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2.xml" ContentType="application/vnd.openxmlformats-officedocument.presentationml.slide+xml"/>
  <Override PartName="/ppt/slides/slide34.xml" ContentType="application/vnd.openxmlformats-officedocument.presentationml.slide+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1.xml" ContentType="application/vnd.openxmlformats-officedocument.presentationml.slide+xml"/>
  <Override PartName="/ppt/slides/slide6.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71" r:id="rId2"/>
    <p:sldId id="307" r:id="rId3"/>
    <p:sldId id="343" r:id="rId4"/>
    <p:sldId id="344" r:id="rId5"/>
    <p:sldId id="345" r:id="rId6"/>
    <p:sldId id="342" r:id="rId7"/>
    <p:sldId id="341" r:id="rId8"/>
    <p:sldId id="340" r:id="rId9"/>
    <p:sldId id="339" r:id="rId10"/>
    <p:sldId id="337" r:id="rId11"/>
    <p:sldId id="368" r:id="rId12"/>
    <p:sldId id="346" r:id="rId13"/>
    <p:sldId id="369" r:id="rId14"/>
    <p:sldId id="286" r:id="rId15"/>
    <p:sldId id="348" r:id="rId16"/>
    <p:sldId id="351" r:id="rId17"/>
    <p:sldId id="350" r:id="rId18"/>
    <p:sldId id="349" r:id="rId19"/>
    <p:sldId id="370" r:id="rId20"/>
    <p:sldId id="366" r:id="rId21"/>
    <p:sldId id="353" r:id="rId22"/>
    <p:sldId id="354" r:id="rId23"/>
    <p:sldId id="355" r:id="rId24"/>
    <p:sldId id="356" r:id="rId25"/>
    <p:sldId id="357" r:id="rId26"/>
    <p:sldId id="358" r:id="rId27"/>
    <p:sldId id="359" r:id="rId28"/>
    <p:sldId id="360" r:id="rId29"/>
    <p:sldId id="361" r:id="rId30"/>
    <p:sldId id="362" r:id="rId31"/>
    <p:sldId id="363" r:id="rId32"/>
    <p:sldId id="364" r:id="rId33"/>
    <p:sldId id="365" r:id="rId34"/>
    <p:sldId id="284" r:id="rId35"/>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4D99"/>
    <a:srgbClr val="FBFCFF"/>
    <a:srgbClr val="003366"/>
    <a:srgbClr val="3366FF"/>
    <a:srgbClr val="FFFF00"/>
    <a:srgbClr val="00FF00"/>
    <a:srgbClr val="FF0000"/>
    <a:srgbClr val="000000"/>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81" autoAdjust="0"/>
    <p:restoredTop sz="98487" autoAdjust="0"/>
  </p:normalViewPr>
  <p:slideViewPr>
    <p:cSldViewPr snapToGrid="0" showGuides="1">
      <p:cViewPr>
        <p:scale>
          <a:sx n="100" d="100"/>
          <a:sy n="100" d="100"/>
        </p:scale>
        <p:origin x="-2160" y="-426"/>
      </p:cViewPr>
      <p:guideLst>
        <p:guide orient="horz" pos="3678"/>
        <p:guide pos="2880"/>
      </p:guideLst>
    </p:cSldViewPr>
  </p:slideViewPr>
  <p:notesTextViewPr>
    <p:cViewPr>
      <p:scale>
        <a:sx n="100" d="100"/>
        <a:sy n="100" d="100"/>
      </p:scale>
      <p:origin x="0" y="0"/>
    </p:cViewPr>
  </p:notesTextViewPr>
  <p:sorterViewPr>
    <p:cViewPr>
      <p:scale>
        <a:sx n="66" d="100"/>
        <a:sy n="66" d="100"/>
      </p:scale>
      <p:origin x="0" y="2742"/>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B393623-857F-4EBA-990B-AD22528B00FA}" type="slidenum">
              <a:rPr lang="en-US"/>
              <a:pPr/>
              <a:t>‹#›</a:t>
            </a:fld>
            <a:endParaRPr lang="en-US"/>
          </a:p>
        </p:txBody>
      </p:sp>
    </p:spTree>
    <p:extLst>
      <p:ext uri="{BB962C8B-B14F-4D97-AF65-F5344CB8AC3E}">
        <p14:creationId xmlns:p14="http://schemas.microsoft.com/office/powerpoint/2010/main" val="979403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68DD1516-A329-471D-B87C-4D11BEB800AB}" type="slidenum">
              <a:rPr lang="en-US"/>
              <a:pPr/>
              <a:t>‹#›</a:t>
            </a:fld>
            <a:endParaRPr lang="en-US"/>
          </a:p>
        </p:txBody>
      </p:sp>
    </p:spTree>
    <p:extLst>
      <p:ext uri="{BB962C8B-B14F-4D97-AF65-F5344CB8AC3E}">
        <p14:creationId xmlns:p14="http://schemas.microsoft.com/office/powerpoint/2010/main" val="21118797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91230ABE-9A25-4CCA-A676-87C818C1EBD9}" type="slidenum">
              <a:rPr lang="en-US"/>
              <a:pPr/>
              <a:t>‹#›</a:t>
            </a:fld>
            <a:endParaRPr lang="en-US"/>
          </a:p>
        </p:txBody>
      </p:sp>
    </p:spTree>
    <p:extLst>
      <p:ext uri="{BB962C8B-B14F-4D97-AF65-F5344CB8AC3E}">
        <p14:creationId xmlns:p14="http://schemas.microsoft.com/office/powerpoint/2010/main" val="1419235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4C8E521-B8BB-4B76-A6CC-4239D25E74C7}" type="slidenum">
              <a:rPr lang="en-US"/>
              <a:pPr/>
              <a:t>‹#›</a:t>
            </a:fld>
            <a:endParaRPr lang="en-US"/>
          </a:p>
        </p:txBody>
      </p:sp>
    </p:spTree>
    <p:extLst>
      <p:ext uri="{BB962C8B-B14F-4D97-AF65-F5344CB8AC3E}">
        <p14:creationId xmlns:p14="http://schemas.microsoft.com/office/powerpoint/2010/main" val="1694109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4FF37B1-C382-4C42-969F-E79444AC1D0F}" type="slidenum">
              <a:rPr lang="en-US"/>
              <a:pPr/>
              <a:t>‹#›</a:t>
            </a:fld>
            <a:endParaRPr lang="en-US"/>
          </a:p>
        </p:txBody>
      </p:sp>
    </p:spTree>
    <p:extLst>
      <p:ext uri="{BB962C8B-B14F-4D97-AF65-F5344CB8AC3E}">
        <p14:creationId xmlns:p14="http://schemas.microsoft.com/office/powerpoint/2010/main" val="42730969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2F65911-F5EC-4132-9941-357AF0A13320}" type="slidenum">
              <a:rPr lang="en-US"/>
              <a:pPr/>
              <a:t>‹#›</a:t>
            </a:fld>
            <a:endParaRPr lang="en-US"/>
          </a:p>
        </p:txBody>
      </p:sp>
    </p:spTree>
    <p:extLst>
      <p:ext uri="{BB962C8B-B14F-4D97-AF65-F5344CB8AC3E}">
        <p14:creationId xmlns:p14="http://schemas.microsoft.com/office/powerpoint/2010/main" val="1539571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DE00FDCB-72B2-46E1-8915-3DFBC69B4BB6}" type="slidenum">
              <a:rPr lang="en-US"/>
              <a:pPr/>
              <a:t>‹#›</a:t>
            </a:fld>
            <a:endParaRPr lang="en-US"/>
          </a:p>
        </p:txBody>
      </p:sp>
    </p:spTree>
    <p:extLst>
      <p:ext uri="{BB962C8B-B14F-4D97-AF65-F5344CB8AC3E}">
        <p14:creationId xmlns:p14="http://schemas.microsoft.com/office/powerpoint/2010/main" val="1139199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CB606CE-D2B0-4A35-B6FF-92DDC061640D}" type="slidenum">
              <a:rPr lang="en-US"/>
              <a:pPr/>
              <a:t>‹#›</a:t>
            </a:fld>
            <a:endParaRPr lang="en-US"/>
          </a:p>
        </p:txBody>
      </p:sp>
    </p:spTree>
    <p:extLst>
      <p:ext uri="{BB962C8B-B14F-4D97-AF65-F5344CB8AC3E}">
        <p14:creationId xmlns:p14="http://schemas.microsoft.com/office/powerpoint/2010/main" val="497821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FF3DCC11-3F07-46FB-A216-10C26BFF3BE0}" type="slidenum">
              <a:rPr lang="en-US"/>
              <a:pPr/>
              <a:t>‹#›</a:t>
            </a:fld>
            <a:endParaRPr lang="en-US"/>
          </a:p>
        </p:txBody>
      </p:sp>
    </p:spTree>
    <p:extLst>
      <p:ext uri="{BB962C8B-B14F-4D97-AF65-F5344CB8AC3E}">
        <p14:creationId xmlns:p14="http://schemas.microsoft.com/office/powerpoint/2010/main" val="31383218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E4E5D019-4951-4CFE-A950-DA946F0EA8E5}" type="slidenum">
              <a:rPr lang="en-US"/>
              <a:pPr/>
              <a:t>‹#›</a:t>
            </a:fld>
            <a:endParaRPr lang="en-US"/>
          </a:p>
        </p:txBody>
      </p:sp>
    </p:spTree>
    <p:extLst>
      <p:ext uri="{BB962C8B-B14F-4D97-AF65-F5344CB8AC3E}">
        <p14:creationId xmlns:p14="http://schemas.microsoft.com/office/powerpoint/2010/main" val="3786201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27E32D8B-2ACB-4ED3-B4E8-0EB93D150AD3}" type="slidenum">
              <a:rPr lang="en-US"/>
              <a:pPr/>
              <a:t>‹#›</a:t>
            </a:fld>
            <a:endParaRPr lang="en-US"/>
          </a:p>
        </p:txBody>
      </p:sp>
    </p:spTree>
    <p:extLst>
      <p:ext uri="{BB962C8B-B14F-4D97-AF65-F5344CB8AC3E}">
        <p14:creationId xmlns:p14="http://schemas.microsoft.com/office/powerpoint/2010/main" val="439206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94833E90-C5DD-4862-97A1-A057E4C432B0}"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5: </a:t>
            </a:r>
            <a:r>
              <a:rPr lang="en-GB" dirty="0">
                <a:solidFill>
                  <a:schemeClr val="bg1"/>
                </a:solidFill>
                <a:latin typeface="Arial" pitchFamily="34" charset="0"/>
                <a:cs typeface="Arial" pitchFamily="34" charset="0"/>
              </a:rPr>
              <a:t>Dummy Variables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23673578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2173" name="Text Box 1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9</a:t>
            </a:r>
          </a:p>
        </p:txBody>
      </p:sp>
      <p:sp>
        <p:nvSpPr>
          <p:cNvPr id="92174" name="Text Box 1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Note that </a:t>
            </a:r>
            <a:r>
              <a:rPr lang="en-GB" sz="1500" b="1" i="1" dirty="0" err="1">
                <a:latin typeface="Symbol" pitchFamily="18" charset="2"/>
              </a:rPr>
              <a:t>d</a:t>
            </a:r>
            <a:r>
              <a:rPr lang="en-GB" sz="1500" b="1" i="1" baseline="-25000" dirty="0" err="1"/>
              <a:t>T</a:t>
            </a:r>
            <a:r>
              <a:rPr lang="en-GB" sz="1500" b="1" dirty="0"/>
              <a:t> should now be interpreted as the extra overhead cost of a technical school </a:t>
            </a:r>
            <a:r>
              <a:rPr lang="en-GB" sz="1500" b="1" i="1" dirty="0"/>
              <a:t>relative to that of a skilled workers’ school.</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8" name="Rectangle 17"/>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smtClean="0">
                <a:solidFill>
                  <a:srgbClr val="000000"/>
                </a:solidFill>
                <a:latin typeface="Arial" charset="0"/>
              </a:rPr>
              <a:t>= </a:t>
            </a:r>
            <a:r>
              <a:rPr lang="en-US" sz="1500" b="1" i="1" dirty="0">
                <a:solidFill>
                  <a:srgbClr val="000000"/>
                </a:solidFill>
                <a:latin typeface="Arial" charset="0"/>
              </a:rPr>
              <a:t>VOC</a:t>
            </a:r>
            <a:r>
              <a:rPr lang="en-US" sz="1500" b="1" dirty="0">
                <a:solidFill>
                  <a:srgbClr val="000000"/>
                </a:solidFill>
                <a:latin typeface="Arial" charset="0"/>
              </a:rPr>
              <a:t> </a:t>
            </a:r>
            <a:r>
              <a:rPr lang="en-US" sz="1500" b="1" dirty="0" smtClean="0">
                <a:solidFill>
                  <a:srgbClr val="000000"/>
                </a:solidFill>
                <a:latin typeface="Arial" charset="0"/>
              </a:rPr>
              <a:t>= </a:t>
            </a:r>
            <a:r>
              <a:rPr lang="en-US" sz="1500" b="1" i="1" dirty="0" smtClean="0">
                <a:solidFill>
                  <a:srgbClr val="000000"/>
                </a:solidFill>
                <a:latin typeface="Arial" charset="0"/>
              </a:rPr>
              <a:t>GEN</a:t>
            </a:r>
            <a:r>
              <a:rPr lang="en-US" sz="1500" b="1" dirty="0" smtClean="0">
                <a:solidFill>
                  <a:srgbClr val="000000"/>
                </a:solidFill>
                <a:latin typeface="Arial" charset="0"/>
              </a:rPr>
              <a:t> = </a:t>
            </a:r>
            <a:r>
              <a:rPr lang="en-US" sz="1500" b="1" dirty="0">
                <a:solidFill>
                  <a:srgbClr val="000000"/>
                </a:solidFill>
                <a:latin typeface="Arial" charset="0"/>
              </a:rPr>
              <a:t>0)</a:t>
            </a:r>
            <a:endParaRPr lang="en-US" sz="1500" b="1" dirty="0">
              <a:solidFill>
                <a:srgbClr val="66FFFF"/>
              </a:solidFill>
              <a:latin typeface="Arial" charset="0"/>
            </a:endParaRPr>
          </a:p>
        </p:txBody>
      </p:sp>
      <p:sp>
        <p:nvSpPr>
          <p:cNvPr id="21"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i="1" dirty="0" err="1" smtClean="0">
                <a:solidFill>
                  <a:srgbClr val="000000"/>
                </a:solidFill>
              </a:rPr>
              <a:t>VOC</a:t>
            </a:r>
            <a:r>
              <a:rPr lang="en-US" sz="1800" b="1" dirty="0" smtClean="0">
                <a:solidFill>
                  <a:srgbClr val="000000"/>
                </a:solidFill>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G</a:t>
            </a:r>
            <a:r>
              <a:rPr lang="en-US" sz="1800" b="1" i="1" dirty="0" err="1" smtClean="0">
                <a:solidFill>
                  <a:srgbClr val="000000"/>
                </a:solidFill>
              </a:rPr>
              <a:t>GEN</a:t>
            </a:r>
            <a:r>
              <a:rPr lang="en-US" sz="1800" b="1" i="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2"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3" name="Text Box 11"/>
          <p:cNvSpPr txBox="1">
            <a:spLocks noChangeArrowheads="1"/>
          </p:cNvSpPr>
          <p:nvPr/>
        </p:nvSpPr>
        <p:spPr bwMode="auto">
          <a:xfrm>
            <a:off x="4629151" y="2443163"/>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4" name="Text Box 2"/>
          <p:cNvSpPr txBox="1">
            <a:spLocks noChangeArrowheads="1"/>
          </p:cNvSpPr>
          <p:nvPr/>
        </p:nvSpPr>
        <p:spPr bwMode="auto">
          <a:xfrm>
            <a:off x="1274400" y="244492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288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10</a:t>
            </a:r>
          </a:p>
        </p:txBody>
      </p:sp>
      <p:sp>
        <p:nvSpPr>
          <p:cNvPr id="122890"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Similarly one can derive the implicit cost functions for vocational and general schools, their </a:t>
            </a:r>
            <a:r>
              <a:rPr lang="en-GB" sz="1500" b="1" i="1">
                <a:latin typeface="Symbol" pitchFamily="18" charset="2"/>
              </a:rPr>
              <a:t>d</a:t>
            </a:r>
            <a:r>
              <a:rPr lang="en-GB" sz="1500" b="1"/>
              <a:t> coefficients also being interpreted as their extra overhead costs relative to those of skilled workers’ schools.</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8" name="Rectangle 17"/>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smtClean="0">
                <a:solidFill>
                  <a:srgbClr val="000000"/>
                </a:solidFill>
                <a:latin typeface="Arial" charset="0"/>
              </a:rPr>
              <a:t>= </a:t>
            </a:r>
            <a:r>
              <a:rPr lang="en-US" sz="1500" b="1" i="1" dirty="0">
                <a:solidFill>
                  <a:srgbClr val="000000"/>
                </a:solidFill>
                <a:latin typeface="Arial" charset="0"/>
              </a:rPr>
              <a:t>VOC</a:t>
            </a:r>
            <a:r>
              <a:rPr lang="en-US" sz="1500" b="1" dirty="0">
                <a:solidFill>
                  <a:srgbClr val="000000"/>
                </a:solidFill>
                <a:latin typeface="Arial" charset="0"/>
              </a:rPr>
              <a:t> </a:t>
            </a:r>
            <a:r>
              <a:rPr lang="en-US" sz="1500" b="1" dirty="0" smtClean="0">
                <a:solidFill>
                  <a:srgbClr val="000000"/>
                </a:solidFill>
                <a:latin typeface="Arial" charset="0"/>
              </a:rPr>
              <a:t>= </a:t>
            </a:r>
            <a:r>
              <a:rPr lang="en-US" sz="1500" b="1" i="1" dirty="0" smtClean="0">
                <a:solidFill>
                  <a:srgbClr val="000000"/>
                </a:solidFill>
                <a:latin typeface="Arial" charset="0"/>
              </a:rPr>
              <a:t>GEN</a:t>
            </a:r>
            <a:r>
              <a:rPr lang="en-US" sz="1500" b="1" dirty="0" smtClean="0">
                <a:solidFill>
                  <a:srgbClr val="000000"/>
                </a:solidFill>
                <a:latin typeface="Arial" charset="0"/>
              </a:rPr>
              <a:t> = </a:t>
            </a:r>
            <a:r>
              <a:rPr lang="en-US" sz="1500" b="1" dirty="0">
                <a:solidFill>
                  <a:srgbClr val="000000"/>
                </a:solidFill>
                <a:latin typeface="Arial" charset="0"/>
              </a:rPr>
              <a:t>0)</a:t>
            </a:r>
            <a:endParaRPr lang="en-US" sz="1500" b="1" dirty="0">
              <a:solidFill>
                <a:srgbClr val="66FFFF"/>
              </a:solidFill>
              <a:latin typeface="Arial" charset="0"/>
            </a:endParaRPr>
          </a:p>
        </p:txBody>
      </p:sp>
      <p:sp>
        <p:nvSpPr>
          <p:cNvPr id="21"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i="1" dirty="0" err="1" smtClean="0">
                <a:solidFill>
                  <a:srgbClr val="000000"/>
                </a:solidFill>
              </a:rPr>
              <a:t>VOC</a:t>
            </a:r>
            <a:r>
              <a:rPr lang="en-US" sz="1800" b="1" dirty="0" smtClean="0">
                <a:solidFill>
                  <a:srgbClr val="000000"/>
                </a:solidFill>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G</a:t>
            </a:r>
            <a:r>
              <a:rPr lang="en-US" sz="1800" b="1" i="1" dirty="0" err="1" smtClean="0">
                <a:solidFill>
                  <a:srgbClr val="000000"/>
                </a:solidFill>
              </a:rPr>
              <a:t>GEN</a:t>
            </a:r>
            <a:r>
              <a:rPr lang="en-US" sz="1800" b="1" i="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2"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3" name="Text Box 11"/>
          <p:cNvSpPr txBox="1">
            <a:spLocks noChangeArrowheads="1"/>
          </p:cNvSpPr>
          <p:nvPr/>
        </p:nvSpPr>
        <p:spPr bwMode="auto">
          <a:xfrm>
            <a:off x="4629151" y="2443163"/>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4" name="Text Box 2"/>
          <p:cNvSpPr txBox="1">
            <a:spLocks noChangeArrowheads="1"/>
          </p:cNvSpPr>
          <p:nvPr/>
        </p:nvSpPr>
        <p:spPr bwMode="auto">
          <a:xfrm>
            <a:off x="1274400" y="244492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
        <p:nvSpPr>
          <p:cNvPr id="25" name="Text Box 11"/>
          <p:cNvSpPr txBox="1">
            <a:spLocks noChangeArrowheads="1"/>
          </p:cNvSpPr>
          <p:nvPr/>
        </p:nvSpPr>
        <p:spPr bwMode="auto">
          <a:xfrm>
            <a:off x="4629151" y="4035000"/>
            <a:ext cx="3429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G</a:t>
            </a:r>
            <a:r>
              <a:rPr lang="en-US" sz="1800" b="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6" name="Text Box 2"/>
          <p:cNvSpPr txBox="1">
            <a:spLocks noChangeArrowheads="1"/>
          </p:cNvSpPr>
          <p:nvPr/>
        </p:nvSpPr>
        <p:spPr bwMode="auto">
          <a:xfrm>
            <a:off x="1274400" y="40350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GEN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 </a:t>
            </a:r>
            <a:r>
              <a:rPr lang="en-US" sz="1500" b="1" i="1" dirty="0" smtClean="0">
                <a:solidFill>
                  <a:srgbClr val="000000"/>
                </a:solidFill>
                <a:latin typeface="Arial" charset="0"/>
              </a:rPr>
              <a:t>VOC </a:t>
            </a:r>
            <a:r>
              <a:rPr lang="en-US" sz="1500" b="1" dirty="0" smtClean="0">
                <a:solidFill>
                  <a:srgbClr val="000000"/>
                </a:solidFill>
                <a:latin typeface="Arial" charset="0"/>
              </a:rPr>
              <a:t>= </a:t>
            </a:r>
            <a:r>
              <a:rPr lang="en-US" sz="1500" b="1" dirty="0">
                <a:solidFill>
                  <a:srgbClr val="000000"/>
                </a:solidFill>
                <a:latin typeface="Arial" charset="0"/>
              </a:rPr>
              <a:t>0)</a:t>
            </a:r>
          </a:p>
        </p:txBody>
      </p:sp>
      <p:sp>
        <p:nvSpPr>
          <p:cNvPr id="27" name="Text Box 11"/>
          <p:cNvSpPr txBox="1">
            <a:spLocks noChangeArrowheads="1"/>
          </p:cNvSpPr>
          <p:nvPr/>
        </p:nvSpPr>
        <p:spPr bwMode="auto">
          <a:xfrm>
            <a:off x="4629151" y="3239400"/>
            <a:ext cx="3429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8" name="Text Box 2"/>
          <p:cNvSpPr txBox="1">
            <a:spLocks noChangeArrowheads="1"/>
          </p:cNvSpPr>
          <p:nvPr/>
        </p:nvSpPr>
        <p:spPr bwMode="auto">
          <a:xfrm>
            <a:off x="1274400" y="3239400"/>
            <a:ext cx="3089275" cy="660225"/>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Vocational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 </a:t>
            </a:r>
            <a:r>
              <a:rPr lang="en-US" sz="1500" b="1" dirty="0">
                <a:solidFill>
                  <a:srgbClr val="000000"/>
                </a:solidFill>
                <a:latin typeface="Arial" charset="0"/>
              </a:rPr>
              <a:t>= 1; </a:t>
            </a:r>
            <a:r>
              <a:rPr lang="en-US" sz="1500" b="1" i="1" dirty="0" smtClean="0">
                <a:solidFill>
                  <a:srgbClr val="000000"/>
                </a:solidFill>
                <a:latin typeface="Arial" charset="0"/>
              </a:rPr>
              <a:t>TECH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Tree>
    <p:extLst>
      <p:ext uri="{BB962C8B-B14F-4D97-AF65-F5344CB8AC3E}">
        <p14:creationId xmlns:p14="http://schemas.microsoft.com/office/powerpoint/2010/main" val="35856539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p:cNvSpPr/>
          <p:nvPr/>
        </p:nvSpPr>
        <p:spPr bwMode="auto">
          <a:xfrm>
            <a:off x="942975" y="723900"/>
            <a:ext cx="7257600" cy="460057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3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137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11</a:t>
            </a:r>
          </a:p>
        </p:txBody>
      </p:sp>
      <p:sp>
        <p:nvSpPr>
          <p:cNvPr id="10138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diagram illustrates the model graphically.  Note that the</a:t>
            </a:r>
            <a:r>
              <a:rPr lang="en-GB" sz="1500" b="1">
                <a:latin typeface="Symbol" pitchFamily="18" charset="2"/>
              </a:rPr>
              <a:t> </a:t>
            </a:r>
            <a:r>
              <a:rPr lang="en-GB" sz="1500" b="1" i="1">
                <a:latin typeface="Symbol" pitchFamily="18" charset="2"/>
              </a:rPr>
              <a:t>d</a:t>
            </a:r>
            <a:r>
              <a:rPr lang="en-GB" sz="1500" b="1"/>
              <a:t> shifts are measured from the line for skilled workers’ schools.</a:t>
            </a:r>
          </a:p>
        </p:txBody>
      </p:sp>
      <p:sp>
        <p:nvSpPr>
          <p:cNvPr id="101388" name="Line 12"/>
          <p:cNvSpPr>
            <a:spLocks noChangeShapeType="1"/>
          </p:cNvSpPr>
          <p:nvPr/>
        </p:nvSpPr>
        <p:spPr bwMode="auto">
          <a:xfrm>
            <a:off x="2141538" y="1049338"/>
            <a:ext cx="0" cy="365760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89" name="Line 13"/>
          <p:cNvSpPr>
            <a:spLocks noChangeShapeType="1"/>
          </p:cNvSpPr>
          <p:nvPr/>
        </p:nvSpPr>
        <p:spPr bwMode="auto">
          <a:xfrm>
            <a:off x="2143125" y="4702175"/>
            <a:ext cx="5338763" cy="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0" name="Line 14"/>
          <p:cNvSpPr>
            <a:spLocks noChangeShapeType="1"/>
          </p:cNvSpPr>
          <p:nvPr/>
        </p:nvSpPr>
        <p:spPr bwMode="auto">
          <a:xfrm flipV="1">
            <a:off x="2143125" y="2632075"/>
            <a:ext cx="5181600" cy="1389063"/>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1" name="Line 15"/>
          <p:cNvSpPr>
            <a:spLocks noChangeShapeType="1"/>
          </p:cNvSpPr>
          <p:nvPr/>
        </p:nvSpPr>
        <p:spPr bwMode="auto">
          <a:xfrm flipV="1">
            <a:off x="2141538" y="22685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2" name="Line 16"/>
          <p:cNvSpPr>
            <a:spLocks noChangeShapeType="1"/>
          </p:cNvSpPr>
          <p:nvPr/>
        </p:nvSpPr>
        <p:spPr bwMode="auto">
          <a:xfrm flipV="1">
            <a:off x="2143125" y="15065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3" name="Line 17"/>
          <p:cNvSpPr>
            <a:spLocks noChangeShapeType="1"/>
          </p:cNvSpPr>
          <p:nvPr/>
        </p:nvSpPr>
        <p:spPr bwMode="auto">
          <a:xfrm flipV="1">
            <a:off x="2143125" y="1277938"/>
            <a:ext cx="5181600" cy="1389062"/>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395" name="Text Box 19"/>
          <p:cNvSpPr txBox="1">
            <a:spLocks noChangeArrowheads="1"/>
          </p:cNvSpPr>
          <p:nvPr/>
        </p:nvSpPr>
        <p:spPr bwMode="auto">
          <a:xfrm>
            <a:off x="7248525" y="4783138"/>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dirty="0">
                <a:solidFill>
                  <a:srgbClr val="000000"/>
                </a:solidFill>
              </a:rPr>
              <a:t>N</a:t>
            </a:r>
          </a:p>
        </p:txBody>
      </p:sp>
      <p:sp>
        <p:nvSpPr>
          <p:cNvPr id="101396" name="Text Box 20"/>
          <p:cNvSpPr txBox="1">
            <a:spLocks noChangeArrowheads="1"/>
          </p:cNvSpPr>
          <p:nvPr/>
        </p:nvSpPr>
        <p:spPr bwMode="auto">
          <a:xfrm>
            <a:off x="1501775" y="2435225"/>
            <a:ext cx="5794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T</a:t>
            </a:r>
            <a:endParaRPr lang="en-US" sz="2000">
              <a:solidFill>
                <a:schemeClr val="bg1"/>
              </a:solidFill>
              <a:latin typeface="Symbol" pitchFamily="18" charset="2"/>
            </a:endParaRPr>
          </a:p>
        </p:txBody>
      </p:sp>
      <p:sp>
        <p:nvSpPr>
          <p:cNvPr id="101398" name="Text Box 22"/>
          <p:cNvSpPr txBox="1">
            <a:spLocks noChangeArrowheads="1"/>
          </p:cNvSpPr>
          <p:nvPr/>
        </p:nvSpPr>
        <p:spPr bwMode="auto">
          <a:xfrm>
            <a:off x="1501775" y="3487738"/>
            <a:ext cx="7318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V</a:t>
            </a:r>
            <a:endParaRPr lang="en-US" sz="2000">
              <a:solidFill>
                <a:schemeClr val="bg1"/>
              </a:solidFill>
              <a:latin typeface="Symbol" pitchFamily="18" charset="2"/>
            </a:endParaRPr>
          </a:p>
        </p:txBody>
      </p:sp>
      <p:sp>
        <p:nvSpPr>
          <p:cNvPr id="101400" name="Text Box 24"/>
          <p:cNvSpPr txBox="1">
            <a:spLocks noChangeArrowheads="1"/>
          </p:cNvSpPr>
          <p:nvPr/>
        </p:nvSpPr>
        <p:spPr bwMode="auto">
          <a:xfrm>
            <a:off x="2600325" y="2030413"/>
            <a:ext cx="9144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b="1">
                <a:solidFill>
                  <a:srgbClr val="000000"/>
                </a:solidFill>
              </a:rPr>
              <a:t>Technical</a:t>
            </a:r>
            <a:endParaRPr lang="en-US" sz="1800">
              <a:solidFill>
                <a:schemeClr val="bg1"/>
              </a:solidFill>
              <a:latin typeface="Times New Roman" pitchFamily="18" charset="0"/>
            </a:endParaRPr>
          </a:p>
        </p:txBody>
      </p:sp>
      <p:sp>
        <p:nvSpPr>
          <p:cNvPr id="101401" name="Text Box 25"/>
          <p:cNvSpPr txBox="1">
            <a:spLocks noChangeArrowheads="1"/>
          </p:cNvSpPr>
          <p:nvPr/>
        </p:nvSpPr>
        <p:spPr bwMode="auto">
          <a:xfrm>
            <a:off x="2600325" y="2755900"/>
            <a:ext cx="9144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b="1">
                <a:solidFill>
                  <a:srgbClr val="000000"/>
                </a:solidFill>
              </a:rPr>
              <a:t>Workers’</a:t>
            </a:r>
            <a:endParaRPr lang="en-US" sz="1800">
              <a:solidFill>
                <a:srgbClr val="66FFFF"/>
              </a:solidFill>
              <a:latin typeface="Times New Roman" pitchFamily="18" charset="0"/>
            </a:endParaRPr>
          </a:p>
        </p:txBody>
      </p:sp>
      <p:sp>
        <p:nvSpPr>
          <p:cNvPr id="101402" name="Text Box 26"/>
          <p:cNvSpPr txBox="1">
            <a:spLocks noChangeArrowheads="1"/>
          </p:cNvSpPr>
          <p:nvPr/>
        </p:nvSpPr>
        <p:spPr bwMode="auto">
          <a:xfrm>
            <a:off x="2600325" y="3030538"/>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b="1">
                <a:solidFill>
                  <a:srgbClr val="000000"/>
                </a:solidFill>
              </a:rPr>
              <a:t>Vocational</a:t>
            </a:r>
            <a:endParaRPr lang="en-US" sz="1800">
              <a:solidFill>
                <a:srgbClr val="00FF00"/>
              </a:solidFill>
              <a:latin typeface="Times New Roman" pitchFamily="18" charset="0"/>
            </a:endParaRPr>
          </a:p>
        </p:txBody>
      </p:sp>
      <p:sp>
        <p:nvSpPr>
          <p:cNvPr id="101403" name="Text Box 27"/>
          <p:cNvSpPr txBox="1">
            <a:spLocks noChangeArrowheads="1"/>
          </p:cNvSpPr>
          <p:nvPr/>
        </p:nvSpPr>
        <p:spPr bwMode="auto">
          <a:xfrm>
            <a:off x="2600325" y="3868738"/>
            <a:ext cx="10668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b="1">
                <a:solidFill>
                  <a:srgbClr val="000000"/>
                </a:solidFill>
              </a:rPr>
              <a:t>General</a:t>
            </a:r>
            <a:endParaRPr lang="en-US" sz="1800">
              <a:solidFill>
                <a:srgbClr val="FFFF00"/>
              </a:solidFill>
              <a:latin typeface="Times New Roman" pitchFamily="18" charset="0"/>
            </a:endParaRPr>
          </a:p>
        </p:txBody>
      </p:sp>
      <p:sp>
        <p:nvSpPr>
          <p:cNvPr id="101404" name="Line 28"/>
          <p:cNvSpPr>
            <a:spLocks noChangeShapeType="1"/>
          </p:cNvSpPr>
          <p:nvPr/>
        </p:nvSpPr>
        <p:spPr bwMode="auto">
          <a:xfrm flipV="1">
            <a:off x="3971925" y="2422525"/>
            <a:ext cx="0" cy="731838"/>
          </a:xfrm>
          <a:prstGeom prst="line">
            <a:avLst/>
          </a:prstGeom>
          <a:noFill/>
          <a:ln w="19050">
            <a:solidFill>
              <a:srgbClr val="000000"/>
            </a:solidFill>
            <a:round/>
            <a:headEnd type="triangl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05" name="Line 29"/>
          <p:cNvSpPr>
            <a:spLocks noChangeShapeType="1"/>
          </p:cNvSpPr>
          <p:nvPr/>
        </p:nvSpPr>
        <p:spPr bwMode="auto">
          <a:xfrm flipV="1">
            <a:off x="4429125" y="2297113"/>
            <a:ext cx="0" cy="1077912"/>
          </a:xfrm>
          <a:prstGeom prst="line">
            <a:avLst/>
          </a:prstGeom>
          <a:noFill/>
          <a:ln w="19050">
            <a:solidFill>
              <a:srgbClr val="000000"/>
            </a:solidFill>
            <a:round/>
            <a:headEnd type="triangle" w="med"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06" name="Text Box 30"/>
          <p:cNvSpPr txBox="1">
            <a:spLocks noChangeArrowheads="1"/>
          </p:cNvSpPr>
          <p:nvPr/>
        </p:nvSpPr>
        <p:spPr bwMode="auto">
          <a:xfrm>
            <a:off x="4481513" y="2420938"/>
            <a:ext cx="3508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G</a:t>
            </a:r>
            <a:endParaRPr lang="en-US" sz="2000">
              <a:solidFill>
                <a:schemeClr val="bg1"/>
              </a:solidFill>
              <a:latin typeface="Symbol" pitchFamily="18" charset="2"/>
            </a:endParaRPr>
          </a:p>
        </p:txBody>
      </p:sp>
      <p:sp>
        <p:nvSpPr>
          <p:cNvPr id="101407" name="Text Box 31"/>
          <p:cNvSpPr txBox="1">
            <a:spLocks noChangeArrowheads="1"/>
          </p:cNvSpPr>
          <p:nvPr/>
        </p:nvSpPr>
        <p:spPr bwMode="auto">
          <a:xfrm>
            <a:off x="4024313" y="2552700"/>
            <a:ext cx="3048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V</a:t>
            </a:r>
            <a:endParaRPr lang="en-US" sz="2000">
              <a:solidFill>
                <a:schemeClr val="bg1"/>
              </a:solidFill>
              <a:latin typeface="Symbol" pitchFamily="18" charset="2"/>
            </a:endParaRPr>
          </a:p>
        </p:txBody>
      </p:sp>
      <p:sp>
        <p:nvSpPr>
          <p:cNvPr id="101408" name="Text Box 32"/>
          <p:cNvSpPr txBox="1">
            <a:spLocks noChangeArrowheads="1"/>
          </p:cNvSpPr>
          <p:nvPr/>
        </p:nvSpPr>
        <p:spPr bwMode="auto">
          <a:xfrm>
            <a:off x="5094288" y="2035175"/>
            <a:ext cx="274637"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d</a:t>
            </a:r>
            <a:r>
              <a:rPr lang="en-US" sz="1800" b="1" i="1" baseline="-25000">
                <a:solidFill>
                  <a:srgbClr val="000000"/>
                </a:solidFill>
              </a:rPr>
              <a:t>T</a:t>
            </a:r>
            <a:endParaRPr lang="en-US" sz="2000">
              <a:solidFill>
                <a:schemeClr val="bg1"/>
              </a:solidFill>
              <a:latin typeface="Symbol" pitchFamily="18" charset="2"/>
            </a:endParaRPr>
          </a:p>
        </p:txBody>
      </p:sp>
      <p:sp>
        <p:nvSpPr>
          <p:cNvPr id="101409" name="Line 33"/>
          <p:cNvSpPr>
            <a:spLocks noChangeShapeType="1"/>
          </p:cNvSpPr>
          <p:nvPr/>
        </p:nvSpPr>
        <p:spPr bwMode="auto">
          <a:xfrm flipV="1">
            <a:off x="5038725" y="1901825"/>
            <a:ext cx="0" cy="201613"/>
          </a:xfrm>
          <a:prstGeom prst="line">
            <a:avLst/>
          </a:prstGeom>
          <a:noFill/>
          <a:ln w="19050">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1410" name="Text Box 34"/>
          <p:cNvSpPr txBox="1">
            <a:spLocks noChangeArrowheads="1"/>
          </p:cNvSpPr>
          <p:nvPr/>
        </p:nvSpPr>
        <p:spPr bwMode="auto">
          <a:xfrm>
            <a:off x="1849438" y="2687638"/>
            <a:ext cx="27463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endParaRPr lang="en-US" sz="2000">
              <a:solidFill>
                <a:schemeClr val="bg1"/>
              </a:solidFill>
              <a:latin typeface="Symbol" pitchFamily="18" charset="2"/>
            </a:endParaRPr>
          </a:p>
        </p:txBody>
      </p:sp>
      <p:sp>
        <p:nvSpPr>
          <p:cNvPr id="101411" name="Text Box 35"/>
          <p:cNvSpPr txBox="1">
            <a:spLocks noChangeArrowheads="1"/>
          </p:cNvSpPr>
          <p:nvPr/>
        </p:nvSpPr>
        <p:spPr bwMode="auto">
          <a:xfrm>
            <a:off x="1501775" y="3821113"/>
            <a:ext cx="7318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latin typeface="Symbol" pitchFamily="18" charset="2"/>
              </a:rPr>
              <a:t>b</a:t>
            </a:r>
            <a:r>
              <a:rPr lang="en-US" sz="1800" b="1" baseline="-25000">
                <a:solidFill>
                  <a:srgbClr val="000000"/>
                </a:solidFill>
              </a:rPr>
              <a:t>1</a:t>
            </a:r>
            <a:r>
              <a:rPr lang="en-US" sz="1800" b="1">
                <a:solidFill>
                  <a:srgbClr val="000000"/>
                </a:solidFill>
                <a:latin typeface="Times New Roman" pitchFamily="18" charset="0"/>
              </a:rPr>
              <a:t>+</a:t>
            </a:r>
            <a:r>
              <a:rPr lang="en-US" sz="1800" b="1" i="1">
                <a:solidFill>
                  <a:srgbClr val="000000"/>
                </a:solidFill>
                <a:latin typeface="Symbol" pitchFamily="18" charset="2"/>
              </a:rPr>
              <a:t>d</a:t>
            </a:r>
            <a:r>
              <a:rPr lang="en-US" sz="1800" b="1" i="1" baseline="-25000">
                <a:solidFill>
                  <a:srgbClr val="000000"/>
                </a:solidFill>
              </a:rPr>
              <a:t>G</a:t>
            </a:r>
            <a:endParaRPr lang="en-US" sz="2000">
              <a:solidFill>
                <a:schemeClr val="bg1"/>
              </a:solidFill>
              <a:latin typeface="Symbol" pitchFamily="18" charset="2"/>
            </a:endParaRPr>
          </a:p>
        </p:txBody>
      </p:sp>
      <p:sp>
        <p:nvSpPr>
          <p:cNvPr id="3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3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34" name="TextBox 33"/>
          <p:cNvSpPr txBox="1"/>
          <p:nvPr/>
        </p:nvSpPr>
        <p:spPr>
          <a:xfrm>
            <a:off x="1352550" y="1000125"/>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240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12</a:t>
            </a:r>
          </a:p>
        </p:txBody>
      </p:sp>
      <p:sp>
        <p:nvSpPr>
          <p:cNvPr id="10240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are the data for the first 10 of the 74 schools with skilled workers’ schools as the reference category.</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2" name="Rectangle 5"/>
          <p:cNvSpPr>
            <a:spLocks noChangeArrowheads="1"/>
          </p:cNvSpPr>
          <p:nvPr/>
        </p:nvSpPr>
        <p:spPr bwMode="auto">
          <a:xfrm>
            <a:off x="446400" y="605524"/>
            <a:ext cx="8251200" cy="4861826"/>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12"/>
          <p:cNvSpPr/>
          <p:nvPr/>
        </p:nvSpPr>
        <p:spPr>
          <a:xfrm>
            <a:off x="489600" y="650625"/>
            <a:ext cx="8164800" cy="4104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Line 6"/>
          <p:cNvSpPr>
            <a:spLocks noChangeShapeType="1"/>
          </p:cNvSpPr>
          <p:nvPr/>
        </p:nvSpPr>
        <p:spPr bwMode="auto">
          <a:xfrm>
            <a:off x="468000" y="1059900"/>
            <a:ext cx="820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15" name="Text Box 5"/>
          <p:cNvSpPr txBox="1">
            <a:spLocks noChangeArrowheads="1"/>
          </p:cNvSpPr>
          <p:nvPr/>
        </p:nvSpPr>
        <p:spPr bwMode="auto">
          <a:xfrm>
            <a:off x="358775" y="656700"/>
            <a:ext cx="8532813" cy="50371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1pPr>
            <a:lvl2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2pPr>
            <a:lvl3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3pPr>
            <a:lvl4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4pPr>
            <a:lvl5pPr>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5pPr>
            <a:lvl6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6pPr>
            <a:lvl7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7pPr>
            <a:lvl8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8pPr>
            <a:lvl9pPr eaLnBrk="0" fontAlgn="base" hangingPunct="0">
              <a:spcBef>
                <a:spcPct val="0"/>
              </a:spcBef>
              <a:spcAft>
                <a:spcPct val="0"/>
              </a:spcAft>
              <a:tabLst>
                <a:tab pos="685800" algn="ctr"/>
                <a:tab pos="1485900" algn="l"/>
                <a:tab pos="3829050" algn="r"/>
                <a:tab pos="4800600" algn="r"/>
                <a:tab pos="5657850" algn="ctr"/>
                <a:tab pos="6629400" algn="ctr"/>
                <a:tab pos="7600950" algn="ctr"/>
              </a:tabLst>
              <a:defRPr sz="2400">
                <a:solidFill>
                  <a:schemeClr val="tx1"/>
                </a:solidFill>
                <a:latin typeface="Times New Roman" pitchFamily="18" charset="0"/>
              </a:defRPr>
            </a:lvl9pPr>
          </a:lstStyle>
          <a:p>
            <a:pPr>
              <a:spcBef>
                <a:spcPct val="100000"/>
              </a:spcBef>
            </a:pPr>
            <a:r>
              <a:rPr lang="en-US" sz="1800" b="1" i="1" dirty="0">
                <a:solidFill>
                  <a:srgbClr val="000000"/>
                </a:solidFill>
                <a:latin typeface="Arial" charset="0"/>
              </a:rPr>
              <a:t>	</a:t>
            </a:r>
            <a:r>
              <a:rPr lang="en-US" sz="1800" b="1" dirty="0">
                <a:solidFill>
                  <a:srgbClr val="000000"/>
                </a:solidFill>
                <a:latin typeface="Arial" charset="0"/>
              </a:rPr>
              <a:t>School	  Type	</a:t>
            </a:r>
            <a:r>
              <a:rPr lang="en-US" sz="1800" b="1" i="1" dirty="0">
                <a:solidFill>
                  <a:srgbClr val="000000"/>
                </a:solidFill>
                <a:latin typeface="Arial" charset="0"/>
              </a:rPr>
              <a:t>COST  	N 	TECH </a:t>
            </a:r>
            <a:r>
              <a:rPr lang="en-US" sz="1800" b="1" i="1" dirty="0" smtClean="0">
                <a:solidFill>
                  <a:srgbClr val="000000"/>
                </a:solidFill>
                <a:latin typeface="Arial" charset="0"/>
              </a:rPr>
              <a:t>	VOC	GEN</a:t>
            </a:r>
            <a:endParaRPr lang="en-US" sz="1800" b="1" i="1" dirty="0">
              <a:solidFill>
                <a:srgbClr val="000000"/>
              </a:solidFill>
              <a:latin typeface="Arial" charset="0"/>
            </a:endParaRPr>
          </a:p>
          <a:p>
            <a:pPr>
              <a:spcBef>
                <a:spcPts val="1800"/>
              </a:spcBef>
            </a:pPr>
            <a:r>
              <a:rPr lang="en-GB" sz="1800" b="1" dirty="0">
                <a:solidFill>
                  <a:srgbClr val="000000"/>
                </a:solidFill>
                <a:latin typeface="Arial" charset="0"/>
              </a:rPr>
              <a:t>	1	Technical	345,000	623	1	0	0</a:t>
            </a:r>
          </a:p>
          <a:p>
            <a:pPr>
              <a:spcBef>
                <a:spcPts val="1100"/>
              </a:spcBef>
            </a:pPr>
            <a:r>
              <a:rPr lang="en-GB" sz="1800" b="1" dirty="0">
                <a:solidFill>
                  <a:srgbClr val="000000"/>
                </a:solidFill>
                <a:latin typeface="Arial" charset="0"/>
              </a:rPr>
              <a:t>	2	Technical 	537,000	653	1	0	0</a:t>
            </a:r>
          </a:p>
          <a:p>
            <a:pPr>
              <a:spcBef>
                <a:spcPts val="1100"/>
              </a:spcBef>
            </a:pPr>
            <a:r>
              <a:rPr lang="en-GB" sz="1800" b="1" dirty="0">
                <a:solidFill>
                  <a:srgbClr val="000000"/>
                </a:solidFill>
                <a:latin typeface="Arial" charset="0"/>
              </a:rPr>
              <a:t>	3	General 	170,000	400	0	0	</a:t>
            </a:r>
            <a:r>
              <a:rPr lang="en-GB" sz="1800" b="1" dirty="0" smtClean="0">
                <a:solidFill>
                  <a:srgbClr val="000000"/>
                </a:solidFill>
                <a:latin typeface="Arial" charset="0"/>
              </a:rPr>
              <a:t>1</a:t>
            </a:r>
            <a:endParaRPr lang="en-GB" sz="1800" b="1" dirty="0">
              <a:solidFill>
                <a:srgbClr val="000000"/>
              </a:solidFill>
              <a:latin typeface="Arial" charset="0"/>
            </a:endParaRPr>
          </a:p>
          <a:p>
            <a:pPr>
              <a:spcBef>
                <a:spcPts val="1100"/>
              </a:spcBef>
            </a:pPr>
            <a:r>
              <a:rPr lang="en-GB" sz="1800" b="1" dirty="0">
                <a:solidFill>
                  <a:srgbClr val="000000"/>
                </a:solidFill>
                <a:latin typeface="Arial" charset="0"/>
              </a:rPr>
              <a:t>	4	Workers’ 	526.000	663	0	</a:t>
            </a:r>
            <a:r>
              <a:rPr lang="en-GB" sz="1800" b="1" dirty="0" smtClean="0">
                <a:solidFill>
                  <a:srgbClr val="000000"/>
                </a:solidFill>
                <a:latin typeface="Arial" charset="0"/>
              </a:rPr>
              <a:t>0</a:t>
            </a:r>
            <a:r>
              <a:rPr lang="en-GB" sz="1800" b="1" dirty="0">
                <a:solidFill>
                  <a:srgbClr val="000000"/>
                </a:solidFill>
                <a:latin typeface="Arial" charset="0"/>
              </a:rPr>
              <a:t>	0</a:t>
            </a:r>
          </a:p>
          <a:p>
            <a:pPr>
              <a:spcBef>
                <a:spcPts val="1100"/>
              </a:spcBef>
            </a:pPr>
            <a:r>
              <a:rPr lang="en-GB" sz="1800" b="1" dirty="0">
                <a:solidFill>
                  <a:srgbClr val="000000"/>
                </a:solidFill>
                <a:latin typeface="Arial" charset="0"/>
              </a:rPr>
              <a:t>	5	General 	100,000	563	0	0	1</a:t>
            </a:r>
          </a:p>
          <a:p>
            <a:pPr>
              <a:spcBef>
                <a:spcPts val="1100"/>
              </a:spcBef>
            </a:pPr>
            <a:r>
              <a:rPr lang="en-GB" sz="1800" b="1" dirty="0">
                <a:solidFill>
                  <a:srgbClr val="000000"/>
                </a:solidFill>
                <a:latin typeface="Arial" charset="0"/>
              </a:rPr>
              <a:t>	6	Vocational 	28,000	236	0	</a:t>
            </a:r>
            <a:r>
              <a:rPr lang="en-GB" sz="1800" b="1" dirty="0" smtClean="0">
                <a:solidFill>
                  <a:srgbClr val="000000"/>
                </a:solidFill>
                <a:latin typeface="Arial" charset="0"/>
              </a:rPr>
              <a:t>1</a:t>
            </a:r>
            <a:r>
              <a:rPr lang="en-GB" sz="1800" b="1" dirty="0">
                <a:solidFill>
                  <a:srgbClr val="000000"/>
                </a:solidFill>
                <a:latin typeface="Arial" charset="0"/>
              </a:rPr>
              <a:t>	</a:t>
            </a:r>
            <a:r>
              <a:rPr lang="en-GB" sz="1800" b="1" dirty="0" smtClean="0">
                <a:solidFill>
                  <a:srgbClr val="000000"/>
                </a:solidFill>
                <a:latin typeface="Arial" charset="0"/>
              </a:rPr>
              <a:t>0</a:t>
            </a:r>
            <a:endParaRPr lang="en-GB" sz="1800" b="1" dirty="0">
              <a:solidFill>
                <a:srgbClr val="000000"/>
              </a:solidFill>
              <a:latin typeface="Arial" charset="0"/>
            </a:endParaRPr>
          </a:p>
          <a:p>
            <a:pPr>
              <a:spcBef>
                <a:spcPts val="1100"/>
              </a:spcBef>
            </a:pPr>
            <a:r>
              <a:rPr lang="en-GB" sz="1800" b="1" dirty="0">
                <a:solidFill>
                  <a:srgbClr val="000000"/>
                </a:solidFill>
                <a:latin typeface="Arial" charset="0"/>
              </a:rPr>
              <a:t>	7	Vocational 	160,000	307	0	</a:t>
            </a:r>
            <a:r>
              <a:rPr lang="en-GB" sz="1800" b="1" dirty="0" smtClean="0">
                <a:solidFill>
                  <a:srgbClr val="000000"/>
                </a:solidFill>
                <a:latin typeface="Arial" charset="0"/>
              </a:rPr>
              <a:t>1</a:t>
            </a:r>
            <a:r>
              <a:rPr lang="en-GB" sz="1800" b="1" dirty="0">
                <a:solidFill>
                  <a:srgbClr val="000000"/>
                </a:solidFill>
                <a:latin typeface="Arial" charset="0"/>
              </a:rPr>
              <a:t>	</a:t>
            </a:r>
            <a:r>
              <a:rPr lang="en-GB" sz="1800" b="1" dirty="0" smtClean="0">
                <a:solidFill>
                  <a:srgbClr val="000000"/>
                </a:solidFill>
                <a:latin typeface="Arial" charset="0"/>
              </a:rPr>
              <a:t>0</a:t>
            </a:r>
            <a:endParaRPr lang="en-GB" sz="1800" b="1" dirty="0">
              <a:solidFill>
                <a:srgbClr val="000000"/>
              </a:solidFill>
              <a:latin typeface="Arial" charset="0"/>
            </a:endParaRPr>
          </a:p>
          <a:p>
            <a:pPr>
              <a:spcBef>
                <a:spcPts val="1100"/>
              </a:spcBef>
            </a:pPr>
            <a:r>
              <a:rPr lang="en-GB" sz="1800" b="1" dirty="0">
                <a:solidFill>
                  <a:srgbClr val="000000"/>
                </a:solidFill>
                <a:latin typeface="Arial" charset="0"/>
              </a:rPr>
              <a:t>	8	Technical 	45,000	173	1	0	0</a:t>
            </a:r>
          </a:p>
          <a:p>
            <a:pPr>
              <a:spcBef>
                <a:spcPts val="1100"/>
              </a:spcBef>
            </a:pPr>
            <a:r>
              <a:rPr lang="en-GB" sz="1800" b="1" dirty="0">
                <a:solidFill>
                  <a:srgbClr val="000000"/>
                </a:solidFill>
                <a:latin typeface="Arial" charset="0"/>
              </a:rPr>
              <a:t>	9	Technical 	120,000	146	1	0	0</a:t>
            </a:r>
          </a:p>
          <a:p>
            <a:pPr>
              <a:spcBef>
                <a:spcPts val="1100"/>
              </a:spcBef>
            </a:pPr>
            <a:r>
              <a:rPr lang="en-GB" sz="1800" b="1" dirty="0">
                <a:solidFill>
                  <a:srgbClr val="000000"/>
                </a:solidFill>
                <a:latin typeface="Arial" charset="0"/>
              </a:rPr>
              <a:t>	10  	Workers’ 	61,000	99	0	</a:t>
            </a:r>
            <a:r>
              <a:rPr lang="en-GB" sz="1800" b="1" dirty="0" smtClean="0">
                <a:solidFill>
                  <a:srgbClr val="000000"/>
                </a:solidFill>
                <a:latin typeface="Arial" charset="0"/>
              </a:rPr>
              <a:t>0</a:t>
            </a:r>
            <a:r>
              <a:rPr lang="en-GB" sz="1800" b="1" dirty="0">
                <a:solidFill>
                  <a:srgbClr val="000000"/>
                </a:solidFill>
                <a:latin typeface="Arial" charset="0"/>
              </a:rPr>
              <a:t>	0</a:t>
            </a:r>
            <a:endParaRPr lang="en-GB" sz="1800" b="1" dirty="0">
              <a:solidFill>
                <a:srgbClr val="00FFFF"/>
              </a:solidFill>
              <a:latin typeface="Arial" charset="0"/>
            </a:endParaRPr>
          </a:p>
        </p:txBody>
      </p:sp>
    </p:spTree>
    <p:extLst>
      <p:ext uri="{BB962C8B-B14F-4D97-AF65-F5344CB8AC3E}">
        <p14:creationId xmlns:p14="http://schemas.microsoft.com/office/powerpoint/2010/main" val="33243732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0"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33803" name="Rectangle 11"/>
          <p:cNvSpPr>
            <a:spLocks noChangeArrowheads="1"/>
          </p:cNvSpPr>
          <p:nvPr/>
        </p:nvSpPr>
        <p:spPr bwMode="auto">
          <a:xfrm>
            <a:off x="365125" y="3186000"/>
            <a:ext cx="2330450" cy="10872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802" name="Rectangle 10"/>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3796" name="Text Box 4"/>
          <p:cNvSpPr txBox="1">
            <a:spLocks noChangeArrowheads="1"/>
          </p:cNvSpPr>
          <p:nvPr/>
        </p:nvSpPr>
        <p:spPr bwMode="auto">
          <a:xfrm>
            <a:off x="301625" y="597600"/>
            <a:ext cx="8532813" cy="398303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33798" name="Text Box 6"/>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13</a:t>
            </a:r>
          </a:p>
        </p:txBody>
      </p:sp>
      <p:sp>
        <p:nvSpPr>
          <p:cNvPr id="33801" name="Text Box 9"/>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Here is the Stata output for the regression.  We will focus first on the regression coefficients.</a:t>
            </a:r>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3426"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14</a:t>
            </a:r>
          </a:p>
        </p:txBody>
      </p:sp>
      <p:sp>
        <p:nvSpPr>
          <p:cNvPr id="10342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regression result is shown written as an equation.</a:t>
            </a: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8"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9" name="Rectangle 18"/>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9"/>
          <p:cNvSpPr txBox="1">
            <a:spLocks noChangeArrowheads="1"/>
          </p:cNvSpPr>
          <p:nvPr/>
        </p:nvSpPr>
        <p:spPr bwMode="auto">
          <a:xfrm>
            <a:off x="904873" y="919163"/>
            <a:ext cx="74961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smtClean="0">
                <a:solidFill>
                  <a:srgbClr val="000000"/>
                </a:solidFill>
              </a:rPr>
              <a:t>88,000 </a:t>
            </a:r>
            <a:r>
              <a:rPr lang="en-US" sz="1800" b="1" dirty="0">
                <a:solidFill>
                  <a:srgbClr val="000000"/>
                </a:solidFill>
              </a:rPr>
              <a:t>+ </a:t>
            </a:r>
            <a:r>
              <a:rPr lang="en-US" sz="1800" b="1" dirty="0" smtClean="0">
                <a:solidFill>
                  <a:srgbClr val="000000"/>
                </a:solidFill>
              </a:rPr>
              <a:t>11,000</a:t>
            </a:r>
            <a:r>
              <a:rPr lang="en-US" sz="1800" b="1" i="1" dirty="0" smtClean="0">
                <a:solidFill>
                  <a:srgbClr val="000000"/>
                </a:solidFill>
              </a:rPr>
              <a:t>TECH</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90,000</a:t>
            </a:r>
            <a:r>
              <a:rPr lang="en-US" sz="1800" b="1" i="1" dirty="0" smtClean="0">
                <a:solidFill>
                  <a:srgbClr val="000000"/>
                </a:solidFill>
              </a:rPr>
              <a:t>VOC</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143,000</a:t>
            </a:r>
            <a:r>
              <a:rPr lang="en-US" sz="1800" b="1" i="1" dirty="0" smtClean="0">
                <a:solidFill>
                  <a:srgbClr val="000000"/>
                </a:solidFill>
              </a:rPr>
              <a:t>GEN</a:t>
            </a:r>
            <a:r>
              <a:rPr lang="en-US" sz="1800" b="1" dirty="0" smtClean="0">
                <a:solidFill>
                  <a:srgbClr val="000000"/>
                </a:solidFill>
              </a:rPr>
              <a:t> </a:t>
            </a:r>
            <a:r>
              <a:rPr lang="en-US" sz="1800" b="1" dirty="0">
                <a:solidFill>
                  <a:srgbClr val="000000"/>
                </a:solidFill>
              </a:rPr>
              <a:t>+ 343</a:t>
            </a:r>
            <a:r>
              <a:rPr lang="en-US" sz="1800" b="1" i="1" dirty="0">
                <a:solidFill>
                  <a:srgbClr val="000000"/>
                </a:solidFill>
              </a:rPr>
              <a:t>N</a:t>
            </a:r>
          </a:p>
        </p:txBody>
      </p:sp>
      <p:sp>
        <p:nvSpPr>
          <p:cNvPr id="26" name="Text Box 2060"/>
          <p:cNvSpPr txBox="1">
            <a:spLocks noChangeArrowheads="1"/>
          </p:cNvSpPr>
          <p:nvPr/>
        </p:nvSpPr>
        <p:spPr bwMode="auto">
          <a:xfrm>
            <a:off x="1285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5"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649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15</a:t>
            </a:r>
          </a:p>
        </p:txBody>
      </p:sp>
      <p:sp>
        <p:nvSpPr>
          <p:cNvPr id="10650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Putting all the dummy variables equal to 0, we obtain the equation for the reference category, the skilled workers’ schools.</a:t>
            </a:r>
          </a:p>
        </p:txBody>
      </p:sp>
      <p:sp>
        <p:nvSpPr>
          <p:cNvPr id="16"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7"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0" name="Rectangle 19"/>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2"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3" name="Text Box 9"/>
          <p:cNvSpPr txBox="1">
            <a:spLocks noChangeArrowheads="1"/>
          </p:cNvSpPr>
          <p:nvPr/>
        </p:nvSpPr>
        <p:spPr bwMode="auto">
          <a:xfrm>
            <a:off x="904873" y="919163"/>
            <a:ext cx="74961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smtClean="0">
                <a:solidFill>
                  <a:srgbClr val="000000"/>
                </a:solidFill>
              </a:rPr>
              <a:t>88,000 </a:t>
            </a:r>
            <a:r>
              <a:rPr lang="en-US" sz="1800" b="1" dirty="0">
                <a:solidFill>
                  <a:srgbClr val="000000"/>
                </a:solidFill>
              </a:rPr>
              <a:t>+ </a:t>
            </a:r>
            <a:r>
              <a:rPr lang="en-US" sz="1800" b="1" dirty="0" smtClean="0">
                <a:solidFill>
                  <a:srgbClr val="000000"/>
                </a:solidFill>
              </a:rPr>
              <a:t>11,000</a:t>
            </a:r>
            <a:r>
              <a:rPr lang="en-US" sz="1800" b="1" i="1" dirty="0" smtClean="0">
                <a:solidFill>
                  <a:srgbClr val="000000"/>
                </a:solidFill>
              </a:rPr>
              <a:t>TECH</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90,000</a:t>
            </a:r>
            <a:r>
              <a:rPr lang="en-US" sz="1800" b="1" i="1" dirty="0" smtClean="0">
                <a:solidFill>
                  <a:srgbClr val="000000"/>
                </a:solidFill>
              </a:rPr>
              <a:t>VOC</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143,000</a:t>
            </a:r>
            <a:r>
              <a:rPr lang="en-US" sz="1800" b="1" i="1" dirty="0" smtClean="0">
                <a:solidFill>
                  <a:srgbClr val="000000"/>
                </a:solidFill>
              </a:rPr>
              <a:t>GEN</a:t>
            </a:r>
            <a:r>
              <a:rPr lang="en-US" sz="1800" b="1" dirty="0" smtClean="0">
                <a:solidFill>
                  <a:srgbClr val="000000"/>
                </a:solidFill>
              </a:rPr>
              <a:t> </a:t>
            </a:r>
            <a:r>
              <a:rPr lang="en-US" sz="1800" b="1" dirty="0">
                <a:solidFill>
                  <a:srgbClr val="000000"/>
                </a:solidFill>
              </a:rPr>
              <a:t>+ 343</a:t>
            </a:r>
            <a:r>
              <a:rPr lang="en-US" sz="1800" b="1" i="1" dirty="0">
                <a:solidFill>
                  <a:srgbClr val="000000"/>
                </a:solidFill>
              </a:rPr>
              <a:t>N</a:t>
            </a:r>
          </a:p>
        </p:txBody>
      </p:sp>
      <p:sp>
        <p:nvSpPr>
          <p:cNvPr id="27" name="Text Box 2060"/>
          <p:cNvSpPr txBox="1">
            <a:spLocks noChangeArrowheads="1"/>
          </p:cNvSpPr>
          <p:nvPr/>
        </p:nvSpPr>
        <p:spPr bwMode="auto">
          <a:xfrm>
            <a:off x="1285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a:t>
            </a:r>
          </a:p>
        </p:txBody>
      </p:sp>
      <p:sp>
        <p:nvSpPr>
          <p:cNvPr id="28"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29"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a:solidFill>
                  <a:srgbClr val="000000"/>
                </a:solidFill>
              </a:rPr>
              <a:t>+ 343</a:t>
            </a:r>
            <a:r>
              <a:rPr lang="en-US" sz="1800" b="1" i="1" dirty="0">
                <a:solidFill>
                  <a:srgbClr val="000000"/>
                </a:solidFill>
              </a:rPr>
              <a:t>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547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16</a:t>
            </a:r>
          </a:p>
        </p:txBody>
      </p:sp>
      <p:sp>
        <p:nvSpPr>
          <p:cNvPr id="10547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Putting </a:t>
            </a:r>
            <a:r>
              <a:rPr lang="en-GB" sz="1500" b="1" i="1"/>
              <a:t>TECH</a:t>
            </a:r>
            <a:r>
              <a:rPr lang="en-GB" sz="1500" b="1"/>
              <a:t> equal to 1 and </a:t>
            </a:r>
            <a:r>
              <a:rPr lang="en-GB" sz="1500" b="1" i="1"/>
              <a:t>VOC</a:t>
            </a:r>
            <a:r>
              <a:rPr lang="en-GB" sz="1500" b="1"/>
              <a:t> and </a:t>
            </a:r>
            <a:r>
              <a:rPr lang="en-GB" sz="1500" b="1" i="1"/>
              <a:t>GEN</a:t>
            </a:r>
            <a:r>
              <a:rPr lang="en-GB" sz="1500" b="1"/>
              <a:t> equal to 0, we obtain the equation for the technical schools.</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1" name="Rectangle 20"/>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3"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4" name="Text Box 9"/>
          <p:cNvSpPr txBox="1">
            <a:spLocks noChangeArrowheads="1"/>
          </p:cNvSpPr>
          <p:nvPr/>
        </p:nvSpPr>
        <p:spPr bwMode="auto">
          <a:xfrm>
            <a:off x="904873" y="919163"/>
            <a:ext cx="74961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smtClean="0">
                <a:solidFill>
                  <a:srgbClr val="000000"/>
                </a:solidFill>
              </a:rPr>
              <a:t>88,000 </a:t>
            </a:r>
            <a:r>
              <a:rPr lang="en-US" sz="1800" b="1" dirty="0">
                <a:solidFill>
                  <a:srgbClr val="000000"/>
                </a:solidFill>
              </a:rPr>
              <a:t>+ </a:t>
            </a:r>
            <a:r>
              <a:rPr lang="en-US" sz="1800" b="1" dirty="0" smtClean="0">
                <a:solidFill>
                  <a:srgbClr val="000000"/>
                </a:solidFill>
              </a:rPr>
              <a:t>11,000</a:t>
            </a:r>
            <a:r>
              <a:rPr lang="en-US" sz="1800" b="1" i="1" dirty="0" smtClean="0">
                <a:solidFill>
                  <a:srgbClr val="000000"/>
                </a:solidFill>
              </a:rPr>
              <a:t>TECH</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90,000</a:t>
            </a:r>
            <a:r>
              <a:rPr lang="en-US" sz="1800" b="1" i="1" dirty="0" smtClean="0">
                <a:solidFill>
                  <a:srgbClr val="000000"/>
                </a:solidFill>
              </a:rPr>
              <a:t>VOC</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143,000</a:t>
            </a:r>
            <a:r>
              <a:rPr lang="en-US" sz="1800" b="1" i="1" dirty="0" smtClean="0">
                <a:solidFill>
                  <a:srgbClr val="000000"/>
                </a:solidFill>
              </a:rPr>
              <a:t>GEN</a:t>
            </a:r>
            <a:r>
              <a:rPr lang="en-US" sz="1800" b="1" dirty="0" smtClean="0">
                <a:solidFill>
                  <a:srgbClr val="000000"/>
                </a:solidFill>
              </a:rPr>
              <a:t> </a:t>
            </a:r>
            <a:r>
              <a:rPr lang="en-US" sz="1800" b="1" dirty="0">
                <a:solidFill>
                  <a:srgbClr val="000000"/>
                </a:solidFill>
              </a:rPr>
              <a:t>+ 343</a:t>
            </a:r>
            <a:r>
              <a:rPr lang="en-US" sz="1800" b="1" i="1" dirty="0">
                <a:solidFill>
                  <a:srgbClr val="000000"/>
                </a:solidFill>
              </a:rPr>
              <a:t>N</a:t>
            </a:r>
          </a:p>
        </p:txBody>
      </p:sp>
      <p:sp>
        <p:nvSpPr>
          <p:cNvPr id="25" name="Text Box 2"/>
          <p:cNvSpPr txBox="1">
            <a:spLocks noChangeArrowheads="1"/>
          </p:cNvSpPr>
          <p:nvPr/>
        </p:nvSpPr>
        <p:spPr bwMode="auto">
          <a:xfrm>
            <a:off x="1007700" y="24735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a:t>
            </a:r>
            <a:r>
              <a:rPr lang="en-US" sz="1500" b="1" dirty="0">
                <a:solidFill>
                  <a:srgbClr val="000000"/>
                </a:solidFill>
                <a:latin typeface="Arial" charset="0"/>
              </a:rPr>
              <a:t> = 1; </a:t>
            </a:r>
            <a:r>
              <a:rPr lang="en-US" sz="1500" b="1" i="1" dirty="0" smtClean="0">
                <a:solidFill>
                  <a:srgbClr val="000000"/>
                </a:solidFill>
                <a:latin typeface="Arial" charset="0"/>
              </a:rPr>
              <a:t>VOC</a:t>
            </a:r>
            <a:r>
              <a:rPr lang="en-US" sz="1500" b="1" dirty="0" smtClean="0">
                <a:solidFill>
                  <a:srgbClr val="000000"/>
                </a:solidFill>
                <a:latin typeface="Arial" charset="0"/>
              </a:rPr>
              <a:t>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
        <p:nvSpPr>
          <p:cNvPr id="28" name="Text Box 2060"/>
          <p:cNvSpPr txBox="1">
            <a:spLocks noChangeArrowheads="1"/>
          </p:cNvSpPr>
          <p:nvPr/>
        </p:nvSpPr>
        <p:spPr bwMode="auto">
          <a:xfrm>
            <a:off x="1285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a:t>
            </a:r>
          </a:p>
        </p:txBody>
      </p:sp>
      <p:sp>
        <p:nvSpPr>
          <p:cNvPr id="29"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0"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a:solidFill>
                  <a:srgbClr val="000000"/>
                </a:solidFill>
              </a:rPr>
              <a:t>+ 343</a:t>
            </a:r>
            <a:r>
              <a:rPr lang="en-US" sz="1800" b="1" i="1" dirty="0">
                <a:solidFill>
                  <a:srgbClr val="000000"/>
                </a:solidFill>
              </a:rPr>
              <a:t>N</a:t>
            </a:r>
          </a:p>
        </p:txBody>
      </p:sp>
      <p:sp>
        <p:nvSpPr>
          <p:cNvPr id="31" name="Text Box 2061"/>
          <p:cNvSpPr txBox="1">
            <a:spLocks noChangeArrowheads="1"/>
          </p:cNvSpPr>
          <p:nvPr/>
        </p:nvSpPr>
        <p:spPr bwMode="auto">
          <a:xfrm>
            <a:off x="4765675" y="24066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2" name="Text Box 10"/>
          <p:cNvSpPr txBox="1">
            <a:spLocks noChangeArrowheads="1"/>
          </p:cNvSpPr>
          <p:nvPr/>
        </p:nvSpPr>
        <p:spPr bwMode="auto">
          <a:xfrm>
            <a:off x="4391475" y="2473800"/>
            <a:ext cx="4028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+ 11,000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99,000 + 343</a:t>
            </a:r>
            <a:r>
              <a:rPr lang="en-US" sz="1800" b="1" i="1" dirty="0" smtClean="0">
                <a:solidFill>
                  <a:srgbClr val="000000"/>
                </a:solidFill>
              </a:rPr>
              <a:t>N</a:t>
            </a:r>
            <a:endParaRPr lang="en-US" sz="1800" b="1" i="1" dirty="0">
              <a:solidFill>
                <a:srgbClr val="0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445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17</a:t>
            </a:r>
          </a:p>
        </p:txBody>
      </p:sp>
      <p:sp>
        <p:nvSpPr>
          <p:cNvPr id="10445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And similarly we obtain the equations for the vocational and general schools, putting </a:t>
            </a:r>
            <a:r>
              <a:rPr lang="en-GB" sz="1500" b="1" i="1"/>
              <a:t>VOC</a:t>
            </a:r>
            <a:r>
              <a:rPr lang="en-GB" sz="1500" b="1"/>
              <a:t> and </a:t>
            </a:r>
            <a:r>
              <a:rPr lang="en-GB" sz="1500" b="1" i="1"/>
              <a:t>GEN</a:t>
            </a:r>
            <a:r>
              <a:rPr lang="en-GB" sz="1500" b="1"/>
              <a:t> equal to 1 in turn.</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3" name="Rectangle 22"/>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5"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6" name="Text Box 9"/>
          <p:cNvSpPr txBox="1">
            <a:spLocks noChangeArrowheads="1"/>
          </p:cNvSpPr>
          <p:nvPr/>
        </p:nvSpPr>
        <p:spPr bwMode="auto">
          <a:xfrm>
            <a:off x="904873" y="919163"/>
            <a:ext cx="74961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smtClean="0">
                <a:solidFill>
                  <a:srgbClr val="000000"/>
                </a:solidFill>
              </a:rPr>
              <a:t>88,000 </a:t>
            </a:r>
            <a:r>
              <a:rPr lang="en-US" sz="1800" b="1" dirty="0">
                <a:solidFill>
                  <a:srgbClr val="000000"/>
                </a:solidFill>
              </a:rPr>
              <a:t>+ </a:t>
            </a:r>
            <a:r>
              <a:rPr lang="en-US" sz="1800" b="1" dirty="0" smtClean="0">
                <a:solidFill>
                  <a:srgbClr val="000000"/>
                </a:solidFill>
              </a:rPr>
              <a:t>11,000</a:t>
            </a:r>
            <a:r>
              <a:rPr lang="en-US" sz="1800" b="1" i="1" dirty="0" smtClean="0">
                <a:solidFill>
                  <a:srgbClr val="000000"/>
                </a:solidFill>
              </a:rPr>
              <a:t>TECH</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90,000</a:t>
            </a:r>
            <a:r>
              <a:rPr lang="en-US" sz="1800" b="1" i="1" dirty="0" smtClean="0">
                <a:solidFill>
                  <a:srgbClr val="000000"/>
                </a:solidFill>
              </a:rPr>
              <a:t>VOC</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143,000</a:t>
            </a:r>
            <a:r>
              <a:rPr lang="en-US" sz="1800" b="1" i="1" dirty="0" smtClean="0">
                <a:solidFill>
                  <a:srgbClr val="000000"/>
                </a:solidFill>
              </a:rPr>
              <a:t>GEN</a:t>
            </a:r>
            <a:r>
              <a:rPr lang="en-US" sz="1800" b="1" dirty="0" smtClean="0">
                <a:solidFill>
                  <a:srgbClr val="000000"/>
                </a:solidFill>
              </a:rPr>
              <a:t> </a:t>
            </a:r>
            <a:r>
              <a:rPr lang="en-US" sz="1800" b="1" dirty="0">
                <a:solidFill>
                  <a:srgbClr val="000000"/>
                </a:solidFill>
              </a:rPr>
              <a:t>+ 343</a:t>
            </a:r>
            <a:r>
              <a:rPr lang="en-US" sz="1800" b="1" i="1" dirty="0">
                <a:solidFill>
                  <a:srgbClr val="000000"/>
                </a:solidFill>
              </a:rPr>
              <a:t>N</a:t>
            </a:r>
          </a:p>
        </p:txBody>
      </p:sp>
      <p:sp>
        <p:nvSpPr>
          <p:cNvPr id="27" name="Text Box 2"/>
          <p:cNvSpPr txBox="1">
            <a:spLocks noChangeArrowheads="1"/>
          </p:cNvSpPr>
          <p:nvPr/>
        </p:nvSpPr>
        <p:spPr bwMode="auto">
          <a:xfrm>
            <a:off x="1007700" y="24735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a:t>
            </a:r>
            <a:r>
              <a:rPr lang="en-US" sz="1500" b="1" dirty="0">
                <a:solidFill>
                  <a:srgbClr val="000000"/>
                </a:solidFill>
                <a:latin typeface="Arial" charset="0"/>
              </a:rPr>
              <a:t> = 1; </a:t>
            </a:r>
            <a:r>
              <a:rPr lang="en-US" sz="1500" b="1" i="1" dirty="0" smtClean="0">
                <a:solidFill>
                  <a:srgbClr val="000000"/>
                </a:solidFill>
                <a:latin typeface="Arial" charset="0"/>
              </a:rPr>
              <a:t>VOC</a:t>
            </a:r>
            <a:r>
              <a:rPr lang="en-US" sz="1500" b="1" dirty="0" smtClean="0">
                <a:solidFill>
                  <a:srgbClr val="000000"/>
                </a:solidFill>
                <a:latin typeface="Arial" charset="0"/>
              </a:rPr>
              <a:t>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
        <p:nvSpPr>
          <p:cNvPr id="28" name="Text Box 2"/>
          <p:cNvSpPr txBox="1">
            <a:spLocks noChangeArrowheads="1"/>
          </p:cNvSpPr>
          <p:nvPr/>
        </p:nvSpPr>
        <p:spPr bwMode="auto">
          <a:xfrm>
            <a:off x="1007700" y="406357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 </a:t>
            </a:r>
            <a:r>
              <a:rPr lang="en-US" sz="1500" b="1" i="1" dirty="0" smtClean="0">
                <a:solidFill>
                  <a:srgbClr val="000000"/>
                </a:solidFill>
                <a:latin typeface="Arial" charset="0"/>
              </a:rPr>
              <a:t>WORKER </a:t>
            </a:r>
            <a:r>
              <a:rPr lang="en-US" sz="1500" b="1" dirty="0" smtClean="0">
                <a:solidFill>
                  <a:srgbClr val="000000"/>
                </a:solidFill>
                <a:latin typeface="Arial" charset="0"/>
              </a:rPr>
              <a:t>= </a:t>
            </a:r>
            <a:r>
              <a:rPr lang="en-US" sz="1500" b="1" dirty="0">
                <a:solidFill>
                  <a:srgbClr val="000000"/>
                </a:solidFill>
                <a:latin typeface="Arial" charset="0"/>
              </a:rPr>
              <a:t>0)</a:t>
            </a:r>
          </a:p>
        </p:txBody>
      </p:sp>
      <p:sp>
        <p:nvSpPr>
          <p:cNvPr id="29" name="Text Box 2"/>
          <p:cNvSpPr txBox="1">
            <a:spLocks noChangeArrowheads="1"/>
          </p:cNvSpPr>
          <p:nvPr/>
        </p:nvSpPr>
        <p:spPr bwMode="auto">
          <a:xfrm>
            <a:off x="1007700" y="3267975"/>
            <a:ext cx="3089275" cy="660225"/>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Vocational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a:t>
            </a:r>
            <a:r>
              <a:rPr lang="en-US" sz="1500" b="1" dirty="0" smtClean="0">
                <a:solidFill>
                  <a:srgbClr val="000000"/>
                </a:solidFill>
                <a:latin typeface="Arial" charset="0"/>
              </a:rPr>
              <a:t>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
        <p:nvSpPr>
          <p:cNvPr id="30" name="Text Box 2060"/>
          <p:cNvSpPr txBox="1">
            <a:spLocks noChangeArrowheads="1"/>
          </p:cNvSpPr>
          <p:nvPr/>
        </p:nvSpPr>
        <p:spPr bwMode="auto">
          <a:xfrm>
            <a:off x="1285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a:t>
            </a:r>
          </a:p>
        </p:txBody>
      </p:sp>
      <p:sp>
        <p:nvSpPr>
          <p:cNvPr id="31"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2"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a:solidFill>
                  <a:srgbClr val="000000"/>
                </a:solidFill>
              </a:rPr>
              <a:t>+ 343</a:t>
            </a:r>
            <a:r>
              <a:rPr lang="en-US" sz="1800" b="1" i="1" dirty="0">
                <a:solidFill>
                  <a:srgbClr val="000000"/>
                </a:solidFill>
              </a:rPr>
              <a:t>N</a:t>
            </a:r>
          </a:p>
        </p:txBody>
      </p:sp>
      <p:sp>
        <p:nvSpPr>
          <p:cNvPr id="33" name="Text Box 2061"/>
          <p:cNvSpPr txBox="1">
            <a:spLocks noChangeArrowheads="1"/>
          </p:cNvSpPr>
          <p:nvPr/>
        </p:nvSpPr>
        <p:spPr bwMode="auto">
          <a:xfrm>
            <a:off x="4765675" y="24066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4" name="Text Box 10"/>
          <p:cNvSpPr txBox="1">
            <a:spLocks noChangeArrowheads="1"/>
          </p:cNvSpPr>
          <p:nvPr/>
        </p:nvSpPr>
        <p:spPr bwMode="auto">
          <a:xfrm>
            <a:off x="4391475" y="2473800"/>
            <a:ext cx="4028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+ 11,000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99,000 + 343</a:t>
            </a:r>
            <a:r>
              <a:rPr lang="en-US" sz="1800" b="1" i="1" dirty="0" smtClean="0">
                <a:solidFill>
                  <a:srgbClr val="000000"/>
                </a:solidFill>
              </a:rPr>
              <a:t>N</a:t>
            </a:r>
            <a:endParaRPr lang="en-US" sz="1800" b="1" i="1" dirty="0">
              <a:solidFill>
                <a:srgbClr val="000000"/>
              </a:solidFill>
            </a:endParaRPr>
          </a:p>
        </p:txBody>
      </p:sp>
      <p:sp>
        <p:nvSpPr>
          <p:cNvPr id="35" name="Text Box 2061"/>
          <p:cNvSpPr txBox="1">
            <a:spLocks noChangeArrowheads="1"/>
          </p:cNvSpPr>
          <p:nvPr/>
        </p:nvSpPr>
        <p:spPr bwMode="auto">
          <a:xfrm>
            <a:off x="4765675" y="31972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6" name="Text Box 10"/>
          <p:cNvSpPr txBox="1">
            <a:spLocks noChangeArrowheads="1"/>
          </p:cNvSpPr>
          <p:nvPr/>
        </p:nvSpPr>
        <p:spPr bwMode="auto">
          <a:xfrm>
            <a:off x="4391474" y="32679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smtClean="0">
                <a:solidFill>
                  <a:srgbClr val="000000"/>
                </a:solidFill>
                <a:cs typeface="Arial" charset="0"/>
              </a:rPr>
              <a:t>–</a:t>
            </a:r>
            <a:r>
              <a:rPr lang="en-US" sz="1800" b="1" dirty="0" smtClean="0">
                <a:solidFill>
                  <a:srgbClr val="000000"/>
                </a:solidFill>
              </a:rPr>
              <a:t> 90,000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a:t>
            </a:r>
            <a:r>
              <a:rPr lang="en-US" sz="1800" b="1" dirty="0" smtClean="0">
                <a:solidFill>
                  <a:srgbClr val="000000"/>
                </a:solidFill>
                <a:cs typeface="Arial" charset="0"/>
              </a:rPr>
              <a:t>–2</a:t>
            </a:r>
            <a:r>
              <a:rPr lang="en-US" sz="1800" b="1" dirty="0" smtClean="0">
                <a:solidFill>
                  <a:srgbClr val="000000"/>
                </a:solidFill>
              </a:rPr>
              <a:t>,000 + 343</a:t>
            </a:r>
            <a:r>
              <a:rPr lang="en-US" sz="1800" b="1" i="1" dirty="0" smtClean="0">
                <a:solidFill>
                  <a:srgbClr val="000000"/>
                </a:solidFill>
              </a:rPr>
              <a:t>N</a:t>
            </a:r>
            <a:endParaRPr lang="en-US" sz="1800" b="1" i="1" dirty="0">
              <a:solidFill>
                <a:srgbClr val="000000"/>
              </a:solidFill>
            </a:endParaRPr>
          </a:p>
        </p:txBody>
      </p:sp>
      <p:sp>
        <p:nvSpPr>
          <p:cNvPr id="37" name="Text Box 2061"/>
          <p:cNvSpPr txBox="1">
            <a:spLocks noChangeArrowheads="1"/>
          </p:cNvSpPr>
          <p:nvPr/>
        </p:nvSpPr>
        <p:spPr bwMode="auto">
          <a:xfrm>
            <a:off x="4765675" y="39973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8" name="Text Box 10"/>
          <p:cNvSpPr txBox="1">
            <a:spLocks noChangeArrowheads="1"/>
          </p:cNvSpPr>
          <p:nvPr/>
        </p:nvSpPr>
        <p:spPr bwMode="auto">
          <a:xfrm>
            <a:off x="4391474" y="40635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a:solidFill>
                  <a:srgbClr val="000000"/>
                </a:solidFill>
                <a:cs typeface="Arial" charset="0"/>
              </a:rPr>
              <a:t>–</a:t>
            </a:r>
            <a:r>
              <a:rPr lang="en-US" sz="1800" b="1" dirty="0" smtClean="0">
                <a:solidFill>
                  <a:srgbClr val="000000"/>
                </a:solidFill>
              </a:rPr>
              <a:t> 143,000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smtClean="0">
                <a:solidFill>
                  <a:srgbClr val="000000"/>
                </a:solidFill>
              </a:rPr>
              <a:t>	=  </a:t>
            </a:r>
            <a:r>
              <a:rPr lang="en-US" sz="1800" b="1" dirty="0" smtClean="0">
                <a:solidFill>
                  <a:srgbClr val="000000"/>
                </a:solidFill>
                <a:cs typeface="Arial" charset="0"/>
              </a:rPr>
              <a:t>–</a:t>
            </a:r>
            <a:r>
              <a:rPr lang="en-US" sz="1800" b="1" dirty="0" smtClean="0">
                <a:solidFill>
                  <a:srgbClr val="000000"/>
                </a:solidFill>
              </a:rPr>
              <a:t>55,000 </a:t>
            </a:r>
            <a:r>
              <a:rPr lang="en-US" sz="1800" b="1" dirty="0">
                <a:solidFill>
                  <a:srgbClr val="000000"/>
                </a:solidFill>
              </a:rPr>
              <a:t>+ 343</a:t>
            </a:r>
            <a:r>
              <a:rPr lang="en-US" sz="1800" b="1" i="1" dirty="0">
                <a:solidFill>
                  <a:srgbClr val="000000"/>
                </a:solidFill>
              </a:rPr>
              <a:t>N</a:t>
            </a:r>
            <a:endParaRPr lang="en-US" sz="1800" b="1" dirty="0">
              <a:solidFill>
                <a:srgbClr val="00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5"/>
          <p:cNvSpPr>
            <a:spLocks noChangeArrowheads="1"/>
          </p:cNvSpPr>
          <p:nvPr/>
        </p:nvSpPr>
        <p:spPr bwMode="auto">
          <a:xfrm>
            <a:off x="324000" y="745200"/>
            <a:ext cx="8496000" cy="426600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7522"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18</a:t>
            </a:r>
          </a:p>
        </p:txBody>
      </p:sp>
      <p:sp>
        <p:nvSpPr>
          <p:cNvPr id="10752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the cost functions turn out to be exactly the same as when we used general schools as the reference category.</a:t>
            </a:r>
          </a:p>
        </p:txBody>
      </p:sp>
      <p:sp>
        <p:nvSpPr>
          <p:cNvPr id="1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2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3" name="Rectangle 22"/>
          <p:cNvSpPr/>
          <p:nvPr/>
        </p:nvSpPr>
        <p:spPr>
          <a:xfrm>
            <a:off x="367200" y="788400"/>
            <a:ext cx="8409600" cy="648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Line 6"/>
          <p:cNvSpPr>
            <a:spLocks noChangeShapeType="1"/>
          </p:cNvSpPr>
          <p:nvPr/>
        </p:nvSpPr>
        <p:spPr bwMode="auto">
          <a:xfrm>
            <a:off x="345600" y="1429200"/>
            <a:ext cx="84528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5" name="Text Box 2"/>
          <p:cNvSpPr txBox="1">
            <a:spLocks noChangeArrowheads="1"/>
          </p:cNvSpPr>
          <p:nvPr/>
        </p:nvSpPr>
        <p:spPr bwMode="auto">
          <a:xfrm>
            <a:off x="1006475" y="1674814"/>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endParaRPr lang="en-US" sz="1500" b="1" dirty="0">
              <a:solidFill>
                <a:srgbClr val="66FFFF"/>
              </a:solidFill>
              <a:latin typeface="Arial" charset="0"/>
            </a:endParaRPr>
          </a:p>
        </p:txBody>
      </p:sp>
      <p:sp>
        <p:nvSpPr>
          <p:cNvPr id="26" name="Text Box 9"/>
          <p:cNvSpPr txBox="1">
            <a:spLocks noChangeArrowheads="1"/>
          </p:cNvSpPr>
          <p:nvPr/>
        </p:nvSpPr>
        <p:spPr bwMode="auto">
          <a:xfrm>
            <a:off x="904873" y="919163"/>
            <a:ext cx="749617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a:t>
            </a:r>
            <a:r>
              <a:rPr lang="en-US" sz="1800" dirty="0">
                <a:solidFill>
                  <a:srgbClr val="66FFFF"/>
                </a:solidFill>
              </a:rPr>
              <a:t> </a:t>
            </a:r>
            <a:r>
              <a:rPr lang="en-US" sz="1800" b="1" dirty="0" smtClean="0">
                <a:solidFill>
                  <a:srgbClr val="000000"/>
                </a:solidFill>
              </a:rPr>
              <a:t>88,000 </a:t>
            </a:r>
            <a:r>
              <a:rPr lang="en-US" sz="1800" b="1" dirty="0">
                <a:solidFill>
                  <a:srgbClr val="000000"/>
                </a:solidFill>
              </a:rPr>
              <a:t>+ </a:t>
            </a:r>
            <a:r>
              <a:rPr lang="en-US" sz="1800" b="1" dirty="0" smtClean="0">
                <a:solidFill>
                  <a:srgbClr val="000000"/>
                </a:solidFill>
              </a:rPr>
              <a:t>11,000</a:t>
            </a:r>
            <a:r>
              <a:rPr lang="en-US" sz="1800" b="1" i="1" dirty="0" smtClean="0">
                <a:solidFill>
                  <a:srgbClr val="000000"/>
                </a:solidFill>
              </a:rPr>
              <a:t>TECH</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90,000</a:t>
            </a:r>
            <a:r>
              <a:rPr lang="en-US" sz="1800" b="1" i="1" dirty="0" smtClean="0">
                <a:solidFill>
                  <a:srgbClr val="000000"/>
                </a:solidFill>
              </a:rPr>
              <a:t>VOC</a:t>
            </a:r>
            <a:r>
              <a:rPr lang="en-US" sz="1800" b="1" dirty="0" smtClean="0">
                <a:solidFill>
                  <a:srgbClr val="000000"/>
                </a:solidFill>
              </a:rPr>
              <a:t> </a:t>
            </a:r>
            <a:r>
              <a:rPr lang="en-US" sz="1800" b="1" dirty="0">
                <a:solidFill>
                  <a:srgbClr val="000000"/>
                </a:solidFill>
                <a:cs typeface="Arial" charset="0"/>
              </a:rPr>
              <a:t>–</a:t>
            </a:r>
            <a:r>
              <a:rPr lang="en-US" sz="1800" b="1" dirty="0" smtClean="0">
                <a:solidFill>
                  <a:srgbClr val="000000"/>
                </a:solidFill>
              </a:rPr>
              <a:t> 143,000</a:t>
            </a:r>
            <a:r>
              <a:rPr lang="en-US" sz="1800" b="1" i="1" dirty="0" smtClean="0">
                <a:solidFill>
                  <a:srgbClr val="000000"/>
                </a:solidFill>
              </a:rPr>
              <a:t>GEN</a:t>
            </a:r>
            <a:r>
              <a:rPr lang="en-US" sz="1800" b="1" dirty="0" smtClean="0">
                <a:solidFill>
                  <a:srgbClr val="000000"/>
                </a:solidFill>
              </a:rPr>
              <a:t> </a:t>
            </a:r>
            <a:r>
              <a:rPr lang="en-US" sz="1800" b="1" dirty="0">
                <a:solidFill>
                  <a:srgbClr val="000000"/>
                </a:solidFill>
              </a:rPr>
              <a:t>+ 343</a:t>
            </a:r>
            <a:r>
              <a:rPr lang="en-US" sz="1800" b="1" i="1" dirty="0">
                <a:solidFill>
                  <a:srgbClr val="000000"/>
                </a:solidFill>
              </a:rPr>
              <a:t>N</a:t>
            </a:r>
          </a:p>
        </p:txBody>
      </p:sp>
      <p:sp>
        <p:nvSpPr>
          <p:cNvPr id="27" name="Text Box 2"/>
          <p:cNvSpPr txBox="1">
            <a:spLocks noChangeArrowheads="1"/>
          </p:cNvSpPr>
          <p:nvPr/>
        </p:nvSpPr>
        <p:spPr bwMode="auto">
          <a:xfrm>
            <a:off x="1007700" y="2473500"/>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a:t>
            </a:r>
            <a:r>
              <a:rPr lang="en-US" sz="1500" b="1" dirty="0">
                <a:solidFill>
                  <a:srgbClr val="000000"/>
                </a:solidFill>
                <a:latin typeface="Arial" charset="0"/>
              </a:rPr>
              <a:t> = 1; </a:t>
            </a:r>
            <a:r>
              <a:rPr lang="en-US" sz="1500" b="1" i="1" dirty="0" smtClean="0">
                <a:solidFill>
                  <a:srgbClr val="000000"/>
                </a:solidFill>
                <a:latin typeface="Arial" charset="0"/>
              </a:rPr>
              <a:t>VOC</a:t>
            </a:r>
            <a:r>
              <a:rPr lang="en-US" sz="1500" b="1" dirty="0" smtClean="0">
                <a:solidFill>
                  <a:srgbClr val="000000"/>
                </a:solidFill>
                <a:latin typeface="Arial" charset="0"/>
              </a:rPr>
              <a:t>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
        <p:nvSpPr>
          <p:cNvPr id="28" name="Text Box 2"/>
          <p:cNvSpPr txBox="1">
            <a:spLocks noChangeArrowheads="1"/>
          </p:cNvSpPr>
          <p:nvPr/>
        </p:nvSpPr>
        <p:spPr bwMode="auto">
          <a:xfrm>
            <a:off x="1007700" y="406357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General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 </a:t>
            </a:r>
            <a:r>
              <a:rPr lang="en-US" sz="1500" b="1" i="1" dirty="0" smtClean="0">
                <a:solidFill>
                  <a:srgbClr val="000000"/>
                </a:solidFill>
                <a:latin typeface="Arial" charset="0"/>
              </a:rPr>
              <a:t>WORKER </a:t>
            </a:r>
            <a:r>
              <a:rPr lang="en-US" sz="1500" b="1" dirty="0" smtClean="0">
                <a:solidFill>
                  <a:srgbClr val="000000"/>
                </a:solidFill>
                <a:latin typeface="Arial" charset="0"/>
              </a:rPr>
              <a:t>= </a:t>
            </a:r>
            <a:r>
              <a:rPr lang="en-US" sz="1500" b="1" dirty="0">
                <a:solidFill>
                  <a:srgbClr val="000000"/>
                </a:solidFill>
                <a:latin typeface="Arial" charset="0"/>
              </a:rPr>
              <a:t>0)</a:t>
            </a:r>
          </a:p>
        </p:txBody>
      </p:sp>
      <p:sp>
        <p:nvSpPr>
          <p:cNvPr id="29" name="Text Box 2"/>
          <p:cNvSpPr txBox="1">
            <a:spLocks noChangeArrowheads="1"/>
          </p:cNvSpPr>
          <p:nvPr/>
        </p:nvSpPr>
        <p:spPr bwMode="auto">
          <a:xfrm>
            <a:off x="1007700" y="3267975"/>
            <a:ext cx="3089275" cy="660225"/>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Vocational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smtClean="0">
                <a:solidFill>
                  <a:srgbClr val="000000"/>
                </a:solidFill>
                <a:latin typeface="Arial" charset="0"/>
              </a:rPr>
              <a:t>(</a:t>
            </a:r>
            <a:r>
              <a:rPr lang="en-US" sz="1500" b="1" i="1" dirty="0" smtClean="0">
                <a:solidFill>
                  <a:srgbClr val="000000"/>
                </a:solidFill>
                <a:latin typeface="Arial" charset="0"/>
              </a:rPr>
              <a:t>VOC</a:t>
            </a:r>
            <a:r>
              <a:rPr lang="en-US" sz="1500" b="1" dirty="0" smtClean="0">
                <a:solidFill>
                  <a:srgbClr val="000000"/>
                </a:solidFill>
                <a:latin typeface="Arial" charset="0"/>
              </a:rPr>
              <a:t> </a:t>
            </a:r>
            <a:r>
              <a:rPr lang="en-US" sz="1500" b="1" dirty="0">
                <a:solidFill>
                  <a:srgbClr val="000000"/>
                </a:solidFill>
                <a:latin typeface="Arial" charset="0"/>
              </a:rPr>
              <a:t>= 1; </a:t>
            </a:r>
            <a:r>
              <a:rPr lang="en-US" sz="1500" b="1" i="1" dirty="0" smtClean="0">
                <a:solidFill>
                  <a:srgbClr val="000000"/>
                </a:solidFill>
                <a:latin typeface="Arial" charset="0"/>
              </a:rPr>
              <a:t>TECH</a:t>
            </a:r>
            <a:r>
              <a:rPr lang="en-US" sz="1500" b="1" dirty="0" smtClean="0">
                <a:solidFill>
                  <a:srgbClr val="000000"/>
                </a:solidFill>
                <a:latin typeface="Arial" charset="0"/>
              </a:rPr>
              <a:t>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
        <p:nvSpPr>
          <p:cNvPr id="30" name="Text Box 2060"/>
          <p:cNvSpPr txBox="1">
            <a:spLocks noChangeArrowheads="1"/>
          </p:cNvSpPr>
          <p:nvPr/>
        </p:nvSpPr>
        <p:spPr bwMode="auto">
          <a:xfrm>
            <a:off x="1285875" y="8572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dirty="0"/>
              <a:t>^</a:t>
            </a:r>
          </a:p>
        </p:txBody>
      </p:sp>
      <p:sp>
        <p:nvSpPr>
          <p:cNvPr id="32" name="Text Box 2061"/>
          <p:cNvSpPr txBox="1">
            <a:spLocks noChangeArrowheads="1"/>
          </p:cNvSpPr>
          <p:nvPr/>
        </p:nvSpPr>
        <p:spPr bwMode="auto">
          <a:xfrm>
            <a:off x="4765675" y="16065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3" name="Text Box 10"/>
          <p:cNvSpPr txBox="1">
            <a:spLocks noChangeArrowheads="1"/>
          </p:cNvSpPr>
          <p:nvPr/>
        </p:nvSpPr>
        <p:spPr bwMode="auto">
          <a:xfrm>
            <a:off x="4389438" y="1673700"/>
            <a:ext cx="3173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a:solidFill>
                  <a:srgbClr val="000000"/>
                </a:solidFill>
              </a:rPr>
              <a:t>+ 343</a:t>
            </a:r>
            <a:r>
              <a:rPr lang="en-US" sz="1800" b="1" i="1" dirty="0">
                <a:solidFill>
                  <a:srgbClr val="000000"/>
                </a:solidFill>
              </a:rPr>
              <a:t>N</a:t>
            </a:r>
          </a:p>
        </p:txBody>
      </p:sp>
      <p:sp>
        <p:nvSpPr>
          <p:cNvPr id="35" name="Text Box 2061"/>
          <p:cNvSpPr txBox="1">
            <a:spLocks noChangeArrowheads="1"/>
          </p:cNvSpPr>
          <p:nvPr/>
        </p:nvSpPr>
        <p:spPr bwMode="auto">
          <a:xfrm>
            <a:off x="4765675" y="2406650"/>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6" name="Text Box 10"/>
          <p:cNvSpPr txBox="1">
            <a:spLocks noChangeArrowheads="1"/>
          </p:cNvSpPr>
          <p:nvPr/>
        </p:nvSpPr>
        <p:spPr bwMode="auto">
          <a:xfrm>
            <a:off x="4391475" y="2473800"/>
            <a:ext cx="4028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+ 11,000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99,000 + 343</a:t>
            </a:r>
            <a:r>
              <a:rPr lang="en-US" sz="1800" b="1" i="1" dirty="0" smtClean="0">
                <a:solidFill>
                  <a:srgbClr val="000000"/>
                </a:solidFill>
              </a:rPr>
              <a:t>N</a:t>
            </a:r>
            <a:endParaRPr lang="en-US" sz="1800" b="1" i="1" dirty="0">
              <a:solidFill>
                <a:srgbClr val="000000"/>
              </a:solidFill>
            </a:endParaRPr>
          </a:p>
        </p:txBody>
      </p:sp>
      <p:sp>
        <p:nvSpPr>
          <p:cNvPr id="38" name="Text Box 2061"/>
          <p:cNvSpPr txBox="1">
            <a:spLocks noChangeArrowheads="1"/>
          </p:cNvSpPr>
          <p:nvPr/>
        </p:nvSpPr>
        <p:spPr bwMode="auto">
          <a:xfrm>
            <a:off x="4765675" y="31972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39" name="Text Box 10"/>
          <p:cNvSpPr txBox="1">
            <a:spLocks noChangeArrowheads="1"/>
          </p:cNvSpPr>
          <p:nvPr/>
        </p:nvSpPr>
        <p:spPr bwMode="auto">
          <a:xfrm>
            <a:off x="4391474" y="32679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smtClean="0">
                <a:solidFill>
                  <a:srgbClr val="000000"/>
                </a:solidFill>
                <a:cs typeface="Arial" charset="0"/>
              </a:rPr>
              <a:t>–</a:t>
            </a:r>
            <a:r>
              <a:rPr lang="en-US" sz="1800" b="1" dirty="0" smtClean="0">
                <a:solidFill>
                  <a:srgbClr val="000000"/>
                </a:solidFill>
              </a:rPr>
              <a:t> 90,000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a:solidFill>
                  <a:srgbClr val="000000"/>
                </a:solidFill>
              </a:rPr>
              <a:t>	</a:t>
            </a:r>
            <a:r>
              <a:rPr lang="en-US" sz="1800" b="1" dirty="0" smtClean="0">
                <a:solidFill>
                  <a:srgbClr val="000000"/>
                </a:solidFill>
              </a:rPr>
              <a:t>=  </a:t>
            </a:r>
            <a:r>
              <a:rPr lang="en-US" sz="1800" b="1" dirty="0" smtClean="0">
                <a:solidFill>
                  <a:srgbClr val="000000"/>
                </a:solidFill>
                <a:cs typeface="Arial" charset="0"/>
              </a:rPr>
              <a:t>–2</a:t>
            </a:r>
            <a:r>
              <a:rPr lang="en-US" sz="1800" b="1" dirty="0" smtClean="0">
                <a:solidFill>
                  <a:srgbClr val="000000"/>
                </a:solidFill>
              </a:rPr>
              <a:t>,000 + 343</a:t>
            </a:r>
            <a:r>
              <a:rPr lang="en-US" sz="1800" b="1" i="1" dirty="0" smtClean="0">
                <a:solidFill>
                  <a:srgbClr val="000000"/>
                </a:solidFill>
              </a:rPr>
              <a:t>N</a:t>
            </a:r>
            <a:endParaRPr lang="en-US" sz="1800" b="1" i="1" dirty="0">
              <a:solidFill>
                <a:srgbClr val="000000"/>
              </a:solidFill>
            </a:endParaRPr>
          </a:p>
        </p:txBody>
      </p:sp>
      <p:sp>
        <p:nvSpPr>
          <p:cNvPr id="40" name="Text Box 2061"/>
          <p:cNvSpPr txBox="1">
            <a:spLocks noChangeArrowheads="1"/>
          </p:cNvSpPr>
          <p:nvPr/>
        </p:nvSpPr>
        <p:spPr bwMode="auto">
          <a:xfrm>
            <a:off x="4765675" y="3997325"/>
            <a:ext cx="182563"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a:spcBef>
                <a:spcPct val="50000"/>
              </a:spcBef>
            </a:pPr>
            <a:r>
              <a:rPr lang="en-US" sz="1800" b="1"/>
              <a:t>^</a:t>
            </a:r>
          </a:p>
        </p:txBody>
      </p:sp>
      <p:sp>
        <p:nvSpPr>
          <p:cNvPr id="42" name="Text Box 10"/>
          <p:cNvSpPr txBox="1">
            <a:spLocks noChangeArrowheads="1"/>
          </p:cNvSpPr>
          <p:nvPr/>
        </p:nvSpPr>
        <p:spPr bwMode="auto">
          <a:xfrm>
            <a:off x="4391474" y="4063575"/>
            <a:ext cx="41810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tabLst>
                <a:tab pos="771525" algn="l"/>
              </a:tabLst>
            </a:pPr>
            <a:r>
              <a:rPr lang="en-US" sz="1800" b="1" i="1" dirty="0">
                <a:solidFill>
                  <a:srgbClr val="000000"/>
                </a:solidFill>
              </a:rPr>
              <a:t>COST</a:t>
            </a:r>
            <a:r>
              <a:rPr lang="en-US" sz="1800" b="1" dirty="0">
                <a:solidFill>
                  <a:srgbClr val="000000"/>
                </a:solidFill>
              </a:rPr>
              <a:t>	=  </a:t>
            </a:r>
            <a:r>
              <a:rPr lang="en-US" sz="1800" b="1" dirty="0" smtClean="0">
                <a:solidFill>
                  <a:srgbClr val="000000"/>
                </a:solidFill>
                <a:cs typeface="Arial" charset="0"/>
              </a:rPr>
              <a:t>88</a:t>
            </a:r>
            <a:r>
              <a:rPr lang="en-US" sz="1800" b="1" dirty="0" smtClean="0">
                <a:solidFill>
                  <a:srgbClr val="000000"/>
                </a:solidFill>
              </a:rPr>
              <a:t>,000 </a:t>
            </a:r>
            <a:r>
              <a:rPr lang="en-US" sz="1800" b="1" dirty="0">
                <a:solidFill>
                  <a:srgbClr val="000000"/>
                </a:solidFill>
                <a:cs typeface="Arial" charset="0"/>
              </a:rPr>
              <a:t>–</a:t>
            </a:r>
            <a:r>
              <a:rPr lang="en-US" sz="1800" b="1" dirty="0" smtClean="0">
                <a:solidFill>
                  <a:srgbClr val="000000"/>
                </a:solidFill>
              </a:rPr>
              <a:t> 143,000 + 343</a:t>
            </a:r>
            <a:r>
              <a:rPr lang="en-US" sz="1800" b="1" i="1" dirty="0" smtClean="0">
                <a:solidFill>
                  <a:srgbClr val="000000"/>
                </a:solidFill>
              </a:rPr>
              <a:t>N</a:t>
            </a:r>
            <a:endParaRPr lang="en-US" sz="1800" b="1" dirty="0" smtClean="0">
              <a:solidFill>
                <a:srgbClr val="000000"/>
              </a:solidFill>
            </a:endParaRPr>
          </a:p>
          <a:p>
            <a:pPr>
              <a:spcBef>
                <a:spcPts val="0"/>
              </a:spcBef>
              <a:tabLst>
                <a:tab pos="771525" algn="l"/>
              </a:tabLst>
            </a:pPr>
            <a:r>
              <a:rPr lang="en-US" sz="1800" b="1" dirty="0" smtClean="0">
                <a:solidFill>
                  <a:srgbClr val="000000"/>
                </a:solidFill>
              </a:rPr>
              <a:t>	=  </a:t>
            </a:r>
            <a:r>
              <a:rPr lang="en-US" sz="1800" b="1" dirty="0" smtClean="0">
                <a:solidFill>
                  <a:srgbClr val="000000"/>
                </a:solidFill>
                <a:cs typeface="Arial" charset="0"/>
              </a:rPr>
              <a:t>–</a:t>
            </a:r>
            <a:r>
              <a:rPr lang="en-US" sz="1800" b="1" dirty="0" smtClean="0">
                <a:solidFill>
                  <a:srgbClr val="000000"/>
                </a:solidFill>
              </a:rPr>
              <a:t>55,000 </a:t>
            </a:r>
            <a:r>
              <a:rPr lang="en-US" sz="1800" b="1" dirty="0">
                <a:solidFill>
                  <a:srgbClr val="000000"/>
                </a:solidFill>
              </a:rPr>
              <a:t>+ 343</a:t>
            </a:r>
            <a:r>
              <a:rPr lang="en-US" sz="1800" b="1" i="1" dirty="0">
                <a:solidFill>
                  <a:srgbClr val="000000"/>
                </a:solidFill>
              </a:rPr>
              <a:t>N</a:t>
            </a:r>
            <a:endParaRPr lang="en-US" sz="1800" b="1" dirty="0">
              <a:solidFill>
                <a:srgbClr val="000000"/>
              </a:solidFill>
            </a:endParaRPr>
          </a:p>
        </p:txBody>
      </p:sp>
    </p:spTree>
    <p:extLst>
      <p:ext uri="{BB962C8B-B14F-4D97-AF65-F5344CB8AC3E}">
        <p14:creationId xmlns:p14="http://schemas.microsoft.com/office/powerpoint/2010/main" val="4085250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56322"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56325" name="Text Box 5"/>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5632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previous sequence we chose general academic schools as the reference (omitted) category and defined dummy variables for the other categories.</a:t>
            </a:r>
          </a:p>
        </p:txBody>
      </p:sp>
      <p:sp>
        <p:nvSpPr>
          <p:cNvPr id="11" name="Rectangle 10"/>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2"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3" name="TextBox 12"/>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4" name="Picture 20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6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1859" name="Text Box 3"/>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121862"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Consequently the scatter diagram with regression lines is exactly the same as before.</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2" name="Rectangle 11"/>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pic>
        <p:nvPicPr>
          <p:cNvPr id="1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975"/>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5" name="TextBox 14"/>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8554" name="Rectangle 10"/>
          <p:cNvSpPr>
            <a:spLocks noChangeArrowheads="1"/>
          </p:cNvSpPr>
          <p:nvPr/>
        </p:nvSpPr>
        <p:spPr bwMode="auto">
          <a:xfrm>
            <a:off x="6172200" y="2120400"/>
            <a:ext cx="25876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8552" name="Rectangle 8"/>
          <p:cNvSpPr>
            <a:spLocks noChangeArrowheads="1"/>
          </p:cNvSpPr>
          <p:nvPr/>
        </p:nvSpPr>
        <p:spPr bwMode="auto">
          <a:xfrm>
            <a:off x="365125" y="1692000"/>
            <a:ext cx="2432050"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8547" name="Rectangle 3"/>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854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20</a:t>
            </a:r>
          </a:p>
        </p:txBody>
      </p:sp>
      <p:sp>
        <p:nvSpPr>
          <p:cNvPr id="10855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goodness of fit, whether measured by </a:t>
            </a:r>
            <a:r>
              <a:rPr lang="en-GB" sz="1500" b="1" i="1"/>
              <a:t>R</a:t>
            </a:r>
            <a:r>
              <a:rPr lang="en-GB" sz="1500" b="1" baseline="30000"/>
              <a:t>2</a:t>
            </a:r>
            <a:r>
              <a:rPr lang="en-GB" sz="1500" b="1"/>
              <a:t>, </a:t>
            </a:r>
            <a:r>
              <a:rPr lang="en-GB" sz="1500" b="1" i="1"/>
              <a:t>RSS</a:t>
            </a:r>
            <a:r>
              <a:rPr lang="en-GB" sz="1500" b="1"/>
              <a:t>, or the standard error of the regression (the estimate of the standard deviation of </a:t>
            </a:r>
            <a:r>
              <a:rPr lang="en-GB" sz="1500" b="1" i="1"/>
              <a:t>u</a:t>
            </a:r>
            <a:r>
              <a:rPr lang="en-GB" sz="1500" b="1"/>
              <a:t>, here denoted Root MSE), is likewise not affected by the change.</a:t>
            </a:r>
          </a:p>
        </p:txBody>
      </p:sp>
      <p:sp>
        <p:nvSpPr>
          <p:cNvPr id="108553" name="Rectangle 9"/>
          <p:cNvSpPr>
            <a:spLocks noChangeArrowheads="1"/>
          </p:cNvSpPr>
          <p:nvPr/>
        </p:nvSpPr>
        <p:spPr bwMode="auto">
          <a:xfrm>
            <a:off x="6172200" y="1692000"/>
            <a:ext cx="25876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08555" name="Text Box 11"/>
          <p:cNvSpPr txBox="1">
            <a:spLocks noChangeArrowheads="1"/>
          </p:cNvSpPr>
          <p:nvPr/>
        </p:nvSpPr>
        <p:spPr bwMode="auto">
          <a:xfrm>
            <a:off x="301625" y="597600"/>
            <a:ext cx="8532813" cy="3973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957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21</a:t>
            </a:r>
          </a:p>
        </p:txBody>
      </p:sp>
      <p:sp>
        <p:nvSpPr>
          <p:cNvPr id="10957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But the </a:t>
            </a:r>
            <a:r>
              <a:rPr lang="en-GB" sz="1500" b="1" i="1"/>
              <a:t>t</a:t>
            </a:r>
            <a:r>
              <a:rPr lang="en-GB" sz="1500" b="1"/>
              <a:t> tests are affected.  In particular, the meaning of a null hypothesis for a dummy variable coefficient being equal to 0 is different.</a:t>
            </a: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4"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9" name="Rectangle 3"/>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Text Box 11"/>
          <p:cNvSpPr txBox="1">
            <a:spLocks noChangeArrowheads="1"/>
          </p:cNvSpPr>
          <p:nvPr/>
        </p:nvSpPr>
        <p:spPr bwMode="auto">
          <a:xfrm>
            <a:off x="301625" y="597600"/>
            <a:ext cx="8532813" cy="3973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7" name="Rectangle 3"/>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602" name="Rectangle 10"/>
          <p:cNvSpPr>
            <a:spLocks noChangeArrowheads="1"/>
          </p:cNvSpPr>
          <p:nvPr/>
        </p:nvSpPr>
        <p:spPr bwMode="auto">
          <a:xfrm>
            <a:off x="365125" y="3402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0603" name="Rectangle 11"/>
          <p:cNvSpPr>
            <a:spLocks noChangeArrowheads="1"/>
          </p:cNvSpPr>
          <p:nvPr/>
        </p:nvSpPr>
        <p:spPr bwMode="auto">
          <a:xfrm>
            <a:off x="4286250" y="3402000"/>
            <a:ext cx="8223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8" name="Text Box 11"/>
          <p:cNvSpPr txBox="1">
            <a:spLocks noChangeArrowheads="1"/>
          </p:cNvSpPr>
          <p:nvPr/>
        </p:nvSpPr>
        <p:spPr bwMode="auto">
          <a:xfrm>
            <a:off x="301625" y="597600"/>
            <a:ext cx="8532813" cy="3973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059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22</a:t>
            </a:r>
          </a:p>
        </p:txBody>
      </p:sp>
      <p:sp>
        <p:nvSpPr>
          <p:cNvPr id="11059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For example, the </a:t>
            </a:r>
            <a:r>
              <a:rPr lang="en-GB" sz="1500" b="1" i="1"/>
              <a:t>t</a:t>
            </a:r>
            <a:r>
              <a:rPr lang="en-GB" sz="1500" b="1"/>
              <a:t> statistic for the technical school coefficient is for the null hypothesis that the overhead costs of technical schools are the same as those of skilled workers’ schools.</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162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23</a:t>
            </a:r>
          </a:p>
        </p:txBody>
      </p:sp>
      <p:sp>
        <p:nvSpPr>
          <p:cNvPr id="11162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t>t</a:t>
            </a:r>
            <a:r>
              <a:rPr lang="en-GB" sz="1500" b="1"/>
              <a:t> ratio in question is only 0.35, so the null hypothesis is not rejected.</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0"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1" name="Rectangle 3"/>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Rectangle 10"/>
          <p:cNvSpPr>
            <a:spLocks noChangeArrowheads="1"/>
          </p:cNvSpPr>
          <p:nvPr/>
        </p:nvSpPr>
        <p:spPr bwMode="auto">
          <a:xfrm>
            <a:off x="365125" y="3402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 name="Rectangle 11"/>
          <p:cNvSpPr>
            <a:spLocks noChangeArrowheads="1"/>
          </p:cNvSpPr>
          <p:nvPr/>
        </p:nvSpPr>
        <p:spPr bwMode="auto">
          <a:xfrm>
            <a:off x="4286250" y="3402000"/>
            <a:ext cx="8223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11"/>
          <p:cNvSpPr txBox="1">
            <a:spLocks noChangeArrowheads="1"/>
          </p:cNvSpPr>
          <p:nvPr/>
        </p:nvSpPr>
        <p:spPr bwMode="auto">
          <a:xfrm>
            <a:off x="301625" y="597600"/>
            <a:ext cx="8532813" cy="3973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3"/>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0" name="Rectangle 10"/>
          <p:cNvSpPr>
            <a:spLocks noChangeArrowheads="1"/>
          </p:cNvSpPr>
          <p:nvPr/>
        </p:nvSpPr>
        <p:spPr bwMode="auto">
          <a:xfrm>
            <a:off x="365125" y="36144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2651" name="Rectangle 11"/>
          <p:cNvSpPr>
            <a:spLocks noChangeArrowheads="1"/>
          </p:cNvSpPr>
          <p:nvPr/>
        </p:nvSpPr>
        <p:spPr bwMode="auto">
          <a:xfrm>
            <a:off x="4286250" y="3614400"/>
            <a:ext cx="8223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 name="Text Box 11"/>
          <p:cNvSpPr txBox="1">
            <a:spLocks noChangeArrowheads="1"/>
          </p:cNvSpPr>
          <p:nvPr/>
        </p:nvSpPr>
        <p:spPr bwMode="auto">
          <a:xfrm>
            <a:off x="301625" y="597600"/>
            <a:ext cx="8532813" cy="3973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264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24</a:t>
            </a:r>
          </a:p>
        </p:txBody>
      </p:sp>
      <p:sp>
        <p:nvSpPr>
          <p:cNvPr id="11264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a:t>
            </a:r>
            <a:r>
              <a:rPr lang="en-GB" sz="1500" b="1" i="1"/>
              <a:t>t</a:t>
            </a:r>
            <a:r>
              <a:rPr lang="en-GB" sz="1500" b="1"/>
              <a:t> ratio for the coefficient of </a:t>
            </a:r>
            <a:r>
              <a:rPr lang="en-GB" sz="1500" b="1" i="1"/>
              <a:t>VOC</a:t>
            </a:r>
            <a:r>
              <a:rPr lang="en-GB" sz="1500" b="1"/>
              <a:t> is </a:t>
            </a:r>
            <a:r>
              <a:rPr lang="en-GB" sz="1500" b="1">
                <a:cs typeface="Arial" charset="0"/>
              </a:rPr>
              <a:t>–</a:t>
            </a:r>
            <a:r>
              <a:rPr lang="en-GB" sz="1500" b="1"/>
              <a:t>2.65, so one concludes that the overheads of vocational schools are significantly lower than those of skilled workers’ schools, at the 1% significance level.</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48374"/>
            <a:ext cx="9144000" cy="40428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8" name="Rectangle 3"/>
          <p:cNvSpPr>
            <a:spLocks noChangeArrowheads="1"/>
          </p:cNvSpPr>
          <p:nvPr/>
        </p:nvSpPr>
        <p:spPr bwMode="auto">
          <a:xfrm>
            <a:off x="365125" y="637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 name="Rectangle 10"/>
          <p:cNvSpPr>
            <a:spLocks noChangeArrowheads="1"/>
          </p:cNvSpPr>
          <p:nvPr/>
        </p:nvSpPr>
        <p:spPr bwMode="auto">
          <a:xfrm>
            <a:off x="365125" y="38268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0" name="Rectangle 11"/>
          <p:cNvSpPr>
            <a:spLocks noChangeArrowheads="1"/>
          </p:cNvSpPr>
          <p:nvPr/>
        </p:nvSpPr>
        <p:spPr bwMode="auto">
          <a:xfrm>
            <a:off x="4286250" y="3826800"/>
            <a:ext cx="82232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4" name="Text Box 11"/>
          <p:cNvSpPr txBox="1">
            <a:spLocks noChangeArrowheads="1"/>
          </p:cNvSpPr>
          <p:nvPr/>
        </p:nvSpPr>
        <p:spPr bwMode="auto">
          <a:xfrm>
            <a:off x="301625" y="597600"/>
            <a:ext cx="8532813" cy="397351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  Source |       SS       </a:t>
            </a:r>
            <a:r>
              <a:rPr lang="en-US" sz="1400" b="1" dirty="0" err="1">
                <a:solidFill>
                  <a:srgbClr val="000000"/>
                </a:solidFill>
                <a:latin typeface="Courier New" pitchFamily="49" charset="0"/>
              </a:rPr>
              <a:t>df</a:t>
            </a:r>
            <a:r>
              <a:rPr lang="en-US" sz="1400" b="1" dirty="0">
                <a:solidFill>
                  <a:srgbClr val="000000"/>
                </a:solidFill>
                <a:latin typeface="Courier New" pitchFamily="49" charset="0"/>
              </a:rPr>
              <a:t>       MS                  Number of </a:t>
            </a:r>
            <a:r>
              <a:rPr lang="en-US" sz="1400" b="1" dirty="0" err="1">
                <a:solidFill>
                  <a:srgbClr val="000000"/>
                </a:solidFill>
                <a:latin typeface="Courier New" pitchFamily="49" charset="0"/>
              </a:rPr>
              <a:t>obs</a:t>
            </a:r>
            <a:r>
              <a:rPr lang="en-US" sz="1400" b="1" dirty="0">
                <a:solidFill>
                  <a:srgbClr val="000000"/>
                </a:solidFill>
                <a:latin typeface="Courier New" pitchFamily="49" charset="0"/>
              </a:rPr>
              <a:t> =      74</a:t>
            </a:r>
          </a:p>
          <a:p>
            <a:r>
              <a:rPr lang="en-US" sz="1400" b="1" dirty="0">
                <a:solidFill>
                  <a:srgbClr val="000000"/>
                </a:solidFill>
                <a:latin typeface="Courier New" pitchFamily="49" charset="0"/>
              </a:rPr>
              <a:t>---------+------------------------------               F(  4,    69) =   29.63</a:t>
            </a:r>
          </a:p>
          <a:p>
            <a:r>
              <a:rPr lang="en-US" sz="1400" b="1" dirty="0">
                <a:solidFill>
                  <a:srgbClr val="000000"/>
                </a:solidFill>
                <a:latin typeface="Courier New" pitchFamily="49" charset="0"/>
              </a:rPr>
              <a:t>   Model |  9.2996e+11     4  2.3249e+11               </a:t>
            </a:r>
            <a:r>
              <a:rPr lang="en-US" sz="1400" b="1" dirty="0" err="1">
                <a:solidFill>
                  <a:srgbClr val="000000"/>
                </a:solidFill>
                <a:latin typeface="Courier New" pitchFamily="49" charset="0"/>
              </a:rPr>
              <a:t>Prob</a:t>
            </a:r>
            <a:r>
              <a:rPr lang="en-US" sz="1400" b="1" dirty="0">
                <a:solidFill>
                  <a:srgbClr val="000000"/>
                </a:solidFill>
                <a:latin typeface="Courier New" pitchFamily="49" charset="0"/>
              </a:rPr>
              <a:t> &gt; F      =  0.0000</a:t>
            </a:r>
          </a:p>
          <a:p>
            <a:r>
              <a:rPr lang="en-US" sz="1400" b="1" dirty="0">
                <a:solidFill>
                  <a:srgbClr val="000000"/>
                </a:solidFill>
                <a:latin typeface="Courier New" pitchFamily="49" charset="0"/>
              </a:rPr>
              <a:t>Residual |  5.4138e+11    69  7.8461e+09               R-squared     =  0.6320</a:t>
            </a:r>
          </a:p>
          <a:p>
            <a:r>
              <a:rPr lang="en-US" sz="1400" b="1" dirty="0">
                <a:solidFill>
                  <a:srgbClr val="000000"/>
                </a:solidFill>
                <a:latin typeface="Courier New" pitchFamily="49" charset="0"/>
              </a:rPr>
              <a:t>---------+------------------------------               </a:t>
            </a:r>
            <a:r>
              <a:rPr lang="en-US" sz="1400" b="1" dirty="0" err="1">
                <a:solidFill>
                  <a:srgbClr val="000000"/>
                </a:solidFill>
                <a:latin typeface="Courier New" pitchFamily="49" charset="0"/>
              </a:rPr>
              <a:t>Adj</a:t>
            </a:r>
            <a:r>
              <a:rPr lang="en-US" sz="1400" b="1" dirty="0">
                <a:solidFill>
                  <a:srgbClr val="000000"/>
                </a:solidFill>
                <a:latin typeface="Courier New" pitchFamily="49" charset="0"/>
              </a:rPr>
              <a:t> R-squared =  0.6107</a:t>
            </a:r>
          </a:p>
          <a:p>
            <a:r>
              <a:rPr lang="en-US" sz="1400" b="1" dirty="0">
                <a:solidFill>
                  <a:srgbClr val="000000"/>
                </a:solidFill>
                <a:latin typeface="Courier New" pitchFamily="49" charset="0"/>
              </a:rPr>
              <a:t>   Total |  1.4713e+12    73  2.0155e+10               Root MSE      =   88578</a:t>
            </a:r>
          </a:p>
          <a:p>
            <a:endParaRPr lang="en-US" sz="1400" b="1" dirty="0">
              <a:solidFill>
                <a:srgbClr val="000000"/>
              </a:solidFill>
              <a:latin typeface="Courier New" pitchFamily="49" charset="0"/>
            </a:endParaRP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11"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366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25</a:t>
            </a:r>
          </a:p>
        </p:txBody>
      </p:sp>
      <p:sp>
        <p:nvSpPr>
          <p:cNvPr id="11367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General schools clearly have lower overhead costs than the skilled workers’ schools, according to the regression.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17"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4702" name="Rectangle 14"/>
          <p:cNvSpPr>
            <a:spLocks noChangeArrowheads="1"/>
          </p:cNvSpPr>
          <p:nvPr/>
        </p:nvSpPr>
        <p:spPr bwMode="auto">
          <a:xfrm>
            <a:off x="365125" y="1476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01" name="Rectangle 13"/>
          <p:cNvSpPr>
            <a:spLocks noChangeArrowheads="1"/>
          </p:cNvSpPr>
          <p:nvPr/>
        </p:nvSpPr>
        <p:spPr bwMode="auto">
          <a:xfrm>
            <a:off x="2895600" y="147600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700" name="Rectangle 12"/>
          <p:cNvSpPr>
            <a:spLocks noChangeArrowheads="1"/>
          </p:cNvSpPr>
          <p:nvPr/>
        </p:nvSpPr>
        <p:spPr bwMode="auto">
          <a:xfrm>
            <a:off x="2895600" y="385200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9" name="Rectangle 11"/>
          <p:cNvSpPr>
            <a:spLocks noChangeArrowheads="1"/>
          </p:cNvSpPr>
          <p:nvPr/>
        </p:nvSpPr>
        <p:spPr bwMode="auto">
          <a:xfrm>
            <a:off x="365125" y="3852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8"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7"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469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26</a:t>
            </a:r>
          </a:p>
        </p:txBody>
      </p:sp>
      <p:sp>
        <p:nvSpPr>
          <p:cNvPr id="11469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Note that there are some differences in the standard errors.  The standard error of the coefficient of </a:t>
            </a:r>
            <a:r>
              <a:rPr lang="en-GB" sz="1500" b="1" i="1"/>
              <a:t>N</a:t>
            </a:r>
            <a:r>
              <a:rPr lang="en-GB" sz="1500" b="1"/>
              <a:t> is unaffected. </a:t>
            </a:r>
          </a:p>
        </p:txBody>
      </p:sp>
      <p:sp>
        <p:nvSpPr>
          <p:cNvPr id="114696"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0"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19"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5727" name="Rectangle 15"/>
          <p:cNvSpPr>
            <a:spLocks noChangeArrowheads="1"/>
          </p:cNvSpPr>
          <p:nvPr/>
        </p:nvSpPr>
        <p:spPr bwMode="auto">
          <a:xfrm>
            <a:off x="355600" y="1908000"/>
            <a:ext cx="46894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9"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115728" name="Rectangle 16"/>
          <p:cNvSpPr>
            <a:spLocks noChangeArrowheads="1"/>
          </p:cNvSpPr>
          <p:nvPr/>
        </p:nvSpPr>
        <p:spPr bwMode="auto">
          <a:xfrm>
            <a:off x="355600" y="4500000"/>
            <a:ext cx="46894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571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27</a:t>
            </a:r>
          </a:p>
        </p:txBody>
      </p:sp>
      <p:sp>
        <p:nvSpPr>
          <p:cNvPr id="11571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one test involving the dummy variables that can be performed with either specification is the test of whether the overhead costs of general schools and skilled workers’ schools are different. </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6741"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28</a:t>
            </a:r>
          </a:p>
        </p:txBody>
      </p:sp>
      <p:sp>
        <p:nvSpPr>
          <p:cNvPr id="11674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choice of specification can make no difference to the outcome of this test.  The only difference is caused by the fact that the regression coefficient has become negative in the second specification.</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3"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24"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5"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5"/>
          <p:cNvSpPr>
            <a:spLocks noChangeArrowheads="1"/>
          </p:cNvSpPr>
          <p:nvPr/>
        </p:nvSpPr>
        <p:spPr bwMode="auto">
          <a:xfrm>
            <a:off x="355600" y="1908000"/>
            <a:ext cx="46894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29" name="Rectangle 16"/>
          <p:cNvSpPr>
            <a:spLocks noChangeArrowheads="1"/>
          </p:cNvSpPr>
          <p:nvPr/>
        </p:nvSpPr>
        <p:spPr bwMode="auto">
          <a:xfrm>
            <a:off x="355600" y="4500000"/>
            <a:ext cx="46894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8307"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a:t>
            </a:r>
          </a:p>
        </p:txBody>
      </p:sp>
      <p:sp>
        <p:nvSpPr>
          <p:cNvPr id="98309"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enabled us to compare the overhead costs of the other schools with those of general schools and to test whether the differences were significant. </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2" name="Rectangle 11"/>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4" name="TextBox 13"/>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5" name="Picture 20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6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7765"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29</a:t>
            </a:r>
          </a:p>
        </p:txBody>
      </p:sp>
      <p:sp>
        <p:nvSpPr>
          <p:cNvPr id="11776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standard error is the same, so the </a:t>
            </a:r>
            <a:r>
              <a:rPr lang="en-GB" sz="1500" b="1" i="1"/>
              <a:t>t</a:t>
            </a:r>
            <a:r>
              <a:rPr lang="en-GB" sz="1500" b="1"/>
              <a:t> statistic has the same absolute magnitude and the outcome of the test must be the same.</a:t>
            </a:r>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4"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23"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24"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5"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6"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7" name="Rectangle 15"/>
          <p:cNvSpPr>
            <a:spLocks noChangeArrowheads="1"/>
          </p:cNvSpPr>
          <p:nvPr/>
        </p:nvSpPr>
        <p:spPr bwMode="auto">
          <a:xfrm>
            <a:off x="355600" y="1908000"/>
            <a:ext cx="46894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29" name="Rectangle 16"/>
          <p:cNvSpPr>
            <a:spLocks noChangeArrowheads="1"/>
          </p:cNvSpPr>
          <p:nvPr/>
        </p:nvSpPr>
        <p:spPr bwMode="auto">
          <a:xfrm>
            <a:off x="355600" y="4500000"/>
            <a:ext cx="46894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25"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27"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8"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8" name="Rectangle 14"/>
          <p:cNvSpPr>
            <a:spLocks noChangeArrowheads="1"/>
          </p:cNvSpPr>
          <p:nvPr/>
        </p:nvSpPr>
        <p:spPr bwMode="auto">
          <a:xfrm>
            <a:off x="2887663" y="169200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01" name="Rectangle 17"/>
          <p:cNvSpPr>
            <a:spLocks noChangeArrowheads="1"/>
          </p:cNvSpPr>
          <p:nvPr/>
        </p:nvSpPr>
        <p:spPr bwMode="auto">
          <a:xfrm>
            <a:off x="365125" y="2124075"/>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800" name="Rectangle 16"/>
          <p:cNvSpPr>
            <a:spLocks noChangeArrowheads="1"/>
          </p:cNvSpPr>
          <p:nvPr/>
        </p:nvSpPr>
        <p:spPr bwMode="auto">
          <a:xfrm>
            <a:off x="2887663" y="2124075"/>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5" name="Rectangle 11"/>
          <p:cNvSpPr>
            <a:spLocks noChangeArrowheads="1"/>
          </p:cNvSpPr>
          <p:nvPr/>
        </p:nvSpPr>
        <p:spPr bwMode="auto">
          <a:xfrm>
            <a:off x="365125" y="1692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7" name="Rectangle 13"/>
          <p:cNvSpPr>
            <a:spLocks noChangeArrowheads="1"/>
          </p:cNvSpPr>
          <p:nvPr/>
        </p:nvSpPr>
        <p:spPr bwMode="auto">
          <a:xfrm>
            <a:off x="2887663" y="4068000"/>
            <a:ext cx="968375"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118796" name="Rectangle 12"/>
          <p:cNvSpPr>
            <a:spLocks noChangeArrowheads="1"/>
          </p:cNvSpPr>
          <p:nvPr/>
        </p:nvSpPr>
        <p:spPr bwMode="auto">
          <a:xfrm>
            <a:off x="365125" y="4068000"/>
            <a:ext cx="950913"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0"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32"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8789"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30</a:t>
            </a:r>
          </a:p>
        </p:txBody>
      </p:sp>
      <p:sp>
        <p:nvSpPr>
          <p:cNvPr id="118791"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the standard errors of the coefficients of the other dummy variables are slightly larger in the second specification.</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19813"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31</a:t>
            </a:r>
          </a:p>
        </p:txBody>
      </p:sp>
      <p:sp>
        <p:nvSpPr>
          <p:cNvPr id="119815"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This is because the skilled workers’ schools are less ‘normal’ or ‘basic’ than the general schools and there are fewer of them in the sample (only 17, as opposed to 28).</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31"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32"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3"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14"/>
          <p:cNvSpPr>
            <a:spLocks noChangeArrowheads="1"/>
          </p:cNvSpPr>
          <p:nvPr/>
        </p:nvSpPr>
        <p:spPr bwMode="auto">
          <a:xfrm>
            <a:off x="2887663" y="169200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17"/>
          <p:cNvSpPr>
            <a:spLocks noChangeArrowheads="1"/>
          </p:cNvSpPr>
          <p:nvPr/>
        </p:nvSpPr>
        <p:spPr bwMode="auto">
          <a:xfrm>
            <a:off x="365125" y="2124075"/>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16"/>
          <p:cNvSpPr>
            <a:spLocks noChangeArrowheads="1"/>
          </p:cNvSpPr>
          <p:nvPr/>
        </p:nvSpPr>
        <p:spPr bwMode="auto">
          <a:xfrm>
            <a:off x="2887663" y="2124075"/>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11"/>
          <p:cNvSpPr>
            <a:spLocks noChangeArrowheads="1"/>
          </p:cNvSpPr>
          <p:nvPr/>
        </p:nvSpPr>
        <p:spPr bwMode="auto">
          <a:xfrm>
            <a:off x="365125" y="1692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13"/>
          <p:cNvSpPr>
            <a:spLocks noChangeArrowheads="1"/>
          </p:cNvSpPr>
          <p:nvPr/>
        </p:nvSpPr>
        <p:spPr bwMode="auto">
          <a:xfrm>
            <a:off x="2887663" y="4068000"/>
            <a:ext cx="968375"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2"/>
          <p:cNvSpPr>
            <a:spLocks noChangeArrowheads="1"/>
          </p:cNvSpPr>
          <p:nvPr/>
        </p:nvSpPr>
        <p:spPr bwMode="auto">
          <a:xfrm>
            <a:off x="365125" y="4068000"/>
            <a:ext cx="950913"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42"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20837" name="Text Box 5"/>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32</a:t>
            </a:r>
          </a:p>
        </p:txBody>
      </p:sp>
      <p:sp>
        <p:nvSpPr>
          <p:cNvPr id="120839"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As a consequence there is less precision in measuring the difference between their costs and those of the other schools than there was when general schools were the reference category.</a:t>
            </a:r>
          </a:p>
        </p:txBody>
      </p:sp>
      <p:sp>
        <p:nvSpPr>
          <p:cNvPr id="17"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8"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31" name="Rectangle 5"/>
          <p:cNvSpPr>
            <a:spLocks noChangeArrowheads="1"/>
          </p:cNvSpPr>
          <p:nvPr/>
        </p:nvSpPr>
        <p:spPr bwMode="auto">
          <a:xfrm>
            <a:off x="0" y="2923200"/>
            <a:ext cx="9144000" cy="2286000"/>
          </a:xfrm>
          <a:prstGeom prst="rect">
            <a:avLst/>
          </a:prstGeom>
          <a:solidFill>
            <a:srgbClr val="FDFEFF"/>
          </a:solidFill>
          <a:ln>
            <a:noFill/>
          </a:ln>
          <a:effectLst>
            <a:innerShdw blurRad="114300">
              <a:srgbClr val="0066CC"/>
            </a:innerShdw>
          </a:effectLst>
        </p:spPr>
        <p:txBody>
          <a:bodyPr/>
          <a:lstStyle/>
          <a:p>
            <a:pPr>
              <a:defRPr/>
            </a:pPr>
            <a:endParaRPr lang="en-GB"/>
          </a:p>
        </p:txBody>
      </p:sp>
      <p:sp>
        <p:nvSpPr>
          <p:cNvPr id="32" name="Rectangle 5"/>
          <p:cNvSpPr>
            <a:spLocks noChangeArrowheads="1"/>
          </p:cNvSpPr>
          <p:nvPr/>
        </p:nvSpPr>
        <p:spPr bwMode="auto">
          <a:xfrm>
            <a:off x="0" y="548374"/>
            <a:ext cx="9144000" cy="2286000"/>
          </a:xfrm>
          <a:prstGeom prst="rect">
            <a:avLst/>
          </a:prstGeom>
          <a:solidFill>
            <a:srgbClr val="FBFCFF"/>
          </a:solidFill>
          <a:ln>
            <a:noFill/>
          </a:ln>
          <a:effectLst>
            <a:innerShdw blurRad="95250">
              <a:srgbClr val="004D99"/>
            </a:innerShdw>
          </a:effectLst>
        </p:spPr>
        <p:txBody>
          <a:bodyPr/>
          <a:lstStyle/>
          <a:p>
            <a:pPr>
              <a:defRPr/>
            </a:pPr>
            <a:endParaRPr lang="en-GB"/>
          </a:p>
        </p:txBody>
      </p:sp>
      <p:sp>
        <p:nvSpPr>
          <p:cNvPr id="33" name="Rectangle 10"/>
          <p:cNvSpPr>
            <a:spLocks noChangeArrowheads="1"/>
          </p:cNvSpPr>
          <p:nvPr/>
        </p:nvSpPr>
        <p:spPr bwMode="auto">
          <a:xfrm>
            <a:off x="365125" y="3013200"/>
            <a:ext cx="276066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4" name="Rectangle 9"/>
          <p:cNvSpPr>
            <a:spLocks noChangeArrowheads="1"/>
          </p:cNvSpPr>
          <p:nvPr/>
        </p:nvSpPr>
        <p:spPr bwMode="auto">
          <a:xfrm>
            <a:off x="365125" y="637200"/>
            <a:ext cx="3071813" cy="22860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5" name="Rectangle 14"/>
          <p:cNvSpPr>
            <a:spLocks noChangeArrowheads="1"/>
          </p:cNvSpPr>
          <p:nvPr/>
        </p:nvSpPr>
        <p:spPr bwMode="auto">
          <a:xfrm>
            <a:off x="2887663" y="1692000"/>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6" name="Rectangle 17"/>
          <p:cNvSpPr>
            <a:spLocks noChangeArrowheads="1"/>
          </p:cNvSpPr>
          <p:nvPr/>
        </p:nvSpPr>
        <p:spPr bwMode="auto">
          <a:xfrm>
            <a:off x="365125" y="2124075"/>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7" name="Rectangle 16"/>
          <p:cNvSpPr>
            <a:spLocks noChangeArrowheads="1"/>
          </p:cNvSpPr>
          <p:nvPr/>
        </p:nvSpPr>
        <p:spPr bwMode="auto">
          <a:xfrm>
            <a:off x="2887663" y="2124075"/>
            <a:ext cx="968375"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8" name="Rectangle 11"/>
          <p:cNvSpPr>
            <a:spLocks noChangeArrowheads="1"/>
          </p:cNvSpPr>
          <p:nvPr/>
        </p:nvSpPr>
        <p:spPr bwMode="auto">
          <a:xfrm>
            <a:off x="365125" y="1692000"/>
            <a:ext cx="950913" cy="2286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39" name="Rectangle 13"/>
          <p:cNvSpPr>
            <a:spLocks noChangeArrowheads="1"/>
          </p:cNvSpPr>
          <p:nvPr/>
        </p:nvSpPr>
        <p:spPr bwMode="auto">
          <a:xfrm>
            <a:off x="2887663" y="4068000"/>
            <a:ext cx="968375"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0" name="Rectangle 12"/>
          <p:cNvSpPr>
            <a:spLocks noChangeArrowheads="1"/>
          </p:cNvSpPr>
          <p:nvPr/>
        </p:nvSpPr>
        <p:spPr bwMode="auto">
          <a:xfrm>
            <a:off x="365125" y="4068000"/>
            <a:ext cx="950913" cy="442800"/>
          </a:xfrm>
          <a:prstGeom prst="rect">
            <a:avLst/>
          </a:prstGeom>
          <a:solidFill>
            <a:srgbClr val="FFFF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41" name="Text Box 8"/>
          <p:cNvSpPr txBox="1">
            <a:spLocks noChangeArrowheads="1"/>
          </p:cNvSpPr>
          <p:nvPr/>
        </p:nvSpPr>
        <p:spPr bwMode="auto">
          <a:xfrm>
            <a:off x="301625" y="597600"/>
            <a:ext cx="8532813" cy="217417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WORKER VOC</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154110.9   26760.41      5.759   0.000       100725.3    207496.4</a:t>
            </a:r>
          </a:p>
          <a:p>
            <a:r>
              <a:rPr lang="en-US" sz="1400" b="1" dirty="0">
                <a:solidFill>
                  <a:srgbClr val="000000"/>
                </a:solidFill>
                <a:latin typeface="Courier New" pitchFamily="49" charset="0"/>
              </a:rPr>
              <a:t>  WORKER |   143362.4    27852.8      5.147   0.000       87797.57    198927.2</a:t>
            </a:r>
          </a:p>
          <a:p>
            <a:r>
              <a:rPr lang="en-US" sz="1400" b="1" dirty="0">
                <a:solidFill>
                  <a:srgbClr val="000000"/>
                </a:solidFill>
                <a:latin typeface="Courier New" pitchFamily="49" charset="0"/>
              </a:rPr>
              <a:t>     VOC |   53228.64   31061.65      1.714   0.091      -8737.646    115194.9</a:t>
            </a:r>
          </a:p>
          <a:p>
            <a:r>
              <a:rPr lang="en-US" sz="1400" b="1" dirty="0">
                <a:solidFill>
                  <a:srgbClr val="000000"/>
                </a:solidFill>
                <a:latin typeface="Courier New" pitchFamily="49" charset="0"/>
              </a:rPr>
              <a:t>   _cons |  -54893.09   26673.08     -2.058   0.043      -108104.4   -1681.748</a:t>
            </a:r>
          </a:p>
          <a:p>
            <a:r>
              <a:rPr lang="en-US" sz="1400" b="1" dirty="0" smtClean="0">
                <a:solidFill>
                  <a:srgbClr val="000000"/>
                </a:solidFill>
                <a:latin typeface="Courier New" pitchFamily="49" charset="0"/>
              </a:rPr>
              <a:t>------------------------------------------------------------------------------</a:t>
            </a:r>
            <a:endParaRPr lang="en-GB" sz="1400" b="1" i="1" dirty="0">
              <a:solidFill>
                <a:srgbClr val="000000"/>
              </a:solidFill>
              <a:latin typeface="Courier New" pitchFamily="49" charset="0"/>
            </a:endParaRPr>
          </a:p>
        </p:txBody>
      </p:sp>
      <p:sp>
        <p:nvSpPr>
          <p:cNvPr id="42" name="Text Box 8"/>
          <p:cNvSpPr txBox="1">
            <a:spLocks noChangeArrowheads="1"/>
          </p:cNvSpPr>
          <p:nvPr/>
        </p:nvSpPr>
        <p:spPr bwMode="auto">
          <a:xfrm>
            <a:off x="301625" y="2973600"/>
            <a:ext cx="8532813" cy="21837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2686050" algn="l"/>
              </a:tabLst>
              <a:defRPr sz="2400">
                <a:solidFill>
                  <a:schemeClr val="tx1"/>
                </a:solidFill>
                <a:latin typeface="Times New Roman" pitchFamily="18" charset="0"/>
              </a:defRPr>
            </a:lvl1pPr>
            <a:lvl2pPr>
              <a:tabLst>
                <a:tab pos="2686050" algn="l"/>
              </a:tabLst>
              <a:defRPr sz="2400">
                <a:solidFill>
                  <a:schemeClr val="tx1"/>
                </a:solidFill>
                <a:latin typeface="Times New Roman" pitchFamily="18" charset="0"/>
              </a:defRPr>
            </a:lvl2pPr>
            <a:lvl3pPr>
              <a:tabLst>
                <a:tab pos="2686050" algn="l"/>
              </a:tabLst>
              <a:defRPr sz="2400">
                <a:solidFill>
                  <a:schemeClr val="tx1"/>
                </a:solidFill>
                <a:latin typeface="Times New Roman" pitchFamily="18" charset="0"/>
              </a:defRPr>
            </a:lvl3pPr>
            <a:lvl4pPr>
              <a:tabLst>
                <a:tab pos="2686050" algn="l"/>
              </a:tabLst>
              <a:defRPr sz="2400">
                <a:solidFill>
                  <a:schemeClr val="tx1"/>
                </a:solidFill>
                <a:latin typeface="Times New Roman" pitchFamily="18" charset="0"/>
              </a:defRPr>
            </a:lvl4pPr>
            <a:lvl5pPr>
              <a:tabLst>
                <a:tab pos="2686050" algn="l"/>
              </a:tabLst>
              <a:defRPr sz="2400">
                <a:solidFill>
                  <a:schemeClr val="tx1"/>
                </a:solidFill>
                <a:latin typeface="Times New Roman" pitchFamily="18" charset="0"/>
              </a:defRPr>
            </a:lvl5pPr>
            <a:lvl6pPr eaLnBrk="0" fontAlgn="base" hangingPunct="0">
              <a:spcBef>
                <a:spcPct val="0"/>
              </a:spcBef>
              <a:spcAft>
                <a:spcPct val="0"/>
              </a:spcAft>
              <a:tabLst>
                <a:tab pos="2686050" algn="l"/>
              </a:tabLst>
              <a:defRPr sz="2400">
                <a:solidFill>
                  <a:schemeClr val="tx1"/>
                </a:solidFill>
                <a:latin typeface="Times New Roman" pitchFamily="18" charset="0"/>
              </a:defRPr>
            </a:lvl6pPr>
            <a:lvl7pPr eaLnBrk="0" fontAlgn="base" hangingPunct="0">
              <a:spcBef>
                <a:spcPct val="0"/>
              </a:spcBef>
              <a:spcAft>
                <a:spcPct val="0"/>
              </a:spcAft>
              <a:tabLst>
                <a:tab pos="2686050" algn="l"/>
              </a:tabLst>
              <a:defRPr sz="2400">
                <a:solidFill>
                  <a:schemeClr val="tx1"/>
                </a:solidFill>
                <a:latin typeface="Times New Roman" pitchFamily="18" charset="0"/>
              </a:defRPr>
            </a:lvl7pPr>
            <a:lvl8pPr eaLnBrk="0" fontAlgn="base" hangingPunct="0">
              <a:spcBef>
                <a:spcPct val="0"/>
              </a:spcBef>
              <a:spcAft>
                <a:spcPct val="0"/>
              </a:spcAft>
              <a:tabLst>
                <a:tab pos="2686050" algn="l"/>
              </a:tabLst>
              <a:defRPr sz="2400">
                <a:solidFill>
                  <a:schemeClr val="tx1"/>
                </a:solidFill>
                <a:latin typeface="Times New Roman" pitchFamily="18" charset="0"/>
              </a:defRPr>
            </a:lvl8pPr>
            <a:lvl9pPr eaLnBrk="0" fontAlgn="base" hangingPunct="0">
              <a:spcBef>
                <a:spcPct val="0"/>
              </a:spcBef>
              <a:spcAft>
                <a:spcPct val="0"/>
              </a:spcAft>
              <a:tabLst>
                <a:tab pos="2686050" algn="l"/>
              </a:tabLst>
              <a:defRPr sz="2400">
                <a:solidFill>
                  <a:schemeClr val="tx1"/>
                </a:solidFill>
                <a:latin typeface="Times New Roman" pitchFamily="18" charset="0"/>
              </a:defRPr>
            </a:lvl9pPr>
          </a:lstStyle>
          <a:p>
            <a:pPr>
              <a:spcBef>
                <a:spcPts val="1800"/>
              </a:spcBef>
            </a:pPr>
            <a:r>
              <a:rPr lang="en-US" sz="1400" b="1" dirty="0" smtClean="0">
                <a:solidFill>
                  <a:srgbClr val="000000"/>
                </a:solidFill>
                <a:latin typeface="Courier New" pitchFamily="49" charset="0"/>
              </a:rPr>
              <a:t>. </a:t>
            </a:r>
            <a:r>
              <a:rPr lang="en-US" sz="1400" b="1" dirty="0" err="1">
                <a:solidFill>
                  <a:srgbClr val="000000"/>
                </a:solidFill>
                <a:latin typeface="Courier New" pitchFamily="49" charset="0"/>
              </a:rPr>
              <a:t>reg</a:t>
            </a:r>
            <a:r>
              <a:rPr lang="en-US" sz="1400" b="1" dirty="0">
                <a:solidFill>
                  <a:srgbClr val="000000"/>
                </a:solidFill>
                <a:latin typeface="Courier New" pitchFamily="49" charset="0"/>
              </a:rPr>
              <a:t> COST N TECH VOC GEN</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COST |      </a:t>
            </a:r>
            <a:r>
              <a:rPr lang="en-US" sz="1400" b="1" dirty="0" err="1">
                <a:solidFill>
                  <a:srgbClr val="000000"/>
                </a:solidFill>
                <a:latin typeface="Courier New" pitchFamily="49" charset="0"/>
              </a:rPr>
              <a:t>Coef</a:t>
            </a:r>
            <a:r>
              <a:rPr lang="en-US" sz="1400" b="1" dirty="0">
                <a:solidFill>
                  <a:srgbClr val="000000"/>
                </a:solidFill>
                <a:latin typeface="Courier New" pitchFamily="49" charset="0"/>
              </a:rPr>
              <a:t>.   Std. Err.       t     P&gt;|t|       [95% Conf. Interval]</a:t>
            </a:r>
          </a:p>
          <a:p>
            <a:r>
              <a:rPr lang="en-US" sz="1400" b="1" dirty="0">
                <a:solidFill>
                  <a:srgbClr val="000000"/>
                </a:solidFill>
                <a:latin typeface="Courier New" pitchFamily="49" charset="0"/>
              </a:rPr>
              <a:t>---------+--------------------------------------------------------------------</a:t>
            </a:r>
          </a:p>
          <a:p>
            <a:r>
              <a:rPr lang="en-US" sz="1400" b="1" dirty="0">
                <a:solidFill>
                  <a:srgbClr val="000000"/>
                </a:solidFill>
                <a:latin typeface="Courier New" pitchFamily="49" charset="0"/>
              </a:rPr>
              <a:t>       N |   342.6335    40.2195      8.519   0.000       262.3978    422.8692</a:t>
            </a:r>
          </a:p>
          <a:p>
            <a:r>
              <a:rPr lang="en-US" sz="1400" b="1" dirty="0">
                <a:solidFill>
                  <a:srgbClr val="000000"/>
                </a:solidFill>
                <a:latin typeface="Courier New" pitchFamily="49" charset="0"/>
              </a:rPr>
              <a:t>    TECH |   10748.51   30524.87      0.352   0.726      -50146.93    71643.95</a:t>
            </a:r>
          </a:p>
          <a:p>
            <a:r>
              <a:rPr lang="en-US" sz="1400" b="1" dirty="0">
                <a:solidFill>
                  <a:srgbClr val="000000"/>
                </a:solidFill>
                <a:latin typeface="Courier New" pitchFamily="49" charset="0"/>
              </a:rPr>
              <a:t>     VOC |  -90133.74   33984.22     -2.652   0.010      -157930.4   -22337.07</a:t>
            </a:r>
          </a:p>
          <a:p>
            <a:r>
              <a:rPr lang="en-US" sz="1400" b="1" dirty="0">
                <a:solidFill>
                  <a:srgbClr val="000000"/>
                </a:solidFill>
                <a:latin typeface="Courier New" pitchFamily="49" charset="0"/>
              </a:rPr>
              <a:t>     GEN |  -143362.4    27852.8     -5.147   0.000      -198927.2   -87797.57</a:t>
            </a:r>
          </a:p>
          <a:p>
            <a:r>
              <a:rPr lang="en-US" sz="1400" b="1" dirty="0">
                <a:solidFill>
                  <a:srgbClr val="000000"/>
                </a:solidFill>
                <a:latin typeface="Courier New" pitchFamily="49" charset="0"/>
              </a:rPr>
              <a:t>   _cons |   88469.29   28849.56      3.067   0.003       30916.01    146022.6</a:t>
            </a:r>
          </a:p>
          <a:p>
            <a:r>
              <a:rPr lang="en-US" sz="1400" b="1" dirty="0">
                <a:solidFill>
                  <a:srgbClr val="000000"/>
                </a:solidFill>
                <a:latin typeface="Courier New" pitchFamily="49" charset="0"/>
              </a:rPr>
              <a:t>------------------------------------------------------------------------------</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3" name="Text Box 9"/>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5.2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a:solidFill>
                  <a:schemeClr val="bg1"/>
                </a:solidFill>
                <a:hlinkClick r:id="rId2"/>
              </a:rPr>
              <a:t>www.oxfordtextbooks.co.uk/orc/dougherty5e/</a:t>
            </a:r>
            <a:r>
              <a:rPr lang="en-GB" sz="1200" b="1"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4" name="Text Box 10"/>
          <p:cNvSpPr txBox="1">
            <a:spLocks noChangeArrowheads="1"/>
          </p:cNvSpPr>
          <p:nvPr/>
        </p:nvSpPr>
        <p:spPr bwMode="auto">
          <a:xfrm>
            <a:off x="8191500" y="6553200"/>
            <a:ext cx="8763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2016.05.03</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933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3</a:t>
            </a:r>
          </a:p>
        </p:txBody>
      </p:sp>
      <p:sp>
        <p:nvSpPr>
          <p:cNvPr id="9933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However, suppose that we were interested in testing whether the overhead costs of skilled workers’ schools were different from those of the other types of school.  How could we do this?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2" name="Rectangle 11"/>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4" name="TextBox 13"/>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5" name="Picture 20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6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10035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4</a:t>
            </a:r>
          </a:p>
        </p:txBody>
      </p:sp>
      <p:sp>
        <p:nvSpPr>
          <p:cNvPr id="100357"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possible to perform a </a:t>
            </a:r>
            <a:r>
              <a:rPr lang="en-GB" sz="1500" b="1" i="1"/>
              <a:t>t</a:t>
            </a:r>
            <a:r>
              <a:rPr lang="en-GB" sz="1500" b="1"/>
              <a:t> test using the variance-covariance matrix of the regression coefficients to calculate the relevant standard errors.  But it is a pain and it is easy to make arithmetical errors.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2" name="Rectangle 11"/>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4" name="TextBox 13"/>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5" name="Picture 20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6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72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5</a:t>
            </a:r>
          </a:p>
        </p:txBody>
      </p:sp>
      <p:sp>
        <p:nvSpPr>
          <p:cNvPr id="972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It is much simpler to re-run the regression making skilled workers’ schools the reference category.  Now we need to define a dummy variable </a:t>
            </a:r>
            <a:r>
              <a:rPr lang="en-GB" sz="1500" b="1" i="1"/>
              <a:t>GEN</a:t>
            </a:r>
            <a:r>
              <a:rPr lang="en-GB" sz="1500" b="1"/>
              <a:t> for the general schools.</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2" name="Rectangle 11"/>
          <p:cNvSpPr/>
          <p:nvPr/>
        </p:nvSpPr>
        <p:spPr bwMode="auto">
          <a:xfrm>
            <a:off x="495299" y="590550"/>
            <a:ext cx="8150400" cy="491490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3" name="Text Box 1033"/>
          <p:cNvSpPr txBox="1">
            <a:spLocks noChangeArrowheads="1"/>
          </p:cNvSpPr>
          <p:nvPr/>
        </p:nvSpPr>
        <p:spPr bwMode="auto">
          <a:xfrm>
            <a:off x="7827065" y="4314033"/>
            <a:ext cx="274638"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pPr>
              <a:spcBef>
                <a:spcPct val="50000"/>
              </a:spcBef>
            </a:pPr>
            <a:r>
              <a:rPr lang="en-US" sz="1800" b="1" i="1">
                <a:solidFill>
                  <a:srgbClr val="000000"/>
                </a:solidFill>
              </a:rPr>
              <a:t>N</a:t>
            </a:r>
          </a:p>
        </p:txBody>
      </p:sp>
      <p:sp>
        <p:nvSpPr>
          <p:cNvPr id="14" name="TextBox 13"/>
          <p:cNvSpPr txBox="1"/>
          <p:nvPr/>
        </p:nvSpPr>
        <p:spPr>
          <a:xfrm>
            <a:off x="733425" y="695325"/>
            <a:ext cx="885825" cy="338554"/>
          </a:xfrm>
          <a:prstGeom prst="rect">
            <a:avLst/>
          </a:prstGeom>
          <a:noFill/>
        </p:spPr>
        <p:txBody>
          <a:bodyPr wrap="square" rtlCol="0">
            <a:spAutoFit/>
          </a:bodyPr>
          <a:lstStyle/>
          <a:p>
            <a:r>
              <a:rPr lang="en-GB" sz="1600" b="1" i="1" dirty="0" smtClean="0"/>
              <a:t>COST</a:t>
            </a:r>
            <a:endParaRPr lang="en-GB" sz="1600" b="1" i="1" dirty="0"/>
          </a:p>
        </p:txBody>
      </p:sp>
      <p:pic>
        <p:nvPicPr>
          <p:cNvPr id="15" name="Picture 205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400" y="5616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6258"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6</a:t>
            </a:r>
          </a:p>
        </p:txBody>
      </p:sp>
      <p:sp>
        <p:nvSpPr>
          <p:cNvPr id="96266"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model is shown in equation form.  Note that there is no longer a dummy variable for skilled workers’ schools since they form the reference category. </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7"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8" name="Rectangle 17"/>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1"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i="1" dirty="0" err="1" smtClean="0">
                <a:solidFill>
                  <a:srgbClr val="000000"/>
                </a:solidFill>
              </a:rPr>
              <a:t>VOC</a:t>
            </a:r>
            <a:r>
              <a:rPr lang="en-US" sz="1800" b="1" dirty="0" smtClean="0">
                <a:solidFill>
                  <a:srgbClr val="000000"/>
                </a:solidFill>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G</a:t>
            </a:r>
            <a:r>
              <a:rPr lang="en-US" sz="1800" b="1" i="1" dirty="0" err="1" smtClean="0">
                <a:solidFill>
                  <a:srgbClr val="000000"/>
                </a:solidFill>
              </a:rPr>
              <a:t>GEN</a:t>
            </a:r>
            <a:r>
              <a:rPr lang="en-US" sz="1800" b="1" i="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5234"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7</a:t>
            </a:r>
          </a:p>
        </p:txBody>
      </p:sp>
      <p:sp>
        <p:nvSpPr>
          <p:cNvPr id="95242"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observations relating to skilled workers’ schools, all the dummy variables are 0 and the model simplifies to the intercept and the term involving </a:t>
            </a:r>
            <a:r>
              <a:rPr lang="en-GB" sz="1500" b="1" i="1"/>
              <a:t>N</a:t>
            </a:r>
            <a:r>
              <a:rPr lang="en-GB" sz="1500" b="1"/>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8" name="Rectangle 17"/>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smtClean="0">
                <a:solidFill>
                  <a:srgbClr val="000000"/>
                </a:solidFill>
                <a:latin typeface="Arial" charset="0"/>
              </a:rPr>
              <a:t>= </a:t>
            </a:r>
            <a:r>
              <a:rPr lang="en-US" sz="1500" b="1" i="1" dirty="0">
                <a:solidFill>
                  <a:srgbClr val="000000"/>
                </a:solidFill>
                <a:latin typeface="Arial" charset="0"/>
              </a:rPr>
              <a:t>VOC</a:t>
            </a:r>
            <a:r>
              <a:rPr lang="en-US" sz="1500" b="1" dirty="0">
                <a:solidFill>
                  <a:srgbClr val="000000"/>
                </a:solidFill>
                <a:latin typeface="Arial" charset="0"/>
              </a:rPr>
              <a:t> </a:t>
            </a:r>
            <a:r>
              <a:rPr lang="en-US" sz="1500" b="1" dirty="0" smtClean="0">
                <a:solidFill>
                  <a:srgbClr val="000000"/>
                </a:solidFill>
                <a:latin typeface="Arial" charset="0"/>
              </a:rPr>
              <a:t>= </a:t>
            </a:r>
            <a:r>
              <a:rPr lang="en-US" sz="1500" b="1" i="1" dirty="0" smtClean="0">
                <a:solidFill>
                  <a:srgbClr val="000000"/>
                </a:solidFill>
                <a:latin typeface="Arial" charset="0"/>
              </a:rPr>
              <a:t>GEN</a:t>
            </a:r>
            <a:r>
              <a:rPr lang="en-US" sz="1500" b="1" dirty="0" smtClean="0">
                <a:solidFill>
                  <a:srgbClr val="000000"/>
                </a:solidFill>
                <a:latin typeface="Arial" charset="0"/>
              </a:rPr>
              <a:t> = </a:t>
            </a:r>
            <a:r>
              <a:rPr lang="en-US" sz="1500" b="1" dirty="0">
                <a:solidFill>
                  <a:srgbClr val="000000"/>
                </a:solidFill>
                <a:latin typeface="Arial" charset="0"/>
              </a:rPr>
              <a:t>0)</a:t>
            </a:r>
            <a:endParaRPr lang="en-US" sz="1500" b="1" dirty="0">
              <a:solidFill>
                <a:srgbClr val="66FFFF"/>
              </a:solidFill>
              <a:latin typeface="Arial" charset="0"/>
            </a:endParaRPr>
          </a:p>
        </p:txBody>
      </p:sp>
      <p:sp>
        <p:nvSpPr>
          <p:cNvPr id="21"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i="1" dirty="0" err="1" smtClean="0">
                <a:solidFill>
                  <a:srgbClr val="000000"/>
                </a:solidFill>
              </a:rPr>
              <a:t>VOC</a:t>
            </a:r>
            <a:r>
              <a:rPr lang="en-US" sz="1800" b="1" dirty="0" smtClean="0">
                <a:solidFill>
                  <a:srgbClr val="000000"/>
                </a:solidFill>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G</a:t>
            </a:r>
            <a:r>
              <a:rPr lang="en-US" sz="1800" b="1" i="1" dirty="0" err="1" smtClean="0">
                <a:solidFill>
                  <a:srgbClr val="000000"/>
                </a:solidFill>
              </a:rPr>
              <a:t>GEN</a:t>
            </a:r>
            <a:r>
              <a:rPr lang="en-US" sz="1800" b="1" i="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2"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5"/>
          <p:cNvSpPr>
            <a:spLocks noChangeArrowheads="1"/>
          </p:cNvSpPr>
          <p:nvPr/>
        </p:nvSpPr>
        <p:spPr bwMode="auto">
          <a:xfrm>
            <a:off x="805350" y="727200"/>
            <a:ext cx="7531200" cy="4168650"/>
          </a:xfrm>
          <a:prstGeom prst="rect">
            <a:avLst/>
          </a:prstGeom>
          <a:solidFill>
            <a:srgbClr val="FBFCFF"/>
          </a:solidFill>
          <a:ln>
            <a:noFill/>
          </a:ln>
          <a:effectLst>
            <a:innerShdw blurRad="114300">
              <a:srgbClr val="004D99"/>
            </a:innerShdw>
          </a:effectLst>
        </p:spPr>
        <p:txBody>
          <a:bodyPr/>
          <a:lstStyle/>
          <a:p>
            <a:pPr>
              <a:defRPr/>
            </a:pPr>
            <a:endParaRPr lang="en-GB"/>
          </a:p>
        </p:txBody>
      </p:sp>
      <p:sp>
        <p:nvSpPr>
          <p:cNvPr id="13" name="Rectangle 5"/>
          <p:cNvSpPr>
            <a:spLocks noChangeArrowheads="1"/>
          </p:cNvSpPr>
          <p:nvPr/>
        </p:nvSpPr>
        <p:spPr bwMode="auto">
          <a:xfrm>
            <a:off x="0" y="5695950"/>
            <a:ext cx="9144000" cy="1162050"/>
          </a:xfrm>
          <a:prstGeom prst="rect">
            <a:avLst/>
          </a:prstGeom>
          <a:solidFill>
            <a:srgbClr val="F8F8F8"/>
          </a:solidFill>
          <a:ln>
            <a:noFill/>
          </a:ln>
          <a:effectLst>
            <a:innerShdw blurRad="114300">
              <a:prstClr val="black"/>
            </a:innerShdw>
          </a:effectLst>
        </p:spPr>
        <p:txBody>
          <a:bodyPr/>
          <a:lstStyle/>
          <a:p>
            <a:pPr>
              <a:defRPr/>
            </a:pPr>
            <a:endParaRPr lang="en-GB"/>
          </a:p>
        </p:txBody>
      </p:sp>
      <p:sp>
        <p:nvSpPr>
          <p:cNvPr id="94210" name="Text Box 2"/>
          <p:cNvSpPr txBox="1">
            <a:spLocks noChangeArrowheads="1"/>
          </p:cNvSpPr>
          <p:nvPr/>
        </p:nvSpPr>
        <p:spPr bwMode="auto">
          <a:xfrm>
            <a:off x="8683625"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8</a:t>
            </a:r>
          </a:p>
        </p:txBody>
      </p:sp>
      <p:sp>
        <p:nvSpPr>
          <p:cNvPr id="94218" name="Text Box 10"/>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In the case of observations relating to technical schools, </a:t>
            </a:r>
            <a:r>
              <a:rPr lang="en-GB" sz="1500" b="1" i="1"/>
              <a:t>TECH</a:t>
            </a:r>
            <a:r>
              <a:rPr lang="en-GB" sz="1500" b="1"/>
              <a:t> is equal to 1 and the intercept increases by an amount </a:t>
            </a:r>
            <a:r>
              <a:rPr lang="en-GB" sz="1500" b="1" i="1">
                <a:latin typeface="Symbol" pitchFamily="18" charset="2"/>
              </a:rPr>
              <a:t>d</a:t>
            </a:r>
            <a:r>
              <a:rPr lang="en-GB" sz="1500" b="1" i="1" baseline="-25000"/>
              <a:t>T</a:t>
            </a:r>
            <a:r>
              <a:rPr lang="en-GB" sz="1500" b="1"/>
              <a:t>.</a:t>
            </a:r>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2"/>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solidFill>
                  <a:srgbClr val="000000"/>
                </a:solidFill>
              </a:rPr>
              <a:t>THE EFFECTS OF CHANGING THE REFERENCE CATEGORY</a:t>
            </a:r>
            <a:endParaRPr lang="en-GB" sz="1800" dirty="0">
              <a:solidFill>
                <a:srgbClr val="000000"/>
              </a:solidFill>
              <a:latin typeface="Times New Roman" pitchFamily="18" charset="0"/>
            </a:endParaRPr>
          </a:p>
        </p:txBody>
      </p:sp>
      <p:sp>
        <p:nvSpPr>
          <p:cNvPr id="18" name="Rectangle 17"/>
          <p:cNvSpPr/>
          <p:nvPr/>
        </p:nvSpPr>
        <p:spPr>
          <a:xfrm>
            <a:off x="847950" y="770400"/>
            <a:ext cx="7444800" cy="684000"/>
          </a:xfrm>
          <a:prstGeom prst="rect">
            <a:avLst/>
          </a:prstGeom>
          <a:solidFill>
            <a:srgbClr val="DDEE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Line 6"/>
          <p:cNvSpPr>
            <a:spLocks noChangeShapeType="1"/>
          </p:cNvSpPr>
          <p:nvPr/>
        </p:nvSpPr>
        <p:spPr bwMode="auto">
          <a:xfrm>
            <a:off x="828000" y="1447200"/>
            <a:ext cx="7488000" cy="13800"/>
          </a:xfrm>
          <a:prstGeom prst="line">
            <a:avLst/>
          </a:prstGeom>
          <a:noFill/>
          <a:ln w="9525">
            <a:solidFill>
              <a:srgbClr val="0099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dirty="0"/>
          </a:p>
        </p:txBody>
      </p:sp>
      <p:sp>
        <p:nvSpPr>
          <p:cNvPr id="20" name="Text Box 2"/>
          <p:cNvSpPr txBox="1">
            <a:spLocks noChangeArrowheads="1"/>
          </p:cNvSpPr>
          <p:nvPr/>
        </p:nvSpPr>
        <p:spPr bwMode="auto">
          <a:xfrm>
            <a:off x="1273175" y="1646239"/>
            <a:ext cx="2794000" cy="773111"/>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Skilled workers' school</a:t>
            </a:r>
            <a:endParaRPr lang="en-US" sz="1800" b="1" dirty="0">
              <a:solidFill>
                <a:srgbClr val="000000"/>
              </a:solidFill>
              <a:latin typeface="Arial" charset="0"/>
            </a:endParaRPr>
          </a:p>
          <a:p>
            <a:r>
              <a:rPr lang="en-US" sz="1500" b="1" dirty="0" smtClean="0">
                <a:solidFill>
                  <a:srgbClr val="000000"/>
                </a:solidFill>
                <a:latin typeface="Arial" charset="0"/>
              </a:rPr>
              <a:t>(</a:t>
            </a:r>
            <a:r>
              <a:rPr lang="en-US" sz="1500" b="1" i="1" dirty="0">
                <a:solidFill>
                  <a:srgbClr val="000000"/>
                </a:solidFill>
                <a:latin typeface="Arial" charset="0"/>
              </a:rPr>
              <a:t>TECH </a:t>
            </a:r>
            <a:r>
              <a:rPr lang="en-US" sz="1500" b="1" dirty="0" smtClean="0">
                <a:solidFill>
                  <a:srgbClr val="000000"/>
                </a:solidFill>
                <a:latin typeface="Arial" charset="0"/>
              </a:rPr>
              <a:t>= </a:t>
            </a:r>
            <a:r>
              <a:rPr lang="en-US" sz="1500" b="1" i="1" dirty="0">
                <a:solidFill>
                  <a:srgbClr val="000000"/>
                </a:solidFill>
                <a:latin typeface="Arial" charset="0"/>
              </a:rPr>
              <a:t>VOC</a:t>
            </a:r>
            <a:r>
              <a:rPr lang="en-US" sz="1500" b="1" dirty="0">
                <a:solidFill>
                  <a:srgbClr val="000000"/>
                </a:solidFill>
                <a:latin typeface="Arial" charset="0"/>
              </a:rPr>
              <a:t> </a:t>
            </a:r>
            <a:r>
              <a:rPr lang="en-US" sz="1500" b="1" dirty="0" smtClean="0">
                <a:solidFill>
                  <a:srgbClr val="000000"/>
                </a:solidFill>
                <a:latin typeface="Arial" charset="0"/>
              </a:rPr>
              <a:t>= </a:t>
            </a:r>
            <a:r>
              <a:rPr lang="en-US" sz="1500" b="1" i="1" dirty="0" smtClean="0">
                <a:solidFill>
                  <a:srgbClr val="000000"/>
                </a:solidFill>
                <a:latin typeface="Arial" charset="0"/>
              </a:rPr>
              <a:t>GEN</a:t>
            </a:r>
            <a:r>
              <a:rPr lang="en-US" sz="1500" b="1" dirty="0" smtClean="0">
                <a:solidFill>
                  <a:srgbClr val="000000"/>
                </a:solidFill>
                <a:latin typeface="Arial" charset="0"/>
              </a:rPr>
              <a:t> = </a:t>
            </a:r>
            <a:r>
              <a:rPr lang="en-US" sz="1500" b="1" dirty="0">
                <a:solidFill>
                  <a:srgbClr val="000000"/>
                </a:solidFill>
                <a:latin typeface="Arial" charset="0"/>
              </a:rPr>
              <a:t>0)</a:t>
            </a:r>
            <a:endParaRPr lang="en-US" sz="1500" b="1" dirty="0">
              <a:solidFill>
                <a:srgbClr val="66FFFF"/>
              </a:solidFill>
              <a:latin typeface="Arial" charset="0"/>
            </a:endParaRPr>
          </a:p>
        </p:txBody>
      </p:sp>
      <p:sp>
        <p:nvSpPr>
          <p:cNvPr id="21" name="Text Box 9"/>
          <p:cNvSpPr txBox="1">
            <a:spLocks noChangeArrowheads="1"/>
          </p:cNvSpPr>
          <p:nvPr/>
        </p:nvSpPr>
        <p:spPr bwMode="auto">
          <a:xfrm>
            <a:off x="1409698" y="919163"/>
            <a:ext cx="622935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i="1" dirty="0" err="1">
                <a:solidFill>
                  <a:srgbClr val="000000"/>
                </a:solidFill>
              </a:rPr>
              <a:t>TECH</a:t>
            </a:r>
            <a:r>
              <a:rPr lang="en-US" sz="1800" b="1" dirty="0">
                <a:solidFill>
                  <a:srgbClr val="000000"/>
                </a:solidFill>
              </a:rPr>
              <a:t> + </a:t>
            </a:r>
            <a:r>
              <a:rPr lang="en-US" sz="1800" b="1" i="1" dirty="0" err="1" smtClean="0">
                <a:solidFill>
                  <a:srgbClr val="000000"/>
                </a:solidFill>
                <a:latin typeface="Symbol" pitchFamily="18" charset="2"/>
              </a:rPr>
              <a:t>d</a:t>
            </a:r>
            <a:r>
              <a:rPr lang="en-US" sz="1800" b="1" i="1" baseline="-25000" dirty="0" err="1" smtClean="0">
                <a:solidFill>
                  <a:srgbClr val="000000"/>
                </a:solidFill>
              </a:rPr>
              <a:t>V</a:t>
            </a:r>
            <a:r>
              <a:rPr lang="en-US" sz="1800" b="1" i="1" dirty="0" err="1" smtClean="0">
                <a:solidFill>
                  <a:srgbClr val="000000"/>
                </a:solidFill>
              </a:rPr>
              <a:t>VOC</a:t>
            </a:r>
            <a:r>
              <a:rPr lang="en-US" sz="1800" b="1" dirty="0" smtClean="0">
                <a:solidFill>
                  <a:srgbClr val="000000"/>
                </a:solidFill>
              </a:rPr>
              <a:t> </a:t>
            </a:r>
            <a:r>
              <a:rPr lang="en-US" sz="1800" b="1" dirty="0">
                <a:solidFill>
                  <a:srgbClr val="000000"/>
                </a:solidFill>
              </a:rPr>
              <a:t>+ </a:t>
            </a:r>
            <a:r>
              <a:rPr lang="en-US" sz="1800" b="1" i="1" dirty="0" err="1" smtClean="0">
                <a:solidFill>
                  <a:srgbClr val="000000"/>
                </a:solidFill>
                <a:latin typeface="Symbol" pitchFamily="18" charset="2"/>
              </a:rPr>
              <a:t>d</a:t>
            </a:r>
            <a:r>
              <a:rPr lang="en-US" sz="1800" b="1" i="1" baseline="-25000" dirty="0" err="1" smtClean="0">
                <a:solidFill>
                  <a:srgbClr val="000000"/>
                </a:solidFill>
              </a:rPr>
              <a:t>G</a:t>
            </a:r>
            <a:r>
              <a:rPr lang="en-US" sz="1800" b="1" i="1" dirty="0" err="1" smtClean="0">
                <a:solidFill>
                  <a:srgbClr val="000000"/>
                </a:solidFill>
              </a:rPr>
              <a:t>GEN</a:t>
            </a:r>
            <a:r>
              <a:rPr lang="en-US" sz="1800" b="1" i="1" dirty="0" smtClean="0">
                <a:solidFill>
                  <a:srgbClr val="000000"/>
                </a:solidFill>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2" name="Text Box 10"/>
          <p:cNvSpPr txBox="1">
            <a:spLocks noChangeArrowheads="1"/>
          </p:cNvSpPr>
          <p:nvPr/>
        </p:nvSpPr>
        <p:spPr bwMode="auto">
          <a:xfrm>
            <a:off x="4627563" y="1645125"/>
            <a:ext cx="2954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3" name="Text Box 11"/>
          <p:cNvSpPr txBox="1">
            <a:spLocks noChangeArrowheads="1"/>
          </p:cNvSpPr>
          <p:nvPr/>
        </p:nvSpPr>
        <p:spPr bwMode="auto">
          <a:xfrm>
            <a:off x="4629151" y="2443163"/>
            <a:ext cx="33718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800" b="1" i="1" dirty="0">
                <a:solidFill>
                  <a:srgbClr val="000000"/>
                </a:solidFill>
              </a:rPr>
              <a:t>COST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1</a:t>
            </a:r>
            <a:r>
              <a:rPr lang="en-US" sz="1800" b="1" dirty="0">
                <a:solidFill>
                  <a:srgbClr val="000000"/>
                </a:solidFill>
                <a:latin typeface="Symbol" pitchFamily="18" charset="2"/>
              </a:rPr>
              <a:t> </a:t>
            </a:r>
            <a:r>
              <a:rPr lang="en-US" sz="1800" b="1" dirty="0">
                <a:solidFill>
                  <a:srgbClr val="000000"/>
                </a:solidFill>
              </a:rPr>
              <a:t>+ </a:t>
            </a:r>
            <a:r>
              <a:rPr lang="en-US" sz="1800" b="1" i="1" dirty="0" err="1">
                <a:solidFill>
                  <a:srgbClr val="000000"/>
                </a:solidFill>
                <a:latin typeface="Symbol" pitchFamily="18" charset="2"/>
              </a:rPr>
              <a:t>d</a:t>
            </a:r>
            <a:r>
              <a:rPr lang="en-US" sz="1800" b="1" i="1" baseline="-25000" dirty="0" err="1">
                <a:solidFill>
                  <a:srgbClr val="000000"/>
                </a:solidFill>
              </a:rPr>
              <a:t>T</a:t>
            </a:r>
            <a:r>
              <a:rPr lang="en-US" sz="1800" b="1" dirty="0">
                <a:solidFill>
                  <a:srgbClr val="000000"/>
                </a:solidFill>
              </a:rPr>
              <a:t>) + </a:t>
            </a:r>
            <a:r>
              <a:rPr lang="en-US" sz="1800" b="1" i="1" dirty="0">
                <a:solidFill>
                  <a:srgbClr val="000000"/>
                </a:solidFill>
                <a:latin typeface="Symbol" pitchFamily="18" charset="2"/>
              </a:rPr>
              <a:t>b</a:t>
            </a:r>
            <a:r>
              <a:rPr lang="en-US" sz="1800" b="1" baseline="-25000" dirty="0">
                <a:solidFill>
                  <a:srgbClr val="000000"/>
                </a:solidFill>
              </a:rPr>
              <a:t>2</a:t>
            </a:r>
            <a:r>
              <a:rPr lang="en-US" sz="1800" b="1" i="1" dirty="0">
                <a:solidFill>
                  <a:srgbClr val="000000"/>
                </a:solidFill>
              </a:rPr>
              <a:t>N</a:t>
            </a:r>
            <a:r>
              <a:rPr lang="en-US" sz="1800" b="1" dirty="0">
                <a:solidFill>
                  <a:srgbClr val="000000"/>
                </a:solidFill>
              </a:rPr>
              <a:t>  + </a:t>
            </a:r>
            <a:r>
              <a:rPr lang="en-US" sz="1800" b="1" i="1" dirty="0">
                <a:solidFill>
                  <a:srgbClr val="000000"/>
                </a:solidFill>
              </a:rPr>
              <a:t>u</a:t>
            </a:r>
          </a:p>
        </p:txBody>
      </p:sp>
      <p:sp>
        <p:nvSpPr>
          <p:cNvPr id="24" name="Text Box 2"/>
          <p:cNvSpPr txBox="1">
            <a:spLocks noChangeArrowheads="1"/>
          </p:cNvSpPr>
          <p:nvPr/>
        </p:nvSpPr>
        <p:spPr bwMode="auto">
          <a:xfrm>
            <a:off x="1274400" y="2444925"/>
            <a:ext cx="3089275" cy="839787"/>
          </a:xfrm>
          <a:prstGeom prst="rect">
            <a:avLst/>
          </a:prstGeom>
          <a:noFill/>
          <a:ln w="9525">
            <a:noFill/>
            <a:miter lim="800000"/>
            <a:headEnd/>
            <a:tailEnd/>
          </a:ln>
          <a:effectLst/>
          <a:extLst>
            <a:ext uri="{909E8E84-426E-40DD-AFC4-6F175D3DCCD1}">
              <a14:hiddenFill xmlns:a14="http://schemas.microsoft.com/office/drawing/2010/main">
                <a:solidFill>
                  <a:srgbClr val="00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a:lstStyle>
            <a:lvl1pPr>
              <a:tabLst>
                <a:tab pos="342900" algn="l"/>
                <a:tab pos="2286000" algn="l"/>
                <a:tab pos="2686050" algn="l"/>
              </a:tabLst>
              <a:defRPr sz="2400">
                <a:solidFill>
                  <a:schemeClr val="tx1"/>
                </a:solidFill>
                <a:latin typeface="Times New Roman" pitchFamily="18" charset="0"/>
              </a:defRPr>
            </a:lvl1pPr>
            <a:lvl2pPr>
              <a:tabLst>
                <a:tab pos="342900" algn="l"/>
                <a:tab pos="2286000" algn="l"/>
                <a:tab pos="2686050" algn="l"/>
              </a:tabLst>
              <a:defRPr sz="2400">
                <a:solidFill>
                  <a:schemeClr val="tx1"/>
                </a:solidFill>
                <a:latin typeface="Times New Roman" pitchFamily="18" charset="0"/>
              </a:defRPr>
            </a:lvl2pPr>
            <a:lvl3pPr>
              <a:tabLst>
                <a:tab pos="342900" algn="l"/>
                <a:tab pos="2286000" algn="l"/>
                <a:tab pos="2686050" algn="l"/>
              </a:tabLst>
              <a:defRPr sz="2400">
                <a:solidFill>
                  <a:schemeClr val="tx1"/>
                </a:solidFill>
                <a:latin typeface="Times New Roman" pitchFamily="18" charset="0"/>
              </a:defRPr>
            </a:lvl3pPr>
            <a:lvl4pPr>
              <a:tabLst>
                <a:tab pos="342900" algn="l"/>
                <a:tab pos="2286000" algn="l"/>
                <a:tab pos="2686050" algn="l"/>
              </a:tabLst>
              <a:defRPr sz="2400">
                <a:solidFill>
                  <a:schemeClr val="tx1"/>
                </a:solidFill>
                <a:latin typeface="Times New Roman" pitchFamily="18" charset="0"/>
              </a:defRPr>
            </a:lvl4pPr>
            <a:lvl5pPr>
              <a:tabLst>
                <a:tab pos="342900" algn="l"/>
                <a:tab pos="2286000" algn="l"/>
                <a:tab pos="2686050" algn="l"/>
              </a:tabLst>
              <a:defRPr sz="2400">
                <a:solidFill>
                  <a:schemeClr val="tx1"/>
                </a:solidFill>
                <a:latin typeface="Times New Roman" pitchFamily="18" charset="0"/>
              </a:defRPr>
            </a:lvl5pPr>
            <a:lvl6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6pPr>
            <a:lvl7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7pPr>
            <a:lvl8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8pPr>
            <a:lvl9pPr eaLnBrk="0" fontAlgn="base" hangingPunct="0">
              <a:spcBef>
                <a:spcPct val="0"/>
              </a:spcBef>
              <a:spcAft>
                <a:spcPct val="0"/>
              </a:spcAft>
              <a:tabLst>
                <a:tab pos="342900" algn="l"/>
                <a:tab pos="2286000" algn="l"/>
                <a:tab pos="2686050" algn="l"/>
              </a:tabLst>
              <a:defRPr sz="2400">
                <a:solidFill>
                  <a:schemeClr val="tx1"/>
                </a:solidFill>
                <a:latin typeface="Times New Roman" pitchFamily="18" charset="0"/>
              </a:defRPr>
            </a:lvl9pPr>
          </a:lstStyle>
          <a:p>
            <a:pPr>
              <a:spcBef>
                <a:spcPct val="50000"/>
              </a:spcBef>
            </a:pPr>
            <a:r>
              <a:rPr lang="en-US" sz="1800" b="1" dirty="0" smtClean="0">
                <a:solidFill>
                  <a:srgbClr val="000000"/>
                </a:solidFill>
                <a:latin typeface="Arial" charset="0"/>
              </a:rPr>
              <a:t>Technical </a:t>
            </a:r>
            <a:r>
              <a:rPr lang="en-US" sz="1800" b="1" dirty="0">
                <a:solidFill>
                  <a:srgbClr val="000000"/>
                </a:solidFill>
                <a:latin typeface="Arial" charset="0"/>
              </a:rPr>
              <a:t>s</a:t>
            </a:r>
            <a:r>
              <a:rPr lang="en-US" sz="1800" b="1" dirty="0" smtClean="0">
                <a:solidFill>
                  <a:srgbClr val="000000"/>
                </a:solidFill>
                <a:latin typeface="Arial" charset="0"/>
              </a:rPr>
              <a:t>chool</a:t>
            </a:r>
            <a:r>
              <a:rPr lang="en-US" sz="1800" b="1" dirty="0">
                <a:solidFill>
                  <a:srgbClr val="000000"/>
                </a:solidFill>
                <a:latin typeface="Arial" charset="0"/>
              </a:rPr>
              <a:t>	</a:t>
            </a:r>
          </a:p>
          <a:p>
            <a:r>
              <a:rPr lang="en-US" sz="1500" b="1" dirty="0">
                <a:solidFill>
                  <a:srgbClr val="000000"/>
                </a:solidFill>
                <a:latin typeface="Arial" charset="0"/>
              </a:rPr>
              <a:t>(</a:t>
            </a:r>
            <a:r>
              <a:rPr lang="en-US" sz="1500" b="1" i="1" dirty="0">
                <a:solidFill>
                  <a:srgbClr val="000000"/>
                </a:solidFill>
                <a:latin typeface="Arial" charset="0"/>
              </a:rPr>
              <a:t>TECH </a:t>
            </a:r>
            <a:r>
              <a:rPr lang="en-US" sz="1500" b="1" dirty="0">
                <a:solidFill>
                  <a:srgbClr val="000000"/>
                </a:solidFill>
                <a:latin typeface="Arial" charset="0"/>
              </a:rPr>
              <a:t>= 1; </a:t>
            </a:r>
            <a:r>
              <a:rPr lang="en-US" sz="1500" b="1" i="1" dirty="0" smtClean="0">
                <a:solidFill>
                  <a:srgbClr val="000000"/>
                </a:solidFill>
                <a:latin typeface="Arial" charset="0"/>
              </a:rPr>
              <a:t>VOC </a:t>
            </a:r>
            <a:r>
              <a:rPr lang="en-US" sz="1500" b="1" dirty="0">
                <a:solidFill>
                  <a:srgbClr val="000000"/>
                </a:solidFill>
                <a:latin typeface="Arial" charset="0"/>
              </a:rPr>
              <a:t>= </a:t>
            </a:r>
            <a:r>
              <a:rPr lang="en-US" sz="1500" b="1" i="1" dirty="0" smtClean="0">
                <a:solidFill>
                  <a:srgbClr val="000000"/>
                </a:solidFill>
                <a:latin typeface="Arial" charset="0"/>
              </a:rPr>
              <a:t>GEN </a:t>
            </a:r>
            <a:r>
              <a:rPr lang="en-US" sz="1500" b="1" dirty="0">
                <a:solidFill>
                  <a:srgbClr val="000000"/>
                </a:solidFill>
                <a:latin typeface="Arial" charset="0"/>
              </a:rPr>
              <a:t>= 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6A1809A-16BC-4964-BC27-3721749A9C81}"/>
</file>

<file path=customXml/itemProps2.xml><?xml version="1.0" encoding="utf-8"?>
<ds:datastoreItem xmlns:ds="http://schemas.openxmlformats.org/officeDocument/2006/customXml" ds:itemID="{13C79449-38A3-4EBF-BC12-9DBB037A6B82}"/>
</file>

<file path=customXml/itemProps3.xml><?xml version="1.0" encoding="utf-8"?>
<ds:datastoreItem xmlns:ds="http://schemas.openxmlformats.org/officeDocument/2006/customXml" ds:itemID="{91493183-C34A-4655-917F-D0ACD5C0B932}"/>
</file>

<file path=docProps/app.xml><?xml version="1.0" encoding="utf-8"?>
<Properties xmlns="http://schemas.openxmlformats.org/officeDocument/2006/extended-properties" xmlns:vt="http://schemas.openxmlformats.org/officeDocument/2006/docPropsVTypes">
  <TotalTime>2549</TotalTime>
  <Words>3839</Words>
  <Application>Microsoft Office PowerPoint</Application>
  <PresentationFormat>On-screen Show (4:3)</PresentationFormat>
  <Paragraphs>513</Paragraphs>
  <Slides>34</Slides>
  <Notes>0</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58</cp:revision>
  <dcterms:created xsi:type="dcterms:W3CDTF">1998-05-09T13:24:56Z</dcterms:created>
  <dcterms:modified xsi:type="dcterms:W3CDTF">2016-05-20T13:22:34Z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