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12.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20" r:id="rId2"/>
    <p:sldId id="307" r:id="rId3"/>
    <p:sldId id="308" r:id="rId4"/>
    <p:sldId id="309" r:id="rId5"/>
    <p:sldId id="310" r:id="rId6"/>
    <p:sldId id="311" r:id="rId7"/>
    <p:sldId id="312" r:id="rId8"/>
    <p:sldId id="313" r:id="rId9"/>
    <p:sldId id="314" r:id="rId10"/>
    <p:sldId id="315" r:id="rId11"/>
    <p:sldId id="316" r:id="rId12"/>
    <p:sldId id="317" r:id="rId13"/>
    <p:sldId id="318" r:id="rId14"/>
    <p:sldId id="319" r:id="rId15"/>
    <p:sldId id="284" r:id="rId16"/>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004D99"/>
    <a:srgbClr val="FBFCFF"/>
    <a:srgbClr val="FBFBFC"/>
    <a:srgbClr val="3366FF"/>
    <a:srgbClr val="FFFF00"/>
    <a:srgbClr val="00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604" autoAdjust="0"/>
  </p:normalViewPr>
  <p:slideViewPr>
    <p:cSldViewPr snapToGrid="0" showGuides="1">
      <p:cViewPr>
        <p:scale>
          <a:sx n="100" d="100"/>
          <a:sy n="100" d="100"/>
        </p:scale>
        <p:origin x="-1944" y="-40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5" Type="http://schemas.openxmlformats.org/officeDocument/2006/relationships/image" Target="../media/image6.wmf"/><Relationship Id="rId4" Type="http://schemas.openxmlformats.org/officeDocument/2006/relationships/image" Target="../media/image5.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5" Type="http://schemas.openxmlformats.org/officeDocument/2006/relationships/image" Target="../media/image6.wmf"/><Relationship Id="rId4"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737C861-92C3-422E-B901-0909DB3E68D3}" type="slidenum">
              <a:rPr lang="en-US"/>
              <a:pPr/>
              <a:t>‹#›</a:t>
            </a:fld>
            <a:endParaRPr lang="en-US"/>
          </a:p>
        </p:txBody>
      </p:sp>
    </p:spTree>
    <p:extLst>
      <p:ext uri="{BB962C8B-B14F-4D97-AF65-F5344CB8AC3E}">
        <p14:creationId xmlns:p14="http://schemas.microsoft.com/office/powerpoint/2010/main" val="1737270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C6EAD0C-5BD7-4BE7-ACA5-089C456DEF5B}" type="slidenum">
              <a:rPr lang="en-US"/>
              <a:pPr/>
              <a:t>‹#›</a:t>
            </a:fld>
            <a:endParaRPr lang="en-US"/>
          </a:p>
        </p:txBody>
      </p:sp>
    </p:spTree>
    <p:extLst>
      <p:ext uri="{BB962C8B-B14F-4D97-AF65-F5344CB8AC3E}">
        <p14:creationId xmlns:p14="http://schemas.microsoft.com/office/powerpoint/2010/main" val="1549297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89A0EFD0-4CAA-4CEF-8ED6-6718E9BFEE50}" type="slidenum">
              <a:rPr lang="en-US"/>
              <a:pPr/>
              <a:t>‹#›</a:t>
            </a:fld>
            <a:endParaRPr lang="en-US"/>
          </a:p>
        </p:txBody>
      </p:sp>
    </p:spTree>
    <p:extLst>
      <p:ext uri="{BB962C8B-B14F-4D97-AF65-F5344CB8AC3E}">
        <p14:creationId xmlns:p14="http://schemas.microsoft.com/office/powerpoint/2010/main" val="756005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6154039-E68A-4D9C-B88B-F7042754AD48}" type="slidenum">
              <a:rPr lang="en-US"/>
              <a:pPr/>
              <a:t>‹#›</a:t>
            </a:fld>
            <a:endParaRPr lang="en-US"/>
          </a:p>
        </p:txBody>
      </p:sp>
    </p:spTree>
    <p:extLst>
      <p:ext uri="{BB962C8B-B14F-4D97-AF65-F5344CB8AC3E}">
        <p14:creationId xmlns:p14="http://schemas.microsoft.com/office/powerpoint/2010/main" val="319509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A47D765-C7B0-44AA-9D02-01AC56D06882}" type="slidenum">
              <a:rPr lang="en-US"/>
              <a:pPr/>
              <a:t>‹#›</a:t>
            </a:fld>
            <a:endParaRPr lang="en-US"/>
          </a:p>
        </p:txBody>
      </p:sp>
    </p:spTree>
    <p:extLst>
      <p:ext uri="{BB962C8B-B14F-4D97-AF65-F5344CB8AC3E}">
        <p14:creationId xmlns:p14="http://schemas.microsoft.com/office/powerpoint/2010/main" val="2130724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7084532-E6E7-455D-8BD7-ED6BCFB079A2}" type="slidenum">
              <a:rPr lang="en-US"/>
              <a:pPr/>
              <a:t>‹#›</a:t>
            </a:fld>
            <a:endParaRPr lang="en-US"/>
          </a:p>
        </p:txBody>
      </p:sp>
    </p:spTree>
    <p:extLst>
      <p:ext uri="{BB962C8B-B14F-4D97-AF65-F5344CB8AC3E}">
        <p14:creationId xmlns:p14="http://schemas.microsoft.com/office/powerpoint/2010/main" val="38019117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CB158716-F7A5-4120-AB7A-4ED00C5C20C8}" type="slidenum">
              <a:rPr lang="en-US"/>
              <a:pPr/>
              <a:t>‹#›</a:t>
            </a:fld>
            <a:endParaRPr lang="en-US"/>
          </a:p>
        </p:txBody>
      </p:sp>
    </p:spTree>
    <p:extLst>
      <p:ext uri="{BB962C8B-B14F-4D97-AF65-F5344CB8AC3E}">
        <p14:creationId xmlns:p14="http://schemas.microsoft.com/office/powerpoint/2010/main" val="1424868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FFC7D7FC-DDC0-404D-B31B-F3B139E49DA3}" type="slidenum">
              <a:rPr lang="en-US"/>
              <a:pPr/>
              <a:t>‹#›</a:t>
            </a:fld>
            <a:endParaRPr lang="en-US"/>
          </a:p>
        </p:txBody>
      </p:sp>
    </p:spTree>
    <p:extLst>
      <p:ext uri="{BB962C8B-B14F-4D97-AF65-F5344CB8AC3E}">
        <p14:creationId xmlns:p14="http://schemas.microsoft.com/office/powerpoint/2010/main" val="2809130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680F5D82-0EAA-41B7-B24B-491853D86992}" type="slidenum">
              <a:rPr lang="en-US"/>
              <a:pPr/>
              <a:t>‹#›</a:t>
            </a:fld>
            <a:endParaRPr lang="en-US"/>
          </a:p>
        </p:txBody>
      </p:sp>
    </p:spTree>
    <p:extLst>
      <p:ext uri="{BB962C8B-B14F-4D97-AF65-F5344CB8AC3E}">
        <p14:creationId xmlns:p14="http://schemas.microsoft.com/office/powerpoint/2010/main" val="2985138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F1F2E76C-8B6D-415B-AD96-23C91D065B6C}" type="slidenum">
              <a:rPr lang="en-US"/>
              <a:pPr/>
              <a:t>‹#›</a:t>
            </a:fld>
            <a:endParaRPr lang="en-US"/>
          </a:p>
        </p:txBody>
      </p:sp>
    </p:spTree>
    <p:extLst>
      <p:ext uri="{BB962C8B-B14F-4D97-AF65-F5344CB8AC3E}">
        <p14:creationId xmlns:p14="http://schemas.microsoft.com/office/powerpoint/2010/main" val="1804636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7FCDF9AF-C8B3-4E30-AC99-64C356951F20}" type="slidenum">
              <a:rPr lang="en-US"/>
              <a:pPr/>
              <a:t>‹#›</a:t>
            </a:fld>
            <a:endParaRPr lang="en-US"/>
          </a:p>
        </p:txBody>
      </p:sp>
    </p:spTree>
    <p:extLst>
      <p:ext uri="{BB962C8B-B14F-4D97-AF65-F5344CB8AC3E}">
        <p14:creationId xmlns:p14="http://schemas.microsoft.com/office/powerpoint/2010/main" val="280635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4074B8FD-CD19-43C6-ACAC-076A38037F5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2.wmf"/><Relationship Id="rId5" Type="http://schemas.openxmlformats.org/officeDocument/2006/relationships/oleObject" Target="../embeddings/oleObject20.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22.bin"/></Relationships>
</file>

<file path=ppt/slides/_rels/slide11.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3.bin"/><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2.wmf"/><Relationship Id="rId5" Type="http://schemas.openxmlformats.org/officeDocument/2006/relationships/oleObject" Target="../embeddings/oleObject24.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26.bin"/></Relationships>
</file>

<file path=ppt/slides/_rels/slide12.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27.bin"/><Relationship Id="rId7" Type="http://schemas.openxmlformats.org/officeDocument/2006/relationships/oleObject" Target="../embeddings/oleObject29.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2.wmf"/><Relationship Id="rId5" Type="http://schemas.openxmlformats.org/officeDocument/2006/relationships/oleObject" Target="../embeddings/oleObject28.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30.bin"/></Relationships>
</file>

<file path=ppt/slides/_rels/slide13.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1.bin"/><Relationship Id="rId7" Type="http://schemas.openxmlformats.org/officeDocument/2006/relationships/oleObject" Target="../embeddings/oleObject33.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2.wmf"/><Relationship Id="rId11" Type="http://schemas.openxmlformats.org/officeDocument/2006/relationships/oleObject" Target="../embeddings/oleObject35.bin"/><Relationship Id="rId5" Type="http://schemas.openxmlformats.org/officeDocument/2006/relationships/oleObject" Target="../embeddings/oleObject32.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34.bin"/></Relationships>
</file>

<file path=ppt/slides/_rels/slide1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36.bin"/><Relationship Id="rId7" Type="http://schemas.openxmlformats.org/officeDocument/2006/relationships/oleObject" Target="../embeddings/oleObject38.bin"/><Relationship Id="rId12" Type="http://schemas.openxmlformats.org/officeDocument/2006/relationships/image" Target="../media/image6.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2.wmf"/><Relationship Id="rId11" Type="http://schemas.openxmlformats.org/officeDocument/2006/relationships/oleObject" Target="../embeddings/oleObject40.bin"/><Relationship Id="rId5" Type="http://schemas.openxmlformats.org/officeDocument/2006/relationships/oleObject" Target="../embeddings/oleObject37.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39.bin"/></Relationships>
</file>

<file path=ppt/slides/_rels/slide15.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wmf"/><Relationship Id="rId5" Type="http://schemas.openxmlformats.org/officeDocument/2006/relationships/oleObject" Target="../embeddings/oleObject6.bin"/><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wmf"/><Relationship Id="rId5" Type="http://schemas.openxmlformats.org/officeDocument/2006/relationships/oleObject" Target="../embeddings/oleObject8.bin"/><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wmf"/><Relationship Id="rId5" Type="http://schemas.openxmlformats.org/officeDocument/2006/relationships/oleObject" Target="../embeddings/oleObject10.bin"/><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1.bin"/><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2.wmf"/><Relationship Id="rId5" Type="http://schemas.openxmlformats.org/officeDocument/2006/relationships/oleObject" Target="../embeddings/oleObject12.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14.bin"/></Relationships>
</file>

<file path=ppt/slides/_rels/slide9.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15.bin"/><Relationship Id="rId7"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2.wmf"/><Relationship Id="rId5" Type="http://schemas.openxmlformats.org/officeDocument/2006/relationships/oleObject" Target="../embeddings/oleObject16.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18.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5: </a:t>
            </a:r>
            <a:r>
              <a:rPr lang="en-GB" dirty="0">
                <a:solidFill>
                  <a:schemeClr val="bg1"/>
                </a:solidFill>
                <a:latin typeface="Arial" pitchFamily="34" charset="0"/>
                <a:cs typeface="Arial" pitchFamily="34" charset="0"/>
              </a:rPr>
              <a:t>Dummy Variables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67357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107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9</a:t>
            </a:r>
            <a:endParaRPr lang="en-US" sz="1000">
              <a:solidFill>
                <a:srgbClr val="3366FF"/>
              </a:solidFill>
            </a:endParaRPr>
          </a:p>
        </p:txBody>
      </p:sp>
      <p:sp>
        <p:nvSpPr>
          <p:cNvPr id="13107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there is an exact linear relationship among a set of the variables, it is impossible in principle to estimate the separate coefficients of those variables.  To understand this properly, one needs to use linear algebra.</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8" name="Rectangle 5"/>
          <p:cNvSpPr>
            <a:spLocks noChangeArrowheads="1"/>
          </p:cNvSpPr>
          <p:nvPr/>
        </p:nvSpPr>
        <p:spPr bwMode="auto">
          <a:xfrm>
            <a:off x="481500" y="2720075"/>
            <a:ext cx="6509850" cy="28368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18"/>
          <p:cNvSpPr/>
          <p:nvPr/>
        </p:nvSpPr>
        <p:spPr>
          <a:xfrm>
            <a:off x="524100" y="2765175"/>
            <a:ext cx="6422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505050" y="3114975"/>
            <a:ext cx="64656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10"/>
          <p:cNvSpPr txBox="1">
            <a:spLocks noChangeArrowheads="1"/>
          </p:cNvSpPr>
          <p:nvPr/>
        </p:nvSpPr>
        <p:spPr bwMode="auto">
          <a:xfrm>
            <a:off x="692150" y="2741613"/>
            <a:ext cx="6175375" cy="2782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1pPr>
            <a:lvl2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2pPr>
            <a:lvl3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3pPr>
            <a:lvl4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4pPr>
            <a:lvl5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9pPr>
          </a:lstStyle>
          <a:p>
            <a:pPr>
              <a:spcBef>
                <a:spcPct val="20000"/>
              </a:spcBef>
            </a:pPr>
            <a:r>
              <a:rPr lang="en-US" sz="1800" b="1" dirty="0" smtClean="0">
                <a:solidFill>
                  <a:srgbClr val="000000"/>
                </a:solidFill>
                <a:latin typeface="Arial" charset="0"/>
              </a:rPr>
              <a:t>Observation     </a:t>
            </a:r>
            <a:r>
              <a:rPr lang="en-US" sz="1800" b="1" dirty="0">
                <a:solidFill>
                  <a:srgbClr val="000000"/>
                </a:solidFill>
                <a:latin typeface="Arial" charset="0"/>
              </a:rPr>
              <a:t>Category	</a:t>
            </a:r>
            <a:r>
              <a:rPr lang="en-US" sz="1800" b="1" i="1" dirty="0">
                <a:solidFill>
                  <a:srgbClr val="000000"/>
                </a:solidFill>
                <a:latin typeface="Arial" charset="0"/>
              </a:rPr>
              <a:t>X</a:t>
            </a:r>
            <a:r>
              <a:rPr lang="en-US" sz="1800" b="1" baseline="-25000" dirty="0">
                <a:solidFill>
                  <a:srgbClr val="000000"/>
                </a:solidFill>
                <a:latin typeface="Arial" charset="0"/>
              </a:rPr>
              <a:t>1</a:t>
            </a:r>
            <a:r>
              <a:rPr lang="en-US" sz="1800" b="1" dirty="0">
                <a:solidFill>
                  <a:srgbClr val="000000"/>
                </a:solidFill>
                <a:latin typeface="Arial" charset="0"/>
              </a:rPr>
              <a:t> </a:t>
            </a:r>
            <a:r>
              <a:rPr lang="en-US" sz="1800" b="1" i="1" dirty="0">
                <a:solidFill>
                  <a:srgbClr val="000000"/>
                </a:solidFill>
                <a:latin typeface="Arial" charset="0"/>
              </a:rPr>
              <a:t>  	D</a:t>
            </a:r>
            <a:r>
              <a:rPr lang="en-US" sz="1800" b="1" baseline="-25000" dirty="0">
                <a:solidFill>
                  <a:srgbClr val="000000"/>
                </a:solidFill>
                <a:latin typeface="Arial" charset="0"/>
              </a:rPr>
              <a:t>1</a:t>
            </a:r>
            <a:r>
              <a:rPr lang="en-US" sz="1800" b="1" i="1" dirty="0">
                <a:solidFill>
                  <a:srgbClr val="000000"/>
                </a:solidFill>
                <a:latin typeface="Arial" charset="0"/>
              </a:rPr>
              <a:t>	D</a:t>
            </a:r>
            <a:r>
              <a:rPr lang="en-US" sz="1800" b="1" baseline="-25000" dirty="0">
                <a:solidFill>
                  <a:srgbClr val="000000"/>
                </a:solidFill>
                <a:latin typeface="Arial" charset="0"/>
              </a:rPr>
              <a:t>2</a:t>
            </a:r>
            <a:r>
              <a:rPr lang="en-US" sz="1800" b="1" i="1" dirty="0">
                <a:solidFill>
                  <a:srgbClr val="000000"/>
                </a:solidFill>
                <a:latin typeface="Arial" charset="0"/>
              </a:rPr>
              <a:t> 	D</a:t>
            </a:r>
            <a:r>
              <a:rPr lang="en-US" sz="1800" b="1" baseline="-25000" dirty="0">
                <a:solidFill>
                  <a:srgbClr val="000000"/>
                </a:solidFill>
                <a:latin typeface="Arial" charset="0"/>
              </a:rPr>
              <a:t>3</a:t>
            </a:r>
            <a:r>
              <a:rPr lang="en-US" sz="1800" b="1" i="1" dirty="0">
                <a:solidFill>
                  <a:srgbClr val="000000"/>
                </a:solidFill>
                <a:latin typeface="Arial" charset="0"/>
              </a:rPr>
              <a:t>	D</a:t>
            </a:r>
            <a:r>
              <a:rPr lang="en-US" sz="1800" b="1" baseline="-25000" dirty="0">
                <a:solidFill>
                  <a:srgbClr val="000000"/>
                </a:solidFill>
                <a:latin typeface="Arial" charset="0"/>
              </a:rPr>
              <a:t>4</a:t>
            </a:r>
          </a:p>
          <a:p>
            <a:pPr>
              <a:spcBef>
                <a:spcPts val="1200"/>
              </a:spcBef>
            </a:pPr>
            <a:r>
              <a:rPr lang="en-GB" sz="1800" b="1" dirty="0">
                <a:solidFill>
                  <a:srgbClr val="000000"/>
                </a:solidFill>
                <a:latin typeface="Arial" charset="0"/>
              </a:rPr>
              <a:t>	1	4	1	0	0	0	1</a:t>
            </a:r>
          </a:p>
          <a:p>
            <a:pPr>
              <a:spcBef>
                <a:spcPts val="0"/>
              </a:spcBef>
            </a:pPr>
            <a:r>
              <a:rPr lang="en-GB" sz="1800" b="1" dirty="0">
                <a:solidFill>
                  <a:srgbClr val="000000"/>
                </a:solidFill>
                <a:latin typeface="Arial" charset="0"/>
              </a:rPr>
              <a:t>	2	3 	1	0	0	1	0</a:t>
            </a:r>
          </a:p>
          <a:p>
            <a:pPr>
              <a:spcBef>
                <a:spcPts val="0"/>
              </a:spcBef>
            </a:pPr>
            <a:r>
              <a:rPr lang="en-GB" sz="1800" b="1" dirty="0">
                <a:solidFill>
                  <a:srgbClr val="000000"/>
                </a:solidFill>
                <a:latin typeface="Arial" charset="0"/>
              </a:rPr>
              <a:t>	3	1 	1	1	0	0	0</a:t>
            </a:r>
          </a:p>
          <a:p>
            <a:pPr>
              <a:spcBef>
                <a:spcPts val="0"/>
              </a:spcBef>
            </a:pPr>
            <a:r>
              <a:rPr lang="en-GB" sz="1800" b="1" dirty="0">
                <a:solidFill>
                  <a:srgbClr val="000000"/>
                </a:solidFill>
                <a:latin typeface="Arial" charset="0"/>
              </a:rPr>
              <a:t>	4	2 	1	0	1	0	0</a:t>
            </a:r>
          </a:p>
          <a:p>
            <a:pPr>
              <a:spcBef>
                <a:spcPts val="0"/>
              </a:spcBef>
            </a:pPr>
            <a:r>
              <a:rPr lang="en-GB" sz="1800" b="1" dirty="0">
                <a:solidFill>
                  <a:srgbClr val="000000"/>
                </a:solidFill>
                <a:latin typeface="Arial" charset="0"/>
              </a:rPr>
              <a:t>	5	2 	1	0	1	0	0</a:t>
            </a:r>
          </a:p>
          <a:p>
            <a:pPr>
              <a:spcBef>
                <a:spcPts val="0"/>
              </a:spcBef>
            </a:pPr>
            <a:r>
              <a:rPr lang="en-GB" sz="1800" b="1" dirty="0">
                <a:solidFill>
                  <a:srgbClr val="000000"/>
                </a:solidFill>
                <a:latin typeface="Arial" charset="0"/>
              </a:rPr>
              <a:t>	6	3 	1	0	0	1	0</a:t>
            </a:r>
          </a:p>
          <a:p>
            <a:pPr>
              <a:spcBef>
                <a:spcPts val="0"/>
              </a:spcBef>
            </a:pPr>
            <a:r>
              <a:rPr lang="en-GB" sz="1800" b="1" dirty="0">
                <a:solidFill>
                  <a:srgbClr val="000000"/>
                </a:solidFill>
                <a:latin typeface="Arial" charset="0"/>
              </a:rPr>
              <a:t>	7	1	1	1	0	0	0</a:t>
            </a:r>
          </a:p>
          <a:p>
            <a:pPr>
              <a:spcBef>
                <a:spcPts val="0"/>
              </a:spcBef>
            </a:pPr>
            <a:r>
              <a:rPr lang="en-GB" sz="1800" b="1" dirty="0">
                <a:solidFill>
                  <a:srgbClr val="000000"/>
                </a:solidFill>
                <a:latin typeface="Arial" charset="0"/>
              </a:rPr>
              <a:t>	8	4	1	0	0	0	1</a:t>
            </a:r>
          </a:p>
        </p:txBody>
      </p:sp>
      <p:sp>
        <p:nvSpPr>
          <p:cNvPr id="29" name="Rectangle 5"/>
          <p:cNvSpPr>
            <a:spLocks noChangeArrowheads="1"/>
          </p:cNvSpPr>
          <p:nvPr/>
        </p:nvSpPr>
        <p:spPr bwMode="auto">
          <a:xfrm>
            <a:off x="6829425" y="3667126"/>
            <a:ext cx="1952625" cy="1123949"/>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3324373393"/>
              </p:ext>
            </p:extLst>
          </p:nvPr>
        </p:nvGraphicFramePr>
        <p:xfrm>
          <a:off x="7110413" y="3781425"/>
          <a:ext cx="1384300" cy="812800"/>
        </p:xfrm>
        <a:graphic>
          <a:graphicData uri="http://schemas.openxmlformats.org/presentationml/2006/ole">
            <mc:AlternateContent xmlns:mc="http://schemas.openxmlformats.org/markup-compatibility/2006">
              <mc:Choice xmlns:v="urn:schemas-microsoft-com:vml" Requires="v">
                <p:oleObj spid="_x0000_s131127" name="Equation" r:id="rId3" imgW="1384200" imgH="812520" progId="Equation.3">
                  <p:embed/>
                </p:oleObj>
              </mc:Choice>
              <mc:Fallback>
                <p:oleObj name="Equation" r:id="rId3" imgW="138420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3" y="3781425"/>
                        <a:ext cx="1384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3" name="Object 5"/>
          <p:cNvGraphicFramePr>
            <a:graphicFrameLocks noChangeAspect="1"/>
          </p:cNvGraphicFramePr>
          <p:nvPr>
            <p:extLst>
              <p:ext uri="{D42A27DB-BD31-4B8C-83A1-F6EECF244321}">
                <p14:modId xmlns:p14="http://schemas.microsoft.com/office/powerpoint/2010/main" val="1115357502"/>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31128" name="Equation" r:id="rId5" imgW="5803560" imgH="380880" progId="Equation.3">
                  <p:embed/>
                </p:oleObj>
              </mc:Choice>
              <mc:Fallback>
                <p:oleObj name="Equation" r:id="rId5" imgW="5803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6"/>
          <p:cNvGraphicFramePr>
            <a:graphicFrameLocks noChangeAspect="1"/>
          </p:cNvGraphicFramePr>
          <p:nvPr>
            <p:extLst>
              <p:ext uri="{D42A27DB-BD31-4B8C-83A1-F6EECF244321}">
                <p14:modId xmlns:p14="http://schemas.microsoft.com/office/powerpoint/2010/main" val="454270728"/>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31129" name="Equation" r:id="rId7" imgW="6680160" imgH="380880" progId="Equation.3">
                  <p:embed/>
                </p:oleObj>
              </mc:Choice>
              <mc:Fallback>
                <p:oleObj name="Equation" r:id="rId7" imgW="6680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
          <p:cNvGraphicFramePr>
            <a:graphicFrameLocks noChangeAspect="1"/>
          </p:cNvGraphicFramePr>
          <p:nvPr>
            <p:extLst>
              <p:ext uri="{D42A27DB-BD31-4B8C-83A1-F6EECF244321}">
                <p14:modId xmlns:p14="http://schemas.microsoft.com/office/powerpoint/2010/main" val="3193564586"/>
              </p:ext>
            </p:extLst>
          </p:nvPr>
        </p:nvGraphicFramePr>
        <p:xfrm>
          <a:off x="1187450" y="1646850"/>
          <a:ext cx="7023100" cy="381000"/>
        </p:xfrm>
        <a:graphic>
          <a:graphicData uri="http://schemas.openxmlformats.org/presentationml/2006/ole">
            <mc:AlternateContent xmlns:mc="http://schemas.openxmlformats.org/markup-compatibility/2006">
              <mc:Choice xmlns:v="urn:schemas-microsoft-com:vml" Requires="v">
                <p:oleObj spid="_x0000_s131130" name="Equation" r:id="rId9" imgW="7022880" imgH="380880" progId="Equation.3">
                  <p:embed/>
                </p:oleObj>
              </mc:Choice>
              <mc:Fallback>
                <p:oleObj name="Equation" r:id="rId9" imgW="7022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1646850"/>
                        <a:ext cx="702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209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321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If you tried to run the regression anyway, the regression application should detect the problem and do one of two things.  It may simply refuse to run the regression.</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8" name="Rectangle 5"/>
          <p:cNvSpPr>
            <a:spLocks noChangeArrowheads="1"/>
          </p:cNvSpPr>
          <p:nvPr/>
        </p:nvSpPr>
        <p:spPr bwMode="auto">
          <a:xfrm>
            <a:off x="481500" y="2720075"/>
            <a:ext cx="6509850" cy="28368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18"/>
          <p:cNvSpPr/>
          <p:nvPr/>
        </p:nvSpPr>
        <p:spPr>
          <a:xfrm>
            <a:off x="524100" y="2765175"/>
            <a:ext cx="6422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505050" y="3114975"/>
            <a:ext cx="64656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10"/>
          <p:cNvSpPr txBox="1">
            <a:spLocks noChangeArrowheads="1"/>
          </p:cNvSpPr>
          <p:nvPr/>
        </p:nvSpPr>
        <p:spPr bwMode="auto">
          <a:xfrm>
            <a:off x="692150" y="2741613"/>
            <a:ext cx="6175375" cy="2782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1pPr>
            <a:lvl2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2pPr>
            <a:lvl3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3pPr>
            <a:lvl4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4pPr>
            <a:lvl5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9pPr>
          </a:lstStyle>
          <a:p>
            <a:pPr>
              <a:spcBef>
                <a:spcPct val="20000"/>
              </a:spcBef>
            </a:pPr>
            <a:r>
              <a:rPr lang="en-US" sz="1800" b="1" dirty="0" smtClean="0">
                <a:solidFill>
                  <a:srgbClr val="000000"/>
                </a:solidFill>
                <a:latin typeface="Arial" charset="0"/>
              </a:rPr>
              <a:t>Observation     </a:t>
            </a:r>
            <a:r>
              <a:rPr lang="en-US" sz="1800" b="1" dirty="0">
                <a:solidFill>
                  <a:srgbClr val="000000"/>
                </a:solidFill>
                <a:latin typeface="Arial" charset="0"/>
              </a:rPr>
              <a:t>Category	</a:t>
            </a:r>
            <a:r>
              <a:rPr lang="en-US" sz="1800" b="1" i="1" dirty="0">
                <a:solidFill>
                  <a:srgbClr val="000000"/>
                </a:solidFill>
                <a:latin typeface="Arial" charset="0"/>
              </a:rPr>
              <a:t>X</a:t>
            </a:r>
            <a:r>
              <a:rPr lang="en-US" sz="1800" b="1" baseline="-25000" dirty="0">
                <a:solidFill>
                  <a:srgbClr val="000000"/>
                </a:solidFill>
                <a:latin typeface="Arial" charset="0"/>
              </a:rPr>
              <a:t>1</a:t>
            </a:r>
            <a:r>
              <a:rPr lang="en-US" sz="1800" b="1" dirty="0">
                <a:solidFill>
                  <a:srgbClr val="000000"/>
                </a:solidFill>
                <a:latin typeface="Arial" charset="0"/>
              </a:rPr>
              <a:t> </a:t>
            </a:r>
            <a:r>
              <a:rPr lang="en-US" sz="1800" b="1" i="1" dirty="0">
                <a:solidFill>
                  <a:srgbClr val="000000"/>
                </a:solidFill>
                <a:latin typeface="Arial" charset="0"/>
              </a:rPr>
              <a:t>  	D</a:t>
            </a:r>
            <a:r>
              <a:rPr lang="en-US" sz="1800" b="1" baseline="-25000" dirty="0">
                <a:solidFill>
                  <a:srgbClr val="000000"/>
                </a:solidFill>
                <a:latin typeface="Arial" charset="0"/>
              </a:rPr>
              <a:t>1</a:t>
            </a:r>
            <a:r>
              <a:rPr lang="en-US" sz="1800" b="1" i="1" dirty="0">
                <a:solidFill>
                  <a:srgbClr val="000000"/>
                </a:solidFill>
                <a:latin typeface="Arial" charset="0"/>
              </a:rPr>
              <a:t>	D</a:t>
            </a:r>
            <a:r>
              <a:rPr lang="en-US" sz="1800" b="1" baseline="-25000" dirty="0">
                <a:solidFill>
                  <a:srgbClr val="000000"/>
                </a:solidFill>
                <a:latin typeface="Arial" charset="0"/>
              </a:rPr>
              <a:t>2</a:t>
            </a:r>
            <a:r>
              <a:rPr lang="en-US" sz="1800" b="1" i="1" dirty="0">
                <a:solidFill>
                  <a:srgbClr val="000000"/>
                </a:solidFill>
                <a:latin typeface="Arial" charset="0"/>
              </a:rPr>
              <a:t> 	D</a:t>
            </a:r>
            <a:r>
              <a:rPr lang="en-US" sz="1800" b="1" baseline="-25000" dirty="0">
                <a:solidFill>
                  <a:srgbClr val="000000"/>
                </a:solidFill>
                <a:latin typeface="Arial" charset="0"/>
              </a:rPr>
              <a:t>3</a:t>
            </a:r>
            <a:r>
              <a:rPr lang="en-US" sz="1800" b="1" i="1" dirty="0">
                <a:solidFill>
                  <a:srgbClr val="000000"/>
                </a:solidFill>
                <a:latin typeface="Arial" charset="0"/>
              </a:rPr>
              <a:t>	D</a:t>
            </a:r>
            <a:r>
              <a:rPr lang="en-US" sz="1800" b="1" baseline="-25000" dirty="0">
                <a:solidFill>
                  <a:srgbClr val="000000"/>
                </a:solidFill>
                <a:latin typeface="Arial" charset="0"/>
              </a:rPr>
              <a:t>4</a:t>
            </a:r>
          </a:p>
          <a:p>
            <a:pPr>
              <a:spcBef>
                <a:spcPts val="1200"/>
              </a:spcBef>
            </a:pPr>
            <a:r>
              <a:rPr lang="en-GB" sz="1800" b="1" dirty="0">
                <a:solidFill>
                  <a:srgbClr val="000000"/>
                </a:solidFill>
                <a:latin typeface="Arial" charset="0"/>
              </a:rPr>
              <a:t>	1	4	1	0	0	0	1</a:t>
            </a:r>
          </a:p>
          <a:p>
            <a:pPr>
              <a:spcBef>
                <a:spcPts val="0"/>
              </a:spcBef>
            </a:pPr>
            <a:r>
              <a:rPr lang="en-GB" sz="1800" b="1" dirty="0">
                <a:solidFill>
                  <a:srgbClr val="000000"/>
                </a:solidFill>
                <a:latin typeface="Arial" charset="0"/>
              </a:rPr>
              <a:t>	2	3 	1	0	0	1	0</a:t>
            </a:r>
          </a:p>
          <a:p>
            <a:pPr>
              <a:spcBef>
                <a:spcPts val="0"/>
              </a:spcBef>
            </a:pPr>
            <a:r>
              <a:rPr lang="en-GB" sz="1800" b="1" dirty="0">
                <a:solidFill>
                  <a:srgbClr val="000000"/>
                </a:solidFill>
                <a:latin typeface="Arial" charset="0"/>
              </a:rPr>
              <a:t>	3	1 	1	1	0	0	0</a:t>
            </a:r>
          </a:p>
          <a:p>
            <a:pPr>
              <a:spcBef>
                <a:spcPts val="0"/>
              </a:spcBef>
            </a:pPr>
            <a:r>
              <a:rPr lang="en-GB" sz="1800" b="1" dirty="0">
                <a:solidFill>
                  <a:srgbClr val="000000"/>
                </a:solidFill>
                <a:latin typeface="Arial" charset="0"/>
              </a:rPr>
              <a:t>	4	2 	1	0	1	0	0</a:t>
            </a:r>
          </a:p>
          <a:p>
            <a:pPr>
              <a:spcBef>
                <a:spcPts val="0"/>
              </a:spcBef>
            </a:pPr>
            <a:r>
              <a:rPr lang="en-GB" sz="1800" b="1" dirty="0">
                <a:solidFill>
                  <a:srgbClr val="000000"/>
                </a:solidFill>
                <a:latin typeface="Arial" charset="0"/>
              </a:rPr>
              <a:t>	5	2 	1	0	1	0	0</a:t>
            </a:r>
          </a:p>
          <a:p>
            <a:pPr>
              <a:spcBef>
                <a:spcPts val="0"/>
              </a:spcBef>
            </a:pPr>
            <a:r>
              <a:rPr lang="en-GB" sz="1800" b="1" dirty="0">
                <a:solidFill>
                  <a:srgbClr val="000000"/>
                </a:solidFill>
                <a:latin typeface="Arial" charset="0"/>
              </a:rPr>
              <a:t>	6	3 	1	0	0	1	0</a:t>
            </a:r>
          </a:p>
          <a:p>
            <a:pPr>
              <a:spcBef>
                <a:spcPts val="0"/>
              </a:spcBef>
            </a:pPr>
            <a:r>
              <a:rPr lang="en-GB" sz="1800" b="1" dirty="0">
                <a:solidFill>
                  <a:srgbClr val="000000"/>
                </a:solidFill>
                <a:latin typeface="Arial" charset="0"/>
              </a:rPr>
              <a:t>	7	1	1	1	0	0	0</a:t>
            </a:r>
          </a:p>
          <a:p>
            <a:pPr>
              <a:spcBef>
                <a:spcPts val="0"/>
              </a:spcBef>
            </a:pPr>
            <a:r>
              <a:rPr lang="en-GB" sz="1800" b="1" dirty="0">
                <a:solidFill>
                  <a:srgbClr val="000000"/>
                </a:solidFill>
                <a:latin typeface="Arial" charset="0"/>
              </a:rPr>
              <a:t>	8	4	1	0	0	0	1</a:t>
            </a:r>
          </a:p>
        </p:txBody>
      </p:sp>
      <p:sp>
        <p:nvSpPr>
          <p:cNvPr id="29" name="Rectangle 5"/>
          <p:cNvSpPr>
            <a:spLocks noChangeArrowheads="1"/>
          </p:cNvSpPr>
          <p:nvPr/>
        </p:nvSpPr>
        <p:spPr bwMode="auto">
          <a:xfrm>
            <a:off x="6829425" y="3667126"/>
            <a:ext cx="1952625" cy="1123949"/>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3324373393"/>
              </p:ext>
            </p:extLst>
          </p:nvPr>
        </p:nvGraphicFramePr>
        <p:xfrm>
          <a:off x="7110413" y="3781425"/>
          <a:ext cx="1384300" cy="812800"/>
        </p:xfrm>
        <a:graphic>
          <a:graphicData uri="http://schemas.openxmlformats.org/presentationml/2006/ole">
            <mc:AlternateContent xmlns:mc="http://schemas.openxmlformats.org/markup-compatibility/2006">
              <mc:Choice xmlns:v="urn:schemas-microsoft-com:vml" Requires="v">
                <p:oleObj spid="_x0000_s132151" name="Equation" r:id="rId3" imgW="1384200" imgH="812520" progId="Equation.3">
                  <p:embed/>
                </p:oleObj>
              </mc:Choice>
              <mc:Fallback>
                <p:oleObj name="Equation" r:id="rId3" imgW="138420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3" y="3781425"/>
                        <a:ext cx="1384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3" name="Object 5"/>
          <p:cNvGraphicFramePr>
            <a:graphicFrameLocks noChangeAspect="1"/>
          </p:cNvGraphicFramePr>
          <p:nvPr>
            <p:extLst>
              <p:ext uri="{D42A27DB-BD31-4B8C-83A1-F6EECF244321}">
                <p14:modId xmlns:p14="http://schemas.microsoft.com/office/powerpoint/2010/main" val="1115357502"/>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32152" name="Equation" r:id="rId5" imgW="5803560" imgH="380880" progId="Equation.3">
                  <p:embed/>
                </p:oleObj>
              </mc:Choice>
              <mc:Fallback>
                <p:oleObj name="Equation" r:id="rId5" imgW="5803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6"/>
          <p:cNvGraphicFramePr>
            <a:graphicFrameLocks noChangeAspect="1"/>
          </p:cNvGraphicFramePr>
          <p:nvPr>
            <p:extLst>
              <p:ext uri="{D42A27DB-BD31-4B8C-83A1-F6EECF244321}">
                <p14:modId xmlns:p14="http://schemas.microsoft.com/office/powerpoint/2010/main" val="454270728"/>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32153" name="Equation" r:id="rId7" imgW="6680160" imgH="380880" progId="Equation.3">
                  <p:embed/>
                </p:oleObj>
              </mc:Choice>
              <mc:Fallback>
                <p:oleObj name="Equation" r:id="rId7" imgW="6680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
          <p:cNvGraphicFramePr>
            <a:graphicFrameLocks noChangeAspect="1"/>
          </p:cNvGraphicFramePr>
          <p:nvPr>
            <p:extLst>
              <p:ext uri="{D42A27DB-BD31-4B8C-83A1-F6EECF244321}">
                <p14:modId xmlns:p14="http://schemas.microsoft.com/office/powerpoint/2010/main" val="3193564586"/>
              </p:ext>
            </p:extLst>
          </p:nvPr>
        </p:nvGraphicFramePr>
        <p:xfrm>
          <a:off x="1187450" y="1646850"/>
          <a:ext cx="7023100" cy="381000"/>
        </p:xfrm>
        <a:graphic>
          <a:graphicData uri="http://schemas.openxmlformats.org/presentationml/2006/ole">
            <mc:AlternateContent xmlns:mc="http://schemas.openxmlformats.org/markup-compatibility/2006">
              <mc:Choice xmlns:v="urn:schemas-microsoft-com:vml" Requires="v">
                <p:oleObj spid="_x0000_s132154" name="Equation" r:id="rId9" imgW="7022880" imgH="380880" progId="Equation.3">
                  <p:embed/>
                </p:oleObj>
              </mc:Choice>
              <mc:Fallback>
                <p:oleObj name="Equation" r:id="rId9" imgW="7022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1646850"/>
                        <a:ext cx="702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312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331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Alternatively, it may run it, dropping one of the variables in the linear relationship, effectively defining the omitted category by itself.</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8" name="Rectangle 5"/>
          <p:cNvSpPr>
            <a:spLocks noChangeArrowheads="1"/>
          </p:cNvSpPr>
          <p:nvPr/>
        </p:nvSpPr>
        <p:spPr bwMode="auto">
          <a:xfrm>
            <a:off x="481500" y="2720075"/>
            <a:ext cx="6509850" cy="28368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18"/>
          <p:cNvSpPr/>
          <p:nvPr/>
        </p:nvSpPr>
        <p:spPr>
          <a:xfrm>
            <a:off x="524100" y="2765175"/>
            <a:ext cx="6422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505050" y="3114975"/>
            <a:ext cx="64656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10"/>
          <p:cNvSpPr txBox="1">
            <a:spLocks noChangeArrowheads="1"/>
          </p:cNvSpPr>
          <p:nvPr/>
        </p:nvSpPr>
        <p:spPr bwMode="auto">
          <a:xfrm>
            <a:off x="692150" y="2741613"/>
            <a:ext cx="6175375" cy="2782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1pPr>
            <a:lvl2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2pPr>
            <a:lvl3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3pPr>
            <a:lvl4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4pPr>
            <a:lvl5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9pPr>
          </a:lstStyle>
          <a:p>
            <a:pPr>
              <a:spcBef>
                <a:spcPct val="20000"/>
              </a:spcBef>
            </a:pPr>
            <a:r>
              <a:rPr lang="en-US" sz="1800" b="1" dirty="0" smtClean="0">
                <a:solidFill>
                  <a:srgbClr val="000000"/>
                </a:solidFill>
                <a:latin typeface="Arial" charset="0"/>
              </a:rPr>
              <a:t>Observation     </a:t>
            </a:r>
            <a:r>
              <a:rPr lang="en-US" sz="1800" b="1" dirty="0">
                <a:solidFill>
                  <a:srgbClr val="000000"/>
                </a:solidFill>
                <a:latin typeface="Arial" charset="0"/>
              </a:rPr>
              <a:t>Category	</a:t>
            </a:r>
            <a:r>
              <a:rPr lang="en-US" sz="1800" b="1" i="1" dirty="0">
                <a:solidFill>
                  <a:srgbClr val="000000"/>
                </a:solidFill>
                <a:latin typeface="Arial" charset="0"/>
              </a:rPr>
              <a:t>X</a:t>
            </a:r>
            <a:r>
              <a:rPr lang="en-US" sz="1800" b="1" baseline="-25000" dirty="0">
                <a:solidFill>
                  <a:srgbClr val="000000"/>
                </a:solidFill>
                <a:latin typeface="Arial" charset="0"/>
              </a:rPr>
              <a:t>1</a:t>
            </a:r>
            <a:r>
              <a:rPr lang="en-US" sz="1800" b="1" dirty="0">
                <a:solidFill>
                  <a:srgbClr val="000000"/>
                </a:solidFill>
                <a:latin typeface="Arial" charset="0"/>
              </a:rPr>
              <a:t> </a:t>
            </a:r>
            <a:r>
              <a:rPr lang="en-US" sz="1800" b="1" i="1" dirty="0">
                <a:solidFill>
                  <a:srgbClr val="000000"/>
                </a:solidFill>
                <a:latin typeface="Arial" charset="0"/>
              </a:rPr>
              <a:t>  	D</a:t>
            </a:r>
            <a:r>
              <a:rPr lang="en-US" sz="1800" b="1" baseline="-25000" dirty="0">
                <a:solidFill>
                  <a:srgbClr val="000000"/>
                </a:solidFill>
                <a:latin typeface="Arial" charset="0"/>
              </a:rPr>
              <a:t>1</a:t>
            </a:r>
            <a:r>
              <a:rPr lang="en-US" sz="1800" b="1" i="1" dirty="0">
                <a:solidFill>
                  <a:srgbClr val="000000"/>
                </a:solidFill>
                <a:latin typeface="Arial" charset="0"/>
              </a:rPr>
              <a:t>	D</a:t>
            </a:r>
            <a:r>
              <a:rPr lang="en-US" sz="1800" b="1" baseline="-25000" dirty="0">
                <a:solidFill>
                  <a:srgbClr val="000000"/>
                </a:solidFill>
                <a:latin typeface="Arial" charset="0"/>
              </a:rPr>
              <a:t>2</a:t>
            </a:r>
            <a:r>
              <a:rPr lang="en-US" sz="1800" b="1" i="1" dirty="0">
                <a:solidFill>
                  <a:srgbClr val="000000"/>
                </a:solidFill>
                <a:latin typeface="Arial" charset="0"/>
              </a:rPr>
              <a:t> 	D</a:t>
            </a:r>
            <a:r>
              <a:rPr lang="en-US" sz="1800" b="1" baseline="-25000" dirty="0">
                <a:solidFill>
                  <a:srgbClr val="000000"/>
                </a:solidFill>
                <a:latin typeface="Arial" charset="0"/>
              </a:rPr>
              <a:t>3</a:t>
            </a:r>
            <a:r>
              <a:rPr lang="en-US" sz="1800" b="1" i="1" dirty="0">
                <a:solidFill>
                  <a:srgbClr val="000000"/>
                </a:solidFill>
                <a:latin typeface="Arial" charset="0"/>
              </a:rPr>
              <a:t>	D</a:t>
            </a:r>
            <a:r>
              <a:rPr lang="en-US" sz="1800" b="1" baseline="-25000" dirty="0">
                <a:solidFill>
                  <a:srgbClr val="000000"/>
                </a:solidFill>
                <a:latin typeface="Arial" charset="0"/>
              </a:rPr>
              <a:t>4</a:t>
            </a:r>
          </a:p>
          <a:p>
            <a:pPr>
              <a:spcBef>
                <a:spcPts val="1200"/>
              </a:spcBef>
            </a:pPr>
            <a:r>
              <a:rPr lang="en-GB" sz="1800" b="1" dirty="0">
                <a:solidFill>
                  <a:srgbClr val="000000"/>
                </a:solidFill>
                <a:latin typeface="Arial" charset="0"/>
              </a:rPr>
              <a:t>	1	4	1	0	0	0	1</a:t>
            </a:r>
          </a:p>
          <a:p>
            <a:pPr>
              <a:spcBef>
                <a:spcPts val="0"/>
              </a:spcBef>
            </a:pPr>
            <a:r>
              <a:rPr lang="en-GB" sz="1800" b="1" dirty="0">
                <a:solidFill>
                  <a:srgbClr val="000000"/>
                </a:solidFill>
                <a:latin typeface="Arial" charset="0"/>
              </a:rPr>
              <a:t>	2	3 	1	0	0	1	0</a:t>
            </a:r>
          </a:p>
          <a:p>
            <a:pPr>
              <a:spcBef>
                <a:spcPts val="0"/>
              </a:spcBef>
            </a:pPr>
            <a:r>
              <a:rPr lang="en-GB" sz="1800" b="1" dirty="0">
                <a:solidFill>
                  <a:srgbClr val="000000"/>
                </a:solidFill>
                <a:latin typeface="Arial" charset="0"/>
              </a:rPr>
              <a:t>	3	1 	1	1	0	0	0</a:t>
            </a:r>
          </a:p>
          <a:p>
            <a:pPr>
              <a:spcBef>
                <a:spcPts val="0"/>
              </a:spcBef>
            </a:pPr>
            <a:r>
              <a:rPr lang="en-GB" sz="1800" b="1" dirty="0">
                <a:solidFill>
                  <a:srgbClr val="000000"/>
                </a:solidFill>
                <a:latin typeface="Arial" charset="0"/>
              </a:rPr>
              <a:t>	4	2 	1	0	1	0	0</a:t>
            </a:r>
          </a:p>
          <a:p>
            <a:pPr>
              <a:spcBef>
                <a:spcPts val="0"/>
              </a:spcBef>
            </a:pPr>
            <a:r>
              <a:rPr lang="en-GB" sz="1800" b="1" dirty="0">
                <a:solidFill>
                  <a:srgbClr val="000000"/>
                </a:solidFill>
                <a:latin typeface="Arial" charset="0"/>
              </a:rPr>
              <a:t>	5	2 	1	0	1	0	0</a:t>
            </a:r>
          </a:p>
          <a:p>
            <a:pPr>
              <a:spcBef>
                <a:spcPts val="0"/>
              </a:spcBef>
            </a:pPr>
            <a:r>
              <a:rPr lang="en-GB" sz="1800" b="1" dirty="0">
                <a:solidFill>
                  <a:srgbClr val="000000"/>
                </a:solidFill>
                <a:latin typeface="Arial" charset="0"/>
              </a:rPr>
              <a:t>	6	3 	1	0	0	1	0</a:t>
            </a:r>
          </a:p>
          <a:p>
            <a:pPr>
              <a:spcBef>
                <a:spcPts val="0"/>
              </a:spcBef>
            </a:pPr>
            <a:r>
              <a:rPr lang="en-GB" sz="1800" b="1" dirty="0">
                <a:solidFill>
                  <a:srgbClr val="000000"/>
                </a:solidFill>
                <a:latin typeface="Arial" charset="0"/>
              </a:rPr>
              <a:t>	7	1	1	1	0	0	0</a:t>
            </a:r>
          </a:p>
          <a:p>
            <a:pPr>
              <a:spcBef>
                <a:spcPts val="0"/>
              </a:spcBef>
            </a:pPr>
            <a:r>
              <a:rPr lang="en-GB" sz="1800" b="1" dirty="0">
                <a:solidFill>
                  <a:srgbClr val="000000"/>
                </a:solidFill>
                <a:latin typeface="Arial" charset="0"/>
              </a:rPr>
              <a:t>	8	4	1	0	0	0	1</a:t>
            </a:r>
          </a:p>
        </p:txBody>
      </p:sp>
      <p:sp>
        <p:nvSpPr>
          <p:cNvPr id="29" name="Rectangle 5"/>
          <p:cNvSpPr>
            <a:spLocks noChangeArrowheads="1"/>
          </p:cNvSpPr>
          <p:nvPr/>
        </p:nvSpPr>
        <p:spPr bwMode="auto">
          <a:xfrm>
            <a:off x="6829425" y="3667126"/>
            <a:ext cx="1952625" cy="1123949"/>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3324373393"/>
              </p:ext>
            </p:extLst>
          </p:nvPr>
        </p:nvGraphicFramePr>
        <p:xfrm>
          <a:off x="7110413" y="3781425"/>
          <a:ext cx="1384300" cy="812800"/>
        </p:xfrm>
        <a:graphic>
          <a:graphicData uri="http://schemas.openxmlformats.org/presentationml/2006/ole">
            <mc:AlternateContent xmlns:mc="http://schemas.openxmlformats.org/markup-compatibility/2006">
              <mc:Choice xmlns:v="urn:schemas-microsoft-com:vml" Requires="v">
                <p:oleObj spid="_x0000_s133175" name="Equation" r:id="rId3" imgW="1384200" imgH="812520" progId="Equation.3">
                  <p:embed/>
                </p:oleObj>
              </mc:Choice>
              <mc:Fallback>
                <p:oleObj name="Equation" r:id="rId3" imgW="138420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3" y="3781425"/>
                        <a:ext cx="1384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3" name="Object 5"/>
          <p:cNvGraphicFramePr>
            <a:graphicFrameLocks noChangeAspect="1"/>
          </p:cNvGraphicFramePr>
          <p:nvPr>
            <p:extLst>
              <p:ext uri="{D42A27DB-BD31-4B8C-83A1-F6EECF244321}">
                <p14:modId xmlns:p14="http://schemas.microsoft.com/office/powerpoint/2010/main" val="1115357502"/>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33176" name="Equation" r:id="rId5" imgW="5803560" imgH="380880" progId="Equation.3">
                  <p:embed/>
                </p:oleObj>
              </mc:Choice>
              <mc:Fallback>
                <p:oleObj name="Equation" r:id="rId5" imgW="5803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6"/>
          <p:cNvGraphicFramePr>
            <a:graphicFrameLocks noChangeAspect="1"/>
          </p:cNvGraphicFramePr>
          <p:nvPr>
            <p:extLst>
              <p:ext uri="{D42A27DB-BD31-4B8C-83A1-F6EECF244321}">
                <p14:modId xmlns:p14="http://schemas.microsoft.com/office/powerpoint/2010/main" val="454270728"/>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33177" name="Equation" r:id="rId7" imgW="6680160" imgH="380880" progId="Equation.3">
                  <p:embed/>
                </p:oleObj>
              </mc:Choice>
              <mc:Fallback>
                <p:oleObj name="Equation" r:id="rId7" imgW="6680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
          <p:cNvGraphicFramePr>
            <a:graphicFrameLocks noChangeAspect="1"/>
          </p:cNvGraphicFramePr>
          <p:nvPr>
            <p:extLst>
              <p:ext uri="{D42A27DB-BD31-4B8C-83A1-F6EECF244321}">
                <p14:modId xmlns:p14="http://schemas.microsoft.com/office/powerpoint/2010/main" val="3193564586"/>
              </p:ext>
            </p:extLst>
          </p:nvPr>
        </p:nvGraphicFramePr>
        <p:xfrm>
          <a:off x="1187450" y="1646850"/>
          <a:ext cx="7023100" cy="381000"/>
        </p:xfrm>
        <a:graphic>
          <a:graphicData uri="http://schemas.openxmlformats.org/presentationml/2006/ole">
            <mc:AlternateContent xmlns:mc="http://schemas.openxmlformats.org/markup-compatibility/2006">
              <mc:Choice xmlns:v="urn:schemas-microsoft-com:vml" Requires="v">
                <p:oleObj spid="_x0000_s133178" name="Equation" r:id="rId9" imgW="7022880" imgH="380880" progId="Equation.3">
                  <p:embed/>
                </p:oleObj>
              </mc:Choice>
              <mc:Fallback>
                <p:oleObj name="Equation" r:id="rId9" imgW="7022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1646850"/>
                        <a:ext cx="702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414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3414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There is another way of avoiding the dummy variable trap.  That is to drop the intercept (and </a:t>
            </a:r>
            <a:r>
              <a:rPr lang="en-GB" sz="1500" b="1" i="1"/>
              <a:t>X</a:t>
            </a:r>
            <a:r>
              <a:rPr lang="en-GB" sz="1500" b="1" baseline="-25000"/>
              <a:t>1</a:t>
            </a:r>
            <a:r>
              <a:rPr lang="en-GB" sz="1500" b="1"/>
              <a:t>).  There is no longer a problem because there is no longer an exact linear relationship linking the variables.</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26" name="Rectangle 5"/>
          <p:cNvSpPr>
            <a:spLocks noChangeArrowheads="1"/>
          </p:cNvSpPr>
          <p:nvPr/>
        </p:nvSpPr>
        <p:spPr bwMode="auto">
          <a:xfrm>
            <a:off x="481500" y="2720075"/>
            <a:ext cx="6509850" cy="28368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28" name="Rectangle 27"/>
          <p:cNvSpPr/>
          <p:nvPr/>
        </p:nvSpPr>
        <p:spPr>
          <a:xfrm>
            <a:off x="524100" y="2765175"/>
            <a:ext cx="6422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Line 6"/>
          <p:cNvSpPr>
            <a:spLocks noChangeShapeType="1"/>
          </p:cNvSpPr>
          <p:nvPr/>
        </p:nvSpPr>
        <p:spPr bwMode="auto">
          <a:xfrm>
            <a:off x="505050" y="3114975"/>
            <a:ext cx="64656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30" name="Text Box 10"/>
          <p:cNvSpPr txBox="1">
            <a:spLocks noChangeArrowheads="1"/>
          </p:cNvSpPr>
          <p:nvPr/>
        </p:nvSpPr>
        <p:spPr bwMode="auto">
          <a:xfrm>
            <a:off x="692150" y="2741613"/>
            <a:ext cx="6175375" cy="2782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1pPr>
            <a:lvl2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2pPr>
            <a:lvl3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3pPr>
            <a:lvl4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4pPr>
            <a:lvl5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9pPr>
          </a:lstStyle>
          <a:p>
            <a:pPr>
              <a:spcBef>
                <a:spcPct val="20000"/>
              </a:spcBef>
            </a:pPr>
            <a:r>
              <a:rPr lang="en-US" sz="1800" b="1" dirty="0" smtClean="0">
                <a:solidFill>
                  <a:srgbClr val="000000"/>
                </a:solidFill>
                <a:latin typeface="Arial" charset="0"/>
              </a:rPr>
              <a:t>Observation     </a:t>
            </a:r>
            <a:r>
              <a:rPr lang="en-US" sz="1800" b="1" dirty="0">
                <a:solidFill>
                  <a:srgbClr val="000000"/>
                </a:solidFill>
                <a:latin typeface="Arial" charset="0"/>
              </a:rPr>
              <a:t>Category	</a:t>
            </a:r>
            <a:r>
              <a:rPr lang="en-US" sz="1800" b="1" i="1" dirty="0">
                <a:solidFill>
                  <a:srgbClr val="000000"/>
                </a:solidFill>
                <a:latin typeface="Arial" charset="0"/>
              </a:rPr>
              <a:t>X</a:t>
            </a:r>
            <a:r>
              <a:rPr lang="en-US" sz="1800" b="1" baseline="-25000" dirty="0">
                <a:solidFill>
                  <a:srgbClr val="000000"/>
                </a:solidFill>
                <a:latin typeface="Arial" charset="0"/>
              </a:rPr>
              <a:t>1</a:t>
            </a:r>
            <a:r>
              <a:rPr lang="en-US" sz="1800" b="1" dirty="0">
                <a:solidFill>
                  <a:srgbClr val="000000"/>
                </a:solidFill>
                <a:latin typeface="Arial" charset="0"/>
              </a:rPr>
              <a:t> </a:t>
            </a:r>
            <a:r>
              <a:rPr lang="en-US" sz="1800" b="1" i="1" dirty="0">
                <a:solidFill>
                  <a:srgbClr val="000000"/>
                </a:solidFill>
                <a:latin typeface="Arial" charset="0"/>
              </a:rPr>
              <a:t>  	D</a:t>
            </a:r>
            <a:r>
              <a:rPr lang="en-US" sz="1800" b="1" baseline="-25000" dirty="0">
                <a:solidFill>
                  <a:srgbClr val="000000"/>
                </a:solidFill>
                <a:latin typeface="Arial" charset="0"/>
              </a:rPr>
              <a:t>1</a:t>
            </a:r>
            <a:r>
              <a:rPr lang="en-US" sz="1800" b="1" i="1" dirty="0">
                <a:solidFill>
                  <a:srgbClr val="000000"/>
                </a:solidFill>
                <a:latin typeface="Arial" charset="0"/>
              </a:rPr>
              <a:t>	D</a:t>
            </a:r>
            <a:r>
              <a:rPr lang="en-US" sz="1800" b="1" baseline="-25000" dirty="0">
                <a:solidFill>
                  <a:srgbClr val="000000"/>
                </a:solidFill>
                <a:latin typeface="Arial" charset="0"/>
              </a:rPr>
              <a:t>2</a:t>
            </a:r>
            <a:r>
              <a:rPr lang="en-US" sz="1800" b="1" i="1" dirty="0">
                <a:solidFill>
                  <a:srgbClr val="000000"/>
                </a:solidFill>
                <a:latin typeface="Arial" charset="0"/>
              </a:rPr>
              <a:t> 	D</a:t>
            </a:r>
            <a:r>
              <a:rPr lang="en-US" sz="1800" b="1" baseline="-25000" dirty="0">
                <a:solidFill>
                  <a:srgbClr val="000000"/>
                </a:solidFill>
                <a:latin typeface="Arial" charset="0"/>
              </a:rPr>
              <a:t>3</a:t>
            </a:r>
            <a:r>
              <a:rPr lang="en-US" sz="1800" b="1" i="1" dirty="0">
                <a:solidFill>
                  <a:srgbClr val="000000"/>
                </a:solidFill>
                <a:latin typeface="Arial" charset="0"/>
              </a:rPr>
              <a:t>	D</a:t>
            </a:r>
            <a:r>
              <a:rPr lang="en-US" sz="1800" b="1" baseline="-25000" dirty="0">
                <a:solidFill>
                  <a:srgbClr val="000000"/>
                </a:solidFill>
                <a:latin typeface="Arial" charset="0"/>
              </a:rPr>
              <a:t>4</a:t>
            </a:r>
          </a:p>
          <a:p>
            <a:pPr>
              <a:spcBef>
                <a:spcPts val="1200"/>
              </a:spcBef>
            </a:pPr>
            <a:r>
              <a:rPr lang="en-GB" sz="1800" b="1" dirty="0">
                <a:solidFill>
                  <a:srgbClr val="000000"/>
                </a:solidFill>
                <a:latin typeface="Arial" charset="0"/>
              </a:rPr>
              <a:t>	1	4	1	0	0	0	1</a:t>
            </a:r>
          </a:p>
          <a:p>
            <a:pPr>
              <a:spcBef>
                <a:spcPts val="0"/>
              </a:spcBef>
            </a:pPr>
            <a:r>
              <a:rPr lang="en-GB" sz="1800" b="1" dirty="0">
                <a:solidFill>
                  <a:srgbClr val="000000"/>
                </a:solidFill>
                <a:latin typeface="Arial" charset="0"/>
              </a:rPr>
              <a:t>	2	3 	1	0	0	1	0</a:t>
            </a:r>
          </a:p>
          <a:p>
            <a:pPr>
              <a:spcBef>
                <a:spcPts val="0"/>
              </a:spcBef>
            </a:pPr>
            <a:r>
              <a:rPr lang="en-GB" sz="1800" b="1" dirty="0">
                <a:solidFill>
                  <a:srgbClr val="000000"/>
                </a:solidFill>
                <a:latin typeface="Arial" charset="0"/>
              </a:rPr>
              <a:t>	3	1 	1	1	0	0	0</a:t>
            </a:r>
          </a:p>
          <a:p>
            <a:pPr>
              <a:spcBef>
                <a:spcPts val="0"/>
              </a:spcBef>
            </a:pPr>
            <a:r>
              <a:rPr lang="en-GB" sz="1800" b="1" dirty="0">
                <a:solidFill>
                  <a:srgbClr val="000000"/>
                </a:solidFill>
                <a:latin typeface="Arial" charset="0"/>
              </a:rPr>
              <a:t>	4	2 	1	0	1	0	0</a:t>
            </a:r>
          </a:p>
          <a:p>
            <a:pPr>
              <a:spcBef>
                <a:spcPts val="0"/>
              </a:spcBef>
            </a:pPr>
            <a:r>
              <a:rPr lang="en-GB" sz="1800" b="1" dirty="0">
                <a:solidFill>
                  <a:srgbClr val="000000"/>
                </a:solidFill>
                <a:latin typeface="Arial" charset="0"/>
              </a:rPr>
              <a:t>	5	2 	1	0	1	0	0</a:t>
            </a:r>
          </a:p>
          <a:p>
            <a:pPr>
              <a:spcBef>
                <a:spcPts val="0"/>
              </a:spcBef>
            </a:pPr>
            <a:r>
              <a:rPr lang="en-GB" sz="1800" b="1" dirty="0">
                <a:solidFill>
                  <a:srgbClr val="000000"/>
                </a:solidFill>
                <a:latin typeface="Arial" charset="0"/>
              </a:rPr>
              <a:t>	6	3 	1	0	0	1	0</a:t>
            </a:r>
          </a:p>
          <a:p>
            <a:pPr>
              <a:spcBef>
                <a:spcPts val="0"/>
              </a:spcBef>
            </a:pPr>
            <a:r>
              <a:rPr lang="en-GB" sz="1800" b="1" dirty="0">
                <a:solidFill>
                  <a:srgbClr val="000000"/>
                </a:solidFill>
                <a:latin typeface="Arial" charset="0"/>
              </a:rPr>
              <a:t>	7	1	1	1	0	0	0</a:t>
            </a:r>
          </a:p>
          <a:p>
            <a:pPr>
              <a:spcBef>
                <a:spcPts val="0"/>
              </a:spcBef>
            </a:pPr>
            <a:r>
              <a:rPr lang="en-GB" sz="1800" b="1" dirty="0">
                <a:solidFill>
                  <a:srgbClr val="000000"/>
                </a:solidFill>
                <a:latin typeface="Arial" charset="0"/>
              </a:rPr>
              <a:t>	8	4	1	0	0	0	1</a:t>
            </a:r>
          </a:p>
        </p:txBody>
      </p:sp>
      <p:sp>
        <p:nvSpPr>
          <p:cNvPr id="31" name="Rectangle 5"/>
          <p:cNvSpPr>
            <a:spLocks noChangeArrowheads="1"/>
          </p:cNvSpPr>
          <p:nvPr/>
        </p:nvSpPr>
        <p:spPr bwMode="auto">
          <a:xfrm>
            <a:off x="6829425" y="3667126"/>
            <a:ext cx="1952625" cy="1123949"/>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2" name="Object 8"/>
          <p:cNvGraphicFramePr>
            <a:graphicFrameLocks noChangeAspect="1"/>
          </p:cNvGraphicFramePr>
          <p:nvPr>
            <p:extLst>
              <p:ext uri="{D42A27DB-BD31-4B8C-83A1-F6EECF244321}">
                <p14:modId xmlns:p14="http://schemas.microsoft.com/office/powerpoint/2010/main" val="3324373393"/>
              </p:ext>
            </p:extLst>
          </p:nvPr>
        </p:nvGraphicFramePr>
        <p:xfrm>
          <a:off x="7110413" y="3781425"/>
          <a:ext cx="1384300" cy="812800"/>
        </p:xfrm>
        <a:graphic>
          <a:graphicData uri="http://schemas.openxmlformats.org/presentationml/2006/ole">
            <mc:AlternateContent xmlns:mc="http://schemas.openxmlformats.org/markup-compatibility/2006">
              <mc:Choice xmlns:v="urn:schemas-microsoft-com:vml" Requires="v">
                <p:oleObj spid="_x0000_s134210" name="Equation" r:id="rId3" imgW="1384200" imgH="812520" progId="Equation.3">
                  <p:embed/>
                </p:oleObj>
              </mc:Choice>
              <mc:Fallback>
                <p:oleObj name="Equation" r:id="rId3" imgW="138420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3" y="3781425"/>
                        <a:ext cx="1384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 name="Rectangle 32"/>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4" name="Object 5"/>
          <p:cNvGraphicFramePr>
            <a:graphicFrameLocks noChangeAspect="1"/>
          </p:cNvGraphicFramePr>
          <p:nvPr>
            <p:extLst>
              <p:ext uri="{D42A27DB-BD31-4B8C-83A1-F6EECF244321}">
                <p14:modId xmlns:p14="http://schemas.microsoft.com/office/powerpoint/2010/main" val="1115357502"/>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34211" name="Equation" r:id="rId5" imgW="5803560" imgH="380880" progId="Equation.3">
                  <p:embed/>
                </p:oleObj>
              </mc:Choice>
              <mc:Fallback>
                <p:oleObj name="Equation" r:id="rId5" imgW="5803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6"/>
          <p:cNvGraphicFramePr>
            <a:graphicFrameLocks noChangeAspect="1"/>
          </p:cNvGraphicFramePr>
          <p:nvPr>
            <p:extLst>
              <p:ext uri="{D42A27DB-BD31-4B8C-83A1-F6EECF244321}">
                <p14:modId xmlns:p14="http://schemas.microsoft.com/office/powerpoint/2010/main" val="454270728"/>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34212" name="Equation" r:id="rId7" imgW="6680160" imgH="380880" progId="Equation.3">
                  <p:embed/>
                </p:oleObj>
              </mc:Choice>
              <mc:Fallback>
                <p:oleObj name="Equation" r:id="rId7" imgW="6680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7"/>
          <p:cNvGraphicFramePr>
            <a:graphicFrameLocks noChangeAspect="1"/>
          </p:cNvGraphicFramePr>
          <p:nvPr>
            <p:extLst>
              <p:ext uri="{D42A27DB-BD31-4B8C-83A1-F6EECF244321}">
                <p14:modId xmlns:p14="http://schemas.microsoft.com/office/powerpoint/2010/main" val="3193564586"/>
              </p:ext>
            </p:extLst>
          </p:nvPr>
        </p:nvGraphicFramePr>
        <p:xfrm>
          <a:off x="1187450" y="1646850"/>
          <a:ext cx="7023100" cy="381000"/>
        </p:xfrm>
        <a:graphic>
          <a:graphicData uri="http://schemas.openxmlformats.org/presentationml/2006/ole">
            <mc:AlternateContent xmlns:mc="http://schemas.openxmlformats.org/markup-compatibility/2006">
              <mc:Choice xmlns:v="urn:schemas-microsoft-com:vml" Requires="v">
                <p:oleObj spid="_x0000_s134213" name="Equation" r:id="rId9" imgW="7022880" imgH="380880" progId="Equation.3">
                  <p:embed/>
                </p:oleObj>
              </mc:Choice>
              <mc:Fallback>
                <p:oleObj name="Equation" r:id="rId9" imgW="7022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1646850"/>
                        <a:ext cx="702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9"/>
          <p:cNvGraphicFramePr>
            <a:graphicFrameLocks noChangeAspect="1"/>
          </p:cNvGraphicFramePr>
          <p:nvPr>
            <p:extLst>
              <p:ext uri="{D42A27DB-BD31-4B8C-83A1-F6EECF244321}">
                <p14:modId xmlns:p14="http://schemas.microsoft.com/office/powerpoint/2010/main" val="3147772285"/>
              </p:ext>
            </p:extLst>
          </p:nvPr>
        </p:nvGraphicFramePr>
        <p:xfrm>
          <a:off x="1187450" y="2147250"/>
          <a:ext cx="6096000" cy="381000"/>
        </p:xfrm>
        <a:graphic>
          <a:graphicData uri="http://schemas.openxmlformats.org/presentationml/2006/ole">
            <mc:AlternateContent xmlns:mc="http://schemas.openxmlformats.org/markup-compatibility/2006">
              <mc:Choice xmlns:v="urn:schemas-microsoft-com:vml" Requires="v">
                <p:oleObj spid="_x0000_s134214" name="Equation" r:id="rId11" imgW="6095880" imgH="380880" progId="Equation.3">
                  <p:embed/>
                </p:oleObj>
              </mc:Choice>
              <mc:Fallback>
                <p:oleObj name="Equation" r:id="rId11" imgW="609588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87450" y="2147250"/>
                        <a:ext cx="6096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481500" y="2720075"/>
            <a:ext cx="6509850" cy="28368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17"/>
          <p:cNvSpPr/>
          <p:nvPr/>
        </p:nvSpPr>
        <p:spPr>
          <a:xfrm>
            <a:off x="524100" y="2765175"/>
            <a:ext cx="6422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Line 6"/>
          <p:cNvSpPr>
            <a:spLocks noChangeShapeType="1"/>
          </p:cNvSpPr>
          <p:nvPr/>
        </p:nvSpPr>
        <p:spPr bwMode="auto">
          <a:xfrm>
            <a:off x="505050" y="3114975"/>
            <a:ext cx="64656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517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13517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latin typeface="Symbol" pitchFamily="18" charset="2"/>
              </a:rPr>
              <a:t>d</a:t>
            </a:r>
            <a:r>
              <a:rPr lang="en-GB" sz="1500" b="1"/>
              <a:t> parameters are now the intercepts in the relationship for the individual categories.  For example, if the observation relates to category 2, all the dummy variables except </a:t>
            </a:r>
            <a:r>
              <a:rPr lang="en-GB" sz="1500" b="1" i="1"/>
              <a:t>D</a:t>
            </a:r>
            <a:r>
              <a:rPr lang="en-GB" sz="1500" b="1" baseline="-25000"/>
              <a:t>2</a:t>
            </a:r>
            <a:r>
              <a:rPr lang="en-GB" sz="1500" b="1"/>
              <a:t> will be equal to 0.  </a:t>
            </a:r>
            <a:r>
              <a:rPr lang="en-GB" sz="1500" b="1" i="1"/>
              <a:t>D</a:t>
            </a:r>
            <a:r>
              <a:rPr lang="en-GB" sz="1500" b="1" baseline="-25000"/>
              <a:t>2</a:t>
            </a:r>
            <a:r>
              <a:rPr lang="en-GB" sz="1500" b="1"/>
              <a:t> = 1, and hence the relationship for that observation has intercept </a:t>
            </a:r>
            <a:r>
              <a:rPr lang="en-GB" sz="1500" b="1" i="1">
                <a:latin typeface="Symbol" pitchFamily="18" charset="2"/>
              </a:rPr>
              <a:t>d</a:t>
            </a:r>
            <a:r>
              <a:rPr lang="en-GB" sz="1500" b="1" baseline="-25000"/>
              <a:t>2</a:t>
            </a:r>
            <a:r>
              <a:rPr lang="en-GB" sz="1500" b="1"/>
              <a:t>.</a:t>
            </a:r>
          </a:p>
        </p:txBody>
      </p:sp>
      <p:sp>
        <p:nvSpPr>
          <p:cNvPr id="135178" name="Text Box 10"/>
          <p:cNvSpPr txBox="1">
            <a:spLocks noChangeArrowheads="1"/>
          </p:cNvSpPr>
          <p:nvPr/>
        </p:nvSpPr>
        <p:spPr bwMode="auto">
          <a:xfrm>
            <a:off x="692150" y="2741613"/>
            <a:ext cx="6175375" cy="2782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1pPr>
            <a:lvl2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2pPr>
            <a:lvl3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3pPr>
            <a:lvl4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4pPr>
            <a:lvl5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9pPr>
          </a:lstStyle>
          <a:p>
            <a:pPr>
              <a:spcBef>
                <a:spcPct val="20000"/>
              </a:spcBef>
            </a:pPr>
            <a:r>
              <a:rPr lang="en-US" sz="1800" b="1" dirty="0" smtClean="0">
                <a:solidFill>
                  <a:srgbClr val="000000"/>
                </a:solidFill>
                <a:latin typeface="Arial" charset="0"/>
              </a:rPr>
              <a:t>Observation     </a:t>
            </a:r>
            <a:r>
              <a:rPr lang="en-US" sz="1800" b="1" dirty="0">
                <a:solidFill>
                  <a:srgbClr val="000000"/>
                </a:solidFill>
                <a:latin typeface="Arial" charset="0"/>
              </a:rPr>
              <a:t>Category	</a:t>
            </a:r>
            <a:r>
              <a:rPr lang="en-US" sz="1800" b="1" i="1" dirty="0">
                <a:solidFill>
                  <a:srgbClr val="000000"/>
                </a:solidFill>
                <a:latin typeface="Arial" charset="0"/>
              </a:rPr>
              <a:t>X</a:t>
            </a:r>
            <a:r>
              <a:rPr lang="en-US" sz="1800" b="1" baseline="-25000" dirty="0">
                <a:solidFill>
                  <a:srgbClr val="000000"/>
                </a:solidFill>
                <a:latin typeface="Arial" charset="0"/>
              </a:rPr>
              <a:t>1</a:t>
            </a:r>
            <a:r>
              <a:rPr lang="en-US" sz="1800" b="1" dirty="0">
                <a:solidFill>
                  <a:srgbClr val="000000"/>
                </a:solidFill>
                <a:latin typeface="Arial" charset="0"/>
              </a:rPr>
              <a:t> </a:t>
            </a:r>
            <a:r>
              <a:rPr lang="en-US" sz="1800" b="1" i="1" dirty="0">
                <a:solidFill>
                  <a:srgbClr val="000000"/>
                </a:solidFill>
                <a:latin typeface="Arial" charset="0"/>
              </a:rPr>
              <a:t>  	D</a:t>
            </a:r>
            <a:r>
              <a:rPr lang="en-US" sz="1800" b="1" baseline="-25000" dirty="0">
                <a:solidFill>
                  <a:srgbClr val="000000"/>
                </a:solidFill>
                <a:latin typeface="Arial" charset="0"/>
              </a:rPr>
              <a:t>1</a:t>
            </a:r>
            <a:r>
              <a:rPr lang="en-US" sz="1800" b="1" i="1" dirty="0">
                <a:solidFill>
                  <a:srgbClr val="000000"/>
                </a:solidFill>
                <a:latin typeface="Arial" charset="0"/>
              </a:rPr>
              <a:t>	D</a:t>
            </a:r>
            <a:r>
              <a:rPr lang="en-US" sz="1800" b="1" baseline="-25000" dirty="0">
                <a:solidFill>
                  <a:srgbClr val="000000"/>
                </a:solidFill>
                <a:latin typeface="Arial" charset="0"/>
              </a:rPr>
              <a:t>2</a:t>
            </a:r>
            <a:r>
              <a:rPr lang="en-US" sz="1800" b="1" i="1" dirty="0">
                <a:solidFill>
                  <a:srgbClr val="000000"/>
                </a:solidFill>
                <a:latin typeface="Arial" charset="0"/>
              </a:rPr>
              <a:t> 	D</a:t>
            </a:r>
            <a:r>
              <a:rPr lang="en-US" sz="1800" b="1" baseline="-25000" dirty="0">
                <a:solidFill>
                  <a:srgbClr val="000000"/>
                </a:solidFill>
                <a:latin typeface="Arial" charset="0"/>
              </a:rPr>
              <a:t>3</a:t>
            </a:r>
            <a:r>
              <a:rPr lang="en-US" sz="1800" b="1" i="1" dirty="0">
                <a:solidFill>
                  <a:srgbClr val="000000"/>
                </a:solidFill>
                <a:latin typeface="Arial" charset="0"/>
              </a:rPr>
              <a:t>	D</a:t>
            </a:r>
            <a:r>
              <a:rPr lang="en-US" sz="1800" b="1" baseline="-25000" dirty="0">
                <a:solidFill>
                  <a:srgbClr val="000000"/>
                </a:solidFill>
                <a:latin typeface="Arial" charset="0"/>
              </a:rPr>
              <a:t>4</a:t>
            </a:r>
          </a:p>
          <a:p>
            <a:pPr>
              <a:spcBef>
                <a:spcPts val="1200"/>
              </a:spcBef>
            </a:pPr>
            <a:r>
              <a:rPr lang="en-GB" sz="1800" b="1" dirty="0">
                <a:solidFill>
                  <a:srgbClr val="000000"/>
                </a:solidFill>
                <a:latin typeface="Arial" charset="0"/>
              </a:rPr>
              <a:t>	1	4	1	0	0	0	1</a:t>
            </a:r>
          </a:p>
          <a:p>
            <a:pPr>
              <a:spcBef>
                <a:spcPts val="0"/>
              </a:spcBef>
            </a:pPr>
            <a:r>
              <a:rPr lang="en-GB" sz="1800" b="1" dirty="0">
                <a:solidFill>
                  <a:srgbClr val="000000"/>
                </a:solidFill>
                <a:latin typeface="Arial" charset="0"/>
              </a:rPr>
              <a:t>	2	3 	1	0	0	1	0</a:t>
            </a:r>
          </a:p>
          <a:p>
            <a:pPr>
              <a:spcBef>
                <a:spcPts val="0"/>
              </a:spcBef>
            </a:pPr>
            <a:r>
              <a:rPr lang="en-GB" sz="1800" b="1" dirty="0">
                <a:solidFill>
                  <a:srgbClr val="000000"/>
                </a:solidFill>
                <a:latin typeface="Arial" charset="0"/>
              </a:rPr>
              <a:t>	3	1 	1	1	0	0	0</a:t>
            </a:r>
          </a:p>
          <a:p>
            <a:pPr>
              <a:spcBef>
                <a:spcPts val="0"/>
              </a:spcBef>
            </a:pPr>
            <a:r>
              <a:rPr lang="en-GB" sz="1800" b="1" dirty="0">
                <a:solidFill>
                  <a:srgbClr val="000000"/>
                </a:solidFill>
                <a:latin typeface="Arial" charset="0"/>
              </a:rPr>
              <a:t>	4	2 	1	0	1	0	0</a:t>
            </a:r>
          </a:p>
          <a:p>
            <a:pPr>
              <a:spcBef>
                <a:spcPts val="0"/>
              </a:spcBef>
            </a:pPr>
            <a:r>
              <a:rPr lang="en-GB" sz="1800" b="1" dirty="0">
                <a:solidFill>
                  <a:srgbClr val="000000"/>
                </a:solidFill>
                <a:latin typeface="Arial" charset="0"/>
              </a:rPr>
              <a:t>	5	2 	1	0	1	0	0</a:t>
            </a:r>
          </a:p>
          <a:p>
            <a:pPr>
              <a:spcBef>
                <a:spcPts val="0"/>
              </a:spcBef>
            </a:pPr>
            <a:r>
              <a:rPr lang="en-GB" sz="1800" b="1" dirty="0">
                <a:solidFill>
                  <a:srgbClr val="000000"/>
                </a:solidFill>
                <a:latin typeface="Arial" charset="0"/>
              </a:rPr>
              <a:t>	6	3 	1	0	0	1	0</a:t>
            </a:r>
          </a:p>
          <a:p>
            <a:pPr>
              <a:spcBef>
                <a:spcPts val="0"/>
              </a:spcBef>
            </a:pPr>
            <a:r>
              <a:rPr lang="en-GB" sz="1800" b="1" dirty="0">
                <a:solidFill>
                  <a:srgbClr val="000000"/>
                </a:solidFill>
                <a:latin typeface="Arial" charset="0"/>
              </a:rPr>
              <a:t>	7	1	1	1	0	0	0</a:t>
            </a:r>
          </a:p>
          <a:p>
            <a:pPr>
              <a:spcBef>
                <a:spcPts val="0"/>
              </a:spcBef>
            </a:pPr>
            <a:r>
              <a:rPr lang="en-GB" sz="1800" b="1" dirty="0">
                <a:solidFill>
                  <a:srgbClr val="000000"/>
                </a:solidFill>
                <a:latin typeface="Arial" charset="0"/>
              </a:rPr>
              <a:t>	8	4	1	0	0	0	1</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24" name="Rectangle 5"/>
          <p:cNvSpPr>
            <a:spLocks noChangeArrowheads="1"/>
          </p:cNvSpPr>
          <p:nvPr/>
        </p:nvSpPr>
        <p:spPr bwMode="auto">
          <a:xfrm>
            <a:off x="6829425" y="3667126"/>
            <a:ext cx="1952625" cy="1123949"/>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135176" name="Object 8"/>
          <p:cNvGraphicFramePr>
            <a:graphicFrameLocks noChangeAspect="1"/>
          </p:cNvGraphicFramePr>
          <p:nvPr>
            <p:extLst>
              <p:ext uri="{D42A27DB-BD31-4B8C-83A1-F6EECF244321}">
                <p14:modId xmlns:p14="http://schemas.microsoft.com/office/powerpoint/2010/main" val="1344979575"/>
              </p:ext>
            </p:extLst>
          </p:nvPr>
        </p:nvGraphicFramePr>
        <p:xfrm>
          <a:off x="7110413" y="3781425"/>
          <a:ext cx="1384300" cy="812800"/>
        </p:xfrm>
        <a:graphic>
          <a:graphicData uri="http://schemas.openxmlformats.org/presentationml/2006/ole">
            <mc:AlternateContent xmlns:mc="http://schemas.openxmlformats.org/markup-compatibility/2006">
              <mc:Choice xmlns:v="urn:schemas-microsoft-com:vml" Requires="v">
                <p:oleObj spid="_x0000_s135234" name="Equation" r:id="rId3" imgW="1384200" imgH="812520" progId="Equation.3">
                  <p:embed/>
                </p:oleObj>
              </mc:Choice>
              <mc:Fallback>
                <p:oleObj name="Equation" r:id="rId3" imgW="1384200" imgH="812520"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3" y="3781425"/>
                        <a:ext cx="1384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Rectangle 24"/>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26" name="Object 5"/>
          <p:cNvGraphicFramePr>
            <a:graphicFrameLocks noChangeAspect="1"/>
          </p:cNvGraphicFramePr>
          <p:nvPr>
            <p:extLst>
              <p:ext uri="{D42A27DB-BD31-4B8C-83A1-F6EECF244321}">
                <p14:modId xmlns:p14="http://schemas.microsoft.com/office/powerpoint/2010/main" val="2960443882"/>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35235" name="Equation" r:id="rId5" imgW="5803560" imgH="380880" progId="Equation.3">
                  <p:embed/>
                </p:oleObj>
              </mc:Choice>
              <mc:Fallback>
                <p:oleObj name="Equation" r:id="rId5" imgW="5803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6"/>
          <p:cNvGraphicFramePr>
            <a:graphicFrameLocks noChangeAspect="1"/>
          </p:cNvGraphicFramePr>
          <p:nvPr>
            <p:extLst>
              <p:ext uri="{D42A27DB-BD31-4B8C-83A1-F6EECF244321}">
                <p14:modId xmlns:p14="http://schemas.microsoft.com/office/powerpoint/2010/main" val="756917439"/>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35236" name="Equation" r:id="rId7" imgW="6680160" imgH="380880" progId="Equation.3">
                  <p:embed/>
                </p:oleObj>
              </mc:Choice>
              <mc:Fallback>
                <p:oleObj name="Equation" r:id="rId7" imgW="6680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7"/>
          <p:cNvGraphicFramePr>
            <a:graphicFrameLocks noChangeAspect="1"/>
          </p:cNvGraphicFramePr>
          <p:nvPr>
            <p:extLst>
              <p:ext uri="{D42A27DB-BD31-4B8C-83A1-F6EECF244321}">
                <p14:modId xmlns:p14="http://schemas.microsoft.com/office/powerpoint/2010/main" val="1062721147"/>
              </p:ext>
            </p:extLst>
          </p:nvPr>
        </p:nvGraphicFramePr>
        <p:xfrm>
          <a:off x="1187450" y="1646850"/>
          <a:ext cx="7023100" cy="381000"/>
        </p:xfrm>
        <a:graphic>
          <a:graphicData uri="http://schemas.openxmlformats.org/presentationml/2006/ole">
            <mc:AlternateContent xmlns:mc="http://schemas.openxmlformats.org/markup-compatibility/2006">
              <mc:Choice xmlns:v="urn:schemas-microsoft-com:vml" Requires="v">
                <p:oleObj spid="_x0000_s135237" name="Equation" r:id="rId9" imgW="7022880" imgH="380880" progId="Equation.3">
                  <p:embed/>
                </p:oleObj>
              </mc:Choice>
              <mc:Fallback>
                <p:oleObj name="Equation" r:id="rId9" imgW="7022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1646850"/>
                        <a:ext cx="702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9"/>
          <p:cNvGraphicFramePr>
            <a:graphicFrameLocks noChangeAspect="1"/>
          </p:cNvGraphicFramePr>
          <p:nvPr>
            <p:extLst>
              <p:ext uri="{D42A27DB-BD31-4B8C-83A1-F6EECF244321}">
                <p14:modId xmlns:p14="http://schemas.microsoft.com/office/powerpoint/2010/main" val="596018701"/>
              </p:ext>
            </p:extLst>
          </p:nvPr>
        </p:nvGraphicFramePr>
        <p:xfrm>
          <a:off x="1187450" y="2147250"/>
          <a:ext cx="6096000" cy="381000"/>
        </p:xfrm>
        <a:graphic>
          <a:graphicData uri="http://schemas.openxmlformats.org/presentationml/2006/ole">
            <mc:AlternateContent xmlns:mc="http://schemas.openxmlformats.org/markup-compatibility/2006">
              <mc:Choice xmlns:v="urn:schemas-microsoft-com:vml" Requires="v">
                <p:oleObj spid="_x0000_s135238" name="Equation" r:id="rId11" imgW="6095880" imgH="380880" progId="Equation.3">
                  <p:embed/>
                </p:oleObj>
              </mc:Choice>
              <mc:Fallback>
                <p:oleObj name="Equation" r:id="rId11" imgW="6095880" imgH="38088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87450" y="2147250"/>
                        <a:ext cx="60960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5.2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201025" y="6553200"/>
            <a:ext cx="8667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632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5632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563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Suppose that you have a regression model with </a:t>
            </a:r>
            <a:r>
              <a:rPr lang="en-GB" sz="1500" b="1" i="1" dirty="0"/>
              <a:t>Y</a:t>
            </a:r>
            <a:r>
              <a:rPr lang="en-GB" sz="1500" b="1" dirty="0"/>
              <a:t> depending on a set of ordinary variables </a:t>
            </a:r>
            <a:r>
              <a:rPr lang="en-GB" sz="1500" b="1" i="1" dirty="0"/>
              <a:t>X</a:t>
            </a:r>
            <a:r>
              <a:rPr lang="en-GB" sz="1500" b="1" baseline="-25000" dirty="0"/>
              <a:t>2</a:t>
            </a:r>
            <a:r>
              <a:rPr lang="en-GB" sz="1500" b="1" dirty="0"/>
              <a:t>, ..., </a:t>
            </a:r>
            <a:r>
              <a:rPr lang="en-GB" sz="1500" b="1" i="1" dirty="0" err="1"/>
              <a:t>X</a:t>
            </a:r>
            <a:r>
              <a:rPr lang="en-GB" sz="1500" b="1" i="1" baseline="-25000" dirty="0" err="1"/>
              <a:t>k</a:t>
            </a:r>
            <a:r>
              <a:rPr lang="en-GB" sz="1500" b="1" dirty="0"/>
              <a:t> and a qualitative variable. </a:t>
            </a:r>
          </a:p>
        </p:txBody>
      </p:sp>
      <p:sp>
        <p:nvSpPr>
          <p:cNvPr id="12" name="Rectangle 11"/>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3" name="Object 5"/>
          <p:cNvGraphicFramePr>
            <a:graphicFrameLocks noChangeAspect="1"/>
          </p:cNvGraphicFramePr>
          <p:nvPr>
            <p:extLst>
              <p:ext uri="{D42A27DB-BD31-4B8C-83A1-F6EECF244321}">
                <p14:modId xmlns:p14="http://schemas.microsoft.com/office/powerpoint/2010/main" val="5931939"/>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56350" name="Equation" r:id="rId3" imgW="5803560" imgH="380880" progId="Equation.3">
                  <p:embed/>
                </p:oleObj>
              </mc:Choice>
              <mc:Fallback>
                <p:oleObj name="Equation" r:id="rId3" imgW="580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39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2390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the qualitative variable has </a:t>
            </a:r>
            <a:r>
              <a:rPr lang="en-GB" sz="1500" b="1" i="1"/>
              <a:t>s</a:t>
            </a:r>
            <a:r>
              <a:rPr lang="en-GB" sz="1500" b="1"/>
              <a:t> categories.  We choose one of them as the omitted category (without loss of generality, category 1) and define dummy variables </a:t>
            </a:r>
            <a:r>
              <a:rPr lang="en-GB" sz="1500" b="1" i="1"/>
              <a:t>D</a:t>
            </a:r>
            <a:r>
              <a:rPr lang="en-GB" sz="1500" b="1" baseline="-25000"/>
              <a:t>2</a:t>
            </a:r>
            <a:r>
              <a:rPr lang="en-GB" sz="1500" b="1"/>
              <a:t>, ..., </a:t>
            </a:r>
            <a:r>
              <a:rPr lang="en-GB" sz="1500" b="1" i="1"/>
              <a:t>D</a:t>
            </a:r>
            <a:r>
              <a:rPr lang="en-GB" sz="1500" b="1" i="1" baseline="-25000"/>
              <a:t>s</a:t>
            </a:r>
            <a:r>
              <a:rPr lang="en-GB" sz="1500" b="1"/>
              <a:t> for the rest.</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3" name="Rectangle 12"/>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4" name="Object 5"/>
          <p:cNvGraphicFramePr>
            <a:graphicFrameLocks noChangeAspect="1"/>
          </p:cNvGraphicFramePr>
          <p:nvPr>
            <p:extLst>
              <p:ext uri="{D42A27DB-BD31-4B8C-83A1-F6EECF244321}">
                <p14:modId xmlns:p14="http://schemas.microsoft.com/office/powerpoint/2010/main" val="5931939"/>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23929" name="Equation" r:id="rId3" imgW="5803560" imgH="380880" progId="Equation.3">
                  <p:embed/>
                </p:oleObj>
              </mc:Choice>
              <mc:Fallback>
                <p:oleObj name="Equation" r:id="rId3" imgW="580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49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2493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What would happen if we did not drop the reference category?  Suppose we defined a dummy variable </a:t>
            </a:r>
            <a:r>
              <a:rPr lang="en-GB" sz="1500" b="1" i="1"/>
              <a:t>D</a:t>
            </a:r>
            <a:r>
              <a:rPr lang="en-GB" sz="1500" b="1" baseline="-25000"/>
              <a:t>1</a:t>
            </a:r>
            <a:r>
              <a:rPr lang="en-GB" sz="1500" b="1"/>
              <a:t> for it and included it in the specification.  What would happen then?</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5" name="Rectangle 14"/>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5"/>
          <p:cNvGraphicFramePr>
            <a:graphicFrameLocks noChangeAspect="1"/>
          </p:cNvGraphicFramePr>
          <p:nvPr>
            <p:extLst>
              <p:ext uri="{D42A27DB-BD31-4B8C-83A1-F6EECF244321}">
                <p14:modId xmlns:p14="http://schemas.microsoft.com/office/powerpoint/2010/main" val="5931939"/>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24963" name="Equation" r:id="rId3" imgW="5803560" imgH="380880" progId="Equation.3">
                  <p:embed/>
                </p:oleObj>
              </mc:Choice>
              <mc:Fallback>
                <p:oleObj name="Equation" r:id="rId3" imgW="580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748605173"/>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24964" name="Equation" r:id="rId5" imgW="6680160" imgH="380880" progId="Equation.3">
                  <p:embed/>
                </p:oleObj>
              </mc:Choice>
              <mc:Fallback>
                <p:oleObj name="Equation" r:id="rId5" imgW="6680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59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2595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We would fall into the dummy variable trap.  </a:t>
            </a:r>
            <a:r>
              <a:rPr lang="en-GB" sz="1500" b="1" dirty="0" smtClean="0"/>
              <a:t>It </a:t>
            </a:r>
            <a:r>
              <a:rPr lang="en-GB" sz="1500" b="1" dirty="0"/>
              <a:t>would be impossible to fit the model as specified.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5" name="Rectangle 14"/>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5"/>
          <p:cNvGraphicFramePr>
            <a:graphicFrameLocks noChangeAspect="1"/>
          </p:cNvGraphicFramePr>
          <p:nvPr>
            <p:extLst>
              <p:ext uri="{D42A27DB-BD31-4B8C-83A1-F6EECF244321}">
                <p14:modId xmlns:p14="http://schemas.microsoft.com/office/powerpoint/2010/main" val="5931939"/>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25984" name="Equation" r:id="rId3" imgW="5803560" imgH="380880" progId="Equation.3">
                  <p:embed/>
                </p:oleObj>
              </mc:Choice>
              <mc:Fallback>
                <p:oleObj name="Equation" r:id="rId3" imgW="580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748605173"/>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25985" name="Equation" r:id="rId5" imgW="6680160" imgH="380880" progId="Equation.3">
                  <p:embed/>
                </p:oleObj>
              </mc:Choice>
              <mc:Fallback>
                <p:oleObj name="Equation" r:id="rId5" imgW="6680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6979"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5</a:t>
            </a:r>
            <a:endParaRPr lang="en-US" sz="1000">
              <a:solidFill>
                <a:srgbClr val="3366FF"/>
              </a:solidFill>
            </a:endParaRPr>
          </a:p>
        </p:txBody>
      </p:sp>
      <p:sp>
        <p:nvSpPr>
          <p:cNvPr id="1269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We will start with an intuitive explanation.  The coefficient of each dummy variable represents the increase in the intercept relative to that for the basic category.  But there is no basic category for such a comparison.</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5" name="Rectangle 14"/>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5"/>
          <p:cNvGraphicFramePr>
            <a:graphicFrameLocks noChangeAspect="1"/>
          </p:cNvGraphicFramePr>
          <p:nvPr>
            <p:extLst>
              <p:ext uri="{D42A27DB-BD31-4B8C-83A1-F6EECF244321}">
                <p14:modId xmlns:p14="http://schemas.microsoft.com/office/powerpoint/2010/main" val="5931939"/>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27007" name="Equation" r:id="rId3" imgW="5803560" imgH="380880" progId="Equation.3">
                  <p:embed/>
                </p:oleObj>
              </mc:Choice>
              <mc:Fallback>
                <p:oleObj name="Equation" r:id="rId3" imgW="580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748605173"/>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27008" name="Equation" r:id="rId5" imgW="6680160" imgH="380880" progId="Equation.3">
                  <p:embed/>
                </p:oleObj>
              </mc:Choice>
              <mc:Fallback>
                <p:oleObj name="Equation" r:id="rId5" imgW="6680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800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6</a:t>
            </a:r>
            <a:endParaRPr lang="en-US" sz="1000">
              <a:solidFill>
                <a:srgbClr val="3366FF"/>
              </a:solidFill>
            </a:endParaRPr>
          </a:p>
        </p:txBody>
      </p:sp>
      <p:sp>
        <p:nvSpPr>
          <p:cNvPr id="1280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dirty="0">
                <a:latin typeface="Symbol" pitchFamily="18" charset="2"/>
              </a:rPr>
              <a:t>b</a:t>
            </a:r>
            <a:r>
              <a:rPr lang="en-GB" sz="1500" b="1" baseline="-25000" dirty="0"/>
              <a:t>1</a:t>
            </a:r>
            <a:r>
              <a:rPr lang="en-GB" sz="1500" b="1" dirty="0"/>
              <a:t> represents the fixed component of </a:t>
            </a:r>
            <a:r>
              <a:rPr lang="en-GB" sz="1500" b="1" i="1" dirty="0"/>
              <a:t>Y</a:t>
            </a:r>
            <a:r>
              <a:rPr lang="en-GB" sz="1500" b="1" dirty="0"/>
              <a:t> for the basic category.  But again, there is no basic category.  Thus the model does not have any logical interpretation. </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5" name="Rectangle 14"/>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16" name="Object 5"/>
          <p:cNvGraphicFramePr>
            <a:graphicFrameLocks noChangeAspect="1"/>
          </p:cNvGraphicFramePr>
          <p:nvPr>
            <p:extLst>
              <p:ext uri="{D42A27DB-BD31-4B8C-83A1-F6EECF244321}">
                <p14:modId xmlns:p14="http://schemas.microsoft.com/office/powerpoint/2010/main" val="5931939"/>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28030" name="Equation" r:id="rId3" imgW="5803560" imgH="380880" progId="Equation.3">
                  <p:embed/>
                </p:oleObj>
              </mc:Choice>
              <mc:Fallback>
                <p:oleObj name="Equation" r:id="rId3" imgW="58035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6"/>
          <p:cNvGraphicFramePr>
            <a:graphicFrameLocks noChangeAspect="1"/>
          </p:cNvGraphicFramePr>
          <p:nvPr>
            <p:extLst>
              <p:ext uri="{D42A27DB-BD31-4B8C-83A1-F6EECF244321}">
                <p14:modId xmlns:p14="http://schemas.microsoft.com/office/powerpoint/2010/main" val="1748605173"/>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28031" name="Equation" r:id="rId5" imgW="6680160" imgH="380880" progId="Equation.3">
                  <p:embed/>
                </p:oleObj>
              </mc:Choice>
              <mc:Fallback>
                <p:oleObj name="Equation" r:id="rId5" imgW="66801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2902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7</a:t>
            </a:r>
            <a:endParaRPr lang="en-US" sz="1000">
              <a:solidFill>
                <a:srgbClr val="3366FF"/>
              </a:solidFill>
            </a:endParaRPr>
          </a:p>
        </p:txBody>
      </p:sp>
      <p:sp>
        <p:nvSpPr>
          <p:cNvPr id="1290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Mathematically, we have a special case of exact multicollinearity.  If there is no omitted category, there is an exact linear relationship between </a:t>
            </a:r>
            <a:r>
              <a:rPr lang="en-GB" sz="1500" b="1" i="1"/>
              <a:t>X</a:t>
            </a:r>
            <a:r>
              <a:rPr lang="en-GB" sz="1500" b="1" baseline="-25000"/>
              <a:t>1</a:t>
            </a:r>
            <a:r>
              <a:rPr lang="en-GB" sz="1500" b="1"/>
              <a:t> and the dummy variables.  The table gives an example where there are 4 categories.</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8" name="Rectangle 5"/>
          <p:cNvSpPr>
            <a:spLocks noChangeArrowheads="1"/>
          </p:cNvSpPr>
          <p:nvPr/>
        </p:nvSpPr>
        <p:spPr bwMode="auto">
          <a:xfrm>
            <a:off x="481500" y="2720075"/>
            <a:ext cx="6509850" cy="28368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18"/>
          <p:cNvSpPr/>
          <p:nvPr/>
        </p:nvSpPr>
        <p:spPr>
          <a:xfrm>
            <a:off x="524100" y="2765175"/>
            <a:ext cx="6422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505050" y="3114975"/>
            <a:ext cx="64656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10"/>
          <p:cNvSpPr txBox="1">
            <a:spLocks noChangeArrowheads="1"/>
          </p:cNvSpPr>
          <p:nvPr/>
        </p:nvSpPr>
        <p:spPr bwMode="auto">
          <a:xfrm>
            <a:off x="692150" y="2741613"/>
            <a:ext cx="6175375" cy="2782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1pPr>
            <a:lvl2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2pPr>
            <a:lvl3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3pPr>
            <a:lvl4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4pPr>
            <a:lvl5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9pPr>
          </a:lstStyle>
          <a:p>
            <a:pPr>
              <a:spcBef>
                <a:spcPct val="20000"/>
              </a:spcBef>
            </a:pPr>
            <a:r>
              <a:rPr lang="en-US" sz="1800" b="1" dirty="0" smtClean="0">
                <a:solidFill>
                  <a:srgbClr val="000000"/>
                </a:solidFill>
                <a:latin typeface="Arial" charset="0"/>
              </a:rPr>
              <a:t>Observation     </a:t>
            </a:r>
            <a:r>
              <a:rPr lang="en-US" sz="1800" b="1" dirty="0">
                <a:solidFill>
                  <a:srgbClr val="000000"/>
                </a:solidFill>
                <a:latin typeface="Arial" charset="0"/>
              </a:rPr>
              <a:t>Category	</a:t>
            </a:r>
            <a:r>
              <a:rPr lang="en-US" sz="1800" b="1" i="1" dirty="0">
                <a:solidFill>
                  <a:srgbClr val="000000"/>
                </a:solidFill>
                <a:latin typeface="Arial" charset="0"/>
              </a:rPr>
              <a:t>X</a:t>
            </a:r>
            <a:r>
              <a:rPr lang="en-US" sz="1800" b="1" baseline="-25000" dirty="0">
                <a:solidFill>
                  <a:srgbClr val="000000"/>
                </a:solidFill>
                <a:latin typeface="Arial" charset="0"/>
              </a:rPr>
              <a:t>1</a:t>
            </a:r>
            <a:r>
              <a:rPr lang="en-US" sz="1800" b="1" dirty="0">
                <a:solidFill>
                  <a:srgbClr val="000000"/>
                </a:solidFill>
                <a:latin typeface="Arial" charset="0"/>
              </a:rPr>
              <a:t> </a:t>
            </a:r>
            <a:r>
              <a:rPr lang="en-US" sz="1800" b="1" i="1" dirty="0">
                <a:solidFill>
                  <a:srgbClr val="000000"/>
                </a:solidFill>
                <a:latin typeface="Arial" charset="0"/>
              </a:rPr>
              <a:t>  	D</a:t>
            </a:r>
            <a:r>
              <a:rPr lang="en-US" sz="1800" b="1" baseline="-25000" dirty="0">
                <a:solidFill>
                  <a:srgbClr val="000000"/>
                </a:solidFill>
                <a:latin typeface="Arial" charset="0"/>
              </a:rPr>
              <a:t>1</a:t>
            </a:r>
            <a:r>
              <a:rPr lang="en-US" sz="1800" b="1" i="1" dirty="0">
                <a:solidFill>
                  <a:srgbClr val="000000"/>
                </a:solidFill>
                <a:latin typeface="Arial" charset="0"/>
              </a:rPr>
              <a:t>	D</a:t>
            </a:r>
            <a:r>
              <a:rPr lang="en-US" sz="1800" b="1" baseline="-25000" dirty="0">
                <a:solidFill>
                  <a:srgbClr val="000000"/>
                </a:solidFill>
                <a:latin typeface="Arial" charset="0"/>
              </a:rPr>
              <a:t>2</a:t>
            </a:r>
            <a:r>
              <a:rPr lang="en-US" sz="1800" b="1" i="1" dirty="0">
                <a:solidFill>
                  <a:srgbClr val="000000"/>
                </a:solidFill>
                <a:latin typeface="Arial" charset="0"/>
              </a:rPr>
              <a:t> 	D</a:t>
            </a:r>
            <a:r>
              <a:rPr lang="en-US" sz="1800" b="1" baseline="-25000" dirty="0">
                <a:solidFill>
                  <a:srgbClr val="000000"/>
                </a:solidFill>
                <a:latin typeface="Arial" charset="0"/>
              </a:rPr>
              <a:t>3</a:t>
            </a:r>
            <a:r>
              <a:rPr lang="en-US" sz="1800" b="1" i="1" dirty="0">
                <a:solidFill>
                  <a:srgbClr val="000000"/>
                </a:solidFill>
                <a:latin typeface="Arial" charset="0"/>
              </a:rPr>
              <a:t>	D</a:t>
            </a:r>
            <a:r>
              <a:rPr lang="en-US" sz="1800" b="1" baseline="-25000" dirty="0">
                <a:solidFill>
                  <a:srgbClr val="000000"/>
                </a:solidFill>
                <a:latin typeface="Arial" charset="0"/>
              </a:rPr>
              <a:t>4</a:t>
            </a:r>
          </a:p>
          <a:p>
            <a:pPr>
              <a:spcBef>
                <a:spcPts val="1200"/>
              </a:spcBef>
            </a:pPr>
            <a:r>
              <a:rPr lang="en-GB" sz="1800" b="1" dirty="0">
                <a:solidFill>
                  <a:srgbClr val="000000"/>
                </a:solidFill>
                <a:latin typeface="Arial" charset="0"/>
              </a:rPr>
              <a:t>	1	4	1	0	0	0	1</a:t>
            </a:r>
          </a:p>
          <a:p>
            <a:pPr>
              <a:spcBef>
                <a:spcPts val="0"/>
              </a:spcBef>
            </a:pPr>
            <a:r>
              <a:rPr lang="en-GB" sz="1800" b="1" dirty="0">
                <a:solidFill>
                  <a:srgbClr val="000000"/>
                </a:solidFill>
                <a:latin typeface="Arial" charset="0"/>
              </a:rPr>
              <a:t>	2	3 	1	0	0	1	0</a:t>
            </a:r>
          </a:p>
          <a:p>
            <a:pPr>
              <a:spcBef>
                <a:spcPts val="0"/>
              </a:spcBef>
            </a:pPr>
            <a:r>
              <a:rPr lang="en-GB" sz="1800" b="1" dirty="0">
                <a:solidFill>
                  <a:srgbClr val="000000"/>
                </a:solidFill>
                <a:latin typeface="Arial" charset="0"/>
              </a:rPr>
              <a:t>	3	1 	1	1	0	0	0</a:t>
            </a:r>
          </a:p>
          <a:p>
            <a:pPr>
              <a:spcBef>
                <a:spcPts val="0"/>
              </a:spcBef>
            </a:pPr>
            <a:r>
              <a:rPr lang="en-GB" sz="1800" b="1" dirty="0">
                <a:solidFill>
                  <a:srgbClr val="000000"/>
                </a:solidFill>
                <a:latin typeface="Arial" charset="0"/>
              </a:rPr>
              <a:t>	4	2 	1	0	1	0	0</a:t>
            </a:r>
          </a:p>
          <a:p>
            <a:pPr>
              <a:spcBef>
                <a:spcPts val="0"/>
              </a:spcBef>
            </a:pPr>
            <a:r>
              <a:rPr lang="en-GB" sz="1800" b="1" dirty="0">
                <a:solidFill>
                  <a:srgbClr val="000000"/>
                </a:solidFill>
                <a:latin typeface="Arial" charset="0"/>
              </a:rPr>
              <a:t>	5	2 	1	0	1	0	0</a:t>
            </a:r>
          </a:p>
          <a:p>
            <a:pPr>
              <a:spcBef>
                <a:spcPts val="0"/>
              </a:spcBef>
            </a:pPr>
            <a:r>
              <a:rPr lang="en-GB" sz="1800" b="1" dirty="0">
                <a:solidFill>
                  <a:srgbClr val="000000"/>
                </a:solidFill>
                <a:latin typeface="Arial" charset="0"/>
              </a:rPr>
              <a:t>	6	3 	1	0	0	1	0</a:t>
            </a:r>
          </a:p>
          <a:p>
            <a:pPr>
              <a:spcBef>
                <a:spcPts val="0"/>
              </a:spcBef>
            </a:pPr>
            <a:r>
              <a:rPr lang="en-GB" sz="1800" b="1" dirty="0">
                <a:solidFill>
                  <a:srgbClr val="000000"/>
                </a:solidFill>
                <a:latin typeface="Arial" charset="0"/>
              </a:rPr>
              <a:t>	7	1	1	1	0	0	0</a:t>
            </a:r>
          </a:p>
          <a:p>
            <a:pPr>
              <a:spcBef>
                <a:spcPts val="0"/>
              </a:spcBef>
            </a:pPr>
            <a:r>
              <a:rPr lang="en-GB" sz="1800" b="1" dirty="0">
                <a:solidFill>
                  <a:srgbClr val="000000"/>
                </a:solidFill>
                <a:latin typeface="Arial" charset="0"/>
              </a:rPr>
              <a:t>	8	4	1	0	0	0	1</a:t>
            </a:r>
          </a:p>
        </p:txBody>
      </p:sp>
      <p:sp>
        <p:nvSpPr>
          <p:cNvPr id="29" name="Rectangle 5"/>
          <p:cNvSpPr>
            <a:spLocks noChangeArrowheads="1"/>
          </p:cNvSpPr>
          <p:nvPr/>
        </p:nvSpPr>
        <p:spPr bwMode="auto">
          <a:xfrm>
            <a:off x="6829425" y="3667126"/>
            <a:ext cx="1952625" cy="1123949"/>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3324373393"/>
              </p:ext>
            </p:extLst>
          </p:nvPr>
        </p:nvGraphicFramePr>
        <p:xfrm>
          <a:off x="7110413" y="3781425"/>
          <a:ext cx="1384300" cy="812800"/>
        </p:xfrm>
        <a:graphic>
          <a:graphicData uri="http://schemas.openxmlformats.org/presentationml/2006/ole">
            <mc:AlternateContent xmlns:mc="http://schemas.openxmlformats.org/markup-compatibility/2006">
              <mc:Choice xmlns:v="urn:schemas-microsoft-com:vml" Requires="v">
                <p:oleObj spid="_x0000_s129075" name="Equation" r:id="rId3" imgW="1384200" imgH="812520" progId="Equation.3">
                  <p:embed/>
                </p:oleObj>
              </mc:Choice>
              <mc:Fallback>
                <p:oleObj name="Equation" r:id="rId3" imgW="138420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3" y="3781425"/>
                        <a:ext cx="1384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3" name="Object 5"/>
          <p:cNvGraphicFramePr>
            <a:graphicFrameLocks noChangeAspect="1"/>
          </p:cNvGraphicFramePr>
          <p:nvPr>
            <p:extLst>
              <p:ext uri="{D42A27DB-BD31-4B8C-83A1-F6EECF244321}">
                <p14:modId xmlns:p14="http://schemas.microsoft.com/office/powerpoint/2010/main" val="1115357502"/>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29076" name="Equation" r:id="rId5" imgW="5803560" imgH="380880" progId="Equation.3">
                  <p:embed/>
                </p:oleObj>
              </mc:Choice>
              <mc:Fallback>
                <p:oleObj name="Equation" r:id="rId5" imgW="5803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6"/>
          <p:cNvGraphicFramePr>
            <a:graphicFrameLocks noChangeAspect="1"/>
          </p:cNvGraphicFramePr>
          <p:nvPr>
            <p:extLst>
              <p:ext uri="{D42A27DB-BD31-4B8C-83A1-F6EECF244321}">
                <p14:modId xmlns:p14="http://schemas.microsoft.com/office/powerpoint/2010/main" val="454270728"/>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29077" name="Equation" r:id="rId7" imgW="6680160" imgH="380880" progId="Equation.3">
                  <p:embed/>
                </p:oleObj>
              </mc:Choice>
              <mc:Fallback>
                <p:oleObj name="Equation" r:id="rId7" imgW="6680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
          <p:cNvGraphicFramePr>
            <a:graphicFrameLocks noChangeAspect="1"/>
          </p:cNvGraphicFramePr>
          <p:nvPr>
            <p:extLst>
              <p:ext uri="{D42A27DB-BD31-4B8C-83A1-F6EECF244321}">
                <p14:modId xmlns:p14="http://schemas.microsoft.com/office/powerpoint/2010/main" val="3193564586"/>
              </p:ext>
            </p:extLst>
          </p:nvPr>
        </p:nvGraphicFramePr>
        <p:xfrm>
          <a:off x="1187450" y="1646850"/>
          <a:ext cx="7023100" cy="381000"/>
        </p:xfrm>
        <a:graphic>
          <a:graphicData uri="http://schemas.openxmlformats.org/presentationml/2006/ole">
            <mc:AlternateContent xmlns:mc="http://schemas.openxmlformats.org/markup-compatibility/2006">
              <mc:Choice xmlns:v="urn:schemas-microsoft-com:vml" Requires="v">
                <p:oleObj spid="_x0000_s129078" name="Equation" r:id="rId9" imgW="7022880" imgH="380880" progId="Equation.3">
                  <p:embed/>
                </p:oleObj>
              </mc:Choice>
              <mc:Fallback>
                <p:oleObj name="Equation" r:id="rId9" imgW="7022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1646850"/>
                        <a:ext cx="702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300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300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i="1"/>
              <a:t>X</a:t>
            </a:r>
            <a:r>
              <a:rPr lang="en-GB" sz="1500" b="1" baseline="-25000"/>
              <a:t>1</a:t>
            </a:r>
            <a:r>
              <a:rPr lang="en-GB" sz="1500" b="1"/>
              <a:t> is the variable whose coefficient is </a:t>
            </a:r>
            <a:r>
              <a:rPr lang="en-GB" sz="1500" b="1" i="1">
                <a:latin typeface="Symbol" pitchFamily="18" charset="2"/>
              </a:rPr>
              <a:t>b</a:t>
            </a:r>
            <a:r>
              <a:rPr lang="en-GB" sz="1500" b="1" baseline="-25000"/>
              <a:t>1</a:t>
            </a:r>
            <a:r>
              <a:rPr lang="en-GB" sz="1500" b="1"/>
              <a:t>.  It is equal to 1 in all observations.  Usually we do not write it explicitly because there is no need to do so.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DUMMY VARIABLE TRAP</a:t>
            </a:r>
            <a:endParaRPr lang="en-GB" sz="1800" dirty="0">
              <a:solidFill>
                <a:srgbClr val="000000"/>
              </a:solidFill>
              <a:latin typeface="Times New Roman" pitchFamily="18" charset="0"/>
            </a:endParaRPr>
          </a:p>
        </p:txBody>
      </p:sp>
      <p:sp>
        <p:nvSpPr>
          <p:cNvPr id="18" name="Rectangle 5"/>
          <p:cNvSpPr>
            <a:spLocks noChangeArrowheads="1"/>
          </p:cNvSpPr>
          <p:nvPr/>
        </p:nvSpPr>
        <p:spPr bwMode="auto">
          <a:xfrm>
            <a:off x="481500" y="2720075"/>
            <a:ext cx="6509850" cy="28368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18"/>
          <p:cNvSpPr/>
          <p:nvPr/>
        </p:nvSpPr>
        <p:spPr>
          <a:xfrm>
            <a:off x="524100" y="2765175"/>
            <a:ext cx="6422400" cy="3672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505050" y="3114975"/>
            <a:ext cx="64656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10"/>
          <p:cNvSpPr txBox="1">
            <a:spLocks noChangeArrowheads="1"/>
          </p:cNvSpPr>
          <p:nvPr/>
        </p:nvSpPr>
        <p:spPr bwMode="auto">
          <a:xfrm>
            <a:off x="692150" y="2741613"/>
            <a:ext cx="6175375" cy="27828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1pPr>
            <a:lvl2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2pPr>
            <a:lvl3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3pPr>
            <a:lvl4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4pPr>
            <a:lvl5pPr>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2057400" algn="l"/>
                <a:tab pos="3136900" algn="ctr"/>
                <a:tab pos="3860800" algn="ctr"/>
                <a:tab pos="4483100" algn="ctr"/>
                <a:tab pos="5118100" algn="ctr"/>
                <a:tab pos="5740400" algn="ctr"/>
              </a:tabLst>
              <a:defRPr sz="2400">
                <a:solidFill>
                  <a:schemeClr val="tx1"/>
                </a:solidFill>
                <a:latin typeface="Times New Roman" pitchFamily="18" charset="0"/>
              </a:defRPr>
            </a:lvl9pPr>
          </a:lstStyle>
          <a:p>
            <a:pPr>
              <a:spcBef>
                <a:spcPct val="20000"/>
              </a:spcBef>
            </a:pPr>
            <a:r>
              <a:rPr lang="en-US" sz="1800" b="1" dirty="0" smtClean="0">
                <a:solidFill>
                  <a:srgbClr val="000000"/>
                </a:solidFill>
                <a:latin typeface="Arial" charset="0"/>
              </a:rPr>
              <a:t>Observation     </a:t>
            </a:r>
            <a:r>
              <a:rPr lang="en-US" sz="1800" b="1" dirty="0">
                <a:solidFill>
                  <a:srgbClr val="000000"/>
                </a:solidFill>
                <a:latin typeface="Arial" charset="0"/>
              </a:rPr>
              <a:t>Category	</a:t>
            </a:r>
            <a:r>
              <a:rPr lang="en-US" sz="1800" b="1" i="1" dirty="0">
                <a:solidFill>
                  <a:srgbClr val="000000"/>
                </a:solidFill>
                <a:latin typeface="Arial" charset="0"/>
              </a:rPr>
              <a:t>X</a:t>
            </a:r>
            <a:r>
              <a:rPr lang="en-US" sz="1800" b="1" baseline="-25000" dirty="0">
                <a:solidFill>
                  <a:srgbClr val="000000"/>
                </a:solidFill>
                <a:latin typeface="Arial" charset="0"/>
              </a:rPr>
              <a:t>1</a:t>
            </a:r>
            <a:r>
              <a:rPr lang="en-US" sz="1800" b="1" dirty="0">
                <a:solidFill>
                  <a:srgbClr val="000000"/>
                </a:solidFill>
                <a:latin typeface="Arial" charset="0"/>
              </a:rPr>
              <a:t> </a:t>
            </a:r>
            <a:r>
              <a:rPr lang="en-US" sz="1800" b="1" i="1" dirty="0">
                <a:solidFill>
                  <a:srgbClr val="000000"/>
                </a:solidFill>
                <a:latin typeface="Arial" charset="0"/>
              </a:rPr>
              <a:t>  	D</a:t>
            </a:r>
            <a:r>
              <a:rPr lang="en-US" sz="1800" b="1" baseline="-25000" dirty="0">
                <a:solidFill>
                  <a:srgbClr val="000000"/>
                </a:solidFill>
                <a:latin typeface="Arial" charset="0"/>
              </a:rPr>
              <a:t>1</a:t>
            </a:r>
            <a:r>
              <a:rPr lang="en-US" sz="1800" b="1" i="1" dirty="0">
                <a:solidFill>
                  <a:srgbClr val="000000"/>
                </a:solidFill>
                <a:latin typeface="Arial" charset="0"/>
              </a:rPr>
              <a:t>	D</a:t>
            </a:r>
            <a:r>
              <a:rPr lang="en-US" sz="1800" b="1" baseline="-25000" dirty="0">
                <a:solidFill>
                  <a:srgbClr val="000000"/>
                </a:solidFill>
                <a:latin typeface="Arial" charset="0"/>
              </a:rPr>
              <a:t>2</a:t>
            </a:r>
            <a:r>
              <a:rPr lang="en-US" sz="1800" b="1" i="1" dirty="0">
                <a:solidFill>
                  <a:srgbClr val="000000"/>
                </a:solidFill>
                <a:latin typeface="Arial" charset="0"/>
              </a:rPr>
              <a:t> 	D</a:t>
            </a:r>
            <a:r>
              <a:rPr lang="en-US" sz="1800" b="1" baseline="-25000" dirty="0">
                <a:solidFill>
                  <a:srgbClr val="000000"/>
                </a:solidFill>
                <a:latin typeface="Arial" charset="0"/>
              </a:rPr>
              <a:t>3</a:t>
            </a:r>
            <a:r>
              <a:rPr lang="en-US" sz="1800" b="1" i="1" dirty="0">
                <a:solidFill>
                  <a:srgbClr val="000000"/>
                </a:solidFill>
                <a:latin typeface="Arial" charset="0"/>
              </a:rPr>
              <a:t>	D</a:t>
            </a:r>
            <a:r>
              <a:rPr lang="en-US" sz="1800" b="1" baseline="-25000" dirty="0">
                <a:solidFill>
                  <a:srgbClr val="000000"/>
                </a:solidFill>
                <a:latin typeface="Arial" charset="0"/>
              </a:rPr>
              <a:t>4</a:t>
            </a:r>
          </a:p>
          <a:p>
            <a:pPr>
              <a:spcBef>
                <a:spcPts val="1200"/>
              </a:spcBef>
            </a:pPr>
            <a:r>
              <a:rPr lang="en-GB" sz="1800" b="1" dirty="0">
                <a:solidFill>
                  <a:srgbClr val="000000"/>
                </a:solidFill>
                <a:latin typeface="Arial" charset="0"/>
              </a:rPr>
              <a:t>	1	4	1	0	0	0	1</a:t>
            </a:r>
          </a:p>
          <a:p>
            <a:pPr>
              <a:spcBef>
                <a:spcPts val="0"/>
              </a:spcBef>
            </a:pPr>
            <a:r>
              <a:rPr lang="en-GB" sz="1800" b="1" dirty="0">
                <a:solidFill>
                  <a:srgbClr val="000000"/>
                </a:solidFill>
                <a:latin typeface="Arial" charset="0"/>
              </a:rPr>
              <a:t>	2	3 	1	0	0	1	0</a:t>
            </a:r>
          </a:p>
          <a:p>
            <a:pPr>
              <a:spcBef>
                <a:spcPts val="0"/>
              </a:spcBef>
            </a:pPr>
            <a:r>
              <a:rPr lang="en-GB" sz="1800" b="1" dirty="0">
                <a:solidFill>
                  <a:srgbClr val="000000"/>
                </a:solidFill>
                <a:latin typeface="Arial" charset="0"/>
              </a:rPr>
              <a:t>	3	1 	1	1	0	0	0</a:t>
            </a:r>
          </a:p>
          <a:p>
            <a:pPr>
              <a:spcBef>
                <a:spcPts val="0"/>
              </a:spcBef>
            </a:pPr>
            <a:r>
              <a:rPr lang="en-GB" sz="1800" b="1" dirty="0">
                <a:solidFill>
                  <a:srgbClr val="000000"/>
                </a:solidFill>
                <a:latin typeface="Arial" charset="0"/>
              </a:rPr>
              <a:t>	4	2 	1	0	1	0	0</a:t>
            </a:r>
          </a:p>
          <a:p>
            <a:pPr>
              <a:spcBef>
                <a:spcPts val="0"/>
              </a:spcBef>
            </a:pPr>
            <a:r>
              <a:rPr lang="en-GB" sz="1800" b="1" dirty="0">
                <a:solidFill>
                  <a:srgbClr val="000000"/>
                </a:solidFill>
                <a:latin typeface="Arial" charset="0"/>
              </a:rPr>
              <a:t>	5	2 	1	0	1	0	0</a:t>
            </a:r>
          </a:p>
          <a:p>
            <a:pPr>
              <a:spcBef>
                <a:spcPts val="0"/>
              </a:spcBef>
            </a:pPr>
            <a:r>
              <a:rPr lang="en-GB" sz="1800" b="1" dirty="0">
                <a:solidFill>
                  <a:srgbClr val="000000"/>
                </a:solidFill>
                <a:latin typeface="Arial" charset="0"/>
              </a:rPr>
              <a:t>	6	3 	1	0	0	1	0</a:t>
            </a:r>
          </a:p>
          <a:p>
            <a:pPr>
              <a:spcBef>
                <a:spcPts val="0"/>
              </a:spcBef>
            </a:pPr>
            <a:r>
              <a:rPr lang="en-GB" sz="1800" b="1" dirty="0">
                <a:solidFill>
                  <a:srgbClr val="000000"/>
                </a:solidFill>
                <a:latin typeface="Arial" charset="0"/>
              </a:rPr>
              <a:t>	7	1	1	1	0	0	0</a:t>
            </a:r>
          </a:p>
          <a:p>
            <a:pPr>
              <a:spcBef>
                <a:spcPts val="0"/>
              </a:spcBef>
            </a:pPr>
            <a:r>
              <a:rPr lang="en-GB" sz="1800" b="1" dirty="0">
                <a:solidFill>
                  <a:srgbClr val="000000"/>
                </a:solidFill>
                <a:latin typeface="Arial" charset="0"/>
              </a:rPr>
              <a:t>	8	4	1	0	0	0	1</a:t>
            </a:r>
          </a:p>
        </p:txBody>
      </p:sp>
      <p:sp>
        <p:nvSpPr>
          <p:cNvPr id="29" name="Rectangle 5"/>
          <p:cNvSpPr>
            <a:spLocks noChangeArrowheads="1"/>
          </p:cNvSpPr>
          <p:nvPr/>
        </p:nvSpPr>
        <p:spPr bwMode="auto">
          <a:xfrm>
            <a:off x="6829425" y="3667126"/>
            <a:ext cx="1952625" cy="1123949"/>
          </a:xfrm>
          <a:prstGeom prst="rect">
            <a:avLst/>
          </a:prstGeom>
          <a:solidFill>
            <a:srgbClr val="F8F8FA"/>
          </a:solidFill>
          <a:ln>
            <a:noFill/>
          </a:ln>
          <a:effectLst>
            <a:innerShdw blurRad="76200">
              <a:srgbClr val="003366"/>
            </a:innerShdw>
          </a:effectLst>
        </p:spPr>
        <p:txBody>
          <a:bodyPr/>
          <a:lstStyle/>
          <a:p>
            <a:pPr>
              <a:defRPr/>
            </a:pPr>
            <a:endParaRPr lang="en-GB"/>
          </a:p>
        </p:txBody>
      </p:sp>
      <p:graphicFrame>
        <p:nvGraphicFramePr>
          <p:cNvPr id="31" name="Object 8"/>
          <p:cNvGraphicFramePr>
            <a:graphicFrameLocks noChangeAspect="1"/>
          </p:cNvGraphicFramePr>
          <p:nvPr>
            <p:extLst>
              <p:ext uri="{D42A27DB-BD31-4B8C-83A1-F6EECF244321}">
                <p14:modId xmlns:p14="http://schemas.microsoft.com/office/powerpoint/2010/main" val="3324373393"/>
              </p:ext>
            </p:extLst>
          </p:nvPr>
        </p:nvGraphicFramePr>
        <p:xfrm>
          <a:off x="7110413" y="3781425"/>
          <a:ext cx="1384300" cy="812800"/>
        </p:xfrm>
        <a:graphic>
          <a:graphicData uri="http://schemas.openxmlformats.org/presentationml/2006/ole">
            <mc:AlternateContent xmlns:mc="http://schemas.openxmlformats.org/markup-compatibility/2006">
              <mc:Choice xmlns:v="urn:schemas-microsoft-com:vml" Requires="v">
                <p:oleObj spid="_x0000_s130103" name="Equation" r:id="rId3" imgW="1384200" imgH="812520" progId="Equation.3">
                  <p:embed/>
                </p:oleObj>
              </mc:Choice>
              <mc:Fallback>
                <p:oleObj name="Equation" r:id="rId3" imgW="1384200" imgH="8125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0413" y="3781425"/>
                        <a:ext cx="1384300" cy="812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Rectangle 31"/>
          <p:cNvSpPr/>
          <p:nvPr/>
        </p:nvSpPr>
        <p:spPr bwMode="auto">
          <a:xfrm>
            <a:off x="0" y="552450"/>
            <a:ext cx="9144000" cy="2057400"/>
          </a:xfrm>
          <a:prstGeom prst="rect">
            <a:avLst/>
          </a:prstGeom>
          <a:solidFill>
            <a:schemeClr val="bg1"/>
          </a:solidFill>
          <a:ln w="9525" cap="flat" cmpd="sng" algn="ctr">
            <a:solidFill>
              <a:schemeClr val="tx1"/>
            </a:solid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33" name="Object 5"/>
          <p:cNvGraphicFramePr>
            <a:graphicFrameLocks noChangeAspect="1"/>
          </p:cNvGraphicFramePr>
          <p:nvPr>
            <p:extLst>
              <p:ext uri="{D42A27DB-BD31-4B8C-83A1-F6EECF244321}">
                <p14:modId xmlns:p14="http://schemas.microsoft.com/office/powerpoint/2010/main" val="1115357502"/>
              </p:ext>
            </p:extLst>
          </p:nvPr>
        </p:nvGraphicFramePr>
        <p:xfrm>
          <a:off x="1187450" y="644525"/>
          <a:ext cx="5803900" cy="381000"/>
        </p:xfrm>
        <a:graphic>
          <a:graphicData uri="http://schemas.openxmlformats.org/presentationml/2006/ole">
            <mc:AlternateContent xmlns:mc="http://schemas.openxmlformats.org/markup-compatibility/2006">
              <mc:Choice xmlns:v="urn:schemas-microsoft-com:vml" Requires="v">
                <p:oleObj spid="_x0000_s130104" name="Equation" r:id="rId5" imgW="5803560" imgH="380880" progId="Equation.3">
                  <p:embed/>
                </p:oleObj>
              </mc:Choice>
              <mc:Fallback>
                <p:oleObj name="Equation" r:id="rId5" imgW="5803560" imgH="3808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450" y="644525"/>
                        <a:ext cx="58039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6"/>
          <p:cNvGraphicFramePr>
            <a:graphicFrameLocks noChangeAspect="1"/>
          </p:cNvGraphicFramePr>
          <p:nvPr>
            <p:extLst>
              <p:ext uri="{D42A27DB-BD31-4B8C-83A1-F6EECF244321}">
                <p14:modId xmlns:p14="http://schemas.microsoft.com/office/powerpoint/2010/main" val="454270728"/>
              </p:ext>
            </p:extLst>
          </p:nvPr>
        </p:nvGraphicFramePr>
        <p:xfrm>
          <a:off x="1187450" y="1147763"/>
          <a:ext cx="6680200" cy="381000"/>
        </p:xfrm>
        <a:graphic>
          <a:graphicData uri="http://schemas.openxmlformats.org/presentationml/2006/ole">
            <mc:AlternateContent xmlns:mc="http://schemas.openxmlformats.org/markup-compatibility/2006">
              <mc:Choice xmlns:v="urn:schemas-microsoft-com:vml" Requires="v">
                <p:oleObj spid="_x0000_s130105" name="Equation" r:id="rId7" imgW="6680160" imgH="380880" progId="Equation.3">
                  <p:embed/>
                </p:oleObj>
              </mc:Choice>
              <mc:Fallback>
                <p:oleObj name="Equation" r:id="rId7" imgW="668016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87450" y="1147763"/>
                        <a:ext cx="66802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7"/>
          <p:cNvGraphicFramePr>
            <a:graphicFrameLocks noChangeAspect="1"/>
          </p:cNvGraphicFramePr>
          <p:nvPr>
            <p:extLst>
              <p:ext uri="{D42A27DB-BD31-4B8C-83A1-F6EECF244321}">
                <p14:modId xmlns:p14="http://schemas.microsoft.com/office/powerpoint/2010/main" val="3193564586"/>
              </p:ext>
            </p:extLst>
          </p:nvPr>
        </p:nvGraphicFramePr>
        <p:xfrm>
          <a:off x="1187450" y="1646850"/>
          <a:ext cx="7023100" cy="381000"/>
        </p:xfrm>
        <a:graphic>
          <a:graphicData uri="http://schemas.openxmlformats.org/presentationml/2006/ole">
            <mc:AlternateContent xmlns:mc="http://schemas.openxmlformats.org/markup-compatibility/2006">
              <mc:Choice xmlns:v="urn:schemas-microsoft-com:vml" Requires="v">
                <p:oleObj spid="_x0000_s130106" name="Equation" r:id="rId9" imgW="7022880" imgH="380880" progId="Equation.3">
                  <p:embed/>
                </p:oleObj>
              </mc:Choice>
              <mc:Fallback>
                <p:oleObj name="Equation" r:id="rId9" imgW="7022880" imgH="380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87450" y="1646850"/>
                        <a:ext cx="7023100"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B318B9B-C654-4FD1-B9DF-806CC96990CA}"/>
</file>

<file path=customXml/itemProps2.xml><?xml version="1.0" encoding="utf-8"?>
<ds:datastoreItem xmlns:ds="http://schemas.openxmlformats.org/officeDocument/2006/customXml" ds:itemID="{E555108E-A68B-466A-9FB8-8B8A89CDDA9F}"/>
</file>

<file path=customXml/itemProps3.xml><?xml version="1.0" encoding="utf-8"?>
<ds:datastoreItem xmlns:ds="http://schemas.openxmlformats.org/officeDocument/2006/customXml" ds:itemID="{6F6E7EA4-34EA-43ED-9C07-3502AA48BB85}"/>
</file>

<file path=docProps/app.xml><?xml version="1.0" encoding="utf-8"?>
<Properties xmlns="http://schemas.openxmlformats.org/officeDocument/2006/extended-properties" xmlns:vt="http://schemas.openxmlformats.org/officeDocument/2006/docPropsVTypes">
  <TotalTime>2582</TotalTime>
  <Words>712</Words>
  <Application>Microsoft Office PowerPoint</Application>
  <PresentationFormat>On-screen Show (4:3)</PresentationFormat>
  <Paragraphs>124</Paragraphs>
  <Slides>15</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17"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54</cp:revision>
  <dcterms:created xsi:type="dcterms:W3CDTF">1998-05-09T13:24:56Z</dcterms:created>
  <dcterms:modified xsi:type="dcterms:W3CDTF">2016-05-20T13:23:00Z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