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03" r:id="rId2"/>
    <p:sldId id="315" r:id="rId3"/>
    <p:sldId id="363" r:id="rId4"/>
    <p:sldId id="359" r:id="rId5"/>
    <p:sldId id="360" r:id="rId6"/>
    <p:sldId id="364" r:id="rId7"/>
    <p:sldId id="361" r:id="rId8"/>
    <p:sldId id="362" r:id="rId9"/>
    <p:sldId id="365" r:id="rId10"/>
    <p:sldId id="366" r:id="rId11"/>
    <p:sldId id="367" r:id="rId12"/>
    <p:sldId id="368" r:id="rId13"/>
    <p:sldId id="369" r:id="rId14"/>
    <p:sldId id="393" r:id="rId15"/>
    <p:sldId id="375" r:id="rId16"/>
    <p:sldId id="376" r:id="rId17"/>
    <p:sldId id="377" r:id="rId18"/>
    <p:sldId id="394" r:id="rId19"/>
    <p:sldId id="378" r:id="rId20"/>
    <p:sldId id="395" r:id="rId21"/>
    <p:sldId id="396" r:id="rId22"/>
    <p:sldId id="397" r:id="rId23"/>
    <p:sldId id="398" r:id="rId24"/>
    <p:sldId id="399" r:id="rId25"/>
    <p:sldId id="400" r:id="rId26"/>
    <p:sldId id="401" r:id="rId27"/>
    <p:sldId id="284" r:id="rId2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0066CC"/>
    <a:srgbClr val="F5F5F5"/>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17" autoAdjust="0"/>
    <p:restoredTop sz="96306" autoAdjust="0"/>
  </p:normalViewPr>
  <p:slideViewPr>
    <p:cSldViewPr snapToGrid="0" showGuides="1">
      <p:cViewPr>
        <p:scale>
          <a:sx n="100" d="100"/>
          <a:sy n="100" d="100"/>
        </p:scale>
        <p:origin x="-2148" y="-36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8A66C99-A5F1-447B-9365-B773AD2128C0}" type="slidenum">
              <a:rPr lang="en-US"/>
              <a:pPr/>
              <a:t>‹#›</a:t>
            </a:fld>
            <a:endParaRPr lang="en-US"/>
          </a:p>
        </p:txBody>
      </p:sp>
    </p:spTree>
    <p:extLst>
      <p:ext uri="{BB962C8B-B14F-4D97-AF65-F5344CB8AC3E}">
        <p14:creationId xmlns:p14="http://schemas.microsoft.com/office/powerpoint/2010/main" val="1607766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AA4A4F-2868-41CA-90FC-89421621F232}" type="slidenum">
              <a:rPr lang="en-US"/>
              <a:pPr/>
              <a:t>‹#›</a:t>
            </a:fld>
            <a:endParaRPr lang="en-US"/>
          </a:p>
        </p:txBody>
      </p:sp>
    </p:spTree>
    <p:extLst>
      <p:ext uri="{BB962C8B-B14F-4D97-AF65-F5344CB8AC3E}">
        <p14:creationId xmlns:p14="http://schemas.microsoft.com/office/powerpoint/2010/main" val="863892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CC1D11-ED6C-4DFE-B784-528BDA1DEBEE}" type="slidenum">
              <a:rPr lang="en-US"/>
              <a:pPr/>
              <a:t>‹#›</a:t>
            </a:fld>
            <a:endParaRPr lang="en-US"/>
          </a:p>
        </p:txBody>
      </p:sp>
    </p:spTree>
    <p:extLst>
      <p:ext uri="{BB962C8B-B14F-4D97-AF65-F5344CB8AC3E}">
        <p14:creationId xmlns:p14="http://schemas.microsoft.com/office/powerpoint/2010/main" val="3178774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33776C-EF02-4398-8A42-D7D9672A0726}" type="slidenum">
              <a:rPr lang="en-US"/>
              <a:pPr/>
              <a:t>‹#›</a:t>
            </a:fld>
            <a:endParaRPr lang="en-US"/>
          </a:p>
        </p:txBody>
      </p:sp>
    </p:spTree>
    <p:extLst>
      <p:ext uri="{BB962C8B-B14F-4D97-AF65-F5344CB8AC3E}">
        <p14:creationId xmlns:p14="http://schemas.microsoft.com/office/powerpoint/2010/main" val="78177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C929B25-4FD3-42A1-A4DE-40711BA5AA07}" type="slidenum">
              <a:rPr lang="en-US"/>
              <a:pPr/>
              <a:t>‹#›</a:t>
            </a:fld>
            <a:endParaRPr lang="en-US"/>
          </a:p>
        </p:txBody>
      </p:sp>
    </p:spTree>
    <p:extLst>
      <p:ext uri="{BB962C8B-B14F-4D97-AF65-F5344CB8AC3E}">
        <p14:creationId xmlns:p14="http://schemas.microsoft.com/office/powerpoint/2010/main" val="373298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2D7338E-4F1E-4F55-8C5C-C93337BA3B80}" type="slidenum">
              <a:rPr lang="en-US"/>
              <a:pPr/>
              <a:t>‹#›</a:t>
            </a:fld>
            <a:endParaRPr lang="en-US"/>
          </a:p>
        </p:txBody>
      </p:sp>
    </p:spTree>
    <p:extLst>
      <p:ext uri="{BB962C8B-B14F-4D97-AF65-F5344CB8AC3E}">
        <p14:creationId xmlns:p14="http://schemas.microsoft.com/office/powerpoint/2010/main" val="391025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F9FF293-0B04-47F8-99B8-468068339DD9}" type="slidenum">
              <a:rPr lang="en-US"/>
              <a:pPr/>
              <a:t>‹#›</a:t>
            </a:fld>
            <a:endParaRPr lang="en-US"/>
          </a:p>
        </p:txBody>
      </p:sp>
    </p:spTree>
    <p:extLst>
      <p:ext uri="{BB962C8B-B14F-4D97-AF65-F5344CB8AC3E}">
        <p14:creationId xmlns:p14="http://schemas.microsoft.com/office/powerpoint/2010/main" val="4014946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8CA683C-4064-4AC2-A621-7B3216BF5567}" type="slidenum">
              <a:rPr lang="en-US"/>
              <a:pPr/>
              <a:t>‹#›</a:t>
            </a:fld>
            <a:endParaRPr lang="en-US"/>
          </a:p>
        </p:txBody>
      </p:sp>
    </p:spTree>
    <p:extLst>
      <p:ext uri="{BB962C8B-B14F-4D97-AF65-F5344CB8AC3E}">
        <p14:creationId xmlns:p14="http://schemas.microsoft.com/office/powerpoint/2010/main" val="127786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F35FEFC-8645-43B4-9132-568381DC2D03}" type="slidenum">
              <a:rPr lang="en-US"/>
              <a:pPr/>
              <a:t>‹#›</a:t>
            </a:fld>
            <a:endParaRPr lang="en-US"/>
          </a:p>
        </p:txBody>
      </p:sp>
    </p:spTree>
    <p:extLst>
      <p:ext uri="{BB962C8B-B14F-4D97-AF65-F5344CB8AC3E}">
        <p14:creationId xmlns:p14="http://schemas.microsoft.com/office/powerpoint/2010/main" val="2402458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247ADA4-A539-40BE-B086-B078B9D937F5}" type="slidenum">
              <a:rPr lang="en-US"/>
              <a:pPr/>
              <a:t>‹#›</a:t>
            </a:fld>
            <a:endParaRPr lang="en-US"/>
          </a:p>
        </p:txBody>
      </p:sp>
    </p:spTree>
    <p:extLst>
      <p:ext uri="{BB962C8B-B14F-4D97-AF65-F5344CB8AC3E}">
        <p14:creationId xmlns:p14="http://schemas.microsoft.com/office/powerpoint/2010/main" val="4221839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DD07B07-EF81-48A2-8B9F-0D95D8428973}" type="slidenum">
              <a:rPr lang="en-US"/>
              <a:pPr/>
              <a:t>‹#›</a:t>
            </a:fld>
            <a:endParaRPr lang="en-US"/>
          </a:p>
        </p:txBody>
      </p:sp>
    </p:spTree>
    <p:extLst>
      <p:ext uri="{BB962C8B-B14F-4D97-AF65-F5344CB8AC3E}">
        <p14:creationId xmlns:p14="http://schemas.microsoft.com/office/powerpoint/2010/main" val="598748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1D2D1F73-15DE-47A4-A3C2-930116A14C0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5" Type="http://schemas.openxmlformats.org/officeDocument/2006/relationships/oleObject" Target="../embeddings/oleObject10.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wmf"/><Relationship Id="rId5" Type="http://schemas.openxmlformats.org/officeDocument/2006/relationships/oleObject" Target="../embeddings/oleObject13.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16.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922214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37093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17"/>
          <p:cNvSpPr>
            <a:spLocks noChangeArrowheads="1"/>
          </p:cNvSpPr>
          <p:nvPr/>
        </p:nvSpPr>
        <p:spPr bwMode="auto">
          <a:xfrm>
            <a:off x="365124" y="919125"/>
            <a:ext cx="220662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17"/>
          <p:cNvSpPr>
            <a:spLocks noChangeArrowheads="1"/>
          </p:cNvSpPr>
          <p:nvPr/>
        </p:nvSpPr>
        <p:spPr bwMode="auto">
          <a:xfrm>
            <a:off x="365125" y="637200"/>
            <a:ext cx="1674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35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935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We will illustrate this with the earnings function.  The table gives the output of a quadratic regression of earnings on schooling (</a:t>
            </a:r>
            <a:r>
              <a:rPr lang="en-US" sz="1500" b="1" i="1"/>
              <a:t>SSQ</a:t>
            </a:r>
            <a:r>
              <a:rPr lang="en-US" sz="1500" b="1"/>
              <a:t> is defined as the square of schooling).</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93541" name="Text Box 5"/>
          <p:cNvSpPr txBox="1">
            <a:spLocks noChangeArrowheads="1"/>
          </p:cNvSpPr>
          <p:nvPr/>
        </p:nvSpPr>
        <p:spPr bwMode="auto">
          <a:xfrm>
            <a:off x="301625" y="597600"/>
            <a:ext cx="8532813" cy="3983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gen SSQ = S*S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 SSQ</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23.44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6061.38243     2  3030.69122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64267.5838   497  129.311034           R-squared     =  0.0862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11.372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.1910651   1.785822     0.11   0.915    -3.317626    3.699757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SSQ |   .0366817   .0606266     0.61   0.545    -.0824344    .1557978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8.358401   12.86047     0.65   0.516    -16.90919    33.62599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945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coefficient of </a:t>
            </a:r>
            <a:r>
              <a:rPr lang="en-US" sz="1500" b="1" i="1" dirty="0"/>
              <a:t>S</a:t>
            </a:r>
            <a:r>
              <a:rPr lang="en-US" sz="1500" b="1" dirty="0"/>
              <a:t> implies that, for an individual with no schooling, the impact of a year of schooling is to </a:t>
            </a:r>
            <a:r>
              <a:rPr lang="en-US" sz="1500" b="1" dirty="0" smtClean="0"/>
              <a:t>increase </a:t>
            </a:r>
            <a:r>
              <a:rPr lang="en-US" sz="1500" b="1" dirty="0"/>
              <a:t>hourly earnings by </a:t>
            </a:r>
            <a:r>
              <a:rPr lang="en-US" sz="1500" b="1" dirty="0" smtClean="0"/>
              <a:t>$0.19.</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2" name="Rectangle 5"/>
          <p:cNvSpPr>
            <a:spLocks noChangeArrowheads="1"/>
          </p:cNvSpPr>
          <p:nvPr/>
        </p:nvSpPr>
        <p:spPr bwMode="auto">
          <a:xfrm>
            <a:off x="0" y="548373"/>
            <a:ext cx="9144000" cy="37093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7"/>
          <p:cNvSpPr>
            <a:spLocks noChangeArrowheads="1"/>
          </p:cNvSpPr>
          <p:nvPr/>
        </p:nvSpPr>
        <p:spPr bwMode="auto">
          <a:xfrm>
            <a:off x="1851025" y="3328650"/>
            <a:ext cx="1044575" cy="230400"/>
          </a:xfrm>
          <a:prstGeom prst="rect">
            <a:avLst/>
          </a:prstGeom>
          <a:solidFill>
            <a:srgbClr val="FFFF00"/>
          </a:solidFill>
          <a:ln>
            <a:noFill/>
          </a:ln>
          <a:effectLst/>
          <a:extLst/>
        </p:spPr>
        <p:txBody>
          <a:bodyPr wrap="none" anchor="ctr"/>
          <a:lstStyle/>
          <a:p>
            <a:endParaRPr lang="en-GB"/>
          </a:p>
        </p:txBody>
      </p:sp>
      <p:sp>
        <p:nvSpPr>
          <p:cNvPr id="13" name="Rectangle 17"/>
          <p:cNvSpPr>
            <a:spLocks noChangeArrowheads="1"/>
          </p:cNvSpPr>
          <p:nvPr/>
        </p:nvSpPr>
        <p:spPr bwMode="auto">
          <a:xfrm>
            <a:off x="365124" y="919125"/>
            <a:ext cx="220662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17"/>
          <p:cNvSpPr>
            <a:spLocks noChangeArrowheads="1"/>
          </p:cNvSpPr>
          <p:nvPr/>
        </p:nvSpPr>
        <p:spPr bwMode="auto">
          <a:xfrm>
            <a:off x="365125" y="637200"/>
            <a:ext cx="1674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5"/>
          <p:cNvSpPr txBox="1">
            <a:spLocks noChangeArrowheads="1"/>
          </p:cNvSpPr>
          <p:nvPr/>
        </p:nvSpPr>
        <p:spPr bwMode="auto">
          <a:xfrm>
            <a:off x="301625" y="597600"/>
            <a:ext cx="8532813" cy="3983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gen SSQ = S*S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 SSQ</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23.44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6061.38243     2  3030.69122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64267.5838   497  129.311034           R-squared     =  0.0862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11.372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.1910651   1.785822     0.11   0.915    -3.317626    3.699757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SSQ |   .0366817   .0606266     0.61   0.545    -.0824344    .1557978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8.358401   12.86047     0.65   0.516    -16.90919    33.62599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55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19558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It is also doubtful whether the intercept has any </a:t>
            </a:r>
            <a:r>
              <a:rPr lang="en-US" sz="1500" b="1" dirty="0"/>
              <a:t>sensible interpretation.  Literally, it implies that an individual with no schooling would have hourly earnings of </a:t>
            </a:r>
            <a:r>
              <a:rPr lang="en-US" sz="1500" b="1" dirty="0" smtClean="0"/>
              <a:t>$8.36, </a:t>
            </a:r>
            <a:r>
              <a:rPr lang="en-US" sz="1500" b="1" dirty="0"/>
              <a:t>which </a:t>
            </a:r>
            <a:r>
              <a:rPr lang="en-US" sz="1500" b="1" dirty="0" smtClean="0"/>
              <a:t>seems </a:t>
            </a:r>
            <a:r>
              <a:rPr lang="en-US" sz="1500" b="1" dirty="0"/>
              <a:t>implausibly high.</a:t>
            </a:r>
            <a:r>
              <a:rPr lang="en-US" sz="1500" dirty="0"/>
              <a:t> </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2" name="Rectangle 5"/>
          <p:cNvSpPr>
            <a:spLocks noChangeArrowheads="1"/>
          </p:cNvSpPr>
          <p:nvPr/>
        </p:nvSpPr>
        <p:spPr bwMode="auto">
          <a:xfrm>
            <a:off x="0" y="548373"/>
            <a:ext cx="9144000" cy="37093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7"/>
          <p:cNvSpPr>
            <a:spLocks noChangeArrowheads="1"/>
          </p:cNvSpPr>
          <p:nvPr/>
        </p:nvSpPr>
        <p:spPr bwMode="auto">
          <a:xfrm>
            <a:off x="1851025" y="3747750"/>
            <a:ext cx="1044575" cy="230400"/>
          </a:xfrm>
          <a:prstGeom prst="rect">
            <a:avLst/>
          </a:prstGeom>
          <a:solidFill>
            <a:srgbClr val="FFFF00"/>
          </a:solidFill>
          <a:ln>
            <a:noFill/>
          </a:ln>
          <a:effectLst/>
          <a:extLst/>
        </p:spPr>
        <p:txBody>
          <a:bodyPr wrap="none" anchor="ctr"/>
          <a:lstStyle/>
          <a:p>
            <a:endParaRPr lang="en-GB"/>
          </a:p>
        </p:txBody>
      </p:sp>
      <p:sp>
        <p:nvSpPr>
          <p:cNvPr id="16" name="Rectangle 17"/>
          <p:cNvSpPr>
            <a:spLocks noChangeArrowheads="1"/>
          </p:cNvSpPr>
          <p:nvPr/>
        </p:nvSpPr>
        <p:spPr bwMode="auto">
          <a:xfrm>
            <a:off x="365124" y="919125"/>
            <a:ext cx="220662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17"/>
          <p:cNvSpPr>
            <a:spLocks noChangeArrowheads="1"/>
          </p:cNvSpPr>
          <p:nvPr/>
        </p:nvSpPr>
        <p:spPr bwMode="auto">
          <a:xfrm>
            <a:off x="365125" y="637200"/>
            <a:ext cx="1674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5"/>
          <p:cNvSpPr txBox="1">
            <a:spLocks noChangeArrowheads="1"/>
          </p:cNvSpPr>
          <p:nvPr/>
        </p:nvSpPr>
        <p:spPr bwMode="auto">
          <a:xfrm>
            <a:off x="301625" y="597600"/>
            <a:ext cx="8532813" cy="3983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gen SSQ = S*S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 SSQ</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23.44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6061.38243     2  3030.69122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64267.5838   497  129.311034           R-squared     =  0.0862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11.372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.1910651   1.785822     0.11   0.915    -3.317626    3.699757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SSQ |   .0366817   .0606266     0.61   0.545    -.0824344    .1557978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8.358401   12.86047     0.65   0.516    -16.90919    33.62599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66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sp>
        <p:nvSpPr>
          <p:cNvPr id="1966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quadratic relationship is illustrated in the figure.  Over the range of the actual data, it fits the observations tolerably well.  The fit is not dramatically different from those of the linear and semilogarithmic specifications.</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pic>
        <p:nvPicPr>
          <p:cNvPr id="19353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800" y="6372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7"/>
          <p:cNvSpPr>
            <a:spLocks noChangeArrowheads="1"/>
          </p:cNvSpPr>
          <p:nvPr/>
        </p:nvSpPr>
        <p:spPr bwMode="auto">
          <a:xfrm>
            <a:off x="1822450" y="515938"/>
            <a:ext cx="2711450" cy="1483200"/>
          </a:xfrm>
          <a:prstGeom prst="rect">
            <a:avLst/>
          </a:prstGeom>
          <a:solidFill>
            <a:srgbClr val="FBFCFF"/>
          </a:solidFill>
          <a:ln>
            <a:noFill/>
          </a:ln>
          <a:effectLst>
            <a:innerShdw blurRad="95250">
              <a:srgbClr val="004D99"/>
            </a:innerShdw>
          </a:effectLst>
        </p:spPr>
        <p:txBody>
          <a:bodyPr wrap="none" anchor="ctr"/>
          <a:lstStyle/>
          <a:p>
            <a:endParaRPr lang="en-GB" dirty="0"/>
          </a:p>
        </p:txBody>
      </p:sp>
      <p:sp>
        <p:nvSpPr>
          <p:cNvPr id="15" name="Text Box 5"/>
          <p:cNvSpPr txBox="1">
            <a:spLocks noChangeArrowheads="1"/>
          </p:cNvSpPr>
          <p:nvPr/>
        </p:nvSpPr>
        <p:spPr bwMode="auto">
          <a:xfrm>
            <a:off x="1816100" y="468313"/>
            <a:ext cx="2898775" cy="15890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  EARNINGS |      </a:t>
            </a:r>
            <a:r>
              <a:rPr lang="en-US" sz="1400" b="1" dirty="0" err="1">
                <a:latin typeface="Courier New" pitchFamily="49" charset="0"/>
              </a:rPr>
              <a:t>Coef</a:t>
            </a:r>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S |  </a:t>
            </a:r>
            <a:r>
              <a:rPr lang="en-US" sz="1400" b="1" dirty="0" smtClean="0">
                <a:latin typeface="Courier New" pitchFamily="49" charset="0"/>
              </a:rPr>
              <a:t> </a:t>
            </a:r>
            <a:r>
              <a:rPr lang="en-US" sz="1400" b="1" dirty="0" smtClean="0">
                <a:latin typeface="Courier New" pitchFamily="49" charset="0"/>
                <a:cs typeface="Courier New" pitchFamily="49" charset="0"/>
              </a:rPr>
              <a:t>.</a:t>
            </a:r>
            <a:r>
              <a:rPr lang="en-US" sz="1400" b="1" dirty="0">
                <a:latin typeface="Courier New" pitchFamily="49" charset="0"/>
                <a:cs typeface="Courier New" pitchFamily="49" charset="0"/>
              </a:rPr>
              <a:t>1910651</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SSQ |   </a:t>
            </a:r>
            <a:r>
              <a:rPr lang="en-US" sz="1400" b="1" dirty="0">
                <a:latin typeface="Courier New" pitchFamily="49" charset="0"/>
                <a:cs typeface="Courier New" pitchFamily="49" charset="0"/>
              </a:rPr>
              <a:t>.0366817</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_cons |   </a:t>
            </a:r>
            <a:r>
              <a:rPr lang="en-US" sz="1400" b="1" dirty="0">
                <a:latin typeface="Courier New" pitchFamily="49" charset="0"/>
                <a:cs typeface="Courier New" pitchFamily="49" charset="0"/>
              </a:rPr>
              <a:t>8.358401</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66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Most wage equation studies prefer the </a:t>
            </a:r>
            <a:r>
              <a:rPr lang="en-US" sz="1500" b="1" dirty="0" err="1" smtClean="0"/>
              <a:t>semilogarithmic</a:t>
            </a:r>
            <a:r>
              <a:rPr lang="en-US" sz="1500" b="1" dirty="0" smtClean="0"/>
              <a:t> specification. The </a:t>
            </a:r>
            <a:r>
              <a:rPr lang="en-US" sz="1500" b="1" dirty="0"/>
              <a:t>slope coefficient </a:t>
            </a:r>
            <a:r>
              <a:rPr lang="en-US" sz="1500" b="1" dirty="0" smtClean="0"/>
              <a:t> </a:t>
            </a:r>
            <a:r>
              <a:rPr lang="en-US" sz="1500" b="1" dirty="0"/>
              <a:t>has a simple interpretation and the specification does not give rise to</a:t>
            </a:r>
            <a:r>
              <a:rPr lang="en-US" sz="1500" dirty="0"/>
              <a:t> </a:t>
            </a:r>
            <a:r>
              <a:rPr lang="en-US" sz="1500" b="1" dirty="0"/>
              <a:t>nonsensical predictions outside the data range.</a:t>
            </a:r>
            <a:r>
              <a:rPr lang="en-US" sz="1500" dirty="0"/>
              <a:t> </a:t>
            </a:r>
            <a:endParaRPr lang="en-GB" sz="1500" dirty="0"/>
          </a:p>
        </p:txBody>
      </p:sp>
      <p:sp>
        <p:nvSpPr>
          <p:cNvPr id="17" name="Rectangle 16"/>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800" y="6372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7"/>
          <p:cNvSpPr>
            <a:spLocks noChangeArrowheads="1"/>
          </p:cNvSpPr>
          <p:nvPr/>
        </p:nvSpPr>
        <p:spPr bwMode="auto">
          <a:xfrm>
            <a:off x="1822450" y="515938"/>
            <a:ext cx="2711450" cy="1483200"/>
          </a:xfrm>
          <a:prstGeom prst="rect">
            <a:avLst/>
          </a:prstGeom>
          <a:solidFill>
            <a:srgbClr val="FBFCFF"/>
          </a:solidFill>
          <a:ln>
            <a:noFill/>
          </a:ln>
          <a:effectLst>
            <a:innerShdw blurRad="95250">
              <a:srgbClr val="004D99"/>
            </a:innerShdw>
          </a:effectLst>
        </p:spPr>
        <p:txBody>
          <a:bodyPr wrap="none" anchor="ctr"/>
          <a:lstStyle/>
          <a:p>
            <a:endParaRPr lang="en-GB" dirty="0"/>
          </a:p>
        </p:txBody>
      </p:sp>
      <p:sp>
        <p:nvSpPr>
          <p:cNvPr id="20" name="Text Box 5"/>
          <p:cNvSpPr txBox="1">
            <a:spLocks noChangeArrowheads="1"/>
          </p:cNvSpPr>
          <p:nvPr/>
        </p:nvSpPr>
        <p:spPr bwMode="auto">
          <a:xfrm>
            <a:off x="1816100" y="468313"/>
            <a:ext cx="2898775" cy="15890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  EARNINGS |      </a:t>
            </a:r>
            <a:r>
              <a:rPr lang="en-US" sz="1400" b="1" dirty="0" err="1">
                <a:latin typeface="Courier New" pitchFamily="49" charset="0"/>
              </a:rPr>
              <a:t>Coef</a:t>
            </a:r>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S |  </a:t>
            </a:r>
            <a:r>
              <a:rPr lang="en-US" sz="1400" b="1" dirty="0" smtClean="0">
                <a:latin typeface="Courier New" pitchFamily="49" charset="0"/>
              </a:rPr>
              <a:t> </a:t>
            </a:r>
            <a:r>
              <a:rPr lang="en-US" sz="1400" b="1" dirty="0" smtClean="0">
                <a:latin typeface="Courier New" pitchFamily="49" charset="0"/>
                <a:cs typeface="Courier New" pitchFamily="49" charset="0"/>
              </a:rPr>
              <a:t>.</a:t>
            </a:r>
            <a:r>
              <a:rPr lang="en-US" sz="1400" b="1" dirty="0">
                <a:latin typeface="Courier New" pitchFamily="49" charset="0"/>
                <a:cs typeface="Courier New" pitchFamily="49" charset="0"/>
              </a:rPr>
              <a:t>1910651</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SSQ |   </a:t>
            </a:r>
            <a:r>
              <a:rPr lang="en-US" sz="1400" b="1" dirty="0">
                <a:latin typeface="Courier New" pitchFamily="49" charset="0"/>
                <a:cs typeface="Courier New" pitchFamily="49" charset="0"/>
              </a:rPr>
              <a:t>.0366817</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_cons |   </a:t>
            </a:r>
            <a:r>
              <a:rPr lang="en-US" sz="1400" b="1" dirty="0">
                <a:latin typeface="Courier New" pitchFamily="49" charset="0"/>
                <a:cs typeface="Courier New" pitchFamily="49" charset="0"/>
              </a:rPr>
              <a:t>8.358401</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a:t>
            </a:r>
          </a:p>
        </p:txBody>
      </p:sp>
    </p:spTree>
    <p:extLst>
      <p:ext uri="{BB962C8B-B14F-4D97-AF65-F5344CB8AC3E}">
        <p14:creationId xmlns:p14="http://schemas.microsoft.com/office/powerpoint/2010/main" val="32533266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2027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data on employment growth rate, </a:t>
            </a:r>
            <a:r>
              <a:rPr lang="en-US" sz="1500" b="1" i="1" dirty="0"/>
              <a:t>e</a:t>
            </a:r>
            <a:r>
              <a:rPr lang="en-US" sz="1500" b="1" dirty="0"/>
              <a:t>, and GDP growth rate, </a:t>
            </a:r>
            <a:r>
              <a:rPr lang="en-US" sz="1500" b="1" i="1" dirty="0"/>
              <a:t>g</a:t>
            </a:r>
            <a:r>
              <a:rPr lang="en-US" sz="1500" b="1" dirty="0"/>
              <a:t>, for 25 OECD countries in Exercise </a:t>
            </a:r>
            <a:r>
              <a:rPr lang="en-US" sz="1500" b="1" dirty="0" smtClean="0"/>
              <a:t>1.5 </a:t>
            </a:r>
            <a:r>
              <a:rPr lang="en-US" sz="1500" b="1" dirty="0"/>
              <a:t>provide </a:t>
            </a:r>
            <a:r>
              <a:rPr lang="en-US" sz="1500" b="1" dirty="0" smtClean="0"/>
              <a:t>another </a:t>
            </a:r>
            <a:r>
              <a:rPr lang="en-US" sz="1500" b="1" dirty="0"/>
              <a:t>example </a:t>
            </a:r>
            <a:r>
              <a:rPr lang="en-US" sz="1500" b="1" dirty="0" smtClean="0"/>
              <a:t>where one might consider </a:t>
            </a:r>
            <a:r>
              <a:rPr lang="en-US" sz="1500" b="1" dirty="0"/>
              <a:t>the use of a quadratic function.</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3" name="Rectangle 5"/>
          <p:cNvSpPr>
            <a:spLocks noChangeArrowheads="1"/>
          </p:cNvSpPr>
          <p:nvPr/>
        </p:nvSpPr>
        <p:spPr bwMode="auto">
          <a:xfrm>
            <a:off x="234000" y="576948"/>
            <a:ext cx="8676000" cy="4976128"/>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277200" y="622050"/>
            <a:ext cx="8589600" cy="43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277200" y="1054050"/>
            <a:ext cx="8589600" cy="365175"/>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ne 6"/>
          <p:cNvSpPr>
            <a:spLocks noChangeShapeType="1"/>
          </p:cNvSpPr>
          <p:nvPr/>
        </p:nvSpPr>
        <p:spPr bwMode="auto">
          <a:xfrm>
            <a:off x="255600" y="1016700"/>
            <a:ext cx="863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Line 6"/>
          <p:cNvSpPr>
            <a:spLocks noChangeShapeType="1"/>
          </p:cNvSpPr>
          <p:nvPr/>
        </p:nvSpPr>
        <p:spPr bwMode="auto">
          <a:xfrm>
            <a:off x="255600" y="1410600"/>
            <a:ext cx="8632800" cy="14400"/>
          </a:xfrm>
          <a:prstGeom prst="line">
            <a:avLst/>
          </a:prstGeom>
          <a:noFill/>
          <a:ln w="31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11"/>
          <p:cNvSpPr txBox="1">
            <a:spLocks noChangeArrowheads="1"/>
          </p:cNvSpPr>
          <p:nvPr/>
        </p:nvSpPr>
        <p:spPr bwMode="auto">
          <a:xfrm>
            <a:off x="666750" y="592138"/>
            <a:ext cx="7905750" cy="887523"/>
          </a:xfrm>
          <a:prstGeom prst="rect">
            <a:avLst/>
          </a:prstGeom>
          <a:noFill/>
          <a:ln>
            <a:noFill/>
          </a:ln>
          <a:effectLst/>
        </p:spPr>
        <p:txBody>
          <a:bodyPr wrap="square" lIns="216000" tIns="72000" bIns="144000">
            <a:spAutoFit/>
          </a:bodyPr>
          <a:lstStyle>
            <a:lvl1pPr>
              <a:tabLst>
                <a:tab pos="1701800" algn="dec"/>
                <a:tab pos="2781300" algn="dec"/>
                <a:tab pos="3860800" algn="l"/>
                <a:tab pos="5918200" algn="dec"/>
                <a:tab pos="6997700" algn="dec"/>
              </a:tabLst>
              <a:defRPr sz="2400">
                <a:solidFill>
                  <a:schemeClr val="tx1"/>
                </a:solidFill>
                <a:latin typeface="Times New Roman" pitchFamily="18" charset="0"/>
              </a:defRPr>
            </a:lvl1pPr>
            <a:lvl2pPr>
              <a:tabLst>
                <a:tab pos="1701800" algn="dec"/>
                <a:tab pos="2781300" algn="dec"/>
                <a:tab pos="3860800" algn="l"/>
                <a:tab pos="5918200" algn="dec"/>
                <a:tab pos="6997700" algn="dec"/>
              </a:tabLst>
              <a:defRPr sz="2400">
                <a:solidFill>
                  <a:schemeClr val="tx1"/>
                </a:solidFill>
                <a:latin typeface="Times New Roman" pitchFamily="18" charset="0"/>
              </a:defRPr>
            </a:lvl2pPr>
            <a:lvl3pPr>
              <a:tabLst>
                <a:tab pos="1701800" algn="dec"/>
                <a:tab pos="2781300" algn="dec"/>
                <a:tab pos="3860800" algn="l"/>
                <a:tab pos="5918200" algn="dec"/>
                <a:tab pos="6997700" algn="dec"/>
              </a:tabLst>
              <a:defRPr sz="2400">
                <a:solidFill>
                  <a:schemeClr val="tx1"/>
                </a:solidFill>
                <a:latin typeface="Times New Roman" pitchFamily="18" charset="0"/>
              </a:defRPr>
            </a:lvl3pPr>
            <a:lvl4pPr>
              <a:tabLst>
                <a:tab pos="1701800" algn="dec"/>
                <a:tab pos="2781300" algn="dec"/>
                <a:tab pos="3860800" algn="l"/>
                <a:tab pos="5918200" algn="dec"/>
                <a:tab pos="6997700" algn="dec"/>
              </a:tabLst>
              <a:defRPr sz="2400">
                <a:solidFill>
                  <a:schemeClr val="tx1"/>
                </a:solidFill>
                <a:latin typeface="Times New Roman" pitchFamily="18" charset="0"/>
              </a:defRPr>
            </a:lvl4pPr>
            <a:lvl5pPr>
              <a:tabLst>
                <a:tab pos="1701800" algn="dec"/>
                <a:tab pos="2781300" algn="dec"/>
                <a:tab pos="3860800" algn="l"/>
                <a:tab pos="5918200" algn="dec"/>
                <a:tab pos="6997700" algn="dec"/>
              </a:tabLst>
              <a:defRPr sz="2400">
                <a:solidFill>
                  <a:schemeClr val="tx1"/>
                </a:solidFill>
                <a:latin typeface="Times New Roman" pitchFamily="18" charset="0"/>
              </a:defRPr>
            </a:lvl5pPr>
            <a:lvl6pPr eaLnBrk="0" fontAlgn="base" hangingPunct="0">
              <a:spcBef>
                <a:spcPct val="0"/>
              </a:spcBef>
              <a:spcAft>
                <a:spcPct val="0"/>
              </a:spcAft>
              <a:tabLst>
                <a:tab pos="1701800" algn="dec"/>
                <a:tab pos="2781300" algn="dec"/>
                <a:tab pos="3860800" algn="l"/>
                <a:tab pos="5918200" algn="dec"/>
                <a:tab pos="6997700" algn="dec"/>
              </a:tabLst>
              <a:defRPr sz="2400">
                <a:solidFill>
                  <a:schemeClr val="tx1"/>
                </a:solidFill>
                <a:latin typeface="Times New Roman" pitchFamily="18" charset="0"/>
              </a:defRPr>
            </a:lvl6pPr>
            <a:lvl7pPr eaLnBrk="0" fontAlgn="base" hangingPunct="0">
              <a:spcBef>
                <a:spcPct val="0"/>
              </a:spcBef>
              <a:spcAft>
                <a:spcPct val="0"/>
              </a:spcAft>
              <a:tabLst>
                <a:tab pos="1701800" algn="dec"/>
                <a:tab pos="2781300" algn="dec"/>
                <a:tab pos="3860800" algn="l"/>
                <a:tab pos="5918200" algn="dec"/>
                <a:tab pos="6997700" algn="dec"/>
              </a:tabLst>
              <a:defRPr sz="2400">
                <a:solidFill>
                  <a:schemeClr val="tx1"/>
                </a:solidFill>
                <a:latin typeface="Times New Roman" pitchFamily="18" charset="0"/>
              </a:defRPr>
            </a:lvl7pPr>
            <a:lvl8pPr eaLnBrk="0" fontAlgn="base" hangingPunct="0">
              <a:spcBef>
                <a:spcPct val="0"/>
              </a:spcBef>
              <a:spcAft>
                <a:spcPct val="0"/>
              </a:spcAft>
              <a:tabLst>
                <a:tab pos="1701800" algn="dec"/>
                <a:tab pos="2781300" algn="dec"/>
                <a:tab pos="3860800" algn="l"/>
                <a:tab pos="5918200" algn="dec"/>
                <a:tab pos="6997700" algn="dec"/>
              </a:tabLst>
              <a:defRPr sz="2400">
                <a:solidFill>
                  <a:schemeClr val="tx1"/>
                </a:solidFill>
                <a:latin typeface="Times New Roman" pitchFamily="18" charset="0"/>
              </a:defRPr>
            </a:lvl8pPr>
            <a:lvl9pPr eaLnBrk="0" fontAlgn="base" hangingPunct="0">
              <a:spcBef>
                <a:spcPct val="0"/>
              </a:spcBef>
              <a:spcAft>
                <a:spcPct val="0"/>
              </a:spcAft>
              <a:tabLst>
                <a:tab pos="1701800" algn="dec"/>
                <a:tab pos="2781300" algn="dec"/>
                <a:tab pos="3860800" algn="l"/>
                <a:tab pos="5918200" algn="dec"/>
                <a:tab pos="6997700" algn="dec"/>
              </a:tabLst>
              <a:defRPr sz="2400">
                <a:solidFill>
                  <a:schemeClr val="tx1"/>
                </a:solidFill>
                <a:latin typeface="Times New Roman" pitchFamily="18" charset="0"/>
              </a:defRPr>
            </a:lvl9pPr>
          </a:lstStyle>
          <a:p>
            <a:pPr algn="ctr" eaLnBrk="1" hangingPunct="1">
              <a:spcBef>
                <a:spcPct val="50000"/>
              </a:spcBef>
            </a:pPr>
            <a:r>
              <a:rPr lang="en-GB" sz="1800" b="1" dirty="0">
                <a:latin typeface="Arial" charset="0"/>
              </a:rPr>
              <a:t>Average annual percentage growth rates</a:t>
            </a:r>
            <a:endParaRPr lang="en-GB" sz="1800" b="1" dirty="0">
              <a:latin typeface="Arial" charset="0"/>
              <a:cs typeface="Arial" charset="0"/>
            </a:endParaRPr>
          </a:p>
          <a:p>
            <a:pPr eaLnBrk="1" hangingPunct="1">
              <a:spcBef>
                <a:spcPts val="900"/>
              </a:spcBef>
            </a:pPr>
            <a:r>
              <a:rPr lang="en-GB" sz="1800" b="1" dirty="0">
                <a:latin typeface="Arial" charset="0"/>
                <a:cs typeface="Arial" charset="0"/>
              </a:rPr>
              <a:t>                 </a:t>
            </a:r>
            <a:r>
              <a:rPr lang="en-GB" sz="1800" b="1" dirty="0" smtClean="0">
                <a:latin typeface="Arial" charset="0"/>
                <a:cs typeface="Arial" charset="0"/>
              </a:rPr>
              <a:t>       </a:t>
            </a:r>
            <a:r>
              <a:rPr lang="en-GB" sz="1600" b="1" dirty="0" smtClean="0">
                <a:latin typeface="Arial" charset="0"/>
                <a:cs typeface="Arial" charset="0"/>
              </a:rPr>
              <a:t>Employment   </a:t>
            </a:r>
            <a:r>
              <a:rPr lang="en-GB" sz="1600" b="1" dirty="0">
                <a:latin typeface="Arial" charset="0"/>
                <a:cs typeface="Arial" charset="0"/>
              </a:rPr>
              <a:t>GDP                                  </a:t>
            </a:r>
            <a:r>
              <a:rPr lang="en-GB" sz="1600" b="1" dirty="0" smtClean="0">
                <a:latin typeface="Arial" charset="0"/>
                <a:cs typeface="Arial" charset="0"/>
              </a:rPr>
              <a:t>    Employment   GDP</a:t>
            </a:r>
            <a:endParaRPr lang="en-GB" sz="1600" b="1" dirty="0">
              <a:latin typeface="Arial" charset="0"/>
              <a:cs typeface="Arial" charset="0"/>
            </a:endParaRPr>
          </a:p>
        </p:txBody>
      </p:sp>
      <p:sp>
        <p:nvSpPr>
          <p:cNvPr id="25" name="Text Box 120"/>
          <p:cNvSpPr txBox="1">
            <a:spLocks noChangeArrowheads="1"/>
          </p:cNvSpPr>
          <p:nvPr/>
        </p:nvSpPr>
        <p:spPr bwMode="auto">
          <a:xfrm>
            <a:off x="727075" y="1436688"/>
            <a:ext cx="7777163" cy="4157649"/>
          </a:xfrm>
          <a:prstGeom prst="rect">
            <a:avLst/>
          </a:prstGeom>
          <a:noFill/>
          <a:ln>
            <a:noFill/>
          </a:ln>
          <a:effectLst/>
          <a:extLst/>
        </p:spPr>
        <p:txBody>
          <a:bodyPr lIns="216000" tIns="72000" bIns="144000">
            <a:spAutoFit/>
          </a:bodyPr>
          <a:lstStyle>
            <a:lvl1pPr eaLnBrk="0" hangingPunct="0">
              <a:tabLst>
                <a:tab pos="1701800" algn="dec"/>
                <a:tab pos="2781300" algn="dec"/>
                <a:tab pos="3860800" algn="l"/>
                <a:tab pos="5918200" algn="dec"/>
                <a:tab pos="6997700" algn="dec"/>
              </a:tabLst>
              <a:defRPr>
                <a:solidFill>
                  <a:schemeClr val="tx1"/>
                </a:solidFill>
                <a:latin typeface="Arial" pitchFamily="34" charset="0"/>
              </a:defRPr>
            </a:lvl1pPr>
            <a:lvl2pPr marL="742950" indent="-285750" eaLnBrk="0" hangingPunct="0">
              <a:tabLst>
                <a:tab pos="1701800" algn="dec"/>
                <a:tab pos="2781300" algn="dec"/>
                <a:tab pos="3860800" algn="l"/>
                <a:tab pos="5918200" algn="dec"/>
                <a:tab pos="6997700" algn="dec"/>
              </a:tabLst>
              <a:defRPr>
                <a:solidFill>
                  <a:schemeClr val="tx1"/>
                </a:solidFill>
                <a:latin typeface="Arial" pitchFamily="34" charset="0"/>
              </a:defRPr>
            </a:lvl2pPr>
            <a:lvl3pPr marL="1143000" indent="-228600" eaLnBrk="0" hangingPunct="0">
              <a:tabLst>
                <a:tab pos="1701800" algn="dec"/>
                <a:tab pos="2781300" algn="dec"/>
                <a:tab pos="3860800" algn="l"/>
                <a:tab pos="5918200" algn="dec"/>
                <a:tab pos="6997700" algn="dec"/>
              </a:tabLst>
              <a:defRPr>
                <a:solidFill>
                  <a:schemeClr val="tx1"/>
                </a:solidFill>
                <a:latin typeface="Arial" pitchFamily="34" charset="0"/>
              </a:defRPr>
            </a:lvl3pPr>
            <a:lvl4pPr marL="1600200" indent="-228600" eaLnBrk="0" hangingPunct="0">
              <a:tabLst>
                <a:tab pos="1701800" algn="dec"/>
                <a:tab pos="2781300" algn="dec"/>
                <a:tab pos="3860800" algn="l"/>
                <a:tab pos="5918200" algn="dec"/>
                <a:tab pos="6997700" algn="dec"/>
              </a:tabLst>
              <a:defRPr>
                <a:solidFill>
                  <a:schemeClr val="tx1"/>
                </a:solidFill>
                <a:latin typeface="Arial" pitchFamily="34" charset="0"/>
              </a:defRPr>
            </a:lvl4pPr>
            <a:lvl5pPr marL="2057400" indent="-228600" eaLnBrk="0" hangingPunct="0">
              <a:tabLst>
                <a:tab pos="1701800" algn="dec"/>
                <a:tab pos="2781300" algn="dec"/>
                <a:tab pos="3860800" algn="l"/>
                <a:tab pos="5918200" algn="dec"/>
                <a:tab pos="6997700" algn="dec"/>
              </a:tabLst>
              <a:defRPr>
                <a:solidFill>
                  <a:schemeClr val="tx1"/>
                </a:solidFill>
                <a:latin typeface="Arial" pitchFamily="34" charset="0"/>
              </a:defRPr>
            </a:lvl5pPr>
            <a:lvl6pPr marL="2514600" indent="-228600" eaLnBrk="0" fontAlgn="base" hangingPunct="0">
              <a:spcBef>
                <a:spcPct val="0"/>
              </a:spcBef>
              <a:spcAft>
                <a:spcPct val="0"/>
              </a:spcAft>
              <a:tabLst>
                <a:tab pos="1701800" algn="dec"/>
                <a:tab pos="2781300" algn="dec"/>
                <a:tab pos="3860800" algn="l"/>
                <a:tab pos="5918200" algn="dec"/>
                <a:tab pos="6997700" algn="dec"/>
              </a:tabLst>
              <a:defRPr>
                <a:solidFill>
                  <a:schemeClr val="tx1"/>
                </a:solidFill>
                <a:latin typeface="Arial" pitchFamily="34" charset="0"/>
              </a:defRPr>
            </a:lvl6pPr>
            <a:lvl7pPr marL="2971800" indent="-228600" eaLnBrk="0" fontAlgn="base" hangingPunct="0">
              <a:spcBef>
                <a:spcPct val="0"/>
              </a:spcBef>
              <a:spcAft>
                <a:spcPct val="0"/>
              </a:spcAft>
              <a:tabLst>
                <a:tab pos="1701800" algn="dec"/>
                <a:tab pos="2781300" algn="dec"/>
                <a:tab pos="3860800" algn="l"/>
                <a:tab pos="5918200" algn="dec"/>
                <a:tab pos="6997700" algn="dec"/>
              </a:tabLst>
              <a:defRPr>
                <a:solidFill>
                  <a:schemeClr val="tx1"/>
                </a:solidFill>
                <a:latin typeface="Arial" pitchFamily="34" charset="0"/>
              </a:defRPr>
            </a:lvl7pPr>
            <a:lvl8pPr marL="3429000" indent="-228600" eaLnBrk="0" fontAlgn="base" hangingPunct="0">
              <a:spcBef>
                <a:spcPct val="0"/>
              </a:spcBef>
              <a:spcAft>
                <a:spcPct val="0"/>
              </a:spcAft>
              <a:tabLst>
                <a:tab pos="1701800" algn="dec"/>
                <a:tab pos="2781300" algn="dec"/>
                <a:tab pos="3860800" algn="l"/>
                <a:tab pos="5918200" algn="dec"/>
                <a:tab pos="6997700" algn="dec"/>
              </a:tabLst>
              <a:defRPr>
                <a:solidFill>
                  <a:schemeClr val="tx1"/>
                </a:solidFill>
                <a:latin typeface="Arial" pitchFamily="34" charset="0"/>
              </a:defRPr>
            </a:lvl8pPr>
            <a:lvl9pPr marL="3886200" indent="-228600" eaLnBrk="0" fontAlgn="base" hangingPunct="0">
              <a:spcBef>
                <a:spcPct val="0"/>
              </a:spcBef>
              <a:spcAft>
                <a:spcPct val="0"/>
              </a:spcAft>
              <a:tabLst>
                <a:tab pos="1701800" algn="dec"/>
                <a:tab pos="2781300" algn="dec"/>
                <a:tab pos="3860800" algn="l"/>
                <a:tab pos="5918200" algn="dec"/>
                <a:tab pos="6997700" algn="dec"/>
              </a:tabLst>
              <a:defRPr>
                <a:solidFill>
                  <a:schemeClr val="tx1"/>
                </a:solidFill>
                <a:latin typeface="Arial" pitchFamily="34" charset="0"/>
              </a:defRPr>
            </a:lvl9pPr>
          </a:lstStyle>
          <a:p>
            <a:pPr eaLnBrk="1" hangingPunct="1">
              <a:spcBef>
                <a:spcPct val="50000"/>
              </a:spcBef>
              <a:tabLst>
                <a:tab pos="1971675" algn="dec"/>
                <a:tab pos="2962275" algn="dec"/>
                <a:tab pos="3860800" algn="l"/>
                <a:tab pos="6010275" algn="dec"/>
                <a:tab pos="6997700" algn="dec"/>
              </a:tabLst>
            </a:pPr>
            <a:r>
              <a:rPr lang="en-GB" sz="1600" b="1" dirty="0" smtClean="0">
                <a:cs typeface="Arial" pitchFamily="34" charset="0"/>
              </a:rPr>
              <a:t>Australia</a:t>
            </a:r>
            <a:r>
              <a:rPr lang="en-GB" sz="1600" b="1" dirty="0">
                <a:cs typeface="Arial" pitchFamily="34" charset="0"/>
              </a:rPr>
              <a:t>	</a:t>
            </a:r>
            <a:r>
              <a:rPr lang="en-GB" sz="1600" b="1" dirty="0" smtClean="0">
                <a:cs typeface="Arial" pitchFamily="34" charset="0"/>
              </a:rPr>
              <a:t>2.57</a:t>
            </a:r>
            <a:r>
              <a:rPr lang="en-GB" sz="1600" b="1" dirty="0">
                <a:cs typeface="Arial" pitchFamily="34" charset="0"/>
              </a:rPr>
              <a:t>	</a:t>
            </a:r>
            <a:r>
              <a:rPr lang="en-GB" sz="1600" b="1" dirty="0" smtClean="0">
                <a:cs typeface="Arial" pitchFamily="34" charset="0"/>
              </a:rPr>
              <a:t>3.52</a:t>
            </a:r>
            <a:r>
              <a:rPr lang="en-GB" sz="1600" b="1" dirty="0">
                <a:cs typeface="Arial" pitchFamily="34" charset="0"/>
              </a:rPr>
              <a:t>	Korea	</a:t>
            </a:r>
            <a:r>
              <a:rPr lang="en-GB" sz="1600" b="1" dirty="0" smtClean="0">
                <a:cs typeface="Arial" pitchFamily="34" charset="0"/>
              </a:rPr>
              <a:t>1.11</a:t>
            </a:r>
            <a:r>
              <a:rPr lang="en-GB" sz="1600" b="1" dirty="0">
                <a:cs typeface="Arial" pitchFamily="34" charset="0"/>
              </a:rPr>
              <a:t>	</a:t>
            </a:r>
            <a:r>
              <a:rPr lang="en-GB" sz="1600" b="1" dirty="0" smtClean="0">
                <a:cs typeface="Arial" pitchFamily="34" charset="0"/>
              </a:rPr>
              <a:t>4.48</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Austria	1</a:t>
            </a:r>
            <a:r>
              <a:rPr lang="en-GB" sz="1600" b="1" dirty="0" smtClean="0">
                <a:cs typeface="Arial" pitchFamily="34" charset="0"/>
              </a:rPr>
              <a:t>.64</a:t>
            </a:r>
            <a:r>
              <a:rPr lang="en-GB" sz="1600" b="1" dirty="0">
                <a:cs typeface="Arial" pitchFamily="34" charset="0"/>
              </a:rPr>
              <a:t>	</a:t>
            </a:r>
            <a:r>
              <a:rPr lang="en-GB" sz="1600" b="1" dirty="0" smtClean="0">
                <a:cs typeface="Arial" pitchFamily="34" charset="0"/>
              </a:rPr>
              <a:t>2.66</a:t>
            </a:r>
            <a:r>
              <a:rPr lang="en-GB" sz="1600" b="1" dirty="0">
                <a:cs typeface="Arial" pitchFamily="34" charset="0"/>
              </a:rPr>
              <a:t>	Luxembourg	</a:t>
            </a:r>
            <a:r>
              <a:rPr lang="en-GB" sz="1600" b="1" dirty="0" smtClean="0">
                <a:cs typeface="Arial" pitchFamily="34" charset="0"/>
              </a:rPr>
              <a:t>1.34</a:t>
            </a:r>
            <a:r>
              <a:rPr lang="en-GB" sz="1600" b="1" dirty="0">
                <a:cs typeface="Arial" pitchFamily="34" charset="0"/>
              </a:rPr>
              <a:t>	</a:t>
            </a:r>
            <a:r>
              <a:rPr lang="en-GB" sz="1600" b="1" dirty="0" smtClean="0">
                <a:cs typeface="Arial" pitchFamily="34" charset="0"/>
              </a:rPr>
              <a:t>4.55</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Belgium	</a:t>
            </a:r>
            <a:r>
              <a:rPr lang="en-GB" sz="1600" b="1" dirty="0" smtClean="0">
                <a:cs typeface="Arial" pitchFamily="34" charset="0"/>
              </a:rPr>
              <a:t>1.06</a:t>
            </a:r>
            <a:r>
              <a:rPr lang="en-GB" sz="1600" b="1" dirty="0">
                <a:cs typeface="Arial" pitchFamily="34" charset="0"/>
              </a:rPr>
              <a:t>	</a:t>
            </a:r>
            <a:r>
              <a:rPr lang="en-GB" sz="1600" b="1" dirty="0" smtClean="0">
                <a:cs typeface="Arial" pitchFamily="34" charset="0"/>
              </a:rPr>
              <a:t>2.27</a:t>
            </a:r>
            <a:r>
              <a:rPr lang="en-GB" sz="1600" b="1" dirty="0">
                <a:cs typeface="Arial" pitchFamily="34" charset="0"/>
              </a:rPr>
              <a:t>	</a:t>
            </a:r>
            <a:r>
              <a:rPr lang="en-GB" sz="1600" b="1" dirty="0" smtClean="0">
                <a:cs typeface="Arial" pitchFamily="34" charset="0"/>
              </a:rPr>
              <a:t>Mexico</a:t>
            </a:r>
            <a:r>
              <a:rPr lang="en-GB" sz="1600" b="1" dirty="0">
                <a:cs typeface="Arial" pitchFamily="34" charset="0"/>
              </a:rPr>
              <a:t>	1.88	</a:t>
            </a:r>
            <a:r>
              <a:rPr lang="en-GB" sz="1600" b="1" dirty="0" smtClean="0">
                <a:cs typeface="Arial" pitchFamily="34" charset="0"/>
              </a:rPr>
              <a:t>3.36</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Canada	</a:t>
            </a:r>
            <a:r>
              <a:rPr lang="en-GB" sz="1600" b="1" dirty="0" smtClean="0">
                <a:cs typeface="Arial" pitchFamily="34" charset="0"/>
              </a:rPr>
              <a:t>1.90</a:t>
            </a:r>
            <a:r>
              <a:rPr lang="en-GB" sz="1600" b="1" dirty="0">
                <a:cs typeface="Arial" pitchFamily="34" charset="0"/>
              </a:rPr>
              <a:t>	</a:t>
            </a:r>
            <a:r>
              <a:rPr lang="en-GB" sz="1600" b="1" dirty="0" smtClean="0">
                <a:cs typeface="Arial" pitchFamily="34" charset="0"/>
              </a:rPr>
              <a:t>2.57</a:t>
            </a:r>
            <a:r>
              <a:rPr lang="en-GB" sz="1600" b="1" dirty="0">
                <a:cs typeface="Arial" pitchFamily="34" charset="0"/>
              </a:rPr>
              <a:t>	</a:t>
            </a:r>
            <a:r>
              <a:rPr lang="en-GB" sz="1600" b="1" dirty="0" smtClean="0">
                <a:cs typeface="Arial" pitchFamily="34" charset="0"/>
              </a:rPr>
              <a:t>Netherlands</a:t>
            </a:r>
            <a:r>
              <a:rPr lang="en-GB" sz="1600" b="1" dirty="0">
                <a:cs typeface="Arial" pitchFamily="34" charset="0"/>
              </a:rPr>
              <a:t>	</a:t>
            </a:r>
            <a:r>
              <a:rPr lang="en-GB" sz="1600" b="1" dirty="0" smtClean="0">
                <a:cs typeface="Arial" pitchFamily="34" charset="0"/>
              </a:rPr>
              <a:t>0.51</a:t>
            </a:r>
            <a:r>
              <a:rPr lang="en-GB" sz="1600" b="1" dirty="0">
                <a:cs typeface="Arial" pitchFamily="34" charset="0"/>
              </a:rPr>
              <a:t>	</a:t>
            </a:r>
            <a:r>
              <a:rPr lang="en-GB" sz="1600" b="1" dirty="0" smtClean="0">
                <a:cs typeface="Arial" pitchFamily="34" charset="0"/>
              </a:rPr>
              <a:t>2.37</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smtClean="0">
                <a:cs typeface="Arial" pitchFamily="34" charset="0"/>
              </a:rPr>
              <a:t>Czech Republic	0.79	5.62	New Zealand	2.67	3.41</a:t>
            </a:r>
          </a:p>
          <a:p>
            <a:pPr eaLnBrk="1" hangingPunct="1">
              <a:tabLst>
                <a:tab pos="1971675" algn="dec"/>
                <a:tab pos="2962275" algn="dec"/>
                <a:tab pos="3860800" algn="l"/>
                <a:tab pos="6010275" algn="dec"/>
                <a:tab pos="6997700" algn="dec"/>
              </a:tabLst>
            </a:pPr>
            <a:r>
              <a:rPr lang="en-GB" sz="1600" b="1" dirty="0" smtClean="0">
                <a:cs typeface="Arial" pitchFamily="34" charset="0"/>
              </a:rPr>
              <a:t>Denmark</a:t>
            </a:r>
            <a:r>
              <a:rPr lang="en-GB" sz="1600" b="1" dirty="0">
                <a:cs typeface="Arial" pitchFamily="34" charset="0"/>
              </a:rPr>
              <a:t>	</a:t>
            </a:r>
            <a:r>
              <a:rPr lang="en-GB" sz="1600" b="1" dirty="0" smtClean="0">
                <a:cs typeface="Arial" pitchFamily="34" charset="0"/>
              </a:rPr>
              <a:t>0.58</a:t>
            </a:r>
            <a:r>
              <a:rPr lang="en-GB" sz="1600" b="1" dirty="0">
                <a:cs typeface="Arial" pitchFamily="34" charset="0"/>
              </a:rPr>
              <a:t>	2.02	Norway	</a:t>
            </a:r>
            <a:r>
              <a:rPr lang="en-GB" sz="1600" b="1" dirty="0" smtClean="0">
                <a:cs typeface="Arial" pitchFamily="34" charset="0"/>
              </a:rPr>
              <a:t>1.36</a:t>
            </a:r>
            <a:r>
              <a:rPr lang="en-GB" sz="1600" b="1" dirty="0">
                <a:cs typeface="Arial" pitchFamily="34" charset="0"/>
              </a:rPr>
              <a:t>	</a:t>
            </a:r>
            <a:r>
              <a:rPr lang="en-GB" sz="1600" b="1" dirty="0" smtClean="0">
                <a:cs typeface="Arial" pitchFamily="34" charset="0"/>
              </a:rPr>
              <a:t>2.49</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smtClean="0">
                <a:cs typeface="Arial" pitchFamily="34" charset="0"/>
              </a:rPr>
              <a:t>Estonia	2.28	8.10	Poland	2.05	5.16</a:t>
            </a:r>
          </a:p>
          <a:p>
            <a:pPr eaLnBrk="1" hangingPunct="1">
              <a:tabLst>
                <a:tab pos="1971675" algn="dec"/>
                <a:tab pos="2962275" algn="dec"/>
                <a:tab pos="3860800" algn="l"/>
                <a:tab pos="6010275" algn="dec"/>
                <a:tab pos="6997700" algn="dec"/>
              </a:tabLst>
            </a:pPr>
            <a:r>
              <a:rPr lang="en-GB" sz="1600" b="1" dirty="0" smtClean="0">
                <a:cs typeface="Arial" pitchFamily="34" charset="0"/>
              </a:rPr>
              <a:t>Finland</a:t>
            </a:r>
            <a:r>
              <a:rPr lang="en-GB" sz="1600" b="1" dirty="0">
                <a:cs typeface="Arial" pitchFamily="34" charset="0"/>
              </a:rPr>
              <a:t>	</a:t>
            </a:r>
            <a:r>
              <a:rPr lang="en-GB" sz="1600" b="1" dirty="0" smtClean="0">
                <a:cs typeface="Arial" pitchFamily="34" charset="0"/>
              </a:rPr>
              <a:t>0.98</a:t>
            </a:r>
            <a:r>
              <a:rPr lang="en-GB" sz="1600" b="1" dirty="0">
                <a:cs typeface="Arial" pitchFamily="34" charset="0"/>
              </a:rPr>
              <a:t>	</a:t>
            </a:r>
            <a:r>
              <a:rPr lang="en-GB" sz="1600" b="1" dirty="0" smtClean="0">
                <a:cs typeface="Arial" pitchFamily="34" charset="0"/>
              </a:rPr>
              <a:t>3.75</a:t>
            </a:r>
            <a:r>
              <a:rPr lang="en-GB" sz="1600" b="1" dirty="0">
                <a:cs typeface="Arial" pitchFamily="34" charset="0"/>
              </a:rPr>
              <a:t>	Portugal	</a:t>
            </a:r>
            <a:r>
              <a:rPr lang="en-GB" sz="1600" b="1" dirty="0" smtClean="0">
                <a:cs typeface="Arial" pitchFamily="34" charset="0"/>
              </a:rPr>
              <a:t>0.13</a:t>
            </a:r>
            <a:r>
              <a:rPr lang="en-GB" sz="1600" b="1" dirty="0">
                <a:cs typeface="Arial" pitchFamily="34" charset="0"/>
              </a:rPr>
              <a:t>	</a:t>
            </a:r>
            <a:r>
              <a:rPr lang="en-GB" sz="1600" b="1" dirty="0" smtClean="0">
                <a:cs typeface="Arial" pitchFamily="34" charset="0"/>
              </a:rPr>
              <a:t>1.04</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France	</a:t>
            </a:r>
            <a:r>
              <a:rPr lang="en-GB" sz="1600" b="1" dirty="0" smtClean="0">
                <a:cs typeface="Arial" pitchFamily="34" charset="0"/>
              </a:rPr>
              <a:t>0.69</a:t>
            </a:r>
            <a:r>
              <a:rPr lang="en-GB" sz="1600" b="1" dirty="0">
                <a:cs typeface="Arial" pitchFamily="34" charset="0"/>
              </a:rPr>
              <a:t>	</a:t>
            </a:r>
            <a:r>
              <a:rPr lang="en-GB" sz="1600" b="1" dirty="0" smtClean="0">
                <a:cs typeface="Arial" pitchFamily="34" charset="0"/>
              </a:rPr>
              <a:t>2.00</a:t>
            </a:r>
            <a:r>
              <a:rPr lang="en-GB" sz="1600" b="1" dirty="0">
                <a:cs typeface="Arial" pitchFamily="34" charset="0"/>
              </a:rPr>
              <a:t>	</a:t>
            </a:r>
            <a:r>
              <a:rPr lang="en-GB" sz="1600" b="1" dirty="0" smtClean="0">
                <a:cs typeface="Arial" pitchFamily="34" charset="0"/>
              </a:rPr>
              <a:t>Slovak Republic</a:t>
            </a:r>
            <a:r>
              <a:rPr lang="en-GB" sz="1600" b="1" dirty="0">
                <a:cs typeface="Arial" pitchFamily="34" charset="0"/>
              </a:rPr>
              <a:t>	</a:t>
            </a:r>
            <a:r>
              <a:rPr lang="en-GB" sz="1600" b="1" dirty="0" smtClean="0">
                <a:cs typeface="Arial" pitchFamily="34" charset="0"/>
              </a:rPr>
              <a:t>2.08</a:t>
            </a:r>
            <a:r>
              <a:rPr lang="en-GB" sz="1600" b="1" dirty="0">
                <a:cs typeface="Arial" pitchFamily="34" charset="0"/>
              </a:rPr>
              <a:t>	</a:t>
            </a:r>
            <a:r>
              <a:rPr lang="en-GB" sz="1600" b="1" dirty="0" smtClean="0">
                <a:cs typeface="Arial" pitchFamily="34" charset="0"/>
              </a:rPr>
              <a:t>7.04</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Germany	</a:t>
            </a:r>
            <a:r>
              <a:rPr lang="en-GB" sz="1600" b="1" dirty="0" smtClean="0">
                <a:cs typeface="Arial" pitchFamily="34" charset="0"/>
              </a:rPr>
              <a:t>0.84</a:t>
            </a:r>
            <a:r>
              <a:rPr lang="en-GB" sz="1600" b="1" dirty="0">
                <a:cs typeface="Arial" pitchFamily="34" charset="0"/>
              </a:rPr>
              <a:t>	</a:t>
            </a:r>
            <a:r>
              <a:rPr lang="en-GB" sz="1600" b="1" dirty="0" smtClean="0">
                <a:cs typeface="Arial" pitchFamily="34" charset="0"/>
              </a:rPr>
              <a:t>1.67</a:t>
            </a:r>
            <a:r>
              <a:rPr lang="en-GB" sz="1600" b="1" dirty="0">
                <a:cs typeface="Arial" pitchFamily="34" charset="0"/>
              </a:rPr>
              <a:t>	</a:t>
            </a:r>
            <a:r>
              <a:rPr lang="en-GB" sz="1600" b="1" dirty="0" smtClean="0">
                <a:cs typeface="Arial" pitchFamily="34" charset="0"/>
              </a:rPr>
              <a:t>Slovenia</a:t>
            </a:r>
            <a:r>
              <a:rPr lang="en-GB" sz="1600" b="1" dirty="0">
                <a:cs typeface="Arial" pitchFamily="34" charset="0"/>
              </a:rPr>
              <a:t>	</a:t>
            </a:r>
            <a:r>
              <a:rPr lang="en-GB" sz="1600" b="1" dirty="0" smtClean="0">
                <a:cs typeface="Arial" pitchFamily="34" charset="0"/>
              </a:rPr>
              <a:t>1.60</a:t>
            </a:r>
            <a:r>
              <a:rPr lang="en-GB" sz="1600" b="1" dirty="0">
                <a:cs typeface="Arial" pitchFamily="34" charset="0"/>
              </a:rPr>
              <a:t>	</a:t>
            </a:r>
            <a:r>
              <a:rPr lang="en-GB" sz="1600" b="1" dirty="0" smtClean="0">
                <a:cs typeface="Arial" pitchFamily="34" charset="0"/>
              </a:rPr>
              <a:t>4.82</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Greece	</a:t>
            </a:r>
            <a:r>
              <a:rPr lang="en-GB" sz="1600" b="1" dirty="0" smtClean="0">
                <a:cs typeface="Arial" pitchFamily="34" charset="0"/>
              </a:rPr>
              <a:t>1.55</a:t>
            </a:r>
            <a:r>
              <a:rPr lang="en-GB" sz="1600" b="1" dirty="0">
                <a:cs typeface="Arial" pitchFamily="34" charset="0"/>
              </a:rPr>
              <a:t>	</a:t>
            </a:r>
            <a:r>
              <a:rPr lang="en-GB" sz="1600" b="1" dirty="0" smtClean="0">
                <a:cs typeface="Arial" pitchFamily="34" charset="0"/>
              </a:rPr>
              <a:t>4.32</a:t>
            </a:r>
            <a:r>
              <a:rPr lang="en-GB" sz="1600" b="1" dirty="0">
                <a:cs typeface="Arial" pitchFamily="34" charset="0"/>
              </a:rPr>
              <a:t>	</a:t>
            </a:r>
            <a:r>
              <a:rPr lang="en-GB" sz="1600" b="1" dirty="0" smtClean="0">
                <a:cs typeface="Arial" pitchFamily="34" charset="0"/>
              </a:rPr>
              <a:t>Sweden</a:t>
            </a:r>
            <a:r>
              <a:rPr lang="en-GB" sz="1600" b="1" dirty="0">
                <a:cs typeface="Arial" pitchFamily="34" charset="0"/>
              </a:rPr>
              <a:t>	</a:t>
            </a:r>
            <a:r>
              <a:rPr lang="en-GB" sz="1600" b="1" dirty="0" smtClean="0">
                <a:cs typeface="Arial" pitchFamily="34" charset="0"/>
              </a:rPr>
              <a:t>0.83</a:t>
            </a:r>
            <a:r>
              <a:rPr lang="en-GB" sz="1600" b="1" dirty="0">
                <a:cs typeface="Arial" pitchFamily="34" charset="0"/>
              </a:rPr>
              <a:t>	</a:t>
            </a:r>
            <a:r>
              <a:rPr lang="en-GB" sz="1600" b="1" dirty="0" smtClean="0">
                <a:cs typeface="Arial" pitchFamily="34" charset="0"/>
              </a:rPr>
              <a:t>3.47</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smtClean="0">
                <a:cs typeface="Arial" pitchFamily="34" charset="0"/>
              </a:rPr>
              <a:t>Hungary	0.28	3.31	Switzerland	0.90	2.54</a:t>
            </a:r>
          </a:p>
          <a:p>
            <a:pPr eaLnBrk="1" hangingPunct="1">
              <a:tabLst>
                <a:tab pos="1971675" algn="dec"/>
                <a:tab pos="2962275" algn="dec"/>
                <a:tab pos="3860800" algn="l"/>
                <a:tab pos="6010275" algn="dec"/>
                <a:tab pos="6997700" algn="dec"/>
              </a:tabLst>
            </a:pPr>
            <a:r>
              <a:rPr lang="en-GB" sz="1600" b="1" dirty="0" smtClean="0">
                <a:cs typeface="Arial" pitchFamily="34" charset="0"/>
              </a:rPr>
              <a:t>Iceland</a:t>
            </a:r>
            <a:r>
              <a:rPr lang="en-GB" sz="1600" b="1" dirty="0">
                <a:cs typeface="Arial" pitchFamily="34" charset="0"/>
              </a:rPr>
              <a:t>	</a:t>
            </a:r>
            <a:r>
              <a:rPr lang="en-GB" sz="1600" b="1" dirty="0" smtClean="0">
                <a:cs typeface="Arial" pitchFamily="34" charset="0"/>
              </a:rPr>
              <a:t>2.49</a:t>
            </a:r>
            <a:r>
              <a:rPr lang="en-GB" sz="1600" b="1" dirty="0">
                <a:cs typeface="Arial" pitchFamily="34" charset="0"/>
              </a:rPr>
              <a:t>	</a:t>
            </a:r>
            <a:r>
              <a:rPr lang="en-GB" sz="1600" b="1" dirty="0" smtClean="0">
                <a:cs typeface="Arial" pitchFamily="34" charset="0"/>
              </a:rPr>
              <a:t>5.62</a:t>
            </a:r>
            <a:r>
              <a:rPr lang="en-GB" sz="1600" b="1" dirty="0">
                <a:cs typeface="Arial" pitchFamily="34" charset="0"/>
              </a:rPr>
              <a:t>	Turkey	</a:t>
            </a:r>
            <a:r>
              <a:rPr lang="en-GB" sz="1600" b="1" dirty="0" smtClean="0">
                <a:cs typeface="Arial" pitchFamily="34" charset="0"/>
              </a:rPr>
              <a:t>1.30</a:t>
            </a:r>
            <a:r>
              <a:rPr lang="en-GB" sz="1600" b="1" dirty="0">
                <a:cs typeface="Arial" pitchFamily="34" charset="0"/>
              </a:rPr>
              <a:t>	</a:t>
            </a:r>
            <a:r>
              <a:rPr lang="en-GB" sz="1600" b="1" dirty="0" smtClean="0">
                <a:cs typeface="Arial" pitchFamily="34" charset="0"/>
              </a:rPr>
              <a:t>6.90</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smtClean="0">
                <a:cs typeface="Arial" pitchFamily="34" charset="0"/>
              </a:rPr>
              <a:t>Israel</a:t>
            </a:r>
            <a:r>
              <a:rPr lang="en-GB" sz="1600" b="1" dirty="0">
                <a:cs typeface="Arial" pitchFamily="34" charset="0"/>
              </a:rPr>
              <a:t>	</a:t>
            </a:r>
            <a:r>
              <a:rPr lang="en-GB" sz="1600" b="1" dirty="0" smtClean="0">
                <a:cs typeface="Arial" pitchFamily="34" charset="0"/>
              </a:rPr>
              <a:t>3.29</a:t>
            </a:r>
            <a:r>
              <a:rPr lang="en-GB" sz="1600" b="1" dirty="0">
                <a:cs typeface="Arial" pitchFamily="34" charset="0"/>
              </a:rPr>
              <a:t>	</a:t>
            </a:r>
            <a:r>
              <a:rPr lang="en-GB" sz="1600" b="1" dirty="0" smtClean="0">
                <a:cs typeface="Arial" pitchFamily="34" charset="0"/>
              </a:rPr>
              <a:t>4.79</a:t>
            </a:r>
            <a:r>
              <a:rPr lang="en-GB" sz="1600" b="1" dirty="0">
                <a:cs typeface="Arial" pitchFamily="34" charset="0"/>
              </a:rPr>
              <a:t>	United Kingdom	</a:t>
            </a:r>
            <a:r>
              <a:rPr lang="en-GB" sz="1600" b="1" dirty="0" smtClean="0">
                <a:cs typeface="Arial" pitchFamily="34" charset="0"/>
              </a:rPr>
              <a:t>0.92</a:t>
            </a:r>
            <a:r>
              <a:rPr lang="en-GB" sz="1600" b="1" dirty="0">
                <a:cs typeface="Arial" pitchFamily="34" charset="0"/>
              </a:rPr>
              <a:t>	</a:t>
            </a:r>
            <a:r>
              <a:rPr lang="en-GB" sz="1600" b="1" dirty="0" smtClean="0">
                <a:cs typeface="Arial" pitchFamily="34" charset="0"/>
              </a:rPr>
              <a:t>3.31</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Italy	</a:t>
            </a:r>
            <a:r>
              <a:rPr lang="en-GB" sz="1600" b="1" dirty="0" smtClean="0">
                <a:cs typeface="Arial" pitchFamily="34" charset="0"/>
              </a:rPr>
              <a:t>0.89</a:t>
            </a:r>
            <a:r>
              <a:rPr lang="en-GB" sz="1600" b="1" dirty="0">
                <a:cs typeface="Arial" pitchFamily="34" charset="0"/>
              </a:rPr>
              <a:t>	</a:t>
            </a:r>
            <a:r>
              <a:rPr lang="en-GB" sz="1600" b="1" dirty="0" smtClean="0">
                <a:cs typeface="Arial" pitchFamily="34" charset="0"/>
              </a:rPr>
              <a:t>1.29</a:t>
            </a:r>
            <a:r>
              <a:rPr lang="en-GB" sz="1600" b="1" dirty="0">
                <a:cs typeface="Arial" pitchFamily="34" charset="0"/>
              </a:rPr>
              <a:t>	United States	</a:t>
            </a:r>
            <a:r>
              <a:rPr lang="en-GB" sz="1600" b="1" dirty="0" smtClean="0">
                <a:cs typeface="Arial" pitchFamily="34" charset="0"/>
              </a:rPr>
              <a:t>1.36</a:t>
            </a:r>
            <a:r>
              <a:rPr lang="en-GB" sz="1600" b="1" dirty="0">
                <a:cs typeface="Arial" pitchFamily="34" charset="0"/>
              </a:rPr>
              <a:t>	</a:t>
            </a:r>
            <a:r>
              <a:rPr lang="en-GB" sz="1600" b="1" dirty="0" smtClean="0">
                <a:cs typeface="Arial" pitchFamily="34" charset="0"/>
              </a:rPr>
              <a:t>2.88</a:t>
            </a:r>
            <a:endParaRPr lang="en-GB" sz="1600" b="1" dirty="0">
              <a:cs typeface="Arial" pitchFamily="34" charset="0"/>
            </a:endParaRPr>
          </a:p>
          <a:p>
            <a:pPr eaLnBrk="1" hangingPunct="1">
              <a:tabLst>
                <a:tab pos="1971675" algn="dec"/>
                <a:tab pos="2962275" algn="dec"/>
                <a:tab pos="3860800" algn="l"/>
                <a:tab pos="6010275" algn="dec"/>
                <a:tab pos="6997700" algn="dec"/>
              </a:tabLst>
            </a:pPr>
            <a:r>
              <a:rPr lang="en-GB" sz="1600" b="1" dirty="0">
                <a:cs typeface="Arial" pitchFamily="34" charset="0"/>
              </a:rPr>
              <a:t>Japan	</a:t>
            </a:r>
            <a:r>
              <a:rPr lang="en-GB" sz="1600" b="1" dirty="0" smtClean="0">
                <a:cs typeface="Arial" pitchFamily="34" charset="0"/>
              </a:rPr>
              <a:t>0.31</a:t>
            </a:r>
            <a:r>
              <a:rPr lang="en-GB" sz="1600" b="1" dirty="0">
                <a:cs typeface="Arial" pitchFamily="34" charset="0"/>
              </a:rPr>
              <a:t>	</a:t>
            </a:r>
            <a:r>
              <a:rPr lang="en-GB" sz="1600" b="1" dirty="0" smtClean="0">
                <a:cs typeface="Arial" pitchFamily="34" charset="0"/>
              </a:rPr>
              <a:t>1.85</a:t>
            </a:r>
            <a:r>
              <a:rPr lang="en-GB" sz="1600" b="1" dirty="0">
                <a:cs typeface="Arial" pitchFamily="34"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37283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7"/>
          <p:cNvSpPr>
            <a:spLocks noChangeArrowheads="1"/>
          </p:cNvSpPr>
          <p:nvPr/>
        </p:nvSpPr>
        <p:spPr bwMode="auto">
          <a:xfrm>
            <a:off x="365124" y="932250"/>
            <a:ext cx="1473201"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17"/>
          <p:cNvSpPr>
            <a:spLocks noChangeArrowheads="1"/>
          </p:cNvSpPr>
          <p:nvPr/>
        </p:nvSpPr>
        <p:spPr bwMode="auto">
          <a:xfrm>
            <a:off x="365125" y="646725"/>
            <a:ext cx="1674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2037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output from a quadratic regression is shown.  </a:t>
            </a:r>
            <a:r>
              <a:rPr lang="en-US" sz="1500" b="1" i="1"/>
              <a:t>gsq</a:t>
            </a:r>
            <a:r>
              <a:rPr lang="en-US" sz="1500" b="1"/>
              <a:t> has been defined as the square of </a:t>
            </a:r>
            <a:r>
              <a:rPr lang="en-US" sz="1500" b="1" i="1"/>
              <a:t>g</a:t>
            </a:r>
            <a:r>
              <a:rPr lang="en-US" sz="1500" b="1"/>
              <a:t>.  </a:t>
            </a:r>
            <a:endParaRPr lang="en-GB" sz="1500"/>
          </a:p>
        </p:txBody>
      </p:sp>
      <p:sp>
        <p:nvSpPr>
          <p:cNvPr id="203781" name="Text Box 5"/>
          <p:cNvSpPr txBox="1">
            <a:spLocks noChangeArrowheads="1"/>
          </p:cNvSpPr>
          <p:nvPr/>
        </p:nvSpPr>
        <p:spPr bwMode="auto">
          <a:xfrm>
            <a:off x="301625" y="597600"/>
            <a:ext cx="8532813" cy="3602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nb-NO" sz="1400" b="1" dirty="0" smtClean="0">
                <a:latin typeface="Courier New" pitchFamily="49" charset="0"/>
                <a:cs typeface="Courier New" pitchFamily="49" charset="0"/>
              </a:rPr>
              <a:t>. </a:t>
            </a:r>
            <a:r>
              <a:rPr lang="nb-NO" sz="1400" b="1" dirty="0">
                <a:latin typeface="Courier New" pitchFamily="49" charset="0"/>
                <a:cs typeface="Courier New" pitchFamily="49" charset="0"/>
              </a:rPr>
              <a:t>gen gsq = g*g</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 g </a:t>
            </a:r>
            <a:r>
              <a:rPr lang="en-US" sz="1400" b="1" dirty="0" err="1">
                <a:latin typeface="Courier New" pitchFamily="49" charset="0"/>
                <a:cs typeface="Courier New" pitchFamily="49" charset="0"/>
              </a:rPr>
              <a:t>gsq</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31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28) =    7.03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6.05131556     2  3.02565778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0.0034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12.0579495    28  .430641052           R-squared     =  0.3342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0.2866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18.109265    30  .603642167           Root MSE      =  .65623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g |   .6616232   .2988805     2.21   0.035     .0493942    1.273852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gsq</a:t>
            </a:r>
            <a:r>
              <a:rPr lang="en-US" sz="1400" b="1" dirty="0">
                <a:latin typeface="Courier New" pitchFamily="49" charset="0"/>
                <a:cs typeface="Courier New" pitchFamily="49" charset="0"/>
              </a:rPr>
              <a:t> |  -.0490589   .0336736    -1.46   0.156    -.1180362    .0199185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-.2576489   .5845635    -0.44   0.663    -1.455073     .939775</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2048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quadratic specification appears to be an improvement on the hyperbolic function fitted in a previous slideshow.  It is more satisfactory than the latter for low values of </a:t>
            </a:r>
            <a:r>
              <a:rPr lang="en-US" sz="1500" b="1" i="1" dirty="0"/>
              <a:t>g</a:t>
            </a:r>
            <a:r>
              <a:rPr lang="en-US" sz="1500" b="1" dirty="0"/>
              <a:t>, in that it does not yield implausibly large negative predicted values of </a:t>
            </a:r>
            <a:r>
              <a:rPr lang="en-US" sz="1500" b="1" i="1" dirty="0"/>
              <a:t>e</a:t>
            </a:r>
            <a:r>
              <a:rPr lang="en-US" sz="1500" b="1" dirty="0" smtClean="0"/>
              <a:t>.</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pic>
        <p:nvPicPr>
          <p:cNvPr id="19456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7"/>
          <p:cNvSpPr>
            <a:spLocks noChangeArrowheads="1"/>
          </p:cNvSpPr>
          <p:nvPr/>
        </p:nvSpPr>
        <p:spPr bwMode="auto">
          <a:xfrm>
            <a:off x="6127200" y="3236400"/>
            <a:ext cx="2746800" cy="1490400"/>
          </a:xfrm>
          <a:prstGeom prst="rect">
            <a:avLst/>
          </a:prstGeom>
          <a:solidFill>
            <a:srgbClr val="FBFCFF"/>
          </a:solidFill>
          <a:ln>
            <a:noFill/>
          </a:ln>
          <a:effectLst>
            <a:innerShdw blurRad="95250">
              <a:srgbClr val="004D99"/>
            </a:innerShdw>
          </a:effectLst>
        </p:spPr>
        <p:txBody>
          <a:bodyPr wrap="none" anchor="ctr"/>
          <a:lstStyle/>
          <a:p>
            <a:endParaRPr lang="en-GB"/>
          </a:p>
        </p:txBody>
      </p:sp>
      <p:sp>
        <p:nvSpPr>
          <p:cNvPr id="204808" name="Text Box 8"/>
          <p:cNvSpPr txBox="1">
            <a:spLocks noChangeArrowheads="1"/>
          </p:cNvSpPr>
          <p:nvPr/>
        </p:nvSpPr>
        <p:spPr bwMode="auto">
          <a:xfrm>
            <a:off x="6137275" y="3182938"/>
            <a:ext cx="2921000" cy="1579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         e |      </a:t>
            </a:r>
            <a:r>
              <a:rPr lang="en-US" sz="1400" b="1" dirty="0" err="1">
                <a:latin typeface="Courier New" pitchFamily="49" charset="0"/>
              </a:rPr>
              <a:t>Coef</a:t>
            </a:r>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g |   </a:t>
            </a:r>
            <a:r>
              <a:rPr lang="en-US" sz="1400" b="1" dirty="0">
                <a:latin typeface="Courier New" pitchFamily="49" charset="0"/>
                <a:cs typeface="Courier New" pitchFamily="49" charset="0"/>
              </a:rPr>
              <a:t>.6616232</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a:t>
            </a:r>
            <a:r>
              <a:rPr lang="en-US" sz="1400" b="1" dirty="0" err="1">
                <a:latin typeface="Courier New" pitchFamily="49" charset="0"/>
              </a:rPr>
              <a:t>gsq</a:t>
            </a:r>
            <a:r>
              <a:rPr lang="en-US" sz="1400" b="1" dirty="0">
                <a:latin typeface="Courier New" pitchFamily="49" charset="0"/>
              </a:rPr>
              <a:t> |  </a:t>
            </a:r>
            <a:r>
              <a:rPr lang="en-US" sz="1400" b="1" dirty="0" smtClean="0">
                <a:latin typeface="Courier New" pitchFamily="49" charset="0"/>
              </a:rPr>
              <a:t>-</a:t>
            </a:r>
            <a:r>
              <a:rPr lang="en-US" sz="1400" b="1" dirty="0">
                <a:latin typeface="Courier New" pitchFamily="49" charset="0"/>
                <a:cs typeface="Courier New" pitchFamily="49" charset="0"/>
              </a:rPr>
              <a:t>.0490589</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_cons |  </a:t>
            </a:r>
            <a:r>
              <a:rPr lang="en-US" sz="1400" b="1" dirty="0" smtClean="0">
                <a:latin typeface="Courier New" pitchFamily="49" charset="0"/>
              </a:rPr>
              <a:t>-</a:t>
            </a:r>
            <a:r>
              <a:rPr lang="en-US" sz="1400" b="1" dirty="0">
                <a:latin typeface="Courier New" pitchFamily="49" charset="0"/>
                <a:cs typeface="Courier New" pitchFamily="49" charset="0"/>
              </a:rPr>
              <a:t>.2576489</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17</a:t>
            </a:r>
            <a:endParaRPr lang="en-US" sz="1000" dirty="0">
              <a:solidFill>
                <a:srgbClr val="3366FF"/>
              </a:solidFill>
            </a:endParaRPr>
          </a:p>
        </p:txBody>
      </p:sp>
      <p:sp>
        <p:nvSpPr>
          <p:cNvPr id="2048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The </a:t>
            </a:r>
            <a:r>
              <a:rPr lang="en-US" sz="1500" b="1" dirty="0"/>
              <a:t>only defect is that it predicts that the fitted value of </a:t>
            </a:r>
            <a:r>
              <a:rPr lang="en-US" sz="1500" b="1" i="1" dirty="0"/>
              <a:t>e</a:t>
            </a:r>
            <a:r>
              <a:rPr lang="en-US" sz="1500" b="1" dirty="0"/>
              <a:t> starts to fall when </a:t>
            </a:r>
            <a:r>
              <a:rPr lang="en-US" sz="1500" b="1" i="1" dirty="0"/>
              <a:t>g</a:t>
            </a:r>
            <a:r>
              <a:rPr lang="en-US" sz="1500" b="1" dirty="0"/>
              <a:t> exceeds 7.</a:t>
            </a:r>
            <a:r>
              <a:rPr lang="en-US" sz="1500" dirty="0"/>
              <a:t> </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5" name="Rectangle 14"/>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7"/>
          <p:cNvSpPr>
            <a:spLocks noChangeArrowheads="1"/>
          </p:cNvSpPr>
          <p:nvPr/>
        </p:nvSpPr>
        <p:spPr bwMode="auto">
          <a:xfrm>
            <a:off x="6127200" y="3236400"/>
            <a:ext cx="2746800" cy="1490400"/>
          </a:xfrm>
          <a:prstGeom prst="rect">
            <a:avLst/>
          </a:prstGeom>
          <a:solidFill>
            <a:srgbClr val="FBFCFF"/>
          </a:solidFill>
          <a:ln>
            <a:noFill/>
          </a:ln>
          <a:effectLst>
            <a:innerShdw blurRad="95250">
              <a:srgbClr val="004D99"/>
            </a:innerShdw>
          </a:effectLst>
        </p:spPr>
        <p:txBody>
          <a:bodyPr wrap="none" anchor="ctr"/>
          <a:lstStyle/>
          <a:p>
            <a:endParaRPr lang="en-GB"/>
          </a:p>
        </p:txBody>
      </p:sp>
      <p:sp>
        <p:nvSpPr>
          <p:cNvPr id="21" name="Text Box 8"/>
          <p:cNvSpPr txBox="1">
            <a:spLocks noChangeArrowheads="1"/>
          </p:cNvSpPr>
          <p:nvPr/>
        </p:nvSpPr>
        <p:spPr bwMode="auto">
          <a:xfrm>
            <a:off x="6137275" y="3182938"/>
            <a:ext cx="2921000" cy="1579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         e |      </a:t>
            </a:r>
            <a:r>
              <a:rPr lang="en-US" sz="1400" b="1" dirty="0" err="1">
                <a:latin typeface="Courier New" pitchFamily="49" charset="0"/>
              </a:rPr>
              <a:t>Coef</a:t>
            </a:r>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g |   </a:t>
            </a:r>
            <a:r>
              <a:rPr lang="en-US" sz="1400" b="1" dirty="0">
                <a:latin typeface="Courier New" pitchFamily="49" charset="0"/>
                <a:cs typeface="Courier New" pitchFamily="49" charset="0"/>
              </a:rPr>
              <a:t>.6616232</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a:t>
            </a:r>
            <a:r>
              <a:rPr lang="en-US" sz="1400" b="1" dirty="0" err="1">
                <a:latin typeface="Courier New" pitchFamily="49" charset="0"/>
              </a:rPr>
              <a:t>gsq</a:t>
            </a:r>
            <a:r>
              <a:rPr lang="en-US" sz="1400" b="1" dirty="0">
                <a:latin typeface="Courier New" pitchFamily="49" charset="0"/>
              </a:rPr>
              <a:t> |  </a:t>
            </a:r>
            <a:r>
              <a:rPr lang="en-US" sz="1400" b="1" dirty="0" smtClean="0">
                <a:latin typeface="Courier New" pitchFamily="49" charset="0"/>
              </a:rPr>
              <a:t>-</a:t>
            </a:r>
            <a:r>
              <a:rPr lang="en-US" sz="1400" b="1" dirty="0">
                <a:latin typeface="Courier New" pitchFamily="49" charset="0"/>
                <a:cs typeface="Courier New" pitchFamily="49" charset="0"/>
              </a:rPr>
              <a:t>.0490589</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     _cons |  </a:t>
            </a:r>
            <a:r>
              <a:rPr lang="en-US" sz="1400" b="1" dirty="0" smtClean="0">
                <a:latin typeface="Courier New" pitchFamily="49" charset="0"/>
              </a:rPr>
              <a:t>-</a:t>
            </a:r>
            <a:r>
              <a:rPr lang="en-US" sz="1400" b="1" dirty="0">
                <a:latin typeface="Courier New" pitchFamily="49" charset="0"/>
                <a:cs typeface="Courier New" pitchFamily="49" charset="0"/>
              </a:rPr>
              <a:t>.2576489</a:t>
            </a:r>
            <a:r>
              <a:rPr lang="en-US" sz="1400" b="1" dirty="0" smtClean="0">
                <a:latin typeface="Courier New" pitchFamily="49" charset="0"/>
              </a:rPr>
              <a:t> </a:t>
            </a:r>
            <a:endParaRPr lang="en-US" sz="1400" b="1" dirty="0">
              <a:latin typeface="Courier New" pitchFamily="49" charset="0"/>
            </a:endParaRPr>
          </a:p>
          <a:p>
            <a:r>
              <a:rPr lang="en-US" sz="1400" b="1" dirty="0">
                <a:latin typeface="Courier New" pitchFamily="49" charset="0"/>
              </a:rPr>
              <a:t>------------------------</a:t>
            </a:r>
          </a:p>
        </p:txBody>
      </p:sp>
    </p:spTree>
    <p:extLst>
      <p:ext uri="{BB962C8B-B14F-4D97-AF65-F5344CB8AC3E}">
        <p14:creationId xmlns:p14="http://schemas.microsoft.com/office/powerpoint/2010/main" val="35951065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sp>
        <p:nvSpPr>
          <p:cNvPr id="2058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Why stop at a quadratic?  Why not consider a cubic, or quartic, or a polynomial of even higher order?  There are usually several good reasons for not doing so.</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pic>
        <p:nvPicPr>
          <p:cNvPr id="1955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4030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0353" name="Text Box 6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altLang="ko-KR" sz="1500" b="1" dirty="0">
                <a:ea typeface="굴림" charset="-127"/>
              </a:rPr>
              <a:t>We will now consider models with quadratic explanatory variables of the type shown.  </a:t>
            </a:r>
            <a:r>
              <a:rPr lang="en-US" altLang="ko-KR" sz="1500" b="1" dirty="0">
                <a:ea typeface="굴림" charset="-127"/>
              </a:rPr>
              <a:t>Such a</a:t>
            </a:r>
            <a:r>
              <a:rPr lang="en-US" sz="1500" b="1" dirty="0"/>
              <a:t> model can be fitted using OLS with no modification.</a:t>
            </a:r>
            <a:endParaRPr lang="en-GB" sz="1500" dirty="0"/>
          </a:p>
        </p:txBody>
      </p:sp>
      <p:sp>
        <p:nvSpPr>
          <p:cNvPr id="13"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6"/>
          <p:cNvGraphicFramePr>
            <a:graphicFrameLocks noChangeAspect="1"/>
          </p:cNvGraphicFramePr>
          <p:nvPr>
            <p:extLst>
              <p:ext uri="{D42A27DB-BD31-4B8C-83A1-F6EECF244321}">
                <p14:modId xmlns:p14="http://schemas.microsoft.com/office/powerpoint/2010/main" val="723961977"/>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40374"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Diminishing marginal effects are standard in economic theory, justifying quadratic specifications, at least as an approximation, but economic theory seldom suggests that a relationship might sensibly be represented by a cubic or higher-order polynomial.</a:t>
            </a:r>
            <a:endParaRPr lang="en-GB" sz="150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1987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second reason follows from the first.  There will be an improvement in fit as higher-order terms are added, but because these terms are not theoretically justified, the improvement will be sample-specific.</a:t>
            </a:r>
            <a:endParaRPr lang="en-GB" sz="150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9792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Third, unless the sample is very small, the fits of higher-order polynomials are unlikely to be very different from those of a quadratic over the main part of the data range.</a:t>
            </a:r>
            <a:r>
              <a:rPr lang="en-US" sz="1500"/>
              <a:t> </a:t>
            </a:r>
            <a:endParaRPr lang="en-GB" sz="150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2817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These points are illustrated by the figure, which shows cubic and quartic regressions with the quadratic regression.  Over the main data range, from </a:t>
            </a:r>
            <a:r>
              <a:rPr lang="en-US" sz="1500" b="1" i="1" dirty="0"/>
              <a:t>g</a:t>
            </a:r>
            <a:r>
              <a:rPr lang="en-US" sz="1500" b="1" dirty="0"/>
              <a:t> = 1.5 to </a:t>
            </a:r>
            <a:r>
              <a:rPr lang="en-US" sz="1500" b="1" i="1" dirty="0"/>
              <a:t>g</a:t>
            </a:r>
            <a:r>
              <a:rPr lang="en-US" sz="1500" b="1" dirty="0"/>
              <a:t> = </a:t>
            </a:r>
            <a:r>
              <a:rPr lang="en-US" sz="1500" b="1" dirty="0" smtClean="0"/>
              <a:t>5, </a:t>
            </a:r>
            <a:r>
              <a:rPr lang="en-US" sz="1500" b="1" dirty="0"/>
              <a:t>the fits of the cubic and quartic are very similar to that of the quadratic.</a:t>
            </a:r>
            <a:endParaRPr lang="en-GB" sz="1500" dirty="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31555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i="1" dirty="0"/>
              <a:t>R</a:t>
            </a:r>
            <a:r>
              <a:rPr lang="en-US" sz="1500" b="1" baseline="30000" dirty="0"/>
              <a:t>2</a:t>
            </a:r>
            <a:r>
              <a:rPr lang="en-US" sz="1500" b="1" dirty="0"/>
              <a:t> for the quadratic specification is </a:t>
            </a:r>
            <a:r>
              <a:rPr lang="en-US" sz="1500" b="1" dirty="0" smtClean="0"/>
              <a:t>0.334.  </a:t>
            </a:r>
            <a:r>
              <a:rPr lang="en-US" sz="1500" b="1" dirty="0"/>
              <a:t>For the cubic and quartic it is </a:t>
            </a:r>
            <a:r>
              <a:rPr lang="en-US" sz="1500" b="1" dirty="0" smtClean="0"/>
              <a:t>0.345 </a:t>
            </a:r>
            <a:r>
              <a:rPr lang="en-US" sz="1500" b="1" dirty="0"/>
              <a:t>and </a:t>
            </a:r>
            <a:r>
              <a:rPr lang="en-US" sz="1500" b="1" dirty="0" smtClean="0"/>
              <a:t>0.355, </a:t>
            </a:r>
            <a:r>
              <a:rPr lang="en-US" sz="1500" b="1" dirty="0"/>
              <a:t>relatively small improvements.</a:t>
            </a:r>
            <a:endParaRPr lang="en-GB" sz="1500" dirty="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0553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Further, the cubic and quartic curves both exhibit implausible characteristics</a:t>
            </a:r>
            <a:r>
              <a:rPr lang="en-US" sz="1500" b="1" dirty="0" smtClean="0"/>
              <a:t>.</a:t>
            </a:r>
            <a:endParaRPr lang="en-GB" sz="1500" b="1" dirty="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0832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As </a:t>
            </a:r>
            <a:r>
              <a:rPr lang="en-US" sz="1500" b="1" i="1" dirty="0"/>
              <a:t>g</a:t>
            </a:r>
            <a:r>
              <a:rPr lang="en-US" sz="1500" b="1" dirty="0"/>
              <a:t> increases, the slope of the cubic first diminishes and then increases. There is no reasonable explanation. The quartic curve actually declines for values of </a:t>
            </a:r>
            <a:r>
              <a:rPr lang="en-US" sz="1500" b="1" i="1" dirty="0"/>
              <a:t>g</a:t>
            </a:r>
            <a:r>
              <a:rPr lang="en-US" sz="1500" b="1" dirty="0"/>
              <a:t> from 5 to 7, and then exhibits a strange upward twist at its end.</a:t>
            </a:r>
            <a:endParaRPr lang="en-GB" sz="1500" b="1" dirty="0"/>
          </a:p>
        </p:txBody>
      </p:sp>
      <p:sp>
        <p:nvSpPr>
          <p:cNvPr id="12" name="Rectangle 11"/>
          <p:cNvSpPr/>
          <p:nvPr/>
        </p:nvSpPr>
        <p:spPr bwMode="auto">
          <a:xfrm>
            <a:off x="495300" y="594000"/>
            <a:ext cx="8150400" cy="4906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61895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7" name="Text Box 13"/>
          <p:cNvSpPr txBox="1">
            <a:spLocks noChangeArrowheads="1"/>
          </p:cNvSpPr>
          <p:nvPr/>
        </p:nvSpPr>
        <p:spPr bwMode="auto">
          <a:xfrm>
            <a:off x="8172450" y="6553200"/>
            <a:ext cx="8953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9046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However, the usual interpretation of a parameter, that it represents the effect of a unit change in its associated variable, holding all other variables constant, cannot be applied.  It is not possible for </a:t>
            </a:r>
            <a:r>
              <a:rPr lang="en-US" sz="1500" b="1" i="1" dirty="0"/>
              <a:t>X</a:t>
            </a:r>
            <a:r>
              <a:rPr lang="en-US" sz="1500" b="1" baseline="-25000" dirty="0"/>
              <a:t>2</a:t>
            </a:r>
            <a:r>
              <a:rPr lang="en-US" sz="1500" b="1" dirty="0"/>
              <a:t> to change without </a:t>
            </a:r>
            <a:r>
              <a:rPr lang="en-US" sz="1500" b="1" i="1" dirty="0" smtClean="0"/>
              <a:t>X</a:t>
            </a:r>
            <a:r>
              <a:rPr lang="en-US" sz="1500" b="1" baseline="-25000" dirty="0" smtClean="0"/>
              <a:t>2</a:t>
            </a:r>
            <a:r>
              <a:rPr lang="en-US" sz="1500" b="1" baseline="30000" dirty="0" smtClean="0"/>
              <a:t>2</a:t>
            </a:r>
            <a:r>
              <a:rPr lang="en-US" sz="1500" b="1" dirty="0" smtClean="0"/>
              <a:t> also </a:t>
            </a:r>
            <a:r>
              <a:rPr lang="en-US" sz="1500" b="1" dirty="0"/>
              <a:t>changing.</a:t>
            </a:r>
            <a:r>
              <a:rPr lang="en-US" sz="1500" dirty="0"/>
              <a:t>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723961977"/>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90491"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63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863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Differentiating the equation with respect to </a:t>
            </a:r>
            <a:r>
              <a:rPr lang="en-US" sz="1500" b="1" i="1"/>
              <a:t>X</a:t>
            </a:r>
            <a:r>
              <a:rPr lang="en-US" sz="1500" b="1" baseline="-25000"/>
              <a:t>2</a:t>
            </a:r>
            <a:r>
              <a:rPr lang="en-US" sz="1500" b="1"/>
              <a:t>, one obtains the change in </a:t>
            </a:r>
            <a:r>
              <a:rPr lang="en-US" sz="1500" b="1" i="1"/>
              <a:t>Y</a:t>
            </a:r>
            <a:r>
              <a:rPr lang="en-US" sz="1500" b="1"/>
              <a:t> per unit change in </a:t>
            </a:r>
            <a:r>
              <a:rPr lang="en-US" sz="1500" b="1" i="1"/>
              <a:t>X</a:t>
            </a:r>
            <a:r>
              <a:rPr lang="en-US" sz="1500" b="1" baseline="-25000"/>
              <a:t>2</a:t>
            </a:r>
            <a:r>
              <a:rPr lang="en-US" sz="1500" b="1"/>
              <a:t>.  Thus, the impact of a unit change in </a:t>
            </a:r>
            <a:r>
              <a:rPr lang="en-US" sz="1500" b="1" i="1"/>
              <a:t>X</a:t>
            </a:r>
            <a:r>
              <a:rPr lang="en-US" sz="1500" b="1" baseline="-25000"/>
              <a:t>2</a:t>
            </a:r>
            <a:r>
              <a:rPr lang="en-US" sz="1500" b="1"/>
              <a:t> on </a:t>
            </a:r>
            <a:r>
              <a:rPr lang="en-US" sz="1500" b="1" i="1"/>
              <a:t>Y</a:t>
            </a:r>
            <a:r>
              <a:rPr lang="en-US" sz="1500" b="1"/>
              <a:t>, (</a:t>
            </a:r>
            <a:r>
              <a:rPr lang="en-US" sz="1500" b="1" i="1">
                <a:latin typeface="Symbol" pitchFamily="18" charset="2"/>
              </a:rPr>
              <a:t>b</a:t>
            </a:r>
            <a:r>
              <a:rPr lang="en-US" sz="1500" b="1" baseline="-25000"/>
              <a:t>2</a:t>
            </a:r>
            <a:r>
              <a:rPr lang="en-US" sz="1500" b="1"/>
              <a:t> + 2</a:t>
            </a:r>
            <a:r>
              <a:rPr lang="en-US" sz="1500" b="1" i="1">
                <a:latin typeface="Symbol" pitchFamily="18" charset="2"/>
              </a:rPr>
              <a:t>b</a:t>
            </a:r>
            <a:r>
              <a:rPr lang="en-US" sz="1500" b="1" baseline="-25000"/>
              <a:t>3</a:t>
            </a:r>
            <a:r>
              <a:rPr lang="en-US" sz="1500" b="1" i="1"/>
              <a:t>X</a:t>
            </a:r>
            <a:r>
              <a:rPr lang="en-US" sz="1500" b="1" baseline="-25000"/>
              <a:t>2</a:t>
            </a:r>
            <a:r>
              <a:rPr lang="en-US" sz="1500" b="1"/>
              <a:t>), is a function of </a:t>
            </a:r>
            <a:r>
              <a:rPr lang="en-US" sz="1500" b="1" i="1"/>
              <a:t>X</a:t>
            </a:r>
            <a:r>
              <a:rPr lang="en-US" sz="1500" b="1" baseline="-25000"/>
              <a:t>2</a:t>
            </a:r>
            <a:r>
              <a:rPr lang="en-US" sz="1500" b="1"/>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6"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098799137"/>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86417"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477835594"/>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86418" name="Equation" r:id="rId5" imgW="2323800" imgH="787320" progId="Equation.3">
                  <p:embed/>
                </p:oleObj>
              </mc:Choice>
              <mc:Fallback>
                <p:oleObj name="Equation" r:id="rId5" imgW="2323800" imgH="787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73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873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This means that </a:t>
            </a:r>
            <a:r>
              <a:rPr lang="en-US" sz="1500" b="1" i="1">
                <a:latin typeface="Symbol" pitchFamily="18" charset="2"/>
              </a:rPr>
              <a:t>b</a:t>
            </a:r>
            <a:r>
              <a:rPr lang="en-US" sz="1500" b="1" baseline="-25000"/>
              <a:t>2</a:t>
            </a:r>
            <a:r>
              <a:rPr lang="en-US" sz="1500" b="1"/>
              <a:t> has an interpretation that is different from that in the ordinary linear model where it is the unqualified effect of a unit change in </a:t>
            </a:r>
            <a:r>
              <a:rPr lang="en-US" sz="1500" b="1" i="1"/>
              <a:t>X</a:t>
            </a:r>
            <a:r>
              <a:rPr lang="en-US" sz="1500" b="1" baseline="-25000"/>
              <a:t>2</a:t>
            </a:r>
            <a:r>
              <a:rPr lang="en-US" sz="1500" b="1"/>
              <a:t> on </a:t>
            </a:r>
            <a:r>
              <a:rPr lang="en-US" sz="1500" b="1" i="1"/>
              <a:t>Y</a:t>
            </a:r>
            <a:r>
              <a:rPr lang="en-US" sz="1500" b="1"/>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6"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098799137"/>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87440"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477835594"/>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87441" name="Equation" r:id="rId5" imgW="2323800" imgH="787320" progId="Equation.3">
                  <p:embed/>
                </p:oleObj>
              </mc:Choice>
              <mc:Fallback>
                <p:oleObj name="Equation" r:id="rId5" imgW="2323800" imgH="787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14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914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In this model, </a:t>
            </a:r>
            <a:r>
              <a:rPr lang="en-US" sz="1500" b="1" i="1" dirty="0">
                <a:latin typeface="Symbol" pitchFamily="18" charset="2"/>
              </a:rPr>
              <a:t>b</a:t>
            </a:r>
            <a:r>
              <a:rPr lang="en-US" sz="1500" b="1" baseline="-25000" dirty="0"/>
              <a:t>2</a:t>
            </a:r>
            <a:r>
              <a:rPr lang="en-US" sz="1500" b="1" dirty="0"/>
              <a:t> should be interpreted as the effect of a unit change in </a:t>
            </a:r>
            <a:r>
              <a:rPr lang="en-US" sz="1500" b="1" i="1" dirty="0"/>
              <a:t>X</a:t>
            </a:r>
            <a:r>
              <a:rPr lang="en-US" sz="1500" b="1" baseline="-25000" dirty="0"/>
              <a:t>2</a:t>
            </a:r>
            <a:r>
              <a:rPr lang="en-US" sz="1500" b="1" dirty="0"/>
              <a:t> on </a:t>
            </a:r>
            <a:r>
              <a:rPr lang="en-US" sz="1500" b="1" i="1" dirty="0"/>
              <a:t>Y</a:t>
            </a:r>
            <a:r>
              <a:rPr lang="en-US" sz="1500" b="1" dirty="0"/>
              <a:t> for the special case where </a:t>
            </a:r>
            <a:r>
              <a:rPr lang="en-US" sz="1500" b="1" i="1" dirty="0"/>
              <a:t>X</a:t>
            </a:r>
            <a:r>
              <a:rPr lang="en-US" sz="1500" b="1" baseline="-25000" dirty="0"/>
              <a:t>2</a:t>
            </a:r>
            <a:r>
              <a:rPr lang="en-US" sz="1500" b="1" dirty="0"/>
              <a:t> = 0.  For nonzero values of </a:t>
            </a:r>
            <a:r>
              <a:rPr lang="en-US" sz="1500" b="1" i="1" dirty="0"/>
              <a:t>X</a:t>
            </a:r>
            <a:r>
              <a:rPr lang="en-US" sz="1500" b="1" baseline="-25000" dirty="0"/>
              <a:t>2</a:t>
            </a:r>
            <a:r>
              <a:rPr lang="en-US" sz="1500" b="1" dirty="0"/>
              <a:t>, the </a:t>
            </a:r>
            <a:r>
              <a:rPr lang="en-US" sz="1500" b="1" dirty="0" smtClean="0"/>
              <a:t>marginal effect </a:t>
            </a:r>
            <a:r>
              <a:rPr lang="en-US" sz="1500" b="1" dirty="0"/>
              <a:t>will be different.</a:t>
            </a:r>
            <a:r>
              <a:rPr lang="en-US" sz="1500" dirty="0"/>
              <a:t> </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6"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098799137"/>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91536"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477835594"/>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91537" name="Equation" r:id="rId5" imgW="2323800" imgH="787320" progId="Equation.3">
                  <p:embed/>
                </p:oleObj>
              </mc:Choice>
              <mc:Fallback>
                <p:oleObj name="Equation" r:id="rId5" imgW="2323800" imgH="787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84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884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i="1">
                <a:latin typeface="Symbol" pitchFamily="18" charset="2"/>
              </a:rPr>
              <a:t>b</a:t>
            </a:r>
            <a:r>
              <a:rPr lang="en-US" sz="1500" b="1" baseline="-25000"/>
              <a:t>3</a:t>
            </a:r>
            <a:r>
              <a:rPr lang="en-US" sz="1500" b="1"/>
              <a:t> also has a special interpretation.  If we rewrite the model as shown, </a:t>
            </a:r>
            <a:r>
              <a:rPr lang="en-US" sz="1500" b="1" i="1">
                <a:latin typeface="Symbol" pitchFamily="18" charset="2"/>
              </a:rPr>
              <a:t>b</a:t>
            </a:r>
            <a:r>
              <a:rPr lang="en-US" sz="1500" b="1" baseline="-25000"/>
              <a:t>3</a:t>
            </a:r>
            <a:r>
              <a:rPr lang="en-US" sz="1500" b="1"/>
              <a:t> can be interpreted as the rate of change of the coefficient of </a:t>
            </a:r>
            <a:r>
              <a:rPr lang="en-US" sz="1500" b="1" i="1"/>
              <a:t>X</a:t>
            </a:r>
            <a:r>
              <a:rPr lang="en-US" sz="1500" b="1" baseline="-25000"/>
              <a:t>2</a:t>
            </a:r>
            <a:r>
              <a:rPr lang="en-US" sz="1500" b="1"/>
              <a:t>, per unit change in </a:t>
            </a:r>
            <a:r>
              <a:rPr lang="en-US" sz="1500" b="1" i="1"/>
              <a:t>X</a:t>
            </a:r>
            <a:r>
              <a:rPr lang="en-US" sz="1500" b="1" baseline="-25000"/>
              <a:t>2</a:t>
            </a:r>
            <a:r>
              <a:rPr lang="en-US"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8" name="Rectangle 16"/>
          <p:cNvSpPr>
            <a:spLocks noChangeArrowheads="1"/>
          </p:cNvSpPr>
          <p:nvPr/>
        </p:nvSpPr>
        <p:spPr bwMode="auto">
          <a:xfrm>
            <a:off x="0" y="25560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2692532893"/>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88486"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8"/>
          <p:cNvGraphicFramePr>
            <a:graphicFrameLocks noChangeAspect="1"/>
          </p:cNvGraphicFramePr>
          <p:nvPr>
            <p:extLst>
              <p:ext uri="{D42A27DB-BD31-4B8C-83A1-F6EECF244321}">
                <p14:modId xmlns:p14="http://schemas.microsoft.com/office/powerpoint/2010/main" val="568465371"/>
              </p:ext>
            </p:extLst>
          </p:nvPr>
        </p:nvGraphicFramePr>
        <p:xfrm>
          <a:off x="2921000" y="2690813"/>
          <a:ext cx="3492500" cy="411162"/>
        </p:xfrm>
        <a:graphic>
          <a:graphicData uri="http://schemas.openxmlformats.org/presentationml/2006/ole">
            <mc:AlternateContent xmlns:mc="http://schemas.openxmlformats.org/markup-compatibility/2006">
              <mc:Choice xmlns:v="urn:schemas-microsoft-com:vml" Requires="v">
                <p:oleObj spid="_x0000_s188487" name="Equation" r:id="rId5" imgW="3492360" imgH="419040" progId="Equation.3">
                  <p:embed/>
                </p:oleObj>
              </mc:Choice>
              <mc:Fallback>
                <p:oleObj name="Equation" r:id="rId5" imgW="3492360" imgH="419040" progId="Equation.3">
                  <p:embed/>
                  <p:pic>
                    <p:nvPicPr>
                      <p:cNvPr id="0" name=""/>
                      <p:cNvPicPr>
                        <a:picLocks noChangeAspect="1" noChangeArrowheads="1"/>
                      </p:cNvPicPr>
                      <p:nvPr/>
                    </p:nvPicPr>
                    <p:blipFill>
                      <a:blip r:embed="rId6"/>
                      <a:srcRect/>
                      <a:stretch>
                        <a:fillRect/>
                      </a:stretch>
                    </p:blipFill>
                    <p:spPr bwMode="auto">
                      <a:xfrm>
                        <a:off x="2921000" y="2690813"/>
                        <a:ext cx="34925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7"/>
          <p:cNvGraphicFramePr>
            <a:graphicFrameLocks noChangeAspect="1"/>
          </p:cNvGraphicFramePr>
          <p:nvPr>
            <p:extLst>
              <p:ext uri="{D42A27DB-BD31-4B8C-83A1-F6EECF244321}">
                <p14:modId xmlns:p14="http://schemas.microsoft.com/office/powerpoint/2010/main" val="2984596690"/>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88488" name="Equation" r:id="rId7" imgW="2323800" imgH="787320" progId="Equation.3">
                  <p:embed/>
                </p:oleObj>
              </mc:Choice>
              <mc:Fallback>
                <p:oleObj name="Equation" r:id="rId7" imgW="2323800" imgH="7873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944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894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Only </a:t>
            </a:r>
            <a:r>
              <a:rPr lang="en-US" sz="1500" b="1" i="1">
                <a:latin typeface="Symbol" pitchFamily="18" charset="2"/>
              </a:rPr>
              <a:t>b</a:t>
            </a:r>
            <a:r>
              <a:rPr lang="en-US" sz="1500" b="1" baseline="-25000"/>
              <a:t>1</a:t>
            </a:r>
            <a:r>
              <a:rPr lang="en-US" sz="1500" b="1"/>
              <a:t> has a conventional interpretation.  As usual, it is the value of </a:t>
            </a:r>
            <a:r>
              <a:rPr lang="en-US" sz="1500" b="1" i="1"/>
              <a:t>Y</a:t>
            </a:r>
            <a:r>
              <a:rPr lang="en-US" sz="1500" b="1"/>
              <a:t> (apart from the random component) when </a:t>
            </a:r>
            <a:r>
              <a:rPr lang="en-US" sz="1500" b="1" i="1"/>
              <a:t>X</a:t>
            </a:r>
            <a:r>
              <a:rPr lang="en-US" sz="1500" b="1" baseline="-25000"/>
              <a:t>2</a:t>
            </a:r>
            <a:r>
              <a:rPr lang="en-US" sz="1500" b="1"/>
              <a:t> = 0.</a:t>
            </a:r>
            <a:r>
              <a:rPr lang="en-US" sz="1500"/>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8" name="Rectangle 16"/>
          <p:cNvSpPr>
            <a:spLocks noChangeArrowheads="1"/>
          </p:cNvSpPr>
          <p:nvPr/>
        </p:nvSpPr>
        <p:spPr bwMode="auto">
          <a:xfrm>
            <a:off x="0" y="25560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2692532893"/>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89509" name="Equation" r:id="rId3" imgW="3276360" imgH="419040" progId="Equation.3">
                  <p:embed/>
                </p:oleObj>
              </mc:Choice>
              <mc:Fallback>
                <p:oleObj name="Equation" r:id="rId3" imgW="32763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8"/>
          <p:cNvGraphicFramePr>
            <a:graphicFrameLocks noChangeAspect="1"/>
          </p:cNvGraphicFramePr>
          <p:nvPr>
            <p:extLst>
              <p:ext uri="{D42A27DB-BD31-4B8C-83A1-F6EECF244321}">
                <p14:modId xmlns:p14="http://schemas.microsoft.com/office/powerpoint/2010/main" val="568465371"/>
              </p:ext>
            </p:extLst>
          </p:nvPr>
        </p:nvGraphicFramePr>
        <p:xfrm>
          <a:off x="2921000" y="2690813"/>
          <a:ext cx="3492500" cy="411162"/>
        </p:xfrm>
        <a:graphic>
          <a:graphicData uri="http://schemas.openxmlformats.org/presentationml/2006/ole">
            <mc:AlternateContent xmlns:mc="http://schemas.openxmlformats.org/markup-compatibility/2006">
              <mc:Choice xmlns:v="urn:schemas-microsoft-com:vml" Requires="v">
                <p:oleObj spid="_x0000_s189510" name="Equation" r:id="rId5" imgW="3492360" imgH="419040" progId="Equation.3">
                  <p:embed/>
                </p:oleObj>
              </mc:Choice>
              <mc:Fallback>
                <p:oleObj name="Equation" r:id="rId5" imgW="3492360" imgH="419040" progId="Equation.3">
                  <p:embed/>
                  <p:pic>
                    <p:nvPicPr>
                      <p:cNvPr id="0" name=""/>
                      <p:cNvPicPr>
                        <a:picLocks noChangeAspect="1" noChangeArrowheads="1"/>
                      </p:cNvPicPr>
                      <p:nvPr/>
                    </p:nvPicPr>
                    <p:blipFill>
                      <a:blip r:embed="rId6"/>
                      <a:srcRect/>
                      <a:stretch>
                        <a:fillRect/>
                      </a:stretch>
                    </p:blipFill>
                    <p:spPr bwMode="auto">
                      <a:xfrm>
                        <a:off x="2921000" y="2690813"/>
                        <a:ext cx="34925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7"/>
          <p:cNvGraphicFramePr>
            <a:graphicFrameLocks noChangeAspect="1"/>
          </p:cNvGraphicFramePr>
          <p:nvPr>
            <p:extLst>
              <p:ext uri="{D42A27DB-BD31-4B8C-83A1-F6EECF244321}">
                <p14:modId xmlns:p14="http://schemas.microsoft.com/office/powerpoint/2010/main" val="2984596690"/>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89511" name="Equation" r:id="rId7" imgW="2323800" imgH="787320" progId="Equation.3">
                  <p:embed/>
                </p:oleObj>
              </mc:Choice>
              <mc:Fallback>
                <p:oleObj name="Equation" r:id="rId7" imgW="2323800" imgH="7873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25560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76000"/>
            <a:ext cx="9144000" cy="68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925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There is a further problem.  We know that the estimate of the intercept may have no sensible meaning if </a:t>
            </a:r>
            <a:r>
              <a:rPr lang="en-US" sz="1500" b="1" i="1"/>
              <a:t>X</a:t>
            </a:r>
            <a:r>
              <a:rPr lang="en-US" sz="1500" b="1" baseline="-25000"/>
              <a:t>2</a:t>
            </a:r>
            <a:r>
              <a:rPr lang="en-US" sz="1500" b="1"/>
              <a:t> = 0 is outside the data range.  If </a:t>
            </a:r>
            <a:r>
              <a:rPr lang="en-US" sz="1500" b="1" i="1"/>
              <a:t>X</a:t>
            </a:r>
            <a:r>
              <a:rPr lang="en-US" sz="1500" b="1" baseline="-25000"/>
              <a:t>2</a:t>
            </a:r>
            <a:r>
              <a:rPr lang="en-US" sz="1500" b="1"/>
              <a:t> = 0 lies outside the data range, the same type of distortion can happen with the estimate of </a:t>
            </a:r>
            <a:r>
              <a:rPr lang="en-US" sz="1500" b="1" i="1">
                <a:latin typeface="Symbol" pitchFamily="18" charset="2"/>
              </a:rPr>
              <a:t>b</a:t>
            </a:r>
            <a:r>
              <a:rPr lang="en-US" sz="1500" b="1" baseline="-25000"/>
              <a:t>2</a:t>
            </a:r>
            <a:r>
              <a:rPr lang="en-US" sz="1500" b="1"/>
              <a:t>.</a:t>
            </a:r>
            <a:r>
              <a:rPr lang="en-US" sz="1500"/>
              <a:t> </a:t>
            </a:r>
            <a:endParaRPr lang="en-GB" sz="1500"/>
          </a:p>
        </p:txBody>
      </p:sp>
      <p:graphicFrame>
        <p:nvGraphicFramePr>
          <p:cNvPr id="192518" name="Object 6"/>
          <p:cNvGraphicFramePr>
            <a:graphicFrameLocks noChangeAspect="1"/>
          </p:cNvGraphicFramePr>
          <p:nvPr>
            <p:extLst>
              <p:ext uri="{D42A27DB-BD31-4B8C-83A1-F6EECF244321}">
                <p14:modId xmlns:p14="http://schemas.microsoft.com/office/powerpoint/2010/main" val="1101203425"/>
              </p:ext>
            </p:extLst>
          </p:nvPr>
        </p:nvGraphicFramePr>
        <p:xfrm>
          <a:off x="2924175" y="680400"/>
          <a:ext cx="3276600" cy="419100"/>
        </p:xfrm>
        <a:graphic>
          <a:graphicData uri="http://schemas.openxmlformats.org/presentationml/2006/ole">
            <mc:AlternateContent xmlns:mc="http://schemas.openxmlformats.org/markup-compatibility/2006">
              <mc:Choice xmlns:v="urn:schemas-microsoft-com:vml" Requires="v">
                <p:oleObj spid="_x0000_s192584" name="Equation" r:id="rId3" imgW="3276360" imgH="419040" progId="Equation.3">
                  <p:embed/>
                </p:oleObj>
              </mc:Choice>
              <mc:Fallback>
                <p:oleObj name="Equation" r:id="rId3" imgW="327636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680400"/>
                        <a:ext cx="3276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2520" name="Object 8"/>
          <p:cNvGraphicFramePr>
            <a:graphicFrameLocks noChangeAspect="1"/>
          </p:cNvGraphicFramePr>
          <p:nvPr>
            <p:extLst>
              <p:ext uri="{D42A27DB-BD31-4B8C-83A1-F6EECF244321}">
                <p14:modId xmlns:p14="http://schemas.microsoft.com/office/powerpoint/2010/main" val="3568182959"/>
              </p:ext>
            </p:extLst>
          </p:nvPr>
        </p:nvGraphicFramePr>
        <p:xfrm>
          <a:off x="2921000" y="2690813"/>
          <a:ext cx="3492500" cy="411162"/>
        </p:xfrm>
        <a:graphic>
          <a:graphicData uri="http://schemas.openxmlformats.org/presentationml/2006/ole">
            <mc:AlternateContent xmlns:mc="http://schemas.openxmlformats.org/markup-compatibility/2006">
              <mc:Choice xmlns:v="urn:schemas-microsoft-com:vml" Requires="v">
                <p:oleObj spid="_x0000_s192585" name="Equation" r:id="rId5" imgW="3492360" imgH="419040" progId="Equation.3">
                  <p:embed/>
                </p:oleObj>
              </mc:Choice>
              <mc:Fallback>
                <p:oleObj name="Equation" r:id="rId5" imgW="3492360" imgH="419040" progId="Equation.3">
                  <p:embed/>
                  <p:pic>
                    <p:nvPicPr>
                      <p:cNvPr id="0" name="Object 8"/>
                      <p:cNvPicPr>
                        <a:picLocks noChangeAspect="1" noChangeArrowheads="1"/>
                      </p:cNvPicPr>
                      <p:nvPr/>
                    </p:nvPicPr>
                    <p:blipFill>
                      <a:blip r:embed="rId6"/>
                      <a:srcRect/>
                      <a:stretch>
                        <a:fillRect/>
                      </a:stretch>
                    </p:blipFill>
                    <p:spPr bwMode="auto">
                      <a:xfrm>
                        <a:off x="2921000" y="2690813"/>
                        <a:ext cx="34925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QUADRATIC EXPLANATORY VARIABLES</a:t>
            </a:r>
            <a:endParaRPr lang="en-GB" sz="1600" dirty="0">
              <a:latin typeface="Times New Roman" pitchFamily="18" charset="0"/>
            </a:endParaRPr>
          </a:p>
        </p:txBody>
      </p:sp>
      <p:sp>
        <p:nvSpPr>
          <p:cNvPr id="14" name="Rectangle 16"/>
          <p:cNvSpPr>
            <a:spLocks noChangeArrowheads="1"/>
          </p:cNvSpPr>
          <p:nvPr/>
        </p:nvSpPr>
        <p:spPr bwMode="auto">
          <a:xfrm>
            <a:off x="0" y="1385999"/>
            <a:ext cx="9144000" cy="1042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2519" name="Object 7"/>
          <p:cNvGraphicFramePr>
            <a:graphicFrameLocks noChangeAspect="1"/>
          </p:cNvGraphicFramePr>
          <p:nvPr>
            <p:extLst>
              <p:ext uri="{D42A27DB-BD31-4B8C-83A1-F6EECF244321}">
                <p14:modId xmlns:p14="http://schemas.microsoft.com/office/powerpoint/2010/main" val="2719245892"/>
              </p:ext>
            </p:extLst>
          </p:nvPr>
        </p:nvGraphicFramePr>
        <p:xfrm>
          <a:off x="2581200" y="1514475"/>
          <a:ext cx="2330450" cy="793750"/>
        </p:xfrm>
        <a:graphic>
          <a:graphicData uri="http://schemas.openxmlformats.org/presentationml/2006/ole">
            <mc:AlternateContent xmlns:mc="http://schemas.openxmlformats.org/markup-compatibility/2006">
              <mc:Choice xmlns:v="urn:schemas-microsoft-com:vml" Requires="v">
                <p:oleObj spid="_x0000_s192586" name="Equation" r:id="rId7" imgW="2323800" imgH="787320" progId="Equation.3">
                  <p:embed/>
                </p:oleObj>
              </mc:Choice>
              <mc:Fallback>
                <p:oleObj name="Equation" r:id="rId7" imgW="2323800" imgH="78732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1200" y="1514475"/>
                        <a:ext cx="23304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74FEA94-F228-49AF-88E1-2781C0DAD2BF}"/>
</file>

<file path=customXml/itemProps2.xml><?xml version="1.0" encoding="utf-8"?>
<ds:datastoreItem xmlns:ds="http://schemas.openxmlformats.org/officeDocument/2006/customXml" ds:itemID="{714FE9E4-F86D-40D3-82B5-76FF8B2D897E}"/>
</file>

<file path=customXml/itemProps3.xml><?xml version="1.0" encoding="utf-8"?>
<ds:datastoreItem xmlns:ds="http://schemas.openxmlformats.org/officeDocument/2006/customXml" ds:itemID="{D68F0AD2-0995-4A5C-B352-2E5B8A9A53AB}"/>
</file>

<file path=docProps/app.xml><?xml version="1.0" encoding="utf-8"?>
<Properties xmlns="http://schemas.openxmlformats.org/officeDocument/2006/extended-properties" xmlns:vt="http://schemas.openxmlformats.org/officeDocument/2006/docPropsVTypes">
  <TotalTime>3614</TotalTime>
  <Words>1765</Words>
  <Application>Microsoft Office PowerPoint</Application>
  <PresentationFormat>On-screen Show (4:3)</PresentationFormat>
  <Paragraphs>207</Paragraphs>
  <Slides>27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101</cp:revision>
  <dcterms:created xsi:type="dcterms:W3CDTF">1998-05-09T13:24:56Z</dcterms:created>
  <dcterms:modified xsi:type="dcterms:W3CDTF">2016-05-20T13:21:13Z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