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2"/>
  </p:notesMasterIdLst>
  <p:sldIdLst>
    <p:sldId id="432" r:id="rId2"/>
    <p:sldId id="422" r:id="rId3"/>
    <p:sldId id="423" r:id="rId4"/>
    <p:sldId id="425" r:id="rId5"/>
    <p:sldId id="426" r:id="rId6"/>
    <p:sldId id="427" r:id="rId7"/>
    <p:sldId id="428" r:id="rId8"/>
    <p:sldId id="429" r:id="rId9"/>
    <p:sldId id="430" r:id="rId10"/>
    <p:sldId id="284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3366"/>
    <a:srgbClr val="FBFCFF"/>
    <a:srgbClr val="F8F8FA"/>
    <a:srgbClr val="3366FF"/>
    <a:srgbClr val="FFFF00"/>
    <a:srgbClr val="00FF00"/>
    <a:srgbClr val="FF0000"/>
    <a:srgbClr val="0000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361" autoAdjust="0"/>
  </p:normalViewPr>
  <p:slideViewPr>
    <p:cSldViewPr snapToGrid="0" showGuides="1">
      <p:cViewPr>
        <p:scale>
          <a:sx n="100" d="100"/>
          <a:sy n="100" d="100"/>
        </p:scale>
        <p:origin x="-1944" y="-420"/>
      </p:cViewPr>
      <p:guideLst>
        <p:guide orient="horz" pos="184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notesViewPr>
    <p:cSldViewPr snapToGrid="0" showGuides="1">
      <p:cViewPr varScale="1">
        <p:scale>
          <a:sx n="29" d="100"/>
          <a:sy n="29" d="100"/>
        </p:scale>
        <p:origin x="-1181" y="-7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2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952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52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952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CF54A0C-8A0F-4283-BAC3-D9C6AD550DD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48613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69F1B0-FC27-4632-A02B-D6F546A27D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464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FEC219-0F8F-4C08-9758-5017412ED73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126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CD078D-09A6-4C1B-BAF2-59B257DB9D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019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443A91-EA11-4513-899F-8C7308CDAFA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808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EEEA23-EBFF-4BCF-82EB-A33051B3660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172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6B789C-246C-4852-A784-E2AC3F730B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26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8994E-090D-4781-9D91-FD1E4EFB7E0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15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A91B5-CA24-4A8A-AD7C-E845562002D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983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24059D-D28F-4D48-ADFD-EA5C241D1A4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050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9700D-30D3-456D-9394-C07912B42E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81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F266FA-3C8C-4265-ADF4-963E4A94AD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877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19015230-DB5C-4B3E-B908-6FCA68C6E22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4: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Nonlinear Models and Transformations of Variables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5636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4.3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www.oxfordtextbooks.co.uk/orc/dougherty5e/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61" name="Text Box 17"/>
          <p:cNvSpPr txBox="1">
            <a:spLocks noChangeArrowheads="1"/>
          </p:cNvSpPr>
          <p:nvPr/>
        </p:nvSpPr>
        <p:spPr bwMode="auto">
          <a:xfrm>
            <a:off x="8229600" y="6553200"/>
            <a:ext cx="838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2016.05.03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9299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RAMSEY’S RESET TEST OF FUNCTIONAL MISSPECIFICATION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439300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439301" name="Text Box 5"/>
          <p:cNvSpPr txBox="1">
            <a:spLocks noChangeArrowheads="1"/>
          </p:cNvSpPr>
          <p:nvPr/>
        </p:nvSpPr>
        <p:spPr bwMode="auto">
          <a:xfrm>
            <a:off x="301625" y="578802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Ramsey’s RESET test of functional misspecification is intended to provide a simple indicator of evidence of nonlinearity.</a:t>
            </a:r>
            <a:r>
              <a:rPr lang="en-US" sz="1500"/>
              <a:t>  </a:t>
            </a:r>
            <a:r>
              <a:rPr lang="en-US" sz="1500" b="1"/>
              <a:t>To implement it, one runs the regression and saves the fitted values of the dependent variable.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76000"/>
            <a:ext cx="9144000" cy="1915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23452"/>
              </p:ext>
            </p:extLst>
          </p:nvPr>
        </p:nvGraphicFramePr>
        <p:xfrm>
          <a:off x="2570400" y="682625"/>
          <a:ext cx="26543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326" name="Equation" r:id="rId3" imgW="2654280" imgH="838080" progId="Equation.3">
                  <p:embed/>
                </p:oleObj>
              </mc:Choice>
              <mc:Fallback>
                <p:oleObj name="Equation" r:id="rId3" imgW="26542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0400" y="682625"/>
                        <a:ext cx="26543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49991"/>
              </p:ext>
            </p:extLst>
          </p:nvPr>
        </p:nvGraphicFramePr>
        <p:xfrm>
          <a:off x="2574925" y="1473200"/>
          <a:ext cx="2184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327" name="Equation" r:id="rId5" imgW="2184120" imgH="838080" progId="Equation.DSMT4">
                  <p:embed/>
                </p:oleObj>
              </mc:Choice>
              <mc:Fallback>
                <p:oleObj name="Equation" r:id="rId5" imgW="2184120" imgH="8380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4925" y="1473200"/>
                        <a:ext cx="21844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0324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440325" name="Text Box 5"/>
          <p:cNvSpPr txBox="1">
            <a:spLocks noChangeArrowheads="1"/>
          </p:cNvSpPr>
          <p:nvPr/>
        </p:nvSpPr>
        <p:spPr bwMode="auto">
          <a:xfrm>
            <a:off x="301625" y="578802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Since, by definition, the fitted values are a linear combination of the explanatory variables, as shown, </a:t>
            </a:r>
            <a:r>
              <a:rPr lang="en-US" sz="1500" b="1" i="1"/>
              <a:t>Y</a:t>
            </a:r>
            <a:r>
              <a:rPr lang="en-US" sz="1500" b="1" baseline="30000"/>
              <a:t>2</a:t>
            </a:r>
            <a:r>
              <a:rPr lang="en-US" sz="1500" b="1"/>
              <a:t> is a linear combination of the squares of the </a:t>
            </a:r>
            <a:r>
              <a:rPr lang="en-US" sz="1500" b="1" i="1"/>
              <a:t>X</a:t>
            </a:r>
            <a:r>
              <a:rPr lang="en-US" sz="1500" b="1"/>
              <a:t> variables and their interactions.</a:t>
            </a:r>
            <a:endParaRPr lang="en-GB" sz="1500" b="1"/>
          </a:p>
        </p:txBody>
      </p:sp>
      <p:sp>
        <p:nvSpPr>
          <p:cNvPr id="440327" name="Text Box 7"/>
          <p:cNvSpPr txBox="1">
            <a:spLocks noChangeArrowheads="1"/>
          </p:cNvSpPr>
          <p:nvPr/>
        </p:nvSpPr>
        <p:spPr bwMode="auto">
          <a:xfrm>
            <a:off x="1333500" y="5930900"/>
            <a:ext cx="3683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500"/>
              <a:t>^</a:t>
            </a:r>
            <a:endParaRPr lang="en-US" sz="150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RAMSEY’S RESET TEST OF FUNCTIONAL MISSPECIFICATION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76000"/>
            <a:ext cx="9144000" cy="1915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23452"/>
              </p:ext>
            </p:extLst>
          </p:nvPr>
        </p:nvGraphicFramePr>
        <p:xfrm>
          <a:off x="2570400" y="682625"/>
          <a:ext cx="26543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53" name="Equation" r:id="rId3" imgW="2654280" imgH="838080" progId="Equation.3">
                  <p:embed/>
                </p:oleObj>
              </mc:Choice>
              <mc:Fallback>
                <p:oleObj name="Equation" r:id="rId3" imgW="26542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0400" y="682625"/>
                        <a:ext cx="26543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49991"/>
              </p:ext>
            </p:extLst>
          </p:nvPr>
        </p:nvGraphicFramePr>
        <p:xfrm>
          <a:off x="2574925" y="1473200"/>
          <a:ext cx="2184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54" name="Equation" r:id="rId5" imgW="2184120" imgH="838080" progId="Equation.DSMT4">
                  <p:embed/>
                </p:oleObj>
              </mc:Choice>
              <mc:Fallback>
                <p:oleObj name="Equation" r:id="rId5" imgW="2184120" imgH="8380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4925" y="1473200"/>
                        <a:ext cx="21844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2372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442379" name="Text Box 11"/>
          <p:cNvSpPr txBox="1">
            <a:spLocks noChangeArrowheads="1"/>
          </p:cNvSpPr>
          <p:nvPr/>
        </p:nvSpPr>
        <p:spPr bwMode="auto">
          <a:xfrm>
            <a:off x="301625" y="578802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If </a:t>
            </a:r>
            <a:r>
              <a:rPr lang="en-US" sz="1500" b="1" i="1"/>
              <a:t>Y</a:t>
            </a:r>
            <a:r>
              <a:rPr lang="en-US" sz="1500" b="1" baseline="30000"/>
              <a:t>2</a:t>
            </a:r>
            <a:r>
              <a:rPr lang="en-US" sz="1500" b="1"/>
              <a:t> is added to the regression specification, it should pick up quadratic and interactive nonlinearity, if present, without necessarily being highly correlated with any of the </a:t>
            </a:r>
            <a:r>
              <a:rPr lang="en-US" sz="1500" b="1" i="1"/>
              <a:t>X</a:t>
            </a:r>
            <a:r>
              <a:rPr lang="en-US" sz="1500" b="1"/>
              <a:t> variables.</a:t>
            </a:r>
            <a:endParaRPr lang="en-GB" sz="1500" b="1"/>
          </a:p>
        </p:txBody>
      </p:sp>
      <p:sp>
        <p:nvSpPr>
          <p:cNvPr id="442380" name="Text Box 12"/>
          <p:cNvSpPr txBox="1">
            <a:spLocks noChangeArrowheads="1"/>
          </p:cNvSpPr>
          <p:nvPr/>
        </p:nvSpPr>
        <p:spPr bwMode="auto">
          <a:xfrm>
            <a:off x="508000" y="5689600"/>
            <a:ext cx="3683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500"/>
              <a:t>^</a:t>
            </a:r>
            <a:endParaRPr lang="en-US" sz="150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RAMSEY’S RESET TEST OF FUNCTIONAL MISSPECIFICATION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2615300"/>
            <a:ext cx="9144000" cy="7279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76000"/>
            <a:ext cx="9144000" cy="1915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2501900" y="2808288"/>
            <a:ext cx="4184649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Add        to regression specification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0672238"/>
              </p:ext>
            </p:extLst>
          </p:nvPr>
        </p:nvGraphicFramePr>
        <p:xfrm>
          <a:off x="3109913" y="2765425"/>
          <a:ext cx="355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422" name="Equation" r:id="rId3" imgW="355320" imgH="342720" progId="Equation.3">
                  <p:embed/>
                </p:oleObj>
              </mc:Choice>
              <mc:Fallback>
                <p:oleObj name="Equation" r:id="rId3" imgW="35532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9913" y="2765425"/>
                        <a:ext cx="3556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47670"/>
              </p:ext>
            </p:extLst>
          </p:nvPr>
        </p:nvGraphicFramePr>
        <p:xfrm>
          <a:off x="2570400" y="682625"/>
          <a:ext cx="26543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423" name="Equation" r:id="rId5" imgW="2654280" imgH="838080" progId="Equation.3">
                  <p:embed/>
                </p:oleObj>
              </mc:Choice>
              <mc:Fallback>
                <p:oleObj name="Equation" r:id="rId5" imgW="26542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0400" y="682625"/>
                        <a:ext cx="26543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49991"/>
              </p:ext>
            </p:extLst>
          </p:nvPr>
        </p:nvGraphicFramePr>
        <p:xfrm>
          <a:off x="2574925" y="1473200"/>
          <a:ext cx="2184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424" name="Equation" r:id="rId7" imgW="2184120" imgH="838080" progId="Equation.DSMT4">
                  <p:embed/>
                </p:oleObj>
              </mc:Choice>
              <mc:Fallback>
                <p:oleObj name="Equation" r:id="rId7" imgW="2184120" imgH="838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4925" y="1473200"/>
                        <a:ext cx="21844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2615300"/>
            <a:ext cx="9144000" cy="7279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76000"/>
            <a:ext cx="9144000" cy="1915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3394" name="Text Box 2"/>
          <p:cNvSpPr txBox="1">
            <a:spLocks noChangeArrowheads="1"/>
          </p:cNvSpPr>
          <p:nvPr/>
        </p:nvSpPr>
        <p:spPr bwMode="auto">
          <a:xfrm>
            <a:off x="2501900" y="2808288"/>
            <a:ext cx="4184649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Add        to regression specification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443396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4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443397" name="Text Box 5"/>
          <p:cNvSpPr txBox="1">
            <a:spLocks noChangeArrowheads="1"/>
          </p:cNvSpPr>
          <p:nvPr/>
        </p:nvSpPr>
        <p:spPr bwMode="auto">
          <a:xfrm>
            <a:off x="301625" y="578802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If the </a:t>
            </a:r>
            <a:r>
              <a:rPr lang="en-US" sz="1500" b="1" i="1"/>
              <a:t>t</a:t>
            </a:r>
            <a:r>
              <a:rPr lang="en-US" sz="1500" b="1"/>
              <a:t> statistic for the coefficient of  is significant, this indicates that some kind of nonlinearity may be present. </a:t>
            </a:r>
            <a:endParaRPr lang="en-GB" sz="1500" b="1"/>
          </a:p>
        </p:txBody>
      </p:sp>
      <p:graphicFrame>
        <p:nvGraphicFramePr>
          <p:cNvPr id="44339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8546675"/>
              </p:ext>
            </p:extLst>
          </p:nvPr>
        </p:nvGraphicFramePr>
        <p:xfrm>
          <a:off x="3109913" y="2765425"/>
          <a:ext cx="355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443" name="Equation" r:id="rId3" imgW="355320" imgH="342720" progId="Equation.3">
                  <p:embed/>
                </p:oleObj>
              </mc:Choice>
              <mc:Fallback>
                <p:oleObj name="Equation" r:id="rId3" imgW="355320" imgH="34272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9913" y="2765425"/>
                        <a:ext cx="3556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RAMSEY’S RESET TEST OF FUNCTIONAL MISSPECIFICATION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8801674"/>
              </p:ext>
            </p:extLst>
          </p:nvPr>
        </p:nvGraphicFramePr>
        <p:xfrm>
          <a:off x="2570400" y="682625"/>
          <a:ext cx="26543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444" name="Equation" r:id="rId5" imgW="2654280" imgH="838080" progId="Equation.3">
                  <p:embed/>
                </p:oleObj>
              </mc:Choice>
              <mc:Fallback>
                <p:oleObj name="Equation" r:id="rId5" imgW="2654280" imgH="8380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0400" y="682625"/>
                        <a:ext cx="26543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49991"/>
              </p:ext>
            </p:extLst>
          </p:nvPr>
        </p:nvGraphicFramePr>
        <p:xfrm>
          <a:off x="2574925" y="1473200"/>
          <a:ext cx="2184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445" name="Equation" r:id="rId7" imgW="2184120" imgH="838080" progId="Equation.DSMT4">
                  <p:embed/>
                </p:oleObj>
              </mc:Choice>
              <mc:Fallback>
                <p:oleObj name="Equation" r:id="rId7" imgW="2184120" imgH="8380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4925" y="1473200"/>
                        <a:ext cx="21844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47199"/>
            <a:ext cx="9144000" cy="438675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365125" y="636588"/>
            <a:ext cx="1782000" cy="230187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4420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5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444421" name="Text Box 5"/>
          <p:cNvSpPr txBox="1">
            <a:spLocks noChangeArrowheads="1"/>
          </p:cNvSpPr>
          <p:nvPr/>
        </p:nvSpPr>
        <p:spPr bwMode="auto">
          <a:xfrm>
            <a:off x="301625" y="578802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/>
              <a:t>We will do this for a wage equation.  Here is the output from a </a:t>
            </a:r>
            <a:r>
              <a:rPr lang="en-GB" sz="1500" b="1" dirty="0" smtClean="0"/>
              <a:t>regression </a:t>
            </a:r>
            <a:r>
              <a:rPr lang="en-GB" sz="1500" b="1" dirty="0"/>
              <a:t>of </a:t>
            </a:r>
            <a:r>
              <a:rPr lang="en-GB" sz="1500" b="1" i="1" dirty="0"/>
              <a:t>EARNINGS</a:t>
            </a:r>
            <a:r>
              <a:rPr lang="en-GB" sz="1500" b="1" dirty="0"/>
              <a:t> on </a:t>
            </a:r>
            <a:r>
              <a:rPr lang="en-GB" sz="1500" b="1" i="1" dirty="0"/>
              <a:t>S</a:t>
            </a:r>
            <a:r>
              <a:rPr lang="en-GB" sz="1500" b="1" dirty="0"/>
              <a:t> </a:t>
            </a:r>
            <a:r>
              <a:rPr lang="en-GB" sz="1500" b="1" dirty="0" smtClean="0"/>
              <a:t>and </a:t>
            </a:r>
            <a:r>
              <a:rPr lang="en-GB" sz="1500" b="1" i="1" dirty="0" smtClean="0"/>
              <a:t>EXP</a:t>
            </a:r>
            <a:r>
              <a:rPr lang="en-GB" sz="1500" b="1" dirty="0" smtClean="0"/>
              <a:t> using </a:t>
            </a:r>
            <a:r>
              <a:rPr lang="en-GB" sz="1500" b="1" i="1" dirty="0" smtClean="0"/>
              <a:t>EAWE</a:t>
            </a:r>
            <a:r>
              <a:rPr lang="en-GB" sz="1500" b="1" dirty="0" smtClean="0"/>
              <a:t> </a:t>
            </a:r>
            <a:r>
              <a:rPr lang="en-GB" sz="1500" b="1" dirty="0"/>
              <a:t>Data Set 21.  We save the fitted values as </a:t>
            </a:r>
            <a:r>
              <a:rPr lang="en-GB" sz="1500" b="1" i="1" dirty="0"/>
              <a:t>FITTED</a:t>
            </a:r>
            <a:r>
              <a:rPr lang="en-GB" sz="1500" b="1" dirty="0"/>
              <a:t> and generate </a:t>
            </a:r>
            <a:r>
              <a:rPr lang="en-GB" sz="1500" b="1" i="1" dirty="0"/>
              <a:t>FITTEDSQ</a:t>
            </a:r>
            <a:r>
              <a:rPr lang="en-GB" sz="1500" b="1" dirty="0"/>
              <a:t> as the square.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RAMSEY’S RESET TEST OF FUNCTIONAL MISSPECIFICATION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365125" y="3985650"/>
            <a:ext cx="1782000" cy="230187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365125" y="4496700"/>
            <a:ext cx="3276000" cy="230187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4424" name="Text Box 8"/>
          <p:cNvSpPr txBox="1">
            <a:spLocks noChangeArrowheads="1"/>
          </p:cNvSpPr>
          <p:nvPr/>
        </p:nvSpPr>
        <p:spPr bwMode="auto">
          <a:xfrm>
            <a:off x="301625" y="597600"/>
            <a:ext cx="8532813" cy="417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spcBef>
                <a:spcPts val="600"/>
              </a:spcBef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 35.24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Model |  8735.42401     2    4367.712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Residual |  61593.5422   497  123.930668           R-squared     =  0.1242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R-squared =  0.1207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11.132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>
                <a:latin typeface="Courier New" pitchFamily="49" charset="0"/>
              </a:rPr>
              <a:t>predict FITTED</a:t>
            </a:r>
          </a:p>
          <a:p>
            <a:r>
              <a:rPr lang="en-US" sz="1400" b="1" dirty="0">
                <a:latin typeface="Courier New" pitchFamily="49" charset="0"/>
              </a:rPr>
              <a:t>(option </a:t>
            </a:r>
            <a:r>
              <a:rPr lang="en-US" sz="1400" b="1" dirty="0" err="1">
                <a:latin typeface="Courier New" pitchFamily="49" charset="0"/>
              </a:rPr>
              <a:t>xb</a:t>
            </a:r>
            <a:r>
              <a:rPr lang="en-US" sz="1400" b="1" dirty="0">
                <a:latin typeface="Courier New" pitchFamily="49" charset="0"/>
              </a:rPr>
              <a:t> assumed; fitted values)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>
                <a:latin typeface="Courier New" pitchFamily="49" charset="0"/>
              </a:rPr>
              <a:t>gen FITTEDSQ = FITTED*FITTED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5443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6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445444" name="Text Box 4"/>
          <p:cNvSpPr txBox="1">
            <a:spLocks noChangeArrowheads="1"/>
          </p:cNvSpPr>
          <p:nvPr/>
        </p:nvSpPr>
        <p:spPr bwMode="auto">
          <a:xfrm>
            <a:off x="301625" y="578802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/>
              <a:t>The coefficient of </a:t>
            </a:r>
            <a:r>
              <a:rPr lang="en-GB" sz="1500" b="1" i="1" dirty="0"/>
              <a:t>FITTEDSQ</a:t>
            </a:r>
            <a:r>
              <a:rPr lang="en-GB" sz="1500" b="1" dirty="0"/>
              <a:t> is significant at the 5 percent </a:t>
            </a:r>
            <a:r>
              <a:rPr lang="en-GB" sz="1500" b="1" dirty="0" smtClean="0"/>
              <a:t>level, </a:t>
            </a:r>
            <a:r>
              <a:rPr lang="en-GB" sz="1500" b="1" dirty="0"/>
              <a:t>indicating that the addition of </a:t>
            </a:r>
            <a:r>
              <a:rPr lang="en-GB" sz="1500" b="1" dirty="0" smtClean="0"/>
              <a:t>quadratic terms may </a:t>
            </a:r>
            <a:r>
              <a:rPr lang="en-GB" sz="1500" b="1" dirty="0"/>
              <a:t>improve the specification of the model</a:t>
            </a:r>
            <a:r>
              <a:rPr lang="en-GB" sz="1500" b="1" dirty="0" smtClean="0"/>
              <a:t>.</a:t>
            </a:r>
            <a:endParaRPr lang="en-GB" sz="1500" b="1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RAMSEY’S RESET TEST OF FUNCTIONAL MISSPECIFICATION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47199"/>
            <a:ext cx="9144000" cy="362475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365125" y="636588"/>
            <a:ext cx="2736000" cy="230187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584450" y="636588"/>
            <a:ext cx="943200" cy="2301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536573" y="3476625"/>
            <a:ext cx="44712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01625" y="597600"/>
            <a:ext cx="8532813" cy="350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EARNINGS S EXP FITTEDSQ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500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3,   496) =   25.46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9386.33186     3  3128.77729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0.0000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60942.6344   496  122.868214           R-squared     =  0.1335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0.1282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70328.9662   499  140.939812           Root MSE      =  11.085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EARNINGS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  </a:t>
            </a:r>
            <a:r>
              <a:rPr lang="en-US" sz="1400" b="1" dirty="0">
                <a:latin typeface="Courier New" pitchFamily="49" charset="0"/>
              </a:rPr>
              <a:t>S |  -1.334163   1.413072    -0.94   0.346    -4.110507    1.442181</a:t>
            </a: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EXP |  -.6441233   .7373115    -0.87   0.383    -2.092762    .8045155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FITTEDSQ |   .0460798   .0200203     2.30   0.022     .0067447    .0854148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 25.09321   17.79509     1.41   0.159     -9.86984    60.05626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6467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7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446468" name="Text Box 4"/>
          <p:cNvSpPr txBox="1">
            <a:spLocks noChangeArrowheads="1"/>
          </p:cNvSpPr>
          <p:nvPr/>
        </p:nvSpPr>
        <p:spPr bwMode="auto">
          <a:xfrm>
            <a:off x="301625" y="578802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However, we also saw that it was better still to use a semilogarithmic specification.  The RESET test is intended to detect nonlinearity, but not be specific about the most appropriate nonlinear model. </a:t>
            </a:r>
            <a:endParaRPr lang="en-GB" sz="150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RAMSEY’S RESET TEST OF FUNCTIONAL MISSPECIFICATION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47199"/>
            <a:ext cx="9144000" cy="362475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365125" y="636588"/>
            <a:ext cx="2736000" cy="230187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584450" y="636588"/>
            <a:ext cx="943200" cy="2301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536573" y="3476625"/>
            <a:ext cx="44712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01625" y="597600"/>
            <a:ext cx="8532813" cy="350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EARNINGS S EXP FITTEDSQ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500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3,   496) =   25.46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9386.33186     3  3128.77729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0.0000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60942.6344   496  122.868214           R-squared     =  0.1335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0.1282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70328.9662   499  140.939812           Root MSE      =  11.085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EARNINGS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  </a:t>
            </a:r>
            <a:r>
              <a:rPr lang="en-US" sz="1400" b="1" dirty="0">
                <a:latin typeface="Courier New" pitchFamily="49" charset="0"/>
              </a:rPr>
              <a:t>S |  -1.334163   1.413072    -0.94   0.346    -4.110507    1.442181</a:t>
            </a: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EXP |  -.6441233   .7373115    -0.87   0.383    -2.092762    .8045155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FITTEDSQ |   .0460798   .0200203     2.30   0.022     .0067447    .0854148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 25.09321   17.79509     1.41   0.159     -9.86984    60.05626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7491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8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447492" name="Text Box 4"/>
          <p:cNvSpPr txBox="1">
            <a:spLocks noChangeArrowheads="1"/>
          </p:cNvSpPr>
          <p:nvPr/>
        </p:nvSpPr>
        <p:spPr bwMode="auto">
          <a:xfrm>
            <a:off x="301625" y="578802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I</a:t>
            </a:r>
            <a:r>
              <a:rPr lang="en-US" sz="1500" b="1"/>
              <a:t>t may fail to detect some types of nonlinearity.  However it does have the virtues of being very easy to implement and consuming only one degree of freedom.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RAMSEY’S RESET TEST OF FUNCTIONAL MISSPECIFICATION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47199"/>
            <a:ext cx="9144000" cy="362475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365125" y="636588"/>
            <a:ext cx="2736000" cy="230187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584450" y="636588"/>
            <a:ext cx="943200" cy="2301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536573" y="3476625"/>
            <a:ext cx="44712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01625" y="597600"/>
            <a:ext cx="8532813" cy="350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EARNINGS S EXP FITTEDSQ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500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3,   496) =   25.46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9386.33186     3  3128.77729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0.0000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60942.6344   496  122.868214           R-squared     =  0.1335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0.1282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70328.9662   499  140.939812           Root MSE      =  11.085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EARNINGS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  </a:t>
            </a:r>
            <a:r>
              <a:rPr lang="en-US" sz="1400" b="1" dirty="0">
                <a:latin typeface="Courier New" pitchFamily="49" charset="0"/>
              </a:rPr>
              <a:t>S |  -1.334163   1.413072    -0.94   0.346    -4.110507    1.442181</a:t>
            </a: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EXP |  -.6441233   .7373115    -0.87   0.383    -2.092762    .8045155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FITTEDSQ |   .0460798   .0200203     2.30   0.022     .0067447    .0854148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 25.09321   17.79509     1.41   0.159     -9.86984    60.05626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28A3C4E-B2F5-438D-99A9-BE69B38FFADC}"/>
</file>

<file path=customXml/itemProps2.xml><?xml version="1.0" encoding="utf-8"?>
<ds:datastoreItem xmlns:ds="http://schemas.openxmlformats.org/officeDocument/2006/customXml" ds:itemID="{07A31C25-12DB-4B3F-9743-BE9398BED2F2}"/>
</file>

<file path=customXml/itemProps3.xml><?xml version="1.0" encoding="utf-8"?>
<ds:datastoreItem xmlns:ds="http://schemas.openxmlformats.org/officeDocument/2006/customXml" ds:itemID="{F3FA6F72-040F-42F1-876C-E030F1D4364F}"/>
</file>

<file path=docProps/app.xml><?xml version="1.0" encoding="utf-8"?>
<Properties xmlns="http://schemas.openxmlformats.org/officeDocument/2006/extended-properties" xmlns:vt="http://schemas.openxmlformats.org/officeDocument/2006/docPropsVTypes">
  <TotalTime>4727</TotalTime>
  <Words>1058</Words>
  <Application>Microsoft Office PowerPoint</Application>
  <PresentationFormat>On-screen Show (4:3)</PresentationFormat>
  <Paragraphs>116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120</cp:revision>
  <dcterms:created xsi:type="dcterms:W3CDTF">1998-05-09T13:24:56Z</dcterms:created>
  <dcterms:modified xsi:type="dcterms:W3CDTF">2016-05-20T13:21:41Z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