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7.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54" r:id="rId2"/>
    <p:sldId id="315" r:id="rId3"/>
    <p:sldId id="325" r:id="rId4"/>
    <p:sldId id="324" r:id="rId5"/>
    <p:sldId id="323" r:id="rId6"/>
    <p:sldId id="333" r:id="rId7"/>
    <p:sldId id="335" r:id="rId8"/>
    <p:sldId id="336" r:id="rId9"/>
    <p:sldId id="341" r:id="rId10"/>
    <p:sldId id="351" r:id="rId11"/>
    <p:sldId id="350" r:id="rId12"/>
    <p:sldId id="349" r:id="rId13"/>
    <p:sldId id="348" r:id="rId14"/>
    <p:sldId id="352" r:id="rId15"/>
    <p:sldId id="342" r:id="rId16"/>
    <p:sldId id="343" r:id="rId17"/>
    <p:sldId id="344" r:id="rId18"/>
    <p:sldId id="345" r:id="rId19"/>
    <p:sldId id="285" r:id="rId20"/>
    <p:sldId id="307" r:id="rId21"/>
    <p:sldId id="308" r:id="rId22"/>
    <p:sldId id="309" r:id="rId23"/>
    <p:sldId id="317" r:id="rId24"/>
    <p:sldId id="329" r:id="rId25"/>
    <p:sldId id="328" r:id="rId26"/>
    <p:sldId id="286" r:id="rId27"/>
    <p:sldId id="287" r:id="rId28"/>
    <p:sldId id="346" r:id="rId29"/>
    <p:sldId id="347" r:id="rId30"/>
    <p:sldId id="284" r:id="rId3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F8F8FA"/>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97452" autoAdjust="0"/>
  </p:normalViewPr>
  <p:slideViewPr>
    <p:cSldViewPr snapToGrid="0" showGuides="1">
      <p:cViewPr>
        <p:scale>
          <a:sx n="100" d="100"/>
          <a:sy n="100" d="100"/>
        </p:scale>
        <p:origin x="-2112" y="-39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1.wmf"/><Relationship Id="rId4" Type="http://schemas.openxmlformats.org/officeDocument/2006/relationships/image" Target="../media/image1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1.wmf"/><Relationship Id="rId4" Type="http://schemas.openxmlformats.org/officeDocument/2006/relationships/image" Target="../media/image10.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5" Type="http://schemas.openxmlformats.org/officeDocument/2006/relationships/image" Target="../media/image3.wmf"/><Relationship Id="rId4" Type="http://schemas.openxmlformats.org/officeDocument/2006/relationships/image" Target="../media/image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808594C-18CE-48D1-B36C-00BC1D791DD8}" type="slidenum">
              <a:rPr lang="en-US"/>
              <a:pPr/>
              <a:t>‹#›</a:t>
            </a:fld>
            <a:endParaRPr lang="en-US"/>
          </a:p>
        </p:txBody>
      </p:sp>
    </p:spTree>
    <p:extLst>
      <p:ext uri="{BB962C8B-B14F-4D97-AF65-F5344CB8AC3E}">
        <p14:creationId xmlns:p14="http://schemas.microsoft.com/office/powerpoint/2010/main" val="2802909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E8A6290-7203-438F-9356-3504C9BA8AAC}" type="slidenum">
              <a:rPr lang="en-US"/>
              <a:pPr/>
              <a:t>‹#›</a:t>
            </a:fld>
            <a:endParaRPr lang="en-US"/>
          </a:p>
        </p:txBody>
      </p:sp>
    </p:spTree>
    <p:extLst>
      <p:ext uri="{BB962C8B-B14F-4D97-AF65-F5344CB8AC3E}">
        <p14:creationId xmlns:p14="http://schemas.microsoft.com/office/powerpoint/2010/main" val="3054889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B375971-CAC2-4325-A09D-113E39DFBB88}" type="slidenum">
              <a:rPr lang="en-US"/>
              <a:pPr/>
              <a:t>‹#›</a:t>
            </a:fld>
            <a:endParaRPr lang="en-US"/>
          </a:p>
        </p:txBody>
      </p:sp>
    </p:spTree>
    <p:extLst>
      <p:ext uri="{BB962C8B-B14F-4D97-AF65-F5344CB8AC3E}">
        <p14:creationId xmlns:p14="http://schemas.microsoft.com/office/powerpoint/2010/main" val="2736252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A70CFFA-F5D0-4A26-B164-81B5970CAAAD}" type="slidenum">
              <a:rPr lang="en-US"/>
              <a:pPr/>
              <a:t>‹#›</a:t>
            </a:fld>
            <a:endParaRPr lang="en-US"/>
          </a:p>
        </p:txBody>
      </p:sp>
    </p:spTree>
    <p:extLst>
      <p:ext uri="{BB962C8B-B14F-4D97-AF65-F5344CB8AC3E}">
        <p14:creationId xmlns:p14="http://schemas.microsoft.com/office/powerpoint/2010/main" val="842617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638DB67-510E-4754-BD82-F5C5C8E7E0E6}" type="slidenum">
              <a:rPr lang="en-US"/>
              <a:pPr/>
              <a:t>‹#›</a:t>
            </a:fld>
            <a:endParaRPr lang="en-US"/>
          </a:p>
        </p:txBody>
      </p:sp>
    </p:spTree>
    <p:extLst>
      <p:ext uri="{BB962C8B-B14F-4D97-AF65-F5344CB8AC3E}">
        <p14:creationId xmlns:p14="http://schemas.microsoft.com/office/powerpoint/2010/main" val="3986194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E2758A4-61F5-4DFB-B6E3-AA167BD62504}" type="slidenum">
              <a:rPr lang="en-US"/>
              <a:pPr/>
              <a:t>‹#›</a:t>
            </a:fld>
            <a:endParaRPr lang="en-US"/>
          </a:p>
        </p:txBody>
      </p:sp>
    </p:spTree>
    <p:extLst>
      <p:ext uri="{BB962C8B-B14F-4D97-AF65-F5344CB8AC3E}">
        <p14:creationId xmlns:p14="http://schemas.microsoft.com/office/powerpoint/2010/main" val="193337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2C28058-07B3-4DB2-8C3D-9207923A36F9}" type="slidenum">
              <a:rPr lang="en-US"/>
              <a:pPr/>
              <a:t>‹#›</a:t>
            </a:fld>
            <a:endParaRPr lang="en-US"/>
          </a:p>
        </p:txBody>
      </p:sp>
    </p:spTree>
    <p:extLst>
      <p:ext uri="{BB962C8B-B14F-4D97-AF65-F5344CB8AC3E}">
        <p14:creationId xmlns:p14="http://schemas.microsoft.com/office/powerpoint/2010/main" val="564690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9A97772-485E-4555-99F3-2ED2B105057F}" type="slidenum">
              <a:rPr lang="en-US"/>
              <a:pPr/>
              <a:t>‹#›</a:t>
            </a:fld>
            <a:endParaRPr lang="en-US"/>
          </a:p>
        </p:txBody>
      </p:sp>
    </p:spTree>
    <p:extLst>
      <p:ext uri="{BB962C8B-B14F-4D97-AF65-F5344CB8AC3E}">
        <p14:creationId xmlns:p14="http://schemas.microsoft.com/office/powerpoint/2010/main" val="339861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66983D-C5C7-4169-BE8C-24B047E5E1C7}" type="slidenum">
              <a:rPr lang="en-US"/>
              <a:pPr/>
              <a:t>‹#›</a:t>
            </a:fld>
            <a:endParaRPr lang="en-US"/>
          </a:p>
        </p:txBody>
      </p:sp>
    </p:spTree>
    <p:extLst>
      <p:ext uri="{BB962C8B-B14F-4D97-AF65-F5344CB8AC3E}">
        <p14:creationId xmlns:p14="http://schemas.microsoft.com/office/powerpoint/2010/main" val="1886345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FF540EB-A14B-4580-B291-F1179BF35072}" type="slidenum">
              <a:rPr lang="en-US"/>
              <a:pPr/>
              <a:t>‹#›</a:t>
            </a:fld>
            <a:endParaRPr lang="en-US"/>
          </a:p>
        </p:txBody>
      </p:sp>
    </p:spTree>
    <p:extLst>
      <p:ext uri="{BB962C8B-B14F-4D97-AF65-F5344CB8AC3E}">
        <p14:creationId xmlns:p14="http://schemas.microsoft.com/office/powerpoint/2010/main" val="557994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7225CC6-F96B-49D2-86DD-820A3813B2CC}" type="slidenum">
              <a:rPr lang="en-US"/>
              <a:pPr/>
              <a:t>‹#›</a:t>
            </a:fld>
            <a:endParaRPr lang="en-US"/>
          </a:p>
        </p:txBody>
      </p:sp>
    </p:spTree>
    <p:extLst>
      <p:ext uri="{BB962C8B-B14F-4D97-AF65-F5344CB8AC3E}">
        <p14:creationId xmlns:p14="http://schemas.microsoft.com/office/powerpoint/2010/main" val="3409344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65A160A-E2FB-479C-9620-D52FBA0E9D7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9.vml"/><Relationship Id="rId6" Type="http://schemas.openxmlformats.org/officeDocument/2006/relationships/image" Target="../media/image5.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28.bin"/><Relationship Id="rId14" Type="http://schemas.openxmlformats.org/officeDocument/2006/relationships/image" Target="../media/image2.wmf"/></Relationships>
</file>

<file path=ppt/slides/_rels/slide11.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7.bin"/><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0.vml"/><Relationship Id="rId6" Type="http://schemas.openxmlformats.org/officeDocument/2006/relationships/image" Target="../media/image5.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35.bin"/><Relationship Id="rId14" Type="http://schemas.openxmlformats.org/officeDocument/2006/relationships/image" Target="../media/image2.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44.bin"/><Relationship Id="rId3" Type="http://schemas.openxmlformats.org/officeDocument/2006/relationships/oleObject" Target="../embeddings/oleObject39.bin"/><Relationship Id="rId7" Type="http://schemas.openxmlformats.org/officeDocument/2006/relationships/oleObject" Target="../embeddings/oleObject41.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1.vml"/><Relationship Id="rId6" Type="http://schemas.openxmlformats.org/officeDocument/2006/relationships/image" Target="../media/image5.wmf"/><Relationship Id="rId11" Type="http://schemas.openxmlformats.org/officeDocument/2006/relationships/oleObject" Target="../embeddings/oleObject43.bin"/><Relationship Id="rId5" Type="http://schemas.openxmlformats.org/officeDocument/2006/relationships/oleObject" Target="../embeddings/oleObject40.bin"/><Relationship Id="rId15" Type="http://schemas.openxmlformats.org/officeDocument/2006/relationships/oleObject" Target="../embeddings/oleObject45.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42.bin"/><Relationship Id="rId14" Type="http://schemas.openxmlformats.org/officeDocument/2006/relationships/image" Target="../media/image2.wmf"/></Relationships>
</file>

<file path=ppt/slides/_rels/slide1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51.bin"/><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2.vml"/><Relationship Id="rId6" Type="http://schemas.openxmlformats.org/officeDocument/2006/relationships/image" Target="../media/image5.wmf"/><Relationship Id="rId11" Type="http://schemas.openxmlformats.org/officeDocument/2006/relationships/oleObject" Target="../embeddings/oleObject50.bin"/><Relationship Id="rId5" Type="http://schemas.openxmlformats.org/officeDocument/2006/relationships/oleObject" Target="../embeddings/oleObject47.bin"/><Relationship Id="rId15" Type="http://schemas.openxmlformats.org/officeDocument/2006/relationships/oleObject" Target="../embeddings/oleObject52.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49.bin"/><Relationship Id="rId14" Type="http://schemas.openxmlformats.org/officeDocument/2006/relationships/image" Target="../media/image2.wmf"/></Relationships>
</file>

<file path=ppt/slides/_rels/slide1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58.bin"/><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3.vml"/><Relationship Id="rId6" Type="http://schemas.openxmlformats.org/officeDocument/2006/relationships/image" Target="../media/image5.wmf"/><Relationship Id="rId11" Type="http://schemas.openxmlformats.org/officeDocument/2006/relationships/oleObject" Target="../embeddings/oleObject57.bin"/><Relationship Id="rId5" Type="http://schemas.openxmlformats.org/officeDocument/2006/relationships/oleObject" Target="../embeddings/oleObject54.bin"/><Relationship Id="rId15" Type="http://schemas.openxmlformats.org/officeDocument/2006/relationships/oleObject" Target="../embeddings/oleObject59.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56.bin"/><Relationship Id="rId14" Type="http://schemas.openxmlformats.org/officeDocument/2006/relationships/image" Target="../media/image2.wmf"/></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3.wmf"/><Relationship Id="rId5" Type="http://schemas.openxmlformats.org/officeDocument/2006/relationships/oleObject" Target="../embeddings/oleObject61.bin"/><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3.bin"/><Relationship Id="rId7" Type="http://schemas.openxmlformats.org/officeDocument/2006/relationships/oleObject" Target="../embeddings/oleObject65.bin"/><Relationship Id="rId12" Type="http://schemas.openxmlformats.org/officeDocument/2006/relationships/image" Target="../media/image11.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3.wmf"/><Relationship Id="rId11" Type="http://schemas.openxmlformats.org/officeDocument/2006/relationships/oleObject" Target="../embeddings/oleObject67.bin"/><Relationship Id="rId5" Type="http://schemas.openxmlformats.org/officeDocument/2006/relationships/oleObject" Target="../embeddings/oleObject64.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66.bin"/></Relationships>
</file>

<file path=ppt/slides/_rels/slide17.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image" Target="../media/image11.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3.wmf"/><Relationship Id="rId11" Type="http://schemas.openxmlformats.org/officeDocument/2006/relationships/oleObject" Target="../embeddings/oleObject72.bin"/><Relationship Id="rId5" Type="http://schemas.openxmlformats.org/officeDocument/2006/relationships/oleObject" Target="../embeddings/oleObject69.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71.bin"/></Relationships>
</file>

<file path=ppt/slides/_rels/slide18.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73.bin"/><Relationship Id="rId7" Type="http://schemas.openxmlformats.org/officeDocument/2006/relationships/oleObject" Target="../embeddings/oleObject75.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0.wmf"/><Relationship Id="rId11" Type="http://schemas.openxmlformats.org/officeDocument/2006/relationships/oleObject" Target="../embeddings/oleObject77.bin"/><Relationship Id="rId5" Type="http://schemas.openxmlformats.org/officeDocument/2006/relationships/oleObject" Target="../embeddings/oleObject74.bin"/><Relationship Id="rId10" Type="http://schemas.openxmlformats.org/officeDocument/2006/relationships/image" Target="../media/image2.wmf"/><Relationship Id="rId4" Type="http://schemas.openxmlformats.org/officeDocument/2006/relationships/image" Target="../media/image9.wmf"/><Relationship Id="rId9" Type="http://schemas.openxmlformats.org/officeDocument/2006/relationships/oleObject" Target="../embeddings/oleObject76.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12.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12.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image" Target="../media/image12.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image" Target="../media/image12.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12.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image" Target="../media/image12.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24.vml"/><Relationship Id="rId4" Type="http://schemas.openxmlformats.org/officeDocument/2006/relationships/image" Target="../media/image12.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10.bin"/><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13.bin"/><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16.bin"/><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23.bin"/><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8.vml"/><Relationship Id="rId6" Type="http://schemas.openxmlformats.org/officeDocument/2006/relationships/image" Target="../media/image5.wmf"/><Relationship Id="rId11" Type="http://schemas.openxmlformats.org/officeDocument/2006/relationships/oleObject" Target="../embeddings/oleObject22.bin"/><Relationship Id="rId5" Type="http://schemas.openxmlformats.org/officeDocument/2006/relationships/oleObject" Target="../embeddings/oleObject19.bin"/><Relationship Id="rId15" Type="http://schemas.openxmlformats.org/officeDocument/2006/relationships/oleObject" Target="../embeddings/oleObject24.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21.bin"/><Relationship Id="rId1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4: </a:t>
            </a:r>
            <a:r>
              <a:rPr lang="en-US" dirty="0">
                <a:solidFill>
                  <a:schemeClr val="bg1"/>
                </a:solidFill>
                <a:latin typeface="Arial" pitchFamily="34" charset="0"/>
                <a:cs typeface="Arial" pitchFamily="34" charset="0"/>
              </a:rPr>
              <a:t>Nonlinear Models and Transformations of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936729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3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dirty="0">
                <a:solidFill>
                  <a:srgbClr val="3366FF"/>
                </a:solidFill>
                <a:latin typeface="Arial" charset="0"/>
              </a:rPr>
              <a:t>	9</a:t>
            </a:r>
            <a:endParaRPr lang="en-US" sz="1000" dirty="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2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Putting </a:t>
            </a:r>
            <a:r>
              <a:rPr lang="en-GB" sz="1500" b="1" i="1">
                <a:latin typeface="Symbol" pitchFamily="18" charset="2"/>
              </a:rPr>
              <a:t>l</a:t>
            </a:r>
            <a:r>
              <a:rPr lang="en-GB" sz="1500" b="1"/>
              <a:t> = 1 gives the linear model.  The dependent variable is then </a:t>
            </a:r>
            <a:r>
              <a:rPr lang="en-GB" sz="1500" b="1" i="1"/>
              <a:t>Y</a:t>
            </a:r>
            <a:r>
              <a:rPr lang="en-GB" sz="1500" b="1"/>
              <a:t> </a:t>
            </a:r>
            <a:r>
              <a:rPr lang="en-GB" sz="1500" b="1">
                <a:cs typeface="Arial" charset="0"/>
              </a:rPr>
              <a:t>– 1, rather than </a:t>
            </a:r>
            <a:r>
              <a:rPr lang="en-GB" sz="1500" b="1" i="1">
                <a:cs typeface="Arial" charset="0"/>
              </a:rPr>
              <a:t>Y</a:t>
            </a:r>
            <a:r>
              <a:rPr lang="en-GB" sz="1500" b="1">
                <a:cs typeface="Arial" charset="0"/>
              </a:rPr>
              <a:t>, but subtracting a constant from the dependent variable does not affect the regression results, except for the estimate of the intercept.</a:t>
            </a:r>
          </a:p>
        </p:txBody>
      </p:sp>
      <p:sp>
        <p:nvSpPr>
          <p:cNvPr id="21" name="Rectangle 16"/>
          <p:cNvSpPr>
            <a:spLocks noChangeArrowheads="1"/>
          </p:cNvSpPr>
          <p:nvPr/>
        </p:nvSpPr>
        <p:spPr bwMode="auto">
          <a:xfrm>
            <a:off x="0" y="3419999"/>
            <a:ext cx="9144000" cy="19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16"/>
          <p:cNvGraphicFramePr>
            <a:graphicFrameLocks noChangeAspect="1"/>
          </p:cNvGraphicFramePr>
          <p:nvPr>
            <p:extLst>
              <p:ext uri="{D42A27DB-BD31-4B8C-83A1-F6EECF244321}">
                <p14:modId xmlns:p14="http://schemas.microsoft.com/office/powerpoint/2010/main" val="3470974337"/>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75212"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7"/>
          <p:cNvGraphicFramePr>
            <a:graphicFrameLocks noChangeAspect="1"/>
          </p:cNvGraphicFramePr>
          <p:nvPr>
            <p:extLst>
              <p:ext uri="{D42A27DB-BD31-4B8C-83A1-F6EECF244321}">
                <p14:modId xmlns:p14="http://schemas.microsoft.com/office/powerpoint/2010/main" val="1024892688"/>
              </p:ext>
            </p:extLst>
          </p:nvPr>
        </p:nvGraphicFramePr>
        <p:xfrm>
          <a:off x="3052763" y="3573463"/>
          <a:ext cx="1752600" cy="762000"/>
        </p:xfrm>
        <a:graphic>
          <a:graphicData uri="http://schemas.openxmlformats.org/presentationml/2006/ole">
            <mc:AlternateContent xmlns:mc="http://schemas.openxmlformats.org/markup-compatibility/2006">
              <mc:Choice xmlns:v="urn:schemas-microsoft-com:vml" Requires="v">
                <p:oleObj spid="_x0000_s175213" name="Equation" r:id="rId5" imgW="1752480" imgH="761760" progId="Equation.3">
                  <p:embed/>
                </p:oleObj>
              </mc:Choice>
              <mc:Fallback>
                <p:oleObj name="Equation" r:id="rId5" imgW="175248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63" y="3573463"/>
                        <a:ext cx="175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8"/>
          <p:cNvGraphicFramePr>
            <a:graphicFrameLocks noChangeAspect="1"/>
          </p:cNvGraphicFramePr>
          <p:nvPr>
            <p:extLst>
              <p:ext uri="{D42A27DB-BD31-4B8C-83A1-F6EECF244321}">
                <p14:modId xmlns:p14="http://schemas.microsoft.com/office/powerpoint/2010/main" val="3534936549"/>
              </p:ext>
            </p:extLst>
          </p:nvPr>
        </p:nvGraphicFramePr>
        <p:xfrm>
          <a:off x="3052800" y="4427538"/>
          <a:ext cx="1917700" cy="762000"/>
        </p:xfrm>
        <a:graphic>
          <a:graphicData uri="http://schemas.openxmlformats.org/presentationml/2006/ole">
            <mc:AlternateContent xmlns:mc="http://schemas.openxmlformats.org/markup-compatibility/2006">
              <mc:Choice xmlns:v="urn:schemas-microsoft-com:vml" Requires="v">
                <p:oleObj spid="_x0000_s175214" name="Equation" r:id="rId7" imgW="1917360" imgH="761760" progId="Equation.3">
                  <p:embed/>
                </p:oleObj>
              </mc:Choice>
              <mc:Fallback>
                <p:oleObj name="Equation" r:id="rId7" imgW="1917360" imgH="7617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2800" y="4427538"/>
                        <a:ext cx="1917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20"/>
          <p:cNvGraphicFramePr>
            <a:graphicFrameLocks noChangeAspect="1"/>
          </p:cNvGraphicFramePr>
          <p:nvPr>
            <p:extLst>
              <p:ext uri="{D42A27DB-BD31-4B8C-83A1-F6EECF244321}">
                <p14:modId xmlns:p14="http://schemas.microsoft.com/office/powerpoint/2010/main" val="3184451001"/>
              </p:ext>
            </p:extLst>
          </p:nvPr>
        </p:nvGraphicFramePr>
        <p:xfrm>
          <a:off x="5853600" y="3827463"/>
          <a:ext cx="673100" cy="279400"/>
        </p:xfrm>
        <a:graphic>
          <a:graphicData uri="http://schemas.openxmlformats.org/presentationml/2006/ole">
            <mc:AlternateContent xmlns:mc="http://schemas.openxmlformats.org/markup-compatibility/2006">
              <mc:Choice xmlns:v="urn:schemas-microsoft-com:vml" Requires="v">
                <p:oleObj spid="_x0000_s175215" name="Equation" r:id="rId9" imgW="672840" imgH="279360" progId="Equation.3">
                  <p:embed/>
                </p:oleObj>
              </mc:Choice>
              <mc:Fallback>
                <p:oleObj name="Equation" r:id="rId9" imgW="6728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53600" y="3827463"/>
                        <a:ext cx="673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1"/>
          <p:cNvSpPr txBox="1">
            <a:spLocks noChangeArrowheads="1"/>
          </p:cNvSpPr>
          <p:nvPr/>
        </p:nvSpPr>
        <p:spPr bwMode="auto">
          <a:xfrm>
            <a:off x="5068800" y="3800475"/>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3" name="Object 22"/>
          <p:cNvGraphicFramePr>
            <a:graphicFrameLocks noChangeAspect="1"/>
          </p:cNvGraphicFramePr>
          <p:nvPr>
            <p:extLst>
              <p:ext uri="{D42A27DB-BD31-4B8C-83A1-F6EECF244321}">
                <p14:modId xmlns:p14="http://schemas.microsoft.com/office/powerpoint/2010/main" val="4078832149"/>
              </p:ext>
            </p:extLst>
          </p:nvPr>
        </p:nvGraphicFramePr>
        <p:xfrm>
          <a:off x="5854700" y="4678363"/>
          <a:ext cx="812800" cy="279400"/>
        </p:xfrm>
        <a:graphic>
          <a:graphicData uri="http://schemas.openxmlformats.org/presentationml/2006/ole">
            <mc:AlternateContent xmlns:mc="http://schemas.openxmlformats.org/markup-compatibility/2006">
              <mc:Choice xmlns:v="urn:schemas-microsoft-com:vml" Requires="v">
                <p:oleObj spid="_x0000_s175216" name="Equation" r:id="rId11" imgW="812520" imgH="279360" progId="Equation.3">
                  <p:embed/>
                </p:oleObj>
              </mc:Choice>
              <mc:Fallback>
                <p:oleObj name="Equation" r:id="rId11" imgW="81252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4700" y="4678363"/>
                        <a:ext cx="8128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23"/>
          <p:cNvSpPr txBox="1">
            <a:spLocks noChangeArrowheads="1"/>
          </p:cNvSpPr>
          <p:nvPr/>
        </p:nvSpPr>
        <p:spPr bwMode="auto">
          <a:xfrm>
            <a:off x="5067300" y="4654550"/>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5" name="Object 24"/>
          <p:cNvGraphicFramePr>
            <a:graphicFrameLocks noChangeAspect="1"/>
          </p:cNvGraphicFramePr>
          <p:nvPr>
            <p:extLst>
              <p:ext uri="{D42A27DB-BD31-4B8C-83A1-F6EECF244321}">
                <p14:modId xmlns:p14="http://schemas.microsoft.com/office/powerpoint/2010/main" val="2182725002"/>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5217"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37" name="Object 36"/>
          <p:cNvGraphicFramePr>
            <a:graphicFrameLocks noChangeAspect="1"/>
          </p:cNvGraphicFramePr>
          <p:nvPr>
            <p:extLst>
              <p:ext uri="{D42A27DB-BD31-4B8C-83A1-F6EECF244321}">
                <p14:modId xmlns:p14="http://schemas.microsoft.com/office/powerpoint/2010/main" val="590058932"/>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5218" name="Equation" r:id="rId15" imgW="2603500" imgH="368300" progId="Equation.3">
                  <p:embed/>
                </p:oleObj>
              </mc:Choice>
              <mc:Fallback>
                <p:oleObj name="Equation" r:id="rId15" imgW="26035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244230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3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dirty="0">
                <a:solidFill>
                  <a:srgbClr val="3366FF"/>
                </a:solidFill>
                <a:latin typeface="Arial" charset="0"/>
              </a:rPr>
              <a:t>	</a:t>
            </a:r>
            <a:r>
              <a:rPr lang="en-GB" sz="1000" dirty="0" smtClean="0">
                <a:solidFill>
                  <a:srgbClr val="3366FF"/>
                </a:solidFill>
                <a:latin typeface="Arial" charset="0"/>
              </a:rPr>
              <a:t>10</a:t>
            </a:r>
            <a:endParaRPr lang="en-US" sz="1000" dirty="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28"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Putting </a:t>
            </a:r>
            <a:r>
              <a:rPr lang="en-GB" sz="1500" b="1" i="1" dirty="0">
                <a:latin typeface="Symbol" pitchFamily="18" charset="2"/>
              </a:rPr>
              <a:t>l</a:t>
            </a:r>
            <a:r>
              <a:rPr lang="en-GB" sz="1500" b="1" dirty="0"/>
              <a:t> = 0 gives the (semi</a:t>
            </a:r>
            <a:r>
              <a:rPr lang="en-GB" sz="1500" b="1" dirty="0">
                <a:cs typeface="Arial" charset="0"/>
              </a:rPr>
              <a:t>–</a:t>
            </a:r>
            <a:r>
              <a:rPr lang="en-GB" sz="1500" b="1" dirty="0"/>
              <a:t>)logarithmic model.  Of course, one cannot talk about putting </a:t>
            </a:r>
            <a:r>
              <a:rPr lang="en-GB" sz="1500" b="1" i="1" dirty="0">
                <a:latin typeface="Symbol" pitchFamily="18" charset="2"/>
              </a:rPr>
              <a:t>l</a:t>
            </a:r>
            <a:r>
              <a:rPr lang="en-GB" sz="1500" b="1" dirty="0"/>
              <a:t> exactly equal to 0, because then the dependent variable becomes zero divided by zero.  We are talking about the limiting form as </a:t>
            </a:r>
            <a:r>
              <a:rPr lang="en-GB" sz="1500" b="1" i="1" dirty="0">
                <a:latin typeface="Symbol" pitchFamily="18" charset="2"/>
              </a:rPr>
              <a:t>l</a:t>
            </a:r>
            <a:r>
              <a:rPr lang="en-GB" sz="1500" b="1" dirty="0"/>
              <a:t> tends to </a:t>
            </a:r>
            <a:r>
              <a:rPr lang="en-GB" sz="1500" b="1" dirty="0" smtClean="0"/>
              <a:t>zero and we have used </a:t>
            </a:r>
            <a:r>
              <a:rPr lang="en-GB" sz="1500" b="1" dirty="0" err="1" smtClean="0"/>
              <a:t>L'Hôpital's</a:t>
            </a:r>
            <a:r>
              <a:rPr lang="en-GB" sz="1500" b="1" dirty="0" smtClean="0"/>
              <a:t> rule.</a:t>
            </a:r>
            <a:endParaRPr lang="en-GB" sz="1500" b="1" dirty="0">
              <a:cs typeface="Arial" charset="0"/>
            </a:endParaRPr>
          </a:p>
        </p:txBody>
      </p:sp>
      <p:sp>
        <p:nvSpPr>
          <p:cNvPr id="21" name="Rectangle 16"/>
          <p:cNvSpPr>
            <a:spLocks noChangeArrowheads="1"/>
          </p:cNvSpPr>
          <p:nvPr/>
        </p:nvSpPr>
        <p:spPr bwMode="auto">
          <a:xfrm>
            <a:off x="0" y="3419999"/>
            <a:ext cx="9144000" cy="19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16"/>
          <p:cNvGraphicFramePr>
            <a:graphicFrameLocks noChangeAspect="1"/>
          </p:cNvGraphicFramePr>
          <p:nvPr>
            <p:extLst>
              <p:ext uri="{D42A27DB-BD31-4B8C-83A1-F6EECF244321}">
                <p14:modId xmlns:p14="http://schemas.microsoft.com/office/powerpoint/2010/main" val="3470974337"/>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76236"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7"/>
          <p:cNvGraphicFramePr>
            <a:graphicFrameLocks noChangeAspect="1"/>
          </p:cNvGraphicFramePr>
          <p:nvPr>
            <p:extLst>
              <p:ext uri="{D42A27DB-BD31-4B8C-83A1-F6EECF244321}">
                <p14:modId xmlns:p14="http://schemas.microsoft.com/office/powerpoint/2010/main" val="1024892688"/>
              </p:ext>
            </p:extLst>
          </p:nvPr>
        </p:nvGraphicFramePr>
        <p:xfrm>
          <a:off x="3052763" y="3573463"/>
          <a:ext cx="1752600" cy="762000"/>
        </p:xfrm>
        <a:graphic>
          <a:graphicData uri="http://schemas.openxmlformats.org/presentationml/2006/ole">
            <mc:AlternateContent xmlns:mc="http://schemas.openxmlformats.org/markup-compatibility/2006">
              <mc:Choice xmlns:v="urn:schemas-microsoft-com:vml" Requires="v">
                <p:oleObj spid="_x0000_s176237" name="Equation" r:id="rId5" imgW="1752480" imgH="761760" progId="Equation.3">
                  <p:embed/>
                </p:oleObj>
              </mc:Choice>
              <mc:Fallback>
                <p:oleObj name="Equation" r:id="rId5" imgW="175248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63" y="3573463"/>
                        <a:ext cx="175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8"/>
          <p:cNvGraphicFramePr>
            <a:graphicFrameLocks noChangeAspect="1"/>
          </p:cNvGraphicFramePr>
          <p:nvPr>
            <p:extLst>
              <p:ext uri="{D42A27DB-BD31-4B8C-83A1-F6EECF244321}">
                <p14:modId xmlns:p14="http://schemas.microsoft.com/office/powerpoint/2010/main" val="3534936549"/>
              </p:ext>
            </p:extLst>
          </p:nvPr>
        </p:nvGraphicFramePr>
        <p:xfrm>
          <a:off x="3052800" y="4427538"/>
          <a:ext cx="1917700" cy="762000"/>
        </p:xfrm>
        <a:graphic>
          <a:graphicData uri="http://schemas.openxmlformats.org/presentationml/2006/ole">
            <mc:AlternateContent xmlns:mc="http://schemas.openxmlformats.org/markup-compatibility/2006">
              <mc:Choice xmlns:v="urn:schemas-microsoft-com:vml" Requires="v">
                <p:oleObj spid="_x0000_s176238" name="Equation" r:id="rId7" imgW="1917360" imgH="761760" progId="Equation.3">
                  <p:embed/>
                </p:oleObj>
              </mc:Choice>
              <mc:Fallback>
                <p:oleObj name="Equation" r:id="rId7" imgW="1917360" imgH="7617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2800" y="4427538"/>
                        <a:ext cx="1917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20"/>
          <p:cNvGraphicFramePr>
            <a:graphicFrameLocks noChangeAspect="1"/>
          </p:cNvGraphicFramePr>
          <p:nvPr>
            <p:extLst>
              <p:ext uri="{D42A27DB-BD31-4B8C-83A1-F6EECF244321}">
                <p14:modId xmlns:p14="http://schemas.microsoft.com/office/powerpoint/2010/main" val="3184451001"/>
              </p:ext>
            </p:extLst>
          </p:nvPr>
        </p:nvGraphicFramePr>
        <p:xfrm>
          <a:off x="5853600" y="3827463"/>
          <a:ext cx="673100" cy="279400"/>
        </p:xfrm>
        <a:graphic>
          <a:graphicData uri="http://schemas.openxmlformats.org/presentationml/2006/ole">
            <mc:AlternateContent xmlns:mc="http://schemas.openxmlformats.org/markup-compatibility/2006">
              <mc:Choice xmlns:v="urn:schemas-microsoft-com:vml" Requires="v">
                <p:oleObj spid="_x0000_s176239" name="Equation" r:id="rId9" imgW="672840" imgH="279360" progId="Equation.3">
                  <p:embed/>
                </p:oleObj>
              </mc:Choice>
              <mc:Fallback>
                <p:oleObj name="Equation" r:id="rId9" imgW="6728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53600" y="3827463"/>
                        <a:ext cx="673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1"/>
          <p:cNvSpPr txBox="1">
            <a:spLocks noChangeArrowheads="1"/>
          </p:cNvSpPr>
          <p:nvPr/>
        </p:nvSpPr>
        <p:spPr bwMode="auto">
          <a:xfrm>
            <a:off x="5068800" y="3800475"/>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3" name="Object 22"/>
          <p:cNvGraphicFramePr>
            <a:graphicFrameLocks noChangeAspect="1"/>
          </p:cNvGraphicFramePr>
          <p:nvPr>
            <p:extLst>
              <p:ext uri="{D42A27DB-BD31-4B8C-83A1-F6EECF244321}">
                <p14:modId xmlns:p14="http://schemas.microsoft.com/office/powerpoint/2010/main" val="4078832149"/>
              </p:ext>
            </p:extLst>
          </p:nvPr>
        </p:nvGraphicFramePr>
        <p:xfrm>
          <a:off x="5854700" y="4678363"/>
          <a:ext cx="812800" cy="279400"/>
        </p:xfrm>
        <a:graphic>
          <a:graphicData uri="http://schemas.openxmlformats.org/presentationml/2006/ole">
            <mc:AlternateContent xmlns:mc="http://schemas.openxmlformats.org/markup-compatibility/2006">
              <mc:Choice xmlns:v="urn:schemas-microsoft-com:vml" Requires="v">
                <p:oleObj spid="_x0000_s176240" name="Equation" r:id="rId11" imgW="812520" imgH="279360" progId="Equation.3">
                  <p:embed/>
                </p:oleObj>
              </mc:Choice>
              <mc:Fallback>
                <p:oleObj name="Equation" r:id="rId11" imgW="81252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4700" y="4678363"/>
                        <a:ext cx="8128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23"/>
          <p:cNvSpPr txBox="1">
            <a:spLocks noChangeArrowheads="1"/>
          </p:cNvSpPr>
          <p:nvPr/>
        </p:nvSpPr>
        <p:spPr bwMode="auto">
          <a:xfrm>
            <a:off x="5067300" y="4654550"/>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5" name="Object 24"/>
          <p:cNvGraphicFramePr>
            <a:graphicFrameLocks noChangeAspect="1"/>
          </p:cNvGraphicFramePr>
          <p:nvPr>
            <p:extLst>
              <p:ext uri="{D42A27DB-BD31-4B8C-83A1-F6EECF244321}">
                <p14:modId xmlns:p14="http://schemas.microsoft.com/office/powerpoint/2010/main" val="2182725002"/>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6241"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37" name="Object 36"/>
          <p:cNvGraphicFramePr>
            <a:graphicFrameLocks noChangeAspect="1"/>
          </p:cNvGraphicFramePr>
          <p:nvPr>
            <p:extLst>
              <p:ext uri="{D42A27DB-BD31-4B8C-83A1-F6EECF244321}">
                <p14:modId xmlns:p14="http://schemas.microsoft.com/office/powerpoint/2010/main" val="590058932"/>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6242" name="Equation" r:id="rId15" imgW="2603500" imgH="368300" progId="Equation.3">
                  <p:embed/>
                </p:oleObj>
              </mc:Choice>
              <mc:Fallback>
                <p:oleObj name="Equation" r:id="rId15" imgW="26035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643222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3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dirty="0">
                <a:solidFill>
                  <a:srgbClr val="3366FF"/>
                </a:solidFill>
                <a:latin typeface="Arial" charset="0"/>
              </a:rPr>
              <a:t>	</a:t>
            </a:r>
            <a:r>
              <a:rPr lang="en-GB" sz="1000" dirty="0" smtClean="0">
                <a:solidFill>
                  <a:srgbClr val="3366FF"/>
                </a:solidFill>
                <a:latin typeface="Arial" charset="0"/>
              </a:rPr>
              <a:t>11</a:t>
            </a:r>
            <a:endParaRPr lang="en-US" sz="1000" dirty="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2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cs typeface="Arial" charset="0"/>
              </a:rPr>
              <a:t>So one could fit the general model and see whether</a:t>
            </a:r>
            <a:r>
              <a:rPr lang="en-GB" sz="1500" b="1" i="1" dirty="0">
                <a:latin typeface="Symbol" pitchFamily="18" charset="2"/>
                <a:cs typeface="Arial" charset="0"/>
              </a:rPr>
              <a:t> l</a:t>
            </a:r>
            <a:r>
              <a:rPr lang="en-GB" sz="1500" b="1" dirty="0">
                <a:cs typeface="Arial" charset="0"/>
              </a:rPr>
              <a:t> is close to 0 or close to 1.  Of course. 'close' has no meaning in econometrics.  To approach this issue technically, one should test the hypotheses </a:t>
            </a:r>
            <a:r>
              <a:rPr lang="en-GB" sz="1500" b="1" i="1" dirty="0">
                <a:latin typeface="Symbol" pitchFamily="18" charset="2"/>
                <a:cs typeface="Arial" charset="0"/>
              </a:rPr>
              <a:t>l</a:t>
            </a:r>
            <a:r>
              <a:rPr lang="en-GB" sz="1500" b="1" dirty="0">
                <a:cs typeface="Arial" charset="0"/>
              </a:rPr>
              <a:t> = 0 and </a:t>
            </a:r>
            <a:r>
              <a:rPr lang="en-GB" sz="1500" b="1" i="1" dirty="0">
                <a:latin typeface="Symbol" pitchFamily="18" charset="2"/>
                <a:cs typeface="Arial" charset="0"/>
              </a:rPr>
              <a:t>l</a:t>
            </a:r>
            <a:r>
              <a:rPr lang="en-GB" sz="1500" b="1" dirty="0">
                <a:cs typeface="Arial" charset="0"/>
              </a:rPr>
              <a:t> = 1.</a:t>
            </a:r>
          </a:p>
        </p:txBody>
      </p:sp>
      <p:sp>
        <p:nvSpPr>
          <p:cNvPr id="21" name="Rectangle 16"/>
          <p:cNvSpPr>
            <a:spLocks noChangeArrowheads="1"/>
          </p:cNvSpPr>
          <p:nvPr/>
        </p:nvSpPr>
        <p:spPr bwMode="auto">
          <a:xfrm>
            <a:off x="0" y="3419999"/>
            <a:ext cx="9144000" cy="19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8" name="Object 16"/>
          <p:cNvGraphicFramePr>
            <a:graphicFrameLocks noChangeAspect="1"/>
          </p:cNvGraphicFramePr>
          <p:nvPr>
            <p:extLst>
              <p:ext uri="{D42A27DB-BD31-4B8C-83A1-F6EECF244321}">
                <p14:modId xmlns:p14="http://schemas.microsoft.com/office/powerpoint/2010/main" val="3470974337"/>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77260"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7"/>
          <p:cNvGraphicFramePr>
            <a:graphicFrameLocks noChangeAspect="1"/>
          </p:cNvGraphicFramePr>
          <p:nvPr>
            <p:extLst>
              <p:ext uri="{D42A27DB-BD31-4B8C-83A1-F6EECF244321}">
                <p14:modId xmlns:p14="http://schemas.microsoft.com/office/powerpoint/2010/main" val="1024892688"/>
              </p:ext>
            </p:extLst>
          </p:nvPr>
        </p:nvGraphicFramePr>
        <p:xfrm>
          <a:off x="3052763" y="3573463"/>
          <a:ext cx="1752600" cy="762000"/>
        </p:xfrm>
        <a:graphic>
          <a:graphicData uri="http://schemas.openxmlformats.org/presentationml/2006/ole">
            <mc:AlternateContent xmlns:mc="http://schemas.openxmlformats.org/markup-compatibility/2006">
              <mc:Choice xmlns:v="urn:schemas-microsoft-com:vml" Requires="v">
                <p:oleObj spid="_x0000_s177261" name="Equation" r:id="rId5" imgW="1752480" imgH="761760" progId="Equation.3">
                  <p:embed/>
                </p:oleObj>
              </mc:Choice>
              <mc:Fallback>
                <p:oleObj name="Equation" r:id="rId5" imgW="175248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63" y="3573463"/>
                        <a:ext cx="175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8"/>
          <p:cNvGraphicFramePr>
            <a:graphicFrameLocks noChangeAspect="1"/>
          </p:cNvGraphicFramePr>
          <p:nvPr>
            <p:extLst>
              <p:ext uri="{D42A27DB-BD31-4B8C-83A1-F6EECF244321}">
                <p14:modId xmlns:p14="http://schemas.microsoft.com/office/powerpoint/2010/main" val="3534936549"/>
              </p:ext>
            </p:extLst>
          </p:nvPr>
        </p:nvGraphicFramePr>
        <p:xfrm>
          <a:off x="3052800" y="4427538"/>
          <a:ext cx="1917700" cy="762000"/>
        </p:xfrm>
        <a:graphic>
          <a:graphicData uri="http://schemas.openxmlformats.org/presentationml/2006/ole">
            <mc:AlternateContent xmlns:mc="http://schemas.openxmlformats.org/markup-compatibility/2006">
              <mc:Choice xmlns:v="urn:schemas-microsoft-com:vml" Requires="v">
                <p:oleObj spid="_x0000_s177262" name="Equation" r:id="rId7" imgW="1917360" imgH="761760" progId="Equation.3">
                  <p:embed/>
                </p:oleObj>
              </mc:Choice>
              <mc:Fallback>
                <p:oleObj name="Equation" r:id="rId7" imgW="1917360" imgH="7617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2800" y="4427538"/>
                        <a:ext cx="1917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20"/>
          <p:cNvGraphicFramePr>
            <a:graphicFrameLocks noChangeAspect="1"/>
          </p:cNvGraphicFramePr>
          <p:nvPr>
            <p:extLst>
              <p:ext uri="{D42A27DB-BD31-4B8C-83A1-F6EECF244321}">
                <p14:modId xmlns:p14="http://schemas.microsoft.com/office/powerpoint/2010/main" val="3184451001"/>
              </p:ext>
            </p:extLst>
          </p:nvPr>
        </p:nvGraphicFramePr>
        <p:xfrm>
          <a:off x="5853600" y="3827463"/>
          <a:ext cx="673100" cy="279400"/>
        </p:xfrm>
        <a:graphic>
          <a:graphicData uri="http://schemas.openxmlformats.org/presentationml/2006/ole">
            <mc:AlternateContent xmlns:mc="http://schemas.openxmlformats.org/markup-compatibility/2006">
              <mc:Choice xmlns:v="urn:schemas-microsoft-com:vml" Requires="v">
                <p:oleObj spid="_x0000_s177263" name="Equation" r:id="rId9" imgW="672840" imgH="279360" progId="Equation.3">
                  <p:embed/>
                </p:oleObj>
              </mc:Choice>
              <mc:Fallback>
                <p:oleObj name="Equation" r:id="rId9" imgW="6728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53600" y="3827463"/>
                        <a:ext cx="673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1"/>
          <p:cNvSpPr txBox="1">
            <a:spLocks noChangeArrowheads="1"/>
          </p:cNvSpPr>
          <p:nvPr/>
        </p:nvSpPr>
        <p:spPr bwMode="auto">
          <a:xfrm>
            <a:off x="5068800" y="3800475"/>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3" name="Object 22"/>
          <p:cNvGraphicFramePr>
            <a:graphicFrameLocks noChangeAspect="1"/>
          </p:cNvGraphicFramePr>
          <p:nvPr>
            <p:extLst>
              <p:ext uri="{D42A27DB-BD31-4B8C-83A1-F6EECF244321}">
                <p14:modId xmlns:p14="http://schemas.microsoft.com/office/powerpoint/2010/main" val="4078832149"/>
              </p:ext>
            </p:extLst>
          </p:nvPr>
        </p:nvGraphicFramePr>
        <p:xfrm>
          <a:off x="5854700" y="4678363"/>
          <a:ext cx="812800" cy="279400"/>
        </p:xfrm>
        <a:graphic>
          <a:graphicData uri="http://schemas.openxmlformats.org/presentationml/2006/ole">
            <mc:AlternateContent xmlns:mc="http://schemas.openxmlformats.org/markup-compatibility/2006">
              <mc:Choice xmlns:v="urn:schemas-microsoft-com:vml" Requires="v">
                <p:oleObj spid="_x0000_s177264" name="Equation" r:id="rId11" imgW="812520" imgH="279360" progId="Equation.3">
                  <p:embed/>
                </p:oleObj>
              </mc:Choice>
              <mc:Fallback>
                <p:oleObj name="Equation" r:id="rId11" imgW="81252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4700" y="4678363"/>
                        <a:ext cx="8128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23"/>
          <p:cNvSpPr txBox="1">
            <a:spLocks noChangeArrowheads="1"/>
          </p:cNvSpPr>
          <p:nvPr/>
        </p:nvSpPr>
        <p:spPr bwMode="auto">
          <a:xfrm>
            <a:off x="5067300" y="4654550"/>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5" name="Object 24"/>
          <p:cNvGraphicFramePr>
            <a:graphicFrameLocks noChangeAspect="1"/>
          </p:cNvGraphicFramePr>
          <p:nvPr>
            <p:extLst>
              <p:ext uri="{D42A27DB-BD31-4B8C-83A1-F6EECF244321}">
                <p14:modId xmlns:p14="http://schemas.microsoft.com/office/powerpoint/2010/main" val="2182725002"/>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7265"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37" name="Object 36"/>
          <p:cNvGraphicFramePr>
            <a:graphicFrameLocks noChangeAspect="1"/>
          </p:cNvGraphicFramePr>
          <p:nvPr>
            <p:extLst>
              <p:ext uri="{D42A27DB-BD31-4B8C-83A1-F6EECF244321}">
                <p14:modId xmlns:p14="http://schemas.microsoft.com/office/powerpoint/2010/main" val="590058932"/>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7266" name="Equation" r:id="rId15" imgW="2603500" imgH="368300" progId="Equation.3">
                  <p:embed/>
                </p:oleObj>
              </mc:Choice>
              <mc:Fallback>
                <p:oleObj name="Equation" r:id="rId15" imgW="26035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445920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2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The outcome might be that one is rejected and the other not rejected, but of course it is possible that neither might be rejected or both might be rejected, given your chosen significance level.</a:t>
            </a:r>
          </a:p>
        </p:txBody>
      </p:sp>
      <p:sp>
        <p:nvSpPr>
          <p:cNvPr id="16693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12</a:t>
            </a:r>
            <a:endParaRPr lang="en-US" sz="100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21" name="Rectangle 16"/>
          <p:cNvSpPr>
            <a:spLocks noChangeArrowheads="1"/>
          </p:cNvSpPr>
          <p:nvPr/>
        </p:nvSpPr>
        <p:spPr bwMode="auto">
          <a:xfrm>
            <a:off x="0" y="3419999"/>
            <a:ext cx="9144000" cy="19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16"/>
          <p:cNvGraphicFramePr>
            <a:graphicFrameLocks noChangeAspect="1"/>
          </p:cNvGraphicFramePr>
          <p:nvPr>
            <p:extLst>
              <p:ext uri="{D42A27DB-BD31-4B8C-83A1-F6EECF244321}">
                <p14:modId xmlns:p14="http://schemas.microsoft.com/office/powerpoint/2010/main" val="3470974337"/>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74195"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7"/>
          <p:cNvGraphicFramePr>
            <a:graphicFrameLocks noChangeAspect="1"/>
          </p:cNvGraphicFramePr>
          <p:nvPr>
            <p:extLst>
              <p:ext uri="{D42A27DB-BD31-4B8C-83A1-F6EECF244321}">
                <p14:modId xmlns:p14="http://schemas.microsoft.com/office/powerpoint/2010/main" val="1024892688"/>
              </p:ext>
            </p:extLst>
          </p:nvPr>
        </p:nvGraphicFramePr>
        <p:xfrm>
          <a:off x="3052763" y="3573463"/>
          <a:ext cx="1752600" cy="762000"/>
        </p:xfrm>
        <a:graphic>
          <a:graphicData uri="http://schemas.openxmlformats.org/presentationml/2006/ole">
            <mc:AlternateContent xmlns:mc="http://schemas.openxmlformats.org/markup-compatibility/2006">
              <mc:Choice xmlns:v="urn:schemas-microsoft-com:vml" Requires="v">
                <p:oleObj spid="_x0000_s174196" name="Equation" r:id="rId5" imgW="1752480" imgH="761760" progId="Equation.3">
                  <p:embed/>
                </p:oleObj>
              </mc:Choice>
              <mc:Fallback>
                <p:oleObj name="Equation" r:id="rId5" imgW="175248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63" y="3573463"/>
                        <a:ext cx="175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8"/>
          <p:cNvGraphicFramePr>
            <a:graphicFrameLocks noChangeAspect="1"/>
          </p:cNvGraphicFramePr>
          <p:nvPr>
            <p:extLst>
              <p:ext uri="{D42A27DB-BD31-4B8C-83A1-F6EECF244321}">
                <p14:modId xmlns:p14="http://schemas.microsoft.com/office/powerpoint/2010/main" val="3534936549"/>
              </p:ext>
            </p:extLst>
          </p:nvPr>
        </p:nvGraphicFramePr>
        <p:xfrm>
          <a:off x="3052800" y="4427538"/>
          <a:ext cx="1917700" cy="762000"/>
        </p:xfrm>
        <a:graphic>
          <a:graphicData uri="http://schemas.openxmlformats.org/presentationml/2006/ole">
            <mc:AlternateContent xmlns:mc="http://schemas.openxmlformats.org/markup-compatibility/2006">
              <mc:Choice xmlns:v="urn:schemas-microsoft-com:vml" Requires="v">
                <p:oleObj spid="_x0000_s174197" name="Equation" r:id="rId7" imgW="1917360" imgH="761760" progId="Equation.3">
                  <p:embed/>
                </p:oleObj>
              </mc:Choice>
              <mc:Fallback>
                <p:oleObj name="Equation" r:id="rId7" imgW="1917360" imgH="7617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2800" y="4427538"/>
                        <a:ext cx="1917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0"/>
          <p:cNvGraphicFramePr>
            <a:graphicFrameLocks noChangeAspect="1"/>
          </p:cNvGraphicFramePr>
          <p:nvPr>
            <p:extLst>
              <p:ext uri="{D42A27DB-BD31-4B8C-83A1-F6EECF244321}">
                <p14:modId xmlns:p14="http://schemas.microsoft.com/office/powerpoint/2010/main" val="3184451001"/>
              </p:ext>
            </p:extLst>
          </p:nvPr>
        </p:nvGraphicFramePr>
        <p:xfrm>
          <a:off x="5853600" y="3827463"/>
          <a:ext cx="673100" cy="279400"/>
        </p:xfrm>
        <a:graphic>
          <a:graphicData uri="http://schemas.openxmlformats.org/presentationml/2006/ole">
            <mc:AlternateContent xmlns:mc="http://schemas.openxmlformats.org/markup-compatibility/2006">
              <mc:Choice xmlns:v="urn:schemas-microsoft-com:vml" Requires="v">
                <p:oleObj spid="_x0000_s174198" name="Equation" r:id="rId9" imgW="672840" imgH="279360" progId="Equation.3">
                  <p:embed/>
                </p:oleObj>
              </mc:Choice>
              <mc:Fallback>
                <p:oleObj name="Equation" r:id="rId9" imgW="6728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53600" y="3827463"/>
                        <a:ext cx="673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21"/>
          <p:cNvSpPr txBox="1">
            <a:spLocks noChangeArrowheads="1"/>
          </p:cNvSpPr>
          <p:nvPr/>
        </p:nvSpPr>
        <p:spPr bwMode="auto">
          <a:xfrm>
            <a:off x="5068800" y="3800475"/>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2" name="Object 22"/>
          <p:cNvGraphicFramePr>
            <a:graphicFrameLocks noChangeAspect="1"/>
          </p:cNvGraphicFramePr>
          <p:nvPr>
            <p:extLst>
              <p:ext uri="{D42A27DB-BD31-4B8C-83A1-F6EECF244321}">
                <p14:modId xmlns:p14="http://schemas.microsoft.com/office/powerpoint/2010/main" val="4078832149"/>
              </p:ext>
            </p:extLst>
          </p:nvPr>
        </p:nvGraphicFramePr>
        <p:xfrm>
          <a:off x="5854700" y="4678363"/>
          <a:ext cx="812800" cy="279400"/>
        </p:xfrm>
        <a:graphic>
          <a:graphicData uri="http://schemas.openxmlformats.org/presentationml/2006/ole">
            <mc:AlternateContent xmlns:mc="http://schemas.openxmlformats.org/markup-compatibility/2006">
              <mc:Choice xmlns:v="urn:schemas-microsoft-com:vml" Requires="v">
                <p:oleObj spid="_x0000_s174199" name="Equation" r:id="rId11" imgW="812520" imgH="279360" progId="Equation.3">
                  <p:embed/>
                </p:oleObj>
              </mc:Choice>
              <mc:Fallback>
                <p:oleObj name="Equation" r:id="rId11" imgW="81252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4700" y="4678363"/>
                        <a:ext cx="8128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23"/>
          <p:cNvSpPr txBox="1">
            <a:spLocks noChangeArrowheads="1"/>
          </p:cNvSpPr>
          <p:nvPr/>
        </p:nvSpPr>
        <p:spPr bwMode="auto">
          <a:xfrm>
            <a:off x="5067300" y="4654550"/>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4" name="Object 24"/>
          <p:cNvGraphicFramePr>
            <a:graphicFrameLocks noChangeAspect="1"/>
          </p:cNvGraphicFramePr>
          <p:nvPr>
            <p:extLst>
              <p:ext uri="{D42A27DB-BD31-4B8C-83A1-F6EECF244321}">
                <p14:modId xmlns:p14="http://schemas.microsoft.com/office/powerpoint/2010/main" val="2182725002"/>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4200"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36" name="Object 35"/>
          <p:cNvGraphicFramePr>
            <a:graphicFrameLocks noChangeAspect="1"/>
          </p:cNvGraphicFramePr>
          <p:nvPr>
            <p:extLst>
              <p:ext uri="{D42A27DB-BD31-4B8C-83A1-F6EECF244321}">
                <p14:modId xmlns:p14="http://schemas.microsoft.com/office/powerpoint/2010/main" val="590058932"/>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4201" name="Equation" r:id="rId15" imgW="2603500" imgH="368300" progId="Equation.3">
                  <p:embed/>
                </p:oleObj>
              </mc:Choice>
              <mc:Fallback>
                <p:oleObj name="Equation" r:id="rId15" imgW="26035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960897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3419999"/>
            <a:ext cx="9144000" cy="19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66928" name="Object 16"/>
          <p:cNvGraphicFramePr>
            <a:graphicFrameLocks noChangeAspect="1"/>
          </p:cNvGraphicFramePr>
          <p:nvPr>
            <p:extLst>
              <p:ext uri="{D42A27DB-BD31-4B8C-83A1-F6EECF244321}">
                <p14:modId xmlns:p14="http://schemas.microsoft.com/office/powerpoint/2010/main" val="3429716801"/>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78291"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6929" name="Object 17"/>
          <p:cNvGraphicFramePr>
            <a:graphicFrameLocks noChangeAspect="1"/>
          </p:cNvGraphicFramePr>
          <p:nvPr>
            <p:extLst>
              <p:ext uri="{D42A27DB-BD31-4B8C-83A1-F6EECF244321}">
                <p14:modId xmlns:p14="http://schemas.microsoft.com/office/powerpoint/2010/main" val="391446176"/>
              </p:ext>
            </p:extLst>
          </p:nvPr>
        </p:nvGraphicFramePr>
        <p:xfrm>
          <a:off x="3052763" y="3573463"/>
          <a:ext cx="1752600" cy="762000"/>
        </p:xfrm>
        <a:graphic>
          <a:graphicData uri="http://schemas.openxmlformats.org/presentationml/2006/ole">
            <mc:AlternateContent xmlns:mc="http://schemas.openxmlformats.org/markup-compatibility/2006">
              <mc:Choice xmlns:v="urn:schemas-microsoft-com:vml" Requires="v">
                <p:oleObj spid="_x0000_s178292" name="Equation" r:id="rId5" imgW="1752480" imgH="761760" progId="Equation.3">
                  <p:embed/>
                </p:oleObj>
              </mc:Choice>
              <mc:Fallback>
                <p:oleObj name="Equation" r:id="rId5" imgW="175248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63" y="3573463"/>
                        <a:ext cx="175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6930" name="Object 18"/>
          <p:cNvGraphicFramePr>
            <a:graphicFrameLocks noChangeAspect="1"/>
          </p:cNvGraphicFramePr>
          <p:nvPr>
            <p:extLst>
              <p:ext uri="{D42A27DB-BD31-4B8C-83A1-F6EECF244321}">
                <p14:modId xmlns:p14="http://schemas.microsoft.com/office/powerpoint/2010/main" val="878249330"/>
              </p:ext>
            </p:extLst>
          </p:nvPr>
        </p:nvGraphicFramePr>
        <p:xfrm>
          <a:off x="3052800" y="4427538"/>
          <a:ext cx="1917700" cy="762000"/>
        </p:xfrm>
        <a:graphic>
          <a:graphicData uri="http://schemas.openxmlformats.org/presentationml/2006/ole">
            <mc:AlternateContent xmlns:mc="http://schemas.openxmlformats.org/markup-compatibility/2006">
              <mc:Choice xmlns:v="urn:schemas-microsoft-com:vml" Requires="v">
                <p:oleObj spid="_x0000_s178293" name="Equation" r:id="rId7" imgW="1917360" imgH="761760" progId="Equation.3">
                  <p:embed/>
                </p:oleObj>
              </mc:Choice>
              <mc:Fallback>
                <p:oleObj name="Equation" r:id="rId7" imgW="1917360" imgH="7617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2800" y="4427538"/>
                        <a:ext cx="1917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6932" name="Object 20"/>
          <p:cNvGraphicFramePr>
            <a:graphicFrameLocks noChangeAspect="1"/>
          </p:cNvGraphicFramePr>
          <p:nvPr>
            <p:extLst>
              <p:ext uri="{D42A27DB-BD31-4B8C-83A1-F6EECF244321}">
                <p14:modId xmlns:p14="http://schemas.microsoft.com/office/powerpoint/2010/main" val="1297639032"/>
              </p:ext>
            </p:extLst>
          </p:nvPr>
        </p:nvGraphicFramePr>
        <p:xfrm>
          <a:off x="5853600" y="3827463"/>
          <a:ext cx="673100" cy="279400"/>
        </p:xfrm>
        <a:graphic>
          <a:graphicData uri="http://schemas.openxmlformats.org/presentationml/2006/ole">
            <mc:AlternateContent xmlns:mc="http://schemas.openxmlformats.org/markup-compatibility/2006">
              <mc:Choice xmlns:v="urn:schemas-microsoft-com:vml" Requires="v">
                <p:oleObj spid="_x0000_s178294" name="Equation" r:id="rId9" imgW="672840" imgH="279360" progId="Equation.3">
                  <p:embed/>
                </p:oleObj>
              </mc:Choice>
              <mc:Fallback>
                <p:oleObj name="Equation" r:id="rId9" imgW="6728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53600" y="3827463"/>
                        <a:ext cx="673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6933" name="Text Box 21"/>
          <p:cNvSpPr txBox="1">
            <a:spLocks noChangeArrowheads="1"/>
          </p:cNvSpPr>
          <p:nvPr/>
        </p:nvSpPr>
        <p:spPr bwMode="auto">
          <a:xfrm>
            <a:off x="5068800" y="3800475"/>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166934" name="Object 22"/>
          <p:cNvGraphicFramePr>
            <a:graphicFrameLocks noChangeAspect="1"/>
          </p:cNvGraphicFramePr>
          <p:nvPr>
            <p:extLst>
              <p:ext uri="{D42A27DB-BD31-4B8C-83A1-F6EECF244321}">
                <p14:modId xmlns:p14="http://schemas.microsoft.com/office/powerpoint/2010/main" val="3803206268"/>
              </p:ext>
            </p:extLst>
          </p:nvPr>
        </p:nvGraphicFramePr>
        <p:xfrm>
          <a:off x="5854700" y="4678363"/>
          <a:ext cx="812800" cy="279400"/>
        </p:xfrm>
        <a:graphic>
          <a:graphicData uri="http://schemas.openxmlformats.org/presentationml/2006/ole">
            <mc:AlternateContent xmlns:mc="http://schemas.openxmlformats.org/markup-compatibility/2006">
              <mc:Choice xmlns:v="urn:schemas-microsoft-com:vml" Requires="v">
                <p:oleObj spid="_x0000_s178295" name="Equation" r:id="rId11" imgW="812520" imgH="279360" progId="Equation.3">
                  <p:embed/>
                </p:oleObj>
              </mc:Choice>
              <mc:Fallback>
                <p:oleObj name="Equation" r:id="rId11" imgW="81252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4700" y="4678363"/>
                        <a:ext cx="8128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6935" name="Text Box 23"/>
          <p:cNvSpPr txBox="1">
            <a:spLocks noChangeArrowheads="1"/>
          </p:cNvSpPr>
          <p:nvPr/>
        </p:nvSpPr>
        <p:spPr bwMode="auto">
          <a:xfrm>
            <a:off x="5067300" y="4654550"/>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166936" name="Object 24"/>
          <p:cNvGraphicFramePr>
            <a:graphicFrameLocks noChangeAspect="1"/>
          </p:cNvGraphicFramePr>
          <p:nvPr>
            <p:extLst>
              <p:ext uri="{D42A27DB-BD31-4B8C-83A1-F6EECF244321}">
                <p14:modId xmlns:p14="http://schemas.microsoft.com/office/powerpoint/2010/main" val="2367597504"/>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8296"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693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dirty="0">
                <a:solidFill>
                  <a:srgbClr val="3366FF"/>
                </a:solidFill>
                <a:latin typeface="Arial" charset="0"/>
              </a:rPr>
              <a:t>	</a:t>
            </a:r>
            <a:r>
              <a:rPr lang="en-GB" sz="1000" dirty="0" smtClean="0">
                <a:solidFill>
                  <a:srgbClr val="3366FF"/>
                </a:solidFill>
                <a:latin typeface="Arial" charset="0"/>
              </a:rPr>
              <a:t>13</a:t>
            </a:r>
            <a:endParaRPr lang="en-US" sz="1000" dirty="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22"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sp>
        <p:nvSpPr>
          <p:cNvPr id="2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you are interested only in comparing the fits of the linear and logarithmic specifications, there is a short-cut procedure that involves only standard least squares regressions.</a:t>
            </a:r>
          </a:p>
        </p:txBody>
      </p:sp>
      <p:graphicFrame>
        <p:nvGraphicFramePr>
          <p:cNvPr id="2" name="Object 1"/>
          <p:cNvGraphicFramePr>
            <a:graphicFrameLocks noChangeAspect="1"/>
          </p:cNvGraphicFramePr>
          <p:nvPr>
            <p:extLst>
              <p:ext uri="{D42A27DB-BD31-4B8C-83A1-F6EECF244321}">
                <p14:modId xmlns:p14="http://schemas.microsoft.com/office/powerpoint/2010/main" val="3890195921"/>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8297" name="Equation" r:id="rId15" imgW="2603500" imgH="368300" progId="Equation.3">
                  <p:embed/>
                </p:oleObj>
              </mc:Choice>
              <mc:Fallback>
                <p:oleObj name="Equation" r:id="rId15" imgW="2603500" imgH="368300" progId="Equation.3">
                  <p:embed/>
                  <p:pic>
                    <p:nvPicPr>
                      <p:cNvPr id="0" name="Object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72115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795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step is to divide the observations on the dependent variable </a:t>
            </a:r>
            <a:r>
              <a:rPr lang="en-GB" b="1"/>
              <a:t>by their geometric mean</a:t>
            </a:r>
            <a:r>
              <a:rPr lang="en-GB" sz="1500" b="1"/>
              <a:t>.  We will call the transformed variable </a:t>
            </a:r>
            <a:r>
              <a:rPr lang="en-GB" sz="1500" b="1" i="1"/>
              <a:t>Y</a:t>
            </a:r>
            <a:r>
              <a:rPr lang="en-GB" sz="1500" b="1"/>
              <a:t>*.</a:t>
            </a:r>
          </a:p>
        </p:txBody>
      </p:sp>
      <p:sp>
        <p:nvSpPr>
          <p:cNvPr id="167959"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14</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8"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24"/>
          <p:cNvGraphicFramePr>
            <a:graphicFrameLocks noChangeAspect="1"/>
          </p:cNvGraphicFramePr>
          <p:nvPr>
            <p:extLst>
              <p:ext uri="{D42A27DB-BD31-4B8C-83A1-F6EECF244321}">
                <p14:modId xmlns:p14="http://schemas.microsoft.com/office/powerpoint/2010/main" val="3967849069"/>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68015"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654486083"/>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68016"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16"/>
          <p:cNvSpPr>
            <a:spLocks noChangeArrowheads="1"/>
          </p:cNvSpPr>
          <p:nvPr/>
        </p:nvSpPr>
        <p:spPr bwMode="auto">
          <a:xfrm>
            <a:off x="0" y="1738800"/>
            <a:ext cx="9144000" cy="899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7"/>
          <p:cNvGraphicFramePr>
            <a:graphicFrameLocks noChangeAspect="1"/>
          </p:cNvGraphicFramePr>
          <p:nvPr>
            <p:extLst>
              <p:ext uri="{D42A27DB-BD31-4B8C-83A1-F6EECF244321}">
                <p14:modId xmlns:p14="http://schemas.microsoft.com/office/powerpoint/2010/main" val="2894054272"/>
              </p:ext>
            </p:extLst>
          </p:nvPr>
        </p:nvGraphicFramePr>
        <p:xfrm>
          <a:off x="3508375" y="2047875"/>
          <a:ext cx="1054100" cy="277813"/>
        </p:xfrm>
        <a:graphic>
          <a:graphicData uri="http://schemas.openxmlformats.org/presentationml/2006/ole">
            <mc:AlternateContent xmlns:mc="http://schemas.openxmlformats.org/markup-compatibility/2006">
              <mc:Choice xmlns:v="urn:schemas-microsoft-com:vml" Requires="v">
                <p:oleObj spid="_x0000_s168017" name="Equation" r:id="rId7" imgW="1054080" imgH="279360" progId="Equation.3">
                  <p:embed/>
                </p:oleObj>
              </mc:Choice>
              <mc:Fallback>
                <p:oleObj name="Equation" r:id="rId7" imgW="105408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8375" y="2047875"/>
                        <a:ext cx="105410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8"/>
          <p:cNvSpPr txBox="1">
            <a:spLocks noChangeArrowheads="1"/>
          </p:cNvSpPr>
          <p:nvPr/>
        </p:nvSpPr>
        <p:spPr bwMode="auto">
          <a:xfrm>
            <a:off x="4524375" y="1958975"/>
            <a:ext cx="262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geometric mean of </a:t>
            </a:r>
            <a:r>
              <a:rPr lang="en-GB" sz="2400" b="1" i="1" dirty="0">
                <a:latin typeface="Times New Roman" pitchFamily="18" charset="0"/>
                <a:cs typeface="Arial" charset="0"/>
              </a:rPr>
              <a:t>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7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now regress </a:t>
            </a:r>
            <a:r>
              <a:rPr lang="en-GB" sz="1500" b="1" i="1"/>
              <a:t>Y</a:t>
            </a:r>
            <a:r>
              <a:rPr lang="en-GB" sz="1500" b="1"/>
              <a:t>* and log</a:t>
            </a:r>
            <a:r>
              <a:rPr lang="en-GB" sz="1500" b="1" i="1" baseline="-25000"/>
              <a:t>e</a:t>
            </a:r>
            <a:r>
              <a:rPr lang="en-GB" sz="1500" b="1" i="1"/>
              <a:t>Y</a:t>
            </a:r>
            <a:r>
              <a:rPr lang="en-GB" sz="1500" b="1"/>
              <a:t>*, leaving the right side of the equation unchanged.  (The parameters have been given prime marks to emphasize that the coefficients will not be estimates of the original </a:t>
            </a:r>
            <a:r>
              <a:rPr lang="en-GB" sz="1500" b="1" i="1">
                <a:latin typeface="Symbol" pitchFamily="18" charset="2"/>
              </a:rPr>
              <a:t>b</a:t>
            </a:r>
            <a:r>
              <a:rPr lang="en-GB" sz="1500" b="1" baseline="-25000"/>
              <a:t>1</a:t>
            </a:r>
            <a:r>
              <a:rPr lang="en-GB" sz="1500" b="1"/>
              <a:t> and </a:t>
            </a:r>
            <a:r>
              <a:rPr lang="en-GB" sz="1500" b="1" i="1">
                <a:latin typeface="Symbol" pitchFamily="18" charset="2"/>
              </a:rPr>
              <a:t>b</a:t>
            </a:r>
            <a:r>
              <a:rPr lang="en-GB" sz="1500" b="1" baseline="-25000"/>
              <a:t>2</a:t>
            </a:r>
            <a:r>
              <a:rPr lang="en-GB" sz="1500" b="1"/>
              <a:t>.)</a:t>
            </a:r>
          </a:p>
        </p:txBody>
      </p:sp>
      <p:sp>
        <p:nvSpPr>
          <p:cNvPr id="16897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15</a:t>
            </a:r>
            <a:endParaRPr lang="en-US" sz="1000">
              <a:solidFill>
                <a:srgbClr val="3366FF"/>
              </a:solidFill>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8"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24"/>
          <p:cNvGraphicFramePr>
            <a:graphicFrameLocks noChangeAspect="1"/>
          </p:cNvGraphicFramePr>
          <p:nvPr>
            <p:extLst>
              <p:ext uri="{D42A27DB-BD31-4B8C-83A1-F6EECF244321}">
                <p14:modId xmlns:p14="http://schemas.microsoft.com/office/powerpoint/2010/main" val="3967849069"/>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69065"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654486083"/>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69066"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16"/>
          <p:cNvSpPr>
            <a:spLocks noChangeArrowheads="1"/>
          </p:cNvSpPr>
          <p:nvPr/>
        </p:nvSpPr>
        <p:spPr bwMode="auto">
          <a:xfrm>
            <a:off x="0" y="1738800"/>
            <a:ext cx="9144000" cy="899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2746800"/>
            <a:ext cx="9144000" cy="12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9" name="Object 7"/>
          <p:cNvGraphicFramePr>
            <a:graphicFrameLocks noChangeAspect="1"/>
          </p:cNvGraphicFramePr>
          <p:nvPr>
            <p:extLst>
              <p:ext uri="{D42A27DB-BD31-4B8C-83A1-F6EECF244321}">
                <p14:modId xmlns:p14="http://schemas.microsoft.com/office/powerpoint/2010/main" val="1133873937"/>
              </p:ext>
            </p:extLst>
          </p:nvPr>
        </p:nvGraphicFramePr>
        <p:xfrm>
          <a:off x="3508375" y="2047875"/>
          <a:ext cx="1054100" cy="277813"/>
        </p:xfrm>
        <a:graphic>
          <a:graphicData uri="http://schemas.openxmlformats.org/presentationml/2006/ole">
            <mc:AlternateContent xmlns:mc="http://schemas.openxmlformats.org/markup-compatibility/2006">
              <mc:Choice xmlns:v="urn:schemas-microsoft-com:vml" Requires="v">
                <p:oleObj spid="_x0000_s169067" name="Equation" r:id="rId7" imgW="1054080" imgH="279360" progId="Equation.3">
                  <p:embed/>
                </p:oleObj>
              </mc:Choice>
              <mc:Fallback>
                <p:oleObj name="Equation" r:id="rId7" imgW="105408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8375" y="2047875"/>
                        <a:ext cx="105410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8"/>
          <p:cNvSpPr txBox="1">
            <a:spLocks noChangeArrowheads="1"/>
          </p:cNvSpPr>
          <p:nvPr/>
        </p:nvSpPr>
        <p:spPr bwMode="auto">
          <a:xfrm>
            <a:off x="4524375" y="1958975"/>
            <a:ext cx="262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geometric mean of </a:t>
            </a:r>
            <a:r>
              <a:rPr lang="en-GB" sz="2400" b="1" i="1" dirty="0">
                <a:latin typeface="Times New Roman" pitchFamily="18" charset="0"/>
                <a:cs typeface="Arial" charset="0"/>
              </a:rPr>
              <a:t>Y</a:t>
            </a:r>
          </a:p>
        </p:txBody>
      </p:sp>
      <p:graphicFrame>
        <p:nvGraphicFramePr>
          <p:cNvPr id="31" name="Object 9"/>
          <p:cNvGraphicFramePr>
            <a:graphicFrameLocks noChangeAspect="1"/>
          </p:cNvGraphicFramePr>
          <p:nvPr>
            <p:extLst>
              <p:ext uri="{D42A27DB-BD31-4B8C-83A1-F6EECF244321}">
                <p14:modId xmlns:p14="http://schemas.microsoft.com/office/powerpoint/2010/main" val="594868807"/>
              </p:ext>
            </p:extLst>
          </p:nvPr>
        </p:nvGraphicFramePr>
        <p:xfrm>
          <a:off x="3506400" y="2879725"/>
          <a:ext cx="2298700" cy="404813"/>
        </p:xfrm>
        <a:graphic>
          <a:graphicData uri="http://schemas.openxmlformats.org/presentationml/2006/ole">
            <mc:AlternateContent xmlns:mc="http://schemas.openxmlformats.org/markup-compatibility/2006">
              <mc:Choice xmlns:v="urn:schemas-microsoft-com:vml" Requires="v">
                <p:oleObj spid="_x0000_s169068" name="Equation" r:id="rId9" imgW="2298600" imgH="406080" progId="Equation.3">
                  <p:embed/>
                </p:oleObj>
              </mc:Choice>
              <mc:Fallback>
                <p:oleObj name="Equation" r:id="rId9" imgW="229860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6400" y="2879725"/>
                        <a:ext cx="22987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0"/>
          <p:cNvGraphicFramePr>
            <a:graphicFrameLocks noChangeAspect="1"/>
          </p:cNvGraphicFramePr>
          <p:nvPr>
            <p:extLst>
              <p:ext uri="{D42A27DB-BD31-4B8C-83A1-F6EECF244321}">
                <p14:modId xmlns:p14="http://schemas.microsoft.com/office/powerpoint/2010/main" val="2671010358"/>
              </p:ext>
            </p:extLst>
          </p:nvPr>
        </p:nvGraphicFramePr>
        <p:xfrm>
          <a:off x="3078000" y="3400425"/>
          <a:ext cx="2730500" cy="404813"/>
        </p:xfrm>
        <a:graphic>
          <a:graphicData uri="http://schemas.openxmlformats.org/presentationml/2006/ole">
            <mc:AlternateContent xmlns:mc="http://schemas.openxmlformats.org/markup-compatibility/2006">
              <mc:Choice xmlns:v="urn:schemas-microsoft-com:vml" Requires="v">
                <p:oleObj spid="_x0000_s169069" name="Equation" r:id="rId11" imgW="2730240" imgH="406080" progId="Equation.3">
                  <p:embed/>
                </p:oleObj>
              </mc:Choice>
              <mc:Fallback>
                <p:oleObj name="Equation" r:id="rId11" imgW="2730240" imgH="4060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8000" y="3400425"/>
                        <a:ext cx="27305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999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residual sums of squares are now directly comparable.  The specification with the smaller </a:t>
            </a:r>
            <a:r>
              <a:rPr lang="en-GB" sz="1500" b="1" i="1"/>
              <a:t>RSS</a:t>
            </a:r>
            <a:r>
              <a:rPr lang="en-GB" sz="1500" b="1"/>
              <a:t> therefore provides the better fit.</a:t>
            </a:r>
            <a:endParaRPr lang="en-GB" sz="1500" b="1">
              <a:latin typeface="Times New Roman" pitchFamily="18" charset="0"/>
            </a:endParaRPr>
          </a:p>
        </p:txBody>
      </p:sp>
      <p:sp>
        <p:nvSpPr>
          <p:cNvPr id="16999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16</a:t>
            </a:r>
            <a:endParaRPr lang="en-US" sz="1000">
              <a:solidFill>
                <a:srgbClr val="3366FF"/>
              </a:solidFill>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8"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24"/>
          <p:cNvGraphicFramePr>
            <a:graphicFrameLocks noChangeAspect="1"/>
          </p:cNvGraphicFramePr>
          <p:nvPr>
            <p:extLst>
              <p:ext uri="{D42A27DB-BD31-4B8C-83A1-F6EECF244321}">
                <p14:modId xmlns:p14="http://schemas.microsoft.com/office/powerpoint/2010/main" val="3967849069"/>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0089"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654486083"/>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0090"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16"/>
          <p:cNvSpPr>
            <a:spLocks noChangeArrowheads="1"/>
          </p:cNvSpPr>
          <p:nvPr/>
        </p:nvSpPr>
        <p:spPr bwMode="auto">
          <a:xfrm>
            <a:off x="0" y="1738800"/>
            <a:ext cx="9144000" cy="899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2746800"/>
            <a:ext cx="9144000" cy="12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9" name="Object 7"/>
          <p:cNvGraphicFramePr>
            <a:graphicFrameLocks noChangeAspect="1"/>
          </p:cNvGraphicFramePr>
          <p:nvPr>
            <p:extLst>
              <p:ext uri="{D42A27DB-BD31-4B8C-83A1-F6EECF244321}">
                <p14:modId xmlns:p14="http://schemas.microsoft.com/office/powerpoint/2010/main" val="1133873937"/>
              </p:ext>
            </p:extLst>
          </p:nvPr>
        </p:nvGraphicFramePr>
        <p:xfrm>
          <a:off x="3508375" y="2047875"/>
          <a:ext cx="1054100" cy="277813"/>
        </p:xfrm>
        <a:graphic>
          <a:graphicData uri="http://schemas.openxmlformats.org/presentationml/2006/ole">
            <mc:AlternateContent xmlns:mc="http://schemas.openxmlformats.org/markup-compatibility/2006">
              <mc:Choice xmlns:v="urn:schemas-microsoft-com:vml" Requires="v">
                <p:oleObj spid="_x0000_s170091" name="Equation" r:id="rId7" imgW="1054080" imgH="279360" progId="Equation.3">
                  <p:embed/>
                </p:oleObj>
              </mc:Choice>
              <mc:Fallback>
                <p:oleObj name="Equation" r:id="rId7" imgW="105408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8375" y="2047875"/>
                        <a:ext cx="105410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8"/>
          <p:cNvSpPr txBox="1">
            <a:spLocks noChangeArrowheads="1"/>
          </p:cNvSpPr>
          <p:nvPr/>
        </p:nvSpPr>
        <p:spPr bwMode="auto">
          <a:xfrm>
            <a:off x="4524375" y="1958975"/>
            <a:ext cx="262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geometric mean of </a:t>
            </a:r>
            <a:r>
              <a:rPr lang="en-GB" sz="2400" b="1" i="1" dirty="0">
                <a:latin typeface="Times New Roman" pitchFamily="18" charset="0"/>
                <a:cs typeface="Arial" charset="0"/>
              </a:rPr>
              <a:t>Y</a:t>
            </a:r>
          </a:p>
        </p:txBody>
      </p:sp>
      <p:graphicFrame>
        <p:nvGraphicFramePr>
          <p:cNvPr id="31" name="Object 9"/>
          <p:cNvGraphicFramePr>
            <a:graphicFrameLocks noChangeAspect="1"/>
          </p:cNvGraphicFramePr>
          <p:nvPr>
            <p:extLst>
              <p:ext uri="{D42A27DB-BD31-4B8C-83A1-F6EECF244321}">
                <p14:modId xmlns:p14="http://schemas.microsoft.com/office/powerpoint/2010/main" val="594868807"/>
              </p:ext>
            </p:extLst>
          </p:nvPr>
        </p:nvGraphicFramePr>
        <p:xfrm>
          <a:off x="3506400" y="2879725"/>
          <a:ext cx="2298700" cy="404813"/>
        </p:xfrm>
        <a:graphic>
          <a:graphicData uri="http://schemas.openxmlformats.org/presentationml/2006/ole">
            <mc:AlternateContent xmlns:mc="http://schemas.openxmlformats.org/markup-compatibility/2006">
              <mc:Choice xmlns:v="urn:schemas-microsoft-com:vml" Requires="v">
                <p:oleObj spid="_x0000_s170092" name="Equation" r:id="rId9" imgW="2298600" imgH="406080" progId="Equation.3">
                  <p:embed/>
                </p:oleObj>
              </mc:Choice>
              <mc:Fallback>
                <p:oleObj name="Equation" r:id="rId9" imgW="229860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6400" y="2879725"/>
                        <a:ext cx="22987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0"/>
          <p:cNvGraphicFramePr>
            <a:graphicFrameLocks noChangeAspect="1"/>
          </p:cNvGraphicFramePr>
          <p:nvPr>
            <p:extLst>
              <p:ext uri="{D42A27DB-BD31-4B8C-83A1-F6EECF244321}">
                <p14:modId xmlns:p14="http://schemas.microsoft.com/office/powerpoint/2010/main" val="2671010358"/>
              </p:ext>
            </p:extLst>
          </p:nvPr>
        </p:nvGraphicFramePr>
        <p:xfrm>
          <a:off x="3078000" y="3400425"/>
          <a:ext cx="2730500" cy="404813"/>
        </p:xfrm>
        <a:graphic>
          <a:graphicData uri="http://schemas.openxmlformats.org/presentationml/2006/ole">
            <mc:AlternateContent xmlns:mc="http://schemas.openxmlformats.org/markup-compatibility/2006">
              <mc:Choice xmlns:v="urn:schemas-microsoft-com:vml" Requires="v">
                <p:oleObj spid="_x0000_s170093" name="Equation" r:id="rId11" imgW="2730240" imgH="406080" progId="Equation.3">
                  <p:embed/>
                </p:oleObj>
              </mc:Choice>
              <mc:Fallback>
                <p:oleObj name="Equation" r:id="rId11" imgW="2730240" imgH="4060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8000" y="3400425"/>
                        <a:ext cx="27305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a:spLocks noChangeArrowheads="1"/>
          </p:cNvSpPr>
          <p:nvPr/>
        </p:nvSpPr>
        <p:spPr bwMode="auto">
          <a:xfrm>
            <a:off x="0" y="1738800"/>
            <a:ext cx="9144000" cy="899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2746800"/>
            <a:ext cx="9144000" cy="12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71015" name="Object 7"/>
          <p:cNvGraphicFramePr>
            <a:graphicFrameLocks noChangeAspect="1"/>
          </p:cNvGraphicFramePr>
          <p:nvPr>
            <p:extLst>
              <p:ext uri="{D42A27DB-BD31-4B8C-83A1-F6EECF244321}">
                <p14:modId xmlns:p14="http://schemas.microsoft.com/office/powerpoint/2010/main" val="3316676605"/>
              </p:ext>
            </p:extLst>
          </p:nvPr>
        </p:nvGraphicFramePr>
        <p:xfrm>
          <a:off x="3508375" y="2047875"/>
          <a:ext cx="1054100" cy="277813"/>
        </p:xfrm>
        <a:graphic>
          <a:graphicData uri="http://schemas.openxmlformats.org/presentationml/2006/ole">
            <mc:AlternateContent xmlns:mc="http://schemas.openxmlformats.org/markup-compatibility/2006">
              <mc:Choice xmlns:v="urn:schemas-microsoft-com:vml" Requires="v">
                <p:oleObj spid="_x0000_s171114" name="Equation" r:id="rId3" imgW="1054080" imgH="279360" progId="Equation.3">
                  <p:embed/>
                </p:oleObj>
              </mc:Choice>
              <mc:Fallback>
                <p:oleObj name="Equation" r:id="rId3" imgW="1054080" imgH="27936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5" y="2047875"/>
                        <a:ext cx="105410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1016" name="Text Box 8"/>
          <p:cNvSpPr txBox="1">
            <a:spLocks noChangeArrowheads="1"/>
          </p:cNvSpPr>
          <p:nvPr/>
        </p:nvSpPr>
        <p:spPr bwMode="auto">
          <a:xfrm>
            <a:off x="4524375" y="1958975"/>
            <a:ext cx="262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geometric mean of </a:t>
            </a:r>
            <a:r>
              <a:rPr lang="en-GB" sz="2400" b="1" i="1" dirty="0">
                <a:latin typeface="Times New Roman" pitchFamily="18" charset="0"/>
                <a:cs typeface="Arial" charset="0"/>
              </a:rPr>
              <a:t>Y</a:t>
            </a:r>
          </a:p>
        </p:txBody>
      </p:sp>
      <p:graphicFrame>
        <p:nvGraphicFramePr>
          <p:cNvPr id="171017" name="Object 9"/>
          <p:cNvGraphicFramePr>
            <a:graphicFrameLocks noChangeAspect="1"/>
          </p:cNvGraphicFramePr>
          <p:nvPr>
            <p:extLst>
              <p:ext uri="{D42A27DB-BD31-4B8C-83A1-F6EECF244321}">
                <p14:modId xmlns:p14="http://schemas.microsoft.com/office/powerpoint/2010/main" val="458329914"/>
              </p:ext>
            </p:extLst>
          </p:nvPr>
        </p:nvGraphicFramePr>
        <p:xfrm>
          <a:off x="3506400" y="2879725"/>
          <a:ext cx="2298700" cy="404813"/>
        </p:xfrm>
        <a:graphic>
          <a:graphicData uri="http://schemas.openxmlformats.org/presentationml/2006/ole">
            <mc:AlternateContent xmlns:mc="http://schemas.openxmlformats.org/markup-compatibility/2006">
              <mc:Choice xmlns:v="urn:schemas-microsoft-com:vml" Requires="v">
                <p:oleObj spid="_x0000_s171115" name="Equation" r:id="rId5" imgW="2298600" imgH="406080" progId="Equation.3">
                  <p:embed/>
                </p:oleObj>
              </mc:Choice>
              <mc:Fallback>
                <p:oleObj name="Equation" r:id="rId5" imgW="2298600" imgH="40608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6400" y="2879725"/>
                        <a:ext cx="22987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1018" name="Object 10"/>
          <p:cNvGraphicFramePr>
            <a:graphicFrameLocks noChangeAspect="1"/>
          </p:cNvGraphicFramePr>
          <p:nvPr>
            <p:extLst>
              <p:ext uri="{D42A27DB-BD31-4B8C-83A1-F6EECF244321}">
                <p14:modId xmlns:p14="http://schemas.microsoft.com/office/powerpoint/2010/main" val="2068518"/>
              </p:ext>
            </p:extLst>
          </p:nvPr>
        </p:nvGraphicFramePr>
        <p:xfrm>
          <a:off x="3078000" y="3400425"/>
          <a:ext cx="2730500" cy="404813"/>
        </p:xfrm>
        <a:graphic>
          <a:graphicData uri="http://schemas.openxmlformats.org/presentationml/2006/ole">
            <mc:AlternateContent xmlns:mc="http://schemas.openxmlformats.org/markup-compatibility/2006">
              <mc:Choice xmlns:v="urn:schemas-microsoft-com:vml" Requires="v">
                <p:oleObj spid="_x0000_s171116" name="Equation" r:id="rId7" imgW="2730240" imgH="406080" progId="Equation.3">
                  <p:embed/>
                </p:oleObj>
              </mc:Choice>
              <mc:Fallback>
                <p:oleObj name="Equation" r:id="rId7" imgW="2730240" imgH="40608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78000" y="3400425"/>
                        <a:ext cx="27305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102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use the transformation to compare the fits of the linear and </a:t>
            </a:r>
            <a:r>
              <a:rPr lang="en-GB" sz="1500" b="1" dirty="0" err="1"/>
              <a:t>semilogarithmic</a:t>
            </a:r>
            <a:r>
              <a:rPr lang="en-GB" sz="1500" b="1" dirty="0"/>
              <a:t> versions of a simple </a:t>
            </a:r>
            <a:r>
              <a:rPr lang="en-GB" sz="1500" b="1" dirty="0" smtClean="0"/>
              <a:t>wage equation</a:t>
            </a:r>
            <a:r>
              <a:rPr lang="en-GB" sz="1500" b="1" dirty="0"/>
              <a:t>, using </a:t>
            </a:r>
            <a:r>
              <a:rPr lang="en-GB" sz="1500" b="1" i="1" dirty="0" smtClean="0"/>
              <a:t>EAWE</a:t>
            </a:r>
            <a:r>
              <a:rPr lang="en-GB" sz="1500" b="1" dirty="0" smtClean="0"/>
              <a:t> </a:t>
            </a:r>
            <a:r>
              <a:rPr lang="en-GB" sz="1500" b="1" dirty="0"/>
              <a:t>Data Set 21.</a:t>
            </a:r>
            <a:endParaRPr lang="en-GB" sz="1500" b="1" dirty="0">
              <a:latin typeface="Times New Roman" pitchFamily="18" charset="0"/>
            </a:endParaRPr>
          </a:p>
        </p:txBody>
      </p:sp>
      <p:sp>
        <p:nvSpPr>
          <p:cNvPr id="17102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17</a:t>
            </a:r>
            <a:endParaRPr lang="en-US" sz="1000">
              <a:solidFill>
                <a:srgbClr val="3366FF"/>
              </a:solidFill>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20"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24"/>
          <p:cNvGraphicFramePr>
            <a:graphicFrameLocks noChangeAspect="1"/>
          </p:cNvGraphicFramePr>
          <p:nvPr>
            <p:extLst>
              <p:ext uri="{D42A27DB-BD31-4B8C-83A1-F6EECF244321}">
                <p14:modId xmlns:p14="http://schemas.microsoft.com/office/powerpoint/2010/main" val="3967849069"/>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71117"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654486083"/>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71118" name="Equation" r:id="rId11" imgW="2603500" imgH="368300" progId="Equation.3">
                  <p:embed/>
                </p:oleObj>
              </mc:Choice>
              <mc:Fallback>
                <p:oleObj name="Equation" r:id="rId11" imgW="26035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95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step is to calculate the geometric mean of the dependent variable.  The easiest way to do this is to take the exponential of the mean of the log of the dependent variable. </a:t>
            </a:r>
            <a:endParaRPr lang="en-GB" sz="1500" b="1">
              <a:latin typeface="Times New Roman" pitchFamily="18" charset="0"/>
            </a:endParaRPr>
          </a:p>
        </p:txBody>
      </p:sp>
      <p:sp>
        <p:nvSpPr>
          <p:cNvPr id="109588"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18</a:t>
            </a:r>
            <a:endParaRPr lang="en-US" sz="100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5"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523929607"/>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09607" name="Equation" r:id="rId3" imgW="4330440" imgH="1257120" progId="Equation.3">
                  <p:embed/>
                </p:oleObj>
              </mc:Choice>
              <mc:Fallback>
                <p:oleObj name="Equation" r:id="rId3" imgW="4330440" imgH="1257120" progId="Equation.3">
                  <p:embed/>
                  <p:pic>
                    <p:nvPicPr>
                      <p:cNvPr id="0" name=""/>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9582" name="Rectangle 14"/>
          <p:cNvSpPr>
            <a:spLocks noChangeArrowheads="1"/>
          </p:cNvSpPr>
          <p:nvPr/>
        </p:nvSpPr>
        <p:spPr bwMode="auto">
          <a:xfrm>
            <a:off x="2924175" y="695326"/>
            <a:ext cx="5191125" cy="1981199"/>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02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a:t>
            </a:r>
            <a:endParaRPr lang="en-US" sz="1000">
              <a:solidFill>
                <a:srgbClr val="3366FF"/>
              </a:solidFill>
              <a:latin typeface="Arial" charset="0"/>
            </a:endParaRPr>
          </a:p>
        </p:txBody>
      </p:sp>
      <p:sp>
        <p:nvSpPr>
          <p:cNvPr id="14030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40312"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When alternative specifications of a regression model have the same dependent variable, </a:t>
            </a:r>
            <a:r>
              <a:rPr lang="en-GB" sz="1500" b="1" i="1" dirty="0"/>
              <a:t>R</a:t>
            </a:r>
            <a:r>
              <a:rPr lang="en-GB" sz="1500" b="1" baseline="30000" dirty="0"/>
              <a:t>2</a:t>
            </a:r>
            <a:r>
              <a:rPr lang="en-GB" sz="1500" b="1" dirty="0"/>
              <a:t> can be used to compare their goodness of fit.</a:t>
            </a:r>
            <a:endParaRPr lang="en-GB" sz="1500" b="1" dirty="0">
              <a:latin typeface="Times New Roman" pitchFamily="18" charset="0"/>
            </a:endParaRPr>
          </a:p>
        </p:txBody>
      </p:sp>
      <p:sp>
        <p:nvSpPr>
          <p:cNvPr id="13"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24"/>
          <p:cNvGraphicFramePr>
            <a:graphicFrameLocks noChangeAspect="1"/>
          </p:cNvGraphicFramePr>
          <p:nvPr>
            <p:extLst>
              <p:ext uri="{D42A27DB-BD31-4B8C-83A1-F6EECF244321}">
                <p14:modId xmlns:p14="http://schemas.microsoft.com/office/powerpoint/2010/main" val="410378394"/>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40351"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875372695"/>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40352"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sum of the logarithms of </a:t>
            </a:r>
            <a:r>
              <a:rPr lang="en-GB" sz="1500" b="1" i="1"/>
              <a:t>Y</a:t>
            </a:r>
            <a:r>
              <a:rPr lang="en-GB" sz="1500" b="1"/>
              <a:t> is equal to the logarithm of the products of </a:t>
            </a:r>
            <a:r>
              <a:rPr lang="en-GB" sz="1500" b="1" i="1"/>
              <a:t>Y</a:t>
            </a:r>
            <a:r>
              <a:rPr lang="en-GB" sz="1500" b="1"/>
              <a:t>.</a:t>
            </a:r>
            <a:endParaRPr lang="en-GB" sz="1500" b="1">
              <a:latin typeface="Times New Roman" pitchFamily="18" charset="0"/>
            </a:endParaRPr>
          </a:p>
        </p:txBody>
      </p:sp>
      <p:sp>
        <p:nvSpPr>
          <p:cNvPr id="132111"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19</a:t>
            </a:r>
            <a:endParaRPr lang="en-US" sz="100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6"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2"/>
          <p:cNvSpPr>
            <a:spLocks noChangeArrowheads="1"/>
          </p:cNvSpPr>
          <p:nvPr/>
        </p:nvSpPr>
        <p:spPr bwMode="auto">
          <a:xfrm>
            <a:off x="3571875" y="688976"/>
            <a:ext cx="1831975" cy="7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523929607"/>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32131" name="Equation" r:id="rId3" imgW="4330440" imgH="1257120" progId="Equation.3">
                  <p:embed/>
                </p:oleObj>
              </mc:Choice>
              <mc:Fallback>
                <p:oleObj name="Equation" r:id="rId3" imgW="4330440" imgH="1257120" progId="Equation.3">
                  <p:embed/>
                  <p:pic>
                    <p:nvPicPr>
                      <p:cNvPr id="0" name=""/>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9"/>
          <p:cNvSpPr>
            <a:spLocks noChangeArrowheads="1"/>
          </p:cNvSpPr>
          <p:nvPr/>
        </p:nvSpPr>
        <p:spPr bwMode="auto">
          <a:xfrm>
            <a:off x="2638425" y="1666875"/>
            <a:ext cx="5895975" cy="904875"/>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2" name="Rectangle 2"/>
          <p:cNvSpPr>
            <a:spLocks noChangeArrowheads="1"/>
          </p:cNvSpPr>
          <p:nvPr/>
        </p:nvSpPr>
        <p:spPr bwMode="auto">
          <a:xfrm>
            <a:off x="3571875" y="688976"/>
            <a:ext cx="1831975" cy="7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use the rule that </a:t>
            </a:r>
            <a:r>
              <a:rPr lang="en-GB" sz="1500" b="1" i="1"/>
              <a:t>a</a:t>
            </a:r>
            <a:r>
              <a:rPr lang="en-GB" sz="1500" b="1"/>
              <a:t>log </a:t>
            </a:r>
            <a:r>
              <a:rPr lang="en-GB" sz="1500" b="1" i="1"/>
              <a:t>X</a:t>
            </a:r>
            <a:r>
              <a:rPr lang="en-GB" sz="1500" b="1"/>
              <a:t> is the same as log </a:t>
            </a:r>
            <a:r>
              <a:rPr lang="en-GB" sz="1500" b="1" i="1"/>
              <a:t>X</a:t>
            </a:r>
            <a:r>
              <a:rPr lang="en-GB" sz="1500" b="1" i="1" baseline="30000"/>
              <a:t>a</a:t>
            </a:r>
            <a:r>
              <a:rPr lang="en-GB" sz="1500" b="1"/>
              <a:t>.</a:t>
            </a:r>
            <a:endParaRPr lang="en-GB" sz="1500" b="1">
              <a:latin typeface="Times New Roman" pitchFamily="18" charset="0"/>
            </a:endParaRPr>
          </a:p>
        </p:txBody>
      </p:sp>
      <p:sp>
        <p:nvSpPr>
          <p:cNvPr id="13313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20</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6" name="Rectangle 2"/>
          <p:cNvSpPr>
            <a:spLocks noChangeArrowheads="1"/>
          </p:cNvSpPr>
          <p:nvPr/>
        </p:nvSpPr>
        <p:spPr bwMode="auto">
          <a:xfrm>
            <a:off x="3571875" y="1736726"/>
            <a:ext cx="1831975" cy="65404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846749869"/>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33156" name="Equation" r:id="rId3" imgW="4330440" imgH="1257120" progId="Equation.3">
                  <p:embed/>
                </p:oleObj>
              </mc:Choice>
              <mc:Fallback>
                <p:oleObj name="Equation" r:id="rId3" imgW="4330440" imgH="1257120" progId="Equation.3">
                  <p:embed/>
                  <p:pic>
                    <p:nvPicPr>
                      <p:cNvPr id="0" name=""/>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29" name="Rectangle 9"/>
          <p:cNvSpPr>
            <a:spLocks noChangeArrowheads="1"/>
          </p:cNvSpPr>
          <p:nvPr/>
        </p:nvSpPr>
        <p:spPr bwMode="auto">
          <a:xfrm>
            <a:off x="5453063" y="1666875"/>
            <a:ext cx="3081337" cy="904875"/>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finally we use the fact that the exponential of the logarithm of </a:t>
            </a:r>
            <a:r>
              <a:rPr lang="en-GB" sz="1500" b="1" i="1"/>
              <a:t>X</a:t>
            </a:r>
            <a:r>
              <a:rPr lang="en-GB" sz="1500" b="1"/>
              <a:t> reduces to </a:t>
            </a:r>
            <a:r>
              <a:rPr lang="en-GB" sz="1500" b="1" i="1"/>
              <a:t>X</a:t>
            </a:r>
            <a:r>
              <a:rPr lang="en-GB" sz="1500" b="1"/>
              <a:t>.</a:t>
            </a:r>
            <a:endParaRPr lang="en-GB" sz="1500" b="1">
              <a:latin typeface="Times New Roman" pitchFamily="18" charset="0"/>
            </a:endParaRPr>
          </a:p>
        </p:txBody>
      </p:sp>
      <p:sp>
        <p:nvSpPr>
          <p:cNvPr id="13415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21</a:t>
            </a:r>
            <a:endParaRPr lang="en-US" sz="1000">
              <a:solidFill>
                <a:srgbClr val="3366FF"/>
              </a:solidFill>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3"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4" name="Object 13"/>
          <p:cNvGraphicFramePr>
            <a:graphicFrameLocks noChangeAspect="1"/>
          </p:cNvGraphicFramePr>
          <p:nvPr>
            <p:extLst>
              <p:ext uri="{D42A27DB-BD31-4B8C-83A1-F6EECF244321}">
                <p14:modId xmlns:p14="http://schemas.microsoft.com/office/powerpoint/2010/main" val="3900790880"/>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34177" name="Equation" r:id="rId3" imgW="4330440" imgH="1257120" progId="Equation.3">
                  <p:embed/>
                </p:oleObj>
              </mc:Choice>
              <mc:Fallback>
                <p:oleObj name="Equation" r:id="rId3" imgW="4330440" imgH="1257120" progId="Equation.3">
                  <p:embed/>
                  <p:pic>
                    <p:nvPicPr>
                      <p:cNvPr id="0" name=""/>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LGEARN</a:t>
            </a:r>
            <a:r>
              <a:rPr lang="en-GB" sz="1500" b="1"/>
              <a:t> has already been defined as the logarithm of </a:t>
            </a:r>
            <a:r>
              <a:rPr lang="en-GB" sz="1500" b="1" i="1"/>
              <a:t>EARNINGS</a:t>
            </a:r>
            <a:r>
              <a:rPr lang="en-GB" sz="1500" b="1"/>
              <a:t>.  We find its mean.  In Stata this is done with the ‘sum’ command.</a:t>
            </a:r>
            <a:endParaRPr lang="en-GB" sz="1500" b="1" i="1"/>
          </a:p>
        </p:txBody>
      </p:sp>
      <p:sp>
        <p:nvSpPr>
          <p:cNvPr id="142351"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22</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8"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5"/>
          <p:cNvSpPr>
            <a:spLocks noChangeArrowheads="1"/>
          </p:cNvSpPr>
          <p:nvPr/>
        </p:nvSpPr>
        <p:spPr bwMode="auto">
          <a:xfrm>
            <a:off x="0" y="2891399"/>
            <a:ext cx="9144000" cy="220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2"/>
          <p:cNvSpPr>
            <a:spLocks noChangeArrowheads="1"/>
          </p:cNvSpPr>
          <p:nvPr/>
        </p:nvSpPr>
        <p:spPr bwMode="auto">
          <a:xfrm>
            <a:off x="365125" y="2980800"/>
            <a:ext cx="1374775" cy="230400"/>
          </a:xfrm>
          <a:prstGeom prst="rect">
            <a:avLst/>
          </a:prstGeom>
          <a:solidFill>
            <a:srgbClr val="FFFF00"/>
          </a:solidFill>
          <a:ln>
            <a:noFill/>
          </a:ln>
          <a:effectLst/>
          <a:extLst/>
        </p:spPr>
        <p:txBody>
          <a:bodyPr wrap="none" anchor="ctr"/>
          <a:lstStyle/>
          <a:p>
            <a:endParaRPr lang="en-GB"/>
          </a:p>
        </p:txBody>
      </p:sp>
      <p:sp>
        <p:nvSpPr>
          <p:cNvPr id="23" name="Text Box 5"/>
          <p:cNvSpPr txBox="1">
            <a:spLocks noChangeArrowheads="1"/>
          </p:cNvSpPr>
          <p:nvPr/>
        </p:nvSpPr>
        <p:spPr bwMode="auto">
          <a:xfrm>
            <a:off x="301625" y="2941639"/>
            <a:ext cx="8532813" cy="1401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a:latin typeface="Courier New" pitchFamily="49" charset="0"/>
              </a:rPr>
              <a:t>sum LGEARN</a:t>
            </a:r>
          </a:p>
          <a:p>
            <a:endParaRPr lang="en-US" sz="1400" b="1" dirty="0">
              <a:latin typeface="Courier New" pitchFamily="49" charset="0"/>
            </a:endParaRPr>
          </a:p>
          <a:p>
            <a:r>
              <a:rPr lang="en-US" sz="1400" b="1" dirty="0">
                <a:latin typeface="Courier New" pitchFamily="49" charset="0"/>
              </a:rPr>
              <a:t>    Variable |       </a:t>
            </a:r>
            <a:r>
              <a:rPr lang="en-US" sz="1400" b="1" dirty="0" err="1">
                <a:latin typeface="Courier New" pitchFamily="49" charset="0"/>
              </a:rPr>
              <a:t>Obs</a:t>
            </a:r>
            <a:r>
              <a:rPr lang="en-US" sz="1400" b="1" dirty="0">
                <a:latin typeface="Courier New" pitchFamily="49" charset="0"/>
              </a:rPr>
              <a:t>        Mean    Std. Dev.       Min        Max</a:t>
            </a:r>
          </a:p>
          <a:p>
            <a:r>
              <a:rPr lang="en-US" sz="1400" b="1" dirty="0">
                <a:latin typeface="Courier New" pitchFamily="49" charset="0"/>
              </a:rPr>
              <a:t>-------------+--------------------------------------------------------</a:t>
            </a:r>
          </a:p>
          <a:p>
            <a:r>
              <a:rPr lang="en-US" sz="1400" b="1" dirty="0">
                <a:latin typeface="Courier New" pitchFamily="49" charset="0"/>
              </a:rPr>
              <a:t>      LGEARN |       500    2.824265     .553001   .6931472   4.642948</a:t>
            </a:r>
          </a:p>
          <a:p>
            <a:endParaRPr lang="en-US" sz="1800" dirty="0">
              <a:latin typeface="Arial" charset="0"/>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2615597590"/>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42372" name="Equation" r:id="rId3" imgW="4330440" imgH="1257120" progId="Equation.3">
                  <p:embed/>
                </p:oleObj>
              </mc:Choice>
              <mc:Fallback>
                <p:oleObj name="Equation" r:id="rId3" imgW="4330440" imgH="1257120" progId="Equation.3">
                  <p:embed/>
                  <p:pic>
                    <p:nvPicPr>
                      <p:cNvPr id="0" name=""/>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3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then define </a:t>
            </a:r>
            <a:r>
              <a:rPr lang="en-GB" sz="1500" b="1" i="1"/>
              <a:t>EARNSTAR</a:t>
            </a:r>
            <a:r>
              <a:rPr lang="en-GB" sz="1500" b="1"/>
              <a:t>, dividing </a:t>
            </a:r>
            <a:r>
              <a:rPr lang="en-GB" sz="1500" b="1" i="1"/>
              <a:t>EARNINGS</a:t>
            </a:r>
            <a:r>
              <a:rPr lang="en-GB" sz="1500" b="1"/>
              <a:t> by the exponential of the mean of </a:t>
            </a:r>
            <a:r>
              <a:rPr lang="en-GB" sz="1500" b="1" i="1"/>
              <a:t>LGEARN</a:t>
            </a:r>
            <a:r>
              <a:rPr lang="en-GB" sz="1500" b="1"/>
              <a:t>.</a:t>
            </a:r>
          </a:p>
        </p:txBody>
      </p:sp>
      <p:sp>
        <p:nvSpPr>
          <p:cNvPr id="15463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23</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9"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5"/>
          <p:cNvSpPr>
            <a:spLocks noChangeArrowheads="1"/>
          </p:cNvSpPr>
          <p:nvPr/>
        </p:nvSpPr>
        <p:spPr bwMode="auto">
          <a:xfrm>
            <a:off x="0" y="2891399"/>
            <a:ext cx="9144000" cy="220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
          <p:cNvSpPr>
            <a:spLocks noChangeArrowheads="1"/>
          </p:cNvSpPr>
          <p:nvPr/>
        </p:nvSpPr>
        <p:spPr bwMode="auto">
          <a:xfrm>
            <a:off x="365125" y="2980800"/>
            <a:ext cx="13747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4"/>
          <p:cNvSpPr>
            <a:spLocks noChangeArrowheads="1"/>
          </p:cNvSpPr>
          <p:nvPr/>
        </p:nvSpPr>
        <p:spPr bwMode="auto">
          <a:xfrm>
            <a:off x="365125" y="4255200"/>
            <a:ext cx="3967200" cy="230400"/>
          </a:xfrm>
          <a:prstGeom prst="rect">
            <a:avLst/>
          </a:prstGeom>
          <a:solidFill>
            <a:srgbClr val="FFFF00"/>
          </a:solidFill>
          <a:ln>
            <a:noFill/>
          </a:ln>
          <a:effectLst/>
          <a:extLst/>
        </p:spPr>
        <p:txBody>
          <a:bodyPr wrap="none" anchor="ctr"/>
          <a:lstStyle/>
          <a:p>
            <a:endParaRPr lang="en-GB"/>
          </a:p>
        </p:txBody>
      </p:sp>
      <p:sp>
        <p:nvSpPr>
          <p:cNvPr id="24" name="Text Box 5"/>
          <p:cNvSpPr txBox="1">
            <a:spLocks noChangeArrowheads="1"/>
          </p:cNvSpPr>
          <p:nvPr/>
        </p:nvSpPr>
        <p:spPr bwMode="auto">
          <a:xfrm>
            <a:off x="301625" y="2941639"/>
            <a:ext cx="8532813" cy="1935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a:latin typeface="Courier New" pitchFamily="49" charset="0"/>
              </a:rPr>
              <a:t>sum LGEARN</a:t>
            </a:r>
          </a:p>
          <a:p>
            <a:endParaRPr lang="en-US" sz="1400" b="1" dirty="0">
              <a:latin typeface="Courier New" pitchFamily="49" charset="0"/>
            </a:endParaRPr>
          </a:p>
          <a:p>
            <a:r>
              <a:rPr lang="en-US" sz="1400" b="1" dirty="0">
                <a:latin typeface="Courier New" pitchFamily="49" charset="0"/>
              </a:rPr>
              <a:t>    Variable |       </a:t>
            </a:r>
            <a:r>
              <a:rPr lang="en-US" sz="1400" b="1" dirty="0" err="1">
                <a:latin typeface="Courier New" pitchFamily="49" charset="0"/>
              </a:rPr>
              <a:t>Obs</a:t>
            </a:r>
            <a:r>
              <a:rPr lang="en-US" sz="1400" b="1" dirty="0">
                <a:latin typeface="Courier New" pitchFamily="49" charset="0"/>
              </a:rPr>
              <a:t>        Mean    Std. Dev.       Min        Max</a:t>
            </a:r>
          </a:p>
          <a:p>
            <a:r>
              <a:rPr lang="en-US" sz="1400" b="1" dirty="0">
                <a:latin typeface="Courier New" pitchFamily="49" charset="0"/>
              </a:rPr>
              <a:t>-------------+--------------------------------------------------------</a:t>
            </a:r>
          </a:p>
          <a:p>
            <a:r>
              <a:rPr lang="en-US" sz="1400" b="1" dirty="0">
                <a:latin typeface="Courier New" pitchFamily="49" charset="0"/>
              </a:rPr>
              <a:t>      LGEARN |       500    2.824265     .553001   .6931472   4.642948</a:t>
            </a:r>
          </a:p>
          <a:p>
            <a:endParaRPr lang="en-US" sz="1400" b="1" dirty="0">
              <a:latin typeface="Courier New" pitchFamily="49" charset="0"/>
            </a:endParaRPr>
          </a:p>
          <a:p>
            <a:r>
              <a:rPr lang="en-US" sz="1400" b="1" dirty="0">
                <a:latin typeface="Courier New" pitchFamily="49" charset="0"/>
              </a:rPr>
              <a:t>. gen EARNSTAR = </a:t>
            </a:r>
            <a:r>
              <a:rPr lang="en-US" sz="1400" b="1" dirty="0" smtClean="0">
                <a:latin typeface="Courier New" pitchFamily="49" charset="0"/>
              </a:rPr>
              <a:t>EARNINGS/</a:t>
            </a:r>
            <a:r>
              <a:rPr lang="en-US" sz="1400" b="1" dirty="0" err="1" smtClean="0">
                <a:latin typeface="Courier New" pitchFamily="49" charset="0"/>
              </a:rPr>
              <a:t>exp</a:t>
            </a:r>
            <a:r>
              <a:rPr lang="en-US" sz="1400" b="1" dirty="0" smtClean="0">
                <a:latin typeface="Courier New" pitchFamily="49" charset="0"/>
              </a:rPr>
              <a:t>(2.8243)</a:t>
            </a:r>
            <a:endParaRPr lang="en-US" sz="1400" b="1" dirty="0">
              <a:latin typeface="Courier New" pitchFamily="49" charset="0"/>
            </a:endParaRPr>
          </a:p>
          <a:p>
            <a:endParaRPr lang="en-US" sz="1400" b="1" dirty="0">
              <a:latin typeface="Courier New" pitchFamily="49"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2615597590"/>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54657" name="Equation" r:id="rId3" imgW="4330440" imgH="1257120" progId="Equation.3">
                  <p:embed/>
                </p:oleObj>
              </mc:Choice>
              <mc:Fallback>
                <p:oleObj name="Equation" r:id="rId3" imgW="4330440" imgH="1257120" progId="Equation.3">
                  <p:embed/>
                  <p:pic>
                    <p:nvPicPr>
                      <p:cNvPr id="0" name=""/>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76000"/>
            <a:ext cx="9144000" cy="22053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6" name="Rectangle 5"/>
          <p:cNvSpPr>
            <a:spLocks noChangeArrowheads="1"/>
          </p:cNvSpPr>
          <p:nvPr/>
        </p:nvSpPr>
        <p:spPr bwMode="auto">
          <a:xfrm>
            <a:off x="0" y="2891399"/>
            <a:ext cx="9144000" cy="220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2" name="Rectangle 2"/>
          <p:cNvSpPr>
            <a:spLocks noChangeArrowheads="1"/>
          </p:cNvSpPr>
          <p:nvPr/>
        </p:nvSpPr>
        <p:spPr bwMode="auto">
          <a:xfrm>
            <a:off x="365125" y="2980800"/>
            <a:ext cx="1374775"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03" name="Rectangle 3"/>
          <p:cNvSpPr>
            <a:spLocks noChangeArrowheads="1"/>
          </p:cNvSpPr>
          <p:nvPr/>
        </p:nvSpPr>
        <p:spPr bwMode="auto">
          <a:xfrm>
            <a:off x="365125" y="4680000"/>
            <a:ext cx="312737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04" name="Rectangle 4"/>
          <p:cNvSpPr>
            <a:spLocks noChangeArrowheads="1"/>
          </p:cNvSpPr>
          <p:nvPr/>
        </p:nvSpPr>
        <p:spPr bwMode="auto">
          <a:xfrm>
            <a:off x="365125" y="4255200"/>
            <a:ext cx="3967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0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also define </a:t>
            </a:r>
            <a:r>
              <a:rPr lang="en-GB" sz="1500" b="1" i="1"/>
              <a:t>LGEARNST</a:t>
            </a:r>
            <a:r>
              <a:rPr lang="en-GB" sz="1500" b="1"/>
              <a:t>, the logarithm of </a:t>
            </a:r>
            <a:r>
              <a:rPr lang="en-GB" sz="1500" b="1" i="1"/>
              <a:t>EARNSTAR</a:t>
            </a:r>
            <a:r>
              <a:rPr lang="en-GB" sz="1500" b="1"/>
              <a:t>.</a:t>
            </a:r>
          </a:p>
        </p:txBody>
      </p:sp>
      <p:sp>
        <p:nvSpPr>
          <p:cNvPr id="15361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24</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5" name="Text Box 5"/>
          <p:cNvSpPr txBox="1">
            <a:spLocks noChangeArrowheads="1"/>
          </p:cNvSpPr>
          <p:nvPr/>
        </p:nvSpPr>
        <p:spPr bwMode="auto">
          <a:xfrm>
            <a:off x="301625" y="2941638"/>
            <a:ext cx="8532813" cy="21161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a:latin typeface="Courier New" pitchFamily="49" charset="0"/>
              </a:rPr>
              <a:t>sum LGEARN</a:t>
            </a:r>
          </a:p>
          <a:p>
            <a:endParaRPr lang="en-US" sz="1400" b="1" dirty="0">
              <a:latin typeface="Courier New" pitchFamily="49" charset="0"/>
            </a:endParaRPr>
          </a:p>
          <a:p>
            <a:r>
              <a:rPr lang="en-US" sz="1400" b="1" dirty="0">
                <a:latin typeface="Courier New" pitchFamily="49" charset="0"/>
              </a:rPr>
              <a:t>    Variable |       </a:t>
            </a:r>
            <a:r>
              <a:rPr lang="en-US" sz="1400" b="1" dirty="0" err="1">
                <a:latin typeface="Courier New" pitchFamily="49" charset="0"/>
              </a:rPr>
              <a:t>Obs</a:t>
            </a:r>
            <a:r>
              <a:rPr lang="en-US" sz="1400" b="1" dirty="0">
                <a:latin typeface="Courier New" pitchFamily="49" charset="0"/>
              </a:rPr>
              <a:t>        Mean    Std. Dev.       Min        Max</a:t>
            </a:r>
          </a:p>
          <a:p>
            <a:r>
              <a:rPr lang="en-US" sz="1400" b="1" dirty="0">
                <a:latin typeface="Courier New" pitchFamily="49" charset="0"/>
              </a:rPr>
              <a:t>-------------+--------------------------------------------------------</a:t>
            </a:r>
          </a:p>
          <a:p>
            <a:r>
              <a:rPr lang="en-US" sz="1400" b="1" dirty="0">
                <a:latin typeface="Courier New" pitchFamily="49" charset="0"/>
              </a:rPr>
              <a:t>      LGEARN |       500    2.824265     .553001   .6931472   4.642948</a:t>
            </a:r>
          </a:p>
          <a:p>
            <a:endParaRPr lang="en-US" sz="1400" b="1" dirty="0">
              <a:latin typeface="Courier New" pitchFamily="49" charset="0"/>
            </a:endParaRPr>
          </a:p>
          <a:p>
            <a:r>
              <a:rPr lang="en-US" sz="1400" b="1" dirty="0">
                <a:latin typeface="Courier New" pitchFamily="49" charset="0"/>
              </a:rPr>
              <a:t>. gen EARNSTAR = </a:t>
            </a:r>
            <a:r>
              <a:rPr lang="en-US" sz="1400" b="1" dirty="0" smtClean="0">
                <a:latin typeface="Courier New" pitchFamily="49" charset="0"/>
              </a:rPr>
              <a:t>EARNINGS/</a:t>
            </a:r>
            <a:r>
              <a:rPr lang="en-US" sz="1400" b="1" dirty="0" err="1" smtClean="0">
                <a:latin typeface="Courier New" pitchFamily="49" charset="0"/>
              </a:rPr>
              <a:t>exp</a:t>
            </a:r>
            <a:r>
              <a:rPr lang="en-US" sz="1400" b="1" dirty="0" smtClean="0">
                <a:latin typeface="Courier New" pitchFamily="49" charset="0"/>
              </a:rPr>
              <a:t>(2.8243)</a:t>
            </a:r>
            <a:endParaRPr lang="en-US" sz="1400" b="1" dirty="0">
              <a:latin typeface="Courier New" pitchFamily="49" charset="0"/>
            </a:endParaRPr>
          </a:p>
          <a:p>
            <a:endParaRPr lang="en-US" sz="1400" b="1" dirty="0">
              <a:latin typeface="Courier New" pitchFamily="49" charset="0"/>
            </a:endParaRPr>
          </a:p>
          <a:p>
            <a:r>
              <a:rPr lang="en-US" sz="1400" b="1" dirty="0">
                <a:latin typeface="Courier New" pitchFamily="49" charset="0"/>
              </a:rPr>
              <a:t>. gen LGEARNST = </a:t>
            </a:r>
            <a:r>
              <a:rPr lang="en-US" sz="1400" b="1" dirty="0" err="1">
                <a:latin typeface="Courier New" pitchFamily="49" charset="0"/>
              </a:rPr>
              <a:t>ln</a:t>
            </a:r>
            <a:r>
              <a:rPr lang="en-US" sz="1400" b="1" dirty="0">
                <a:latin typeface="Courier New" pitchFamily="49" charset="0"/>
              </a:rPr>
              <a:t>(EARNSTAR)</a:t>
            </a:r>
            <a:endParaRPr lang="en-US" sz="1200" b="1" dirty="0">
              <a:latin typeface="Courier New" pitchFamily="49" charset="0"/>
            </a:endParaRPr>
          </a:p>
          <a:p>
            <a:endParaRPr lang="en-US" sz="18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589480870"/>
              </p:ext>
            </p:extLst>
          </p:nvPr>
        </p:nvGraphicFramePr>
        <p:xfrm>
          <a:off x="1465263" y="684213"/>
          <a:ext cx="6496050" cy="1885950"/>
        </p:xfrm>
        <a:graphic>
          <a:graphicData uri="http://schemas.openxmlformats.org/presentationml/2006/ole">
            <mc:AlternateContent xmlns:mc="http://schemas.openxmlformats.org/markup-compatibility/2006">
              <mc:Choice xmlns:v="urn:schemas-microsoft-com:vml" Requires="v">
                <p:oleObj spid="_x0000_s153634" name="Equation" r:id="rId3" imgW="4330440" imgH="1257120" progId="Equation.3">
                  <p:embed/>
                </p:oleObj>
              </mc:Choice>
              <mc:Fallback>
                <p:oleObj name="Equation" r:id="rId3" imgW="4330440" imgH="1257120" progId="Equation.3">
                  <p:embed/>
                  <p:pic>
                    <p:nvPicPr>
                      <p:cNvPr id="0" name="Object 8"/>
                      <p:cNvPicPr>
                        <a:picLocks noChangeAspect="1" noChangeArrowheads="1"/>
                      </p:cNvPicPr>
                      <p:nvPr/>
                    </p:nvPicPr>
                    <p:blipFill>
                      <a:blip r:embed="rId4"/>
                      <a:srcRect/>
                      <a:stretch>
                        <a:fillRect/>
                      </a:stretch>
                    </p:blipFill>
                    <p:spPr bwMode="auto">
                      <a:xfrm>
                        <a:off x="1465263" y="684213"/>
                        <a:ext cx="64960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342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604" name="Rectangle 12"/>
          <p:cNvSpPr>
            <a:spLocks noChangeArrowheads="1"/>
          </p:cNvSpPr>
          <p:nvPr/>
        </p:nvSpPr>
        <p:spPr bwMode="auto">
          <a:xfrm>
            <a:off x="365125" y="637200"/>
            <a:ext cx="22161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599" name="Rectangle 7"/>
          <p:cNvSpPr>
            <a:spLocks noChangeArrowheads="1"/>
          </p:cNvSpPr>
          <p:nvPr/>
        </p:nvSpPr>
        <p:spPr bwMode="auto">
          <a:xfrm>
            <a:off x="1831975" y="1768200"/>
            <a:ext cx="11557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594" name="Text Box 2"/>
          <p:cNvSpPr txBox="1">
            <a:spLocks noChangeArrowheads="1"/>
          </p:cNvSpPr>
          <p:nvPr/>
        </p:nvSpPr>
        <p:spPr bwMode="auto">
          <a:xfrm>
            <a:off x="301625" y="597600"/>
            <a:ext cx="8532813" cy="3336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EARNSTAR S </a:t>
            </a:r>
            <a:r>
              <a:rPr lang="en-US" sz="1400" b="1" dirty="0" smtClean="0">
                <a:latin typeface="Courier New" pitchFamily="49" charset="0"/>
                <a:cs typeface="Courier New" pitchFamily="49" charset="0"/>
              </a:rPr>
              <a:t>EXP</a:t>
            </a:r>
          </a:p>
          <a:p>
            <a:pPr>
              <a:spcBef>
                <a:spcPts val="600"/>
              </a:spcBef>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35.24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30.7698527     2  15.3849264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216.958472   497  .436536161           R-squared     =  0.1242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0.1207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247.728325   499  .496449549           Root MSE      =  .66071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EARNSTAR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.1114334   .0132792     8.39   0.000     .0853432    .1375236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.0583614   .0124543     4.69   0.000     .0338918    .0828311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-.8705654    .254515    -3.42   0.001    -1.370623   -.3705073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105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regression of </a:t>
            </a:r>
            <a:r>
              <a:rPr lang="en-GB" sz="1500" b="1" i="1" dirty="0"/>
              <a:t>EARNSTAR</a:t>
            </a:r>
            <a:r>
              <a:rPr lang="en-GB" sz="1500" b="1" dirty="0"/>
              <a:t> on </a:t>
            </a:r>
            <a:r>
              <a:rPr lang="en-GB" sz="1500" b="1" i="1" dirty="0"/>
              <a:t>S</a:t>
            </a:r>
            <a:r>
              <a:rPr lang="en-GB" sz="1500" b="1" dirty="0"/>
              <a:t> and </a:t>
            </a:r>
            <a:r>
              <a:rPr lang="en-GB" sz="1500" b="1" i="1" dirty="0"/>
              <a:t>EXP</a:t>
            </a:r>
            <a:r>
              <a:rPr lang="en-GB" sz="1500" b="1" dirty="0"/>
              <a:t>.  The residual sum of squares is </a:t>
            </a:r>
            <a:r>
              <a:rPr lang="en-GB" sz="1500" b="1" dirty="0" smtClean="0"/>
              <a:t>217.0.</a:t>
            </a:r>
            <a:endParaRPr lang="en-GB" sz="1500" b="1" dirty="0">
              <a:latin typeface="Times New Roman" pitchFamily="18" charset="0"/>
            </a:endParaRPr>
          </a:p>
        </p:txBody>
      </p:sp>
      <p:sp>
        <p:nvSpPr>
          <p:cNvPr id="11060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25</a:t>
            </a:r>
            <a:endParaRPr lang="en-US" sz="100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342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2"/>
          <p:cNvSpPr>
            <a:spLocks noChangeArrowheads="1"/>
          </p:cNvSpPr>
          <p:nvPr/>
        </p:nvSpPr>
        <p:spPr bwMode="auto">
          <a:xfrm>
            <a:off x="365125" y="637200"/>
            <a:ext cx="22161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16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run the parallel regression for </a:t>
            </a:r>
            <a:r>
              <a:rPr lang="en-GB" sz="1500" b="1" i="1" dirty="0"/>
              <a:t>LGEARNST</a:t>
            </a:r>
            <a:r>
              <a:rPr lang="en-GB" sz="1500" b="1" dirty="0"/>
              <a:t>.  The residual sum of squares is </a:t>
            </a:r>
            <a:r>
              <a:rPr lang="en-GB" sz="1500" b="1" dirty="0" smtClean="0"/>
              <a:t>131.4.  </a:t>
            </a:r>
            <a:r>
              <a:rPr lang="en-GB" sz="1500" b="1" dirty="0"/>
              <a:t>Thus we conclude that the </a:t>
            </a:r>
            <a:r>
              <a:rPr lang="en-GB" sz="1500" b="1" dirty="0" err="1"/>
              <a:t>semilogarithmic</a:t>
            </a:r>
            <a:r>
              <a:rPr lang="en-GB" sz="1500" b="1" dirty="0"/>
              <a:t> version gives a better fit.</a:t>
            </a:r>
          </a:p>
        </p:txBody>
      </p:sp>
      <p:sp>
        <p:nvSpPr>
          <p:cNvPr id="111629"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26</a:t>
            </a:r>
            <a:endParaRPr lang="en-US" sz="100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3" name="Rectangle 7"/>
          <p:cNvSpPr>
            <a:spLocks noChangeArrowheads="1"/>
          </p:cNvSpPr>
          <p:nvPr/>
        </p:nvSpPr>
        <p:spPr bwMode="auto">
          <a:xfrm>
            <a:off x="1831975" y="1768200"/>
            <a:ext cx="11557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618" name="Text Box 2"/>
          <p:cNvSpPr txBox="1">
            <a:spLocks noChangeArrowheads="1"/>
          </p:cNvSpPr>
          <p:nvPr/>
        </p:nvSpPr>
        <p:spPr bwMode="auto">
          <a:xfrm>
            <a:off x="301625" y="597600"/>
            <a:ext cx="8532813" cy="3573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LGEARNST S EXP</a:t>
            </a: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2,   497) =   40.12</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21.2104061     2  10.6052031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131.388814   497  .264363811           R-squared     =  0.1390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0.1355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.51416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LGEARNST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.0916942   .0103338     8.87   0.000     .0713908    .1119976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.0405521    .009692     4.18   0.000     .0215098    .0595944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-1.624505   .1980634    -8.20   0.000    -2.013649    -1.23536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7200"/>
            <a:ext cx="9144000" cy="447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35" name="Rectangle 3"/>
          <p:cNvSpPr>
            <a:spLocks noChangeArrowheads="1"/>
          </p:cNvSpPr>
          <p:nvPr/>
        </p:nvSpPr>
        <p:spPr bwMode="auto">
          <a:xfrm>
            <a:off x="365125" y="637200"/>
            <a:ext cx="25336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2036" name="Text Box 4"/>
          <p:cNvSpPr txBox="1">
            <a:spLocks noChangeArrowheads="1"/>
          </p:cNvSpPr>
          <p:nvPr/>
        </p:nvSpPr>
        <p:spPr bwMode="auto">
          <a:xfrm>
            <a:off x="301625" y="597600"/>
            <a:ext cx="8532813" cy="4459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boxcox</a:t>
            </a:r>
            <a:r>
              <a:rPr lang="en-US" sz="1400" b="1" dirty="0">
                <a:latin typeface="Courier New" pitchFamily="49" charset="0"/>
              </a:rPr>
              <a:t> EARNINGS S EXP</a:t>
            </a:r>
          </a:p>
          <a:p>
            <a:endParaRPr lang="en-US" sz="1400" b="1" dirty="0">
              <a:latin typeface="Courier New" pitchFamily="49" charset="0"/>
            </a:endParaRPr>
          </a:p>
          <a:p>
            <a:r>
              <a:rPr lang="en-US" sz="1400" b="1" dirty="0">
                <a:latin typeface="Courier New" pitchFamily="49" charset="0"/>
              </a:rPr>
              <a:t>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LR chi2(2)      =      76.08</a:t>
            </a:r>
          </a:p>
          <a:p>
            <a:r>
              <a:rPr lang="en-US" sz="1400" b="1" dirty="0">
                <a:latin typeface="Courier New" pitchFamily="49" charset="0"/>
              </a:rPr>
              <a:t>Log likelihood = -1785.403                        </a:t>
            </a:r>
            <a:r>
              <a:rPr lang="en-US" sz="1400" b="1" dirty="0" err="1">
                <a:latin typeface="Courier New" pitchFamily="49" charset="0"/>
              </a:rPr>
              <a:t>Prob</a:t>
            </a:r>
            <a:r>
              <a:rPr lang="en-US" sz="1400" b="1" dirty="0">
                <a:latin typeface="Courier New" pitchFamily="49" charset="0"/>
              </a:rPr>
              <a:t> &gt; chi2     =      0.000</a:t>
            </a:r>
          </a:p>
          <a:p>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EARNINGS |      </a:t>
            </a:r>
            <a:r>
              <a:rPr lang="en-US" sz="1400" b="1" dirty="0" err="1">
                <a:latin typeface="Courier New" pitchFamily="49" charset="0"/>
              </a:rPr>
              <a:t>Coef</a:t>
            </a:r>
            <a:r>
              <a:rPr lang="en-US" sz="1400" b="1" dirty="0">
                <a:latin typeface="Courier New" pitchFamily="49" charset="0"/>
              </a:rPr>
              <a:t>.   Std. Err.      z    P&gt;|z|     [95% Conf. Interval]</a:t>
            </a:r>
          </a:p>
          <a:p>
            <a:r>
              <a:rPr lang="en-US" sz="1400" b="1" dirty="0">
                <a:latin typeface="Courier New" pitchFamily="49" charset="0"/>
              </a:rPr>
              <a:t>-------------+----------------------------------------------------------------</a:t>
            </a:r>
          </a:p>
          <a:p>
            <a:r>
              <a:rPr lang="en-US" sz="1400" b="1" dirty="0">
                <a:latin typeface="Courier New" pitchFamily="49" charset="0"/>
              </a:rPr>
              <a:t>      /theta |   .1088657     .05362     2.03   0.042     .0037726    .2139589</a:t>
            </a:r>
          </a:p>
          <a:p>
            <a:r>
              <a:rPr lang="en-US" sz="1400" b="1" dirty="0">
                <a:latin typeface="Courier New" pitchFamily="49" charset="0"/>
              </a:rPr>
              <a:t>------------------------------------------------------------------------------</a:t>
            </a:r>
          </a:p>
          <a:p>
            <a:r>
              <a:rPr lang="en-US" sz="1400" b="1" dirty="0">
                <a:latin typeface="Courier New" pitchFamily="49" charset="0"/>
              </a:rPr>
              <a:t> </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Test         Restricted     LR statistic      P-value</a:t>
            </a:r>
          </a:p>
          <a:p>
            <a:r>
              <a:rPr lang="en-US" sz="1400" b="1" dirty="0">
                <a:latin typeface="Courier New" pitchFamily="49" charset="0"/>
              </a:rPr>
              <a:t>    H0:       log likelihood       chi2       </a:t>
            </a:r>
            <a:r>
              <a:rPr lang="en-US" sz="1400" b="1" dirty="0" err="1">
                <a:latin typeface="Courier New" pitchFamily="49" charset="0"/>
              </a:rPr>
              <a:t>Prob</a:t>
            </a:r>
            <a:r>
              <a:rPr lang="en-US" sz="1400" b="1" dirty="0">
                <a:latin typeface="Courier New" pitchFamily="49" charset="0"/>
              </a:rPr>
              <a:t> &gt; chi2</a:t>
            </a:r>
          </a:p>
          <a:p>
            <a:r>
              <a:rPr lang="en-US" sz="1400" b="1" dirty="0">
                <a:latin typeface="Courier New" pitchFamily="49" charset="0"/>
              </a:rPr>
              <a:t>---------------------------------------------------------</a:t>
            </a:r>
          </a:p>
          <a:p>
            <a:r>
              <a:rPr lang="en-US" sz="1400" b="1" dirty="0">
                <a:latin typeface="Courier New" pitchFamily="49" charset="0"/>
              </a:rPr>
              <a:t>theta = -1      -2025.7902       480.77           0.000</a:t>
            </a:r>
          </a:p>
          <a:p>
            <a:r>
              <a:rPr lang="en-US" sz="1400" b="1" dirty="0">
                <a:latin typeface="Courier New" pitchFamily="49" charset="0"/>
              </a:rPr>
              <a:t>theta =  0      -1787.4901         4.17           0.041</a:t>
            </a:r>
          </a:p>
          <a:p>
            <a:r>
              <a:rPr lang="en-US" sz="1400" b="1" dirty="0">
                <a:latin typeface="Courier New" pitchFamily="49" charset="0"/>
              </a:rPr>
              <a:t>theta =  1      -1912.8953       254.98           0.000</a:t>
            </a:r>
          </a:p>
          <a:p>
            <a:r>
              <a:rPr lang="en-US" sz="1400" b="1" dirty="0">
                <a:latin typeface="Courier New" pitchFamily="49" charset="0"/>
              </a:rPr>
              <a:t>---------------------------------------------------------</a:t>
            </a:r>
          </a:p>
          <a:p>
            <a:endParaRPr lang="en-US" sz="1400" b="1" dirty="0">
              <a:latin typeface="Courier New" pitchFamily="49" charset="0"/>
            </a:endParaRPr>
          </a:p>
          <a:p>
            <a:r>
              <a:rPr lang="en-US" sz="1400" b="1" dirty="0">
                <a:latin typeface="Courier New" pitchFamily="49" charset="0"/>
              </a:rPr>
              <a:t>. </a:t>
            </a:r>
          </a:p>
          <a:p>
            <a:endParaRPr lang="en-US" sz="1400" b="1" dirty="0">
              <a:latin typeface="Courier New" pitchFamily="49" charset="0"/>
            </a:endParaRPr>
          </a:p>
        </p:txBody>
      </p:sp>
      <p:sp>
        <p:nvSpPr>
          <p:cNvPr id="1720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output for the full Box</a:t>
            </a:r>
            <a:r>
              <a:rPr lang="en-GB" sz="1500" b="1" dirty="0">
                <a:cs typeface="Arial" charset="0"/>
              </a:rPr>
              <a:t>–Cox regression.  The parameter that we have denoted </a:t>
            </a:r>
            <a:r>
              <a:rPr lang="en-GB" sz="1500" b="1" i="1" dirty="0">
                <a:latin typeface="Symbol" pitchFamily="18" charset="2"/>
                <a:cs typeface="Arial" charset="0"/>
              </a:rPr>
              <a:t>l</a:t>
            </a:r>
            <a:r>
              <a:rPr lang="en-GB" sz="1500" b="1" dirty="0">
                <a:cs typeface="Arial" charset="0"/>
              </a:rPr>
              <a:t> (lambda) is called theta by </a:t>
            </a:r>
            <a:r>
              <a:rPr lang="en-GB" sz="1500" b="1" dirty="0" err="1">
                <a:cs typeface="Arial" charset="0"/>
              </a:rPr>
              <a:t>Stata</a:t>
            </a:r>
            <a:r>
              <a:rPr lang="en-GB" sz="1500" b="1" dirty="0">
                <a:cs typeface="Arial" charset="0"/>
              </a:rPr>
              <a:t>.  It is estimated at </a:t>
            </a:r>
            <a:r>
              <a:rPr lang="en-GB" sz="1500" b="1" dirty="0" smtClean="0">
                <a:cs typeface="Arial" charset="0"/>
              </a:rPr>
              <a:t>0.11.  </a:t>
            </a:r>
            <a:r>
              <a:rPr lang="en-GB" sz="1500" b="1" dirty="0">
                <a:cs typeface="Arial" charset="0"/>
              </a:rPr>
              <a:t>Since it is closer to 0 than to 1, it indicates that the dependent variable should be logarithmic rather than linear.</a:t>
            </a:r>
            <a:endParaRPr lang="en-GB" b="1" dirty="0">
              <a:cs typeface="Arial" charset="0"/>
            </a:endParaRPr>
          </a:p>
        </p:txBody>
      </p:sp>
      <p:sp>
        <p:nvSpPr>
          <p:cNvPr id="172040"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27</a:t>
            </a:r>
            <a:endParaRPr lang="en-US" sz="1000">
              <a:solidFill>
                <a:srgbClr val="3366FF"/>
              </a:solidFill>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However, even the value of 0 does not </a:t>
            </a:r>
            <a:r>
              <a:rPr lang="en-GB" sz="1500" b="1" dirty="0" smtClean="0"/>
              <a:t>(quite) lie </a:t>
            </a:r>
            <a:r>
              <a:rPr lang="en-GB" sz="1500" b="1" dirty="0"/>
              <a:t>in the 95 percent confidence interval.  (The log likelihood tests will be explained in Chapter 10.)</a:t>
            </a:r>
            <a:endParaRPr lang="en-GB" b="1" dirty="0">
              <a:cs typeface="Arial" charset="0"/>
            </a:endParaRPr>
          </a:p>
        </p:txBody>
      </p:sp>
      <p:sp>
        <p:nvSpPr>
          <p:cNvPr id="17306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28</a:t>
            </a:r>
            <a:endParaRPr lang="en-US" sz="1000">
              <a:solidFill>
                <a:srgbClr val="3366FF"/>
              </a:solidFill>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2" name="Rectangle 5"/>
          <p:cNvSpPr>
            <a:spLocks noChangeArrowheads="1"/>
          </p:cNvSpPr>
          <p:nvPr/>
        </p:nvSpPr>
        <p:spPr bwMode="auto">
          <a:xfrm>
            <a:off x="0" y="547200"/>
            <a:ext cx="9144000" cy="447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3"/>
          <p:cNvSpPr>
            <a:spLocks noChangeArrowheads="1"/>
          </p:cNvSpPr>
          <p:nvPr/>
        </p:nvSpPr>
        <p:spPr bwMode="auto">
          <a:xfrm>
            <a:off x="365125" y="637200"/>
            <a:ext cx="253365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4"/>
          <p:cNvSpPr txBox="1">
            <a:spLocks noChangeArrowheads="1"/>
          </p:cNvSpPr>
          <p:nvPr/>
        </p:nvSpPr>
        <p:spPr bwMode="auto">
          <a:xfrm>
            <a:off x="301625" y="597600"/>
            <a:ext cx="8532813" cy="4459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boxcox</a:t>
            </a:r>
            <a:r>
              <a:rPr lang="en-US" sz="1400" b="1" dirty="0">
                <a:latin typeface="Courier New" pitchFamily="49" charset="0"/>
              </a:rPr>
              <a:t> EARNINGS S EXP</a:t>
            </a:r>
          </a:p>
          <a:p>
            <a:endParaRPr lang="en-US" sz="1400" b="1" dirty="0">
              <a:latin typeface="Courier New" pitchFamily="49" charset="0"/>
            </a:endParaRPr>
          </a:p>
          <a:p>
            <a:r>
              <a:rPr lang="en-US" sz="1400" b="1" dirty="0">
                <a:latin typeface="Courier New" pitchFamily="49" charset="0"/>
              </a:rPr>
              <a:t>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LR chi2(2)      =      76.08</a:t>
            </a:r>
          </a:p>
          <a:p>
            <a:r>
              <a:rPr lang="en-US" sz="1400" b="1" dirty="0">
                <a:latin typeface="Courier New" pitchFamily="49" charset="0"/>
              </a:rPr>
              <a:t>Log likelihood = -1785.403                        </a:t>
            </a:r>
            <a:r>
              <a:rPr lang="en-US" sz="1400" b="1" dirty="0" err="1">
                <a:latin typeface="Courier New" pitchFamily="49" charset="0"/>
              </a:rPr>
              <a:t>Prob</a:t>
            </a:r>
            <a:r>
              <a:rPr lang="en-US" sz="1400" b="1" dirty="0">
                <a:latin typeface="Courier New" pitchFamily="49" charset="0"/>
              </a:rPr>
              <a:t> &gt; chi2     =      0.000</a:t>
            </a:r>
          </a:p>
          <a:p>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EARNINGS |      </a:t>
            </a:r>
            <a:r>
              <a:rPr lang="en-US" sz="1400" b="1" dirty="0" err="1">
                <a:latin typeface="Courier New" pitchFamily="49" charset="0"/>
              </a:rPr>
              <a:t>Coef</a:t>
            </a:r>
            <a:r>
              <a:rPr lang="en-US" sz="1400" b="1" dirty="0">
                <a:latin typeface="Courier New" pitchFamily="49" charset="0"/>
              </a:rPr>
              <a:t>.   Std. Err.      z    P&gt;|z|     [95% Conf. Interval]</a:t>
            </a:r>
          </a:p>
          <a:p>
            <a:r>
              <a:rPr lang="en-US" sz="1400" b="1" dirty="0">
                <a:latin typeface="Courier New" pitchFamily="49" charset="0"/>
              </a:rPr>
              <a:t>-------------+----------------------------------------------------------------</a:t>
            </a:r>
          </a:p>
          <a:p>
            <a:r>
              <a:rPr lang="en-US" sz="1400" b="1" dirty="0">
                <a:latin typeface="Courier New" pitchFamily="49" charset="0"/>
              </a:rPr>
              <a:t>      /theta |   .1088657     .05362     2.03   0.042     .0037726    .2139589</a:t>
            </a:r>
          </a:p>
          <a:p>
            <a:r>
              <a:rPr lang="en-US" sz="1400" b="1" dirty="0">
                <a:latin typeface="Courier New" pitchFamily="49" charset="0"/>
              </a:rPr>
              <a:t>------------------------------------------------------------------------------</a:t>
            </a:r>
          </a:p>
          <a:p>
            <a:r>
              <a:rPr lang="en-US" sz="1400" b="1" dirty="0">
                <a:latin typeface="Courier New" pitchFamily="49" charset="0"/>
              </a:rPr>
              <a:t> </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Test         Restricted     LR statistic      P-value</a:t>
            </a:r>
          </a:p>
          <a:p>
            <a:r>
              <a:rPr lang="en-US" sz="1400" b="1" dirty="0">
                <a:latin typeface="Courier New" pitchFamily="49" charset="0"/>
              </a:rPr>
              <a:t>    H0:       log likelihood       chi2       </a:t>
            </a:r>
            <a:r>
              <a:rPr lang="en-US" sz="1400" b="1" dirty="0" err="1">
                <a:latin typeface="Courier New" pitchFamily="49" charset="0"/>
              </a:rPr>
              <a:t>Prob</a:t>
            </a:r>
            <a:r>
              <a:rPr lang="en-US" sz="1400" b="1" dirty="0">
                <a:latin typeface="Courier New" pitchFamily="49" charset="0"/>
              </a:rPr>
              <a:t> &gt; chi2</a:t>
            </a:r>
          </a:p>
          <a:p>
            <a:r>
              <a:rPr lang="en-US" sz="1400" b="1" dirty="0">
                <a:latin typeface="Courier New" pitchFamily="49" charset="0"/>
              </a:rPr>
              <a:t>---------------------------------------------------------</a:t>
            </a:r>
          </a:p>
          <a:p>
            <a:r>
              <a:rPr lang="en-US" sz="1400" b="1" dirty="0">
                <a:latin typeface="Courier New" pitchFamily="49" charset="0"/>
              </a:rPr>
              <a:t>theta = -1      -2025.7902       480.77           0.000</a:t>
            </a:r>
          </a:p>
          <a:p>
            <a:r>
              <a:rPr lang="en-US" sz="1400" b="1" dirty="0">
                <a:latin typeface="Courier New" pitchFamily="49" charset="0"/>
              </a:rPr>
              <a:t>theta =  0      -1787.4901         4.17           0.041</a:t>
            </a:r>
          </a:p>
          <a:p>
            <a:r>
              <a:rPr lang="en-US" sz="1400" b="1" dirty="0">
                <a:latin typeface="Courier New" pitchFamily="49" charset="0"/>
              </a:rPr>
              <a:t>theta =  1      -1912.8953       254.98           0.000</a:t>
            </a:r>
          </a:p>
          <a:p>
            <a:r>
              <a:rPr lang="en-US" sz="1400" b="1" dirty="0">
                <a:latin typeface="Courier New" pitchFamily="49" charset="0"/>
              </a:rPr>
              <a:t>---------------------------------------------------------</a:t>
            </a:r>
          </a:p>
          <a:p>
            <a:endParaRPr lang="en-US" sz="1400" b="1" dirty="0">
              <a:latin typeface="Courier New" pitchFamily="49" charset="0"/>
            </a:endParaRPr>
          </a:p>
          <a:p>
            <a:r>
              <a:rPr lang="en-US" sz="1400" b="1" dirty="0">
                <a:latin typeface="Courier New" pitchFamily="49" charset="0"/>
              </a:rPr>
              <a:t>. </a:t>
            </a:r>
          </a:p>
          <a:p>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when the dependent variable is different, this is not legitimate.</a:t>
            </a:r>
            <a:endParaRPr lang="en-GB" sz="1500" b="1">
              <a:latin typeface="Times New Roman" pitchFamily="18" charset="0"/>
            </a:endParaRPr>
          </a:p>
        </p:txBody>
      </p:sp>
      <p:sp>
        <p:nvSpPr>
          <p:cNvPr id="15054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2</a:t>
            </a:r>
            <a:endParaRPr lang="en-US" sz="100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0"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 name="Object 24"/>
          <p:cNvGraphicFramePr>
            <a:graphicFrameLocks noChangeAspect="1"/>
          </p:cNvGraphicFramePr>
          <p:nvPr>
            <p:extLst>
              <p:ext uri="{D42A27DB-BD31-4B8C-83A1-F6EECF244321}">
                <p14:modId xmlns:p14="http://schemas.microsoft.com/office/powerpoint/2010/main" val="410378394"/>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50577"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875372695"/>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50578"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5"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4.2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6" name="Text Box 12"/>
          <p:cNvSpPr txBox="1">
            <a:spLocks noChangeArrowheads="1"/>
          </p:cNvSpPr>
          <p:nvPr/>
        </p:nvSpPr>
        <p:spPr bwMode="auto">
          <a:xfrm>
            <a:off x="8181975" y="6553200"/>
            <a:ext cx="8858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case of the linear model, </a:t>
            </a:r>
            <a:r>
              <a:rPr lang="en-GB" sz="1500" b="1" i="1" dirty="0"/>
              <a:t>R</a:t>
            </a:r>
            <a:r>
              <a:rPr lang="en-GB" sz="1500" b="1" baseline="30000" dirty="0"/>
              <a:t>2</a:t>
            </a:r>
            <a:r>
              <a:rPr lang="en-GB" sz="1500" b="1" dirty="0"/>
              <a:t> measures the proportion of the variance in </a:t>
            </a:r>
            <a:r>
              <a:rPr lang="en-GB" sz="1500" b="1" i="1" dirty="0"/>
              <a:t>Y</a:t>
            </a:r>
            <a:r>
              <a:rPr lang="en-GB" sz="1500" b="1" dirty="0"/>
              <a:t> explained by the model.  In the case of the </a:t>
            </a:r>
            <a:r>
              <a:rPr lang="en-GB" sz="1500" b="1" dirty="0" err="1"/>
              <a:t>semilogarithmic</a:t>
            </a:r>
            <a:r>
              <a:rPr lang="en-GB" sz="1500" b="1" dirty="0"/>
              <a:t> model, it measures the proportion of the variance of the </a:t>
            </a:r>
            <a:r>
              <a:rPr lang="en-GB" sz="1500" b="1" i="1" dirty="0"/>
              <a:t>logarithm</a:t>
            </a:r>
            <a:r>
              <a:rPr lang="en-GB" sz="1500" b="1" dirty="0"/>
              <a:t> of </a:t>
            </a:r>
            <a:r>
              <a:rPr lang="en-GB" sz="1500" b="1" i="1" dirty="0"/>
              <a:t>Y</a:t>
            </a:r>
            <a:r>
              <a:rPr lang="en-GB" sz="1500" b="1" dirty="0"/>
              <a:t> explained by the model.</a:t>
            </a:r>
            <a:endParaRPr lang="en-GB" sz="1500" b="1" dirty="0">
              <a:latin typeface="Times New Roman" pitchFamily="18" charset="0"/>
            </a:endParaRPr>
          </a:p>
        </p:txBody>
      </p:sp>
      <p:sp>
        <p:nvSpPr>
          <p:cNvPr id="14951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3</a:t>
            </a:r>
            <a:endParaRPr lang="en-US" sz="100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0"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 name="Object 24"/>
          <p:cNvGraphicFramePr>
            <a:graphicFrameLocks noChangeAspect="1"/>
          </p:cNvGraphicFramePr>
          <p:nvPr>
            <p:extLst>
              <p:ext uri="{D42A27DB-BD31-4B8C-83A1-F6EECF244321}">
                <p14:modId xmlns:p14="http://schemas.microsoft.com/office/powerpoint/2010/main" val="410378394"/>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49553"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875372695"/>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49554"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9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Clearly these are related, but they are not the same and direct comparisons are not valid.</a:t>
            </a:r>
            <a:endParaRPr lang="en-GB" sz="1500" b="1">
              <a:latin typeface="Times New Roman" pitchFamily="18" charset="0"/>
            </a:endParaRPr>
          </a:p>
        </p:txBody>
      </p:sp>
      <p:sp>
        <p:nvSpPr>
          <p:cNvPr id="148499"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4</a:t>
            </a:r>
            <a:endParaRPr lang="en-US" sz="100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0"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 name="Object 24"/>
          <p:cNvGraphicFramePr>
            <a:graphicFrameLocks noChangeAspect="1"/>
          </p:cNvGraphicFramePr>
          <p:nvPr>
            <p:extLst>
              <p:ext uri="{D42A27DB-BD31-4B8C-83A1-F6EECF244321}">
                <p14:modId xmlns:p14="http://schemas.microsoft.com/office/powerpoint/2010/main" val="410378394"/>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48535"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875372695"/>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48536" name="Equation" r:id="rId5" imgW="2603500" imgH="368300" progId="Equation.3">
                  <p:embed/>
                </p:oleObj>
              </mc:Choice>
              <mc:Fallback>
                <p:oleObj name="Equation" r:id="rId5" imgW="26035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6"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goodness of fit of models with linear and logarithmic versions of the same dependent variable can be compared indirectly by subjecting the dependent variable to the Box</a:t>
            </a:r>
            <a:r>
              <a:rPr lang="en-GB" sz="1500" b="1">
                <a:cs typeface="Arial" charset="0"/>
              </a:rPr>
              <a:t>–Cox</a:t>
            </a:r>
            <a:r>
              <a:rPr lang="en-GB" sz="1500" b="1"/>
              <a:t> transformation and fitting the model shown. </a:t>
            </a:r>
            <a:endParaRPr lang="en-GB" sz="1500" b="1">
              <a:latin typeface="Times New Roman" pitchFamily="18" charset="0"/>
            </a:endParaRPr>
          </a:p>
        </p:txBody>
      </p:sp>
      <p:sp>
        <p:nvSpPr>
          <p:cNvPr id="158740"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5</a:t>
            </a:r>
            <a:endParaRPr lang="en-US" sz="1000">
              <a:solidFill>
                <a:srgbClr val="3366FF"/>
              </a:solidFill>
              <a:latin typeface="Arial"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3"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16"/>
          <p:cNvGraphicFramePr>
            <a:graphicFrameLocks noChangeAspect="1"/>
          </p:cNvGraphicFramePr>
          <p:nvPr>
            <p:extLst>
              <p:ext uri="{D42A27DB-BD31-4B8C-83A1-F6EECF244321}">
                <p14:modId xmlns:p14="http://schemas.microsoft.com/office/powerpoint/2010/main" val="2398495014"/>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58793"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4"/>
          <p:cNvGraphicFramePr>
            <a:graphicFrameLocks noChangeAspect="1"/>
          </p:cNvGraphicFramePr>
          <p:nvPr>
            <p:extLst>
              <p:ext uri="{D42A27DB-BD31-4B8C-83A1-F6EECF244321}">
                <p14:modId xmlns:p14="http://schemas.microsoft.com/office/powerpoint/2010/main" val="1175758281"/>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58794"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26" name="Object 25"/>
          <p:cNvGraphicFramePr>
            <a:graphicFrameLocks noChangeAspect="1"/>
          </p:cNvGraphicFramePr>
          <p:nvPr>
            <p:extLst>
              <p:ext uri="{D42A27DB-BD31-4B8C-83A1-F6EECF244321}">
                <p14:modId xmlns:p14="http://schemas.microsoft.com/office/powerpoint/2010/main" val="2878563337"/>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58795" name="Equation" r:id="rId7" imgW="2603500" imgH="368300" progId="Equation.3">
                  <p:embed/>
                </p:oleObj>
              </mc:Choice>
              <mc:Fallback>
                <p:oleObj name="Equation" r:id="rId7" imgW="26035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83"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a family of specifications that depend on the parameter </a:t>
            </a:r>
            <a:r>
              <a:rPr lang="en-GB" sz="1500" b="1" i="1">
                <a:latin typeface="Symbol" pitchFamily="18" charset="2"/>
              </a:rPr>
              <a:t>l</a:t>
            </a:r>
            <a:r>
              <a:rPr lang="en-GB" sz="1500" b="1"/>
              <a:t>.  The determination of </a:t>
            </a:r>
            <a:r>
              <a:rPr lang="en-GB" sz="1500" b="1" i="1">
                <a:latin typeface="Symbol" pitchFamily="18" charset="2"/>
              </a:rPr>
              <a:t>l</a:t>
            </a:r>
            <a:r>
              <a:rPr lang="en-GB" sz="1500" b="1"/>
              <a:t> is an empirical matter, like the determination of the other parameters.</a:t>
            </a:r>
            <a:endParaRPr lang="en-GB" sz="1500" b="1">
              <a:latin typeface="Times New Roman" pitchFamily="18" charset="0"/>
            </a:endParaRPr>
          </a:p>
        </p:txBody>
      </p:sp>
      <p:sp>
        <p:nvSpPr>
          <p:cNvPr id="160787"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6</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7"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16"/>
          <p:cNvGraphicFramePr>
            <a:graphicFrameLocks noChangeAspect="1"/>
          </p:cNvGraphicFramePr>
          <p:nvPr>
            <p:extLst>
              <p:ext uri="{D42A27DB-BD31-4B8C-83A1-F6EECF244321}">
                <p14:modId xmlns:p14="http://schemas.microsoft.com/office/powerpoint/2010/main" val="2398495014"/>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60837"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4"/>
          <p:cNvGraphicFramePr>
            <a:graphicFrameLocks noChangeAspect="1"/>
          </p:cNvGraphicFramePr>
          <p:nvPr>
            <p:extLst>
              <p:ext uri="{D42A27DB-BD31-4B8C-83A1-F6EECF244321}">
                <p14:modId xmlns:p14="http://schemas.microsoft.com/office/powerpoint/2010/main" val="1175758281"/>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60838"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25" name="Object 24"/>
          <p:cNvGraphicFramePr>
            <a:graphicFrameLocks noChangeAspect="1"/>
          </p:cNvGraphicFramePr>
          <p:nvPr>
            <p:extLst>
              <p:ext uri="{D42A27DB-BD31-4B8C-83A1-F6EECF244321}">
                <p14:modId xmlns:p14="http://schemas.microsoft.com/office/powerpoint/2010/main" val="2878563337"/>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60839" name="Equation" r:id="rId7" imgW="2603500" imgH="368300" progId="Equation.3">
                  <p:embed/>
                </p:oleObj>
              </mc:Choice>
              <mc:Fallback>
                <p:oleObj name="Equation" r:id="rId7" imgW="26035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80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model is nonlinear in parameters and so a nonlinear regression method should be used.  In practice, maximum likelihood estimation is used.</a:t>
            </a:r>
            <a:endParaRPr lang="en-GB" sz="1500" b="1">
              <a:latin typeface="Times New Roman" pitchFamily="18" charset="0"/>
            </a:endParaRPr>
          </a:p>
        </p:txBody>
      </p:sp>
      <p:sp>
        <p:nvSpPr>
          <p:cNvPr id="16181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a:solidFill>
                  <a:srgbClr val="3366FF"/>
                </a:solidFill>
                <a:latin typeface="Arial" charset="0"/>
              </a:rPr>
              <a:t>	7</a:t>
            </a:r>
            <a:endParaRPr lang="en-US" sz="100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17"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16"/>
          <p:cNvGraphicFramePr>
            <a:graphicFrameLocks noChangeAspect="1"/>
          </p:cNvGraphicFramePr>
          <p:nvPr>
            <p:extLst>
              <p:ext uri="{D42A27DB-BD31-4B8C-83A1-F6EECF244321}">
                <p14:modId xmlns:p14="http://schemas.microsoft.com/office/powerpoint/2010/main" val="2398495014"/>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61867"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4"/>
          <p:cNvGraphicFramePr>
            <a:graphicFrameLocks noChangeAspect="1"/>
          </p:cNvGraphicFramePr>
          <p:nvPr>
            <p:extLst>
              <p:ext uri="{D42A27DB-BD31-4B8C-83A1-F6EECF244321}">
                <p14:modId xmlns:p14="http://schemas.microsoft.com/office/powerpoint/2010/main" val="1175758281"/>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61868"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25" name="Object 24"/>
          <p:cNvGraphicFramePr>
            <a:graphicFrameLocks noChangeAspect="1"/>
          </p:cNvGraphicFramePr>
          <p:nvPr>
            <p:extLst>
              <p:ext uri="{D42A27DB-BD31-4B8C-83A1-F6EECF244321}">
                <p14:modId xmlns:p14="http://schemas.microsoft.com/office/powerpoint/2010/main" val="2878563337"/>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61869" name="Equation" r:id="rId7" imgW="2603500" imgH="368300" progId="Equation.3">
                  <p:embed/>
                </p:oleObj>
              </mc:Choice>
              <mc:Fallback>
                <p:oleObj name="Equation" r:id="rId7" imgW="26035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3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dirty="0">
                <a:solidFill>
                  <a:srgbClr val="3366FF"/>
                </a:solidFill>
                <a:latin typeface="Arial" charset="0"/>
              </a:rPr>
              <a:t>	8</a:t>
            </a:r>
            <a:endParaRPr lang="en-US" sz="1000" dirty="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COMPARING LINEAR AND LOGARITHMIC SPECIFICATIONS</a:t>
            </a:r>
            <a:endParaRPr lang="en-GB" sz="1600" dirty="0">
              <a:latin typeface="Times New Roman" pitchFamily="18" charset="0"/>
            </a:endParaRPr>
          </a:p>
        </p:txBody>
      </p:sp>
      <p:sp>
        <p:nvSpPr>
          <p:cNvPr id="30"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reason that this transformation is of interest in the present context is that specifications with linear and logarithmic dependent variables are special cases.</a:t>
            </a:r>
            <a:endParaRPr lang="en-GB" sz="1500" b="1">
              <a:latin typeface="Times New Roman" pitchFamily="18" charset="0"/>
            </a:endParaRPr>
          </a:p>
        </p:txBody>
      </p:sp>
      <p:sp>
        <p:nvSpPr>
          <p:cNvPr id="21" name="Rectangle 16"/>
          <p:cNvSpPr>
            <a:spLocks noChangeArrowheads="1"/>
          </p:cNvSpPr>
          <p:nvPr/>
        </p:nvSpPr>
        <p:spPr bwMode="auto">
          <a:xfrm>
            <a:off x="0" y="3419999"/>
            <a:ext cx="9144000" cy="19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38800"/>
            <a:ext cx="9144000" cy="1572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575999"/>
            <a:ext cx="9144000" cy="1054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16"/>
          <p:cNvGraphicFramePr>
            <a:graphicFrameLocks noChangeAspect="1"/>
          </p:cNvGraphicFramePr>
          <p:nvPr>
            <p:extLst>
              <p:ext uri="{D42A27DB-BD31-4B8C-83A1-F6EECF244321}">
                <p14:modId xmlns:p14="http://schemas.microsoft.com/office/powerpoint/2010/main" val="3470974337"/>
              </p:ext>
            </p:extLst>
          </p:nvPr>
        </p:nvGraphicFramePr>
        <p:xfrm>
          <a:off x="3044825" y="2365200"/>
          <a:ext cx="2768600" cy="762000"/>
        </p:xfrm>
        <a:graphic>
          <a:graphicData uri="http://schemas.openxmlformats.org/presentationml/2006/ole">
            <mc:AlternateContent xmlns:mc="http://schemas.openxmlformats.org/markup-compatibility/2006">
              <mc:Choice xmlns:v="urn:schemas-microsoft-com:vml" Requires="v">
                <p:oleObj spid="_x0000_s167058" name="Equation" r:id="rId3" imgW="2768400" imgH="761760" progId="Equation.3">
                  <p:embed/>
                </p:oleObj>
              </mc:Choice>
              <mc:Fallback>
                <p:oleObj name="Equation" r:id="rId3" imgW="2768400" imgH="7617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825" y="2365200"/>
                        <a:ext cx="2768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7"/>
          <p:cNvGraphicFramePr>
            <a:graphicFrameLocks noChangeAspect="1"/>
          </p:cNvGraphicFramePr>
          <p:nvPr>
            <p:extLst>
              <p:ext uri="{D42A27DB-BD31-4B8C-83A1-F6EECF244321}">
                <p14:modId xmlns:p14="http://schemas.microsoft.com/office/powerpoint/2010/main" val="1024892688"/>
              </p:ext>
            </p:extLst>
          </p:nvPr>
        </p:nvGraphicFramePr>
        <p:xfrm>
          <a:off x="3052763" y="3573463"/>
          <a:ext cx="1752600" cy="762000"/>
        </p:xfrm>
        <a:graphic>
          <a:graphicData uri="http://schemas.openxmlformats.org/presentationml/2006/ole">
            <mc:AlternateContent xmlns:mc="http://schemas.openxmlformats.org/markup-compatibility/2006">
              <mc:Choice xmlns:v="urn:schemas-microsoft-com:vml" Requires="v">
                <p:oleObj spid="_x0000_s167059" name="Equation" r:id="rId5" imgW="1752480" imgH="761760" progId="Equation.3">
                  <p:embed/>
                </p:oleObj>
              </mc:Choice>
              <mc:Fallback>
                <p:oleObj name="Equation" r:id="rId5" imgW="175248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63" y="3573463"/>
                        <a:ext cx="17526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8"/>
          <p:cNvGraphicFramePr>
            <a:graphicFrameLocks noChangeAspect="1"/>
          </p:cNvGraphicFramePr>
          <p:nvPr>
            <p:extLst>
              <p:ext uri="{D42A27DB-BD31-4B8C-83A1-F6EECF244321}">
                <p14:modId xmlns:p14="http://schemas.microsoft.com/office/powerpoint/2010/main" val="3534936549"/>
              </p:ext>
            </p:extLst>
          </p:nvPr>
        </p:nvGraphicFramePr>
        <p:xfrm>
          <a:off x="3052800" y="4427538"/>
          <a:ext cx="1917700" cy="762000"/>
        </p:xfrm>
        <a:graphic>
          <a:graphicData uri="http://schemas.openxmlformats.org/presentationml/2006/ole">
            <mc:AlternateContent xmlns:mc="http://schemas.openxmlformats.org/markup-compatibility/2006">
              <mc:Choice xmlns:v="urn:schemas-microsoft-com:vml" Requires="v">
                <p:oleObj spid="_x0000_s167060" name="Equation" r:id="rId7" imgW="1917360" imgH="761760" progId="Equation.3">
                  <p:embed/>
                </p:oleObj>
              </mc:Choice>
              <mc:Fallback>
                <p:oleObj name="Equation" r:id="rId7" imgW="1917360" imgH="7617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2800" y="4427538"/>
                        <a:ext cx="1917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20"/>
          <p:cNvGraphicFramePr>
            <a:graphicFrameLocks noChangeAspect="1"/>
          </p:cNvGraphicFramePr>
          <p:nvPr>
            <p:extLst>
              <p:ext uri="{D42A27DB-BD31-4B8C-83A1-F6EECF244321}">
                <p14:modId xmlns:p14="http://schemas.microsoft.com/office/powerpoint/2010/main" val="3184451001"/>
              </p:ext>
            </p:extLst>
          </p:nvPr>
        </p:nvGraphicFramePr>
        <p:xfrm>
          <a:off x="5853600" y="3827463"/>
          <a:ext cx="673100" cy="279400"/>
        </p:xfrm>
        <a:graphic>
          <a:graphicData uri="http://schemas.openxmlformats.org/presentationml/2006/ole">
            <mc:AlternateContent xmlns:mc="http://schemas.openxmlformats.org/markup-compatibility/2006">
              <mc:Choice xmlns:v="urn:schemas-microsoft-com:vml" Requires="v">
                <p:oleObj spid="_x0000_s167061" name="Equation" r:id="rId9" imgW="672840" imgH="279360" progId="Equation.3">
                  <p:embed/>
                </p:oleObj>
              </mc:Choice>
              <mc:Fallback>
                <p:oleObj name="Equation" r:id="rId9" imgW="6728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53600" y="3827463"/>
                        <a:ext cx="673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1"/>
          <p:cNvSpPr txBox="1">
            <a:spLocks noChangeArrowheads="1"/>
          </p:cNvSpPr>
          <p:nvPr/>
        </p:nvSpPr>
        <p:spPr bwMode="auto">
          <a:xfrm>
            <a:off x="5068800" y="3800475"/>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3" name="Object 22"/>
          <p:cNvGraphicFramePr>
            <a:graphicFrameLocks noChangeAspect="1"/>
          </p:cNvGraphicFramePr>
          <p:nvPr>
            <p:extLst>
              <p:ext uri="{D42A27DB-BD31-4B8C-83A1-F6EECF244321}">
                <p14:modId xmlns:p14="http://schemas.microsoft.com/office/powerpoint/2010/main" val="4078832149"/>
              </p:ext>
            </p:extLst>
          </p:nvPr>
        </p:nvGraphicFramePr>
        <p:xfrm>
          <a:off x="5854700" y="4678363"/>
          <a:ext cx="812800" cy="279400"/>
        </p:xfrm>
        <a:graphic>
          <a:graphicData uri="http://schemas.openxmlformats.org/presentationml/2006/ole">
            <mc:AlternateContent xmlns:mc="http://schemas.openxmlformats.org/markup-compatibility/2006">
              <mc:Choice xmlns:v="urn:schemas-microsoft-com:vml" Requires="v">
                <p:oleObj spid="_x0000_s167062" name="Equation" r:id="rId11" imgW="812520" imgH="279360" progId="Equation.3">
                  <p:embed/>
                </p:oleObj>
              </mc:Choice>
              <mc:Fallback>
                <p:oleObj name="Equation" r:id="rId11" imgW="81252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4700" y="4678363"/>
                        <a:ext cx="8128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23"/>
          <p:cNvSpPr txBox="1">
            <a:spLocks noChangeArrowheads="1"/>
          </p:cNvSpPr>
          <p:nvPr/>
        </p:nvSpPr>
        <p:spPr bwMode="auto">
          <a:xfrm>
            <a:off x="5067300" y="4654550"/>
            <a:ext cx="88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cs typeface="Arial" charset="0"/>
              </a:rPr>
              <a:t>when</a:t>
            </a:r>
          </a:p>
        </p:txBody>
      </p:sp>
      <p:graphicFrame>
        <p:nvGraphicFramePr>
          <p:cNvPr id="35" name="Object 24"/>
          <p:cNvGraphicFramePr>
            <a:graphicFrameLocks noChangeAspect="1"/>
          </p:cNvGraphicFramePr>
          <p:nvPr>
            <p:extLst>
              <p:ext uri="{D42A27DB-BD31-4B8C-83A1-F6EECF244321}">
                <p14:modId xmlns:p14="http://schemas.microsoft.com/office/powerpoint/2010/main" val="2182725002"/>
              </p:ext>
            </p:extLst>
          </p:nvPr>
        </p:nvGraphicFramePr>
        <p:xfrm>
          <a:off x="3635375" y="694800"/>
          <a:ext cx="2171700" cy="368300"/>
        </p:xfrm>
        <a:graphic>
          <a:graphicData uri="http://schemas.openxmlformats.org/presentationml/2006/ole">
            <mc:AlternateContent xmlns:mc="http://schemas.openxmlformats.org/markup-compatibility/2006">
              <mc:Choice xmlns:v="urn:schemas-microsoft-com:vml" Requires="v">
                <p:oleObj spid="_x0000_s167063"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375" y="6948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19"/>
          <p:cNvSpPr txBox="1">
            <a:spLocks noChangeArrowheads="1"/>
          </p:cNvSpPr>
          <p:nvPr/>
        </p:nvSpPr>
        <p:spPr bwMode="auto">
          <a:xfrm>
            <a:off x="546100" y="1832400"/>
            <a:ext cx="299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Box</a:t>
            </a:r>
            <a:r>
              <a:rPr lang="en-GB" sz="1800" b="1" dirty="0">
                <a:cs typeface="Arial" charset="0"/>
              </a:rPr>
              <a:t>–Cox transformation:</a:t>
            </a:r>
          </a:p>
        </p:txBody>
      </p:sp>
      <p:graphicFrame>
        <p:nvGraphicFramePr>
          <p:cNvPr id="37" name="Object 36"/>
          <p:cNvGraphicFramePr>
            <a:graphicFrameLocks noChangeAspect="1"/>
          </p:cNvGraphicFramePr>
          <p:nvPr>
            <p:extLst>
              <p:ext uri="{D42A27DB-BD31-4B8C-83A1-F6EECF244321}">
                <p14:modId xmlns:p14="http://schemas.microsoft.com/office/powerpoint/2010/main" val="590058932"/>
              </p:ext>
            </p:extLst>
          </p:nvPr>
        </p:nvGraphicFramePr>
        <p:xfrm>
          <a:off x="3211513" y="1148400"/>
          <a:ext cx="2603500" cy="368300"/>
        </p:xfrm>
        <a:graphic>
          <a:graphicData uri="http://schemas.openxmlformats.org/presentationml/2006/ole">
            <mc:AlternateContent xmlns:mc="http://schemas.openxmlformats.org/markup-compatibility/2006">
              <mc:Choice xmlns:v="urn:schemas-microsoft-com:vml" Requires="v">
                <p:oleObj spid="_x0000_s167064" name="Equation" r:id="rId15" imgW="2603500" imgH="368300" progId="Equation.3">
                  <p:embed/>
                </p:oleObj>
              </mc:Choice>
              <mc:Fallback>
                <p:oleObj name="Equation" r:id="rId15" imgW="26035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11513" y="1148400"/>
                        <a:ext cx="260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CFEAA87-986E-4CCC-91BF-9DFB7AC56DAF}"/>
</file>

<file path=customXml/itemProps2.xml><?xml version="1.0" encoding="utf-8"?>
<ds:datastoreItem xmlns:ds="http://schemas.openxmlformats.org/officeDocument/2006/customXml" ds:itemID="{BA1CBA16-879B-4F9D-8732-05D8AA2B562F}"/>
</file>

<file path=customXml/itemProps3.xml><?xml version="1.0" encoding="utf-8"?>
<ds:datastoreItem xmlns:ds="http://schemas.openxmlformats.org/officeDocument/2006/customXml" ds:itemID="{43B0C386-5E47-4B75-A15F-60F62D37A3B9}"/>
</file>

<file path=docProps/app.xml><?xml version="1.0" encoding="utf-8"?>
<Properties xmlns="http://schemas.openxmlformats.org/officeDocument/2006/extended-properties" xmlns:vt="http://schemas.openxmlformats.org/officeDocument/2006/docPropsVTypes">
  <TotalTime>3259</TotalTime>
  <Words>1773</Words>
  <Application>Microsoft Office PowerPoint</Application>
  <PresentationFormat>On-screen Show (4:3)</PresentationFormat>
  <Paragraphs>226</Paragraphs>
  <Slides>30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85</cp:revision>
  <dcterms:created xsi:type="dcterms:W3CDTF">1998-05-09T13:24:56Z</dcterms:created>
  <dcterms:modified xsi:type="dcterms:W3CDTF">2016-05-20T13:21:00Z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