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ls" ContentType="application/vnd.ms-excel"/>
  <Default Extension="xml" ContentType="application/xml"/>
  <Override PartName="/ppt/presentation.xml" ContentType="application/vnd.openxmlformats-officedocument.presentationml.presentation.main+xml"/>
  <Override PartName="/ppt/slides/slide2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9.xml" ContentType="application/vnd.openxmlformats-officedocument.presentationml.slide+xml"/>
  <Override PartName="/ppt/slides/slide6.xml" ContentType="application/vnd.openxmlformats-officedocument.presentationml.slide+xml"/>
  <Override PartName="/ppt/slides/slide11.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16.xml" ContentType="application/vnd.openxmlformats-officedocument.presentationml.slide+xml"/>
  <Override PartName="/ppt/slides/slide10.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35" r:id="rId2"/>
    <p:sldId id="271" r:id="rId3"/>
    <p:sldId id="308" r:id="rId4"/>
    <p:sldId id="286" r:id="rId5"/>
    <p:sldId id="309" r:id="rId6"/>
    <p:sldId id="293" r:id="rId7"/>
    <p:sldId id="322" r:id="rId8"/>
    <p:sldId id="323" r:id="rId9"/>
    <p:sldId id="324" r:id="rId10"/>
    <p:sldId id="325" r:id="rId11"/>
    <p:sldId id="326" r:id="rId12"/>
    <p:sldId id="314" r:id="rId13"/>
    <p:sldId id="327" r:id="rId14"/>
    <p:sldId id="328" r:id="rId15"/>
    <p:sldId id="329" r:id="rId16"/>
    <p:sldId id="330" r:id="rId17"/>
    <p:sldId id="301" r:id="rId18"/>
    <p:sldId id="302" r:id="rId19"/>
    <p:sldId id="303" r:id="rId20"/>
    <p:sldId id="331" r:id="rId21"/>
    <p:sldId id="332" r:id="rId22"/>
    <p:sldId id="306" r:id="rId23"/>
    <p:sldId id="307" r:id="rId24"/>
    <p:sldId id="284" r:id="rId25"/>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3366"/>
    <a:srgbClr val="F8F8FA"/>
    <a:srgbClr val="F5F5F5"/>
    <a:srgbClr val="3366FF"/>
    <a:srgbClr val="FFFF00"/>
    <a:srgbClr val="00FF00"/>
    <a:srgbClr val="FF0000"/>
    <a:srgbClr val="000000"/>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23" autoAdjust="0"/>
    <p:restoredTop sz="97325" autoAdjust="0"/>
  </p:normalViewPr>
  <p:slideViewPr>
    <p:cSldViewPr snapToGrid="0" showGuides="1">
      <p:cViewPr>
        <p:scale>
          <a:sx n="100" d="100"/>
          <a:sy n="100" d="100"/>
        </p:scale>
        <p:origin x="-2106" y="-396"/>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openxmlformats.org/officeDocument/2006/relationships/customXml" Target="../customXml/item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6.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7.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7.e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7.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e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6.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6.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6.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6.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CC59F0D-450D-4744-9217-FD9B618A779B}" type="slidenum">
              <a:rPr lang="en-US"/>
              <a:pPr/>
              <a:t>‹#›</a:t>
            </a:fld>
            <a:endParaRPr lang="en-US"/>
          </a:p>
        </p:txBody>
      </p:sp>
    </p:spTree>
    <p:extLst>
      <p:ext uri="{BB962C8B-B14F-4D97-AF65-F5344CB8AC3E}">
        <p14:creationId xmlns:p14="http://schemas.microsoft.com/office/powerpoint/2010/main" val="18389015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41AAF1F-B143-4D50-9C63-4626EEB908F7}" type="slidenum">
              <a:rPr lang="en-US"/>
              <a:pPr/>
              <a:t>‹#›</a:t>
            </a:fld>
            <a:endParaRPr lang="en-US"/>
          </a:p>
        </p:txBody>
      </p:sp>
    </p:spTree>
    <p:extLst>
      <p:ext uri="{BB962C8B-B14F-4D97-AF65-F5344CB8AC3E}">
        <p14:creationId xmlns:p14="http://schemas.microsoft.com/office/powerpoint/2010/main" val="33399078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8FE0641-0577-4F79-A5E9-3739B0A43490}" type="slidenum">
              <a:rPr lang="en-US"/>
              <a:pPr/>
              <a:t>‹#›</a:t>
            </a:fld>
            <a:endParaRPr lang="en-US"/>
          </a:p>
        </p:txBody>
      </p:sp>
    </p:spTree>
    <p:extLst>
      <p:ext uri="{BB962C8B-B14F-4D97-AF65-F5344CB8AC3E}">
        <p14:creationId xmlns:p14="http://schemas.microsoft.com/office/powerpoint/2010/main" val="36086672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F91FEA3-BB36-43AC-95F9-88F0B0C07167}" type="slidenum">
              <a:rPr lang="en-US"/>
              <a:pPr/>
              <a:t>‹#›</a:t>
            </a:fld>
            <a:endParaRPr lang="en-US"/>
          </a:p>
        </p:txBody>
      </p:sp>
    </p:spTree>
    <p:extLst>
      <p:ext uri="{BB962C8B-B14F-4D97-AF65-F5344CB8AC3E}">
        <p14:creationId xmlns:p14="http://schemas.microsoft.com/office/powerpoint/2010/main" val="1491105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6337DCD-516C-41DE-9B30-3641AB595FF7}" type="slidenum">
              <a:rPr lang="en-US"/>
              <a:pPr/>
              <a:t>‹#›</a:t>
            </a:fld>
            <a:endParaRPr lang="en-US"/>
          </a:p>
        </p:txBody>
      </p:sp>
    </p:spTree>
    <p:extLst>
      <p:ext uri="{BB962C8B-B14F-4D97-AF65-F5344CB8AC3E}">
        <p14:creationId xmlns:p14="http://schemas.microsoft.com/office/powerpoint/2010/main" val="6647779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F2B47CF-1576-4834-BDA9-E43F80711AD5}" type="slidenum">
              <a:rPr lang="en-US"/>
              <a:pPr/>
              <a:t>‹#›</a:t>
            </a:fld>
            <a:endParaRPr lang="en-US"/>
          </a:p>
        </p:txBody>
      </p:sp>
    </p:spTree>
    <p:extLst>
      <p:ext uri="{BB962C8B-B14F-4D97-AF65-F5344CB8AC3E}">
        <p14:creationId xmlns:p14="http://schemas.microsoft.com/office/powerpoint/2010/main" val="5808030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25CF582C-2783-479C-92D9-A870CD12A88B}" type="slidenum">
              <a:rPr lang="en-US"/>
              <a:pPr/>
              <a:t>‹#›</a:t>
            </a:fld>
            <a:endParaRPr lang="en-US"/>
          </a:p>
        </p:txBody>
      </p:sp>
    </p:spTree>
    <p:extLst>
      <p:ext uri="{BB962C8B-B14F-4D97-AF65-F5344CB8AC3E}">
        <p14:creationId xmlns:p14="http://schemas.microsoft.com/office/powerpoint/2010/main" val="13228217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81A3B7DD-A4EB-477E-9F18-79E80469B497}" type="slidenum">
              <a:rPr lang="en-US"/>
              <a:pPr/>
              <a:t>‹#›</a:t>
            </a:fld>
            <a:endParaRPr lang="en-US"/>
          </a:p>
        </p:txBody>
      </p:sp>
    </p:spTree>
    <p:extLst>
      <p:ext uri="{BB962C8B-B14F-4D97-AF65-F5344CB8AC3E}">
        <p14:creationId xmlns:p14="http://schemas.microsoft.com/office/powerpoint/2010/main" val="9206076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9E6266B1-CE16-4348-8CFB-416528362141}" type="slidenum">
              <a:rPr lang="en-US"/>
              <a:pPr/>
              <a:t>‹#›</a:t>
            </a:fld>
            <a:endParaRPr lang="en-US"/>
          </a:p>
        </p:txBody>
      </p:sp>
    </p:spTree>
    <p:extLst>
      <p:ext uri="{BB962C8B-B14F-4D97-AF65-F5344CB8AC3E}">
        <p14:creationId xmlns:p14="http://schemas.microsoft.com/office/powerpoint/2010/main" val="367528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F8A520B-A03B-4E5B-BC7B-251E7B235920}" type="slidenum">
              <a:rPr lang="en-US"/>
              <a:pPr/>
              <a:t>‹#›</a:t>
            </a:fld>
            <a:endParaRPr lang="en-US"/>
          </a:p>
        </p:txBody>
      </p:sp>
    </p:spTree>
    <p:extLst>
      <p:ext uri="{BB962C8B-B14F-4D97-AF65-F5344CB8AC3E}">
        <p14:creationId xmlns:p14="http://schemas.microsoft.com/office/powerpoint/2010/main" val="27419655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6C004FD-E22A-4C9E-BD85-8035EE5277BB}" type="slidenum">
              <a:rPr lang="en-US"/>
              <a:pPr/>
              <a:t>‹#›</a:t>
            </a:fld>
            <a:endParaRPr lang="en-US"/>
          </a:p>
        </p:txBody>
      </p:sp>
    </p:spTree>
    <p:extLst>
      <p:ext uri="{BB962C8B-B14F-4D97-AF65-F5344CB8AC3E}">
        <p14:creationId xmlns:p14="http://schemas.microsoft.com/office/powerpoint/2010/main" val="16145151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68F6BC5F-6EED-4030-B12E-34C173F480F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5.wmf"/><Relationship Id="rId5" Type="http://schemas.openxmlformats.org/officeDocument/2006/relationships/oleObject" Target="../embeddings/oleObject22.bin"/><Relationship Id="rId4" Type="http://schemas.openxmlformats.org/officeDocument/2006/relationships/image" Target="../media/image6.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5.wmf"/><Relationship Id="rId5" Type="http://schemas.openxmlformats.org/officeDocument/2006/relationships/oleObject" Target="../embeddings/oleObject24.bin"/><Relationship Id="rId4" Type="http://schemas.openxmlformats.org/officeDocument/2006/relationships/image" Target="../media/image6.wmf"/></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27.bin"/><Relationship Id="rId3" Type="http://schemas.openxmlformats.org/officeDocument/2006/relationships/oleObject" Target="../embeddings/oleObject25.bin"/><Relationship Id="rId7" Type="http://schemas.openxmlformats.org/officeDocument/2006/relationships/image" Target="../media/image5.wmf"/><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oleObject" Target="../embeddings/oleObject26.bin"/><Relationship Id="rId5" Type="http://schemas.openxmlformats.org/officeDocument/2006/relationships/image" Target="../media/image7.emf"/><Relationship Id="rId4" Type="http://schemas.openxmlformats.org/officeDocument/2006/relationships/oleObject" Target="../embeddings/Microsoft_Excel_97-2003_Worksheet1.xls"/><Relationship Id="rId9" Type="http://schemas.openxmlformats.org/officeDocument/2006/relationships/image" Target="../media/image6.wmf"/></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30.bin"/><Relationship Id="rId3" Type="http://schemas.openxmlformats.org/officeDocument/2006/relationships/oleObject" Target="../embeddings/oleObject28.bin"/><Relationship Id="rId7" Type="http://schemas.openxmlformats.org/officeDocument/2006/relationships/image" Target="../media/image5.wmf"/><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oleObject" Target="../embeddings/oleObject29.bin"/><Relationship Id="rId5" Type="http://schemas.openxmlformats.org/officeDocument/2006/relationships/image" Target="../media/image7.emf"/><Relationship Id="rId4" Type="http://schemas.openxmlformats.org/officeDocument/2006/relationships/oleObject" Target="../embeddings/Microsoft_Excel_97-2003_Worksheet2.xls"/><Relationship Id="rId9" Type="http://schemas.openxmlformats.org/officeDocument/2006/relationships/image" Target="../media/image6.wmf"/></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33.bin"/><Relationship Id="rId3" Type="http://schemas.openxmlformats.org/officeDocument/2006/relationships/oleObject" Target="../embeddings/oleObject31.bin"/><Relationship Id="rId7" Type="http://schemas.openxmlformats.org/officeDocument/2006/relationships/image" Target="../media/image5.wmf"/><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oleObject" Target="../embeddings/oleObject32.bin"/><Relationship Id="rId5" Type="http://schemas.openxmlformats.org/officeDocument/2006/relationships/image" Target="../media/image7.emf"/><Relationship Id="rId4" Type="http://schemas.openxmlformats.org/officeDocument/2006/relationships/oleObject" Target="../embeddings/Microsoft_Excel_97-2003_Worksheet3.xls"/><Relationship Id="rId9" Type="http://schemas.openxmlformats.org/officeDocument/2006/relationships/image" Target="../media/image6.wmf"/></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36.bin"/><Relationship Id="rId3" Type="http://schemas.openxmlformats.org/officeDocument/2006/relationships/oleObject" Target="../embeddings/oleObject34.bin"/><Relationship Id="rId7"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oleObject" Target="../embeddings/oleObject35.bin"/><Relationship Id="rId5" Type="http://schemas.openxmlformats.org/officeDocument/2006/relationships/image" Target="../media/image7.emf"/><Relationship Id="rId4" Type="http://schemas.openxmlformats.org/officeDocument/2006/relationships/oleObject" Target="../embeddings/Microsoft_Excel_97-2003_Worksheet4.xls"/><Relationship Id="rId9" Type="http://schemas.openxmlformats.org/officeDocument/2006/relationships/image" Target="../media/image9.wmf"/></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39.bin"/><Relationship Id="rId3" Type="http://schemas.openxmlformats.org/officeDocument/2006/relationships/oleObject" Target="../embeddings/oleObject37.bin"/><Relationship Id="rId7"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oleObject" Target="../embeddings/oleObject38.bin"/><Relationship Id="rId5" Type="http://schemas.openxmlformats.org/officeDocument/2006/relationships/image" Target="../media/image7.emf"/><Relationship Id="rId4" Type="http://schemas.openxmlformats.org/officeDocument/2006/relationships/oleObject" Target="../embeddings/Microsoft_Excel_97-2003_Worksheet5.xls"/><Relationship Id="rId9" Type="http://schemas.openxmlformats.org/officeDocument/2006/relationships/image" Target="../media/image9.wmf"/></Relationships>
</file>

<file path=ppt/slides/_rels/slide1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Layout" Target="../slideLayouts/slideLayout7.xml"/><Relationship Id="rId1" Type="http://schemas.openxmlformats.org/officeDocument/2006/relationships/vmlDrawing" Target="../drawings/vmlDrawing16.vml"/><Relationship Id="rId4" Type="http://schemas.openxmlformats.org/officeDocument/2006/relationships/image" Target="../media/image13.wmf"/></Relationships>
</file>

<file path=ppt/slides/_rels/slide23.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oleObject" Target="../embeddings/oleObject41.bin"/><Relationship Id="rId7" Type="http://schemas.openxmlformats.org/officeDocument/2006/relationships/oleObject" Target="../embeddings/oleObject43.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14.wmf"/><Relationship Id="rId5" Type="http://schemas.openxmlformats.org/officeDocument/2006/relationships/oleObject" Target="../embeddings/oleObject42.bin"/><Relationship Id="rId4" Type="http://schemas.openxmlformats.org/officeDocument/2006/relationships/image" Target="../media/image13.wmf"/></Relationships>
</file>

<file path=ppt/slides/_rels/slide24.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5.bin"/><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7.bin"/><Relationship Id="rId7"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wmf"/><Relationship Id="rId5" Type="http://schemas.openxmlformats.org/officeDocument/2006/relationships/oleObject" Target="../embeddings/oleObject8.bin"/><Relationship Id="rId4" Type="http://schemas.openxmlformats.org/officeDocument/2006/relationships/image" Target="../media/image2.wmf"/></Relationships>
</file>

<file path=ppt/slides/_rels/slide5.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0.bin"/><Relationship Id="rId7"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5" Type="http://schemas.openxmlformats.org/officeDocument/2006/relationships/oleObject" Target="../embeddings/oleObject11.bin"/><Relationship Id="rId4" Type="http://schemas.openxmlformats.org/officeDocument/2006/relationships/image" Target="../media/image2.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6.wmf"/><Relationship Id="rId5" Type="http://schemas.openxmlformats.org/officeDocument/2006/relationships/oleObject" Target="../embeddings/oleObject14.bin"/><Relationship Id="rId4" Type="http://schemas.openxmlformats.org/officeDocument/2006/relationships/image" Target="../media/image5.w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5.wmf"/><Relationship Id="rId5" Type="http://schemas.openxmlformats.org/officeDocument/2006/relationships/oleObject" Target="../embeddings/oleObject16.bin"/><Relationship Id="rId4" Type="http://schemas.openxmlformats.org/officeDocument/2006/relationships/image" Target="../media/image6.w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5.wmf"/><Relationship Id="rId5" Type="http://schemas.openxmlformats.org/officeDocument/2006/relationships/oleObject" Target="../embeddings/oleObject18.bin"/><Relationship Id="rId4" Type="http://schemas.openxmlformats.org/officeDocument/2006/relationships/image" Target="../media/image6.w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5.wmf"/><Relationship Id="rId5" Type="http://schemas.openxmlformats.org/officeDocument/2006/relationships/oleObject" Target="../embeddings/oleObject20.bin"/><Relationship Id="rId4" Type="http://schemas.openxmlformats.org/officeDocument/2006/relationships/image" Target="../media/image6.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4: </a:t>
            </a:r>
            <a:r>
              <a:rPr lang="en-US" dirty="0">
                <a:solidFill>
                  <a:schemeClr val="bg1"/>
                </a:solidFill>
                <a:latin typeface="Arial" pitchFamily="34" charset="0"/>
                <a:cs typeface="Arial" pitchFamily="34" charset="0"/>
              </a:rPr>
              <a:t>Nonlinear Models and Transformations of Variables</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36630153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7790" name="Text Box 3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9</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797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THE DISTURBANCE TERM IN LOGARITHMIC MODELS</a:t>
            </a:r>
            <a:endParaRPr lang="en-GB" sz="1600" dirty="0">
              <a:latin typeface="Times New Roman" pitchFamily="18" charset="0"/>
            </a:endParaRPr>
          </a:p>
        </p:txBody>
      </p:sp>
      <p:sp>
        <p:nvSpPr>
          <p:cNvPr id="18"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When </a:t>
            </a:r>
            <a:r>
              <a:rPr lang="en-GB" sz="1500" b="1" i="1"/>
              <a:t>u</a:t>
            </a:r>
            <a:r>
              <a:rPr lang="en-GB" sz="1500" b="1"/>
              <a:t> is equal to 0, not modifying the value of log </a:t>
            </a:r>
            <a:r>
              <a:rPr lang="en-GB" sz="1500" b="1" i="1"/>
              <a:t>Y</a:t>
            </a:r>
            <a:r>
              <a:rPr lang="en-GB" sz="1500" b="1"/>
              <a:t>, </a:t>
            </a:r>
            <a:r>
              <a:rPr lang="en-GB" sz="1500" b="1" i="1"/>
              <a:t>v</a:t>
            </a:r>
            <a:r>
              <a:rPr lang="en-GB" sz="1500" b="1"/>
              <a:t> is equal to 1, likewise not modifying the value of </a:t>
            </a:r>
            <a:r>
              <a:rPr lang="en-GB" sz="1500" b="1" i="1"/>
              <a:t>Y</a:t>
            </a:r>
            <a:r>
              <a:rPr lang="en-GB" sz="1500" b="1"/>
              <a:t>.</a:t>
            </a:r>
            <a:endParaRPr lang="en-GB" sz="1500" b="1">
              <a:latin typeface="Times New Roman" pitchFamily="18" charset="0"/>
            </a:endParaRPr>
          </a:p>
        </p:txBody>
      </p:sp>
      <p:sp>
        <p:nvSpPr>
          <p:cNvPr id="19" name="Rectangle 18"/>
          <p:cNvSpPr>
            <a:spLocks noChangeArrowheads="1"/>
          </p:cNvSpPr>
          <p:nvPr/>
        </p:nvSpPr>
        <p:spPr bwMode="auto">
          <a:xfrm>
            <a:off x="0" y="1602000"/>
            <a:ext cx="9144000" cy="90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20"/>
          <p:cNvSpPr>
            <a:spLocks noChangeArrowheads="1"/>
          </p:cNvSpPr>
          <p:nvPr/>
        </p:nvSpPr>
        <p:spPr bwMode="auto">
          <a:xfrm>
            <a:off x="0" y="576000"/>
            <a:ext cx="9144000" cy="90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2" name="Rectangle 4"/>
          <p:cNvSpPr>
            <a:spLocks noChangeArrowheads="1"/>
          </p:cNvSpPr>
          <p:nvPr/>
        </p:nvSpPr>
        <p:spPr bwMode="auto">
          <a:xfrm>
            <a:off x="6173788" y="1852613"/>
            <a:ext cx="507600" cy="306000"/>
          </a:xfrm>
          <a:prstGeom prst="rect">
            <a:avLst/>
          </a:prstGeom>
          <a:solidFill>
            <a:srgbClr val="FFFF00"/>
          </a:solidFill>
          <a:ln>
            <a:noFill/>
          </a:ln>
          <a:effectLst/>
          <a:extLst/>
        </p:spPr>
        <p:txBody>
          <a:bodyPr wrap="none" anchor="ctr"/>
          <a:lstStyle/>
          <a:p>
            <a:endParaRPr lang="en-GB"/>
          </a:p>
        </p:txBody>
      </p:sp>
      <p:sp>
        <p:nvSpPr>
          <p:cNvPr id="23" name="Rectangle 2"/>
          <p:cNvSpPr>
            <a:spLocks noChangeArrowheads="1"/>
          </p:cNvSpPr>
          <p:nvPr/>
        </p:nvSpPr>
        <p:spPr bwMode="auto">
          <a:xfrm>
            <a:off x="4851525" y="828150"/>
            <a:ext cx="316800" cy="360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2"/>
          <p:cNvSpPr>
            <a:spLocks noChangeArrowheads="1"/>
          </p:cNvSpPr>
          <p:nvPr/>
        </p:nvSpPr>
        <p:spPr bwMode="auto">
          <a:xfrm>
            <a:off x="6220800" y="828000"/>
            <a:ext cx="237600" cy="360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5" name="Object 9"/>
          <p:cNvGraphicFramePr>
            <a:graphicFrameLocks noChangeAspect="1"/>
          </p:cNvGraphicFramePr>
          <p:nvPr>
            <p:extLst>
              <p:ext uri="{D42A27DB-BD31-4B8C-83A1-F6EECF244321}">
                <p14:modId xmlns:p14="http://schemas.microsoft.com/office/powerpoint/2010/main" val="682087099"/>
              </p:ext>
            </p:extLst>
          </p:nvPr>
        </p:nvGraphicFramePr>
        <p:xfrm>
          <a:off x="3552825" y="795600"/>
          <a:ext cx="2870200" cy="419100"/>
        </p:xfrm>
        <a:graphic>
          <a:graphicData uri="http://schemas.openxmlformats.org/presentationml/2006/ole">
            <mc:AlternateContent xmlns:mc="http://schemas.openxmlformats.org/markup-compatibility/2006">
              <mc:Choice xmlns:v="urn:schemas-microsoft-com:vml" Requires="v">
                <p:oleObj spid="_x0000_s151596" name="Equation" r:id="rId3" imgW="2869920" imgH="419040" progId="Equation.3">
                  <p:embed/>
                </p:oleObj>
              </mc:Choice>
              <mc:Fallback>
                <p:oleObj name="Equation" r:id="rId3" imgW="286992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2825" y="795600"/>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 name="Object 10"/>
          <p:cNvGraphicFramePr>
            <a:graphicFrameLocks noChangeAspect="1"/>
          </p:cNvGraphicFramePr>
          <p:nvPr>
            <p:extLst>
              <p:ext uri="{D42A27DB-BD31-4B8C-83A1-F6EECF244321}">
                <p14:modId xmlns:p14="http://schemas.microsoft.com/office/powerpoint/2010/main" val="2612269130"/>
              </p:ext>
            </p:extLst>
          </p:nvPr>
        </p:nvGraphicFramePr>
        <p:xfrm>
          <a:off x="3124200" y="1846263"/>
          <a:ext cx="3505200" cy="368300"/>
        </p:xfrm>
        <a:graphic>
          <a:graphicData uri="http://schemas.openxmlformats.org/presentationml/2006/ole">
            <mc:AlternateContent xmlns:mc="http://schemas.openxmlformats.org/markup-compatibility/2006">
              <mc:Choice xmlns:v="urn:schemas-microsoft-com:vml" Requires="v">
                <p:oleObj spid="_x0000_s151597" name="Equation" r:id="rId5" imgW="3504960" imgH="368280" progId="Equation.3">
                  <p:embed/>
                </p:oleObj>
              </mc:Choice>
              <mc:Fallback>
                <p:oleObj name="Equation" r:id="rId5" imgW="350496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24200" y="1846263"/>
                        <a:ext cx="3505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7830210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7790" name="Text Box 3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10</a:t>
            </a:r>
            <a:endParaRPr lang="en-US" sz="1000" dirty="0">
              <a:solidFill>
                <a:srgbClr val="3366FF"/>
              </a:solidFill>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797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THE DISTURBANCE TERM IN LOGARITHMIC MODELS</a:t>
            </a:r>
            <a:endParaRPr lang="en-GB" sz="1600" dirty="0">
              <a:latin typeface="Times New Roman" pitchFamily="18" charset="0"/>
            </a:endParaRPr>
          </a:p>
        </p:txBody>
      </p:sp>
      <p:sp>
        <p:nvSpPr>
          <p:cNvPr id="16"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Positive values of </a:t>
            </a:r>
            <a:r>
              <a:rPr lang="en-GB" sz="1500" b="1" i="1"/>
              <a:t>u</a:t>
            </a:r>
            <a:r>
              <a:rPr lang="en-GB" sz="1500" b="1"/>
              <a:t> correspond to values of </a:t>
            </a:r>
            <a:r>
              <a:rPr lang="en-GB" sz="1500" b="1" i="1"/>
              <a:t>v</a:t>
            </a:r>
            <a:r>
              <a:rPr lang="en-GB" sz="1500" b="1"/>
              <a:t> greater than 1, the random factor having a positive effect on </a:t>
            </a:r>
            <a:r>
              <a:rPr lang="en-GB" sz="1500" b="1" i="1"/>
              <a:t>Y</a:t>
            </a:r>
            <a:r>
              <a:rPr lang="en-GB" sz="1500" b="1"/>
              <a:t> and log </a:t>
            </a:r>
            <a:r>
              <a:rPr lang="en-GB" sz="1500" b="1" i="1"/>
              <a:t>Y</a:t>
            </a:r>
            <a:r>
              <a:rPr lang="en-GB" sz="1500" b="1"/>
              <a:t>.  Likewise negative values of </a:t>
            </a:r>
            <a:r>
              <a:rPr lang="en-GB" sz="1500" b="1" i="1"/>
              <a:t>u</a:t>
            </a:r>
            <a:r>
              <a:rPr lang="en-GB" sz="1500" b="1"/>
              <a:t> correspond to values of </a:t>
            </a:r>
            <a:r>
              <a:rPr lang="en-GB" sz="1500" b="1" i="1"/>
              <a:t>v</a:t>
            </a:r>
            <a:r>
              <a:rPr lang="en-GB" sz="1500" b="1"/>
              <a:t> between 0 and 1, the random factor having a negative effect on </a:t>
            </a:r>
            <a:r>
              <a:rPr lang="en-GB" sz="1500" b="1" i="1"/>
              <a:t>Y</a:t>
            </a:r>
            <a:r>
              <a:rPr lang="en-GB" sz="1500" b="1"/>
              <a:t> and log </a:t>
            </a:r>
            <a:r>
              <a:rPr lang="en-GB" sz="1500" b="1" i="1"/>
              <a:t>Y</a:t>
            </a:r>
            <a:r>
              <a:rPr lang="en-GB" sz="1500" b="1"/>
              <a:t>.</a:t>
            </a:r>
            <a:endParaRPr lang="en-GB" sz="1500" b="1">
              <a:latin typeface="Times New Roman" pitchFamily="18" charset="0"/>
            </a:endParaRPr>
          </a:p>
        </p:txBody>
      </p:sp>
      <p:sp>
        <p:nvSpPr>
          <p:cNvPr id="19" name="Rectangle 18"/>
          <p:cNvSpPr>
            <a:spLocks noChangeArrowheads="1"/>
          </p:cNvSpPr>
          <p:nvPr/>
        </p:nvSpPr>
        <p:spPr bwMode="auto">
          <a:xfrm>
            <a:off x="0" y="1602000"/>
            <a:ext cx="9144000" cy="90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20"/>
          <p:cNvSpPr>
            <a:spLocks noChangeArrowheads="1"/>
          </p:cNvSpPr>
          <p:nvPr/>
        </p:nvSpPr>
        <p:spPr bwMode="auto">
          <a:xfrm>
            <a:off x="0" y="576000"/>
            <a:ext cx="9144000" cy="90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2" name="Rectangle 4"/>
          <p:cNvSpPr>
            <a:spLocks noChangeArrowheads="1"/>
          </p:cNvSpPr>
          <p:nvPr/>
        </p:nvSpPr>
        <p:spPr bwMode="auto">
          <a:xfrm>
            <a:off x="6173788" y="1852613"/>
            <a:ext cx="507600" cy="306000"/>
          </a:xfrm>
          <a:prstGeom prst="rect">
            <a:avLst/>
          </a:prstGeom>
          <a:solidFill>
            <a:srgbClr val="FFFF00"/>
          </a:solidFill>
          <a:ln>
            <a:noFill/>
          </a:ln>
          <a:effectLst/>
          <a:extLst/>
        </p:spPr>
        <p:txBody>
          <a:bodyPr wrap="none" anchor="ctr"/>
          <a:lstStyle/>
          <a:p>
            <a:endParaRPr lang="en-GB"/>
          </a:p>
        </p:txBody>
      </p:sp>
      <p:sp>
        <p:nvSpPr>
          <p:cNvPr id="23" name="Rectangle 2"/>
          <p:cNvSpPr>
            <a:spLocks noChangeArrowheads="1"/>
          </p:cNvSpPr>
          <p:nvPr/>
        </p:nvSpPr>
        <p:spPr bwMode="auto">
          <a:xfrm>
            <a:off x="4851525" y="828150"/>
            <a:ext cx="316800" cy="360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2"/>
          <p:cNvSpPr>
            <a:spLocks noChangeArrowheads="1"/>
          </p:cNvSpPr>
          <p:nvPr/>
        </p:nvSpPr>
        <p:spPr bwMode="auto">
          <a:xfrm>
            <a:off x="6220800" y="828000"/>
            <a:ext cx="237600" cy="360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5" name="Object 9"/>
          <p:cNvGraphicFramePr>
            <a:graphicFrameLocks noChangeAspect="1"/>
          </p:cNvGraphicFramePr>
          <p:nvPr>
            <p:extLst>
              <p:ext uri="{D42A27DB-BD31-4B8C-83A1-F6EECF244321}">
                <p14:modId xmlns:p14="http://schemas.microsoft.com/office/powerpoint/2010/main" val="682087099"/>
              </p:ext>
            </p:extLst>
          </p:nvPr>
        </p:nvGraphicFramePr>
        <p:xfrm>
          <a:off x="3552825" y="795600"/>
          <a:ext cx="2870200" cy="419100"/>
        </p:xfrm>
        <a:graphic>
          <a:graphicData uri="http://schemas.openxmlformats.org/presentationml/2006/ole">
            <mc:AlternateContent xmlns:mc="http://schemas.openxmlformats.org/markup-compatibility/2006">
              <mc:Choice xmlns:v="urn:schemas-microsoft-com:vml" Requires="v">
                <p:oleObj spid="_x0000_s152620" name="Equation" r:id="rId3" imgW="2869920" imgH="419040" progId="Equation.3">
                  <p:embed/>
                </p:oleObj>
              </mc:Choice>
              <mc:Fallback>
                <p:oleObj name="Equation" r:id="rId3" imgW="286992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2825" y="795600"/>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 name="Object 10"/>
          <p:cNvGraphicFramePr>
            <a:graphicFrameLocks noChangeAspect="1"/>
          </p:cNvGraphicFramePr>
          <p:nvPr>
            <p:extLst>
              <p:ext uri="{D42A27DB-BD31-4B8C-83A1-F6EECF244321}">
                <p14:modId xmlns:p14="http://schemas.microsoft.com/office/powerpoint/2010/main" val="2612269130"/>
              </p:ext>
            </p:extLst>
          </p:nvPr>
        </p:nvGraphicFramePr>
        <p:xfrm>
          <a:off x="3124200" y="1846263"/>
          <a:ext cx="3505200" cy="368300"/>
        </p:xfrm>
        <a:graphic>
          <a:graphicData uri="http://schemas.openxmlformats.org/presentationml/2006/ole">
            <mc:AlternateContent xmlns:mc="http://schemas.openxmlformats.org/markup-compatibility/2006">
              <mc:Choice xmlns:v="urn:schemas-microsoft-com:vml" Requires="v">
                <p:oleObj spid="_x0000_s152621" name="Equation" r:id="rId5" imgW="3504960" imgH="368280" progId="Equation.3">
                  <p:embed/>
                </p:oleObj>
              </mc:Choice>
              <mc:Fallback>
                <p:oleObj name="Equation" r:id="rId5" imgW="350496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24200" y="1846263"/>
                        <a:ext cx="3505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5834358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495300" y="600075"/>
            <a:ext cx="8150400" cy="48804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139271" name="Object 7"/>
          <p:cNvGraphicFramePr>
            <a:graphicFrameLocks noChangeAspect="1"/>
          </p:cNvGraphicFramePr>
          <p:nvPr>
            <p:extLst>
              <p:ext uri="{D42A27DB-BD31-4B8C-83A1-F6EECF244321}">
                <p14:modId xmlns:p14="http://schemas.microsoft.com/office/powerpoint/2010/main" val="1255511892"/>
              </p:ext>
            </p:extLst>
          </p:nvPr>
        </p:nvGraphicFramePr>
        <p:xfrm>
          <a:off x="644400" y="628650"/>
          <a:ext cx="7851775" cy="4829175"/>
        </p:xfrm>
        <a:graphic>
          <a:graphicData uri="http://schemas.openxmlformats.org/presentationml/2006/ole">
            <mc:AlternateContent xmlns:mc="http://schemas.openxmlformats.org/markup-compatibility/2006">
              <mc:Choice xmlns:v="urn:schemas-microsoft-com:vml" Requires="v">
                <p:oleObj spid="_x0000_s139347" name="Worksheet" r:id="rId4" imgW="9306151" imgH="5724766" progId="Excel.Sheet.8">
                  <p:embed/>
                </p:oleObj>
              </mc:Choice>
              <mc:Fallback>
                <p:oleObj name="Worksheet" r:id="rId4" imgW="9306151" imgH="5724766" progId="Excel.Sheet.8">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4400" y="628650"/>
                        <a:ext cx="7851775" cy="482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9272" name="Rectangle 8"/>
          <p:cNvSpPr>
            <a:spLocks noChangeArrowheads="1"/>
          </p:cNvSpPr>
          <p:nvPr/>
        </p:nvSpPr>
        <p:spPr bwMode="auto">
          <a:xfrm>
            <a:off x="8077200" y="5000625"/>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9273" name="Text Box 9"/>
          <p:cNvSpPr txBox="1">
            <a:spLocks noChangeArrowheads="1"/>
          </p:cNvSpPr>
          <p:nvPr/>
        </p:nvSpPr>
        <p:spPr bwMode="auto">
          <a:xfrm>
            <a:off x="8153400" y="4927600"/>
            <a:ext cx="2286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v</a:t>
            </a:r>
          </a:p>
        </p:txBody>
      </p:sp>
      <p:sp>
        <p:nvSpPr>
          <p:cNvPr id="139274" name="Rectangle 10"/>
          <p:cNvSpPr>
            <a:spLocks noChangeArrowheads="1"/>
          </p:cNvSpPr>
          <p:nvPr/>
        </p:nvSpPr>
        <p:spPr bwMode="auto">
          <a:xfrm>
            <a:off x="685800" y="726281"/>
            <a:ext cx="609600" cy="31194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9275" name="Text Box 11"/>
          <p:cNvSpPr txBox="1">
            <a:spLocks noChangeArrowheads="1"/>
          </p:cNvSpPr>
          <p:nvPr/>
        </p:nvSpPr>
        <p:spPr bwMode="auto">
          <a:xfrm>
            <a:off x="838200" y="733425"/>
            <a:ext cx="5334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f</a:t>
            </a:r>
            <a:r>
              <a:rPr lang="en-US" sz="2400" b="1">
                <a:latin typeface="Times New Roman" pitchFamily="18" charset="0"/>
              </a:rPr>
              <a:t>(</a:t>
            </a:r>
            <a:r>
              <a:rPr lang="en-US" sz="2400" b="1" i="1">
                <a:latin typeface="Times New Roman" pitchFamily="18" charset="0"/>
              </a:rPr>
              <a:t>v</a:t>
            </a:r>
            <a:r>
              <a:rPr lang="en-US" sz="2400" b="1">
                <a:latin typeface="Times New Roman" pitchFamily="18" charset="0"/>
              </a:rPr>
              <a:t>)</a:t>
            </a:r>
            <a:endParaRPr lang="en-US" sz="2400" b="1" i="1">
              <a:latin typeface="Times New Roman" pitchFamily="18" charset="0"/>
            </a:endParaRPr>
          </a:p>
        </p:txBody>
      </p:sp>
      <p:sp>
        <p:nvSpPr>
          <p:cNvPr id="139278"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11</a:t>
            </a:r>
          </a:p>
        </p:txBody>
      </p:sp>
      <p:sp>
        <p:nvSpPr>
          <p:cNvPr id="139279"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Besides satisfying the regression model conditions, we need </a:t>
            </a:r>
            <a:r>
              <a:rPr lang="en-GB" sz="1500" b="1" i="1"/>
              <a:t>u</a:t>
            </a:r>
            <a:r>
              <a:rPr lang="en-GB" sz="1500" b="1"/>
              <a:t> to be normally distributed if we are to perform </a:t>
            </a:r>
            <a:r>
              <a:rPr lang="en-GB" sz="1500" b="1" i="1"/>
              <a:t>t</a:t>
            </a:r>
            <a:r>
              <a:rPr lang="en-GB" sz="1500" b="1"/>
              <a:t> tests and </a:t>
            </a:r>
            <a:r>
              <a:rPr lang="en-GB" sz="1500" b="1" i="1"/>
              <a:t>F</a:t>
            </a:r>
            <a:r>
              <a:rPr lang="en-GB" sz="1500" b="1"/>
              <a:t> tests.</a:t>
            </a:r>
            <a:endParaRPr lang="en-GB" sz="1500" b="1">
              <a:latin typeface="Times New Roman" pitchFamily="18" charset="0"/>
            </a:endParaRP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13"/>
          <p:cNvSpPr txBox="1">
            <a:spLocks noChangeArrowheads="1"/>
          </p:cNvSpPr>
          <p:nvPr/>
        </p:nvSpPr>
        <p:spPr bwMode="auto">
          <a:xfrm>
            <a:off x="30797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THE DISTURBANCE TERM IN LOGARITHMIC MODELS</a:t>
            </a:r>
            <a:endParaRPr lang="en-GB" sz="1600" dirty="0">
              <a:latin typeface="Times New Roman" pitchFamily="18" charset="0"/>
            </a:endParaRPr>
          </a:p>
        </p:txBody>
      </p:sp>
      <p:sp>
        <p:nvSpPr>
          <p:cNvPr id="27" name="Rectangle 16"/>
          <p:cNvSpPr>
            <a:spLocks noChangeArrowheads="1"/>
          </p:cNvSpPr>
          <p:nvPr/>
        </p:nvSpPr>
        <p:spPr bwMode="auto">
          <a:xfrm>
            <a:off x="2933700" y="1094175"/>
            <a:ext cx="3971925" cy="11346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1" name="Rectangle 2"/>
          <p:cNvSpPr>
            <a:spLocks noChangeArrowheads="1"/>
          </p:cNvSpPr>
          <p:nvPr/>
        </p:nvSpPr>
        <p:spPr bwMode="auto">
          <a:xfrm>
            <a:off x="6164263" y="1747838"/>
            <a:ext cx="507600" cy="306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2" name="Object 10"/>
          <p:cNvGraphicFramePr>
            <a:graphicFrameLocks noChangeAspect="1"/>
          </p:cNvGraphicFramePr>
          <p:nvPr>
            <p:extLst>
              <p:ext uri="{D42A27DB-BD31-4B8C-83A1-F6EECF244321}">
                <p14:modId xmlns:p14="http://schemas.microsoft.com/office/powerpoint/2010/main" val="2806376383"/>
              </p:ext>
            </p:extLst>
          </p:nvPr>
        </p:nvGraphicFramePr>
        <p:xfrm>
          <a:off x="3124200" y="1731963"/>
          <a:ext cx="3505200" cy="368300"/>
        </p:xfrm>
        <a:graphic>
          <a:graphicData uri="http://schemas.openxmlformats.org/presentationml/2006/ole">
            <mc:AlternateContent xmlns:mc="http://schemas.openxmlformats.org/markup-compatibility/2006">
              <mc:Choice xmlns:v="urn:schemas-microsoft-com:vml" Requires="v">
                <p:oleObj spid="_x0000_s139348" name="Equation" r:id="rId6" imgW="3504960" imgH="368280" progId="Equation.3">
                  <p:embed/>
                </p:oleObj>
              </mc:Choice>
              <mc:Fallback>
                <p:oleObj name="Equation" r:id="rId6" imgW="3504960" imgH="3682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24200" y="1731963"/>
                        <a:ext cx="3505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Rectangle 2"/>
          <p:cNvSpPr>
            <a:spLocks noChangeArrowheads="1"/>
          </p:cNvSpPr>
          <p:nvPr/>
        </p:nvSpPr>
        <p:spPr bwMode="auto">
          <a:xfrm>
            <a:off x="6220800" y="1180575"/>
            <a:ext cx="237600" cy="360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Rectangle 2"/>
          <p:cNvSpPr>
            <a:spLocks noChangeArrowheads="1"/>
          </p:cNvSpPr>
          <p:nvPr/>
        </p:nvSpPr>
        <p:spPr bwMode="auto">
          <a:xfrm>
            <a:off x="4842000" y="1180575"/>
            <a:ext cx="316800" cy="360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5" name="Object 9"/>
          <p:cNvGraphicFramePr>
            <a:graphicFrameLocks noChangeAspect="1"/>
          </p:cNvGraphicFramePr>
          <p:nvPr>
            <p:extLst>
              <p:ext uri="{D42A27DB-BD31-4B8C-83A1-F6EECF244321}">
                <p14:modId xmlns:p14="http://schemas.microsoft.com/office/powerpoint/2010/main" val="3703260376"/>
              </p:ext>
            </p:extLst>
          </p:nvPr>
        </p:nvGraphicFramePr>
        <p:xfrm>
          <a:off x="3552825" y="1162050"/>
          <a:ext cx="2870200" cy="419100"/>
        </p:xfrm>
        <a:graphic>
          <a:graphicData uri="http://schemas.openxmlformats.org/presentationml/2006/ole">
            <mc:AlternateContent xmlns:mc="http://schemas.openxmlformats.org/markup-compatibility/2006">
              <mc:Choice xmlns:v="urn:schemas-microsoft-com:vml" Requires="v">
                <p:oleObj spid="_x0000_s139349" name="Equation" r:id="rId8" imgW="2869920" imgH="419040" progId="Equation.3">
                  <p:embed/>
                </p:oleObj>
              </mc:Choice>
              <mc:Fallback>
                <p:oleObj name="Equation" r:id="rId8" imgW="2869920" imgH="41904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52825" y="1162050"/>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495300" y="600075"/>
            <a:ext cx="8150400" cy="48804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139271" name="Object 7"/>
          <p:cNvGraphicFramePr>
            <a:graphicFrameLocks noChangeAspect="1"/>
          </p:cNvGraphicFramePr>
          <p:nvPr>
            <p:extLst>
              <p:ext uri="{D42A27DB-BD31-4B8C-83A1-F6EECF244321}">
                <p14:modId xmlns:p14="http://schemas.microsoft.com/office/powerpoint/2010/main" val="4059518728"/>
              </p:ext>
            </p:extLst>
          </p:nvPr>
        </p:nvGraphicFramePr>
        <p:xfrm>
          <a:off x="644400" y="628650"/>
          <a:ext cx="7851775" cy="4829175"/>
        </p:xfrm>
        <a:graphic>
          <a:graphicData uri="http://schemas.openxmlformats.org/presentationml/2006/ole">
            <mc:AlternateContent xmlns:mc="http://schemas.openxmlformats.org/markup-compatibility/2006">
              <mc:Choice xmlns:v="urn:schemas-microsoft-com:vml" Requires="v">
                <p:oleObj spid="_x0000_s154680" name="Worksheet" r:id="rId4" imgW="9306151" imgH="5724766" progId="Excel.Sheet.8">
                  <p:embed/>
                </p:oleObj>
              </mc:Choice>
              <mc:Fallback>
                <p:oleObj name="Worksheet" r:id="rId4" imgW="9306151" imgH="5724766"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4400" y="628650"/>
                        <a:ext cx="7851775" cy="482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 name="Rectangle 16"/>
          <p:cNvSpPr>
            <a:spLocks noChangeArrowheads="1"/>
          </p:cNvSpPr>
          <p:nvPr/>
        </p:nvSpPr>
        <p:spPr bwMode="auto">
          <a:xfrm>
            <a:off x="2933700" y="1094175"/>
            <a:ext cx="3971925" cy="11346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9272" name="Rectangle 8"/>
          <p:cNvSpPr>
            <a:spLocks noChangeArrowheads="1"/>
          </p:cNvSpPr>
          <p:nvPr/>
        </p:nvSpPr>
        <p:spPr bwMode="auto">
          <a:xfrm>
            <a:off x="8077200" y="5000625"/>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9273" name="Text Box 9"/>
          <p:cNvSpPr txBox="1">
            <a:spLocks noChangeArrowheads="1"/>
          </p:cNvSpPr>
          <p:nvPr/>
        </p:nvSpPr>
        <p:spPr bwMode="auto">
          <a:xfrm>
            <a:off x="8153400" y="4927600"/>
            <a:ext cx="2286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v</a:t>
            </a:r>
          </a:p>
        </p:txBody>
      </p:sp>
      <p:sp>
        <p:nvSpPr>
          <p:cNvPr id="139274" name="Rectangle 10"/>
          <p:cNvSpPr>
            <a:spLocks noChangeArrowheads="1"/>
          </p:cNvSpPr>
          <p:nvPr/>
        </p:nvSpPr>
        <p:spPr bwMode="auto">
          <a:xfrm>
            <a:off x="685800" y="740569"/>
            <a:ext cx="609600" cy="29765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9275" name="Text Box 11"/>
          <p:cNvSpPr txBox="1">
            <a:spLocks noChangeArrowheads="1"/>
          </p:cNvSpPr>
          <p:nvPr/>
        </p:nvSpPr>
        <p:spPr bwMode="auto">
          <a:xfrm>
            <a:off x="838200" y="733425"/>
            <a:ext cx="5334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f</a:t>
            </a:r>
            <a:r>
              <a:rPr lang="en-US" sz="2400" b="1">
                <a:latin typeface="Times New Roman" pitchFamily="18" charset="0"/>
              </a:rPr>
              <a:t>(</a:t>
            </a:r>
            <a:r>
              <a:rPr lang="en-US" sz="2400" b="1" i="1">
                <a:latin typeface="Times New Roman" pitchFamily="18" charset="0"/>
              </a:rPr>
              <a:t>v</a:t>
            </a:r>
            <a:r>
              <a:rPr lang="en-US" sz="2400" b="1">
                <a:latin typeface="Times New Roman" pitchFamily="18" charset="0"/>
              </a:rPr>
              <a:t>)</a:t>
            </a:r>
            <a:endParaRPr lang="en-US" sz="2400" b="1" i="1">
              <a:latin typeface="Times New Roman" pitchFamily="18" charset="0"/>
            </a:endParaRPr>
          </a:p>
        </p:txBody>
      </p:sp>
      <p:sp>
        <p:nvSpPr>
          <p:cNvPr id="139278"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12</a:t>
            </a:r>
            <a:endParaRPr lang="en-US" sz="1000" dirty="0">
              <a:solidFill>
                <a:srgbClr val="3366FF"/>
              </a:solidFill>
            </a:endParaRP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13"/>
          <p:cNvSpPr txBox="1">
            <a:spLocks noChangeArrowheads="1"/>
          </p:cNvSpPr>
          <p:nvPr/>
        </p:nvSpPr>
        <p:spPr bwMode="auto">
          <a:xfrm>
            <a:off x="30797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THE DISTURBANCE TERM IN LOGARITHMIC MODELS</a:t>
            </a:r>
            <a:endParaRPr lang="en-GB" sz="1600" dirty="0">
              <a:latin typeface="Times New Roman" pitchFamily="18" charset="0"/>
            </a:endParaRPr>
          </a:p>
        </p:txBody>
      </p:sp>
      <p:sp>
        <p:nvSpPr>
          <p:cNvPr id="21" name="Rectangle 2"/>
          <p:cNvSpPr>
            <a:spLocks noChangeArrowheads="1"/>
          </p:cNvSpPr>
          <p:nvPr/>
        </p:nvSpPr>
        <p:spPr bwMode="auto">
          <a:xfrm>
            <a:off x="6164263" y="1747838"/>
            <a:ext cx="507600" cy="306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2" name="Object 10"/>
          <p:cNvGraphicFramePr>
            <a:graphicFrameLocks noChangeAspect="1"/>
          </p:cNvGraphicFramePr>
          <p:nvPr>
            <p:extLst>
              <p:ext uri="{D42A27DB-BD31-4B8C-83A1-F6EECF244321}">
                <p14:modId xmlns:p14="http://schemas.microsoft.com/office/powerpoint/2010/main" val="2061583606"/>
              </p:ext>
            </p:extLst>
          </p:nvPr>
        </p:nvGraphicFramePr>
        <p:xfrm>
          <a:off x="3124200" y="1731963"/>
          <a:ext cx="3505200" cy="368300"/>
        </p:xfrm>
        <a:graphic>
          <a:graphicData uri="http://schemas.openxmlformats.org/presentationml/2006/ole">
            <mc:AlternateContent xmlns:mc="http://schemas.openxmlformats.org/markup-compatibility/2006">
              <mc:Choice xmlns:v="urn:schemas-microsoft-com:vml" Requires="v">
                <p:oleObj spid="_x0000_s154681" name="Equation" r:id="rId6" imgW="3504960" imgH="368280" progId="Equation.3">
                  <p:embed/>
                </p:oleObj>
              </mc:Choice>
              <mc:Fallback>
                <p:oleObj name="Equation" r:id="rId6" imgW="3504960" imgH="3682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24200" y="1731963"/>
                        <a:ext cx="3505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Rectangle 2"/>
          <p:cNvSpPr>
            <a:spLocks noChangeArrowheads="1"/>
          </p:cNvSpPr>
          <p:nvPr/>
        </p:nvSpPr>
        <p:spPr bwMode="auto">
          <a:xfrm>
            <a:off x="6220800" y="1180575"/>
            <a:ext cx="237600" cy="360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This will be the case if </a:t>
            </a:r>
            <a:r>
              <a:rPr lang="en-GB" sz="1500" b="1" i="1" dirty="0"/>
              <a:t>v</a:t>
            </a:r>
            <a:r>
              <a:rPr lang="en-GB" sz="1500" b="1" dirty="0"/>
              <a:t> has a lognormal distribution, shown above.</a:t>
            </a:r>
            <a:endParaRPr lang="en-GB" sz="1500" b="1" dirty="0">
              <a:latin typeface="Times New Roman" pitchFamily="18" charset="0"/>
            </a:endParaRPr>
          </a:p>
        </p:txBody>
      </p:sp>
      <p:sp>
        <p:nvSpPr>
          <p:cNvPr id="29" name="Rectangle 2"/>
          <p:cNvSpPr>
            <a:spLocks noChangeArrowheads="1"/>
          </p:cNvSpPr>
          <p:nvPr/>
        </p:nvSpPr>
        <p:spPr bwMode="auto">
          <a:xfrm>
            <a:off x="4842000" y="1180575"/>
            <a:ext cx="316800" cy="360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5" name="Object 9"/>
          <p:cNvGraphicFramePr>
            <a:graphicFrameLocks noChangeAspect="1"/>
          </p:cNvGraphicFramePr>
          <p:nvPr>
            <p:extLst>
              <p:ext uri="{D42A27DB-BD31-4B8C-83A1-F6EECF244321}">
                <p14:modId xmlns:p14="http://schemas.microsoft.com/office/powerpoint/2010/main" val="3151122576"/>
              </p:ext>
            </p:extLst>
          </p:nvPr>
        </p:nvGraphicFramePr>
        <p:xfrm>
          <a:off x="3552825" y="1162050"/>
          <a:ext cx="2870200" cy="419100"/>
        </p:xfrm>
        <a:graphic>
          <a:graphicData uri="http://schemas.openxmlformats.org/presentationml/2006/ole">
            <mc:AlternateContent xmlns:mc="http://schemas.openxmlformats.org/markup-compatibility/2006">
              <mc:Choice xmlns:v="urn:schemas-microsoft-com:vml" Requires="v">
                <p:oleObj spid="_x0000_s154682" name="Equation" r:id="rId8" imgW="2869920" imgH="419040" progId="Equation.3">
                  <p:embed/>
                </p:oleObj>
              </mc:Choice>
              <mc:Fallback>
                <p:oleObj name="Equation" r:id="rId8" imgW="2869920" imgH="41904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52825" y="1162050"/>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5645763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495300" y="600075"/>
            <a:ext cx="8150400" cy="48804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139271" name="Object 7"/>
          <p:cNvGraphicFramePr>
            <a:graphicFrameLocks noChangeAspect="1"/>
          </p:cNvGraphicFramePr>
          <p:nvPr>
            <p:extLst>
              <p:ext uri="{D42A27DB-BD31-4B8C-83A1-F6EECF244321}">
                <p14:modId xmlns:p14="http://schemas.microsoft.com/office/powerpoint/2010/main" val="394765687"/>
              </p:ext>
            </p:extLst>
          </p:nvPr>
        </p:nvGraphicFramePr>
        <p:xfrm>
          <a:off x="644400" y="628650"/>
          <a:ext cx="7851775" cy="4829175"/>
        </p:xfrm>
        <a:graphic>
          <a:graphicData uri="http://schemas.openxmlformats.org/presentationml/2006/ole">
            <mc:AlternateContent xmlns:mc="http://schemas.openxmlformats.org/markup-compatibility/2006">
              <mc:Choice xmlns:v="urn:schemas-microsoft-com:vml" Requires="v">
                <p:oleObj spid="_x0000_s155704" name="Worksheet" r:id="rId4" imgW="9306151" imgH="5724766" progId="Excel.Sheet.8">
                  <p:embed/>
                </p:oleObj>
              </mc:Choice>
              <mc:Fallback>
                <p:oleObj name="Worksheet" r:id="rId4" imgW="9306151" imgH="5724766"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4400" y="628650"/>
                        <a:ext cx="7851775" cy="482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9272" name="Rectangle 8"/>
          <p:cNvSpPr>
            <a:spLocks noChangeArrowheads="1"/>
          </p:cNvSpPr>
          <p:nvPr/>
        </p:nvSpPr>
        <p:spPr bwMode="auto">
          <a:xfrm>
            <a:off x="8077200" y="5000625"/>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9273" name="Text Box 9"/>
          <p:cNvSpPr txBox="1">
            <a:spLocks noChangeArrowheads="1"/>
          </p:cNvSpPr>
          <p:nvPr/>
        </p:nvSpPr>
        <p:spPr bwMode="auto">
          <a:xfrm>
            <a:off x="8153400" y="4927600"/>
            <a:ext cx="2286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v</a:t>
            </a:r>
          </a:p>
        </p:txBody>
      </p:sp>
      <p:sp>
        <p:nvSpPr>
          <p:cNvPr id="139274" name="Rectangle 10"/>
          <p:cNvSpPr>
            <a:spLocks noChangeArrowheads="1"/>
          </p:cNvSpPr>
          <p:nvPr/>
        </p:nvSpPr>
        <p:spPr bwMode="auto">
          <a:xfrm>
            <a:off x="685800" y="745331"/>
            <a:ext cx="609600" cy="29289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9275" name="Text Box 11"/>
          <p:cNvSpPr txBox="1">
            <a:spLocks noChangeArrowheads="1"/>
          </p:cNvSpPr>
          <p:nvPr/>
        </p:nvSpPr>
        <p:spPr bwMode="auto">
          <a:xfrm>
            <a:off x="838200" y="733425"/>
            <a:ext cx="5334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f</a:t>
            </a:r>
            <a:r>
              <a:rPr lang="en-US" sz="2400" b="1">
                <a:latin typeface="Times New Roman" pitchFamily="18" charset="0"/>
              </a:rPr>
              <a:t>(</a:t>
            </a:r>
            <a:r>
              <a:rPr lang="en-US" sz="2400" b="1" i="1">
                <a:latin typeface="Times New Roman" pitchFamily="18" charset="0"/>
              </a:rPr>
              <a:t>v</a:t>
            </a:r>
            <a:r>
              <a:rPr lang="en-US" sz="2400" b="1">
                <a:latin typeface="Times New Roman" pitchFamily="18" charset="0"/>
              </a:rPr>
              <a:t>)</a:t>
            </a:r>
            <a:endParaRPr lang="en-US" sz="2400" b="1" i="1">
              <a:latin typeface="Times New Roman" pitchFamily="18" charset="0"/>
            </a:endParaRPr>
          </a:p>
        </p:txBody>
      </p:sp>
      <p:sp>
        <p:nvSpPr>
          <p:cNvPr id="139278"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13</a:t>
            </a:r>
            <a:endParaRPr lang="en-US" sz="1000" dirty="0">
              <a:solidFill>
                <a:srgbClr val="3366FF"/>
              </a:solidFill>
            </a:endParaRP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13"/>
          <p:cNvSpPr txBox="1">
            <a:spLocks noChangeArrowheads="1"/>
          </p:cNvSpPr>
          <p:nvPr/>
        </p:nvSpPr>
        <p:spPr bwMode="auto">
          <a:xfrm>
            <a:off x="30797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THE DISTURBANCE TERM IN LOGARITHMIC MODELS</a:t>
            </a:r>
            <a:endParaRPr lang="en-GB" sz="1600" dirty="0">
              <a:latin typeface="Times New Roman" pitchFamily="18" charset="0"/>
            </a:endParaRPr>
          </a:p>
        </p:txBody>
      </p:sp>
      <p:sp>
        <p:nvSpPr>
          <p:cNvPr id="26" name="Rectangle 16"/>
          <p:cNvSpPr>
            <a:spLocks noChangeArrowheads="1"/>
          </p:cNvSpPr>
          <p:nvPr/>
        </p:nvSpPr>
        <p:spPr bwMode="auto">
          <a:xfrm>
            <a:off x="2933700" y="1094175"/>
            <a:ext cx="3971925" cy="11346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1" name="Rectangle 2"/>
          <p:cNvSpPr>
            <a:spLocks noChangeArrowheads="1"/>
          </p:cNvSpPr>
          <p:nvPr/>
        </p:nvSpPr>
        <p:spPr bwMode="auto">
          <a:xfrm>
            <a:off x="6164263" y="1747838"/>
            <a:ext cx="507600" cy="306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2" name="Object 10"/>
          <p:cNvGraphicFramePr>
            <a:graphicFrameLocks noChangeAspect="1"/>
          </p:cNvGraphicFramePr>
          <p:nvPr>
            <p:extLst>
              <p:ext uri="{D42A27DB-BD31-4B8C-83A1-F6EECF244321}">
                <p14:modId xmlns:p14="http://schemas.microsoft.com/office/powerpoint/2010/main" val="167268596"/>
              </p:ext>
            </p:extLst>
          </p:nvPr>
        </p:nvGraphicFramePr>
        <p:xfrm>
          <a:off x="3124200" y="1731963"/>
          <a:ext cx="3505200" cy="368300"/>
        </p:xfrm>
        <a:graphic>
          <a:graphicData uri="http://schemas.openxmlformats.org/presentationml/2006/ole">
            <mc:AlternateContent xmlns:mc="http://schemas.openxmlformats.org/markup-compatibility/2006">
              <mc:Choice xmlns:v="urn:schemas-microsoft-com:vml" Requires="v">
                <p:oleObj spid="_x0000_s155705" name="Equation" r:id="rId6" imgW="3504960" imgH="368280" progId="Equation.3">
                  <p:embed/>
                </p:oleObj>
              </mc:Choice>
              <mc:Fallback>
                <p:oleObj name="Equation" r:id="rId6" imgW="3504960" imgH="3682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24200" y="1731963"/>
                        <a:ext cx="3505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Rectangle 2"/>
          <p:cNvSpPr>
            <a:spLocks noChangeArrowheads="1"/>
          </p:cNvSpPr>
          <p:nvPr/>
        </p:nvSpPr>
        <p:spPr bwMode="auto">
          <a:xfrm>
            <a:off x="4842000" y="1180575"/>
            <a:ext cx="316800" cy="360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2"/>
          <p:cNvSpPr>
            <a:spLocks noChangeArrowheads="1"/>
          </p:cNvSpPr>
          <p:nvPr/>
        </p:nvSpPr>
        <p:spPr bwMode="auto">
          <a:xfrm>
            <a:off x="6220800" y="1180575"/>
            <a:ext cx="237600" cy="360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5" name="Object 9"/>
          <p:cNvGraphicFramePr>
            <a:graphicFrameLocks noChangeAspect="1"/>
          </p:cNvGraphicFramePr>
          <p:nvPr>
            <p:extLst>
              <p:ext uri="{D42A27DB-BD31-4B8C-83A1-F6EECF244321}">
                <p14:modId xmlns:p14="http://schemas.microsoft.com/office/powerpoint/2010/main" val="1716687868"/>
              </p:ext>
            </p:extLst>
          </p:nvPr>
        </p:nvGraphicFramePr>
        <p:xfrm>
          <a:off x="3552825" y="1162050"/>
          <a:ext cx="2870200" cy="419100"/>
        </p:xfrm>
        <a:graphic>
          <a:graphicData uri="http://schemas.openxmlformats.org/presentationml/2006/ole">
            <mc:AlternateContent xmlns:mc="http://schemas.openxmlformats.org/markup-compatibility/2006">
              <mc:Choice xmlns:v="urn:schemas-microsoft-com:vml" Requires="v">
                <p:oleObj spid="_x0000_s155706" name="Equation" r:id="rId8" imgW="2869920" imgH="419040" progId="Equation.3">
                  <p:embed/>
                </p:oleObj>
              </mc:Choice>
              <mc:Fallback>
                <p:oleObj name="Equation" r:id="rId8" imgW="2869920" imgH="41904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52825" y="1162050"/>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9"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mode of the distribution is located at </a:t>
            </a:r>
            <a:r>
              <a:rPr lang="en-GB" sz="1500" b="1" i="1"/>
              <a:t>v</a:t>
            </a:r>
            <a:r>
              <a:rPr lang="en-GB" sz="1500" b="1"/>
              <a:t> = 1, where </a:t>
            </a:r>
            <a:r>
              <a:rPr lang="en-GB" sz="1500" b="1" i="1"/>
              <a:t>u</a:t>
            </a:r>
            <a:r>
              <a:rPr lang="en-GB" sz="1500" b="1"/>
              <a:t> = 0.</a:t>
            </a:r>
            <a:endParaRPr lang="en-GB" sz="1500" b="1">
              <a:latin typeface="Times New Roman" pitchFamily="18" charset="0"/>
            </a:endParaRPr>
          </a:p>
        </p:txBody>
      </p:sp>
    </p:spTree>
    <p:extLst>
      <p:ext uri="{BB962C8B-B14F-4D97-AF65-F5344CB8AC3E}">
        <p14:creationId xmlns:p14="http://schemas.microsoft.com/office/powerpoint/2010/main" val="6941166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495300" y="600075"/>
            <a:ext cx="8150400" cy="48804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139271" name="Object 7"/>
          <p:cNvGraphicFramePr>
            <a:graphicFrameLocks noChangeAspect="1"/>
          </p:cNvGraphicFramePr>
          <p:nvPr>
            <p:extLst>
              <p:ext uri="{D42A27DB-BD31-4B8C-83A1-F6EECF244321}">
                <p14:modId xmlns:p14="http://schemas.microsoft.com/office/powerpoint/2010/main" val="4179734644"/>
              </p:ext>
            </p:extLst>
          </p:nvPr>
        </p:nvGraphicFramePr>
        <p:xfrm>
          <a:off x="644400" y="628650"/>
          <a:ext cx="7851775" cy="4829175"/>
        </p:xfrm>
        <a:graphic>
          <a:graphicData uri="http://schemas.openxmlformats.org/presentationml/2006/ole">
            <mc:AlternateContent xmlns:mc="http://schemas.openxmlformats.org/markup-compatibility/2006">
              <mc:Choice xmlns:v="urn:schemas-microsoft-com:vml" Requires="v">
                <p:oleObj spid="_x0000_s153658" name="Worksheet" r:id="rId4" imgW="9306151" imgH="5724766" progId="Excel.Sheet.8">
                  <p:embed/>
                </p:oleObj>
              </mc:Choice>
              <mc:Fallback>
                <p:oleObj name="Worksheet" r:id="rId4" imgW="9306151" imgH="5724766"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4400" y="628650"/>
                        <a:ext cx="7851775" cy="482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9272" name="Rectangle 8"/>
          <p:cNvSpPr>
            <a:spLocks noChangeArrowheads="1"/>
          </p:cNvSpPr>
          <p:nvPr/>
        </p:nvSpPr>
        <p:spPr bwMode="auto">
          <a:xfrm>
            <a:off x="8077200" y="5000625"/>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9273" name="Text Box 9"/>
          <p:cNvSpPr txBox="1">
            <a:spLocks noChangeArrowheads="1"/>
          </p:cNvSpPr>
          <p:nvPr/>
        </p:nvSpPr>
        <p:spPr bwMode="auto">
          <a:xfrm>
            <a:off x="8153400" y="4927600"/>
            <a:ext cx="2286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v</a:t>
            </a:r>
          </a:p>
        </p:txBody>
      </p:sp>
      <p:sp>
        <p:nvSpPr>
          <p:cNvPr id="139274" name="Rectangle 10"/>
          <p:cNvSpPr>
            <a:spLocks noChangeArrowheads="1"/>
          </p:cNvSpPr>
          <p:nvPr/>
        </p:nvSpPr>
        <p:spPr bwMode="auto">
          <a:xfrm>
            <a:off x="685800" y="721519"/>
            <a:ext cx="609600" cy="31670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9275" name="Text Box 11"/>
          <p:cNvSpPr txBox="1">
            <a:spLocks noChangeArrowheads="1"/>
          </p:cNvSpPr>
          <p:nvPr/>
        </p:nvSpPr>
        <p:spPr bwMode="auto">
          <a:xfrm>
            <a:off x="838200" y="733425"/>
            <a:ext cx="5334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dirty="0">
                <a:latin typeface="Times New Roman" pitchFamily="18" charset="0"/>
              </a:rPr>
              <a:t>f</a:t>
            </a:r>
            <a:r>
              <a:rPr lang="en-US" sz="2400" b="1" dirty="0">
                <a:latin typeface="Times New Roman" pitchFamily="18" charset="0"/>
              </a:rPr>
              <a:t>(</a:t>
            </a:r>
            <a:r>
              <a:rPr lang="en-US" sz="2400" b="1" i="1" dirty="0">
                <a:latin typeface="Times New Roman" pitchFamily="18" charset="0"/>
              </a:rPr>
              <a:t>v</a:t>
            </a:r>
            <a:r>
              <a:rPr lang="en-US" sz="2400" b="1" dirty="0">
                <a:latin typeface="Times New Roman" pitchFamily="18" charset="0"/>
              </a:rPr>
              <a:t>)</a:t>
            </a:r>
            <a:endParaRPr lang="en-US" sz="2400" b="1" i="1" dirty="0">
              <a:latin typeface="Times New Roman" pitchFamily="18" charset="0"/>
            </a:endParaRPr>
          </a:p>
        </p:txBody>
      </p:sp>
      <p:sp>
        <p:nvSpPr>
          <p:cNvPr id="139278"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14</a:t>
            </a:r>
            <a:endParaRPr lang="en-US" sz="1000" dirty="0">
              <a:solidFill>
                <a:srgbClr val="3366FF"/>
              </a:solidFill>
            </a:endParaRP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13"/>
          <p:cNvSpPr txBox="1">
            <a:spLocks noChangeArrowheads="1"/>
          </p:cNvSpPr>
          <p:nvPr/>
        </p:nvSpPr>
        <p:spPr bwMode="auto">
          <a:xfrm>
            <a:off x="30797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THE DISTURBANCE TERM IN LOGARITHMIC MODELS</a:t>
            </a:r>
            <a:endParaRPr lang="en-GB" sz="1600" dirty="0">
              <a:latin typeface="Times New Roman" pitchFamily="18" charset="0"/>
            </a:endParaRPr>
          </a:p>
        </p:txBody>
      </p:sp>
      <p:sp>
        <p:nvSpPr>
          <p:cNvPr id="27" name="Rectangle 16"/>
          <p:cNvSpPr>
            <a:spLocks noChangeArrowheads="1"/>
          </p:cNvSpPr>
          <p:nvPr/>
        </p:nvSpPr>
        <p:spPr bwMode="auto">
          <a:xfrm>
            <a:off x="2933700" y="1094175"/>
            <a:ext cx="3971925" cy="11346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1" name="Rectangle 2"/>
          <p:cNvSpPr>
            <a:spLocks noChangeArrowheads="1"/>
          </p:cNvSpPr>
          <p:nvPr/>
        </p:nvSpPr>
        <p:spPr bwMode="auto">
          <a:xfrm>
            <a:off x="5688013" y="1747838"/>
            <a:ext cx="507600" cy="306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2"/>
          <p:cNvSpPr>
            <a:spLocks noChangeArrowheads="1"/>
          </p:cNvSpPr>
          <p:nvPr/>
        </p:nvSpPr>
        <p:spPr bwMode="auto">
          <a:xfrm>
            <a:off x="4856400" y="1180575"/>
            <a:ext cx="316800" cy="360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2"/>
          <p:cNvSpPr>
            <a:spLocks noChangeArrowheads="1"/>
          </p:cNvSpPr>
          <p:nvPr/>
        </p:nvSpPr>
        <p:spPr bwMode="auto">
          <a:xfrm>
            <a:off x="6249375" y="1180575"/>
            <a:ext cx="237600" cy="360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same multiplicative disturbance term is needed in the </a:t>
            </a:r>
            <a:r>
              <a:rPr lang="en-GB" sz="1500" b="1" dirty="0" err="1"/>
              <a:t>semilogarithmic</a:t>
            </a:r>
            <a:r>
              <a:rPr lang="en-GB" sz="1500" b="1" dirty="0"/>
              <a:t> model.</a:t>
            </a:r>
            <a:endParaRPr lang="en-GB" sz="1500" b="1"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608132702"/>
              </p:ext>
            </p:extLst>
          </p:nvPr>
        </p:nvGraphicFramePr>
        <p:xfrm>
          <a:off x="3553200" y="1163625"/>
          <a:ext cx="2908300" cy="419100"/>
        </p:xfrm>
        <a:graphic>
          <a:graphicData uri="http://schemas.openxmlformats.org/presentationml/2006/ole">
            <mc:AlternateContent xmlns:mc="http://schemas.openxmlformats.org/markup-compatibility/2006">
              <mc:Choice xmlns:v="urn:schemas-microsoft-com:vml" Requires="v">
                <p:oleObj spid="_x0000_s153659" name="Equation" r:id="rId6" imgW="2908300" imgH="419100" progId="Equation.3">
                  <p:embed/>
                </p:oleObj>
              </mc:Choice>
              <mc:Fallback>
                <p:oleObj name="Equation" r:id="rId6" imgW="2908300" imgH="419100" progId="Equation.3">
                  <p:embed/>
                  <p:pic>
                    <p:nvPicPr>
                      <p:cNvPr id="0" name="Object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53200" y="1163625"/>
                        <a:ext cx="29083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381438769"/>
              </p:ext>
            </p:extLst>
          </p:nvPr>
        </p:nvGraphicFramePr>
        <p:xfrm>
          <a:off x="3124800" y="1732425"/>
          <a:ext cx="3022600" cy="368300"/>
        </p:xfrm>
        <a:graphic>
          <a:graphicData uri="http://schemas.openxmlformats.org/presentationml/2006/ole">
            <mc:AlternateContent xmlns:mc="http://schemas.openxmlformats.org/markup-compatibility/2006">
              <mc:Choice xmlns:v="urn:schemas-microsoft-com:vml" Requires="v">
                <p:oleObj spid="_x0000_s153660" name="Equation" r:id="rId8" imgW="3022600" imgH="368300" progId="Equation.3">
                  <p:embed/>
                </p:oleObj>
              </mc:Choice>
              <mc:Fallback>
                <p:oleObj name="Equation" r:id="rId8" imgW="3022600" imgH="368300" progId="Equation.3">
                  <p:embed/>
                  <p:pic>
                    <p:nvPicPr>
                      <p:cNvPr id="0" name="Object 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24800" y="1732425"/>
                        <a:ext cx="30226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2502034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bwMode="auto">
          <a:xfrm>
            <a:off x="495300" y="600075"/>
            <a:ext cx="8150400" cy="48804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139271" name="Object 7"/>
          <p:cNvGraphicFramePr>
            <a:graphicFrameLocks noChangeAspect="1"/>
          </p:cNvGraphicFramePr>
          <p:nvPr>
            <p:extLst>
              <p:ext uri="{D42A27DB-BD31-4B8C-83A1-F6EECF244321}">
                <p14:modId xmlns:p14="http://schemas.microsoft.com/office/powerpoint/2010/main" val="341868880"/>
              </p:ext>
            </p:extLst>
          </p:nvPr>
        </p:nvGraphicFramePr>
        <p:xfrm>
          <a:off x="644400" y="628650"/>
          <a:ext cx="7851775" cy="4829175"/>
        </p:xfrm>
        <a:graphic>
          <a:graphicData uri="http://schemas.openxmlformats.org/presentationml/2006/ole">
            <mc:AlternateContent xmlns:mc="http://schemas.openxmlformats.org/markup-compatibility/2006">
              <mc:Choice xmlns:v="urn:schemas-microsoft-com:vml" Requires="v">
                <p:oleObj spid="_x0000_s156728" name="Worksheet" r:id="rId4" imgW="9306151" imgH="5724766" progId="Excel.Sheet.8">
                  <p:embed/>
                </p:oleObj>
              </mc:Choice>
              <mc:Fallback>
                <p:oleObj name="Worksheet" r:id="rId4" imgW="9306151" imgH="5724766"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4400" y="628650"/>
                        <a:ext cx="7851775" cy="482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9272" name="Rectangle 8"/>
          <p:cNvSpPr>
            <a:spLocks noChangeArrowheads="1"/>
          </p:cNvSpPr>
          <p:nvPr/>
        </p:nvSpPr>
        <p:spPr bwMode="auto">
          <a:xfrm>
            <a:off x="8077200" y="5000625"/>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9273" name="Text Box 9"/>
          <p:cNvSpPr txBox="1">
            <a:spLocks noChangeArrowheads="1"/>
          </p:cNvSpPr>
          <p:nvPr/>
        </p:nvSpPr>
        <p:spPr bwMode="auto">
          <a:xfrm>
            <a:off x="8153400" y="4927600"/>
            <a:ext cx="2286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v</a:t>
            </a:r>
          </a:p>
        </p:txBody>
      </p:sp>
      <p:sp>
        <p:nvSpPr>
          <p:cNvPr id="139274" name="Rectangle 10"/>
          <p:cNvSpPr>
            <a:spLocks noChangeArrowheads="1"/>
          </p:cNvSpPr>
          <p:nvPr/>
        </p:nvSpPr>
        <p:spPr bwMode="auto">
          <a:xfrm>
            <a:off x="685800" y="742949"/>
            <a:ext cx="609600" cy="2952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9275" name="Text Box 11"/>
          <p:cNvSpPr txBox="1">
            <a:spLocks noChangeArrowheads="1"/>
          </p:cNvSpPr>
          <p:nvPr/>
        </p:nvSpPr>
        <p:spPr bwMode="auto">
          <a:xfrm>
            <a:off x="838200" y="733425"/>
            <a:ext cx="5334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f</a:t>
            </a:r>
            <a:r>
              <a:rPr lang="en-US" sz="2400" b="1">
                <a:latin typeface="Times New Roman" pitchFamily="18" charset="0"/>
              </a:rPr>
              <a:t>(</a:t>
            </a:r>
            <a:r>
              <a:rPr lang="en-US" sz="2400" b="1" i="1">
                <a:latin typeface="Times New Roman" pitchFamily="18" charset="0"/>
              </a:rPr>
              <a:t>v</a:t>
            </a:r>
            <a:r>
              <a:rPr lang="en-US" sz="2400" b="1">
                <a:latin typeface="Times New Roman" pitchFamily="18" charset="0"/>
              </a:rPr>
              <a:t>)</a:t>
            </a:r>
            <a:endParaRPr lang="en-US" sz="2400" b="1" i="1">
              <a:latin typeface="Times New Roman" pitchFamily="18" charset="0"/>
            </a:endParaRPr>
          </a:p>
        </p:txBody>
      </p:sp>
      <p:sp>
        <p:nvSpPr>
          <p:cNvPr id="139278"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15</a:t>
            </a:r>
            <a:endParaRPr lang="en-US" sz="1000" dirty="0">
              <a:solidFill>
                <a:srgbClr val="3366FF"/>
              </a:solidFill>
            </a:endParaRP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13"/>
          <p:cNvSpPr txBox="1">
            <a:spLocks noChangeArrowheads="1"/>
          </p:cNvSpPr>
          <p:nvPr/>
        </p:nvSpPr>
        <p:spPr bwMode="auto">
          <a:xfrm>
            <a:off x="30797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THE DISTURBANCE TERM IN LOGARITHMIC MODELS</a:t>
            </a:r>
            <a:endParaRPr lang="en-GB" sz="1600" dirty="0">
              <a:latin typeface="Times New Roman" pitchFamily="18" charset="0"/>
            </a:endParaRPr>
          </a:p>
        </p:txBody>
      </p:sp>
      <p:sp>
        <p:nvSpPr>
          <p:cNvPr id="26" name="Rectangle 16"/>
          <p:cNvSpPr>
            <a:spLocks noChangeArrowheads="1"/>
          </p:cNvSpPr>
          <p:nvPr/>
        </p:nvSpPr>
        <p:spPr bwMode="auto">
          <a:xfrm>
            <a:off x="2933700" y="1094175"/>
            <a:ext cx="3971925" cy="11346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1" name="Rectangle 2"/>
          <p:cNvSpPr>
            <a:spLocks noChangeArrowheads="1"/>
          </p:cNvSpPr>
          <p:nvPr/>
        </p:nvSpPr>
        <p:spPr bwMode="auto">
          <a:xfrm>
            <a:off x="5688013" y="1747838"/>
            <a:ext cx="507600" cy="306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2"/>
          <p:cNvSpPr>
            <a:spLocks noChangeArrowheads="1"/>
          </p:cNvSpPr>
          <p:nvPr/>
        </p:nvSpPr>
        <p:spPr bwMode="auto">
          <a:xfrm>
            <a:off x="4856400" y="1180575"/>
            <a:ext cx="316800" cy="360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2"/>
          <p:cNvSpPr>
            <a:spLocks noChangeArrowheads="1"/>
          </p:cNvSpPr>
          <p:nvPr/>
        </p:nvSpPr>
        <p:spPr bwMode="auto">
          <a:xfrm>
            <a:off x="6249375" y="1180575"/>
            <a:ext cx="237600" cy="360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686523910"/>
              </p:ext>
            </p:extLst>
          </p:nvPr>
        </p:nvGraphicFramePr>
        <p:xfrm>
          <a:off x="3553200" y="1163625"/>
          <a:ext cx="2908300" cy="419100"/>
        </p:xfrm>
        <a:graphic>
          <a:graphicData uri="http://schemas.openxmlformats.org/presentationml/2006/ole">
            <mc:AlternateContent xmlns:mc="http://schemas.openxmlformats.org/markup-compatibility/2006">
              <mc:Choice xmlns:v="urn:schemas-microsoft-com:vml" Requires="v">
                <p:oleObj spid="_x0000_s156729" name="Equation" r:id="rId6" imgW="2908300" imgH="419100" progId="Equation.3">
                  <p:embed/>
                </p:oleObj>
              </mc:Choice>
              <mc:Fallback>
                <p:oleObj name="Equation" r:id="rId6" imgW="2908300" imgH="4191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53200" y="1163625"/>
                        <a:ext cx="29083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27252268"/>
              </p:ext>
            </p:extLst>
          </p:nvPr>
        </p:nvGraphicFramePr>
        <p:xfrm>
          <a:off x="3124800" y="1732425"/>
          <a:ext cx="3022600" cy="368300"/>
        </p:xfrm>
        <a:graphic>
          <a:graphicData uri="http://schemas.openxmlformats.org/presentationml/2006/ole">
            <mc:AlternateContent xmlns:mc="http://schemas.openxmlformats.org/markup-compatibility/2006">
              <mc:Choice xmlns:v="urn:schemas-microsoft-com:vml" Requires="v">
                <p:oleObj spid="_x0000_s156730" name="Equation" r:id="rId8" imgW="3022600" imgH="368300" progId="Equation.3">
                  <p:embed/>
                </p:oleObj>
              </mc:Choice>
              <mc:Fallback>
                <p:oleObj name="Equation" r:id="rId8" imgW="3022600" imgH="36830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24800" y="1732425"/>
                        <a:ext cx="30226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Note that, with this distribution, one should expect a small proportion of observations to be subject to large positive random effects.</a:t>
            </a:r>
            <a:endParaRPr lang="en-GB" sz="1500" b="1">
              <a:latin typeface="Times New Roman" pitchFamily="18" charset="0"/>
            </a:endParaRPr>
          </a:p>
        </p:txBody>
      </p:sp>
    </p:spTree>
    <p:extLst>
      <p:ext uri="{BB962C8B-B14F-4D97-AF65-F5344CB8AC3E}">
        <p14:creationId xmlns:p14="http://schemas.microsoft.com/office/powerpoint/2010/main" val="10403985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5958"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16</a:t>
            </a:r>
          </a:p>
        </p:txBody>
      </p:sp>
      <p:sp>
        <p:nvSpPr>
          <p:cNvPr id="125960"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Here is the scatter diagram for earnings and schooling using Data Set 21.  You can see that there are several outliers, with the </a:t>
            </a:r>
            <a:r>
              <a:rPr lang="en-GB" sz="1500" b="1" dirty="0" smtClean="0"/>
              <a:t>three </a:t>
            </a:r>
            <a:r>
              <a:rPr lang="en-GB" sz="1500" b="1" dirty="0"/>
              <a:t>most extreme highlighted.</a:t>
            </a:r>
            <a:endParaRPr lang="en-GB" sz="1500" b="1" dirty="0">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3"/>
          <p:cNvSpPr txBox="1">
            <a:spLocks noChangeArrowheads="1"/>
          </p:cNvSpPr>
          <p:nvPr/>
        </p:nvSpPr>
        <p:spPr bwMode="auto">
          <a:xfrm>
            <a:off x="30797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THE DISTURBANCE TERM IN LOGARITHMIC MODELS</a:t>
            </a:r>
            <a:endParaRPr lang="en-GB" sz="1600" dirty="0">
              <a:latin typeface="Times New Roman" pitchFamily="18" charset="0"/>
            </a:endParaRPr>
          </a:p>
        </p:txBody>
      </p:sp>
      <p:sp>
        <p:nvSpPr>
          <p:cNvPr id="18" name="Rectangle 17"/>
          <p:cNvSpPr/>
          <p:nvPr/>
        </p:nvSpPr>
        <p:spPr bwMode="auto">
          <a:xfrm>
            <a:off x="495300" y="600075"/>
            <a:ext cx="8150400" cy="48804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25975" name="Rectangle 23"/>
          <p:cNvSpPr>
            <a:spLocks noChangeArrowheads="1"/>
          </p:cNvSpPr>
          <p:nvPr/>
        </p:nvSpPr>
        <p:spPr bwMode="auto">
          <a:xfrm>
            <a:off x="7351713" y="1257300"/>
            <a:ext cx="152400" cy="15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5973" name="Rectangle 21"/>
          <p:cNvSpPr>
            <a:spLocks noChangeArrowheads="1"/>
          </p:cNvSpPr>
          <p:nvPr/>
        </p:nvSpPr>
        <p:spPr bwMode="auto">
          <a:xfrm>
            <a:off x="5508625" y="1855788"/>
            <a:ext cx="152400" cy="15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5972" name="Rectangle 20"/>
          <p:cNvSpPr>
            <a:spLocks noChangeArrowheads="1"/>
          </p:cNvSpPr>
          <p:nvPr/>
        </p:nvSpPr>
        <p:spPr bwMode="auto">
          <a:xfrm>
            <a:off x="6438900" y="1943100"/>
            <a:ext cx="152400" cy="15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pic>
        <p:nvPicPr>
          <p:cNvPr id="15770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3600" y="637200"/>
            <a:ext cx="7449104" cy="4855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495300" y="600075"/>
            <a:ext cx="8150400" cy="48804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6987" name="Rectangle 11"/>
          <p:cNvSpPr>
            <a:spLocks noChangeArrowheads="1"/>
          </p:cNvSpPr>
          <p:nvPr/>
        </p:nvSpPr>
        <p:spPr bwMode="auto">
          <a:xfrm>
            <a:off x="5532438" y="1147763"/>
            <a:ext cx="152400" cy="15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985" name="Rectangle 9"/>
          <p:cNvSpPr>
            <a:spLocks noChangeArrowheads="1"/>
          </p:cNvSpPr>
          <p:nvPr/>
        </p:nvSpPr>
        <p:spPr bwMode="auto">
          <a:xfrm>
            <a:off x="7426325" y="979488"/>
            <a:ext cx="152400" cy="15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981"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17</a:t>
            </a:r>
          </a:p>
        </p:txBody>
      </p:sp>
      <p:sp>
        <p:nvSpPr>
          <p:cNvPr id="12698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Here is the scatter diagram for the </a:t>
            </a:r>
            <a:r>
              <a:rPr lang="en-GB" sz="1500" b="1" dirty="0" err="1"/>
              <a:t>semilogarithmic</a:t>
            </a:r>
            <a:r>
              <a:rPr lang="en-GB" sz="1500" b="1" dirty="0"/>
              <a:t> model, with its regression line.  The same </a:t>
            </a:r>
            <a:r>
              <a:rPr lang="en-GB" sz="1500" b="1" dirty="0" smtClean="0"/>
              <a:t>three </a:t>
            </a:r>
            <a:r>
              <a:rPr lang="en-GB" sz="1500" b="1" dirty="0"/>
              <a:t>observations remain outliers, but they do not appear to be so extreme.</a:t>
            </a:r>
            <a:endParaRPr lang="en-GB" sz="1500" b="1" dirty="0">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797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THE DISTURBANCE TERM IN LOGARITHMIC MODELS</a:t>
            </a:r>
            <a:endParaRPr lang="en-GB" sz="1600" dirty="0">
              <a:latin typeface="Times New Roman" pitchFamily="18" charset="0"/>
            </a:endParaRPr>
          </a:p>
        </p:txBody>
      </p:sp>
      <p:sp>
        <p:nvSpPr>
          <p:cNvPr id="15" name="Rectangle 19"/>
          <p:cNvSpPr>
            <a:spLocks noChangeArrowheads="1"/>
          </p:cNvSpPr>
          <p:nvPr/>
        </p:nvSpPr>
        <p:spPr bwMode="auto">
          <a:xfrm>
            <a:off x="6477000" y="1158875"/>
            <a:ext cx="152400" cy="15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pic>
        <p:nvPicPr>
          <p:cNvPr id="15872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3600" y="637200"/>
            <a:ext cx="7447884" cy="4853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495300" y="600075"/>
            <a:ext cx="8150400" cy="48804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8006"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18</a:t>
            </a:r>
          </a:p>
        </p:txBody>
      </p:sp>
      <p:sp>
        <p:nvSpPr>
          <p:cNvPr id="12800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histogram above compares the distributions of the residuals from the linear and semi-logarithmic regressions.  The distributions have been standardized, that is, scaled so that they have standard deviation equal to 1, to make them comparable.</a:t>
            </a:r>
            <a:endParaRPr lang="en-GB" sz="1500" b="1">
              <a:latin typeface="Times New Roman" pitchFamily="18" charset="0"/>
            </a:endParaRPr>
          </a:p>
        </p:txBody>
      </p:sp>
      <p:sp>
        <p:nvSpPr>
          <p:cNvPr id="128012" name="Text Box 12"/>
          <p:cNvSpPr txBox="1">
            <a:spLocks noChangeArrowheads="1"/>
          </p:cNvSpPr>
          <p:nvPr/>
        </p:nvSpPr>
        <p:spPr bwMode="auto">
          <a:xfrm>
            <a:off x="4670425" y="4821238"/>
            <a:ext cx="360363"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t>0</a:t>
            </a:r>
            <a:endParaRPr lang="en-US" sz="1300" b="1"/>
          </a:p>
        </p:txBody>
      </p:sp>
      <p:sp>
        <p:nvSpPr>
          <p:cNvPr id="128013" name="Text Box 13"/>
          <p:cNvSpPr txBox="1">
            <a:spLocks noChangeArrowheads="1"/>
          </p:cNvSpPr>
          <p:nvPr/>
        </p:nvSpPr>
        <p:spPr bwMode="auto">
          <a:xfrm>
            <a:off x="3419475" y="4821238"/>
            <a:ext cx="43180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cs typeface="Arial" charset="0"/>
              </a:rPr>
              <a:t>–1</a:t>
            </a:r>
          </a:p>
        </p:txBody>
      </p:sp>
      <p:sp>
        <p:nvSpPr>
          <p:cNvPr id="128014" name="Text Box 14"/>
          <p:cNvSpPr txBox="1">
            <a:spLocks noChangeArrowheads="1"/>
          </p:cNvSpPr>
          <p:nvPr/>
        </p:nvSpPr>
        <p:spPr bwMode="auto">
          <a:xfrm>
            <a:off x="2208213" y="4821238"/>
            <a:ext cx="43180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cs typeface="Arial" charset="0"/>
              </a:rPr>
              <a:t>–2</a:t>
            </a:r>
          </a:p>
        </p:txBody>
      </p:sp>
      <p:sp>
        <p:nvSpPr>
          <p:cNvPr id="128015" name="Text Box 15"/>
          <p:cNvSpPr txBox="1">
            <a:spLocks noChangeArrowheads="1"/>
          </p:cNvSpPr>
          <p:nvPr/>
        </p:nvSpPr>
        <p:spPr bwMode="auto">
          <a:xfrm>
            <a:off x="1008063" y="4821238"/>
            <a:ext cx="43180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dirty="0">
                <a:cs typeface="Arial" charset="0"/>
              </a:rPr>
              <a:t>–3</a:t>
            </a:r>
          </a:p>
        </p:txBody>
      </p:sp>
      <p:sp>
        <p:nvSpPr>
          <p:cNvPr id="128016" name="Text Box 16"/>
          <p:cNvSpPr txBox="1">
            <a:spLocks noChangeArrowheads="1"/>
          </p:cNvSpPr>
          <p:nvPr/>
        </p:nvSpPr>
        <p:spPr bwMode="auto">
          <a:xfrm>
            <a:off x="5865813" y="4821238"/>
            <a:ext cx="360362"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t>1</a:t>
            </a:r>
            <a:endParaRPr lang="en-US" sz="1300" b="1"/>
          </a:p>
        </p:txBody>
      </p:sp>
      <p:sp>
        <p:nvSpPr>
          <p:cNvPr id="128017" name="Text Box 17"/>
          <p:cNvSpPr txBox="1">
            <a:spLocks noChangeArrowheads="1"/>
          </p:cNvSpPr>
          <p:nvPr/>
        </p:nvSpPr>
        <p:spPr bwMode="auto">
          <a:xfrm>
            <a:off x="7058025" y="4832350"/>
            <a:ext cx="360363" cy="290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t>2</a:t>
            </a:r>
            <a:endParaRPr lang="en-US" sz="1300" b="1"/>
          </a:p>
        </p:txBody>
      </p:sp>
      <p:sp>
        <p:nvSpPr>
          <p:cNvPr id="128018" name="Text Box 18"/>
          <p:cNvSpPr txBox="1">
            <a:spLocks noChangeArrowheads="1"/>
          </p:cNvSpPr>
          <p:nvPr/>
        </p:nvSpPr>
        <p:spPr bwMode="auto">
          <a:xfrm>
            <a:off x="8223250" y="4821238"/>
            <a:ext cx="360363"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t>3</a:t>
            </a:r>
            <a:endParaRPr lang="en-US" sz="1300" b="1"/>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13"/>
          <p:cNvSpPr txBox="1">
            <a:spLocks noChangeArrowheads="1"/>
          </p:cNvSpPr>
          <p:nvPr/>
        </p:nvSpPr>
        <p:spPr bwMode="auto">
          <a:xfrm>
            <a:off x="30797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THE DISTURBANCE TERM IN LOGARITHMIC MODELS</a:t>
            </a:r>
            <a:endParaRPr lang="en-GB" sz="1600" dirty="0">
              <a:latin typeface="Times New Roman" pitchFamily="18" charset="0"/>
            </a:endParaRPr>
          </a:p>
        </p:txBody>
      </p:sp>
      <p:cxnSp>
        <p:nvCxnSpPr>
          <p:cNvPr id="3" name="Straight Connector 2"/>
          <p:cNvCxnSpPr/>
          <p:nvPr/>
        </p:nvCxnSpPr>
        <p:spPr bwMode="auto">
          <a:xfrm>
            <a:off x="4802981" y="4784400"/>
            <a:ext cx="0" cy="540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Connector 19"/>
          <p:cNvCxnSpPr/>
          <p:nvPr/>
        </p:nvCxnSpPr>
        <p:spPr bwMode="auto">
          <a:xfrm>
            <a:off x="3602831" y="4784400"/>
            <a:ext cx="0" cy="540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Connector 20"/>
          <p:cNvCxnSpPr/>
          <p:nvPr/>
        </p:nvCxnSpPr>
        <p:spPr bwMode="auto">
          <a:xfrm>
            <a:off x="2412206" y="4784400"/>
            <a:ext cx="0" cy="540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Straight Connector 21"/>
          <p:cNvCxnSpPr/>
          <p:nvPr/>
        </p:nvCxnSpPr>
        <p:spPr bwMode="auto">
          <a:xfrm>
            <a:off x="1212056" y="4784400"/>
            <a:ext cx="0" cy="540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Straight Connector 22"/>
          <p:cNvCxnSpPr/>
          <p:nvPr/>
        </p:nvCxnSpPr>
        <p:spPr bwMode="auto">
          <a:xfrm>
            <a:off x="5993606" y="4784400"/>
            <a:ext cx="0" cy="540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Straight Connector 23"/>
          <p:cNvCxnSpPr/>
          <p:nvPr/>
        </p:nvCxnSpPr>
        <p:spPr bwMode="auto">
          <a:xfrm>
            <a:off x="7184231" y="4784400"/>
            <a:ext cx="0" cy="540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Straight Connector 24"/>
          <p:cNvCxnSpPr/>
          <p:nvPr/>
        </p:nvCxnSpPr>
        <p:spPr bwMode="auto">
          <a:xfrm>
            <a:off x="8373600" y="4784400"/>
            <a:ext cx="0" cy="540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5974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800" y="637200"/>
            <a:ext cx="7447884" cy="4853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419"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17421" name="Text Box 13"/>
          <p:cNvSpPr txBox="1">
            <a:spLocks noChangeArrowheads="1"/>
          </p:cNvSpPr>
          <p:nvPr/>
        </p:nvSpPr>
        <p:spPr bwMode="auto">
          <a:xfrm>
            <a:off x="30797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THE DISTURBANCE TERM IN LOGARITHMIC MODELS</a:t>
            </a:r>
            <a:endParaRPr lang="en-GB" sz="1600" dirty="0">
              <a:latin typeface="Times New Roman" pitchFamily="18" charset="0"/>
            </a:endParaRPr>
          </a:p>
        </p:txBody>
      </p:sp>
      <p:sp>
        <p:nvSpPr>
          <p:cNvPr id="17424"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Thus far, nothing has been said about the disturbance term in nonlinear regression models.  </a:t>
            </a:r>
            <a:endParaRPr lang="en-GB" sz="1500" b="1" dirty="0">
              <a:latin typeface="Times New Roman" pitchFamily="18" charset="0"/>
            </a:endParaRPr>
          </a:p>
        </p:txBody>
      </p:sp>
      <p:sp>
        <p:nvSpPr>
          <p:cNvPr id="11" name="Rectangle 10"/>
          <p:cNvSpPr>
            <a:spLocks noChangeArrowheads="1"/>
          </p:cNvSpPr>
          <p:nvPr/>
        </p:nvSpPr>
        <p:spPr bwMode="auto">
          <a:xfrm>
            <a:off x="0" y="1602000"/>
            <a:ext cx="9144000" cy="90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7"/>
          <p:cNvSpPr>
            <a:spLocks noChangeArrowheads="1"/>
          </p:cNvSpPr>
          <p:nvPr/>
        </p:nvSpPr>
        <p:spPr bwMode="auto">
          <a:xfrm>
            <a:off x="0" y="2627699"/>
            <a:ext cx="9144000" cy="90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8"/>
          <p:cNvSpPr>
            <a:spLocks noChangeArrowheads="1"/>
          </p:cNvSpPr>
          <p:nvPr/>
        </p:nvSpPr>
        <p:spPr bwMode="auto">
          <a:xfrm>
            <a:off x="0" y="576000"/>
            <a:ext cx="9144000" cy="90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0" name="Object 10"/>
          <p:cNvGraphicFramePr>
            <a:graphicFrameLocks noChangeAspect="1"/>
          </p:cNvGraphicFramePr>
          <p:nvPr>
            <p:extLst>
              <p:ext uri="{D42A27DB-BD31-4B8C-83A1-F6EECF244321}">
                <p14:modId xmlns:p14="http://schemas.microsoft.com/office/powerpoint/2010/main" val="2627735163"/>
              </p:ext>
            </p:extLst>
          </p:nvPr>
        </p:nvGraphicFramePr>
        <p:xfrm>
          <a:off x="3552825" y="651600"/>
          <a:ext cx="1943100" cy="722313"/>
        </p:xfrm>
        <a:graphic>
          <a:graphicData uri="http://schemas.openxmlformats.org/presentationml/2006/ole">
            <mc:AlternateContent xmlns:mc="http://schemas.openxmlformats.org/markup-compatibility/2006">
              <mc:Choice xmlns:v="urn:schemas-microsoft-com:vml" Requires="v">
                <p:oleObj spid="_x0000_s17492" name="Equation" r:id="rId3" imgW="1942920" imgH="723600" progId="Equation.3">
                  <p:embed/>
                </p:oleObj>
              </mc:Choice>
              <mc:Fallback>
                <p:oleObj name="Equation" r:id="rId3" imgW="1942920" imgH="7236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2825" y="651600"/>
                        <a:ext cx="1943100" cy="72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 name="Object 11"/>
          <p:cNvGraphicFramePr>
            <a:graphicFrameLocks noChangeAspect="1"/>
          </p:cNvGraphicFramePr>
          <p:nvPr>
            <p:extLst>
              <p:ext uri="{D42A27DB-BD31-4B8C-83A1-F6EECF244321}">
                <p14:modId xmlns:p14="http://schemas.microsoft.com/office/powerpoint/2010/main" val="4124453582"/>
              </p:ext>
            </p:extLst>
          </p:nvPr>
        </p:nvGraphicFramePr>
        <p:xfrm>
          <a:off x="3524250" y="1666875"/>
          <a:ext cx="876300" cy="722313"/>
        </p:xfrm>
        <a:graphic>
          <a:graphicData uri="http://schemas.openxmlformats.org/presentationml/2006/ole">
            <mc:AlternateContent xmlns:mc="http://schemas.openxmlformats.org/markup-compatibility/2006">
              <mc:Choice xmlns:v="urn:schemas-microsoft-com:vml" Requires="v">
                <p:oleObj spid="_x0000_s17493" name="Equation" r:id="rId5" imgW="876240" imgH="723600" progId="Equation.3">
                  <p:embed/>
                </p:oleObj>
              </mc:Choice>
              <mc:Fallback>
                <p:oleObj name="Equation" r:id="rId5" imgW="876240" imgH="7236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24250" y="1666875"/>
                        <a:ext cx="876300" cy="72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12"/>
          <p:cNvGraphicFramePr>
            <a:graphicFrameLocks noChangeAspect="1"/>
          </p:cNvGraphicFramePr>
          <p:nvPr>
            <p:extLst>
              <p:ext uri="{D42A27DB-BD31-4B8C-83A1-F6EECF244321}">
                <p14:modId xmlns:p14="http://schemas.microsoft.com/office/powerpoint/2010/main" val="4198365730"/>
              </p:ext>
            </p:extLst>
          </p:nvPr>
        </p:nvGraphicFramePr>
        <p:xfrm>
          <a:off x="3556000" y="2903538"/>
          <a:ext cx="2133600" cy="368300"/>
        </p:xfrm>
        <a:graphic>
          <a:graphicData uri="http://schemas.openxmlformats.org/presentationml/2006/ole">
            <mc:AlternateContent xmlns:mc="http://schemas.openxmlformats.org/markup-compatibility/2006">
              <mc:Choice xmlns:v="urn:schemas-microsoft-com:vml" Requires="v">
                <p:oleObj spid="_x0000_s17494" name="Equation" r:id="rId7" imgW="2133360" imgH="368280" progId="Equation.3">
                  <p:embed/>
                </p:oleObj>
              </mc:Choice>
              <mc:Fallback>
                <p:oleObj name="Equation" r:id="rId7" imgW="213336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56000" y="2903538"/>
                        <a:ext cx="21336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bwMode="auto">
          <a:xfrm>
            <a:off x="495300" y="600075"/>
            <a:ext cx="8150400" cy="48804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8006"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19</a:t>
            </a:r>
            <a:endParaRPr lang="en-US" sz="1000" dirty="0">
              <a:solidFill>
                <a:srgbClr val="3366FF"/>
              </a:solidFill>
            </a:endParaRPr>
          </a:p>
        </p:txBody>
      </p:sp>
      <p:sp>
        <p:nvSpPr>
          <p:cNvPr id="128012" name="Text Box 12"/>
          <p:cNvSpPr txBox="1">
            <a:spLocks noChangeArrowheads="1"/>
          </p:cNvSpPr>
          <p:nvPr/>
        </p:nvSpPr>
        <p:spPr bwMode="auto">
          <a:xfrm>
            <a:off x="4670425" y="4821238"/>
            <a:ext cx="360363"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t>0</a:t>
            </a:r>
            <a:endParaRPr lang="en-US" sz="1300" b="1"/>
          </a:p>
        </p:txBody>
      </p:sp>
      <p:sp>
        <p:nvSpPr>
          <p:cNvPr id="128013" name="Text Box 13"/>
          <p:cNvSpPr txBox="1">
            <a:spLocks noChangeArrowheads="1"/>
          </p:cNvSpPr>
          <p:nvPr/>
        </p:nvSpPr>
        <p:spPr bwMode="auto">
          <a:xfrm>
            <a:off x="3419475" y="4821238"/>
            <a:ext cx="43180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cs typeface="Arial" charset="0"/>
              </a:rPr>
              <a:t>–1</a:t>
            </a:r>
          </a:p>
        </p:txBody>
      </p:sp>
      <p:sp>
        <p:nvSpPr>
          <p:cNvPr id="128014" name="Text Box 14"/>
          <p:cNvSpPr txBox="1">
            <a:spLocks noChangeArrowheads="1"/>
          </p:cNvSpPr>
          <p:nvPr/>
        </p:nvSpPr>
        <p:spPr bwMode="auto">
          <a:xfrm>
            <a:off x="2208213" y="4821238"/>
            <a:ext cx="43180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cs typeface="Arial" charset="0"/>
              </a:rPr>
              <a:t>–2</a:t>
            </a:r>
          </a:p>
        </p:txBody>
      </p:sp>
      <p:sp>
        <p:nvSpPr>
          <p:cNvPr id="128015" name="Text Box 15"/>
          <p:cNvSpPr txBox="1">
            <a:spLocks noChangeArrowheads="1"/>
          </p:cNvSpPr>
          <p:nvPr/>
        </p:nvSpPr>
        <p:spPr bwMode="auto">
          <a:xfrm>
            <a:off x="1008063" y="4821238"/>
            <a:ext cx="43180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dirty="0">
                <a:cs typeface="Arial" charset="0"/>
              </a:rPr>
              <a:t>–3</a:t>
            </a:r>
          </a:p>
        </p:txBody>
      </p:sp>
      <p:sp>
        <p:nvSpPr>
          <p:cNvPr id="128016" name="Text Box 16"/>
          <p:cNvSpPr txBox="1">
            <a:spLocks noChangeArrowheads="1"/>
          </p:cNvSpPr>
          <p:nvPr/>
        </p:nvSpPr>
        <p:spPr bwMode="auto">
          <a:xfrm>
            <a:off x="5865813" y="4821238"/>
            <a:ext cx="360362"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t>1</a:t>
            </a:r>
            <a:endParaRPr lang="en-US" sz="1300" b="1"/>
          </a:p>
        </p:txBody>
      </p:sp>
      <p:sp>
        <p:nvSpPr>
          <p:cNvPr id="128017" name="Text Box 17"/>
          <p:cNvSpPr txBox="1">
            <a:spLocks noChangeArrowheads="1"/>
          </p:cNvSpPr>
          <p:nvPr/>
        </p:nvSpPr>
        <p:spPr bwMode="auto">
          <a:xfrm>
            <a:off x="7058025" y="4832350"/>
            <a:ext cx="360363" cy="290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t>2</a:t>
            </a:r>
            <a:endParaRPr lang="en-US" sz="1300" b="1"/>
          </a:p>
        </p:txBody>
      </p:sp>
      <p:sp>
        <p:nvSpPr>
          <p:cNvPr id="128018" name="Text Box 18"/>
          <p:cNvSpPr txBox="1">
            <a:spLocks noChangeArrowheads="1"/>
          </p:cNvSpPr>
          <p:nvPr/>
        </p:nvSpPr>
        <p:spPr bwMode="auto">
          <a:xfrm>
            <a:off x="8223250" y="4821238"/>
            <a:ext cx="360363"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t>3</a:t>
            </a:r>
            <a:endParaRPr lang="en-US" sz="1300" b="1"/>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13"/>
          <p:cNvSpPr txBox="1">
            <a:spLocks noChangeArrowheads="1"/>
          </p:cNvSpPr>
          <p:nvPr/>
        </p:nvSpPr>
        <p:spPr bwMode="auto">
          <a:xfrm>
            <a:off x="30797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THE DISTURBANCE TERM IN LOGARITHMIC MODELS</a:t>
            </a:r>
            <a:endParaRPr lang="en-GB" sz="1600" dirty="0">
              <a:latin typeface="Times New Roman" pitchFamily="18" charset="0"/>
            </a:endParaRPr>
          </a:p>
        </p:txBody>
      </p:sp>
      <p:cxnSp>
        <p:nvCxnSpPr>
          <p:cNvPr id="3" name="Straight Connector 2"/>
          <p:cNvCxnSpPr/>
          <p:nvPr/>
        </p:nvCxnSpPr>
        <p:spPr bwMode="auto">
          <a:xfrm>
            <a:off x="4802981" y="4784400"/>
            <a:ext cx="0" cy="540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Connector 19"/>
          <p:cNvCxnSpPr/>
          <p:nvPr/>
        </p:nvCxnSpPr>
        <p:spPr bwMode="auto">
          <a:xfrm>
            <a:off x="3602831" y="4784400"/>
            <a:ext cx="0" cy="540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Connector 20"/>
          <p:cNvCxnSpPr/>
          <p:nvPr/>
        </p:nvCxnSpPr>
        <p:spPr bwMode="auto">
          <a:xfrm>
            <a:off x="2412206" y="4784400"/>
            <a:ext cx="0" cy="540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Straight Connector 21"/>
          <p:cNvCxnSpPr/>
          <p:nvPr/>
        </p:nvCxnSpPr>
        <p:spPr bwMode="auto">
          <a:xfrm>
            <a:off x="1212056" y="4784400"/>
            <a:ext cx="0" cy="540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Straight Connector 22"/>
          <p:cNvCxnSpPr/>
          <p:nvPr/>
        </p:nvCxnSpPr>
        <p:spPr bwMode="auto">
          <a:xfrm>
            <a:off x="5993606" y="4784400"/>
            <a:ext cx="0" cy="540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Straight Connector 23"/>
          <p:cNvCxnSpPr/>
          <p:nvPr/>
        </p:nvCxnSpPr>
        <p:spPr bwMode="auto">
          <a:xfrm>
            <a:off x="7184231" y="4784400"/>
            <a:ext cx="0" cy="540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Straight Connector 24"/>
          <p:cNvCxnSpPr/>
          <p:nvPr/>
        </p:nvCxnSpPr>
        <p:spPr bwMode="auto">
          <a:xfrm>
            <a:off x="8373600" y="4784400"/>
            <a:ext cx="0" cy="540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It can be shown that if the disturbance term in a regression model has a normal distribution, so will the residuals.</a:t>
            </a:r>
            <a:endParaRPr lang="en-GB" sz="1500" b="1">
              <a:latin typeface="Times New Roman" pitchFamily="18" charset="0"/>
            </a:endParaRPr>
          </a:p>
        </p:txBody>
      </p:sp>
      <p:pic>
        <p:nvPicPr>
          <p:cNvPr id="28"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800" y="637200"/>
            <a:ext cx="7447884" cy="4853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53390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495300" y="600075"/>
            <a:ext cx="8150400" cy="48804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8006"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20</a:t>
            </a:r>
            <a:endParaRPr lang="en-US" sz="1000" dirty="0">
              <a:solidFill>
                <a:srgbClr val="3366FF"/>
              </a:solidFill>
            </a:endParaRPr>
          </a:p>
        </p:txBody>
      </p:sp>
      <p:sp>
        <p:nvSpPr>
          <p:cNvPr id="128012" name="Text Box 12"/>
          <p:cNvSpPr txBox="1">
            <a:spLocks noChangeArrowheads="1"/>
          </p:cNvSpPr>
          <p:nvPr/>
        </p:nvSpPr>
        <p:spPr bwMode="auto">
          <a:xfrm>
            <a:off x="4670425" y="4821238"/>
            <a:ext cx="360363"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t>0</a:t>
            </a:r>
            <a:endParaRPr lang="en-US" sz="1300" b="1"/>
          </a:p>
        </p:txBody>
      </p:sp>
      <p:sp>
        <p:nvSpPr>
          <p:cNvPr id="128013" name="Text Box 13"/>
          <p:cNvSpPr txBox="1">
            <a:spLocks noChangeArrowheads="1"/>
          </p:cNvSpPr>
          <p:nvPr/>
        </p:nvSpPr>
        <p:spPr bwMode="auto">
          <a:xfrm>
            <a:off x="3419475" y="4821238"/>
            <a:ext cx="43180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cs typeface="Arial" charset="0"/>
              </a:rPr>
              <a:t>–1</a:t>
            </a:r>
          </a:p>
        </p:txBody>
      </p:sp>
      <p:sp>
        <p:nvSpPr>
          <p:cNvPr id="128014" name="Text Box 14"/>
          <p:cNvSpPr txBox="1">
            <a:spLocks noChangeArrowheads="1"/>
          </p:cNvSpPr>
          <p:nvPr/>
        </p:nvSpPr>
        <p:spPr bwMode="auto">
          <a:xfrm>
            <a:off x="2208213" y="4821238"/>
            <a:ext cx="43180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cs typeface="Arial" charset="0"/>
              </a:rPr>
              <a:t>–2</a:t>
            </a:r>
          </a:p>
        </p:txBody>
      </p:sp>
      <p:sp>
        <p:nvSpPr>
          <p:cNvPr id="128015" name="Text Box 15"/>
          <p:cNvSpPr txBox="1">
            <a:spLocks noChangeArrowheads="1"/>
          </p:cNvSpPr>
          <p:nvPr/>
        </p:nvSpPr>
        <p:spPr bwMode="auto">
          <a:xfrm>
            <a:off x="1008063" y="4821238"/>
            <a:ext cx="43180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dirty="0">
                <a:cs typeface="Arial" charset="0"/>
              </a:rPr>
              <a:t>–3</a:t>
            </a:r>
          </a:p>
        </p:txBody>
      </p:sp>
      <p:sp>
        <p:nvSpPr>
          <p:cNvPr id="128016" name="Text Box 16"/>
          <p:cNvSpPr txBox="1">
            <a:spLocks noChangeArrowheads="1"/>
          </p:cNvSpPr>
          <p:nvPr/>
        </p:nvSpPr>
        <p:spPr bwMode="auto">
          <a:xfrm>
            <a:off x="5865813" y="4821238"/>
            <a:ext cx="360362"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t>1</a:t>
            </a:r>
            <a:endParaRPr lang="en-US" sz="1300" b="1"/>
          </a:p>
        </p:txBody>
      </p:sp>
      <p:sp>
        <p:nvSpPr>
          <p:cNvPr id="128017" name="Text Box 17"/>
          <p:cNvSpPr txBox="1">
            <a:spLocks noChangeArrowheads="1"/>
          </p:cNvSpPr>
          <p:nvPr/>
        </p:nvSpPr>
        <p:spPr bwMode="auto">
          <a:xfrm>
            <a:off x="7058025" y="4832350"/>
            <a:ext cx="360363" cy="290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t>2</a:t>
            </a:r>
            <a:endParaRPr lang="en-US" sz="1300" b="1"/>
          </a:p>
        </p:txBody>
      </p:sp>
      <p:sp>
        <p:nvSpPr>
          <p:cNvPr id="128018" name="Text Box 18"/>
          <p:cNvSpPr txBox="1">
            <a:spLocks noChangeArrowheads="1"/>
          </p:cNvSpPr>
          <p:nvPr/>
        </p:nvSpPr>
        <p:spPr bwMode="auto">
          <a:xfrm>
            <a:off x="8223250" y="4821238"/>
            <a:ext cx="360363"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t>3</a:t>
            </a:r>
            <a:endParaRPr lang="en-US" sz="1300" b="1"/>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13"/>
          <p:cNvSpPr txBox="1">
            <a:spLocks noChangeArrowheads="1"/>
          </p:cNvSpPr>
          <p:nvPr/>
        </p:nvSpPr>
        <p:spPr bwMode="auto">
          <a:xfrm>
            <a:off x="30797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THE DISTURBANCE TERM IN LOGARITHMIC MODELS</a:t>
            </a:r>
            <a:endParaRPr lang="en-GB" sz="1600" dirty="0">
              <a:latin typeface="Times New Roman" pitchFamily="18" charset="0"/>
            </a:endParaRPr>
          </a:p>
        </p:txBody>
      </p:sp>
      <p:cxnSp>
        <p:nvCxnSpPr>
          <p:cNvPr id="3" name="Straight Connector 2"/>
          <p:cNvCxnSpPr/>
          <p:nvPr/>
        </p:nvCxnSpPr>
        <p:spPr bwMode="auto">
          <a:xfrm>
            <a:off x="4802981" y="4784400"/>
            <a:ext cx="0" cy="540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Connector 19"/>
          <p:cNvCxnSpPr/>
          <p:nvPr/>
        </p:nvCxnSpPr>
        <p:spPr bwMode="auto">
          <a:xfrm>
            <a:off x="3602831" y="4784400"/>
            <a:ext cx="0" cy="540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Connector 20"/>
          <p:cNvCxnSpPr/>
          <p:nvPr/>
        </p:nvCxnSpPr>
        <p:spPr bwMode="auto">
          <a:xfrm>
            <a:off x="2412206" y="4784400"/>
            <a:ext cx="0" cy="540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Straight Connector 21"/>
          <p:cNvCxnSpPr/>
          <p:nvPr/>
        </p:nvCxnSpPr>
        <p:spPr bwMode="auto">
          <a:xfrm>
            <a:off x="1212056" y="4784400"/>
            <a:ext cx="0" cy="540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Straight Connector 22"/>
          <p:cNvCxnSpPr/>
          <p:nvPr/>
        </p:nvCxnSpPr>
        <p:spPr bwMode="auto">
          <a:xfrm>
            <a:off x="5993606" y="4784400"/>
            <a:ext cx="0" cy="540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Straight Connector 23"/>
          <p:cNvCxnSpPr/>
          <p:nvPr/>
        </p:nvCxnSpPr>
        <p:spPr bwMode="auto">
          <a:xfrm>
            <a:off x="7184231" y="4784400"/>
            <a:ext cx="0" cy="540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Straight Connector 24"/>
          <p:cNvCxnSpPr/>
          <p:nvPr/>
        </p:nvCxnSpPr>
        <p:spPr bwMode="auto">
          <a:xfrm>
            <a:off x="8373600" y="4784400"/>
            <a:ext cx="0" cy="540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It is obvious that the residuals from the semilogarithmic regression are approximately normal, but those from the linear regression are not.  This is evidence that the semi-logarithmic model is the better specification.</a:t>
            </a:r>
            <a:endParaRPr lang="en-GB" sz="1500" b="1">
              <a:latin typeface="Times New Roman" pitchFamily="18" charset="0"/>
            </a:endParaRPr>
          </a:p>
        </p:txBody>
      </p:sp>
      <p:pic>
        <p:nvPicPr>
          <p:cNvPr id="28"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800" y="637200"/>
            <a:ext cx="7447884" cy="4853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79231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1074" name="Text Box 2"/>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endParaRPr lang="en-US" sz="1800">
              <a:latin typeface="Arial" charset="0"/>
            </a:endParaRPr>
          </a:p>
          <a:p>
            <a:endParaRPr lang="en-US" sz="1800">
              <a:latin typeface="Arial" charset="0"/>
            </a:endParaRPr>
          </a:p>
          <a:p>
            <a:r>
              <a:rPr lang="en-US" sz="1800">
                <a:latin typeface="Arial" charset="0"/>
              </a:rPr>
              <a:t>	</a:t>
            </a:r>
            <a:endParaRPr lang="en-US" b="1">
              <a:latin typeface="Arial" charset="0"/>
            </a:endParaRPr>
          </a:p>
          <a:p>
            <a:r>
              <a:rPr lang="en-US" b="1">
                <a:latin typeface="Arial" charset="0"/>
              </a:rPr>
              <a:t>	</a:t>
            </a:r>
            <a:endParaRPr lang="en-US" sz="1800">
              <a:solidFill>
                <a:schemeClr val="bg1"/>
              </a:solidFill>
              <a:latin typeface="Arial" charset="0"/>
            </a:endParaRPr>
          </a:p>
        </p:txBody>
      </p:sp>
      <p:sp>
        <p:nvSpPr>
          <p:cNvPr id="13107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21</a:t>
            </a:r>
          </a:p>
        </p:txBody>
      </p:sp>
      <p:sp>
        <p:nvSpPr>
          <p:cNvPr id="13107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What would happen if the disturbance term in the logarithmic or semilogarithmic model were additive, rather than multiplicative?</a:t>
            </a:r>
            <a:endParaRPr lang="en-GB" sz="1500" b="1">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3"/>
          <p:cNvSpPr txBox="1">
            <a:spLocks noChangeArrowheads="1"/>
          </p:cNvSpPr>
          <p:nvPr/>
        </p:nvSpPr>
        <p:spPr bwMode="auto">
          <a:xfrm>
            <a:off x="30797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THE DISTURBANCE TERM IN LOGARITHMIC MODELS</a:t>
            </a:r>
            <a:endParaRPr lang="en-GB" sz="1600" dirty="0">
              <a:latin typeface="Times New Roman" pitchFamily="18" charset="0"/>
            </a:endParaRPr>
          </a:p>
        </p:txBody>
      </p:sp>
      <p:sp>
        <p:nvSpPr>
          <p:cNvPr id="12" name="Rectangle 11"/>
          <p:cNvSpPr>
            <a:spLocks noChangeArrowheads="1"/>
          </p:cNvSpPr>
          <p:nvPr/>
        </p:nvSpPr>
        <p:spPr bwMode="auto">
          <a:xfrm>
            <a:off x="0" y="576000"/>
            <a:ext cx="9144000" cy="90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3" name="Object 6"/>
          <p:cNvGraphicFramePr>
            <a:graphicFrameLocks noChangeAspect="1"/>
          </p:cNvGraphicFramePr>
          <p:nvPr>
            <p:extLst>
              <p:ext uri="{D42A27DB-BD31-4B8C-83A1-F6EECF244321}">
                <p14:modId xmlns:p14="http://schemas.microsoft.com/office/powerpoint/2010/main" val="1970080237"/>
              </p:ext>
            </p:extLst>
          </p:nvPr>
        </p:nvGraphicFramePr>
        <p:xfrm>
          <a:off x="3676650" y="795600"/>
          <a:ext cx="1803400" cy="419100"/>
        </p:xfrm>
        <a:graphic>
          <a:graphicData uri="http://schemas.openxmlformats.org/presentationml/2006/ole">
            <mc:AlternateContent xmlns:mc="http://schemas.openxmlformats.org/markup-compatibility/2006">
              <mc:Choice xmlns:v="urn:schemas-microsoft-com:vml" Requires="v">
                <p:oleObj spid="_x0000_s131104" name="Equation" r:id="rId3" imgW="1803240" imgH="419040" progId="Equation.3">
                  <p:embed/>
                </p:oleObj>
              </mc:Choice>
              <mc:Fallback>
                <p:oleObj name="Equation" r:id="rId3" imgW="18032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6650" y="795600"/>
                        <a:ext cx="18034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0" y="1602000"/>
            <a:ext cx="9144000" cy="90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4"/>
          <p:cNvSpPr>
            <a:spLocks noChangeArrowheads="1"/>
          </p:cNvSpPr>
          <p:nvPr/>
        </p:nvSpPr>
        <p:spPr bwMode="auto">
          <a:xfrm>
            <a:off x="0" y="576000"/>
            <a:ext cx="9144000" cy="90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2098" name="Text Box 2"/>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endParaRPr lang="en-US" sz="1800">
              <a:latin typeface="Arial" charset="0"/>
            </a:endParaRPr>
          </a:p>
          <a:p>
            <a:endParaRPr lang="en-US" sz="1800">
              <a:latin typeface="Arial" charset="0"/>
            </a:endParaRPr>
          </a:p>
          <a:p>
            <a:r>
              <a:rPr lang="en-US" sz="1800">
                <a:latin typeface="Arial" charset="0"/>
              </a:rPr>
              <a:t>	</a:t>
            </a:r>
            <a:endParaRPr lang="en-US" b="1">
              <a:latin typeface="Arial" charset="0"/>
            </a:endParaRPr>
          </a:p>
          <a:p>
            <a:r>
              <a:rPr lang="en-US" b="1">
                <a:latin typeface="Arial" charset="0"/>
              </a:rPr>
              <a:t>	</a:t>
            </a:r>
            <a:endParaRPr lang="en-US" sz="1800">
              <a:solidFill>
                <a:schemeClr val="bg1"/>
              </a:solidFill>
              <a:latin typeface="Arial" charset="0"/>
            </a:endParaRPr>
          </a:p>
        </p:txBody>
      </p:sp>
      <p:sp>
        <p:nvSpPr>
          <p:cNvPr id="13209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22</a:t>
            </a:r>
          </a:p>
        </p:txBody>
      </p:sp>
      <p:sp>
        <p:nvSpPr>
          <p:cNvPr id="13210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If this were the case, we would not be able to linearize the model by taking logarithms.  There is no way of </a:t>
            </a:r>
            <a:r>
              <a:rPr lang="en-GB" sz="1500" b="1" dirty="0" smtClean="0"/>
              <a:t>simplifying                          .  </a:t>
            </a:r>
            <a:r>
              <a:rPr lang="en-GB" sz="1500" b="1" dirty="0"/>
              <a:t>We should have to use some nonlinear regression technique.</a:t>
            </a:r>
            <a:endParaRPr lang="en-GB" sz="1500" b="1" dirty="0">
              <a:latin typeface="Times New Roman" pitchFamily="18" charset="0"/>
            </a:endParaRPr>
          </a:p>
        </p:txBody>
      </p:sp>
      <p:graphicFrame>
        <p:nvGraphicFramePr>
          <p:cNvPr id="132102" name="Object 6"/>
          <p:cNvGraphicFramePr>
            <a:graphicFrameLocks noChangeAspect="1"/>
          </p:cNvGraphicFramePr>
          <p:nvPr>
            <p:extLst>
              <p:ext uri="{D42A27DB-BD31-4B8C-83A1-F6EECF244321}">
                <p14:modId xmlns:p14="http://schemas.microsoft.com/office/powerpoint/2010/main" val="3341163432"/>
              </p:ext>
            </p:extLst>
          </p:nvPr>
        </p:nvGraphicFramePr>
        <p:xfrm>
          <a:off x="3676650" y="795600"/>
          <a:ext cx="1803400" cy="419100"/>
        </p:xfrm>
        <a:graphic>
          <a:graphicData uri="http://schemas.openxmlformats.org/presentationml/2006/ole">
            <mc:AlternateContent xmlns:mc="http://schemas.openxmlformats.org/markup-compatibility/2006">
              <mc:Choice xmlns:v="urn:schemas-microsoft-com:vml" Requires="v">
                <p:oleObj spid="_x0000_s147505" name="Equation" r:id="rId3" imgW="1803240" imgH="419040" progId="Equation.3">
                  <p:embed/>
                </p:oleObj>
              </mc:Choice>
              <mc:Fallback>
                <p:oleObj name="Equation" r:id="rId3" imgW="1803240" imgH="41904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6650" y="795600"/>
                        <a:ext cx="18034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3"/>
          <p:cNvSpPr txBox="1">
            <a:spLocks noChangeArrowheads="1"/>
          </p:cNvSpPr>
          <p:nvPr/>
        </p:nvSpPr>
        <p:spPr bwMode="auto">
          <a:xfrm>
            <a:off x="30797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THE DISTURBANCE TERM IN LOGARITHMIC MODELS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873345248"/>
              </p:ext>
            </p:extLst>
          </p:nvPr>
        </p:nvGraphicFramePr>
        <p:xfrm>
          <a:off x="3248025" y="1809750"/>
          <a:ext cx="2908300" cy="495300"/>
        </p:xfrm>
        <a:graphic>
          <a:graphicData uri="http://schemas.openxmlformats.org/presentationml/2006/ole">
            <mc:AlternateContent xmlns:mc="http://schemas.openxmlformats.org/markup-compatibility/2006">
              <mc:Choice xmlns:v="urn:schemas-microsoft-com:vml" Requires="v">
                <p:oleObj spid="_x0000_s147506" name="Equation" r:id="rId5" imgW="2908080" imgH="495000" progId="Equation.DSMT4">
                  <p:embed/>
                </p:oleObj>
              </mc:Choice>
              <mc:Fallback>
                <p:oleObj name="Equation" r:id="rId5" imgW="2908080" imgH="495000" progId="Equation.DSMT4">
                  <p:embed/>
                  <p:pic>
                    <p:nvPicPr>
                      <p:cNvPr id="0" name="Object 7"/>
                      <p:cNvPicPr>
                        <a:picLocks noChangeAspect="1" noChangeArrowheads="1"/>
                      </p:cNvPicPr>
                      <p:nvPr/>
                    </p:nvPicPr>
                    <p:blipFill>
                      <a:blip r:embed="rId6"/>
                      <a:srcRect/>
                      <a:stretch>
                        <a:fillRect/>
                      </a:stretch>
                    </p:blipFill>
                    <p:spPr bwMode="auto">
                      <a:xfrm>
                        <a:off x="3248025" y="1809750"/>
                        <a:ext cx="29083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904876996"/>
              </p:ext>
            </p:extLst>
          </p:nvPr>
        </p:nvGraphicFramePr>
        <p:xfrm>
          <a:off x="3200400" y="6067425"/>
          <a:ext cx="1271088" cy="321750"/>
        </p:xfrm>
        <a:graphic>
          <a:graphicData uri="http://schemas.openxmlformats.org/presentationml/2006/ole">
            <mc:AlternateContent xmlns:mc="http://schemas.openxmlformats.org/markup-compatibility/2006">
              <mc:Choice xmlns:v="urn:schemas-microsoft-com:vml" Requires="v">
                <p:oleObj spid="_x0000_s147507" name="Equation" r:id="rId7" imgW="1955520" imgH="495000" progId="Equation.DSMT4">
                  <p:embed/>
                </p:oleObj>
              </mc:Choice>
              <mc:Fallback>
                <p:oleObj name="Equation" r:id="rId7" imgW="1955520" imgH="495000" progId="Equation.DSMT4">
                  <p:embed/>
                  <p:pic>
                    <p:nvPicPr>
                      <p:cNvPr id="0" name="Object 1"/>
                      <p:cNvPicPr>
                        <a:picLocks noChangeAspect="1" noChangeArrowheads="1"/>
                      </p:cNvPicPr>
                      <p:nvPr/>
                    </p:nvPicPr>
                    <p:blipFill>
                      <a:blip r:embed="rId8"/>
                      <a:srcRect/>
                      <a:stretch>
                        <a:fillRect/>
                      </a:stretch>
                    </p:blipFill>
                    <p:spPr bwMode="auto">
                      <a:xfrm>
                        <a:off x="3200400" y="6067425"/>
                        <a:ext cx="1271088" cy="32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7" name="Text Box 13"/>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4.2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8" name="Text Box 14"/>
          <p:cNvSpPr txBox="1">
            <a:spLocks noChangeArrowheads="1"/>
          </p:cNvSpPr>
          <p:nvPr/>
        </p:nvSpPr>
        <p:spPr bwMode="auto">
          <a:xfrm>
            <a:off x="8244408" y="6553200"/>
            <a:ext cx="823392"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2016.05.02</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312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a:t>
            </a:r>
          </a:p>
        </p:txBody>
      </p:sp>
      <p:sp>
        <p:nvSpPr>
          <p:cNvPr id="13312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For the regression results in a linearized model to have the desired properties, the disturbance term in the transformed model should be additive and it should satisfy the regression model conditions.</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797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THE DISTURBANCE TERM IN LOGARITHMIC MODELS</a:t>
            </a:r>
            <a:endParaRPr lang="en-GB" sz="1600" dirty="0">
              <a:latin typeface="Times New Roman" pitchFamily="18" charset="0"/>
            </a:endParaRPr>
          </a:p>
        </p:txBody>
      </p:sp>
      <p:sp>
        <p:nvSpPr>
          <p:cNvPr id="11" name="Rectangle 10"/>
          <p:cNvSpPr>
            <a:spLocks noChangeArrowheads="1"/>
          </p:cNvSpPr>
          <p:nvPr/>
        </p:nvSpPr>
        <p:spPr bwMode="auto">
          <a:xfrm>
            <a:off x="0" y="1602000"/>
            <a:ext cx="9144000" cy="90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8"/>
          <p:cNvSpPr>
            <a:spLocks noChangeArrowheads="1"/>
          </p:cNvSpPr>
          <p:nvPr/>
        </p:nvSpPr>
        <p:spPr bwMode="auto">
          <a:xfrm>
            <a:off x="0" y="2627699"/>
            <a:ext cx="9144000" cy="90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9"/>
          <p:cNvSpPr>
            <a:spLocks noChangeArrowheads="1"/>
          </p:cNvSpPr>
          <p:nvPr/>
        </p:nvSpPr>
        <p:spPr bwMode="auto">
          <a:xfrm>
            <a:off x="0" y="576000"/>
            <a:ext cx="9144000" cy="90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1" name="Object 10"/>
          <p:cNvGraphicFramePr>
            <a:graphicFrameLocks noChangeAspect="1"/>
          </p:cNvGraphicFramePr>
          <p:nvPr>
            <p:extLst>
              <p:ext uri="{D42A27DB-BD31-4B8C-83A1-F6EECF244321}">
                <p14:modId xmlns:p14="http://schemas.microsoft.com/office/powerpoint/2010/main" val="2627735163"/>
              </p:ext>
            </p:extLst>
          </p:nvPr>
        </p:nvGraphicFramePr>
        <p:xfrm>
          <a:off x="3552825" y="651600"/>
          <a:ext cx="1943100" cy="722313"/>
        </p:xfrm>
        <a:graphic>
          <a:graphicData uri="http://schemas.openxmlformats.org/presentationml/2006/ole">
            <mc:AlternateContent xmlns:mc="http://schemas.openxmlformats.org/markup-compatibility/2006">
              <mc:Choice xmlns:v="urn:schemas-microsoft-com:vml" Requires="v">
                <p:oleObj spid="_x0000_s133197" name="Equation" r:id="rId3" imgW="1942920" imgH="723600" progId="Equation.3">
                  <p:embed/>
                </p:oleObj>
              </mc:Choice>
              <mc:Fallback>
                <p:oleObj name="Equation" r:id="rId3" imgW="1942920" imgH="7236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2825" y="651600"/>
                        <a:ext cx="1943100" cy="72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 name="Object 11"/>
          <p:cNvGraphicFramePr>
            <a:graphicFrameLocks noChangeAspect="1"/>
          </p:cNvGraphicFramePr>
          <p:nvPr>
            <p:extLst>
              <p:ext uri="{D42A27DB-BD31-4B8C-83A1-F6EECF244321}">
                <p14:modId xmlns:p14="http://schemas.microsoft.com/office/powerpoint/2010/main" val="4124453582"/>
              </p:ext>
            </p:extLst>
          </p:nvPr>
        </p:nvGraphicFramePr>
        <p:xfrm>
          <a:off x="3524250" y="1666875"/>
          <a:ext cx="876300" cy="722313"/>
        </p:xfrm>
        <a:graphic>
          <a:graphicData uri="http://schemas.openxmlformats.org/presentationml/2006/ole">
            <mc:AlternateContent xmlns:mc="http://schemas.openxmlformats.org/markup-compatibility/2006">
              <mc:Choice xmlns:v="urn:schemas-microsoft-com:vml" Requires="v">
                <p:oleObj spid="_x0000_s133198" name="Equation" r:id="rId5" imgW="876240" imgH="723600" progId="Equation.3">
                  <p:embed/>
                </p:oleObj>
              </mc:Choice>
              <mc:Fallback>
                <p:oleObj name="Equation" r:id="rId5" imgW="876240" imgH="7236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24250" y="1666875"/>
                        <a:ext cx="876300" cy="72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 name="Object 12"/>
          <p:cNvGraphicFramePr>
            <a:graphicFrameLocks noChangeAspect="1"/>
          </p:cNvGraphicFramePr>
          <p:nvPr>
            <p:extLst>
              <p:ext uri="{D42A27DB-BD31-4B8C-83A1-F6EECF244321}">
                <p14:modId xmlns:p14="http://schemas.microsoft.com/office/powerpoint/2010/main" val="4198365730"/>
              </p:ext>
            </p:extLst>
          </p:nvPr>
        </p:nvGraphicFramePr>
        <p:xfrm>
          <a:off x="3556000" y="2903538"/>
          <a:ext cx="2133600" cy="368300"/>
        </p:xfrm>
        <a:graphic>
          <a:graphicData uri="http://schemas.openxmlformats.org/presentationml/2006/ole">
            <mc:AlternateContent xmlns:mc="http://schemas.openxmlformats.org/markup-compatibility/2006">
              <mc:Choice xmlns:v="urn:schemas-microsoft-com:vml" Requires="v">
                <p:oleObj spid="_x0000_s133199" name="Equation" r:id="rId7" imgW="2133360" imgH="368280" progId="Equation.3">
                  <p:embed/>
                </p:oleObj>
              </mc:Choice>
              <mc:Fallback>
                <p:oleObj name="Equation" r:id="rId7" imgW="213336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56000" y="2903538"/>
                        <a:ext cx="21336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059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a:t>
            </a:r>
          </a:p>
        </p:txBody>
      </p:sp>
      <p:sp>
        <p:nvSpPr>
          <p:cNvPr id="11059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To be able to perform the usual tests, it should be normally distributed in the transformed model.</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797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THE DISTURBANCE TERM IN LOGARITHMIC MODELS</a:t>
            </a:r>
            <a:endParaRPr lang="en-GB" sz="1600" dirty="0">
              <a:latin typeface="Times New Roman" pitchFamily="18" charset="0"/>
            </a:endParaRPr>
          </a:p>
        </p:txBody>
      </p:sp>
      <p:sp>
        <p:nvSpPr>
          <p:cNvPr id="11" name="Rectangle 10"/>
          <p:cNvSpPr>
            <a:spLocks noChangeArrowheads="1"/>
          </p:cNvSpPr>
          <p:nvPr/>
        </p:nvSpPr>
        <p:spPr bwMode="auto">
          <a:xfrm>
            <a:off x="0" y="1602000"/>
            <a:ext cx="9144000" cy="90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8"/>
          <p:cNvSpPr>
            <a:spLocks noChangeArrowheads="1"/>
          </p:cNvSpPr>
          <p:nvPr/>
        </p:nvSpPr>
        <p:spPr bwMode="auto">
          <a:xfrm>
            <a:off x="0" y="2627699"/>
            <a:ext cx="9144000" cy="90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9"/>
          <p:cNvSpPr>
            <a:spLocks noChangeArrowheads="1"/>
          </p:cNvSpPr>
          <p:nvPr/>
        </p:nvSpPr>
        <p:spPr bwMode="auto">
          <a:xfrm>
            <a:off x="0" y="576000"/>
            <a:ext cx="9144000" cy="90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1" name="Object 10"/>
          <p:cNvGraphicFramePr>
            <a:graphicFrameLocks noChangeAspect="1"/>
          </p:cNvGraphicFramePr>
          <p:nvPr>
            <p:extLst>
              <p:ext uri="{D42A27DB-BD31-4B8C-83A1-F6EECF244321}">
                <p14:modId xmlns:p14="http://schemas.microsoft.com/office/powerpoint/2010/main" val="2627735163"/>
              </p:ext>
            </p:extLst>
          </p:nvPr>
        </p:nvGraphicFramePr>
        <p:xfrm>
          <a:off x="3552825" y="651600"/>
          <a:ext cx="1943100" cy="722313"/>
        </p:xfrm>
        <a:graphic>
          <a:graphicData uri="http://schemas.openxmlformats.org/presentationml/2006/ole">
            <mc:AlternateContent xmlns:mc="http://schemas.openxmlformats.org/markup-compatibility/2006">
              <mc:Choice xmlns:v="urn:schemas-microsoft-com:vml" Requires="v">
                <p:oleObj spid="_x0000_s110669" name="Equation" r:id="rId3" imgW="1942920" imgH="723600" progId="Equation.3">
                  <p:embed/>
                </p:oleObj>
              </mc:Choice>
              <mc:Fallback>
                <p:oleObj name="Equation" r:id="rId3" imgW="1942920" imgH="7236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2825" y="651600"/>
                        <a:ext cx="1943100" cy="72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 name="Object 11"/>
          <p:cNvGraphicFramePr>
            <a:graphicFrameLocks noChangeAspect="1"/>
          </p:cNvGraphicFramePr>
          <p:nvPr>
            <p:extLst>
              <p:ext uri="{D42A27DB-BD31-4B8C-83A1-F6EECF244321}">
                <p14:modId xmlns:p14="http://schemas.microsoft.com/office/powerpoint/2010/main" val="4124453582"/>
              </p:ext>
            </p:extLst>
          </p:nvPr>
        </p:nvGraphicFramePr>
        <p:xfrm>
          <a:off x="3524250" y="1666875"/>
          <a:ext cx="876300" cy="722313"/>
        </p:xfrm>
        <a:graphic>
          <a:graphicData uri="http://schemas.openxmlformats.org/presentationml/2006/ole">
            <mc:AlternateContent xmlns:mc="http://schemas.openxmlformats.org/markup-compatibility/2006">
              <mc:Choice xmlns:v="urn:schemas-microsoft-com:vml" Requires="v">
                <p:oleObj spid="_x0000_s110670" name="Equation" r:id="rId5" imgW="876240" imgH="723600" progId="Equation.3">
                  <p:embed/>
                </p:oleObj>
              </mc:Choice>
              <mc:Fallback>
                <p:oleObj name="Equation" r:id="rId5" imgW="876240" imgH="7236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24250" y="1666875"/>
                        <a:ext cx="876300" cy="72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 name="Object 12"/>
          <p:cNvGraphicFramePr>
            <a:graphicFrameLocks noChangeAspect="1"/>
          </p:cNvGraphicFramePr>
          <p:nvPr>
            <p:extLst>
              <p:ext uri="{D42A27DB-BD31-4B8C-83A1-F6EECF244321}">
                <p14:modId xmlns:p14="http://schemas.microsoft.com/office/powerpoint/2010/main" val="4198365730"/>
              </p:ext>
            </p:extLst>
          </p:nvPr>
        </p:nvGraphicFramePr>
        <p:xfrm>
          <a:off x="3556000" y="2903538"/>
          <a:ext cx="2133600" cy="368300"/>
        </p:xfrm>
        <a:graphic>
          <a:graphicData uri="http://schemas.openxmlformats.org/presentationml/2006/ole">
            <mc:AlternateContent xmlns:mc="http://schemas.openxmlformats.org/markup-compatibility/2006">
              <mc:Choice xmlns:v="urn:schemas-microsoft-com:vml" Requires="v">
                <p:oleObj spid="_x0000_s110671" name="Equation" r:id="rId7" imgW="2133360" imgH="368280" progId="Equation.3">
                  <p:embed/>
                </p:oleObj>
              </mc:Choice>
              <mc:Fallback>
                <p:oleObj name="Equation" r:id="rId7" imgW="213336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56000" y="2903538"/>
                        <a:ext cx="21336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a:spLocks noChangeArrowheads="1"/>
          </p:cNvSpPr>
          <p:nvPr/>
        </p:nvSpPr>
        <p:spPr bwMode="auto">
          <a:xfrm>
            <a:off x="0" y="1602000"/>
            <a:ext cx="9144000" cy="90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4"/>
          <p:cNvSpPr>
            <a:spLocks noChangeArrowheads="1"/>
          </p:cNvSpPr>
          <p:nvPr/>
        </p:nvSpPr>
        <p:spPr bwMode="auto">
          <a:xfrm>
            <a:off x="0" y="2627699"/>
            <a:ext cx="9144000" cy="90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576000"/>
            <a:ext cx="9144000" cy="90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414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4</a:t>
            </a:r>
          </a:p>
        </p:txBody>
      </p:sp>
      <p:sp>
        <p:nvSpPr>
          <p:cNvPr id="13414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the case of the first example of a nonlinear model, there was no problem.  If the disturbance term had the required properties in the original model, it would have them in the regression model.  It has not been affected by the transformation.</a:t>
            </a:r>
            <a:endParaRPr lang="en-GB" sz="1500" b="1">
              <a:latin typeface="Times New Roman" pitchFamily="18" charset="0"/>
            </a:endParaRPr>
          </a:p>
        </p:txBody>
      </p:sp>
      <p:graphicFrame>
        <p:nvGraphicFramePr>
          <p:cNvPr id="134154" name="Object 10"/>
          <p:cNvGraphicFramePr>
            <a:graphicFrameLocks noChangeAspect="1"/>
          </p:cNvGraphicFramePr>
          <p:nvPr>
            <p:extLst>
              <p:ext uri="{D42A27DB-BD31-4B8C-83A1-F6EECF244321}">
                <p14:modId xmlns:p14="http://schemas.microsoft.com/office/powerpoint/2010/main" val="2215961930"/>
              </p:ext>
            </p:extLst>
          </p:nvPr>
        </p:nvGraphicFramePr>
        <p:xfrm>
          <a:off x="3552825" y="651600"/>
          <a:ext cx="1943100" cy="722313"/>
        </p:xfrm>
        <a:graphic>
          <a:graphicData uri="http://schemas.openxmlformats.org/presentationml/2006/ole">
            <mc:AlternateContent xmlns:mc="http://schemas.openxmlformats.org/markup-compatibility/2006">
              <mc:Choice xmlns:v="urn:schemas-microsoft-com:vml" Requires="v">
                <p:oleObj spid="_x0000_s134221" name="Equation" r:id="rId3" imgW="1942920" imgH="723600" progId="Equation.3">
                  <p:embed/>
                </p:oleObj>
              </mc:Choice>
              <mc:Fallback>
                <p:oleObj name="Equation" r:id="rId3" imgW="1942920" imgH="723600"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2825" y="651600"/>
                        <a:ext cx="1943100" cy="72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4155" name="Object 11"/>
          <p:cNvGraphicFramePr>
            <a:graphicFrameLocks noChangeAspect="1"/>
          </p:cNvGraphicFramePr>
          <p:nvPr>
            <p:extLst>
              <p:ext uri="{D42A27DB-BD31-4B8C-83A1-F6EECF244321}">
                <p14:modId xmlns:p14="http://schemas.microsoft.com/office/powerpoint/2010/main" val="1030992277"/>
              </p:ext>
            </p:extLst>
          </p:nvPr>
        </p:nvGraphicFramePr>
        <p:xfrm>
          <a:off x="3524250" y="1666875"/>
          <a:ext cx="876300" cy="722313"/>
        </p:xfrm>
        <a:graphic>
          <a:graphicData uri="http://schemas.openxmlformats.org/presentationml/2006/ole">
            <mc:AlternateContent xmlns:mc="http://schemas.openxmlformats.org/markup-compatibility/2006">
              <mc:Choice xmlns:v="urn:schemas-microsoft-com:vml" Requires="v">
                <p:oleObj spid="_x0000_s134222" name="Equation" r:id="rId5" imgW="876240" imgH="723600" progId="Equation.3">
                  <p:embed/>
                </p:oleObj>
              </mc:Choice>
              <mc:Fallback>
                <p:oleObj name="Equation" r:id="rId5" imgW="876240" imgH="723600" progId="Equation.3">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24250" y="1666875"/>
                        <a:ext cx="876300" cy="72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4156" name="Object 12"/>
          <p:cNvGraphicFramePr>
            <a:graphicFrameLocks noChangeAspect="1"/>
          </p:cNvGraphicFramePr>
          <p:nvPr>
            <p:extLst>
              <p:ext uri="{D42A27DB-BD31-4B8C-83A1-F6EECF244321}">
                <p14:modId xmlns:p14="http://schemas.microsoft.com/office/powerpoint/2010/main" val="954560272"/>
              </p:ext>
            </p:extLst>
          </p:nvPr>
        </p:nvGraphicFramePr>
        <p:xfrm>
          <a:off x="3556000" y="2903538"/>
          <a:ext cx="2133600" cy="368300"/>
        </p:xfrm>
        <a:graphic>
          <a:graphicData uri="http://schemas.openxmlformats.org/presentationml/2006/ole">
            <mc:AlternateContent xmlns:mc="http://schemas.openxmlformats.org/markup-compatibility/2006">
              <mc:Choice xmlns:v="urn:schemas-microsoft-com:vml" Requires="v">
                <p:oleObj spid="_x0000_s134223" name="Equation" r:id="rId7" imgW="2133360" imgH="368280" progId="Equation.3">
                  <p:embed/>
                </p:oleObj>
              </mc:Choice>
              <mc:Fallback>
                <p:oleObj name="Equation" r:id="rId7" imgW="2133360" imgH="368280"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56000" y="2903538"/>
                        <a:ext cx="21336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797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THE DISTURBANCE TERM IN LOGARITHMIC MODELS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a:spLocks noChangeArrowheads="1"/>
          </p:cNvSpPr>
          <p:nvPr/>
        </p:nvSpPr>
        <p:spPr bwMode="auto">
          <a:xfrm>
            <a:off x="0" y="1602000"/>
            <a:ext cx="9144000" cy="90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5"/>
          <p:cNvSpPr>
            <a:spLocks noChangeArrowheads="1"/>
          </p:cNvSpPr>
          <p:nvPr/>
        </p:nvSpPr>
        <p:spPr bwMode="auto">
          <a:xfrm>
            <a:off x="0" y="576000"/>
            <a:ext cx="9144000" cy="90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117770" name="Object 10"/>
          <p:cNvGraphicFramePr>
            <a:graphicFrameLocks noChangeAspect="1"/>
          </p:cNvGraphicFramePr>
          <p:nvPr>
            <p:extLst>
              <p:ext uri="{D42A27DB-BD31-4B8C-83A1-F6EECF244321}">
                <p14:modId xmlns:p14="http://schemas.microsoft.com/office/powerpoint/2010/main" val="4244490959"/>
              </p:ext>
            </p:extLst>
          </p:nvPr>
        </p:nvGraphicFramePr>
        <p:xfrm>
          <a:off x="3124200" y="1846263"/>
          <a:ext cx="3505200" cy="368300"/>
        </p:xfrm>
        <a:graphic>
          <a:graphicData uri="http://schemas.openxmlformats.org/presentationml/2006/ole">
            <mc:AlternateContent xmlns:mc="http://schemas.openxmlformats.org/markup-compatibility/2006">
              <mc:Choice xmlns:v="urn:schemas-microsoft-com:vml" Requires="v">
                <p:oleObj spid="_x0000_s117837" name="Equation" r:id="rId3" imgW="3504960" imgH="368280" progId="Equation.3">
                  <p:embed/>
                </p:oleObj>
              </mc:Choice>
              <mc:Fallback>
                <p:oleObj name="Equation" r:id="rId3" imgW="3504960" imgH="368280"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1846263"/>
                        <a:ext cx="3505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7790" name="Text Box 3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5</a:t>
            </a:r>
          </a:p>
        </p:txBody>
      </p:sp>
      <p:sp>
        <p:nvSpPr>
          <p:cNvPr id="117791" name="Text Box 3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the discussion of the logarithmic model, the disturbance term was omitted altogether. </a:t>
            </a:r>
            <a:endParaRPr lang="en-GB" sz="1500" b="1">
              <a:latin typeface="Times New Roman" pitchFamily="18" charset="0"/>
            </a:endParaRPr>
          </a:p>
        </p:txBody>
      </p:sp>
      <p:sp>
        <p:nvSpPr>
          <p:cNvPr id="117764" name="Rectangle 4"/>
          <p:cNvSpPr>
            <a:spLocks noChangeArrowheads="1"/>
          </p:cNvSpPr>
          <p:nvPr/>
        </p:nvSpPr>
        <p:spPr bwMode="auto">
          <a:xfrm>
            <a:off x="6192838" y="1833563"/>
            <a:ext cx="520700" cy="3651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797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THE DISTURBANCE TERM IN LOGARITHMIC MODELS</a:t>
            </a:r>
            <a:endParaRPr lang="en-GB" sz="1600" dirty="0">
              <a:latin typeface="Times New Roman" pitchFamily="18" charset="0"/>
            </a:endParaRPr>
          </a:p>
        </p:txBody>
      </p:sp>
      <p:graphicFrame>
        <p:nvGraphicFramePr>
          <p:cNvPr id="117769" name="Object 9"/>
          <p:cNvGraphicFramePr>
            <a:graphicFrameLocks noChangeAspect="1"/>
          </p:cNvGraphicFramePr>
          <p:nvPr>
            <p:extLst>
              <p:ext uri="{D42A27DB-BD31-4B8C-83A1-F6EECF244321}">
                <p14:modId xmlns:p14="http://schemas.microsoft.com/office/powerpoint/2010/main" val="2172882583"/>
              </p:ext>
            </p:extLst>
          </p:nvPr>
        </p:nvGraphicFramePr>
        <p:xfrm>
          <a:off x="3552825" y="795600"/>
          <a:ext cx="2870200" cy="419100"/>
        </p:xfrm>
        <a:graphic>
          <a:graphicData uri="http://schemas.openxmlformats.org/presentationml/2006/ole">
            <mc:AlternateContent xmlns:mc="http://schemas.openxmlformats.org/markup-compatibility/2006">
              <mc:Choice xmlns:v="urn:schemas-microsoft-com:vml" Requires="v">
                <p:oleObj spid="_x0000_s117838" name="Equation" r:id="rId5" imgW="2869920" imgH="419040" progId="Equation.3">
                  <p:embed/>
                </p:oleObj>
              </mc:Choice>
              <mc:Fallback>
                <p:oleObj name="Equation" r:id="rId5" imgW="2869920" imgH="419040"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52825" y="795600"/>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7762" name="Rectangle 2"/>
          <p:cNvSpPr>
            <a:spLocks noChangeArrowheads="1"/>
          </p:cNvSpPr>
          <p:nvPr/>
        </p:nvSpPr>
        <p:spPr bwMode="auto">
          <a:xfrm>
            <a:off x="4879975" y="811213"/>
            <a:ext cx="1600200" cy="411162"/>
          </a:xfrm>
          <a:prstGeom prst="rect">
            <a:avLst/>
          </a:prstGeom>
          <a:solidFill>
            <a:srgbClr val="F8F8FA"/>
          </a:solidFill>
          <a:ln>
            <a:noFill/>
          </a:ln>
          <a:effectLst/>
        </p:spPr>
        <p:txBody>
          <a:bodyPr wrap="none" anchor="ctr"/>
          <a:lstStyle/>
          <a:p>
            <a:endParaRPr lang="en-GB"/>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7790" name="Text Box 3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6</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797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THE DISTURBANCE TERM IN LOGARITHMIC MODELS</a:t>
            </a:r>
            <a:endParaRPr lang="en-GB" sz="1600" dirty="0">
              <a:latin typeface="Times New Roman" pitchFamily="18" charset="0"/>
            </a:endParaRPr>
          </a:p>
        </p:txBody>
      </p:sp>
      <p:sp>
        <p:nvSpPr>
          <p:cNvPr id="16"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However, implicitly it was being assumed that there was an additive disturbance term in the transformed model.</a:t>
            </a:r>
            <a:endParaRPr lang="en-GB" sz="1500" b="1">
              <a:latin typeface="Times New Roman" pitchFamily="18" charset="0"/>
            </a:endParaRPr>
          </a:p>
        </p:txBody>
      </p:sp>
      <p:sp>
        <p:nvSpPr>
          <p:cNvPr id="18" name="Rectangle 17"/>
          <p:cNvSpPr>
            <a:spLocks noChangeArrowheads="1"/>
          </p:cNvSpPr>
          <p:nvPr/>
        </p:nvSpPr>
        <p:spPr bwMode="auto">
          <a:xfrm>
            <a:off x="0" y="1602000"/>
            <a:ext cx="9144000" cy="90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8"/>
          <p:cNvSpPr>
            <a:spLocks noChangeArrowheads="1"/>
          </p:cNvSpPr>
          <p:nvPr/>
        </p:nvSpPr>
        <p:spPr bwMode="auto">
          <a:xfrm>
            <a:off x="0" y="576000"/>
            <a:ext cx="9144000" cy="90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1" name="Rectangle 4"/>
          <p:cNvSpPr>
            <a:spLocks noChangeArrowheads="1"/>
          </p:cNvSpPr>
          <p:nvPr/>
        </p:nvSpPr>
        <p:spPr bwMode="auto">
          <a:xfrm>
            <a:off x="6173788" y="1852613"/>
            <a:ext cx="507600" cy="306000"/>
          </a:xfrm>
          <a:prstGeom prst="rect">
            <a:avLst/>
          </a:prstGeom>
          <a:solidFill>
            <a:srgbClr val="FFFF00"/>
          </a:solidFill>
          <a:ln>
            <a:noFill/>
          </a:ln>
          <a:effectLst/>
          <a:extLst/>
        </p:spPr>
        <p:txBody>
          <a:bodyPr wrap="none" anchor="ctr"/>
          <a:lstStyle/>
          <a:p>
            <a:endParaRPr lang="en-GB"/>
          </a:p>
        </p:txBody>
      </p:sp>
      <p:graphicFrame>
        <p:nvGraphicFramePr>
          <p:cNvPr id="22" name="Object 9"/>
          <p:cNvGraphicFramePr>
            <a:graphicFrameLocks noChangeAspect="1"/>
          </p:cNvGraphicFramePr>
          <p:nvPr>
            <p:extLst>
              <p:ext uri="{D42A27DB-BD31-4B8C-83A1-F6EECF244321}">
                <p14:modId xmlns:p14="http://schemas.microsoft.com/office/powerpoint/2010/main" val="3048931403"/>
              </p:ext>
            </p:extLst>
          </p:nvPr>
        </p:nvGraphicFramePr>
        <p:xfrm>
          <a:off x="3552825" y="795600"/>
          <a:ext cx="2870200" cy="419100"/>
        </p:xfrm>
        <a:graphic>
          <a:graphicData uri="http://schemas.openxmlformats.org/presentationml/2006/ole">
            <mc:AlternateContent xmlns:mc="http://schemas.openxmlformats.org/markup-compatibility/2006">
              <mc:Choice xmlns:v="urn:schemas-microsoft-com:vml" Requires="v">
                <p:oleObj spid="_x0000_s148524" name="Equation" r:id="rId3" imgW="2869920" imgH="419040" progId="Equation.3">
                  <p:embed/>
                </p:oleObj>
              </mc:Choice>
              <mc:Fallback>
                <p:oleObj name="Equation" r:id="rId3" imgW="286992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2825" y="795600"/>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 name="Rectangle 2"/>
          <p:cNvSpPr>
            <a:spLocks noChangeArrowheads="1"/>
          </p:cNvSpPr>
          <p:nvPr/>
        </p:nvSpPr>
        <p:spPr bwMode="auto">
          <a:xfrm>
            <a:off x="4879975" y="811213"/>
            <a:ext cx="1600200" cy="411162"/>
          </a:xfrm>
          <a:prstGeom prst="rect">
            <a:avLst/>
          </a:prstGeom>
          <a:solidFill>
            <a:srgbClr val="F8F8FA"/>
          </a:solidFill>
          <a:ln>
            <a:noFill/>
          </a:ln>
          <a:effectLst/>
        </p:spPr>
        <p:txBody>
          <a:bodyPr wrap="none" anchor="ctr"/>
          <a:lstStyle/>
          <a:p>
            <a:endParaRPr lang="en-GB"/>
          </a:p>
        </p:txBody>
      </p:sp>
      <p:graphicFrame>
        <p:nvGraphicFramePr>
          <p:cNvPr id="20" name="Object 10"/>
          <p:cNvGraphicFramePr>
            <a:graphicFrameLocks noChangeAspect="1"/>
          </p:cNvGraphicFramePr>
          <p:nvPr>
            <p:extLst>
              <p:ext uri="{D42A27DB-BD31-4B8C-83A1-F6EECF244321}">
                <p14:modId xmlns:p14="http://schemas.microsoft.com/office/powerpoint/2010/main" val="3919063149"/>
              </p:ext>
            </p:extLst>
          </p:nvPr>
        </p:nvGraphicFramePr>
        <p:xfrm>
          <a:off x="3124200" y="1846263"/>
          <a:ext cx="3505200" cy="368300"/>
        </p:xfrm>
        <a:graphic>
          <a:graphicData uri="http://schemas.openxmlformats.org/presentationml/2006/ole">
            <mc:AlternateContent xmlns:mc="http://schemas.openxmlformats.org/markup-compatibility/2006">
              <mc:Choice xmlns:v="urn:schemas-microsoft-com:vml" Requires="v">
                <p:oleObj spid="_x0000_s148525" name="Equation" r:id="rId5" imgW="3504960" imgH="368280" progId="Equation.3">
                  <p:embed/>
                </p:oleObj>
              </mc:Choice>
              <mc:Fallback>
                <p:oleObj name="Equation" r:id="rId5" imgW="350496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24200" y="1846263"/>
                        <a:ext cx="3505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6727235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7790" name="Text Box 3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7</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797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THE DISTURBANCE TERM IN LOGARITHMIC MODELS</a:t>
            </a:r>
            <a:endParaRPr lang="en-GB" sz="1600" dirty="0">
              <a:latin typeface="Times New Roman" pitchFamily="18" charset="0"/>
            </a:endParaRPr>
          </a:p>
        </p:txBody>
      </p:sp>
      <p:sp>
        <p:nvSpPr>
          <p:cNvPr id="18"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For this to be possible, the random component in the original model must be a multiplicative term, </a:t>
            </a:r>
            <a:r>
              <a:rPr lang="en-GB" sz="1500" b="1" i="1"/>
              <a:t>e</a:t>
            </a:r>
            <a:r>
              <a:rPr lang="en-GB" sz="1500" b="1" i="1" baseline="30000"/>
              <a:t>u</a:t>
            </a:r>
            <a:r>
              <a:rPr lang="en-GB" sz="1500" b="1"/>
              <a:t>.</a:t>
            </a:r>
            <a:endParaRPr lang="en-GB" sz="1500" b="1">
              <a:latin typeface="Times New Roman" pitchFamily="18" charset="0"/>
            </a:endParaRPr>
          </a:p>
        </p:txBody>
      </p:sp>
      <p:sp>
        <p:nvSpPr>
          <p:cNvPr id="19" name="Rectangle 18"/>
          <p:cNvSpPr>
            <a:spLocks noChangeArrowheads="1"/>
          </p:cNvSpPr>
          <p:nvPr/>
        </p:nvSpPr>
        <p:spPr bwMode="auto">
          <a:xfrm>
            <a:off x="0" y="1602000"/>
            <a:ext cx="9144000" cy="90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9"/>
          <p:cNvSpPr>
            <a:spLocks noChangeArrowheads="1"/>
          </p:cNvSpPr>
          <p:nvPr/>
        </p:nvSpPr>
        <p:spPr bwMode="auto">
          <a:xfrm>
            <a:off x="0" y="576000"/>
            <a:ext cx="9144000" cy="90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1" name="Rectangle 4"/>
          <p:cNvSpPr>
            <a:spLocks noChangeArrowheads="1"/>
          </p:cNvSpPr>
          <p:nvPr/>
        </p:nvSpPr>
        <p:spPr bwMode="auto">
          <a:xfrm>
            <a:off x="6173788" y="1852613"/>
            <a:ext cx="507600" cy="306000"/>
          </a:xfrm>
          <a:prstGeom prst="rect">
            <a:avLst/>
          </a:prstGeom>
          <a:solidFill>
            <a:srgbClr val="FFFF00"/>
          </a:solidFill>
          <a:ln>
            <a:noFill/>
          </a:ln>
          <a:effectLst/>
          <a:extLst/>
        </p:spPr>
        <p:txBody>
          <a:bodyPr wrap="none" anchor="ctr"/>
          <a:lstStyle/>
          <a:p>
            <a:endParaRPr lang="en-GB"/>
          </a:p>
        </p:txBody>
      </p:sp>
      <p:sp>
        <p:nvSpPr>
          <p:cNvPr id="25" name="Rectangle 2"/>
          <p:cNvSpPr>
            <a:spLocks noChangeArrowheads="1"/>
          </p:cNvSpPr>
          <p:nvPr/>
        </p:nvSpPr>
        <p:spPr bwMode="auto">
          <a:xfrm>
            <a:off x="4851525" y="828150"/>
            <a:ext cx="316800" cy="360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2" name="Object 9"/>
          <p:cNvGraphicFramePr>
            <a:graphicFrameLocks noChangeAspect="1"/>
          </p:cNvGraphicFramePr>
          <p:nvPr>
            <p:extLst>
              <p:ext uri="{D42A27DB-BD31-4B8C-83A1-F6EECF244321}">
                <p14:modId xmlns:p14="http://schemas.microsoft.com/office/powerpoint/2010/main" val="46704098"/>
              </p:ext>
            </p:extLst>
          </p:nvPr>
        </p:nvGraphicFramePr>
        <p:xfrm>
          <a:off x="3552825" y="795600"/>
          <a:ext cx="2870200" cy="419100"/>
        </p:xfrm>
        <a:graphic>
          <a:graphicData uri="http://schemas.openxmlformats.org/presentationml/2006/ole">
            <mc:AlternateContent xmlns:mc="http://schemas.openxmlformats.org/markup-compatibility/2006">
              <mc:Choice xmlns:v="urn:schemas-microsoft-com:vml" Requires="v">
                <p:oleObj spid="_x0000_s149548" name="Equation" r:id="rId3" imgW="2869920" imgH="419040" progId="Equation.3">
                  <p:embed/>
                </p:oleObj>
              </mc:Choice>
              <mc:Fallback>
                <p:oleObj name="Equation" r:id="rId3" imgW="286992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2825" y="795600"/>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 name="Rectangle 2"/>
          <p:cNvSpPr>
            <a:spLocks noChangeArrowheads="1"/>
          </p:cNvSpPr>
          <p:nvPr/>
        </p:nvSpPr>
        <p:spPr bwMode="auto">
          <a:xfrm>
            <a:off x="5194300" y="811213"/>
            <a:ext cx="1600200" cy="411162"/>
          </a:xfrm>
          <a:prstGeom prst="rect">
            <a:avLst/>
          </a:prstGeom>
          <a:solidFill>
            <a:srgbClr val="F8F8FA"/>
          </a:solidFill>
          <a:ln>
            <a:noFill/>
          </a:ln>
          <a:effectLst/>
        </p:spPr>
        <p:txBody>
          <a:bodyPr wrap="none" anchor="ctr"/>
          <a:lstStyle/>
          <a:p>
            <a:endParaRPr lang="en-GB"/>
          </a:p>
        </p:txBody>
      </p:sp>
      <p:graphicFrame>
        <p:nvGraphicFramePr>
          <p:cNvPr id="24" name="Object 10"/>
          <p:cNvGraphicFramePr>
            <a:graphicFrameLocks noChangeAspect="1"/>
          </p:cNvGraphicFramePr>
          <p:nvPr>
            <p:extLst>
              <p:ext uri="{D42A27DB-BD31-4B8C-83A1-F6EECF244321}">
                <p14:modId xmlns:p14="http://schemas.microsoft.com/office/powerpoint/2010/main" val="2255154238"/>
              </p:ext>
            </p:extLst>
          </p:nvPr>
        </p:nvGraphicFramePr>
        <p:xfrm>
          <a:off x="3124200" y="1846263"/>
          <a:ext cx="3505200" cy="368300"/>
        </p:xfrm>
        <a:graphic>
          <a:graphicData uri="http://schemas.openxmlformats.org/presentationml/2006/ole">
            <mc:AlternateContent xmlns:mc="http://schemas.openxmlformats.org/markup-compatibility/2006">
              <mc:Choice xmlns:v="urn:schemas-microsoft-com:vml" Requires="v">
                <p:oleObj spid="_x0000_s149549" name="Equation" r:id="rId5" imgW="3504960" imgH="368280" progId="Equation.3">
                  <p:embed/>
                </p:oleObj>
              </mc:Choice>
              <mc:Fallback>
                <p:oleObj name="Equation" r:id="rId5" imgW="350496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24200" y="1846263"/>
                        <a:ext cx="3505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5467355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7790" name="Text Box 3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8</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797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THE DISTURBANCE TERM IN LOGARITHMIC MODELS</a:t>
            </a:r>
            <a:endParaRPr lang="en-GB" sz="1600" dirty="0">
              <a:latin typeface="Times New Roman" pitchFamily="18" charset="0"/>
            </a:endParaRPr>
          </a:p>
        </p:txBody>
      </p:sp>
      <p:sp>
        <p:nvSpPr>
          <p:cNvPr id="16"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denote this multiplicative term </a:t>
            </a:r>
            <a:r>
              <a:rPr lang="en-GB" sz="1500" b="1" i="1"/>
              <a:t>v</a:t>
            </a:r>
            <a:r>
              <a:rPr lang="en-GB" sz="1500" b="1"/>
              <a:t>.</a:t>
            </a:r>
            <a:endParaRPr lang="en-GB" sz="1500" b="1">
              <a:latin typeface="Times New Roman" pitchFamily="18" charset="0"/>
            </a:endParaRPr>
          </a:p>
        </p:txBody>
      </p:sp>
      <p:sp>
        <p:nvSpPr>
          <p:cNvPr id="19" name="Rectangle 18"/>
          <p:cNvSpPr>
            <a:spLocks noChangeArrowheads="1"/>
          </p:cNvSpPr>
          <p:nvPr/>
        </p:nvSpPr>
        <p:spPr bwMode="auto">
          <a:xfrm>
            <a:off x="0" y="1602000"/>
            <a:ext cx="9144000" cy="90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20"/>
          <p:cNvSpPr>
            <a:spLocks noChangeArrowheads="1"/>
          </p:cNvSpPr>
          <p:nvPr/>
        </p:nvSpPr>
        <p:spPr bwMode="auto">
          <a:xfrm>
            <a:off x="0" y="576000"/>
            <a:ext cx="9144000" cy="90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2" name="Rectangle 4"/>
          <p:cNvSpPr>
            <a:spLocks noChangeArrowheads="1"/>
          </p:cNvSpPr>
          <p:nvPr/>
        </p:nvSpPr>
        <p:spPr bwMode="auto">
          <a:xfrm>
            <a:off x="6173788" y="1852613"/>
            <a:ext cx="507600" cy="306000"/>
          </a:xfrm>
          <a:prstGeom prst="rect">
            <a:avLst/>
          </a:prstGeom>
          <a:solidFill>
            <a:srgbClr val="FFFF00"/>
          </a:solidFill>
          <a:ln>
            <a:noFill/>
          </a:ln>
          <a:effectLst/>
          <a:extLst/>
        </p:spPr>
        <p:txBody>
          <a:bodyPr wrap="none" anchor="ctr"/>
          <a:lstStyle/>
          <a:p>
            <a:endParaRPr lang="en-GB"/>
          </a:p>
        </p:txBody>
      </p:sp>
      <p:sp>
        <p:nvSpPr>
          <p:cNvPr id="23" name="Rectangle 2"/>
          <p:cNvSpPr>
            <a:spLocks noChangeArrowheads="1"/>
          </p:cNvSpPr>
          <p:nvPr/>
        </p:nvSpPr>
        <p:spPr bwMode="auto">
          <a:xfrm>
            <a:off x="4851525" y="828150"/>
            <a:ext cx="316800" cy="360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Rectangle 2"/>
          <p:cNvSpPr>
            <a:spLocks noChangeArrowheads="1"/>
          </p:cNvSpPr>
          <p:nvPr/>
        </p:nvSpPr>
        <p:spPr bwMode="auto">
          <a:xfrm>
            <a:off x="6220800" y="828000"/>
            <a:ext cx="237600" cy="360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4" name="Object 9"/>
          <p:cNvGraphicFramePr>
            <a:graphicFrameLocks noChangeAspect="1"/>
          </p:cNvGraphicFramePr>
          <p:nvPr>
            <p:extLst>
              <p:ext uri="{D42A27DB-BD31-4B8C-83A1-F6EECF244321}">
                <p14:modId xmlns:p14="http://schemas.microsoft.com/office/powerpoint/2010/main" val="441302747"/>
              </p:ext>
            </p:extLst>
          </p:nvPr>
        </p:nvGraphicFramePr>
        <p:xfrm>
          <a:off x="3552825" y="795600"/>
          <a:ext cx="2870200" cy="419100"/>
        </p:xfrm>
        <a:graphic>
          <a:graphicData uri="http://schemas.openxmlformats.org/presentationml/2006/ole">
            <mc:AlternateContent xmlns:mc="http://schemas.openxmlformats.org/markup-compatibility/2006">
              <mc:Choice xmlns:v="urn:schemas-microsoft-com:vml" Requires="v">
                <p:oleObj spid="_x0000_s150572" name="Equation" r:id="rId3" imgW="2869920" imgH="419040" progId="Equation.3">
                  <p:embed/>
                </p:oleObj>
              </mc:Choice>
              <mc:Fallback>
                <p:oleObj name="Equation" r:id="rId3" imgW="286992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2825" y="795600"/>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 name="Object 10"/>
          <p:cNvGraphicFramePr>
            <a:graphicFrameLocks noChangeAspect="1"/>
          </p:cNvGraphicFramePr>
          <p:nvPr>
            <p:extLst>
              <p:ext uri="{D42A27DB-BD31-4B8C-83A1-F6EECF244321}">
                <p14:modId xmlns:p14="http://schemas.microsoft.com/office/powerpoint/2010/main" val="4031686693"/>
              </p:ext>
            </p:extLst>
          </p:nvPr>
        </p:nvGraphicFramePr>
        <p:xfrm>
          <a:off x="3124200" y="1846263"/>
          <a:ext cx="3505200" cy="368300"/>
        </p:xfrm>
        <a:graphic>
          <a:graphicData uri="http://schemas.openxmlformats.org/presentationml/2006/ole">
            <mc:AlternateContent xmlns:mc="http://schemas.openxmlformats.org/markup-compatibility/2006">
              <mc:Choice xmlns:v="urn:schemas-microsoft-com:vml" Requires="v">
                <p:oleObj spid="_x0000_s150573" name="Equation" r:id="rId5" imgW="3504960" imgH="368280" progId="Equation.3">
                  <p:embed/>
                </p:oleObj>
              </mc:Choice>
              <mc:Fallback>
                <p:oleObj name="Equation" r:id="rId5" imgW="350496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24200" y="1846263"/>
                        <a:ext cx="3505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301625100"/>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A6A9E89-94AF-4718-A26E-3D23AF874B0B}"/>
</file>

<file path=customXml/itemProps2.xml><?xml version="1.0" encoding="utf-8"?>
<ds:datastoreItem xmlns:ds="http://schemas.openxmlformats.org/officeDocument/2006/customXml" ds:itemID="{0FE6CFB9-FB7D-45A7-A392-2F38971D3F7E}"/>
</file>

<file path=customXml/itemProps3.xml><?xml version="1.0" encoding="utf-8"?>
<ds:datastoreItem xmlns:ds="http://schemas.openxmlformats.org/officeDocument/2006/customXml" ds:itemID="{4398E17D-F4DA-46D8-A3E0-49DFABC1F236}"/>
</file>

<file path=docProps/app.xml><?xml version="1.0" encoding="utf-8"?>
<Properties xmlns="http://schemas.openxmlformats.org/officeDocument/2006/extended-properties" xmlns:vt="http://schemas.openxmlformats.org/officeDocument/2006/docPropsVTypes">
  <TotalTime>3343</TotalTime>
  <Words>955</Words>
  <Application>Microsoft Office PowerPoint</Application>
  <PresentationFormat>On-screen Show (4:3)</PresentationFormat>
  <Paragraphs>127</Paragraphs>
  <Slides>24</Slides>
  <Notes>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24</vt:i4>
      </vt:variant>
    </vt:vector>
  </HeadingPairs>
  <TitlesOfParts>
    <vt:vector size="27" baseType="lpstr">
      <vt:lpstr>Default Design</vt:lpstr>
      <vt:lpstr>Equation</vt:lpstr>
      <vt:lpstr>Worksheet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88</cp:revision>
  <dcterms:created xsi:type="dcterms:W3CDTF">1998-05-09T13:24:56Z</dcterms:created>
  <dcterms:modified xsi:type="dcterms:W3CDTF">2016-05-20T13:20:46Z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