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0" r:id="rId2"/>
    <p:sldId id="311" r:id="rId3"/>
    <p:sldId id="331" r:id="rId4"/>
    <p:sldId id="332" r:id="rId5"/>
    <p:sldId id="330" r:id="rId6"/>
    <p:sldId id="354" r:id="rId7"/>
    <p:sldId id="355" r:id="rId8"/>
    <p:sldId id="356" r:id="rId9"/>
    <p:sldId id="357" r:id="rId10"/>
    <p:sldId id="358" r:id="rId11"/>
    <p:sldId id="353" r:id="rId12"/>
    <p:sldId id="360" r:id="rId13"/>
    <p:sldId id="361" r:id="rId14"/>
    <p:sldId id="367" r:id="rId15"/>
    <p:sldId id="342" r:id="rId16"/>
    <p:sldId id="328" r:id="rId17"/>
    <p:sldId id="323" r:id="rId18"/>
    <p:sldId id="362" r:id="rId19"/>
    <p:sldId id="324" r:id="rId20"/>
    <p:sldId id="364" r:id="rId21"/>
    <p:sldId id="365" r:id="rId22"/>
    <p:sldId id="366" r:id="rId23"/>
    <p:sldId id="341" r:id="rId24"/>
    <p:sldId id="349" r:id="rId25"/>
    <p:sldId id="325" r:id="rId26"/>
    <p:sldId id="326" r:id="rId27"/>
    <p:sldId id="350" r:id="rId28"/>
    <p:sldId id="351" r:id="rId29"/>
    <p:sldId id="352" r:id="rId30"/>
    <p:sldId id="284" r:id="rId3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004D99"/>
    <a:srgbClr val="FBFCFF"/>
    <a:srgbClr val="C0C0C0"/>
    <a:srgbClr val="0066CC"/>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03" autoAdjust="0"/>
    <p:restoredTop sz="98235" autoAdjust="0"/>
  </p:normalViewPr>
  <p:slideViewPr>
    <p:cSldViewPr snapToGrid="0" showGuides="1">
      <p:cViewPr>
        <p:scale>
          <a:sx n="100" d="100"/>
          <a:sy n="100" d="100"/>
        </p:scale>
        <p:origin x="-2166" y="-420"/>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9.wmf"/><Relationship Id="rId1"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1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5.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wmf"/><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8.wmf"/><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D6FD0E-646F-42A6-A8F4-8CEED6461276}" type="slidenum">
              <a:rPr lang="en-US"/>
              <a:pPr/>
              <a:t>‹#›</a:t>
            </a:fld>
            <a:endParaRPr lang="en-US"/>
          </a:p>
        </p:txBody>
      </p:sp>
    </p:spTree>
    <p:extLst>
      <p:ext uri="{BB962C8B-B14F-4D97-AF65-F5344CB8AC3E}">
        <p14:creationId xmlns:p14="http://schemas.microsoft.com/office/powerpoint/2010/main" val="3237258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756B705-22EE-4831-B54B-FCB4832219B2}" type="slidenum">
              <a:rPr lang="en-US"/>
              <a:pPr/>
              <a:t>‹#›</a:t>
            </a:fld>
            <a:endParaRPr lang="en-US"/>
          </a:p>
        </p:txBody>
      </p:sp>
    </p:spTree>
    <p:extLst>
      <p:ext uri="{BB962C8B-B14F-4D97-AF65-F5344CB8AC3E}">
        <p14:creationId xmlns:p14="http://schemas.microsoft.com/office/powerpoint/2010/main" val="2413304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E3DC598-301D-40DF-B16C-82397716A444}" type="slidenum">
              <a:rPr lang="en-US"/>
              <a:pPr/>
              <a:t>‹#›</a:t>
            </a:fld>
            <a:endParaRPr lang="en-US"/>
          </a:p>
        </p:txBody>
      </p:sp>
    </p:spTree>
    <p:extLst>
      <p:ext uri="{BB962C8B-B14F-4D97-AF65-F5344CB8AC3E}">
        <p14:creationId xmlns:p14="http://schemas.microsoft.com/office/powerpoint/2010/main" val="505542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78CFAD-6766-4178-8D95-24C924349E45}" type="slidenum">
              <a:rPr lang="en-US"/>
              <a:pPr/>
              <a:t>‹#›</a:t>
            </a:fld>
            <a:endParaRPr lang="en-US"/>
          </a:p>
        </p:txBody>
      </p:sp>
    </p:spTree>
    <p:extLst>
      <p:ext uri="{BB962C8B-B14F-4D97-AF65-F5344CB8AC3E}">
        <p14:creationId xmlns:p14="http://schemas.microsoft.com/office/powerpoint/2010/main" val="1336688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BA4D52-B609-4081-9DFF-92C27D9DDB60}" type="slidenum">
              <a:rPr lang="en-US"/>
              <a:pPr/>
              <a:t>‹#›</a:t>
            </a:fld>
            <a:endParaRPr lang="en-US"/>
          </a:p>
        </p:txBody>
      </p:sp>
    </p:spTree>
    <p:extLst>
      <p:ext uri="{BB962C8B-B14F-4D97-AF65-F5344CB8AC3E}">
        <p14:creationId xmlns:p14="http://schemas.microsoft.com/office/powerpoint/2010/main" val="941365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950B742-BFDB-4836-8502-B319C4089411}" type="slidenum">
              <a:rPr lang="en-US"/>
              <a:pPr/>
              <a:t>‹#›</a:t>
            </a:fld>
            <a:endParaRPr lang="en-US"/>
          </a:p>
        </p:txBody>
      </p:sp>
    </p:spTree>
    <p:extLst>
      <p:ext uri="{BB962C8B-B14F-4D97-AF65-F5344CB8AC3E}">
        <p14:creationId xmlns:p14="http://schemas.microsoft.com/office/powerpoint/2010/main" val="2870876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47BCD69-8B39-41DD-A0AF-D200451D1783}" type="slidenum">
              <a:rPr lang="en-US"/>
              <a:pPr/>
              <a:t>‹#›</a:t>
            </a:fld>
            <a:endParaRPr lang="en-US"/>
          </a:p>
        </p:txBody>
      </p:sp>
    </p:spTree>
    <p:extLst>
      <p:ext uri="{BB962C8B-B14F-4D97-AF65-F5344CB8AC3E}">
        <p14:creationId xmlns:p14="http://schemas.microsoft.com/office/powerpoint/2010/main" val="1317744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487EE91-A2C0-484D-85A7-F575E048A3D5}" type="slidenum">
              <a:rPr lang="en-US"/>
              <a:pPr/>
              <a:t>‹#›</a:t>
            </a:fld>
            <a:endParaRPr lang="en-US"/>
          </a:p>
        </p:txBody>
      </p:sp>
    </p:spTree>
    <p:extLst>
      <p:ext uri="{BB962C8B-B14F-4D97-AF65-F5344CB8AC3E}">
        <p14:creationId xmlns:p14="http://schemas.microsoft.com/office/powerpoint/2010/main" val="66203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504CE7C-5899-4100-A18E-F0333388E096}" type="slidenum">
              <a:rPr lang="en-US"/>
              <a:pPr/>
              <a:t>‹#›</a:t>
            </a:fld>
            <a:endParaRPr lang="en-US"/>
          </a:p>
        </p:txBody>
      </p:sp>
    </p:spTree>
    <p:extLst>
      <p:ext uri="{BB962C8B-B14F-4D97-AF65-F5344CB8AC3E}">
        <p14:creationId xmlns:p14="http://schemas.microsoft.com/office/powerpoint/2010/main" val="4105737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31CB1AB-F26C-4BB4-83E1-2DB7F5DAB25F}" type="slidenum">
              <a:rPr lang="en-US"/>
              <a:pPr/>
              <a:t>‹#›</a:t>
            </a:fld>
            <a:endParaRPr lang="en-US"/>
          </a:p>
        </p:txBody>
      </p:sp>
    </p:spTree>
    <p:extLst>
      <p:ext uri="{BB962C8B-B14F-4D97-AF65-F5344CB8AC3E}">
        <p14:creationId xmlns:p14="http://schemas.microsoft.com/office/powerpoint/2010/main" val="9778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63DA723-F77B-4A40-8894-E4B2232A749D}" type="slidenum">
              <a:rPr lang="en-US"/>
              <a:pPr/>
              <a:t>‹#›</a:t>
            </a:fld>
            <a:endParaRPr lang="en-US"/>
          </a:p>
        </p:txBody>
      </p:sp>
    </p:spTree>
    <p:extLst>
      <p:ext uri="{BB962C8B-B14F-4D97-AF65-F5344CB8AC3E}">
        <p14:creationId xmlns:p14="http://schemas.microsoft.com/office/powerpoint/2010/main" val="2336890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EE7E071D-2D47-472E-ADB2-0EB2D356C87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8.wmf"/><Relationship Id="rId5" Type="http://schemas.openxmlformats.org/officeDocument/2006/relationships/oleObject" Target="../embeddings/oleObject19.bin"/><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8.wmf"/><Relationship Id="rId5" Type="http://schemas.openxmlformats.org/officeDocument/2006/relationships/oleObject" Target="../embeddings/oleObject22.bin"/><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1.wmf"/><Relationship Id="rId5" Type="http://schemas.openxmlformats.org/officeDocument/2006/relationships/oleObject" Target="../embeddings/oleObject24.bin"/><Relationship Id="rId10" Type="http://schemas.openxmlformats.org/officeDocument/2006/relationships/image" Target="../media/image8.wmf"/><Relationship Id="rId4" Type="http://schemas.openxmlformats.org/officeDocument/2006/relationships/image" Target="../media/image10.wmf"/><Relationship Id="rId9" Type="http://schemas.openxmlformats.org/officeDocument/2006/relationships/oleObject" Target="../embeddings/oleObject26.bin"/></Relationships>
</file>

<file path=ppt/slides/_rels/slide13.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9.wmf"/><Relationship Id="rId5" Type="http://schemas.openxmlformats.org/officeDocument/2006/relationships/oleObject" Target="../embeddings/oleObject28.bin"/><Relationship Id="rId4" Type="http://schemas.openxmlformats.org/officeDocument/2006/relationships/image" Target="../media/image8.wmf"/></Relationships>
</file>

<file path=ppt/slides/_rels/slide1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8.wmf"/><Relationship Id="rId5" Type="http://schemas.openxmlformats.org/officeDocument/2006/relationships/oleObject" Target="../embeddings/oleObject31.bin"/><Relationship Id="rId4" Type="http://schemas.openxmlformats.org/officeDocument/2006/relationships/image" Target="../media/image1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wmf"/><Relationship Id="rId5" Type="http://schemas.openxmlformats.org/officeDocument/2006/relationships/oleObject" Target="../embeddings/oleObject34.bin"/><Relationship Id="rId4" Type="http://schemas.openxmlformats.org/officeDocument/2006/relationships/image" Target="../media/image14.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wmf"/><Relationship Id="rId5" Type="http://schemas.openxmlformats.org/officeDocument/2006/relationships/oleObject" Target="../embeddings/oleObject36.bin"/><Relationship Id="rId4" Type="http://schemas.openxmlformats.org/officeDocument/2006/relationships/image" Target="../media/image15.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7.wmf"/><Relationship Id="rId5" Type="http://schemas.openxmlformats.org/officeDocument/2006/relationships/oleObject" Target="../embeddings/oleObject38.bin"/><Relationship Id="rId4" Type="http://schemas.openxmlformats.org/officeDocument/2006/relationships/image" Target="../media/image16.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7.wmf"/><Relationship Id="rId5" Type="http://schemas.openxmlformats.org/officeDocument/2006/relationships/oleObject" Target="../embeddings/oleObject40.bin"/><Relationship Id="rId4" Type="http://schemas.openxmlformats.org/officeDocument/2006/relationships/image" Target="../media/image16.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7.wmf"/><Relationship Id="rId5" Type="http://schemas.openxmlformats.org/officeDocument/2006/relationships/oleObject" Target="../embeddings/oleObject42.bin"/><Relationship Id="rId4" Type="http://schemas.openxmlformats.org/officeDocument/2006/relationships/image" Target="../media/image16.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7.wmf"/><Relationship Id="rId5" Type="http://schemas.openxmlformats.org/officeDocument/2006/relationships/oleObject" Target="../embeddings/oleObject44.bin"/><Relationship Id="rId4" Type="http://schemas.openxmlformats.org/officeDocument/2006/relationships/image" Target="../media/image16.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9.wmf"/><Relationship Id="rId5" Type="http://schemas.openxmlformats.org/officeDocument/2006/relationships/oleObject" Target="../embeddings/oleObject46.bin"/><Relationship Id="rId4" Type="http://schemas.openxmlformats.org/officeDocument/2006/relationships/image" Target="../media/image18.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9.wmf"/><Relationship Id="rId5" Type="http://schemas.openxmlformats.org/officeDocument/2006/relationships/oleObject" Target="../embeddings/oleObject48.bin"/><Relationship Id="rId4" Type="http://schemas.openxmlformats.org/officeDocument/2006/relationships/image" Target="../media/image18.wmf"/></Relationships>
</file>

<file path=ppt/slides/_rels/slide2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wmf"/><Relationship Id="rId5" Type="http://schemas.openxmlformats.org/officeDocument/2006/relationships/oleObject" Target="../embeddings/oleObject5.bin"/><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wmf"/><Relationship Id="rId5" Type="http://schemas.openxmlformats.org/officeDocument/2006/relationships/oleObject" Target="../embeddings/oleObject8.bin"/><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10.bin"/><Relationship Id="rId4" Type="http://schemas.openxmlformats.org/officeDocument/2006/relationships/image" Target="../media/image6.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12.bin"/><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14.bin"/><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16.bin"/><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4: </a:t>
            </a:r>
            <a:r>
              <a:rPr lang="en-US" dirty="0">
                <a:solidFill>
                  <a:schemeClr val="bg1"/>
                </a:solidFill>
                <a:latin typeface="Arial" pitchFamily="34" charset="0"/>
                <a:cs typeface="Arial" pitchFamily="34" charset="0"/>
              </a:rPr>
              <a:t>Nonlinear Models and Transformations of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5902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1396800"/>
            <a:ext cx="9144000" cy="260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4111200"/>
            <a:ext cx="9144000" cy="129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2493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Subtract </a:t>
            </a:r>
            <a:r>
              <a:rPr lang="en-GB" sz="1500" b="1" i="1"/>
              <a:t>Y</a:t>
            </a:r>
            <a:r>
              <a:rPr lang="en-GB" sz="1500" b="1"/>
              <a:t> from both sides.</a:t>
            </a:r>
            <a:endParaRPr lang="en-GB" sz="1500" b="1">
              <a:latin typeface="Times New Roman" pitchFamily="18" charset="0"/>
            </a:endParaRPr>
          </a:p>
        </p:txBody>
      </p:sp>
      <p:graphicFrame>
        <p:nvGraphicFramePr>
          <p:cNvPr id="124933" name="Object 5"/>
          <p:cNvGraphicFramePr>
            <a:graphicFrameLocks noChangeAspect="1"/>
          </p:cNvGraphicFramePr>
          <p:nvPr>
            <p:extLst>
              <p:ext uri="{D42A27DB-BD31-4B8C-83A1-F6EECF244321}">
                <p14:modId xmlns:p14="http://schemas.microsoft.com/office/powerpoint/2010/main" val="3117386971"/>
              </p:ext>
            </p:extLst>
          </p:nvPr>
        </p:nvGraphicFramePr>
        <p:xfrm>
          <a:off x="3019425" y="1570038"/>
          <a:ext cx="4813300" cy="2197100"/>
        </p:xfrm>
        <a:graphic>
          <a:graphicData uri="http://schemas.openxmlformats.org/presentationml/2006/ole">
            <mc:AlternateContent xmlns:mc="http://schemas.openxmlformats.org/markup-compatibility/2006">
              <mc:Choice xmlns:v="urn:schemas-microsoft-com:vml" Requires="v">
                <p:oleObj spid="_x0000_s125024" name="Equation" r:id="rId3" imgW="4813200" imgH="2197080" progId="Equation.3">
                  <p:embed/>
                </p:oleObj>
              </mc:Choice>
              <mc:Fallback>
                <p:oleObj name="Equation" r:id="rId3" imgW="4813200" imgH="219708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5" y="1570038"/>
                        <a:ext cx="4813300"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4934" name="Object 6"/>
          <p:cNvGraphicFramePr>
            <a:graphicFrameLocks noChangeAspect="1"/>
          </p:cNvGraphicFramePr>
          <p:nvPr>
            <p:extLst>
              <p:ext uri="{D42A27DB-BD31-4B8C-83A1-F6EECF244321}">
                <p14:modId xmlns:p14="http://schemas.microsoft.com/office/powerpoint/2010/main" val="1485050895"/>
              </p:ext>
            </p:extLst>
          </p:nvPr>
        </p:nvGraphicFramePr>
        <p:xfrm>
          <a:off x="3508375" y="4311650"/>
          <a:ext cx="3924300" cy="901700"/>
        </p:xfrm>
        <a:graphic>
          <a:graphicData uri="http://schemas.openxmlformats.org/presentationml/2006/ole">
            <mc:AlternateContent xmlns:mc="http://schemas.openxmlformats.org/markup-compatibility/2006">
              <mc:Choice xmlns:v="urn:schemas-microsoft-com:vml" Requires="v">
                <p:oleObj spid="_x0000_s125025" name="Equation" r:id="rId5" imgW="3924000" imgH="901440" progId="Equation.3">
                  <p:embed/>
                </p:oleObj>
              </mc:Choice>
              <mc:Fallback>
                <p:oleObj name="Equation" r:id="rId5" imgW="3924000" imgH="90144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8375" y="4311650"/>
                        <a:ext cx="39243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4" name="Rectangle 13"/>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4935" name="Object 7"/>
          <p:cNvGraphicFramePr>
            <a:graphicFrameLocks noChangeAspect="1"/>
          </p:cNvGraphicFramePr>
          <p:nvPr>
            <p:extLst>
              <p:ext uri="{D42A27DB-BD31-4B8C-83A1-F6EECF244321}">
                <p14:modId xmlns:p14="http://schemas.microsoft.com/office/powerpoint/2010/main" val="2365693383"/>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125026" name="Equation" r:id="rId7" imgW="1346040" imgH="419040" progId="Equation.3">
                  <p:embed/>
                </p:oleObj>
              </mc:Choice>
              <mc:Fallback>
                <p:oleObj name="Equation" r:id="rId7" imgW="1346040" imgH="41904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198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now consider two cases: </a:t>
            </a:r>
            <a:r>
              <a:rPr lang="en-GB" sz="1500" b="1" dirty="0" smtClean="0"/>
              <a:t>where </a:t>
            </a:r>
            <a:r>
              <a:rPr lang="en-GB" sz="1500" b="1" i="1" dirty="0" smtClean="0">
                <a:latin typeface="Symbol" pitchFamily="18" charset="2"/>
              </a:rPr>
              <a:t>b</a:t>
            </a:r>
            <a:r>
              <a:rPr lang="en-GB" sz="1500" b="1" baseline="-25000" dirty="0" smtClean="0"/>
              <a:t>2</a:t>
            </a:r>
            <a:r>
              <a:rPr lang="en-GB" sz="1500" b="1" dirty="0" smtClean="0"/>
              <a:t> and </a:t>
            </a:r>
            <a:r>
              <a:rPr lang="en-GB" sz="1500" b="1" dirty="0" smtClean="0">
                <a:latin typeface="Symbol" pitchFamily="18" charset="2"/>
              </a:rPr>
              <a:t>D</a:t>
            </a:r>
            <a:r>
              <a:rPr lang="en-GB" sz="1500" b="1" i="1" dirty="0" smtClean="0"/>
              <a:t>X</a:t>
            </a:r>
            <a:r>
              <a:rPr lang="en-GB" sz="1500" b="1" dirty="0" smtClean="0"/>
              <a:t> are so </a:t>
            </a:r>
            <a:r>
              <a:rPr lang="en-GB" sz="1500" b="1" dirty="0"/>
              <a:t>small that </a:t>
            </a:r>
            <a:r>
              <a:rPr lang="en-GB" sz="1500" b="1" dirty="0" smtClean="0"/>
              <a:t>(</a:t>
            </a:r>
            <a:r>
              <a:rPr lang="en-GB" sz="1500" b="1" i="1" dirty="0" smtClean="0">
                <a:latin typeface="Symbol" pitchFamily="18" charset="2"/>
              </a:rPr>
              <a:t>b</a:t>
            </a:r>
            <a:r>
              <a:rPr lang="en-GB" sz="1500" b="1" baseline="-25000" dirty="0" smtClean="0"/>
              <a:t>2 </a:t>
            </a:r>
            <a:r>
              <a:rPr lang="en-GB" sz="1500" b="1" dirty="0" smtClean="0">
                <a:latin typeface="Symbol" pitchFamily="18" charset="2"/>
              </a:rPr>
              <a:t>D</a:t>
            </a:r>
            <a:r>
              <a:rPr lang="en-GB" sz="1500" b="1" i="1" dirty="0" smtClean="0"/>
              <a:t>X</a:t>
            </a:r>
            <a:r>
              <a:rPr lang="en-GB" sz="1500" b="1" dirty="0" smtClean="0"/>
              <a:t>)</a:t>
            </a:r>
            <a:r>
              <a:rPr lang="en-GB" sz="1500" b="1" baseline="30000" dirty="0" smtClean="0"/>
              <a:t>2</a:t>
            </a:r>
            <a:r>
              <a:rPr lang="en-GB" sz="1500" b="1" dirty="0" smtClean="0"/>
              <a:t> </a:t>
            </a:r>
            <a:r>
              <a:rPr lang="en-GB" sz="1500" b="1" dirty="0"/>
              <a:t>is negligible, and the alternative.</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3" name="Rectangle 12"/>
          <p:cNvSpPr>
            <a:spLocks noChangeArrowheads="1"/>
          </p:cNvSpPr>
          <p:nvPr/>
        </p:nvSpPr>
        <p:spPr bwMode="auto">
          <a:xfrm>
            <a:off x="0" y="576000"/>
            <a:ext cx="9144000" cy="12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Rectangle 16"/>
          <p:cNvSpPr>
            <a:spLocks noChangeArrowheads="1"/>
          </p:cNvSpPr>
          <p:nvPr/>
        </p:nvSpPr>
        <p:spPr bwMode="auto">
          <a:xfrm>
            <a:off x="0" y="1980000"/>
            <a:ext cx="9144000" cy="6774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1180716439"/>
              </p:ext>
            </p:extLst>
          </p:nvPr>
        </p:nvGraphicFramePr>
        <p:xfrm>
          <a:off x="482400" y="2080800"/>
          <a:ext cx="1092200" cy="431800"/>
        </p:xfrm>
        <a:graphic>
          <a:graphicData uri="http://schemas.openxmlformats.org/presentationml/2006/ole">
            <mc:AlternateContent xmlns:mc="http://schemas.openxmlformats.org/markup-compatibility/2006">
              <mc:Choice xmlns:v="urn:schemas-microsoft-com:vml" Requires="v">
                <p:oleObj spid="_x0000_s119883" name="Equation" r:id="rId3" imgW="1091880" imgH="431640" progId="Equation.3">
                  <p:embed/>
                </p:oleObj>
              </mc:Choice>
              <mc:Fallback>
                <p:oleObj name="Equation" r:id="rId3" imgW="1091880" imgH="431640" progId="Equation.3">
                  <p:embed/>
                  <p:pic>
                    <p:nvPicPr>
                      <p:cNvPr id="0" name=""/>
                      <p:cNvPicPr>
                        <a:picLocks noChangeAspect="1" noChangeArrowheads="1"/>
                      </p:cNvPicPr>
                      <p:nvPr/>
                    </p:nvPicPr>
                    <p:blipFill>
                      <a:blip r:embed="rId4"/>
                      <a:srcRect/>
                      <a:stretch>
                        <a:fillRect/>
                      </a:stretch>
                    </p:blipFill>
                    <p:spPr bwMode="auto">
                      <a:xfrm>
                        <a:off x="482400" y="2080800"/>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ext Box 15"/>
          <p:cNvSpPr txBox="1">
            <a:spLocks noChangeArrowheads="1"/>
          </p:cNvSpPr>
          <p:nvPr/>
        </p:nvSpPr>
        <p:spPr bwMode="auto">
          <a:xfrm>
            <a:off x="1525500" y="2149200"/>
            <a:ext cx="1446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t>negligible</a:t>
            </a:r>
            <a:endParaRPr lang="en-US" sz="1800" b="1" dirty="0"/>
          </a:p>
        </p:txBody>
      </p:sp>
      <p:graphicFrame>
        <p:nvGraphicFramePr>
          <p:cNvPr id="25" name="Object 24"/>
          <p:cNvGraphicFramePr>
            <a:graphicFrameLocks noChangeAspect="1"/>
          </p:cNvGraphicFramePr>
          <p:nvPr>
            <p:extLst>
              <p:ext uri="{D42A27DB-BD31-4B8C-83A1-F6EECF244321}">
                <p14:modId xmlns:p14="http://schemas.microsoft.com/office/powerpoint/2010/main" val="3489268990"/>
              </p:ext>
            </p:extLst>
          </p:nvPr>
        </p:nvGraphicFramePr>
        <p:xfrm>
          <a:off x="2936875" y="777600"/>
          <a:ext cx="3924300" cy="901700"/>
        </p:xfrm>
        <a:graphic>
          <a:graphicData uri="http://schemas.openxmlformats.org/presentationml/2006/ole">
            <mc:AlternateContent xmlns:mc="http://schemas.openxmlformats.org/markup-compatibility/2006">
              <mc:Choice xmlns:v="urn:schemas-microsoft-com:vml" Requires="v">
                <p:oleObj spid="_x0000_s119884" name="Equation" r:id="rId5" imgW="3924300" imgH="901700" progId="Equation.3">
                  <p:embed/>
                </p:oleObj>
              </mc:Choice>
              <mc:Fallback>
                <p:oleObj name="Equation" r:id="rId5" imgW="3924300" imgH="9017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6875" y="777600"/>
                        <a:ext cx="39243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3672000"/>
            <a:ext cx="9144000" cy="1130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2764800"/>
            <a:ext cx="9144000" cy="799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76000"/>
            <a:ext cx="9144000" cy="12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1269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a:t>
            </a:r>
            <a:r>
              <a:rPr lang="en-GB" sz="1500" b="1" dirty="0" smtClean="0"/>
              <a:t>(</a:t>
            </a:r>
            <a:r>
              <a:rPr lang="en-GB" sz="1500" b="1" i="1" dirty="0" smtClean="0">
                <a:latin typeface="Symbol" pitchFamily="18" charset="2"/>
              </a:rPr>
              <a:t>b</a:t>
            </a:r>
            <a:r>
              <a:rPr lang="en-GB" sz="1500" b="1" baseline="-25000" dirty="0" smtClean="0"/>
              <a:t>2 </a:t>
            </a:r>
            <a:r>
              <a:rPr lang="en-GB" sz="1500" b="1" dirty="0" smtClean="0">
                <a:latin typeface="Symbol" pitchFamily="18" charset="2"/>
              </a:rPr>
              <a:t>D</a:t>
            </a:r>
            <a:r>
              <a:rPr lang="en-GB" sz="1500" b="1" i="1" dirty="0" smtClean="0"/>
              <a:t>X</a:t>
            </a:r>
            <a:r>
              <a:rPr lang="en-GB" sz="1500" b="1" dirty="0" smtClean="0"/>
              <a:t>)</a:t>
            </a:r>
            <a:r>
              <a:rPr lang="en-GB" sz="1500" b="1" baseline="30000" dirty="0" smtClean="0"/>
              <a:t>2</a:t>
            </a:r>
            <a:r>
              <a:rPr lang="en-GB" sz="1500" b="1" dirty="0" smtClean="0"/>
              <a:t> </a:t>
            </a:r>
            <a:r>
              <a:rPr lang="en-GB" sz="1500" b="1" dirty="0"/>
              <a:t>is negligible, we obtain the same interpretation of </a:t>
            </a:r>
            <a:r>
              <a:rPr lang="en-GB" sz="1500" b="1" i="1" dirty="0">
                <a:latin typeface="Symbol" pitchFamily="18" charset="2"/>
              </a:rPr>
              <a:t>b</a:t>
            </a:r>
            <a:r>
              <a:rPr lang="en-GB" sz="1500" b="1" baseline="-25000" dirty="0"/>
              <a:t>2</a:t>
            </a:r>
            <a:r>
              <a:rPr lang="en-GB" sz="1500" b="1" dirty="0"/>
              <a:t> as we did using the calculus, as one would expect.</a:t>
            </a:r>
            <a:endParaRPr lang="en-GB" sz="1500" b="1" dirty="0">
              <a:latin typeface="Times New Roman" pitchFamily="18" charset="0"/>
            </a:endParaRPr>
          </a:p>
        </p:txBody>
      </p:sp>
      <p:graphicFrame>
        <p:nvGraphicFramePr>
          <p:cNvPr id="126989" name="Object 13"/>
          <p:cNvGraphicFramePr>
            <a:graphicFrameLocks noChangeAspect="1"/>
          </p:cNvGraphicFramePr>
          <p:nvPr>
            <p:extLst>
              <p:ext uri="{D42A27DB-BD31-4B8C-83A1-F6EECF244321}">
                <p14:modId xmlns:p14="http://schemas.microsoft.com/office/powerpoint/2010/main" val="3786475664"/>
              </p:ext>
            </p:extLst>
          </p:nvPr>
        </p:nvGraphicFramePr>
        <p:xfrm>
          <a:off x="2937600" y="3002400"/>
          <a:ext cx="1676400" cy="368300"/>
        </p:xfrm>
        <a:graphic>
          <a:graphicData uri="http://schemas.openxmlformats.org/presentationml/2006/ole">
            <mc:AlternateContent xmlns:mc="http://schemas.openxmlformats.org/markup-compatibility/2006">
              <mc:Choice xmlns:v="urn:schemas-microsoft-com:vml" Requires="v">
                <p:oleObj spid="_x0000_s127116" name="Equation" r:id="rId3" imgW="1676160" imgH="368280" progId="Equation.3">
                  <p:embed/>
                </p:oleObj>
              </mc:Choice>
              <mc:Fallback>
                <p:oleObj name="Equation" r:id="rId3" imgW="1676160" imgH="36828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7600" y="3002400"/>
                        <a:ext cx="16764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990" name="Object 14"/>
          <p:cNvGraphicFramePr>
            <a:graphicFrameLocks noChangeAspect="1"/>
          </p:cNvGraphicFramePr>
          <p:nvPr>
            <p:extLst>
              <p:ext uri="{D42A27DB-BD31-4B8C-83A1-F6EECF244321}">
                <p14:modId xmlns:p14="http://schemas.microsoft.com/office/powerpoint/2010/main" val="2358618533"/>
              </p:ext>
            </p:extLst>
          </p:nvPr>
        </p:nvGraphicFramePr>
        <p:xfrm>
          <a:off x="2509200" y="3862388"/>
          <a:ext cx="1511300" cy="711200"/>
        </p:xfrm>
        <a:graphic>
          <a:graphicData uri="http://schemas.openxmlformats.org/presentationml/2006/ole">
            <mc:AlternateContent xmlns:mc="http://schemas.openxmlformats.org/markup-compatibility/2006">
              <mc:Choice xmlns:v="urn:schemas-microsoft-com:vml" Requires="v">
                <p:oleObj spid="_x0000_s127117" name="Equation" r:id="rId5" imgW="1511280" imgH="711000" progId="Equation.DSMT4">
                  <p:embed/>
                </p:oleObj>
              </mc:Choice>
              <mc:Fallback>
                <p:oleObj name="Equation" r:id="rId5" imgW="1511280" imgH="711000" progId="Equation.DSMT4">
                  <p:embed/>
                  <p:pic>
                    <p:nvPicPr>
                      <p:cNvPr id="0" name="Object 14"/>
                      <p:cNvPicPr>
                        <a:picLocks noChangeAspect="1" noChangeArrowheads="1"/>
                      </p:cNvPicPr>
                      <p:nvPr/>
                    </p:nvPicPr>
                    <p:blipFill>
                      <a:blip r:embed="rId6"/>
                      <a:srcRect/>
                      <a:stretch>
                        <a:fillRect/>
                      </a:stretch>
                    </p:blipFill>
                    <p:spPr bwMode="auto">
                      <a:xfrm>
                        <a:off x="2509200" y="3862388"/>
                        <a:ext cx="1511300"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9" name="Rectangle 16"/>
          <p:cNvSpPr>
            <a:spLocks noChangeArrowheads="1"/>
          </p:cNvSpPr>
          <p:nvPr/>
        </p:nvSpPr>
        <p:spPr bwMode="auto">
          <a:xfrm>
            <a:off x="0" y="1980000"/>
            <a:ext cx="9144000" cy="6774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14"/>
          <p:cNvGraphicFramePr>
            <a:graphicFrameLocks noChangeAspect="1"/>
          </p:cNvGraphicFramePr>
          <p:nvPr>
            <p:extLst>
              <p:ext uri="{D42A27DB-BD31-4B8C-83A1-F6EECF244321}">
                <p14:modId xmlns:p14="http://schemas.microsoft.com/office/powerpoint/2010/main" val="888965266"/>
              </p:ext>
            </p:extLst>
          </p:nvPr>
        </p:nvGraphicFramePr>
        <p:xfrm>
          <a:off x="482400" y="2080800"/>
          <a:ext cx="1092200" cy="431800"/>
        </p:xfrm>
        <a:graphic>
          <a:graphicData uri="http://schemas.openxmlformats.org/presentationml/2006/ole">
            <mc:AlternateContent xmlns:mc="http://schemas.openxmlformats.org/markup-compatibility/2006">
              <mc:Choice xmlns:v="urn:schemas-microsoft-com:vml" Requires="v">
                <p:oleObj spid="_x0000_s127118" name="Equation" r:id="rId7" imgW="1091880" imgH="431640" progId="Equation.3">
                  <p:embed/>
                </p:oleObj>
              </mc:Choice>
              <mc:Fallback>
                <p:oleObj name="Equation" r:id="rId7" imgW="1091880" imgH="431640" progId="Equation.3">
                  <p:embed/>
                  <p:pic>
                    <p:nvPicPr>
                      <p:cNvPr id="0" name=""/>
                      <p:cNvPicPr>
                        <a:picLocks noChangeAspect="1" noChangeArrowheads="1"/>
                      </p:cNvPicPr>
                      <p:nvPr/>
                    </p:nvPicPr>
                    <p:blipFill>
                      <a:blip r:embed="rId8"/>
                      <a:srcRect/>
                      <a:stretch>
                        <a:fillRect/>
                      </a:stretch>
                    </p:blipFill>
                    <p:spPr bwMode="auto">
                      <a:xfrm>
                        <a:off x="482400" y="2080800"/>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 Box 15"/>
          <p:cNvSpPr txBox="1">
            <a:spLocks noChangeArrowheads="1"/>
          </p:cNvSpPr>
          <p:nvPr/>
        </p:nvSpPr>
        <p:spPr bwMode="auto">
          <a:xfrm>
            <a:off x="1525500" y="2149200"/>
            <a:ext cx="1446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t>negligible</a:t>
            </a:r>
            <a:endParaRPr lang="en-US" sz="1800" b="1" dirty="0"/>
          </a:p>
        </p:txBody>
      </p:sp>
      <p:graphicFrame>
        <p:nvGraphicFramePr>
          <p:cNvPr id="4" name="Object 3"/>
          <p:cNvGraphicFramePr>
            <a:graphicFrameLocks noChangeAspect="1"/>
          </p:cNvGraphicFramePr>
          <p:nvPr>
            <p:extLst>
              <p:ext uri="{D42A27DB-BD31-4B8C-83A1-F6EECF244321}">
                <p14:modId xmlns:p14="http://schemas.microsoft.com/office/powerpoint/2010/main" val="3006479666"/>
              </p:ext>
            </p:extLst>
          </p:nvPr>
        </p:nvGraphicFramePr>
        <p:xfrm>
          <a:off x="2936875" y="777600"/>
          <a:ext cx="3924300" cy="901700"/>
        </p:xfrm>
        <a:graphic>
          <a:graphicData uri="http://schemas.openxmlformats.org/presentationml/2006/ole">
            <mc:AlternateContent xmlns:mc="http://schemas.openxmlformats.org/markup-compatibility/2006">
              <mc:Choice xmlns:v="urn:schemas-microsoft-com:vml" Requires="v">
                <p:oleObj spid="_x0000_s127119" name="Equation" r:id="rId9" imgW="3924300" imgH="901700" progId="Equation.3">
                  <p:embed/>
                </p:oleObj>
              </mc:Choice>
              <mc:Fallback>
                <p:oleObj name="Equation" r:id="rId9" imgW="3924300" imgH="901700"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36875" y="777600"/>
                        <a:ext cx="39243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6"/>
          <p:cNvSpPr>
            <a:spLocks noChangeArrowheads="1"/>
          </p:cNvSpPr>
          <p:nvPr/>
        </p:nvSpPr>
        <p:spPr bwMode="auto">
          <a:xfrm>
            <a:off x="0" y="2764800"/>
            <a:ext cx="9144000" cy="2026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a:t>
            </a:r>
            <a:r>
              <a:rPr lang="en-GB" sz="1500" b="1" dirty="0" smtClean="0"/>
              <a:t>(</a:t>
            </a:r>
            <a:r>
              <a:rPr lang="en-GB" sz="1500" b="1" i="1" dirty="0" smtClean="0">
                <a:latin typeface="Symbol" pitchFamily="18" charset="2"/>
              </a:rPr>
              <a:t>b</a:t>
            </a:r>
            <a:r>
              <a:rPr lang="en-GB" sz="1500" b="1" baseline="-25000" dirty="0" smtClean="0"/>
              <a:t>2 </a:t>
            </a:r>
            <a:r>
              <a:rPr lang="en-GB" sz="1500" b="1" dirty="0" smtClean="0">
                <a:latin typeface="Symbol" pitchFamily="18" charset="2"/>
              </a:rPr>
              <a:t>D</a:t>
            </a:r>
            <a:r>
              <a:rPr lang="en-GB" sz="1500" b="1" i="1" dirty="0" smtClean="0"/>
              <a:t>X</a:t>
            </a:r>
            <a:r>
              <a:rPr lang="en-GB" sz="1500" b="1" dirty="0" smtClean="0"/>
              <a:t>)</a:t>
            </a:r>
            <a:r>
              <a:rPr lang="en-GB" sz="1500" b="1" baseline="30000" dirty="0" smtClean="0"/>
              <a:t>2</a:t>
            </a:r>
            <a:r>
              <a:rPr lang="en-GB" sz="1500" b="1" dirty="0" smtClean="0"/>
              <a:t> </a:t>
            </a:r>
            <a:r>
              <a:rPr lang="en-GB" sz="1500" b="1" dirty="0"/>
              <a:t>is not negligible, the proportional change in </a:t>
            </a:r>
            <a:r>
              <a:rPr lang="en-GB" sz="1500" b="1" i="1" dirty="0"/>
              <a:t>Y</a:t>
            </a:r>
            <a:r>
              <a:rPr lang="en-GB" sz="1500" b="1" dirty="0"/>
              <a:t> given a </a:t>
            </a:r>
            <a:r>
              <a:rPr lang="en-GB" sz="1500" b="1" dirty="0">
                <a:latin typeface="Symbol" pitchFamily="18" charset="2"/>
              </a:rPr>
              <a:t>D</a:t>
            </a:r>
            <a:r>
              <a:rPr lang="en-GB" sz="1500" b="1" i="1" dirty="0"/>
              <a:t>X</a:t>
            </a:r>
            <a:r>
              <a:rPr lang="en-GB" sz="1500" b="1" dirty="0"/>
              <a:t> change in </a:t>
            </a:r>
            <a:r>
              <a:rPr lang="en-GB" sz="1500" b="1" i="1" dirty="0"/>
              <a:t>X</a:t>
            </a:r>
            <a:r>
              <a:rPr lang="en-GB" sz="1500" b="1" dirty="0"/>
              <a:t> has an extra term.  (We are assuming </a:t>
            </a:r>
            <a:r>
              <a:rPr lang="en-GB" sz="1500" b="1" dirty="0" smtClean="0"/>
              <a:t>that </a:t>
            </a:r>
            <a:r>
              <a:rPr lang="en-GB" sz="1500" b="1" i="1" dirty="0">
                <a:latin typeface="Symbol" pitchFamily="18" charset="2"/>
              </a:rPr>
              <a:t>b</a:t>
            </a:r>
            <a:r>
              <a:rPr lang="en-GB" sz="1500" b="1" baseline="-25000" dirty="0"/>
              <a:t>2</a:t>
            </a:r>
            <a:r>
              <a:rPr lang="en-GB" sz="1500" b="1" dirty="0"/>
              <a:t> </a:t>
            </a:r>
            <a:r>
              <a:rPr lang="en-GB" sz="1500" b="1" dirty="0" smtClean="0"/>
              <a:t>and </a:t>
            </a:r>
            <a:r>
              <a:rPr lang="en-GB" sz="1500" b="1" dirty="0">
                <a:latin typeface="Symbol" pitchFamily="18" charset="2"/>
              </a:rPr>
              <a:t>D</a:t>
            </a:r>
            <a:r>
              <a:rPr lang="en-GB" sz="1500" b="1" i="1" dirty="0"/>
              <a:t>X</a:t>
            </a:r>
            <a:r>
              <a:rPr lang="en-GB" sz="1500" b="1" dirty="0"/>
              <a:t> </a:t>
            </a:r>
            <a:r>
              <a:rPr lang="en-GB" sz="1500" b="1" dirty="0" smtClean="0"/>
              <a:t>are </a:t>
            </a:r>
            <a:r>
              <a:rPr lang="en-GB" sz="1500" b="1" dirty="0"/>
              <a:t>small enough that </a:t>
            </a:r>
            <a:r>
              <a:rPr lang="en-GB" sz="1500" b="1" dirty="0" smtClean="0"/>
              <a:t>terms with higher </a:t>
            </a:r>
            <a:r>
              <a:rPr lang="en-GB" sz="1500" b="1" dirty="0"/>
              <a:t>powers of </a:t>
            </a:r>
            <a:r>
              <a:rPr lang="en-GB" sz="1500" b="1" dirty="0">
                <a:latin typeface="Symbol" pitchFamily="18" charset="2"/>
              </a:rPr>
              <a:t>D</a:t>
            </a:r>
            <a:r>
              <a:rPr lang="en-GB" sz="1500" b="1" i="1" dirty="0"/>
              <a:t>X</a:t>
            </a:r>
            <a:r>
              <a:rPr lang="en-GB" sz="1500" b="1" dirty="0"/>
              <a:t> can be neglected.)</a:t>
            </a:r>
            <a:endParaRPr lang="en-GB" sz="1500" b="1" dirty="0">
              <a:latin typeface="Times New Roman" pitchFamily="18" charset="0"/>
            </a:endParaRPr>
          </a:p>
        </p:txBody>
      </p:sp>
      <p:sp>
        <p:nvSpPr>
          <p:cNvPr id="14" name="Rectangle 13"/>
          <p:cNvSpPr>
            <a:spLocks noChangeArrowheads="1"/>
          </p:cNvSpPr>
          <p:nvPr/>
        </p:nvSpPr>
        <p:spPr bwMode="auto">
          <a:xfrm>
            <a:off x="0" y="576000"/>
            <a:ext cx="9144000" cy="12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3816991934"/>
              </p:ext>
            </p:extLst>
          </p:nvPr>
        </p:nvGraphicFramePr>
        <p:xfrm>
          <a:off x="2936875" y="777600"/>
          <a:ext cx="3924300" cy="901700"/>
        </p:xfrm>
        <a:graphic>
          <a:graphicData uri="http://schemas.openxmlformats.org/presentationml/2006/ole">
            <mc:AlternateContent xmlns:mc="http://schemas.openxmlformats.org/markup-compatibility/2006">
              <mc:Choice xmlns:v="urn:schemas-microsoft-com:vml" Requires="v">
                <p:oleObj spid="_x0000_s128116" name="Equation" r:id="rId3" imgW="3924300" imgH="901700" progId="Equation.3">
                  <p:embed/>
                </p:oleObj>
              </mc:Choice>
              <mc:Fallback>
                <p:oleObj name="Equation" r:id="rId3" imgW="3924300" imgH="901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6875" y="777600"/>
                        <a:ext cx="39243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16"/>
          <p:cNvSpPr>
            <a:spLocks noChangeArrowheads="1"/>
          </p:cNvSpPr>
          <p:nvPr/>
        </p:nvSpPr>
        <p:spPr bwMode="auto">
          <a:xfrm>
            <a:off x="0" y="1980000"/>
            <a:ext cx="9144000" cy="6774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4"/>
          <p:cNvGraphicFramePr>
            <a:graphicFrameLocks noChangeAspect="1"/>
          </p:cNvGraphicFramePr>
          <p:nvPr>
            <p:extLst>
              <p:ext uri="{D42A27DB-BD31-4B8C-83A1-F6EECF244321}">
                <p14:modId xmlns:p14="http://schemas.microsoft.com/office/powerpoint/2010/main" val="51539059"/>
              </p:ext>
            </p:extLst>
          </p:nvPr>
        </p:nvGraphicFramePr>
        <p:xfrm>
          <a:off x="482400" y="2080800"/>
          <a:ext cx="1092200" cy="431800"/>
        </p:xfrm>
        <a:graphic>
          <a:graphicData uri="http://schemas.openxmlformats.org/presentationml/2006/ole">
            <mc:AlternateContent xmlns:mc="http://schemas.openxmlformats.org/markup-compatibility/2006">
              <mc:Choice xmlns:v="urn:schemas-microsoft-com:vml" Requires="v">
                <p:oleObj spid="_x0000_s128117" name="Equation" r:id="rId5" imgW="1091880" imgH="431640" progId="Equation.3">
                  <p:embed/>
                </p:oleObj>
              </mc:Choice>
              <mc:Fallback>
                <p:oleObj name="Equation" r:id="rId5" imgW="1091880" imgH="431640" progId="Equation.3">
                  <p:embed/>
                  <p:pic>
                    <p:nvPicPr>
                      <p:cNvPr id="0" name=""/>
                      <p:cNvPicPr>
                        <a:picLocks noChangeAspect="1" noChangeArrowheads="1"/>
                      </p:cNvPicPr>
                      <p:nvPr/>
                    </p:nvPicPr>
                    <p:blipFill>
                      <a:blip r:embed="rId6"/>
                      <a:srcRect/>
                      <a:stretch>
                        <a:fillRect/>
                      </a:stretch>
                    </p:blipFill>
                    <p:spPr bwMode="auto">
                      <a:xfrm>
                        <a:off x="482400" y="2080800"/>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 Box 15"/>
          <p:cNvSpPr txBox="1">
            <a:spLocks noChangeArrowheads="1"/>
          </p:cNvSpPr>
          <p:nvPr/>
        </p:nvSpPr>
        <p:spPr bwMode="auto">
          <a:xfrm>
            <a:off x="1525499" y="2149200"/>
            <a:ext cx="17701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t>not negligible</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607286014"/>
              </p:ext>
            </p:extLst>
          </p:nvPr>
        </p:nvGraphicFramePr>
        <p:xfrm>
          <a:off x="2498725" y="2949575"/>
          <a:ext cx="3111500" cy="1562100"/>
        </p:xfrm>
        <a:graphic>
          <a:graphicData uri="http://schemas.openxmlformats.org/presentationml/2006/ole">
            <mc:AlternateContent xmlns:mc="http://schemas.openxmlformats.org/markup-compatibility/2006">
              <mc:Choice xmlns:v="urn:schemas-microsoft-com:vml" Requires="v">
                <p:oleObj spid="_x0000_s128118" name="Equation" r:id="rId7" imgW="3111480" imgH="1562040" progId="Equation.DSMT4">
                  <p:embed/>
                </p:oleObj>
              </mc:Choice>
              <mc:Fallback>
                <p:oleObj name="Equation" r:id="rId7" imgW="3111480" imgH="156204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8725" y="2949575"/>
                        <a:ext cx="31115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12"/>
          <p:cNvSpPr>
            <a:spLocks noChangeArrowheads="1"/>
          </p:cNvSpPr>
          <p:nvPr/>
        </p:nvSpPr>
        <p:spPr bwMode="auto">
          <a:xfrm>
            <a:off x="3200399" y="3740150"/>
            <a:ext cx="2266951" cy="9366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2764800"/>
            <a:ext cx="9144000" cy="2026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1280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Usually we talk about the effect of a one-unit change in X.  If </a:t>
            </a:r>
            <a:r>
              <a:rPr lang="en-GB" sz="1500" b="1">
                <a:latin typeface="Symbol" pitchFamily="18" charset="2"/>
              </a:rPr>
              <a:t>D</a:t>
            </a:r>
            <a:r>
              <a:rPr lang="en-GB" sz="1500" b="1" i="1"/>
              <a:t>X</a:t>
            </a:r>
            <a:r>
              <a:rPr lang="en-GB" sz="1500" b="1"/>
              <a:t> = 1</a:t>
            </a:r>
            <a:r>
              <a:rPr lang="en-GB" sz="1500" b="1" i="1"/>
              <a:t>,</a:t>
            </a:r>
            <a:r>
              <a:rPr lang="en-GB" sz="1500" b="1"/>
              <a:t> the proportional change in </a:t>
            </a:r>
            <a:r>
              <a:rPr lang="en-GB" sz="1500" b="1" i="1"/>
              <a:t>Y</a:t>
            </a:r>
            <a:r>
              <a:rPr lang="en-GB" sz="1500" b="1"/>
              <a:t> is as shown.  The issue now becomes whether </a:t>
            </a:r>
            <a:r>
              <a:rPr lang="en-GB" sz="1500" b="1" i="1">
                <a:latin typeface="Symbol" pitchFamily="18" charset="2"/>
              </a:rPr>
              <a:t>b</a:t>
            </a:r>
            <a:r>
              <a:rPr lang="en-GB" sz="1500" b="1" baseline="-25000"/>
              <a:t>2</a:t>
            </a:r>
            <a:r>
              <a:rPr lang="en-GB" sz="1500" b="1"/>
              <a:t> is so small that the second and subsequent terms can be neglected. </a:t>
            </a:r>
            <a:endParaRPr lang="en-GB" sz="1500" b="1">
              <a:latin typeface="Times New Roman" pitchFamily="18" charset="0"/>
            </a:endParaRPr>
          </a:p>
        </p:txBody>
      </p:sp>
      <p:graphicFrame>
        <p:nvGraphicFramePr>
          <p:cNvPr id="128009" name="Object 9"/>
          <p:cNvGraphicFramePr>
            <a:graphicFrameLocks noChangeAspect="1"/>
          </p:cNvGraphicFramePr>
          <p:nvPr>
            <p:extLst>
              <p:ext uri="{D42A27DB-BD31-4B8C-83A1-F6EECF244321}">
                <p14:modId xmlns:p14="http://schemas.microsoft.com/office/powerpoint/2010/main" val="2607286014"/>
              </p:ext>
            </p:extLst>
          </p:nvPr>
        </p:nvGraphicFramePr>
        <p:xfrm>
          <a:off x="2498725" y="2949575"/>
          <a:ext cx="3111500" cy="1562100"/>
        </p:xfrm>
        <a:graphic>
          <a:graphicData uri="http://schemas.openxmlformats.org/presentationml/2006/ole">
            <mc:AlternateContent xmlns:mc="http://schemas.openxmlformats.org/markup-compatibility/2006">
              <mc:Choice xmlns:v="urn:schemas-microsoft-com:vml" Requires="v">
                <p:oleObj spid="_x0000_s134229" name="Equation" r:id="rId3" imgW="3111480" imgH="1562040" progId="Equation.DSMT4">
                  <p:embed/>
                </p:oleObj>
              </mc:Choice>
              <mc:Fallback>
                <p:oleObj name="Equation" r:id="rId3" imgW="3111480" imgH="1562040" progId="Equation.DSMT4">
                  <p:embed/>
                  <p:pic>
                    <p:nvPicPr>
                      <p:cNvPr id="0" name=""/>
                      <p:cNvPicPr>
                        <a:picLocks noChangeAspect="1" noChangeArrowheads="1"/>
                      </p:cNvPicPr>
                      <p:nvPr/>
                    </p:nvPicPr>
                    <p:blipFill>
                      <a:blip r:embed="rId4"/>
                      <a:srcRect/>
                      <a:stretch>
                        <a:fillRect/>
                      </a:stretch>
                    </p:blipFill>
                    <p:spPr bwMode="auto">
                      <a:xfrm>
                        <a:off x="2498725" y="2949575"/>
                        <a:ext cx="31115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8019" name="Text Box 19"/>
          <p:cNvSpPr txBox="1">
            <a:spLocks noChangeArrowheads="1"/>
          </p:cNvSpPr>
          <p:nvPr/>
        </p:nvSpPr>
        <p:spPr bwMode="auto">
          <a:xfrm>
            <a:off x="5535613" y="3918975"/>
            <a:ext cx="217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if </a:t>
            </a:r>
            <a:r>
              <a:rPr lang="en-GB" sz="2400" b="1">
                <a:latin typeface="Symbol" pitchFamily="18" charset="2"/>
              </a:rPr>
              <a:t>D</a:t>
            </a:r>
            <a:r>
              <a:rPr lang="en-GB" sz="2400" b="1" i="1">
                <a:latin typeface="Times New Roman" pitchFamily="18" charset="0"/>
              </a:rPr>
              <a:t>X</a:t>
            </a:r>
            <a:r>
              <a:rPr lang="en-GB" sz="1800" b="1"/>
              <a:t> is one unit</a:t>
            </a:r>
            <a:endParaRPr lang="en-US" sz="1800" b="1"/>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4" name="Rectangle 13"/>
          <p:cNvSpPr>
            <a:spLocks noChangeArrowheads="1"/>
          </p:cNvSpPr>
          <p:nvPr/>
        </p:nvSpPr>
        <p:spPr bwMode="auto">
          <a:xfrm>
            <a:off x="0" y="576000"/>
            <a:ext cx="9144000" cy="12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3816991934"/>
              </p:ext>
            </p:extLst>
          </p:nvPr>
        </p:nvGraphicFramePr>
        <p:xfrm>
          <a:off x="2936875" y="777600"/>
          <a:ext cx="3924300" cy="901700"/>
        </p:xfrm>
        <a:graphic>
          <a:graphicData uri="http://schemas.openxmlformats.org/presentationml/2006/ole">
            <mc:AlternateContent xmlns:mc="http://schemas.openxmlformats.org/markup-compatibility/2006">
              <mc:Choice xmlns:v="urn:schemas-microsoft-com:vml" Requires="v">
                <p:oleObj spid="_x0000_s134230" name="Equation" r:id="rId5" imgW="3924300" imgH="901700" progId="Equation.3">
                  <p:embed/>
                </p:oleObj>
              </mc:Choice>
              <mc:Fallback>
                <p:oleObj name="Equation" r:id="rId5" imgW="3924300" imgH="9017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6875" y="777600"/>
                        <a:ext cx="39243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16"/>
          <p:cNvSpPr>
            <a:spLocks noChangeArrowheads="1"/>
          </p:cNvSpPr>
          <p:nvPr/>
        </p:nvSpPr>
        <p:spPr bwMode="auto">
          <a:xfrm>
            <a:off x="0" y="1980000"/>
            <a:ext cx="9144000" cy="6774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4"/>
          <p:cNvGraphicFramePr>
            <a:graphicFrameLocks noChangeAspect="1"/>
          </p:cNvGraphicFramePr>
          <p:nvPr>
            <p:extLst>
              <p:ext uri="{D42A27DB-BD31-4B8C-83A1-F6EECF244321}">
                <p14:modId xmlns:p14="http://schemas.microsoft.com/office/powerpoint/2010/main" val="1801292167"/>
              </p:ext>
            </p:extLst>
          </p:nvPr>
        </p:nvGraphicFramePr>
        <p:xfrm>
          <a:off x="482400" y="2080800"/>
          <a:ext cx="1092200" cy="431800"/>
        </p:xfrm>
        <a:graphic>
          <a:graphicData uri="http://schemas.openxmlformats.org/presentationml/2006/ole">
            <mc:AlternateContent xmlns:mc="http://schemas.openxmlformats.org/markup-compatibility/2006">
              <mc:Choice xmlns:v="urn:schemas-microsoft-com:vml" Requires="v">
                <p:oleObj spid="_x0000_s134231" name="Equation" r:id="rId7" imgW="1091880" imgH="431640" progId="Equation.3">
                  <p:embed/>
                </p:oleObj>
              </mc:Choice>
              <mc:Fallback>
                <p:oleObj name="Equation" r:id="rId7" imgW="1091880" imgH="431640" progId="Equation.3">
                  <p:embed/>
                  <p:pic>
                    <p:nvPicPr>
                      <p:cNvPr id="0" name=""/>
                      <p:cNvPicPr>
                        <a:picLocks noChangeAspect="1" noChangeArrowheads="1"/>
                      </p:cNvPicPr>
                      <p:nvPr/>
                    </p:nvPicPr>
                    <p:blipFill>
                      <a:blip r:embed="rId8"/>
                      <a:srcRect/>
                      <a:stretch>
                        <a:fillRect/>
                      </a:stretch>
                    </p:blipFill>
                    <p:spPr bwMode="auto">
                      <a:xfrm>
                        <a:off x="482400" y="2080800"/>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 Box 15"/>
          <p:cNvSpPr txBox="1">
            <a:spLocks noChangeArrowheads="1"/>
          </p:cNvSpPr>
          <p:nvPr/>
        </p:nvSpPr>
        <p:spPr bwMode="auto">
          <a:xfrm>
            <a:off x="1525499" y="2149200"/>
            <a:ext cx="17701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t>not negligible</a:t>
            </a:r>
            <a:endParaRPr lang="en-US" sz="1800" b="1" dirty="0"/>
          </a:p>
        </p:txBody>
      </p:sp>
    </p:spTree>
    <p:extLst>
      <p:ext uri="{BB962C8B-B14F-4D97-AF65-F5344CB8AC3E}">
        <p14:creationId xmlns:p14="http://schemas.microsoft.com/office/powerpoint/2010/main" val="42431993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1396800"/>
            <a:ext cx="9144000" cy="82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85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08550" name="Text Box 6"/>
          <p:cNvSpPr txBox="1">
            <a:spLocks noChangeArrowheads="1"/>
          </p:cNvSpPr>
          <p:nvPr/>
        </p:nvSpPr>
        <p:spPr bwMode="auto">
          <a:xfrm>
            <a:off x="301625" y="57959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a:latin typeface="Symbol" pitchFamily="18" charset="2"/>
              </a:rPr>
              <a:t>b</a:t>
            </a:r>
            <a:r>
              <a:rPr lang="en-GB" sz="1500" b="1" baseline="-25000"/>
              <a:t>1</a:t>
            </a:r>
            <a:r>
              <a:rPr lang="en-GB" sz="1500" b="1"/>
              <a:t> is the value of </a:t>
            </a:r>
            <a:r>
              <a:rPr lang="en-GB" sz="1500" b="1" i="1"/>
              <a:t>Y</a:t>
            </a:r>
            <a:r>
              <a:rPr lang="en-GB" sz="1500" b="1"/>
              <a:t> when </a:t>
            </a:r>
            <a:r>
              <a:rPr lang="en-GB" sz="1500" b="1" i="1"/>
              <a:t>X</a:t>
            </a:r>
            <a:r>
              <a:rPr lang="en-GB" sz="1500" b="1"/>
              <a:t> is equal to zero (note that </a:t>
            </a:r>
            <a:r>
              <a:rPr lang="en-GB" sz="1500" b="1" i="1"/>
              <a:t>e</a:t>
            </a:r>
            <a:r>
              <a:rPr lang="en-GB" sz="1500" b="1" baseline="30000"/>
              <a:t>0</a:t>
            </a:r>
            <a:r>
              <a:rPr lang="en-GB" sz="1500" b="1"/>
              <a:t> is equal to 1).</a:t>
            </a:r>
          </a:p>
        </p:txBody>
      </p:sp>
      <p:graphicFrame>
        <p:nvGraphicFramePr>
          <p:cNvPr id="108551" name="Object 7"/>
          <p:cNvGraphicFramePr>
            <a:graphicFrameLocks noChangeAspect="1"/>
          </p:cNvGraphicFramePr>
          <p:nvPr>
            <p:extLst>
              <p:ext uri="{D42A27DB-BD31-4B8C-83A1-F6EECF244321}">
                <p14:modId xmlns:p14="http://schemas.microsoft.com/office/powerpoint/2010/main" val="2020726162"/>
              </p:ext>
            </p:extLst>
          </p:nvPr>
        </p:nvGraphicFramePr>
        <p:xfrm>
          <a:off x="2914650" y="1594800"/>
          <a:ext cx="3314700" cy="404812"/>
        </p:xfrm>
        <a:graphic>
          <a:graphicData uri="http://schemas.openxmlformats.org/presentationml/2006/ole">
            <mc:AlternateContent xmlns:mc="http://schemas.openxmlformats.org/markup-compatibility/2006">
              <mc:Choice xmlns:v="urn:schemas-microsoft-com:vml" Requires="v">
                <p:oleObj spid="_x0000_s108608" name="Equation" r:id="rId3" imgW="3314520" imgH="406080" progId="Equation.3">
                  <p:embed/>
                </p:oleObj>
              </mc:Choice>
              <mc:Fallback>
                <p:oleObj name="Equation" r:id="rId3" imgW="3314520" imgH="40608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4650" y="1594800"/>
                        <a:ext cx="33147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5" name="Rectangle 14"/>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152000865"/>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108609"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1396800"/>
            <a:ext cx="9144000" cy="23274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42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graphicFrame>
        <p:nvGraphicFramePr>
          <p:cNvPr id="94214" name="Object 6"/>
          <p:cNvGraphicFramePr>
            <a:graphicFrameLocks noChangeAspect="1"/>
          </p:cNvGraphicFramePr>
          <p:nvPr>
            <p:extLst>
              <p:ext uri="{D42A27DB-BD31-4B8C-83A1-F6EECF244321}">
                <p14:modId xmlns:p14="http://schemas.microsoft.com/office/powerpoint/2010/main" val="1083884001"/>
              </p:ext>
            </p:extLst>
          </p:nvPr>
        </p:nvGraphicFramePr>
        <p:xfrm>
          <a:off x="3294000" y="1593850"/>
          <a:ext cx="2959100" cy="1930400"/>
        </p:xfrm>
        <a:graphic>
          <a:graphicData uri="http://schemas.openxmlformats.org/presentationml/2006/ole">
            <mc:AlternateContent xmlns:mc="http://schemas.openxmlformats.org/markup-compatibility/2006">
              <mc:Choice xmlns:v="urn:schemas-microsoft-com:vml" Requires="v">
                <p:oleObj spid="_x0000_s94274" name="Equation" r:id="rId3" imgW="2958840" imgH="1930320" progId="Equation.3">
                  <p:embed/>
                </p:oleObj>
              </mc:Choice>
              <mc:Fallback>
                <p:oleObj name="Equation" r:id="rId3" imgW="2958840" imgH="193032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4000" y="1593850"/>
                        <a:ext cx="2959100" cy="193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21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fit a function of this type, you take logarithms of both sides.  The right side of the equation becomes a linear function of </a:t>
            </a:r>
            <a:r>
              <a:rPr lang="en-GB" sz="1500" b="1" i="1"/>
              <a:t>X</a:t>
            </a:r>
            <a:r>
              <a:rPr lang="en-GB" sz="1500" b="1"/>
              <a:t> (note that the logarithm of </a:t>
            </a:r>
            <a:r>
              <a:rPr lang="en-GB" sz="1500" b="1" i="1"/>
              <a:t>e</a:t>
            </a:r>
            <a:r>
              <a:rPr lang="en-GB" sz="1500" b="1"/>
              <a:t>, to base </a:t>
            </a:r>
            <a:r>
              <a:rPr lang="en-GB" sz="1500" b="1" i="1"/>
              <a:t>e</a:t>
            </a:r>
            <a:r>
              <a:rPr lang="en-GB" sz="1500" b="1"/>
              <a:t>, is 1).  Hence we can fit the model with a linear regression, regressing log </a:t>
            </a:r>
            <a:r>
              <a:rPr lang="en-GB" sz="1500" b="1" i="1"/>
              <a:t>Y</a:t>
            </a:r>
            <a:r>
              <a:rPr lang="en-GB" sz="1500" b="1"/>
              <a:t> on </a:t>
            </a:r>
            <a:r>
              <a:rPr lang="en-GB" sz="1500" b="1" i="1"/>
              <a:t>X</a:t>
            </a:r>
            <a:r>
              <a:rPr lang="en-GB" sz="1500" b="1"/>
              <a: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5" name="Rectangle 14"/>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152000865"/>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94275"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5"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regression output from a wage equation regression using Data Set 21.  The estimate of </a:t>
            </a:r>
            <a:r>
              <a:rPr lang="en-GB" sz="1500" b="1" i="1" dirty="0">
                <a:latin typeface="Symbol" pitchFamily="18" charset="2"/>
              </a:rPr>
              <a:t>b</a:t>
            </a:r>
            <a:r>
              <a:rPr lang="en-GB" sz="1500" b="1" baseline="-25000" dirty="0"/>
              <a:t>2</a:t>
            </a:r>
            <a:r>
              <a:rPr lang="en-GB" sz="1500" b="1" dirty="0"/>
              <a:t> is </a:t>
            </a:r>
            <a:r>
              <a:rPr lang="en-GB" sz="1500" b="1" dirty="0" smtClean="0"/>
              <a:t>0.066.  </a:t>
            </a:r>
            <a:r>
              <a:rPr lang="en-GB" sz="1500" b="1" dirty="0"/>
              <a:t>As an approximation, this implies that an extra year of schooling increases hourly earnings by a proportion </a:t>
            </a:r>
            <a:r>
              <a:rPr lang="en-GB" sz="1500" b="1" dirty="0" smtClean="0"/>
              <a:t>0.066.</a:t>
            </a:r>
            <a:endParaRPr lang="en-GB" sz="1500" b="1" dirty="0">
              <a:latin typeface="Times New Roman" pitchFamily="18" charset="0"/>
            </a:endParaRPr>
          </a:p>
        </p:txBody>
      </p:sp>
      <p:sp>
        <p:nvSpPr>
          <p:cNvPr id="89098"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1951038" y="3043125"/>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everyday language it is usually more natural to talk about percentages rather than proportions, so we multiply the coefficient by 100.  It implies that an extra year of schooling increases hourly earnings by </a:t>
            </a:r>
            <a:r>
              <a:rPr lang="en-GB" sz="1500" b="1" dirty="0" smtClean="0"/>
              <a:t>6.6%.</a:t>
            </a:r>
            <a:endParaRPr lang="en-GB" sz="1500" b="1" dirty="0">
              <a:latin typeface="Times New Roman" pitchFamily="18" charset="0"/>
            </a:endParaRPr>
          </a:p>
        </p:txBody>
      </p:sp>
      <p:sp>
        <p:nvSpPr>
          <p:cNvPr id="1290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1951038" y="3043125"/>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012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we take account of the fact that a year of schooling is not a marginal change, and work out the effect exactly, the proportional increase is </a:t>
            </a:r>
            <a:r>
              <a:rPr lang="en-GB" sz="1500" b="1" dirty="0" smtClean="0"/>
              <a:t>0.068 </a:t>
            </a:r>
            <a:r>
              <a:rPr lang="en-GB" sz="1500" b="1" dirty="0"/>
              <a:t>and the percentage increase </a:t>
            </a:r>
            <a:r>
              <a:rPr lang="en-GB" sz="1500" b="1" dirty="0" smtClean="0"/>
              <a:t>6.8%.</a:t>
            </a:r>
            <a:endParaRPr lang="en-GB" sz="1500" b="1" dirty="0">
              <a:latin typeface="Times New Roman" pitchFamily="18" charset="0"/>
            </a:endParaRPr>
          </a:p>
        </p:txBody>
      </p:sp>
      <p:sp>
        <p:nvSpPr>
          <p:cNvPr id="90127" name="Text Box 1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8"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8"/>
          <p:cNvSpPr>
            <a:spLocks noChangeArrowheads="1"/>
          </p:cNvSpPr>
          <p:nvPr/>
        </p:nvSpPr>
        <p:spPr bwMode="auto">
          <a:xfrm>
            <a:off x="1951038" y="3043125"/>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5" name="Rectangle 24"/>
          <p:cNvSpPr>
            <a:spLocks noChangeArrowheads="1"/>
          </p:cNvSpPr>
          <p:nvPr/>
        </p:nvSpPr>
        <p:spPr bwMode="auto">
          <a:xfrm>
            <a:off x="0" y="4593600"/>
            <a:ext cx="9144000" cy="91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Text Box 15"/>
          <p:cNvSpPr txBox="1">
            <a:spLocks noChangeArrowheads="1"/>
          </p:cNvSpPr>
          <p:nvPr/>
        </p:nvSpPr>
        <p:spPr bwMode="auto">
          <a:xfrm>
            <a:off x="301625" y="4806000"/>
            <a:ext cx="217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If </a:t>
            </a:r>
            <a:r>
              <a:rPr lang="en-GB" sz="2400" b="1" dirty="0">
                <a:latin typeface="Symbol" pitchFamily="18" charset="2"/>
              </a:rPr>
              <a:t>D</a:t>
            </a:r>
            <a:r>
              <a:rPr lang="en-GB" sz="2400" b="1" i="1" dirty="0">
                <a:latin typeface="Times New Roman" pitchFamily="18" charset="0"/>
              </a:rPr>
              <a:t>X</a:t>
            </a:r>
            <a:r>
              <a:rPr lang="en-GB" sz="1800" b="1" dirty="0"/>
              <a:t> is one </a:t>
            </a:r>
            <a:r>
              <a:rPr lang="en-GB" sz="1800" b="1" dirty="0" smtClean="0"/>
              <a:t>unit,</a:t>
            </a:r>
            <a:endParaRPr lang="en-US" sz="1800" b="1" dirty="0"/>
          </a:p>
        </p:txBody>
      </p:sp>
      <p:sp>
        <p:nvSpPr>
          <p:cNvPr id="34" name="Rectangle 16"/>
          <p:cNvSpPr>
            <a:spLocks noChangeArrowheads="1"/>
          </p:cNvSpPr>
          <p:nvPr/>
        </p:nvSpPr>
        <p:spPr bwMode="auto">
          <a:xfrm>
            <a:off x="0" y="3869999"/>
            <a:ext cx="9144000" cy="6162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5" name="Object 14"/>
          <p:cNvGraphicFramePr>
            <a:graphicFrameLocks noChangeAspect="1"/>
          </p:cNvGraphicFramePr>
          <p:nvPr>
            <p:extLst>
              <p:ext uri="{D42A27DB-BD31-4B8C-83A1-F6EECF244321}">
                <p14:modId xmlns:p14="http://schemas.microsoft.com/office/powerpoint/2010/main" val="3155539844"/>
              </p:ext>
            </p:extLst>
          </p:nvPr>
        </p:nvGraphicFramePr>
        <p:xfrm>
          <a:off x="446400" y="3944175"/>
          <a:ext cx="1092200" cy="431800"/>
        </p:xfrm>
        <a:graphic>
          <a:graphicData uri="http://schemas.openxmlformats.org/presentationml/2006/ole">
            <mc:AlternateContent xmlns:mc="http://schemas.openxmlformats.org/markup-compatibility/2006">
              <mc:Choice xmlns:v="urn:schemas-microsoft-com:vml" Requires="v">
                <p:oleObj spid="_x0000_s90205" name="Equation" r:id="rId3" imgW="1091880" imgH="431640" progId="Equation.3">
                  <p:embed/>
                </p:oleObj>
              </mc:Choice>
              <mc:Fallback>
                <p:oleObj name="Equation" r:id="rId3" imgW="1091880" imgH="431640" progId="Equation.3">
                  <p:embed/>
                  <p:pic>
                    <p:nvPicPr>
                      <p:cNvPr id="0" name=""/>
                      <p:cNvPicPr>
                        <a:picLocks noChangeAspect="1" noChangeArrowheads="1"/>
                      </p:cNvPicPr>
                      <p:nvPr/>
                    </p:nvPicPr>
                    <p:blipFill>
                      <a:blip r:embed="rId4"/>
                      <a:srcRect/>
                      <a:stretch>
                        <a:fillRect/>
                      </a:stretch>
                    </p:blipFill>
                    <p:spPr bwMode="auto">
                      <a:xfrm>
                        <a:off x="446400" y="3944175"/>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Text Box 15"/>
          <p:cNvSpPr txBox="1">
            <a:spLocks noChangeArrowheads="1"/>
          </p:cNvSpPr>
          <p:nvPr/>
        </p:nvSpPr>
        <p:spPr bwMode="auto">
          <a:xfrm>
            <a:off x="1489075" y="4008975"/>
            <a:ext cx="1714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not negligible</a:t>
            </a:r>
            <a:endParaRPr lang="en-US" sz="1800" b="1" dirty="0"/>
          </a:p>
        </p:txBody>
      </p:sp>
      <p:graphicFrame>
        <p:nvGraphicFramePr>
          <p:cNvPr id="37" name="Object 36"/>
          <p:cNvGraphicFramePr>
            <a:graphicFrameLocks noChangeAspect="1"/>
          </p:cNvGraphicFramePr>
          <p:nvPr>
            <p:extLst>
              <p:ext uri="{D42A27DB-BD31-4B8C-83A1-F6EECF244321}">
                <p14:modId xmlns:p14="http://schemas.microsoft.com/office/powerpoint/2010/main" val="3094892538"/>
              </p:ext>
            </p:extLst>
          </p:nvPr>
        </p:nvGraphicFramePr>
        <p:xfrm>
          <a:off x="2370138" y="4586288"/>
          <a:ext cx="6159500" cy="812800"/>
        </p:xfrm>
        <a:graphic>
          <a:graphicData uri="http://schemas.openxmlformats.org/presentationml/2006/ole">
            <mc:AlternateContent xmlns:mc="http://schemas.openxmlformats.org/markup-compatibility/2006">
              <mc:Choice xmlns:v="urn:schemas-microsoft-com:vml" Requires="v">
                <p:oleObj spid="_x0000_s90206" name="Equation" r:id="rId5" imgW="6159240" imgH="812520" progId="Equation.DSMT4">
                  <p:embed/>
                </p:oleObj>
              </mc:Choice>
              <mc:Fallback>
                <p:oleObj name="Equation" r:id="rId5" imgW="6159240" imgH="812520" progId="Equation.DSMT4">
                  <p:embed/>
                  <p:pic>
                    <p:nvPicPr>
                      <p:cNvPr id="0" name=""/>
                      <p:cNvPicPr>
                        <a:picLocks noChangeAspect="1" noChangeArrowheads="1"/>
                      </p:cNvPicPr>
                      <p:nvPr/>
                    </p:nvPicPr>
                    <p:blipFill>
                      <a:blip r:embed="rId6"/>
                      <a:srcRect/>
                      <a:stretch>
                        <a:fillRect/>
                      </a:stretch>
                    </p:blipFill>
                    <p:spPr bwMode="auto">
                      <a:xfrm>
                        <a:off x="2370138" y="4586288"/>
                        <a:ext cx="61595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680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768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7681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sequence introduces the </a:t>
            </a:r>
            <a:r>
              <a:rPr lang="en-GB" sz="1500" b="1" dirty="0" err="1"/>
              <a:t>semilogarithmic</a:t>
            </a:r>
            <a:r>
              <a:rPr lang="en-GB" sz="1500" b="1" dirty="0"/>
              <a:t> model and shows how it may be applied to an earnings function.  The dependent variable is linear but the explanatory variables, multiplied by their coefficients, are exponents of </a:t>
            </a:r>
            <a:r>
              <a:rPr lang="en-GB" sz="1500" b="1" i="1" dirty="0"/>
              <a:t>e</a:t>
            </a:r>
            <a:r>
              <a:rPr lang="en-GB" sz="1500" b="1" dirty="0"/>
              <a:t>.</a:t>
            </a:r>
            <a:endParaRPr lang="en-GB" sz="1500" b="1" dirty="0">
              <a:latin typeface="Times New Roman" pitchFamily="18" charset="0"/>
            </a:endParaRPr>
          </a:p>
        </p:txBody>
      </p:sp>
      <p:sp>
        <p:nvSpPr>
          <p:cNvPr id="11" name="Rectangle 10"/>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7"/>
          <p:cNvGraphicFramePr>
            <a:graphicFrameLocks noChangeAspect="1"/>
          </p:cNvGraphicFramePr>
          <p:nvPr>
            <p:extLst>
              <p:ext uri="{D42A27DB-BD31-4B8C-83A1-F6EECF244321}">
                <p14:modId xmlns:p14="http://schemas.microsoft.com/office/powerpoint/2010/main" val="396782552"/>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76842" name="Equation" r:id="rId3" imgW="1346040" imgH="419040" progId="Equation.3">
                  <p:embed/>
                </p:oleObj>
              </mc:Choice>
              <mc:Fallback>
                <p:oleObj name="Equation" r:id="rId3" imgW="13460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31081"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general, if a unit change in </a:t>
            </a:r>
            <a:r>
              <a:rPr lang="en-GB" sz="1500" b="1" i="1"/>
              <a:t>X</a:t>
            </a:r>
            <a:r>
              <a:rPr lang="en-GB" sz="1500" b="1"/>
              <a:t> is genuinely marginal, the estimate of </a:t>
            </a:r>
            <a:r>
              <a:rPr lang="en-GB" sz="1500" b="1" i="1">
                <a:latin typeface="Symbol" pitchFamily="18" charset="2"/>
              </a:rPr>
              <a:t>b</a:t>
            </a:r>
            <a:r>
              <a:rPr lang="en-GB" sz="1500" b="1" baseline="-25000"/>
              <a:t>2</a:t>
            </a:r>
            <a:r>
              <a:rPr lang="en-GB" sz="1500" b="1"/>
              <a:t> will be small and one can interpret it directly as an estimate of the proportional change in </a:t>
            </a:r>
            <a:r>
              <a:rPr lang="en-GB" sz="1500" b="1" i="1"/>
              <a:t>Y</a:t>
            </a:r>
            <a:r>
              <a:rPr lang="en-GB" sz="1500" b="1"/>
              <a:t> per unit change in </a:t>
            </a:r>
            <a:r>
              <a:rPr lang="en-GB" sz="1500" b="1" i="1"/>
              <a:t>X</a:t>
            </a:r>
            <a:r>
              <a:rPr lang="en-GB" sz="1500" b="1"/>
              <a:t>.</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8"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8"/>
          <p:cNvSpPr>
            <a:spLocks noChangeArrowheads="1"/>
          </p:cNvSpPr>
          <p:nvPr/>
        </p:nvSpPr>
        <p:spPr bwMode="auto">
          <a:xfrm>
            <a:off x="1951038" y="3043125"/>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2" name="Rectangle 21"/>
          <p:cNvSpPr>
            <a:spLocks noChangeArrowheads="1"/>
          </p:cNvSpPr>
          <p:nvPr/>
        </p:nvSpPr>
        <p:spPr bwMode="auto">
          <a:xfrm>
            <a:off x="0" y="4593600"/>
            <a:ext cx="9144000" cy="91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Text Box 15"/>
          <p:cNvSpPr txBox="1">
            <a:spLocks noChangeArrowheads="1"/>
          </p:cNvSpPr>
          <p:nvPr/>
        </p:nvSpPr>
        <p:spPr bwMode="auto">
          <a:xfrm>
            <a:off x="301625" y="4806000"/>
            <a:ext cx="217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If </a:t>
            </a:r>
            <a:r>
              <a:rPr lang="en-GB" sz="2400" b="1" dirty="0">
                <a:latin typeface="Symbol" pitchFamily="18" charset="2"/>
              </a:rPr>
              <a:t>D</a:t>
            </a:r>
            <a:r>
              <a:rPr lang="en-GB" sz="2400" b="1" i="1" dirty="0">
                <a:latin typeface="Times New Roman" pitchFamily="18" charset="0"/>
              </a:rPr>
              <a:t>X</a:t>
            </a:r>
            <a:r>
              <a:rPr lang="en-GB" sz="1800" b="1" dirty="0"/>
              <a:t> is one </a:t>
            </a:r>
            <a:r>
              <a:rPr lang="en-GB" sz="1800" b="1" dirty="0" smtClean="0"/>
              <a:t>unit,</a:t>
            </a:r>
            <a:endParaRPr lang="en-US" sz="1800" b="1" dirty="0"/>
          </a:p>
        </p:txBody>
      </p:sp>
      <p:sp>
        <p:nvSpPr>
          <p:cNvPr id="24" name="Rectangle 16"/>
          <p:cNvSpPr>
            <a:spLocks noChangeArrowheads="1"/>
          </p:cNvSpPr>
          <p:nvPr/>
        </p:nvSpPr>
        <p:spPr bwMode="auto">
          <a:xfrm>
            <a:off x="0" y="3869999"/>
            <a:ext cx="9144000" cy="6162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14"/>
          <p:cNvGraphicFramePr>
            <a:graphicFrameLocks noChangeAspect="1"/>
          </p:cNvGraphicFramePr>
          <p:nvPr>
            <p:extLst>
              <p:ext uri="{D42A27DB-BD31-4B8C-83A1-F6EECF244321}">
                <p14:modId xmlns:p14="http://schemas.microsoft.com/office/powerpoint/2010/main" val="3155539844"/>
              </p:ext>
            </p:extLst>
          </p:nvPr>
        </p:nvGraphicFramePr>
        <p:xfrm>
          <a:off x="446400" y="3944175"/>
          <a:ext cx="1092200" cy="431800"/>
        </p:xfrm>
        <a:graphic>
          <a:graphicData uri="http://schemas.openxmlformats.org/presentationml/2006/ole">
            <mc:AlternateContent xmlns:mc="http://schemas.openxmlformats.org/markup-compatibility/2006">
              <mc:Choice xmlns:v="urn:schemas-microsoft-com:vml" Requires="v">
                <p:oleObj spid="_x0000_s131146" name="Equation" r:id="rId3" imgW="1091880" imgH="431640" progId="Equation.3">
                  <p:embed/>
                </p:oleObj>
              </mc:Choice>
              <mc:Fallback>
                <p:oleObj name="Equation" r:id="rId3" imgW="1091880" imgH="431640" progId="Equation.3">
                  <p:embed/>
                  <p:pic>
                    <p:nvPicPr>
                      <p:cNvPr id="0" name=""/>
                      <p:cNvPicPr>
                        <a:picLocks noChangeAspect="1" noChangeArrowheads="1"/>
                      </p:cNvPicPr>
                      <p:nvPr/>
                    </p:nvPicPr>
                    <p:blipFill>
                      <a:blip r:embed="rId4"/>
                      <a:srcRect/>
                      <a:stretch>
                        <a:fillRect/>
                      </a:stretch>
                    </p:blipFill>
                    <p:spPr bwMode="auto">
                      <a:xfrm>
                        <a:off x="446400" y="3944175"/>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Text Box 15"/>
          <p:cNvSpPr txBox="1">
            <a:spLocks noChangeArrowheads="1"/>
          </p:cNvSpPr>
          <p:nvPr/>
        </p:nvSpPr>
        <p:spPr bwMode="auto">
          <a:xfrm>
            <a:off x="1489075" y="4008975"/>
            <a:ext cx="1714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not negligible</a:t>
            </a:r>
            <a:endParaRPr lang="en-US" sz="1800" b="1" dirty="0"/>
          </a:p>
        </p:txBody>
      </p:sp>
      <p:graphicFrame>
        <p:nvGraphicFramePr>
          <p:cNvPr id="27" name="Object 26"/>
          <p:cNvGraphicFramePr>
            <a:graphicFrameLocks noChangeAspect="1"/>
          </p:cNvGraphicFramePr>
          <p:nvPr>
            <p:extLst>
              <p:ext uri="{D42A27DB-BD31-4B8C-83A1-F6EECF244321}">
                <p14:modId xmlns:p14="http://schemas.microsoft.com/office/powerpoint/2010/main" val="3094892538"/>
              </p:ext>
            </p:extLst>
          </p:nvPr>
        </p:nvGraphicFramePr>
        <p:xfrm>
          <a:off x="2370138" y="4586288"/>
          <a:ext cx="6159500" cy="812800"/>
        </p:xfrm>
        <a:graphic>
          <a:graphicData uri="http://schemas.openxmlformats.org/presentationml/2006/ole">
            <mc:AlternateContent xmlns:mc="http://schemas.openxmlformats.org/markup-compatibility/2006">
              <mc:Choice xmlns:v="urn:schemas-microsoft-com:vml" Requires="v">
                <p:oleObj spid="_x0000_s131147" name="Equation" r:id="rId5" imgW="6159240" imgH="812520" progId="Equation.DSMT4">
                  <p:embed/>
                </p:oleObj>
              </mc:Choice>
              <mc:Fallback>
                <p:oleObj name="Equation" r:id="rId5" imgW="6159240" imgH="812520" progId="Equation.DSMT4">
                  <p:embed/>
                  <p:pic>
                    <p:nvPicPr>
                      <p:cNvPr id="0" name=""/>
                      <p:cNvPicPr>
                        <a:picLocks noChangeAspect="1" noChangeArrowheads="1"/>
                      </p:cNvPicPr>
                      <p:nvPr/>
                    </p:nvPicPr>
                    <p:blipFill>
                      <a:blip r:embed="rId6"/>
                      <a:srcRect/>
                      <a:stretch>
                        <a:fillRect/>
                      </a:stretch>
                    </p:blipFill>
                    <p:spPr bwMode="auto">
                      <a:xfrm>
                        <a:off x="2370138" y="4586288"/>
                        <a:ext cx="61595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132105"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However if a unit change in </a:t>
            </a:r>
            <a:r>
              <a:rPr lang="en-GB" sz="1500" b="1" i="1" dirty="0"/>
              <a:t>X</a:t>
            </a:r>
            <a:r>
              <a:rPr lang="en-GB" sz="1500" b="1" dirty="0"/>
              <a:t> is not small, the coefficient may be large and the second term might not be negligible.  In the present case, a year of schooling is not </a:t>
            </a:r>
            <a:r>
              <a:rPr lang="en-GB" sz="1500" b="1" dirty="0" smtClean="0"/>
              <a:t>marginal, but </a:t>
            </a:r>
            <a:r>
              <a:rPr lang="en-GB" sz="1500" b="1" dirty="0" err="1" smtClean="0"/>
              <a:t>evem</a:t>
            </a:r>
            <a:r>
              <a:rPr lang="en-GB" sz="1500" b="1" dirty="0" smtClean="0"/>
              <a:t> so </a:t>
            </a:r>
            <a:r>
              <a:rPr lang="en-GB" sz="1500" b="1" dirty="0"/>
              <a:t>the refinement </a:t>
            </a:r>
            <a:r>
              <a:rPr lang="en-GB" sz="1500" b="1" dirty="0" smtClean="0"/>
              <a:t>makes only </a:t>
            </a:r>
            <a:r>
              <a:rPr lang="en-GB" sz="1500" b="1" dirty="0"/>
              <a:t>a small difference.</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8"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8"/>
          <p:cNvSpPr>
            <a:spLocks noChangeArrowheads="1"/>
          </p:cNvSpPr>
          <p:nvPr/>
        </p:nvSpPr>
        <p:spPr bwMode="auto">
          <a:xfrm>
            <a:off x="1951038" y="3043125"/>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2" name="Rectangle 21"/>
          <p:cNvSpPr>
            <a:spLocks noChangeArrowheads="1"/>
          </p:cNvSpPr>
          <p:nvPr/>
        </p:nvSpPr>
        <p:spPr bwMode="auto">
          <a:xfrm>
            <a:off x="0" y="4593600"/>
            <a:ext cx="9144000" cy="91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Text Box 15"/>
          <p:cNvSpPr txBox="1">
            <a:spLocks noChangeArrowheads="1"/>
          </p:cNvSpPr>
          <p:nvPr/>
        </p:nvSpPr>
        <p:spPr bwMode="auto">
          <a:xfrm>
            <a:off x="301625" y="4806000"/>
            <a:ext cx="217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If </a:t>
            </a:r>
            <a:r>
              <a:rPr lang="en-GB" sz="2400" b="1" dirty="0">
                <a:latin typeface="Symbol" pitchFamily="18" charset="2"/>
              </a:rPr>
              <a:t>D</a:t>
            </a:r>
            <a:r>
              <a:rPr lang="en-GB" sz="2400" b="1" i="1" dirty="0">
                <a:latin typeface="Times New Roman" pitchFamily="18" charset="0"/>
              </a:rPr>
              <a:t>X</a:t>
            </a:r>
            <a:r>
              <a:rPr lang="en-GB" sz="1800" b="1" dirty="0"/>
              <a:t> is one </a:t>
            </a:r>
            <a:r>
              <a:rPr lang="en-GB" sz="1800" b="1" dirty="0" smtClean="0"/>
              <a:t>unit,</a:t>
            </a:r>
            <a:endParaRPr lang="en-US" sz="1800" b="1" dirty="0"/>
          </a:p>
        </p:txBody>
      </p:sp>
      <p:sp>
        <p:nvSpPr>
          <p:cNvPr id="24" name="Rectangle 16"/>
          <p:cNvSpPr>
            <a:spLocks noChangeArrowheads="1"/>
          </p:cNvSpPr>
          <p:nvPr/>
        </p:nvSpPr>
        <p:spPr bwMode="auto">
          <a:xfrm>
            <a:off x="0" y="3869999"/>
            <a:ext cx="9144000" cy="6162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14"/>
          <p:cNvGraphicFramePr>
            <a:graphicFrameLocks noChangeAspect="1"/>
          </p:cNvGraphicFramePr>
          <p:nvPr>
            <p:extLst>
              <p:ext uri="{D42A27DB-BD31-4B8C-83A1-F6EECF244321}">
                <p14:modId xmlns:p14="http://schemas.microsoft.com/office/powerpoint/2010/main" val="3155539844"/>
              </p:ext>
            </p:extLst>
          </p:nvPr>
        </p:nvGraphicFramePr>
        <p:xfrm>
          <a:off x="446400" y="3944175"/>
          <a:ext cx="1092200" cy="431800"/>
        </p:xfrm>
        <a:graphic>
          <a:graphicData uri="http://schemas.openxmlformats.org/presentationml/2006/ole">
            <mc:AlternateContent xmlns:mc="http://schemas.openxmlformats.org/markup-compatibility/2006">
              <mc:Choice xmlns:v="urn:schemas-microsoft-com:vml" Requires="v">
                <p:oleObj spid="_x0000_s132170" name="Equation" r:id="rId3" imgW="1091880" imgH="431640" progId="Equation.3">
                  <p:embed/>
                </p:oleObj>
              </mc:Choice>
              <mc:Fallback>
                <p:oleObj name="Equation" r:id="rId3" imgW="1091880" imgH="431640" progId="Equation.3">
                  <p:embed/>
                  <p:pic>
                    <p:nvPicPr>
                      <p:cNvPr id="0" name=""/>
                      <p:cNvPicPr>
                        <a:picLocks noChangeAspect="1" noChangeArrowheads="1"/>
                      </p:cNvPicPr>
                      <p:nvPr/>
                    </p:nvPicPr>
                    <p:blipFill>
                      <a:blip r:embed="rId4"/>
                      <a:srcRect/>
                      <a:stretch>
                        <a:fillRect/>
                      </a:stretch>
                    </p:blipFill>
                    <p:spPr bwMode="auto">
                      <a:xfrm>
                        <a:off x="446400" y="3944175"/>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Text Box 15"/>
          <p:cNvSpPr txBox="1">
            <a:spLocks noChangeArrowheads="1"/>
          </p:cNvSpPr>
          <p:nvPr/>
        </p:nvSpPr>
        <p:spPr bwMode="auto">
          <a:xfrm>
            <a:off x="1489075" y="4008975"/>
            <a:ext cx="1714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not negligible</a:t>
            </a:r>
            <a:endParaRPr lang="en-US" sz="1800" b="1" dirty="0"/>
          </a:p>
        </p:txBody>
      </p:sp>
      <p:graphicFrame>
        <p:nvGraphicFramePr>
          <p:cNvPr id="27" name="Object 26"/>
          <p:cNvGraphicFramePr>
            <a:graphicFrameLocks noChangeAspect="1"/>
          </p:cNvGraphicFramePr>
          <p:nvPr>
            <p:extLst>
              <p:ext uri="{D42A27DB-BD31-4B8C-83A1-F6EECF244321}">
                <p14:modId xmlns:p14="http://schemas.microsoft.com/office/powerpoint/2010/main" val="3094892538"/>
              </p:ext>
            </p:extLst>
          </p:nvPr>
        </p:nvGraphicFramePr>
        <p:xfrm>
          <a:off x="2370138" y="4586288"/>
          <a:ext cx="6159500" cy="812800"/>
        </p:xfrm>
        <a:graphic>
          <a:graphicData uri="http://schemas.openxmlformats.org/presentationml/2006/ole">
            <mc:AlternateContent xmlns:mc="http://schemas.openxmlformats.org/markup-compatibility/2006">
              <mc:Choice xmlns:v="urn:schemas-microsoft-com:vml" Requires="v">
                <p:oleObj spid="_x0000_s132171" name="Equation" r:id="rId5" imgW="6159240" imgH="812520" progId="Equation.DSMT4">
                  <p:embed/>
                </p:oleObj>
              </mc:Choice>
              <mc:Fallback>
                <p:oleObj name="Equation" r:id="rId5" imgW="6159240" imgH="812520" progId="Equation.DSMT4">
                  <p:embed/>
                  <p:pic>
                    <p:nvPicPr>
                      <p:cNvPr id="0" name=""/>
                      <p:cNvPicPr>
                        <a:picLocks noChangeAspect="1" noChangeArrowheads="1"/>
                      </p:cNvPicPr>
                      <p:nvPr/>
                    </p:nvPicPr>
                    <p:blipFill>
                      <a:blip r:embed="rId6"/>
                      <a:srcRect/>
                      <a:stretch>
                        <a:fillRect/>
                      </a:stretch>
                    </p:blipFill>
                    <p:spPr bwMode="auto">
                      <a:xfrm>
                        <a:off x="2370138" y="4586288"/>
                        <a:ext cx="61595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133130"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general, when </a:t>
            </a:r>
            <a:r>
              <a:rPr lang="en-GB" sz="1500" b="1" i="1">
                <a:latin typeface="Symbol" pitchFamily="18" charset="2"/>
              </a:rPr>
              <a:t>b</a:t>
            </a:r>
            <a:r>
              <a:rPr lang="en-GB" sz="1500" b="1" baseline="-25000"/>
              <a:t>2</a:t>
            </a:r>
            <a:r>
              <a:rPr lang="en-GB" sz="1500" b="1"/>
              <a:t> is less than 0.1, there is little to be gained by working out the effect exactly.</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28" name="Rectangle 8"/>
          <p:cNvSpPr>
            <a:spLocks noChangeArrowheads="1"/>
          </p:cNvSpPr>
          <p:nvPr/>
        </p:nvSpPr>
        <p:spPr bwMode="auto">
          <a:xfrm>
            <a:off x="1951038" y="3043125"/>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32" name="Rectangle 31"/>
          <p:cNvSpPr>
            <a:spLocks noChangeArrowheads="1"/>
          </p:cNvSpPr>
          <p:nvPr/>
        </p:nvSpPr>
        <p:spPr bwMode="auto">
          <a:xfrm>
            <a:off x="0" y="4593600"/>
            <a:ext cx="9144000" cy="91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Text Box 15"/>
          <p:cNvSpPr txBox="1">
            <a:spLocks noChangeArrowheads="1"/>
          </p:cNvSpPr>
          <p:nvPr/>
        </p:nvSpPr>
        <p:spPr bwMode="auto">
          <a:xfrm>
            <a:off x="301625" y="4806000"/>
            <a:ext cx="217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If </a:t>
            </a:r>
            <a:r>
              <a:rPr lang="en-GB" sz="2400" b="1" dirty="0">
                <a:latin typeface="Symbol" pitchFamily="18" charset="2"/>
              </a:rPr>
              <a:t>D</a:t>
            </a:r>
            <a:r>
              <a:rPr lang="en-GB" sz="2400" b="1" i="1" dirty="0">
                <a:latin typeface="Times New Roman" pitchFamily="18" charset="0"/>
              </a:rPr>
              <a:t>X</a:t>
            </a:r>
            <a:r>
              <a:rPr lang="en-GB" sz="1800" b="1" dirty="0"/>
              <a:t> is one </a:t>
            </a:r>
            <a:r>
              <a:rPr lang="en-GB" sz="1800" b="1" dirty="0" smtClean="0"/>
              <a:t>unit,</a:t>
            </a:r>
            <a:endParaRPr lang="en-US" sz="1800" b="1" dirty="0"/>
          </a:p>
        </p:txBody>
      </p:sp>
      <p:sp>
        <p:nvSpPr>
          <p:cNvPr id="35" name="Rectangle 16"/>
          <p:cNvSpPr>
            <a:spLocks noChangeArrowheads="1"/>
          </p:cNvSpPr>
          <p:nvPr/>
        </p:nvSpPr>
        <p:spPr bwMode="auto">
          <a:xfrm>
            <a:off x="0" y="3869999"/>
            <a:ext cx="9144000" cy="6162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6" name="Object 14"/>
          <p:cNvGraphicFramePr>
            <a:graphicFrameLocks noChangeAspect="1"/>
          </p:cNvGraphicFramePr>
          <p:nvPr>
            <p:extLst>
              <p:ext uri="{D42A27DB-BD31-4B8C-83A1-F6EECF244321}">
                <p14:modId xmlns:p14="http://schemas.microsoft.com/office/powerpoint/2010/main" val="2828329580"/>
              </p:ext>
            </p:extLst>
          </p:nvPr>
        </p:nvGraphicFramePr>
        <p:xfrm>
          <a:off x="446400" y="3944175"/>
          <a:ext cx="1092200" cy="431800"/>
        </p:xfrm>
        <a:graphic>
          <a:graphicData uri="http://schemas.openxmlformats.org/presentationml/2006/ole">
            <mc:AlternateContent xmlns:mc="http://schemas.openxmlformats.org/markup-compatibility/2006">
              <mc:Choice xmlns:v="urn:schemas-microsoft-com:vml" Requires="v">
                <p:oleObj spid="_x0000_s133200" name="Equation" r:id="rId3" imgW="1091880" imgH="431640" progId="Equation.3">
                  <p:embed/>
                </p:oleObj>
              </mc:Choice>
              <mc:Fallback>
                <p:oleObj name="Equation" r:id="rId3" imgW="1091880" imgH="431640" progId="Equation.3">
                  <p:embed/>
                  <p:pic>
                    <p:nvPicPr>
                      <p:cNvPr id="0" name=""/>
                      <p:cNvPicPr>
                        <a:picLocks noChangeAspect="1" noChangeArrowheads="1"/>
                      </p:cNvPicPr>
                      <p:nvPr/>
                    </p:nvPicPr>
                    <p:blipFill>
                      <a:blip r:embed="rId4"/>
                      <a:srcRect/>
                      <a:stretch>
                        <a:fillRect/>
                      </a:stretch>
                    </p:blipFill>
                    <p:spPr bwMode="auto">
                      <a:xfrm>
                        <a:off x="446400" y="3944175"/>
                        <a:ext cx="10922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Text Box 15"/>
          <p:cNvSpPr txBox="1">
            <a:spLocks noChangeArrowheads="1"/>
          </p:cNvSpPr>
          <p:nvPr/>
        </p:nvSpPr>
        <p:spPr bwMode="auto">
          <a:xfrm>
            <a:off x="1489075" y="4008975"/>
            <a:ext cx="1714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not negligible</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324962483"/>
              </p:ext>
            </p:extLst>
          </p:nvPr>
        </p:nvGraphicFramePr>
        <p:xfrm>
          <a:off x="2370138" y="4586288"/>
          <a:ext cx="6159500" cy="812800"/>
        </p:xfrm>
        <a:graphic>
          <a:graphicData uri="http://schemas.openxmlformats.org/presentationml/2006/ole">
            <mc:AlternateContent xmlns:mc="http://schemas.openxmlformats.org/markup-compatibility/2006">
              <mc:Choice xmlns:v="urn:schemas-microsoft-com:vml" Requires="v">
                <p:oleObj spid="_x0000_s133201" name="Equation" r:id="rId5" imgW="6159240" imgH="812520" progId="Equation.DSMT4">
                  <p:embed/>
                </p:oleObj>
              </mc:Choice>
              <mc:Fallback>
                <p:oleObj name="Equation" r:id="rId5" imgW="6159240" imgH="812520" progId="Equation.DSMT4">
                  <p:embed/>
                  <p:pic>
                    <p:nvPicPr>
                      <p:cNvPr id="0" name="Object 1"/>
                      <p:cNvPicPr>
                        <a:picLocks noChangeAspect="1" noChangeArrowheads="1"/>
                      </p:cNvPicPr>
                      <p:nvPr/>
                    </p:nvPicPr>
                    <p:blipFill>
                      <a:blip r:embed="rId6"/>
                      <a:srcRect/>
                      <a:stretch>
                        <a:fillRect/>
                      </a:stretch>
                    </p:blipFill>
                    <p:spPr bwMode="auto">
                      <a:xfrm>
                        <a:off x="2370138" y="4586288"/>
                        <a:ext cx="61595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4618800"/>
            <a:ext cx="9144000" cy="64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7526"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intercept in the regression is an estimate of log </a:t>
            </a:r>
            <a:r>
              <a:rPr lang="en-GB" sz="1500" b="1" i="1" dirty="0">
                <a:latin typeface="Symbol" pitchFamily="18" charset="2"/>
              </a:rPr>
              <a:t>b</a:t>
            </a:r>
            <a:r>
              <a:rPr lang="en-GB" sz="1500" b="1" baseline="-25000" dirty="0"/>
              <a:t>1</a:t>
            </a:r>
            <a:r>
              <a:rPr lang="en-GB" sz="1500" b="1" dirty="0"/>
              <a:t>.  From it, we obtain an estimate of </a:t>
            </a:r>
            <a:r>
              <a:rPr lang="en-GB" sz="1500" b="1" i="1" dirty="0">
                <a:latin typeface="Symbol" pitchFamily="18" charset="2"/>
              </a:rPr>
              <a:t>b</a:t>
            </a:r>
            <a:r>
              <a:rPr lang="en-GB" sz="1500" b="1" baseline="-25000" dirty="0"/>
              <a:t>1</a:t>
            </a:r>
            <a:r>
              <a:rPr lang="en-GB" sz="1500" b="1" dirty="0"/>
              <a:t> equal to </a:t>
            </a:r>
            <a:r>
              <a:rPr lang="en-GB" sz="1500" b="1" i="1" dirty="0" smtClean="0"/>
              <a:t>e</a:t>
            </a:r>
            <a:r>
              <a:rPr lang="en-GB" sz="1500" b="1" baseline="30000" dirty="0" smtClean="0"/>
              <a:t>1.836</a:t>
            </a:r>
            <a:r>
              <a:rPr lang="en-GB" sz="1500" b="1" dirty="0" smtClean="0"/>
              <a:t>, </a:t>
            </a:r>
            <a:r>
              <a:rPr lang="en-GB" sz="1500" b="1" dirty="0"/>
              <a:t>which is </a:t>
            </a:r>
            <a:r>
              <a:rPr lang="en-GB" sz="1500" b="1" dirty="0" smtClean="0"/>
              <a:t>6.27.</a:t>
            </a:r>
            <a:endParaRPr lang="en-GB" sz="1500" b="1" dirty="0"/>
          </a:p>
        </p:txBody>
      </p:sp>
      <p:sp>
        <p:nvSpPr>
          <p:cNvPr id="10752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8" name="Text Box 2"/>
          <p:cNvSpPr txBox="1">
            <a:spLocks noChangeArrowheads="1"/>
          </p:cNvSpPr>
          <p:nvPr/>
        </p:nvSpPr>
        <p:spPr bwMode="auto">
          <a:xfrm>
            <a:off x="301625" y="597600"/>
            <a:ext cx="8532813" cy="3641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a:t>
            </a:r>
          </a:p>
          <a:p>
            <a:endParaRPr lang="en-US" sz="1400" b="1" dirty="0">
              <a:latin typeface="Courier New" pitchFamily="49" charset="0"/>
            </a:endParaRPr>
          </a:p>
          <a:p>
            <a:r>
              <a:rPr lang="en-US" sz="1400" b="1" dirty="0">
                <a:latin typeface="Courier New" pitchFamily="49" charset="0"/>
              </a:rPr>
              <a:t>      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540</a:t>
            </a:r>
          </a:p>
          <a:p>
            <a:r>
              <a:rPr lang="en-US" sz="1400" b="1" dirty="0">
                <a:latin typeface="Courier New" pitchFamily="49" charset="0"/>
              </a:rPr>
              <a:t>-------------+------------------------------           F(  1,   538) =  140.05</a:t>
            </a:r>
          </a:p>
          <a:p>
            <a:r>
              <a:rPr lang="en-US" sz="1400" b="1" dirty="0">
                <a:latin typeface="Courier New" pitchFamily="49" charset="0"/>
              </a:rPr>
              <a:t>       Model |  38.5643833     1  38.5643833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148.14326   538  .275359219           R-squared     =  0.2065</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0.2051</a:t>
            </a:r>
          </a:p>
          <a:p>
            <a:r>
              <a:rPr lang="en-US" sz="1400" b="1" dirty="0">
                <a:latin typeface="Courier New" pitchFamily="49" charset="0"/>
              </a:rPr>
              <a:t>       Total |  186.707643   539   .34639637           Root MSE      =  .52475</a:t>
            </a:r>
          </a:p>
          <a:p>
            <a:endParaRPr lang="en-US" sz="1400" b="1" dirty="0">
              <a:latin typeface="Courier New" pitchFamily="49" charset="0"/>
            </a:endParaRPr>
          </a:p>
          <a:p>
            <a:r>
              <a:rPr lang="en-US" sz="1400" b="1" dirty="0">
                <a:latin typeface="Courier New" pitchFamily="49" charset="0"/>
              </a:rPr>
              <a:t>------------------------------------------------------------------------------</a:t>
            </a: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.1096934   .0092691    11.83   0.000     .0914853    .1279014</a:t>
            </a:r>
          </a:p>
          <a:p>
            <a:r>
              <a:rPr lang="en-US" sz="1400" b="1" dirty="0">
                <a:latin typeface="Courier New" pitchFamily="49" charset="0"/>
              </a:rPr>
              <a:t>       _cons |   1.292241   .1287252    10.04   0.000     1.039376    1.545107</a:t>
            </a:r>
          </a:p>
          <a:p>
            <a:r>
              <a:rPr lang="en-US" sz="1400" b="1" dirty="0">
                <a:latin typeface="Courier New" pitchFamily="49" charset="0"/>
              </a:rPr>
              <a:t>------------------------------------------------------------------------------</a:t>
            </a:r>
          </a:p>
        </p:txBody>
      </p:sp>
      <p:sp>
        <p:nvSpPr>
          <p:cNvPr id="20" name="Rectangle 5"/>
          <p:cNvSpPr>
            <a:spLocks noChangeArrowheads="1"/>
          </p:cNvSpPr>
          <p:nvPr/>
        </p:nvSpPr>
        <p:spPr bwMode="auto">
          <a:xfrm>
            <a:off x="0" y="3870000"/>
            <a:ext cx="9144000" cy="64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5"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8"/>
          <p:cNvSpPr>
            <a:spLocks noChangeArrowheads="1"/>
          </p:cNvSpPr>
          <p:nvPr/>
        </p:nvSpPr>
        <p:spPr bwMode="auto">
          <a:xfrm>
            <a:off x="1951038" y="3262200"/>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267600564"/>
              </p:ext>
            </p:extLst>
          </p:nvPr>
        </p:nvGraphicFramePr>
        <p:xfrm>
          <a:off x="3248025" y="3948113"/>
          <a:ext cx="1752600" cy="431800"/>
        </p:xfrm>
        <a:graphic>
          <a:graphicData uri="http://schemas.openxmlformats.org/presentationml/2006/ole">
            <mc:AlternateContent xmlns:mc="http://schemas.openxmlformats.org/markup-compatibility/2006">
              <mc:Choice xmlns:v="urn:schemas-microsoft-com:vml" Requires="v">
                <p:oleObj spid="_x0000_s107600" name="Equation" r:id="rId3" imgW="1752480" imgH="431640" progId="Equation.DSMT4">
                  <p:embed/>
                </p:oleObj>
              </mc:Choice>
              <mc:Fallback>
                <p:oleObj name="Equation" r:id="rId3" imgW="1752480" imgH="431640" progId="Equation.DSMT4">
                  <p:embed/>
                  <p:pic>
                    <p:nvPicPr>
                      <p:cNvPr id="0" name="Object 20"/>
                      <p:cNvPicPr>
                        <a:picLocks noChangeAspect="1" noChangeArrowheads="1"/>
                      </p:cNvPicPr>
                      <p:nvPr/>
                    </p:nvPicPr>
                    <p:blipFill>
                      <a:blip r:embed="rId4"/>
                      <a:srcRect/>
                      <a:stretch>
                        <a:fillRect/>
                      </a:stretch>
                    </p:blipFill>
                    <p:spPr bwMode="auto">
                      <a:xfrm>
                        <a:off x="3248025" y="3948113"/>
                        <a:ext cx="17526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561918618"/>
              </p:ext>
            </p:extLst>
          </p:nvPr>
        </p:nvGraphicFramePr>
        <p:xfrm>
          <a:off x="3679825" y="4697413"/>
          <a:ext cx="2070100" cy="431800"/>
        </p:xfrm>
        <a:graphic>
          <a:graphicData uri="http://schemas.openxmlformats.org/presentationml/2006/ole">
            <mc:AlternateContent xmlns:mc="http://schemas.openxmlformats.org/markup-compatibility/2006">
              <mc:Choice xmlns:v="urn:schemas-microsoft-com:vml" Requires="v">
                <p:oleObj spid="_x0000_s107601" name="Equation" r:id="rId5" imgW="2070000" imgH="431640" progId="Equation.DSMT4">
                  <p:embed/>
                </p:oleObj>
              </mc:Choice>
              <mc:Fallback>
                <p:oleObj name="Equation" r:id="rId5" imgW="2070000" imgH="431640" progId="Equation.DSMT4">
                  <p:embed/>
                  <p:pic>
                    <p:nvPicPr>
                      <p:cNvPr id="0" name="Object 21"/>
                      <p:cNvPicPr>
                        <a:picLocks noChangeAspect="1" noChangeArrowheads="1"/>
                      </p:cNvPicPr>
                      <p:nvPr/>
                    </p:nvPicPr>
                    <p:blipFill>
                      <a:blip r:embed="rId6"/>
                      <a:srcRect/>
                      <a:stretch>
                        <a:fillRect/>
                      </a:stretch>
                    </p:blipFill>
                    <p:spPr bwMode="auto">
                      <a:xfrm>
                        <a:off x="3679825" y="4697413"/>
                        <a:ext cx="2070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115722" name="Text Box 10"/>
          <p:cNvSpPr txBox="1">
            <a:spLocks noChangeArrowheads="1"/>
          </p:cNvSpPr>
          <p:nvPr/>
        </p:nvSpPr>
        <p:spPr bwMode="auto">
          <a:xfrm>
            <a:off x="301625" y="583247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Literally this implies that a person with no schooling would earn </a:t>
            </a:r>
            <a:r>
              <a:rPr lang="en-GB" sz="1500" b="1" dirty="0" smtClean="0"/>
              <a:t>$6.27 </a:t>
            </a:r>
            <a:r>
              <a:rPr lang="en-GB" sz="1500" b="1" dirty="0"/>
              <a:t>per hour.  However it is dangerous to extrapolate so far from the range for which we have data.</a:t>
            </a:r>
            <a:endParaRPr lang="en-GB" sz="1500" b="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5" name="Rectangle 5"/>
          <p:cNvSpPr>
            <a:spLocks noChangeArrowheads="1"/>
          </p:cNvSpPr>
          <p:nvPr/>
        </p:nvSpPr>
        <p:spPr bwMode="auto">
          <a:xfrm>
            <a:off x="0" y="4618800"/>
            <a:ext cx="9144000" cy="64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Text Box 2"/>
          <p:cNvSpPr txBox="1">
            <a:spLocks noChangeArrowheads="1"/>
          </p:cNvSpPr>
          <p:nvPr/>
        </p:nvSpPr>
        <p:spPr bwMode="auto">
          <a:xfrm>
            <a:off x="301625" y="597600"/>
            <a:ext cx="8532813" cy="3641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a:t>
            </a:r>
          </a:p>
          <a:p>
            <a:endParaRPr lang="en-US" sz="1400" b="1" dirty="0">
              <a:latin typeface="Courier New" pitchFamily="49" charset="0"/>
            </a:endParaRPr>
          </a:p>
          <a:p>
            <a:r>
              <a:rPr lang="en-US" sz="1400" b="1" dirty="0">
                <a:latin typeface="Courier New" pitchFamily="49" charset="0"/>
              </a:rPr>
              <a:t>      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540</a:t>
            </a:r>
          </a:p>
          <a:p>
            <a:r>
              <a:rPr lang="en-US" sz="1400" b="1" dirty="0">
                <a:latin typeface="Courier New" pitchFamily="49" charset="0"/>
              </a:rPr>
              <a:t>-------------+------------------------------           F(  1,   538) =  140.05</a:t>
            </a:r>
          </a:p>
          <a:p>
            <a:r>
              <a:rPr lang="en-US" sz="1400" b="1" dirty="0">
                <a:latin typeface="Courier New" pitchFamily="49" charset="0"/>
              </a:rPr>
              <a:t>       Model |  38.5643833     1  38.5643833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148.14326   538  .275359219           R-squared     =  0.2065</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0.2051</a:t>
            </a:r>
          </a:p>
          <a:p>
            <a:r>
              <a:rPr lang="en-US" sz="1400" b="1" dirty="0">
                <a:latin typeface="Courier New" pitchFamily="49" charset="0"/>
              </a:rPr>
              <a:t>       Total |  186.707643   539   .34639637           Root MSE      =  .52475</a:t>
            </a:r>
          </a:p>
          <a:p>
            <a:endParaRPr lang="en-US" sz="1400" b="1" dirty="0">
              <a:latin typeface="Courier New" pitchFamily="49" charset="0"/>
            </a:endParaRPr>
          </a:p>
          <a:p>
            <a:r>
              <a:rPr lang="en-US" sz="1400" b="1" dirty="0">
                <a:latin typeface="Courier New" pitchFamily="49" charset="0"/>
              </a:rPr>
              <a:t>------------------------------------------------------------------------------</a:t>
            </a: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.1096934   .0092691    11.83   0.000     .0914853    .1279014</a:t>
            </a:r>
          </a:p>
          <a:p>
            <a:r>
              <a:rPr lang="en-US" sz="1400" b="1" dirty="0">
                <a:latin typeface="Courier New" pitchFamily="49" charset="0"/>
              </a:rPr>
              <a:t>       _cons |   1.292241   .1287252    10.04   0.000     1.039376    1.545107</a:t>
            </a:r>
          </a:p>
          <a:p>
            <a:r>
              <a:rPr lang="en-US" sz="1400" b="1" dirty="0">
                <a:latin typeface="Courier New" pitchFamily="49" charset="0"/>
              </a:rPr>
              <a:t>------------------------------------------------------------------------------</a:t>
            </a:r>
          </a:p>
        </p:txBody>
      </p:sp>
      <p:sp>
        <p:nvSpPr>
          <p:cNvPr id="21" name="Rectangle 5"/>
          <p:cNvSpPr>
            <a:spLocks noChangeArrowheads="1"/>
          </p:cNvSpPr>
          <p:nvPr/>
        </p:nvSpPr>
        <p:spPr bwMode="auto">
          <a:xfrm>
            <a:off x="0" y="3870000"/>
            <a:ext cx="9144000" cy="64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8"/>
          <p:cNvSpPr>
            <a:spLocks noChangeArrowheads="1"/>
          </p:cNvSpPr>
          <p:nvPr/>
        </p:nvSpPr>
        <p:spPr bwMode="auto">
          <a:xfrm>
            <a:off x="1951038" y="3262200"/>
            <a:ext cx="93186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6"/>
          <p:cNvSpPr>
            <a:spLocks noChangeArrowheads="1"/>
          </p:cNvSpPr>
          <p:nvPr/>
        </p:nvSpPr>
        <p:spPr bwMode="auto">
          <a:xfrm>
            <a:off x="365125" y="637200"/>
            <a:ext cx="15684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2"/>
          <p:cNvSpPr txBox="1">
            <a:spLocks noChangeArrowheads="1"/>
          </p:cNvSpPr>
          <p:nvPr/>
        </p:nvSpPr>
        <p:spPr bwMode="auto">
          <a:xfrm>
            <a:off x="301625" y="597601"/>
            <a:ext cx="8532813" cy="31361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16.5822819     1  16.5822819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136.016938   498  .273126381           R-squared     =  0.1087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0.1069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.52261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.0664621   .0085297     7.79   0.000     .0497034    .0832207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1.83624   .1289384    14.24   0.000      1.58291    2.089571</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3059307010"/>
              </p:ext>
            </p:extLst>
          </p:nvPr>
        </p:nvGraphicFramePr>
        <p:xfrm>
          <a:off x="3248025" y="3948113"/>
          <a:ext cx="1752600" cy="431800"/>
        </p:xfrm>
        <a:graphic>
          <a:graphicData uri="http://schemas.openxmlformats.org/presentationml/2006/ole">
            <mc:AlternateContent xmlns:mc="http://schemas.openxmlformats.org/markup-compatibility/2006">
              <mc:Choice xmlns:v="urn:schemas-microsoft-com:vml" Requires="v">
                <p:oleObj spid="_x0000_s115783" name="Equation" r:id="rId3" imgW="1752480" imgH="431640" progId="Equation.DSMT4">
                  <p:embed/>
                </p:oleObj>
              </mc:Choice>
              <mc:Fallback>
                <p:oleObj name="Equation" r:id="rId3" imgW="1752480" imgH="431640" progId="Equation.DSMT4">
                  <p:embed/>
                  <p:pic>
                    <p:nvPicPr>
                      <p:cNvPr id="0" name=""/>
                      <p:cNvPicPr>
                        <a:picLocks noChangeAspect="1" noChangeArrowheads="1"/>
                      </p:cNvPicPr>
                      <p:nvPr/>
                    </p:nvPicPr>
                    <p:blipFill>
                      <a:blip r:embed="rId4"/>
                      <a:srcRect/>
                      <a:stretch>
                        <a:fillRect/>
                      </a:stretch>
                    </p:blipFill>
                    <p:spPr bwMode="auto">
                      <a:xfrm>
                        <a:off x="3248025" y="3948113"/>
                        <a:ext cx="17526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560707458"/>
              </p:ext>
            </p:extLst>
          </p:nvPr>
        </p:nvGraphicFramePr>
        <p:xfrm>
          <a:off x="3679825" y="4697413"/>
          <a:ext cx="2070100" cy="431800"/>
        </p:xfrm>
        <a:graphic>
          <a:graphicData uri="http://schemas.openxmlformats.org/presentationml/2006/ole">
            <mc:AlternateContent xmlns:mc="http://schemas.openxmlformats.org/markup-compatibility/2006">
              <mc:Choice xmlns:v="urn:schemas-microsoft-com:vml" Requires="v">
                <p:oleObj spid="_x0000_s115784" name="Equation" r:id="rId5" imgW="2070000" imgH="431640" progId="Equation.DSMT4">
                  <p:embed/>
                </p:oleObj>
              </mc:Choice>
              <mc:Fallback>
                <p:oleObj name="Equation" r:id="rId5" imgW="2070000" imgH="431640" progId="Equation.DSMT4">
                  <p:embed/>
                  <p:pic>
                    <p:nvPicPr>
                      <p:cNvPr id="0" name=""/>
                      <p:cNvPicPr>
                        <a:picLocks noChangeAspect="1" noChangeArrowheads="1"/>
                      </p:cNvPicPr>
                      <p:nvPr/>
                    </p:nvPicPr>
                    <p:blipFill>
                      <a:blip r:embed="rId6"/>
                      <a:srcRect/>
                      <a:stretch>
                        <a:fillRect/>
                      </a:stretch>
                    </p:blipFill>
                    <p:spPr bwMode="auto">
                      <a:xfrm>
                        <a:off x="3679825" y="4697413"/>
                        <a:ext cx="2070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504000" y="609600"/>
            <a:ext cx="8136000" cy="487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114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scatter diagram with the semilogarithmic regression.</a:t>
            </a:r>
            <a:endParaRPr lang="en-GB" sz="1500" b="1">
              <a:latin typeface="Times New Roman" pitchFamily="18" charset="0"/>
            </a:endParaRPr>
          </a:p>
        </p:txBody>
      </p:sp>
      <p:sp>
        <p:nvSpPr>
          <p:cNvPr id="9114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pic>
        <p:nvPicPr>
          <p:cNvPr id="135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2651" y="6477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504000" y="609600"/>
            <a:ext cx="8136000" cy="487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2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semilogarithmic regression line plotted in a scatter diagram with the untransformed data, with the linear regression shown for comparison.</a:t>
            </a:r>
            <a:endParaRPr lang="en-GB" sz="1500" b="1">
              <a:latin typeface="Times New Roman" pitchFamily="18" charset="0"/>
            </a:endParaRPr>
          </a:p>
        </p:txBody>
      </p:sp>
      <p:sp>
        <p:nvSpPr>
          <p:cNvPr id="9216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25</a:t>
            </a:r>
            <a:endParaRPr lang="en-US" sz="100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pic>
        <p:nvPicPr>
          <p:cNvPr id="136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925" y="6477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26</a:t>
            </a:r>
            <a:endParaRPr lang="en-US" sz="1000">
              <a:solidFill>
                <a:srgbClr val="3366FF"/>
              </a:solidFill>
            </a:endParaRPr>
          </a:p>
        </p:txBody>
      </p:sp>
      <p:sp>
        <p:nvSpPr>
          <p:cNvPr id="11674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is not much difference in the fit of the regression lines, but the semilogarithmic regression is more satisfactory in two respects.</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0"/>
          <p:cNvSpPr/>
          <p:nvPr/>
        </p:nvSpPr>
        <p:spPr bwMode="auto">
          <a:xfrm>
            <a:off x="504000" y="609600"/>
            <a:ext cx="8136000" cy="487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925" y="6477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27</a:t>
            </a:r>
            <a:endParaRPr lang="en-US" sz="1000">
              <a:solidFill>
                <a:srgbClr val="3366FF"/>
              </a:solidFill>
            </a:endParaRPr>
          </a:p>
        </p:txBody>
      </p:sp>
      <p:sp>
        <p:nvSpPr>
          <p:cNvPr id="11776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linear specification predicts that </a:t>
            </a:r>
            <a:r>
              <a:rPr lang="en-GB" sz="1500" b="1" dirty="0" smtClean="0"/>
              <a:t>hourly earnings </a:t>
            </a:r>
            <a:r>
              <a:rPr lang="en-GB" sz="1500" b="1" dirty="0"/>
              <a:t>will increase by </a:t>
            </a:r>
            <a:r>
              <a:rPr lang="en-GB" sz="1500" b="1" dirty="0" smtClean="0"/>
              <a:t>a fixed amount, $1.27, </a:t>
            </a:r>
            <a:r>
              <a:rPr lang="en-GB" sz="1500" b="1" dirty="0"/>
              <a:t>with each additional year of </a:t>
            </a:r>
            <a:r>
              <a:rPr lang="en-GB" sz="1500" b="1" dirty="0" smtClean="0"/>
              <a:t>schooling. This </a:t>
            </a:r>
            <a:r>
              <a:rPr lang="en-GB" sz="1500" b="1" dirty="0"/>
              <a:t>is implausible for high levels of education.  The semi-logarithmic specification allows the increment to increase with level of education.</a:t>
            </a:r>
            <a:endParaRPr lang="en-GB" sz="1500" b="1" dirty="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0"/>
          <p:cNvSpPr/>
          <p:nvPr/>
        </p:nvSpPr>
        <p:spPr bwMode="auto">
          <a:xfrm>
            <a:off x="504000" y="609600"/>
            <a:ext cx="8136000" cy="487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925" y="6477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878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28</a:t>
            </a:r>
            <a:endParaRPr lang="en-US" sz="1000">
              <a:solidFill>
                <a:srgbClr val="3366FF"/>
              </a:solidFill>
            </a:endParaRPr>
          </a:p>
        </p:txBody>
      </p:sp>
      <p:sp>
        <p:nvSpPr>
          <p:cNvPr id="11879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Second, the linear specification predicts </a:t>
            </a:r>
            <a:r>
              <a:rPr lang="en-GB" sz="1500" b="1" dirty="0" smtClean="0"/>
              <a:t>very low </a:t>
            </a:r>
            <a:r>
              <a:rPr lang="en-GB" sz="1500" b="1" dirty="0"/>
              <a:t>earnings for an individual with no schooling.  The </a:t>
            </a:r>
            <a:r>
              <a:rPr lang="en-GB" sz="1500" b="1" dirty="0" err="1"/>
              <a:t>semilogarithmic</a:t>
            </a:r>
            <a:r>
              <a:rPr lang="en-GB" sz="1500" b="1" dirty="0"/>
              <a:t> specification predicts hourly earnings of </a:t>
            </a:r>
            <a:r>
              <a:rPr lang="en-GB" sz="1500" b="1" dirty="0" smtClean="0"/>
              <a:t>$6.27, </a:t>
            </a:r>
            <a:r>
              <a:rPr lang="en-GB" sz="1500" b="1" dirty="0"/>
              <a:t>which at least is not obvious nonsense.</a:t>
            </a:r>
            <a:endParaRPr lang="en-GB" sz="1500" b="1" dirty="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0"/>
          <p:cNvSpPr/>
          <p:nvPr/>
        </p:nvSpPr>
        <p:spPr bwMode="auto">
          <a:xfrm>
            <a:off x="504000" y="609600"/>
            <a:ext cx="8136000" cy="487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925" y="647700"/>
            <a:ext cx="7447884" cy="485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72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97288" name="Text Box 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differential of </a:t>
            </a:r>
            <a:r>
              <a:rPr lang="en-GB" sz="1500" b="1" i="1"/>
              <a:t>Y</a:t>
            </a:r>
            <a:r>
              <a:rPr lang="en-GB" sz="1500" b="1"/>
              <a:t> with respect to </a:t>
            </a:r>
            <a:r>
              <a:rPr lang="en-GB" sz="1500" b="1" i="1"/>
              <a:t>X</a:t>
            </a:r>
            <a:r>
              <a:rPr lang="en-GB" sz="1500" b="1"/>
              <a:t> simplifies to </a:t>
            </a:r>
            <a:r>
              <a:rPr lang="en-GB" sz="1500" b="1" i="1">
                <a:latin typeface="Symbol" pitchFamily="18" charset="2"/>
              </a:rPr>
              <a:t>b</a:t>
            </a:r>
            <a:r>
              <a:rPr lang="en-GB" sz="1500" b="1" baseline="-25000"/>
              <a:t>2</a:t>
            </a:r>
            <a:r>
              <a:rPr lang="en-GB" sz="1500" b="1" i="1"/>
              <a:t>Y</a:t>
            </a:r>
            <a:r>
              <a:rPr lang="en-GB" sz="1500" b="1"/>
              <a: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6" name="Rectangle 16"/>
          <p:cNvSpPr>
            <a:spLocks noChangeArrowheads="1"/>
          </p:cNvSpPr>
          <p:nvPr/>
        </p:nvSpPr>
        <p:spPr bwMode="auto">
          <a:xfrm>
            <a:off x="0" y="1396800"/>
            <a:ext cx="9144000" cy="11368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3547875014"/>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97347" name="Equation" r:id="rId3" imgW="1346040" imgH="419040" progId="Equation.3">
                  <p:embed/>
                </p:oleObj>
              </mc:Choice>
              <mc:Fallback>
                <p:oleObj name="Equation" r:id="rId3" imgW="13460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580797628"/>
              </p:ext>
            </p:extLst>
          </p:nvPr>
        </p:nvGraphicFramePr>
        <p:xfrm>
          <a:off x="3498850" y="1582738"/>
          <a:ext cx="2717800" cy="722312"/>
        </p:xfrm>
        <a:graphic>
          <a:graphicData uri="http://schemas.openxmlformats.org/presentationml/2006/ole">
            <mc:AlternateContent xmlns:mc="http://schemas.openxmlformats.org/markup-compatibility/2006">
              <mc:Choice xmlns:v="urn:schemas-microsoft-com:vml" Requires="v">
                <p:oleObj spid="_x0000_s97348" name="Equation" r:id="rId5" imgW="2717640" imgH="723600" progId="Equation.DSMT4">
                  <p:embed/>
                </p:oleObj>
              </mc:Choice>
              <mc:Fallback>
                <p:oleObj name="Equation" r:id="rId5" imgW="2717640" imgH="7236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8850" y="1582738"/>
                        <a:ext cx="27178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4.2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01025" y="6553200"/>
            <a:ext cx="8667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6"/>
          <p:cNvSpPr>
            <a:spLocks noChangeArrowheads="1"/>
          </p:cNvSpPr>
          <p:nvPr/>
        </p:nvSpPr>
        <p:spPr bwMode="auto">
          <a:xfrm>
            <a:off x="0" y="2654099"/>
            <a:ext cx="9144000" cy="112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1396800"/>
            <a:ext cx="9144000" cy="11368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83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graphicFrame>
        <p:nvGraphicFramePr>
          <p:cNvPr id="98310" name="Object 6"/>
          <p:cNvGraphicFramePr>
            <a:graphicFrameLocks noChangeAspect="1"/>
          </p:cNvGraphicFramePr>
          <p:nvPr>
            <p:extLst>
              <p:ext uri="{D42A27DB-BD31-4B8C-83A1-F6EECF244321}">
                <p14:modId xmlns:p14="http://schemas.microsoft.com/office/powerpoint/2010/main" val="1580797628"/>
              </p:ext>
            </p:extLst>
          </p:nvPr>
        </p:nvGraphicFramePr>
        <p:xfrm>
          <a:off x="3499200" y="1582738"/>
          <a:ext cx="2717800" cy="722312"/>
        </p:xfrm>
        <a:graphic>
          <a:graphicData uri="http://schemas.openxmlformats.org/presentationml/2006/ole">
            <mc:AlternateContent xmlns:mc="http://schemas.openxmlformats.org/markup-compatibility/2006">
              <mc:Choice xmlns:v="urn:schemas-microsoft-com:vml" Requires="v">
                <p:oleObj spid="_x0000_s98396" name="Equation" r:id="rId3" imgW="2717640" imgH="723600" progId="Equation.DSMT4">
                  <p:embed/>
                </p:oleObj>
              </mc:Choice>
              <mc:Fallback>
                <p:oleObj name="Equation" r:id="rId3" imgW="2717640" imgH="723600" progId="Equation.DSMT4">
                  <p:embed/>
                  <p:pic>
                    <p:nvPicPr>
                      <p:cNvPr id="0" name="Object 6"/>
                      <p:cNvPicPr>
                        <a:picLocks noChangeAspect="1" noChangeArrowheads="1"/>
                      </p:cNvPicPr>
                      <p:nvPr/>
                    </p:nvPicPr>
                    <p:blipFill>
                      <a:blip r:embed="rId4"/>
                      <a:srcRect/>
                      <a:stretch>
                        <a:fillRect/>
                      </a:stretch>
                    </p:blipFill>
                    <p:spPr bwMode="auto">
                      <a:xfrm>
                        <a:off x="3499200" y="1582738"/>
                        <a:ext cx="27178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8311" name="Object 7"/>
          <p:cNvGraphicFramePr>
            <a:graphicFrameLocks noChangeAspect="1"/>
          </p:cNvGraphicFramePr>
          <p:nvPr>
            <p:extLst>
              <p:ext uri="{D42A27DB-BD31-4B8C-83A1-F6EECF244321}">
                <p14:modId xmlns:p14="http://schemas.microsoft.com/office/powerpoint/2010/main" val="2277306081"/>
              </p:ext>
            </p:extLst>
          </p:nvPr>
        </p:nvGraphicFramePr>
        <p:xfrm>
          <a:off x="3194050" y="2840038"/>
          <a:ext cx="1384300" cy="722312"/>
        </p:xfrm>
        <a:graphic>
          <a:graphicData uri="http://schemas.openxmlformats.org/presentationml/2006/ole">
            <mc:AlternateContent xmlns:mc="http://schemas.openxmlformats.org/markup-compatibility/2006">
              <mc:Choice xmlns:v="urn:schemas-microsoft-com:vml" Requires="v">
                <p:oleObj spid="_x0000_s98397" name="Equation" r:id="rId5" imgW="1384200" imgH="723600" progId="Equation.DSMT4">
                  <p:embed/>
                </p:oleObj>
              </mc:Choice>
              <mc:Fallback>
                <p:oleObj name="Equation" r:id="rId5" imgW="1384200" imgH="723600" progId="Equation.DSMT4">
                  <p:embed/>
                  <p:pic>
                    <p:nvPicPr>
                      <p:cNvPr id="0" name="Object 7"/>
                      <p:cNvPicPr>
                        <a:picLocks noChangeAspect="1" noChangeArrowheads="1"/>
                      </p:cNvPicPr>
                      <p:nvPr/>
                    </p:nvPicPr>
                    <p:blipFill>
                      <a:blip r:embed="rId6"/>
                      <a:srcRect/>
                      <a:stretch>
                        <a:fillRect/>
                      </a:stretch>
                    </p:blipFill>
                    <p:spPr bwMode="auto">
                      <a:xfrm>
                        <a:off x="3194050" y="2840038"/>
                        <a:ext cx="13843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12" name="Text Box 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the </a:t>
            </a:r>
            <a:r>
              <a:rPr lang="en-GB" sz="1500" b="1" i="1"/>
              <a:t>proportional</a:t>
            </a:r>
            <a:r>
              <a:rPr lang="en-GB" sz="1500" b="1"/>
              <a:t> change in </a:t>
            </a:r>
            <a:r>
              <a:rPr lang="en-GB" sz="1500" b="1" i="1"/>
              <a:t>Y</a:t>
            </a:r>
            <a:r>
              <a:rPr lang="en-GB" sz="1500" b="1"/>
              <a:t> per </a:t>
            </a:r>
            <a:r>
              <a:rPr lang="en-GB" sz="1500" b="1" i="1"/>
              <a:t>unit</a:t>
            </a:r>
            <a:r>
              <a:rPr lang="en-GB" sz="1500" b="1"/>
              <a:t> change in </a:t>
            </a:r>
            <a:r>
              <a:rPr lang="en-GB" sz="1500" b="1" i="1"/>
              <a:t>X</a:t>
            </a:r>
            <a:r>
              <a:rPr lang="en-GB" sz="1500" b="1"/>
              <a:t> is equal to </a:t>
            </a:r>
            <a:r>
              <a:rPr lang="en-GB" sz="1500" b="1" i="1">
                <a:latin typeface="Symbol" pitchFamily="18" charset="2"/>
              </a:rPr>
              <a:t>b</a:t>
            </a:r>
            <a:r>
              <a:rPr lang="en-GB" sz="1500" b="1" baseline="-25000"/>
              <a:t>2</a:t>
            </a:r>
            <a:r>
              <a:rPr lang="en-GB" sz="1500" b="1"/>
              <a:t>.  It is therefore independent of the value of </a:t>
            </a:r>
            <a:r>
              <a:rPr lang="en-GB" sz="1500" b="1" i="1"/>
              <a:t>X</a:t>
            </a:r>
            <a:r>
              <a:rPr lang="en-GB" sz="1500" b="1"/>
              <a:t>.</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6" name="Rectangle 15"/>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3633762762"/>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98398" name="Equation" r:id="rId7" imgW="1346040" imgH="419040" progId="Equation.3">
                  <p:embed/>
                </p:oleObj>
              </mc:Choice>
              <mc:Fallback>
                <p:oleObj name="Equation" r:id="rId7" imgW="13460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62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9626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Strictly speaking, this interpretation is valid only for small values of </a:t>
            </a:r>
            <a:r>
              <a:rPr lang="en-GB" sz="1500" b="1" i="1">
                <a:latin typeface="Symbol" pitchFamily="18" charset="2"/>
              </a:rPr>
              <a:t>b</a:t>
            </a:r>
            <a:r>
              <a:rPr lang="en-GB" sz="1500" b="1" baseline="-25000"/>
              <a:t>2</a:t>
            </a:r>
            <a:r>
              <a:rPr lang="en-GB" sz="1500" b="1"/>
              <a:t>.  When </a:t>
            </a:r>
            <a:r>
              <a:rPr lang="en-GB" sz="1500" b="1" i="1">
                <a:latin typeface="Symbol" pitchFamily="18" charset="2"/>
              </a:rPr>
              <a:t>b</a:t>
            </a:r>
            <a:r>
              <a:rPr lang="en-GB" sz="1500" b="1" baseline="-25000"/>
              <a:t>2</a:t>
            </a:r>
            <a:r>
              <a:rPr lang="en-GB" sz="1500" b="1"/>
              <a:t> is not small, the interpretation may be a little more complex.</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6"/>
          <p:cNvSpPr>
            <a:spLocks noChangeArrowheads="1"/>
          </p:cNvSpPr>
          <p:nvPr/>
        </p:nvSpPr>
        <p:spPr bwMode="auto">
          <a:xfrm>
            <a:off x="0" y="1396800"/>
            <a:ext cx="9144000" cy="260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3074222042"/>
              </p:ext>
            </p:extLst>
          </p:nvPr>
        </p:nvGraphicFramePr>
        <p:xfrm>
          <a:off x="3019425" y="1570038"/>
          <a:ext cx="4813300" cy="2197100"/>
        </p:xfrm>
        <a:graphic>
          <a:graphicData uri="http://schemas.openxmlformats.org/presentationml/2006/ole">
            <mc:AlternateContent xmlns:mc="http://schemas.openxmlformats.org/markup-compatibility/2006">
              <mc:Choice xmlns:v="urn:schemas-microsoft-com:vml" Requires="v">
                <p:oleObj spid="_x0000_s96330" name="Equation" r:id="rId3" imgW="4813200" imgH="2197080" progId="Equation.3">
                  <p:embed/>
                </p:oleObj>
              </mc:Choice>
              <mc:Fallback>
                <p:oleObj name="Equation" r:id="rId3" imgW="4813200" imgH="2197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5" y="1570038"/>
                        <a:ext cx="4813300"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9"/>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7"/>
          <p:cNvGraphicFramePr>
            <a:graphicFrameLocks noChangeAspect="1"/>
          </p:cNvGraphicFramePr>
          <p:nvPr>
            <p:extLst>
              <p:ext uri="{D42A27DB-BD31-4B8C-83A1-F6EECF244321}">
                <p14:modId xmlns:p14="http://schemas.microsoft.com/office/powerpoint/2010/main" val="520427428"/>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96331"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9"/>
          <p:cNvSpPr>
            <a:spLocks noChangeArrowheads="1"/>
          </p:cNvSpPr>
          <p:nvPr/>
        </p:nvSpPr>
        <p:spPr bwMode="auto">
          <a:xfrm>
            <a:off x="3495674" y="2009775"/>
            <a:ext cx="4460875" cy="1876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08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208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a:t>
            </a:r>
            <a:r>
              <a:rPr lang="en-GB" sz="1500" b="1" i="1"/>
              <a:t>X</a:t>
            </a:r>
            <a:r>
              <a:rPr lang="en-GB" sz="1500" b="1"/>
              <a:t> increases by an amount </a:t>
            </a:r>
            <a:r>
              <a:rPr lang="en-GB" sz="1500" b="1">
                <a:latin typeface="Symbol" pitchFamily="18" charset="2"/>
              </a:rPr>
              <a:t>D</a:t>
            </a:r>
            <a:r>
              <a:rPr lang="en-GB" sz="1500" b="1" i="1"/>
              <a:t>X</a:t>
            </a:r>
            <a:r>
              <a:rPr lang="en-GB" sz="1500" b="1"/>
              <a:t> and that as a consequence </a:t>
            </a:r>
            <a:r>
              <a:rPr lang="en-GB" sz="1500" b="1" i="1"/>
              <a:t>Y</a:t>
            </a:r>
            <a:r>
              <a:rPr lang="en-GB" sz="1500" b="1"/>
              <a:t> increases by an amount </a:t>
            </a:r>
            <a:r>
              <a:rPr lang="en-GB" sz="1500" b="1">
                <a:latin typeface="Symbol" pitchFamily="18" charset="2"/>
              </a:rPr>
              <a:t>D</a:t>
            </a:r>
            <a:r>
              <a:rPr lang="en-GB" sz="1500" b="1" i="1"/>
              <a:t>Y</a:t>
            </a:r>
            <a:r>
              <a:rPr lang="en-GB" sz="1500" b="1"/>
              <a:t>.</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6"/>
          <p:cNvSpPr>
            <a:spLocks noChangeArrowheads="1"/>
          </p:cNvSpPr>
          <p:nvPr/>
        </p:nvSpPr>
        <p:spPr bwMode="auto">
          <a:xfrm>
            <a:off x="0" y="1396800"/>
            <a:ext cx="9144000" cy="260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3063968633"/>
              </p:ext>
            </p:extLst>
          </p:nvPr>
        </p:nvGraphicFramePr>
        <p:xfrm>
          <a:off x="3019425" y="1570038"/>
          <a:ext cx="4813300" cy="2197100"/>
        </p:xfrm>
        <a:graphic>
          <a:graphicData uri="http://schemas.openxmlformats.org/presentationml/2006/ole">
            <mc:AlternateContent xmlns:mc="http://schemas.openxmlformats.org/markup-compatibility/2006">
              <mc:Choice xmlns:v="urn:schemas-microsoft-com:vml" Requires="v">
                <p:oleObj spid="_x0000_s120898" name="Equation" r:id="rId3" imgW="4813200" imgH="2197080" progId="Equation.3">
                  <p:embed/>
                </p:oleObj>
              </mc:Choice>
              <mc:Fallback>
                <p:oleObj name="Equation" r:id="rId3" imgW="4813200" imgH="2197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5" y="1570038"/>
                        <a:ext cx="4813300"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9"/>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7"/>
          <p:cNvGraphicFramePr>
            <a:graphicFrameLocks noChangeAspect="1"/>
          </p:cNvGraphicFramePr>
          <p:nvPr>
            <p:extLst>
              <p:ext uri="{D42A27DB-BD31-4B8C-83A1-F6EECF244321}">
                <p14:modId xmlns:p14="http://schemas.microsoft.com/office/powerpoint/2010/main" val="304667025"/>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120899"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9"/>
          <p:cNvSpPr>
            <a:spLocks noChangeArrowheads="1"/>
          </p:cNvSpPr>
          <p:nvPr/>
        </p:nvSpPr>
        <p:spPr bwMode="auto">
          <a:xfrm>
            <a:off x="3495674" y="2009775"/>
            <a:ext cx="4460875" cy="1876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218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rewrite the right side of the equation as shown.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6"/>
          <p:cNvSpPr>
            <a:spLocks noChangeArrowheads="1"/>
          </p:cNvSpPr>
          <p:nvPr/>
        </p:nvSpPr>
        <p:spPr bwMode="auto">
          <a:xfrm>
            <a:off x="0" y="1396800"/>
            <a:ext cx="9144000" cy="260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3063968633"/>
              </p:ext>
            </p:extLst>
          </p:nvPr>
        </p:nvGraphicFramePr>
        <p:xfrm>
          <a:off x="3019425" y="1570038"/>
          <a:ext cx="4813300" cy="2197100"/>
        </p:xfrm>
        <a:graphic>
          <a:graphicData uri="http://schemas.openxmlformats.org/presentationml/2006/ole">
            <mc:AlternateContent xmlns:mc="http://schemas.openxmlformats.org/markup-compatibility/2006">
              <mc:Choice xmlns:v="urn:schemas-microsoft-com:vml" Requires="v">
                <p:oleObj spid="_x0000_s121922" name="Equation" r:id="rId3" imgW="4813200" imgH="2197080" progId="Equation.3">
                  <p:embed/>
                </p:oleObj>
              </mc:Choice>
              <mc:Fallback>
                <p:oleObj name="Equation" r:id="rId3" imgW="4813200" imgH="2197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5" y="1570038"/>
                        <a:ext cx="4813300"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9"/>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7"/>
          <p:cNvGraphicFramePr>
            <a:graphicFrameLocks noChangeAspect="1"/>
          </p:cNvGraphicFramePr>
          <p:nvPr>
            <p:extLst>
              <p:ext uri="{D42A27DB-BD31-4B8C-83A1-F6EECF244321}">
                <p14:modId xmlns:p14="http://schemas.microsoft.com/office/powerpoint/2010/main" val="304667025"/>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121923"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9"/>
          <p:cNvSpPr>
            <a:spLocks noChangeArrowheads="1"/>
          </p:cNvSpPr>
          <p:nvPr/>
        </p:nvSpPr>
        <p:spPr bwMode="auto">
          <a:xfrm>
            <a:off x="3495674" y="2438400"/>
            <a:ext cx="4460875" cy="14287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228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simplify the right side of the equation as shown.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1" name="Rectangle 16"/>
          <p:cNvSpPr>
            <a:spLocks noChangeArrowheads="1"/>
          </p:cNvSpPr>
          <p:nvPr/>
        </p:nvSpPr>
        <p:spPr bwMode="auto">
          <a:xfrm>
            <a:off x="0" y="1396800"/>
            <a:ext cx="9144000" cy="260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5"/>
          <p:cNvGraphicFramePr>
            <a:graphicFrameLocks noChangeAspect="1"/>
          </p:cNvGraphicFramePr>
          <p:nvPr>
            <p:extLst>
              <p:ext uri="{D42A27DB-BD31-4B8C-83A1-F6EECF244321}">
                <p14:modId xmlns:p14="http://schemas.microsoft.com/office/powerpoint/2010/main" val="3063968633"/>
              </p:ext>
            </p:extLst>
          </p:nvPr>
        </p:nvGraphicFramePr>
        <p:xfrm>
          <a:off x="3019425" y="1570038"/>
          <a:ext cx="4813300" cy="2197100"/>
        </p:xfrm>
        <a:graphic>
          <a:graphicData uri="http://schemas.openxmlformats.org/presentationml/2006/ole">
            <mc:AlternateContent xmlns:mc="http://schemas.openxmlformats.org/markup-compatibility/2006">
              <mc:Choice xmlns:v="urn:schemas-microsoft-com:vml" Requires="v">
                <p:oleObj spid="_x0000_s122946" name="Equation" r:id="rId3" imgW="4813200" imgH="2197080" progId="Equation.3">
                  <p:embed/>
                </p:oleObj>
              </mc:Choice>
              <mc:Fallback>
                <p:oleObj name="Equation" r:id="rId3" imgW="4813200" imgH="2197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5" y="1570038"/>
                        <a:ext cx="4813300"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18"/>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7"/>
          <p:cNvGraphicFramePr>
            <a:graphicFrameLocks noChangeAspect="1"/>
          </p:cNvGraphicFramePr>
          <p:nvPr>
            <p:extLst>
              <p:ext uri="{D42A27DB-BD31-4B8C-83A1-F6EECF244321}">
                <p14:modId xmlns:p14="http://schemas.microsoft.com/office/powerpoint/2010/main" val="304667025"/>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122947"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2889" name="Rectangle 9"/>
          <p:cNvSpPr>
            <a:spLocks noChangeArrowheads="1"/>
          </p:cNvSpPr>
          <p:nvPr/>
        </p:nvSpPr>
        <p:spPr bwMode="auto">
          <a:xfrm>
            <a:off x="3495674" y="2828925"/>
            <a:ext cx="4460875" cy="1028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0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239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expand the exponential term using the standard expression for </a:t>
            </a:r>
            <a:r>
              <a:rPr lang="en-GB" sz="1500" b="1" i="1"/>
              <a:t>e</a:t>
            </a:r>
            <a:r>
              <a:rPr lang="en-GB" sz="1500" b="1"/>
              <a:t> to some power.</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SEMILOGARITHMIC MODELS</a:t>
            </a:r>
            <a:endParaRPr lang="en-GB" sz="1600" dirty="0">
              <a:latin typeface="Times New Roman" pitchFamily="18" charset="0"/>
            </a:endParaRPr>
          </a:p>
        </p:txBody>
      </p:sp>
      <p:sp>
        <p:nvSpPr>
          <p:cNvPr id="12" name="Rectangle 16"/>
          <p:cNvSpPr>
            <a:spLocks noChangeArrowheads="1"/>
          </p:cNvSpPr>
          <p:nvPr/>
        </p:nvSpPr>
        <p:spPr bwMode="auto">
          <a:xfrm>
            <a:off x="0" y="1396800"/>
            <a:ext cx="9144000" cy="260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5"/>
          <p:cNvGraphicFramePr>
            <a:graphicFrameLocks noChangeAspect="1"/>
          </p:cNvGraphicFramePr>
          <p:nvPr>
            <p:extLst>
              <p:ext uri="{D42A27DB-BD31-4B8C-83A1-F6EECF244321}">
                <p14:modId xmlns:p14="http://schemas.microsoft.com/office/powerpoint/2010/main" val="3063968633"/>
              </p:ext>
            </p:extLst>
          </p:nvPr>
        </p:nvGraphicFramePr>
        <p:xfrm>
          <a:off x="3019425" y="1570038"/>
          <a:ext cx="4813300" cy="2197100"/>
        </p:xfrm>
        <a:graphic>
          <a:graphicData uri="http://schemas.openxmlformats.org/presentationml/2006/ole">
            <mc:AlternateContent xmlns:mc="http://schemas.openxmlformats.org/markup-compatibility/2006">
              <mc:Choice xmlns:v="urn:schemas-microsoft-com:vml" Requires="v">
                <p:oleObj spid="_x0000_s124003" name="Equation" r:id="rId3" imgW="4813200" imgH="2197080" progId="Equation.3">
                  <p:embed/>
                </p:oleObj>
              </mc:Choice>
              <mc:Fallback>
                <p:oleObj name="Equation" r:id="rId3" imgW="4813200" imgH="2197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5" y="1570038"/>
                        <a:ext cx="4813300"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9"/>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7"/>
          <p:cNvGraphicFramePr>
            <a:graphicFrameLocks noChangeAspect="1"/>
          </p:cNvGraphicFramePr>
          <p:nvPr>
            <p:extLst>
              <p:ext uri="{D42A27DB-BD31-4B8C-83A1-F6EECF244321}">
                <p14:modId xmlns:p14="http://schemas.microsoft.com/office/powerpoint/2010/main" val="304667025"/>
              </p:ext>
            </p:extLst>
          </p:nvPr>
        </p:nvGraphicFramePr>
        <p:xfrm>
          <a:off x="3724425" y="702000"/>
          <a:ext cx="1346200" cy="419100"/>
        </p:xfrm>
        <a:graphic>
          <a:graphicData uri="http://schemas.openxmlformats.org/presentationml/2006/ole">
            <mc:AlternateContent xmlns:mc="http://schemas.openxmlformats.org/markup-compatibility/2006">
              <mc:Choice xmlns:v="urn:schemas-microsoft-com:vml" Requires="v">
                <p:oleObj spid="_x0000_s124004" name="Equation" r:id="rId5" imgW="1346040" imgH="419040" progId="Equation.3">
                  <p:embed/>
                </p:oleObj>
              </mc:Choice>
              <mc:Fallback>
                <p:oleObj name="Equation" r:id="rId5" imgW="13460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425" y="70200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915" name="Rectangle 11"/>
          <p:cNvSpPr>
            <a:spLocks noChangeArrowheads="1"/>
          </p:cNvSpPr>
          <p:nvPr/>
        </p:nvSpPr>
        <p:spPr bwMode="auto">
          <a:xfrm>
            <a:off x="465139" y="3823050"/>
            <a:ext cx="3763962" cy="1166400"/>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123914" name="Object 10"/>
          <p:cNvGraphicFramePr>
            <a:graphicFrameLocks noChangeAspect="1"/>
          </p:cNvGraphicFramePr>
          <p:nvPr>
            <p:extLst>
              <p:ext uri="{D42A27DB-BD31-4B8C-83A1-F6EECF244321}">
                <p14:modId xmlns:p14="http://schemas.microsoft.com/office/powerpoint/2010/main" val="3244573516"/>
              </p:ext>
            </p:extLst>
          </p:nvPr>
        </p:nvGraphicFramePr>
        <p:xfrm>
          <a:off x="739775" y="4003675"/>
          <a:ext cx="3162300" cy="762000"/>
        </p:xfrm>
        <a:graphic>
          <a:graphicData uri="http://schemas.openxmlformats.org/presentationml/2006/ole">
            <mc:AlternateContent xmlns:mc="http://schemas.openxmlformats.org/markup-compatibility/2006">
              <mc:Choice xmlns:v="urn:schemas-microsoft-com:vml" Requires="v">
                <p:oleObj spid="_x0000_s124005" name="Equation" r:id="rId7" imgW="3162240" imgH="761760" progId="Equation.3">
                  <p:embed/>
                </p:oleObj>
              </mc:Choice>
              <mc:Fallback>
                <p:oleObj name="Equation" r:id="rId7" imgW="3162240" imgH="76176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775" y="4003675"/>
                        <a:ext cx="31623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FFC880C-E7DC-4E86-8B55-BE570A371A9F}"/>
</file>

<file path=customXml/itemProps2.xml><?xml version="1.0" encoding="utf-8"?>
<ds:datastoreItem xmlns:ds="http://schemas.openxmlformats.org/officeDocument/2006/customXml" ds:itemID="{8A538819-2374-48CA-9152-EE37DD0D16C0}"/>
</file>

<file path=customXml/itemProps3.xml><?xml version="1.0" encoding="utf-8"?>
<ds:datastoreItem xmlns:ds="http://schemas.openxmlformats.org/officeDocument/2006/customXml" ds:itemID="{9C0D13C8-D758-4615-836C-C4FAA447FD36}"/>
</file>

<file path=docProps/app.xml><?xml version="1.0" encoding="utf-8"?>
<Properties xmlns="http://schemas.openxmlformats.org/officeDocument/2006/extended-properties" xmlns:vt="http://schemas.openxmlformats.org/officeDocument/2006/docPropsVTypes">
  <TotalTime>2688</TotalTime>
  <Words>2240</Words>
  <Application>Microsoft Office PowerPoint</Application>
  <PresentationFormat>On-screen Show (4:3)</PresentationFormat>
  <Paragraphs>261</Paragraphs>
  <Slides>30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82</cp:revision>
  <dcterms:created xsi:type="dcterms:W3CDTF">1998-05-09T13:24:56Z</dcterms:created>
  <dcterms:modified xsi:type="dcterms:W3CDTF">2016-05-20T13:20:34Z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