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rels" ContentType="application/vnd.openxmlformats-package.relationships+xml"/>
  <Default Extension="vml" ContentType="application/vnd.openxmlformats-officedocument.vmlDrawing"/>
  <Default Extension="wmf" ContentType="image/x-wmf"/>
  <Default Extension="xls" ContentType="application/vnd.ms-excel"/>
  <Default Extension="xml" ContentType="application/xml"/>
  <Override PartName="/ppt/presentation.xml" ContentType="application/vnd.openxmlformats-officedocument.presentationml.presentation.main+xml"/>
  <Override PartName="/ppt/slides/slide22.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1.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30.xml" ContentType="application/vnd.openxmlformats-officedocument.presentationml.slide+xml"/>
  <Override PartName="/ppt/slides/slide29.xml" ContentType="application/vnd.openxmlformats-officedocument.presentationml.slide+xml"/>
  <Override PartName="/ppt/slides/slide28.xml" ContentType="application/vnd.openxmlformats-officedocument.presentationml.slide+xml"/>
  <Override PartName="/ppt/slides/slide27.xml" ContentType="application/vnd.openxmlformats-officedocument.presentationml.slide+xml"/>
  <Override PartName="/ppt/slides/slide23.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16.xml" ContentType="application/vnd.openxmlformats-officedocument.presentationml.slide+xml"/>
  <Override PartName="/ppt/slides/slide15.xml" ContentType="application/vnd.openxmlformats-officedocument.presentationml.slide+xml"/>
  <Override PartName="/ppt/slides/slide14.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31.xml" ContentType="application/vnd.openxmlformats-officedocument.presentationml.slide+xml"/>
  <Override PartName="/ppt/slides/slide26.xml" ContentType="application/vnd.openxmlformats-officedocument.presentationml.slide+xml"/>
  <Override PartName="/ppt/slides/slide33.xml" ContentType="application/vnd.openxmlformats-officedocument.presentationml.slide+xml"/>
  <Override PartName="/ppt/slides/slide41.xml" ContentType="application/vnd.openxmlformats-officedocument.presentationml.slide+xml"/>
  <Override PartName="/ppt/slides/slide40.xml" ContentType="application/vnd.openxmlformats-officedocument.presentationml.slide+xml"/>
  <Override PartName="/ppt/slides/slide39.xml" ContentType="application/vnd.openxmlformats-officedocument.presentationml.slide+xml"/>
  <Override PartName="/ppt/slides/slide38.xml" ContentType="application/vnd.openxmlformats-officedocument.presentationml.slide+xml"/>
  <Override PartName="/ppt/slides/slide32.xml" ContentType="application/vnd.openxmlformats-officedocument.presentationml.slide+xml"/>
  <Override PartName="/ppt/slides/slide36.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7.xml" ContentType="application/vnd.openxmlformats-officedocument.presentationml.slide+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7.xml" ContentType="application/vnd.openxmlformats-officedocument.presentationml.slideLayout+xml"/>
  <Override PartName="/ppt/slideLayouts/slideLayout6.xml" ContentType="application/vnd.openxmlformats-officedocument.presentationml.slideLayout+xml"/>
  <Override PartName="/ppt/slideLayouts/slideLayout5.xml" ContentType="application/vnd.openxmlformats-officedocument.presentationml.slideLayout+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Masters/slideMaster1.xml" ContentType="application/vnd.openxmlformats-officedocument.presentationml.slideMaster+xml"/>
  <Override PartName="/ppt/theme/theme1.xml" ContentType="application/vnd.openxmlformats-officedocument.theme+xml"/>
  <Override PartName="/ppt/viewProps.xml" ContentType="application/vnd.openxmlformats-officedocument.presentationml.viewProps+xml"/>
  <Override PartName="/ppt/presProps.xml" ContentType="application/vnd.openxmlformats-officedocument.presentationml.presProps+xml"/>
  <Override PartName="/ppt/tableStyles.xml" ContentType="application/vnd.openxmlformats-officedocument.presentationml.tableStyles+xml"/>
  <Override PartName="/docProps/app.xml" ContentType="application/vnd.openxmlformats-officedocument.extended-properties+xml"/>
  <Override PartName="/docProps/core.xml" ContentType="application/vnd.openxmlformats-package.core-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1"/>
  </p:sldMasterIdLst>
  <p:sldIdLst>
    <p:sldId id="343" r:id="rId2"/>
    <p:sldId id="287" r:id="rId3"/>
    <p:sldId id="330" r:id="rId4"/>
    <p:sldId id="329" r:id="rId5"/>
    <p:sldId id="328" r:id="rId6"/>
    <p:sldId id="288" r:id="rId7"/>
    <p:sldId id="289" r:id="rId8"/>
    <p:sldId id="290" r:id="rId9"/>
    <p:sldId id="291" r:id="rId10"/>
    <p:sldId id="292" r:id="rId11"/>
    <p:sldId id="295" r:id="rId12"/>
    <p:sldId id="333" r:id="rId13"/>
    <p:sldId id="332" r:id="rId14"/>
    <p:sldId id="331" r:id="rId15"/>
    <p:sldId id="302" r:id="rId16"/>
    <p:sldId id="334" r:id="rId17"/>
    <p:sldId id="335" r:id="rId18"/>
    <p:sldId id="336" r:id="rId19"/>
    <p:sldId id="337" r:id="rId20"/>
    <p:sldId id="338" r:id="rId21"/>
    <p:sldId id="340" r:id="rId22"/>
    <p:sldId id="341" r:id="rId23"/>
    <p:sldId id="310" r:id="rId24"/>
    <p:sldId id="311" r:id="rId25"/>
    <p:sldId id="312" r:id="rId26"/>
    <p:sldId id="313" r:id="rId27"/>
    <p:sldId id="314" r:id="rId28"/>
    <p:sldId id="316" r:id="rId29"/>
    <p:sldId id="318" r:id="rId30"/>
    <p:sldId id="319" r:id="rId31"/>
    <p:sldId id="317" r:id="rId32"/>
    <p:sldId id="315" r:id="rId33"/>
    <p:sldId id="320" r:id="rId34"/>
    <p:sldId id="321" r:id="rId35"/>
    <p:sldId id="322" r:id="rId36"/>
    <p:sldId id="324" r:id="rId37"/>
    <p:sldId id="323" r:id="rId38"/>
    <p:sldId id="325" r:id="rId39"/>
    <p:sldId id="327" r:id="rId40"/>
    <p:sldId id="326" r:id="rId41"/>
    <p:sldId id="284" r:id="rId42"/>
  </p:sldIdLst>
  <p:sldSz cx="9144000" cy="6858000" type="screen4x3"/>
  <p:notesSz cx="6858000" cy="9144000"/>
  <p:defaultTextStyle>
    <a:defPPr>
      <a:defRPr lang="en-US"/>
    </a:defPPr>
    <a:lvl1pPr algn="l" rtl="0" eaLnBrk="0" fontAlgn="base" hangingPunct="0">
      <a:spcBef>
        <a:spcPct val="0"/>
      </a:spcBef>
      <a:spcAft>
        <a:spcPct val="0"/>
      </a:spcAft>
      <a:defRPr sz="1400" kern="1200">
        <a:solidFill>
          <a:schemeClr val="tx1"/>
        </a:solidFill>
        <a:latin typeface="Arial" charset="0"/>
        <a:ea typeface="+mn-ea"/>
        <a:cs typeface="+mn-cs"/>
      </a:defRPr>
    </a:lvl1pPr>
    <a:lvl2pPr marL="457200" algn="l" rtl="0" eaLnBrk="0" fontAlgn="base" hangingPunct="0">
      <a:spcBef>
        <a:spcPct val="0"/>
      </a:spcBef>
      <a:spcAft>
        <a:spcPct val="0"/>
      </a:spcAft>
      <a:defRPr sz="1400" kern="1200">
        <a:solidFill>
          <a:schemeClr val="tx1"/>
        </a:solidFill>
        <a:latin typeface="Arial" charset="0"/>
        <a:ea typeface="+mn-ea"/>
        <a:cs typeface="+mn-cs"/>
      </a:defRPr>
    </a:lvl2pPr>
    <a:lvl3pPr marL="914400" algn="l" rtl="0" eaLnBrk="0" fontAlgn="base" hangingPunct="0">
      <a:spcBef>
        <a:spcPct val="0"/>
      </a:spcBef>
      <a:spcAft>
        <a:spcPct val="0"/>
      </a:spcAft>
      <a:defRPr sz="1400" kern="1200">
        <a:solidFill>
          <a:schemeClr val="tx1"/>
        </a:solidFill>
        <a:latin typeface="Arial" charset="0"/>
        <a:ea typeface="+mn-ea"/>
        <a:cs typeface="+mn-cs"/>
      </a:defRPr>
    </a:lvl3pPr>
    <a:lvl4pPr marL="1371600" algn="l" rtl="0" eaLnBrk="0" fontAlgn="base" hangingPunct="0">
      <a:spcBef>
        <a:spcPct val="0"/>
      </a:spcBef>
      <a:spcAft>
        <a:spcPct val="0"/>
      </a:spcAft>
      <a:defRPr sz="1400" kern="1200">
        <a:solidFill>
          <a:schemeClr val="tx1"/>
        </a:solidFill>
        <a:latin typeface="Arial" charset="0"/>
        <a:ea typeface="+mn-ea"/>
        <a:cs typeface="+mn-cs"/>
      </a:defRPr>
    </a:lvl4pPr>
    <a:lvl5pPr marL="1828800" algn="l" rtl="0" eaLnBrk="0" fontAlgn="base" hangingPunct="0">
      <a:spcBef>
        <a:spcPct val="0"/>
      </a:spcBef>
      <a:spcAft>
        <a:spcPct val="0"/>
      </a:spcAft>
      <a:defRPr sz="1400" kern="1200">
        <a:solidFill>
          <a:schemeClr val="tx1"/>
        </a:solidFill>
        <a:latin typeface="Arial" charset="0"/>
        <a:ea typeface="+mn-ea"/>
        <a:cs typeface="+mn-cs"/>
      </a:defRPr>
    </a:lvl5pPr>
    <a:lvl6pPr marL="2286000" algn="l" defTabSz="914400" rtl="0" eaLnBrk="1" latinLnBrk="0" hangingPunct="1">
      <a:defRPr sz="1400" kern="1200">
        <a:solidFill>
          <a:schemeClr val="tx1"/>
        </a:solidFill>
        <a:latin typeface="Arial" charset="0"/>
        <a:ea typeface="+mn-ea"/>
        <a:cs typeface="+mn-cs"/>
      </a:defRPr>
    </a:lvl6pPr>
    <a:lvl7pPr marL="2743200" algn="l" defTabSz="914400" rtl="0" eaLnBrk="1" latinLnBrk="0" hangingPunct="1">
      <a:defRPr sz="1400" kern="1200">
        <a:solidFill>
          <a:schemeClr val="tx1"/>
        </a:solidFill>
        <a:latin typeface="Arial" charset="0"/>
        <a:ea typeface="+mn-ea"/>
        <a:cs typeface="+mn-cs"/>
      </a:defRPr>
    </a:lvl7pPr>
    <a:lvl8pPr marL="3200400" algn="l" defTabSz="914400" rtl="0" eaLnBrk="1" latinLnBrk="0" hangingPunct="1">
      <a:defRPr sz="1400" kern="1200">
        <a:solidFill>
          <a:schemeClr val="tx1"/>
        </a:solidFill>
        <a:latin typeface="Arial" charset="0"/>
        <a:ea typeface="+mn-ea"/>
        <a:cs typeface="+mn-cs"/>
      </a:defRPr>
    </a:lvl8pPr>
    <a:lvl9pPr marL="3657600" algn="l" defTabSz="914400" rtl="0" eaLnBrk="1" latinLnBrk="0" hangingPunct="1">
      <a:defRPr sz="1400"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969696"/>
    <a:srgbClr val="004D99"/>
    <a:srgbClr val="FBFCFF"/>
    <a:srgbClr val="003366"/>
    <a:srgbClr val="F8F8FA"/>
    <a:srgbClr val="000000"/>
    <a:srgbClr val="F5F5F5"/>
    <a:srgbClr val="FAFAFA"/>
    <a:srgbClr val="DDDDDD"/>
    <a:srgbClr val="3366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8361" autoAdjust="0"/>
  </p:normalViewPr>
  <p:slideViewPr>
    <p:cSldViewPr snapToGrid="0" showGuides="1">
      <p:cViewPr>
        <p:scale>
          <a:sx n="100" d="100"/>
          <a:sy n="100" d="100"/>
        </p:scale>
        <p:origin x="-1944" y="-420"/>
      </p:cViewPr>
      <p:guideLst>
        <p:guide orient="horz" pos="3678"/>
        <p:guide pos="2880"/>
      </p:guideLst>
    </p:cSldViewPr>
  </p:slideViewPr>
  <p:notesTextViewPr>
    <p:cViewPr>
      <p:scale>
        <a:sx n="100" d="100"/>
        <a:sy n="100" d="100"/>
      </p:scale>
      <p:origin x="0" y="0"/>
    </p:cViewPr>
  </p:notesTextViewPr>
  <p:sorterViewPr>
    <p:cViewPr>
      <p:scale>
        <a:sx n="66" d="100"/>
        <a:sy n="66" d="100"/>
      </p:scale>
      <p:origin x="0" y="480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customXml" Target="../customXml/item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customXml" Target="../customXml/item3.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presProps" Target="presProps.xml"/><Relationship Id="rId48" Type="http://schemas.openxmlformats.org/officeDocument/2006/relationships/customXml" Target="../customXml/item2.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ableStyles" Target="tableStyles.xml"/><Relationship Id="rId20" Type="http://schemas.openxmlformats.org/officeDocument/2006/relationships/slide" Target="slides/slide19.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s>
</file>

<file path=ppt/drawings/_rels/vmlDrawing1.vml.rels><?xml version="1.0" encoding="UTF-8" standalone="yes"?>
<Relationships xmlns="http://schemas.openxmlformats.org/package/2006/relationships"><Relationship Id="rId3" Type="http://schemas.openxmlformats.org/officeDocument/2006/relationships/image" Target="../media/image4.wmf"/><Relationship Id="rId2" Type="http://schemas.openxmlformats.org/officeDocument/2006/relationships/image" Target="../media/image3.wmf"/><Relationship Id="rId1" Type="http://schemas.openxmlformats.org/officeDocument/2006/relationships/image" Target="../media/image2.e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12.wmf"/></Relationships>
</file>

<file path=ppt/drawings/_rels/vmlDrawing11.vml.rels><?xml version="1.0" encoding="UTF-8" standalone="yes"?>
<Relationships xmlns="http://schemas.openxmlformats.org/package/2006/relationships"><Relationship Id="rId2" Type="http://schemas.openxmlformats.org/officeDocument/2006/relationships/image" Target="../media/image13.wmf"/><Relationship Id="rId1" Type="http://schemas.openxmlformats.org/officeDocument/2006/relationships/image" Target="../media/image12.wmf"/></Relationships>
</file>

<file path=ppt/drawings/_rels/vmlDrawing12.vml.rels><?xml version="1.0" encoding="UTF-8" standalone="yes"?>
<Relationships xmlns="http://schemas.openxmlformats.org/package/2006/relationships"><Relationship Id="rId3" Type="http://schemas.openxmlformats.org/officeDocument/2006/relationships/image" Target="../media/image13.wmf"/><Relationship Id="rId2" Type="http://schemas.openxmlformats.org/officeDocument/2006/relationships/image" Target="../media/image14.wmf"/><Relationship Id="rId1" Type="http://schemas.openxmlformats.org/officeDocument/2006/relationships/image" Target="../media/image12.wmf"/></Relationships>
</file>

<file path=ppt/drawings/_rels/vmlDrawing13.vml.rels><?xml version="1.0" encoding="UTF-8" standalone="yes"?>
<Relationships xmlns="http://schemas.openxmlformats.org/package/2006/relationships"><Relationship Id="rId3" Type="http://schemas.openxmlformats.org/officeDocument/2006/relationships/image" Target="../media/image15.wmf"/><Relationship Id="rId2" Type="http://schemas.openxmlformats.org/officeDocument/2006/relationships/image" Target="../media/image14.wmf"/><Relationship Id="rId1" Type="http://schemas.openxmlformats.org/officeDocument/2006/relationships/image" Target="../media/image12.wmf"/><Relationship Id="rId4" Type="http://schemas.openxmlformats.org/officeDocument/2006/relationships/image" Target="../media/image13.wmf"/></Relationships>
</file>

<file path=ppt/drawings/_rels/vmlDrawing14.vml.rels><?xml version="1.0" encoding="UTF-8" standalone="yes"?>
<Relationships xmlns="http://schemas.openxmlformats.org/package/2006/relationships"><Relationship Id="rId3" Type="http://schemas.openxmlformats.org/officeDocument/2006/relationships/image" Target="../media/image17.wmf"/><Relationship Id="rId2" Type="http://schemas.openxmlformats.org/officeDocument/2006/relationships/image" Target="../media/image12.wmf"/><Relationship Id="rId1" Type="http://schemas.openxmlformats.org/officeDocument/2006/relationships/image" Target="../media/image16.emf"/></Relationships>
</file>

<file path=ppt/drawings/_rels/vmlDrawing15.vml.rels><?xml version="1.0" encoding="UTF-8" standalone="yes"?>
<Relationships xmlns="http://schemas.openxmlformats.org/package/2006/relationships"><Relationship Id="rId3" Type="http://schemas.openxmlformats.org/officeDocument/2006/relationships/image" Target="../media/image19.emf"/><Relationship Id="rId2" Type="http://schemas.openxmlformats.org/officeDocument/2006/relationships/image" Target="../media/image18.wmf"/><Relationship Id="rId1" Type="http://schemas.openxmlformats.org/officeDocument/2006/relationships/image" Target="../media/image12.wmf"/></Relationships>
</file>

<file path=ppt/drawings/_rels/vmlDrawing16.vml.rels><?xml version="1.0" encoding="UTF-8" standalone="yes"?>
<Relationships xmlns="http://schemas.openxmlformats.org/package/2006/relationships"><Relationship Id="rId3" Type="http://schemas.openxmlformats.org/officeDocument/2006/relationships/image" Target="../media/image21.emf"/><Relationship Id="rId2" Type="http://schemas.openxmlformats.org/officeDocument/2006/relationships/image" Target="../media/image20.wmf"/><Relationship Id="rId1" Type="http://schemas.openxmlformats.org/officeDocument/2006/relationships/image" Target="../media/image12.wmf"/></Relationships>
</file>

<file path=ppt/drawings/_rels/vmlDrawing17.vml.rels><?xml version="1.0" encoding="UTF-8" standalone="yes"?>
<Relationships xmlns="http://schemas.openxmlformats.org/package/2006/relationships"><Relationship Id="rId3" Type="http://schemas.openxmlformats.org/officeDocument/2006/relationships/image" Target="../media/image23.wmf"/><Relationship Id="rId2" Type="http://schemas.openxmlformats.org/officeDocument/2006/relationships/image" Target="../media/image22.emf"/><Relationship Id="rId1" Type="http://schemas.openxmlformats.org/officeDocument/2006/relationships/image" Target="../media/image12.wmf"/></Relationships>
</file>

<file path=ppt/drawings/_rels/vmlDrawing18.vml.rels><?xml version="1.0" encoding="UTF-8" standalone="yes"?>
<Relationships xmlns="http://schemas.openxmlformats.org/package/2006/relationships"><Relationship Id="rId3" Type="http://schemas.openxmlformats.org/officeDocument/2006/relationships/image" Target="../media/image25.wmf"/><Relationship Id="rId2" Type="http://schemas.openxmlformats.org/officeDocument/2006/relationships/image" Target="../media/image24.emf"/><Relationship Id="rId1" Type="http://schemas.openxmlformats.org/officeDocument/2006/relationships/image" Target="../media/image12.wmf"/></Relationships>
</file>

<file path=ppt/drawings/_rels/vmlDrawing19.vml.rels><?xml version="1.0" encoding="UTF-8" standalone="yes"?>
<Relationships xmlns="http://schemas.openxmlformats.org/package/2006/relationships"><Relationship Id="rId3" Type="http://schemas.openxmlformats.org/officeDocument/2006/relationships/image" Target="../media/image27.wmf"/><Relationship Id="rId2" Type="http://schemas.openxmlformats.org/officeDocument/2006/relationships/image" Target="../media/image26.emf"/><Relationship Id="rId1" Type="http://schemas.openxmlformats.org/officeDocument/2006/relationships/image" Target="../media/image12.wmf"/></Relationships>
</file>

<file path=ppt/drawings/_rels/vmlDrawing2.vml.rels><?xml version="1.0" encoding="UTF-8" standalone="yes"?>
<Relationships xmlns="http://schemas.openxmlformats.org/package/2006/relationships"><Relationship Id="rId3" Type="http://schemas.openxmlformats.org/officeDocument/2006/relationships/image" Target="../media/image5.wmf"/><Relationship Id="rId2" Type="http://schemas.openxmlformats.org/officeDocument/2006/relationships/image" Target="../media/image3.wmf"/><Relationship Id="rId1" Type="http://schemas.openxmlformats.org/officeDocument/2006/relationships/image" Target="../media/image2.emf"/><Relationship Id="rId4" Type="http://schemas.openxmlformats.org/officeDocument/2006/relationships/image" Target="../media/image4.wmf"/></Relationships>
</file>

<file path=ppt/drawings/_rels/vmlDrawing20.vml.rels><?xml version="1.0" encoding="UTF-8" standalone="yes"?>
<Relationships xmlns="http://schemas.openxmlformats.org/package/2006/relationships"><Relationship Id="rId3" Type="http://schemas.openxmlformats.org/officeDocument/2006/relationships/image" Target="../media/image29.wmf"/><Relationship Id="rId2" Type="http://schemas.openxmlformats.org/officeDocument/2006/relationships/image" Target="../media/image28.emf"/><Relationship Id="rId1" Type="http://schemas.openxmlformats.org/officeDocument/2006/relationships/image" Target="../media/image12.wmf"/></Relationships>
</file>

<file path=ppt/drawings/_rels/vmlDrawing21.vml.rels><?xml version="1.0" encoding="UTF-8" standalone="yes"?>
<Relationships xmlns="http://schemas.openxmlformats.org/package/2006/relationships"><Relationship Id="rId3" Type="http://schemas.openxmlformats.org/officeDocument/2006/relationships/image" Target="../media/image29.wmf"/><Relationship Id="rId2" Type="http://schemas.openxmlformats.org/officeDocument/2006/relationships/image" Target="../media/image28.emf"/><Relationship Id="rId1" Type="http://schemas.openxmlformats.org/officeDocument/2006/relationships/image" Target="../media/image12.wmf"/></Relationships>
</file>

<file path=ppt/drawings/_rels/vmlDrawing22.vml.rels><?xml version="1.0" encoding="UTF-8" standalone="yes"?>
<Relationships xmlns="http://schemas.openxmlformats.org/package/2006/relationships"><Relationship Id="rId2" Type="http://schemas.openxmlformats.org/officeDocument/2006/relationships/image" Target="../media/image12.wmf"/><Relationship Id="rId1" Type="http://schemas.openxmlformats.org/officeDocument/2006/relationships/image" Target="../media/image30.wmf"/></Relationships>
</file>

<file path=ppt/drawings/_rels/vmlDrawing23.vml.rels><?xml version="1.0" encoding="UTF-8" standalone="yes"?>
<Relationships xmlns="http://schemas.openxmlformats.org/package/2006/relationships"><Relationship Id="rId3" Type="http://schemas.openxmlformats.org/officeDocument/2006/relationships/image" Target="../media/image32.wmf"/><Relationship Id="rId2" Type="http://schemas.openxmlformats.org/officeDocument/2006/relationships/image" Target="../media/image31.wmf"/><Relationship Id="rId1" Type="http://schemas.openxmlformats.org/officeDocument/2006/relationships/image" Target="../media/image30.wmf"/><Relationship Id="rId4" Type="http://schemas.openxmlformats.org/officeDocument/2006/relationships/image" Target="../media/image12.wmf"/></Relationships>
</file>

<file path=ppt/drawings/_rels/vmlDrawing24.vml.rels><?xml version="1.0" encoding="UTF-8" standalone="yes"?>
<Relationships xmlns="http://schemas.openxmlformats.org/package/2006/relationships"><Relationship Id="rId3" Type="http://schemas.openxmlformats.org/officeDocument/2006/relationships/image" Target="../media/image31.wmf"/><Relationship Id="rId2" Type="http://schemas.openxmlformats.org/officeDocument/2006/relationships/image" Target="../media/image12.wmf"/><Relationship Id="rId1" Type="http://schemas.openxmlformats.org/officeDocument/2006/relationships/image" Target="../media/image30.wmf"/><Relationship Id="rId4" Type="http://schemas.openxmlformats.org/officeDocument/2006/relationships/image" Target="../media/image32.wmf"/></Relationships>
</file>

<file path=ppt/drawings/_rels/vmlDrawing25.vml.rels><?xml version="1.0" encoding="UTF-8" standalone="yes"?>
<Relationships xmlns="http://schemas.openxmlformats.org/package/2006/relationships"><Relationship Id="rId3" Type="http://schemas.openxmlformats.org/officeDocument/2006/relationships/image" Target="../media/image31.wmf"/><Relationship Id="rId7" Type="http://schemas.openxmlformats.org/officeDocument/2006/relationships/image" Target="../media/image35.wmf"/><Relationship Id="rId2" Type="http://schemas.openxmlformats.org/officeDocument/2006/relationships/image" Target="../media/image12.wmf"/><Relationship Id="rId1" Type="http://schemas.openxmlformats.org/officeDocument/2006/relationships/image" Target="../media/image30.wmf"/><Relationship Id="rId6" Type="http://schemas.openxmlformats.org/officeDocument/2006/relationships/image" Target="../media/image34.wmf"/><Relationship Id="rId5" Type="http://schemas.openxmlformats.org/officeDocument/2006/relationships/image" Target="../media/image33.wmf"/><Relationship Id="rId4" Type="http://schemas.openxmlformats.org/officeDocument/2006/relationships/image" Target="../media/image32.wmf"/></Relationships>
</file>

<file path=ppt/drawings/_rels/vmlDrawing26.vml.rels><?xml version="1.0" encoding="UTF-8" standalone="yes"?>
<Relationships xmlns="http://schemas.openxmlformats.org/package/2006/relationships"><Relationship Id="rId1" Type="http://schemas.openxmlformats.org/officeDocument/2006/relationships/image" Target="../media/image39.wmf"/></Relationships>
</file>

<file path=ppt/drawings/_rels/vmlDrawing3.vml.rels><?xml version="1.0" encoding="UTF-8" standalone="yes"?>
<Relationships xmlns="http://schemas.openxmlformats.org/package/2006/relationships"><Relationship Id="rId3" Type="http://schemas.openxmlformats.org/officeDocument/2006/relationships/image" Target="../media/image5.wmf"/><Relationship Id="rId2" Type="http://schemas.openxmlformats.org/officeDocument/2006/relationships/image" Target="../media/image3.wmf"/><Relationship Id="rId1" Type="http://schemas.openxmlformats.org/officeDocument/2006/relationships/image" Target="../media/image2.emf"/><Relationship Id="rId4" Type="http://schemas.openxmlformats.org/officeDocument/2006/relationships/image" Target="../media/image4.wmf"/></Relationships>
</file>

<file path=ppt/drawings/_rels/vmlDrawing4.vml.rels><?xml version="1.0" encoding="UTF-8" standalone="yes"?>
<Relationships xmlns="http://schemas.openxmlformats.org/package/2006/relationships"><Relationship Id="rId3" Type="http://schemas.openxmlformats.org/officeDocument/2006/relationships/image" Target="../media/image5.wmf"/><Relationship Id="rId2" Type="http://schemas.openxmlformats.org/officeDocument/2006/relationships/image" Target="../media/image3.wmf"/><Relationship Id="rId1" Type="http://schemas.openxmlformats.org/officeDocument/2006/relationships/image" Target="../media/image2.emf"/><Relationship Id="rId4" Type="http://schemas.openxmlformats.org/officeDocument/2006/relationships/image" Target="../media/image4.wmf"/></Relationships>
</file>

<file path=ppt/drawings/_rels/vmlDrawing5.vml.rels><?xml version="1.0" encoding="UTF-8" standalone="yes"?>
<Relationships xmlns="http://schemas.openxmlformats.org/package/2006/relationships"><Relationship Id="rId3" Type="http://schemas.openxmlformats.org/officeDocument/2006/relationships/image" Target="../media/image4.wmf"/><Relationship Id="rId2" Type="http://schemas.openxmlformats.org/officeDocument/2006/relationships/image" Target="../media/image5.wmf"/><Relationship Id="rId1" Type="http://schemas.openxmlformats.org/officeDocument/2006/relationships/image" Target="../media/image6.emf"/></Relationships>
</file>

<file path=ppt/drawings/_rels/vmlDrawing6.vml.rels><?xml version="1.0" encoding="UTF-8" standalone="yes"?>
<Relationships xmlns="http://schemas.openxmlformats.org/package/2006/relationships"><Relationship Id="rId3" Type="http://schemas.openxmlformats.org/officeDocument/2006/relationships/image" Target="../media/image8.wmf"/><Relationship Id="rId2" Type="http://schemas.openxmlformats.org/officeDocument/2006/relationships/image" Target="../media/image5.wmf"/><Relationship Id="rId1" Type="http://schemas.openxmlformats.org/officeDocument/2006/relationships/image" Target="../media/image7.wmf"/><Relationship Id="rId4" Type="http://schemas.openxmlformats.org/officeDocument/2006/relationships/image" Target="../media/image9.wmf"/></Relationships>
</file>

<file path=ppt/drawings/_rels/vmlDrawing7.vml.rels><?xml version="1.0" encoding="UTF-8" standalone="yes"?>
<Relationships xmlns="http://schemas.openxmlformats.org/package/2006/relationships"><Relationship Id="rId3" Type="http://schemas.openxmlformats.org/officeDocument/2006/relationships/image" Target="../media/image8.wmf"/><Relationship Id="rId2" Type="http://schemas.openxmlformats.org/officeDocument/2006/relationships/image" Target="../media/image5.wmf"/><Relationship Id="rId1" Type="http://schemas.openxmlformats.org/officeDocument/2006/relationships/image" Target="../media/image7.wmf"/><Relationship Id="rId4" Type="http://schemas.openxmlformats.org/officeDocument/2006/relationships/image" Target="../media/image9.wmf"/></Relationships>
</file>

<file path=ppt/drawings/_rels/vmlDrawing8.vml.rels><?xml version="1.0" encoding="UTF-8" standalone="yes"?>
<Relationships xmlns="http://schemas.openxmlformats.org/package/2006/relationships"><Relationship Id="rId3" Type="http://schemas.openxmlformats.org/officeDocument/2006/relationships/image" Target="../media/image8.wmf"/><Relationship Id="rId2" Type="http://schemas.openxmlformats.org/officeDocument/2006/relationships/image" Target="../media/image5.wmf"/><Relationship Id="rId1" Type="http://schemas.openxmlformats.org/officeDocument/2006/relationships/image" Target="../media/image7.wmf"/><Relationship Id="rId4" Type="http://schemas.openxmlformats.org/officeDocument/2006/relationships/image" Target="../media/image9.wmf"/></Relationships>
</file>

<file path=ppt/drawings/_rels/vmlDrawing9.vml.rels><?xml version="1.0" encoding="UTF-8" standalone="yes"?>
<Relationships xmlns="http://schemas.openxmlformats.org/package/2006/relationships"><Relationship Id="rId3" Type="http://schemas.openxmlformats.org/officeDocument/2006/relationships/image" Target="../media/image10.wmf"/><Relationship Id="rId2" Type="http://schemas.openxmlformats.org/officeDocument/2006/relationships/image" Target="../media/image5.wmf"/><Relationship Id="rId1" Type="http://schemas.openxmlformats.org/officeDocument/2006/relationships/image" Target="../media/image7.wmf"/><Relationship Id="rId4" Type="http://schemas.openxmlformats.org/officeDocument/2006/relationships/image" Target="../media/image11.w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GB"/>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DA571F1F-E314-4485-A386-9DE94A6958A9}" type="slidenum">
              <a:rPr lang="en-US"/>
              <a:pPr/>
              <a:t>‹#›</a:t>
            </a:fld>
            <a:endParaRPr lang="en-US"/>
          </a:p>
        </p:txBody>
      </p:sp>
    </p:spTree>
    <p:extLst>
      <p:ext uri="{BB962C8B-B14F-4D97-AF65-F5344CB8AC3E}">
        <p14:creationId xmlns:p14="http://schemas.microsoft.com/office/powerpoint/2010/main" val="120583227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4DE8E880-5CF7-4D35-8686-687F75510B91}" type="slidenum">
              <a:rPr lang="en-US"/>
              <a:pPr/>
              <a:t>‹#›</a:t>
            </a:fld>
            <a:endParaRPr lang="en-US"/>
          </a:p>
        </p:txBody>
      </p:sp>
    </p:spTree>
    <p:extLst>
      <p:ext uri="{BB962C8B-B14F-4D97-AF65-F5344CB8AC3E}">
        <p14:creationId xmlns:p14="http://schemas.microsoft.com/office/powerpoint/2010/main" val="300540605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15100" y="609600"/>
            <a:ext cx="1943100" cy="5486400"/>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685800" y="609600"/>
            <a:ext cx="5676900" cy="54864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E1C8BE10-1BA0-4E65-8E7D-2A44B9610057}" type="slidenum">
              <a:rPr lang="en-US"/>
              <a:pPr/>
              <a:t>‹#›</a:t>
            </a:fld>
            <a:endParaRPr lang="en-US"/>
          </a:p>
        </p:txBody>
      </p:sp>
    </p:spTree>
    <p:extLst>
      <p:ext uri="{BB962C8B-B14F-4D97-AF65-F5344CB8AC3E}">
        <p14:creationId xmlns:p14="http://schemas.microsoft.com/office/powerpoint/2010/main" val="365670241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07150DCB-239E-446C-A3C1-90978659AB10}" type="slidenum">
              <a:rPr lang="en-US"/>
              <a:pPr/>
              <a:t>‹#›</a:t>
            </a:fld>
            <a:endParaRPr lang="en-US"/>
          </a:p>
        </p:txBody>
      </p:sp>
    </p:spTree>
    <p:extLst>
      <p:ext uri="{BB962C8B-B14F-4D97-AF65-F5344CB8AC3E}">
        <p14:creationId xmlns:p14="http://schemas.microsoft.com/office/powerpoint/2010/main" val="289215373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1D2AF87F-C6EF-4EC1-9CA3-E2340CD1A3BC}" type="slidenum">
              <a:rPr lang="en-US"/>
              <a:pPr/>
              <a:t>‹#›</a:t>
            </a:fld>
            <a:endParaRPr lang="en-US"/>
          </a:p>
        </p:txBody>
      </p:sp>
    </p:spTree>
    <p:extLst>
      <p:ext uri="{BB962C8B-B14F-4D97-AF65-F5344CB8AC3E}">
        <p14:creationId xmlns:p14="http://schemas.microsoft.com/office/powerpoint/2010/main" val="358421437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6274D9F1-7223-42B3-A0E2-216151D2E7FB}" type="slidenum">
              <a:rPr lang="en-US"/>
              <a:pPr/>
              <a:t>‹#›</a:t>
            </a:fld>
            <a:endParaRPr lang="en-US"/>
          </a:p>
        </p:txBody>
      </p:sp>
    </p:spTree>
    <p:extLst>
      <p:ext uri="{BB962C8B-B14F-4D97-AF65-F5344CB8AC3E}">
        <p14:creationId xmlns:p14="http://schemas.microsoft.com/office/powerpoint/2010/main" val="310558286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Date Placeholder 6"/>
          <p:cNvSpPr>
            <a:spLocks noGrp="1"/>
          </p:cNvSpPr>
          <p:nvPr>
            <p:ph type="dt" sz="half" idx="10"/>
          </p:nvPr>
        </p:nvSpPr>
        <p:spPr/>
        <p:txBody>
          <a:bodyPr/>
          <a:lstStyle>
            <a:lvl1pPr>
              <a:defRPr/>
            </a:lvl1pPr>
          </a:lstStyle>
          <a:p>
            <a:endParaRPr lang="en-US"/>
          </a:p>
        </p:txBody>
      </p:sp>
      <p:sp>
        <p:nvSpPr>
          <p:cNvPr id="8" name="Footer Placeholder 7"/>
          <p:cNvSpPr>
            <a:spLocks noGrp="1"/>
          </p:cNvSpPr>
          <p:nvPr>
            <p:ph type="ftr" sz="quarter" idx="11"/>
          </p:nvPr>
        </p:nvSpPr>
        <p:spPr/>
        <p:txBody>
          <a:bodyPr/>
          <a:lstStyle>
            <a:lvl1pPr>
              <a:defRPr/>
            </a:lvl1pPr>
          </a:lstStyle>
          <a:p>
            <a:endParaRPr lang="en-US"/>
          </a:p>
        </p:txBody>
      </p:sp>
      <p:sp>
        <p:nvSpPr>
          <p:cNvPr id="9" name="Slide Number Placeholder 8"/>
          <p:cNvSpPr>
            <a:spLocks noGrp="1"/>
          </p:cNvSpPr>
          <p:nvPr>
            <p:ph type="sldNum" sz="quarter" idx="12"/>
          </p:nvPr>
        </p:nvSpPr>
        <p:spPr/>
        <p:txBody>
          <a:bodyPr/>
          <a:lstStyle>
            <a:lvl1pPr>
              <a:defRPr/>
            </a:lvl1pPr>
          </a:lstStyle>
          <a:p>
            <a:fld id="{EBC97331-D8D3-4EE6-B442-8E2A2207EADB}" type="slidenum">
              <a:rPr lang="en-US"/>
              <a:pPr/>
              <a:t>‹#›</a:t>
            </a:fld>
            <a:endParaRPr lang="en-US"/>
          </a:p>
        </p:txBody>
      </p:sp>
    </p:spTree>
    <p:extLst>
      <p:ext uri="{BB962C8B-B14F-4D97-AF65-F5344CB8AC3E}">
        <p14:creationId xmlns:p14="http://schemas.microsoft.com/office/powerpoint/2010/main" val="306012645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Date Placeholder 2"/>
          <p:cNvSpPr>
            <a:spLocks noGrp="1"/>
          </p:cNvSpPr>
          <p:nvPr>
            <p:ph type="dt" sz="half" idx="10"/>
          </p:nvPr>
        </p:nvSpPr>
        <p:spPr/>
        <p:txBody>
          <a:bodyPr/>
          <a:lstStyle>
            <a:lvl1pPr>
              <a:defRPr/>
            </a:lvl1pPr>
          </a:lstStyle>
          <a:p>
            <a:endParaRPr lang="en-US"/>
          </a:p>
        </p:txBody>
      </p:sp>
      <p:sp>
        <p:nvSpPr>
          <p:cNvPr id="4" name="Footer Placeholder 3"/>
          <p:cNvSpPr>
            <a:spLocks noGrp="1"/>
          </p:cNvSpPr>
          <p:nvPr>
            <p:ph type="ftr" sz="quarter" idx="11"/>
          </p:nvPr>
        </p:nvSpPr>
        <p:spPr/>
        <p:txBody>
          <a:bodyPr/>
          <a:lstStyle>
            <a:lvl1pPr>
              <a:defRPr/>
            </a:lvl1pPr>
          </a:lstStyle>
          <a:p>
            <a:endParaRPr lang="en-US"/>
          </a:p>
        </p:txBody>
      </p:sp>
      <p:sp>
        <p:nvSpPr>
          <p:cNvPr id="5" name="Slide Number Placeholder 4"/>
          <p:cNvSpPr>
            <a:spLocks noGrp="1"/>
          </p:cNvSpPr>
          <p:nvPr>
            <p:ph type="sldNum" sz="quarter" idx="12"/>
          </p:nvPr>
        </p:nvSpPr>
        <p:spPr/>
        <p:txBody>
          <a:bodyPr/>
          <a:lstStyle>
            <a:lvl1pPr>
              <a:defRPr/>
            </a:lvl1pPr>
          </a:lstStyle>
          <a:p>
            <a:fld id="{C9E4B58A-F069-4D9B-AF37-B8E99B95677B}" type="slidenum">
              <a:rPr lang="en-US"/>
              <a:pPr/>
              <a:t>‹#›</a:t>
            </a:fld>
            <a:endParaRPr lang="en-US"/>
          </a:p>
        </p:txBody>
      </p:sp>
    </p:spTree>
    <p:extLst>
      <p:ext uri="{BB962C8B-B14F-4D97-AF65-F5344CB8AC3E}">
        <p14:creationId xmlns:p14="http://schemas.microsoft.com/office/powerpoint/2010/main" val="276870862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endParaRPr lang="en-US"/>
          </a:p>
        </p:txBody>
      </p:sp>
      <p:sp>
        <p:nvSpPr>
          <p:cNvPr id="3" name="Footer Placeholder 2"/>
          <p:cNvSpPr>
            <a:spLocks noGrp="1"/>
          </p:cNvSpPr>
          <p:nvPr>
            <p:ph type="ftr" sz="quarter" idx="11"/>
          </p:nvPr>
        </p:nvSpPr>
        <p:spPr/>
        <p:txBody>
          <a:bodyPr/>
          <a:lstStyle>
            <a:lvl1pPr>
              <a:defRPr/>
            </a:lvl1pPr>
          </a:lstStyle>
          <a:p>
            <a:endParaRPr lang="en-US"/>
          </a:p>
        </p:txBody>
      </p:sp>
      <p:sp>
        <p:nvSpPr>
          <p:cNvPr id="4" name="Slide Number Placeholder 3"/>
          <p:cNvSpPr>
            <a:spLocks noGrp="1"/>
          </p:cNvSpPr>
          <p:nvPr>
            <p:ph type="sldNum" sz="quarter" idx="12"/>
          </p:nvPr>
        </p:nvSpPr>
        <p:spPr/>
        <p:txBody>
          <a:bodyPr/>
          <a:lstStyle>
            <a:lvl1pPr>
              <a:defRPr/>
            </a:lvl1pPr>
          </a:lstStyle>
          <a:p>
            <a:fld id="{4C1D90AF-9E21-4544-8614-EE15E6461E92}" type="slidenum">
              <a:rPr lang="en-US"/>
              <a:pPr/>
              <a:t>‹#›</a:t>
            </a:fld>
            <a:endParaRPr lang="en-US"/>
          </a:p>
        </p:txBody>
      </p:sp>
    </p:spTree>
    <p:extLst>
      <p:ext uri="{BB962C8B-B14F-4D97-AF65-F5344CB8AC3E}">
        <p14:creationId xmlns:p14="http://schemas.microsoft.com/office/powerpoint/2010/main" val="428824835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5B6D6393-CF1D-493C-8854-A8824CB4A8C0}" type="slidenum">
              <a:rPr lang="en-US"/>
              <a:pPr/>
              <a:t>‹#›</a:t>
            </a:fld>
            <a:endParaRPr lang="en-US"/>
          </a:p>
        </p:txBody>
      </p:sp>
    </p:spTree>
    <p:extLst>
      <p:ext uri="{BB962C8B-B14F-4D97-AF65-F5344CB8AC3E}">
        <p14:creationId xmlns:p14="http://schemas.microsoft.com/office/powerpoint/2010/main" val="155068229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F341548F-C722-4891-8D8E-F8B4E0528AC6}" type="slidenum">
              <a:rPr lang="en-US"/>
              <a:pPr/>
              <a:t>‹#›</a:t>
            </a:fld>
            <a:endParaRPr lang="en-US"/>
          </a:p>
        </p:txBody>
      </p:sp>
    </p:spTree>
    <p:extLst>
      <p:ext uri="{BB962C8B-B14F-4D97-AF65-F5344CB8AC3E}">
        <p14:creationId xmlns:p14="http://schemas.microsoft.com/office/powerpoint/2010/main" val="365136643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969696"/>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85800" y="609600"/>
            <a:ext cx="77724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685800" y="1981200"/>
            <a:ext cx="7772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4"/>
          <p:cNvSpPr>
            <a:spLocks noGrp="1" noChangeArrowheads="1"/>
          </p:cNvSpPr>
          <p:nvPr>
            <p:ph type="dt" sz="half" idx="2"/>
          </p:nvPr>
        </p:nvSpPr>
        <p:spPr bwMode="auto">
          <a:xfrm>
            <a:off x="6858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a:latin typeface="+mn-lt"/>
              </a:defRPr>
            </a:lvl1pPr>
          </a:lstStyle>
          <a:p>
            <a:endParaRPr lang="en-US"/>
          </a:p>
        </p:txBody>
      </p:sp>
      <p:sp>
        <p:nvSpPr>
          <p:cNvPr id="1029" name="Rectangle 5"/>
          <p:cNvSpPr>
            <a:spLocks noGrp="1" noChangeArrowheads="1"/>
          </p:cNvSpPr>
          <p:nvPr>
            <p:ph type="ftr" sz="quarter" idx="3"/>
          </p:nvPr>
        </p:nvSpPr>
        <p:spPr bwMode="auto">
          <a:xfrm>
            <a:off x="3124200" y="6248400"/>
            <a:ext cx="2895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a:latin typeface="+mn-lt"/>
              </a:defRPr>
            </a:lvl1pPr>
          </a:lstStyle>
          <a:p>
            <a:endParaRPr lang="en-US"/>
          </a:p>
        </p:txBody>
      </p:sp>
      <p:sp>
        <p:nvSpPr>
          <p:cNvPr id="1030" name="Rectangle 6"/>
          <p:cNvSpPr>
            <a:spLocks noGrp="1" noChangeArrowheads="1"/>
          </p:cNvSpPr>
          <p:nvPr>
            <p:ph type="sldNum" sz="quarter" idx="4"/>
          </p:nvPr>
        </p:nvSpPr>
        <p:spPr bwMode="auto">
          <a:xfrm>
            <a:off x="65532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a:latin typeface="+mn-lt"/>
              </a:defRPr>
            </a:lvl1pPr>
          </a:lstStyle>
          <a:p>
            <a:fld id="{F5CA43DE-D278-468E-886B-598431B718F4}" type="slidenum">
              <a:rPr lang="en-US"/>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pitchFamily="18" charset="0"/>
        </a:defRPr>
      </a:lvl2pPr>
      <a:lvl3pPr algn="ctr" rtl="0" eaLnBrk="0" fontAlgn="base" hangingPunct="0">
        <a:spcBef>
          <a:spcPct val="0"/>
        </a:spcBef>
        <a:spcAft>
          <a:spcPct val="0"/>
        </a:spcAft>
        <a:defRPr sz="4400">
          <a:solidFill>
            <a:schemeClr val="tx2"/>
          </a:solidFill>
          <a:latin typeface="Times New Roman" pitchFamily="18" charset="0"/>
        </a:defRPr>
      </a:lvl3pPr>
      <a:lvl4pPr algn="ctr" rtl="0" eaLnBrk="0" fontAlgn="base" hangingPunct="0">
        <a:spcBef>
          <a:spcPct val="0"/>
        </a:spcBef>
        <a:spcAft>
          <a:spcPct val="0"/>
        </a:spcAft>
        <a:defRPr sz="4400">
          <a:solidFill>
            <a:schemeClr val="tx2"/>
          </a:solidFill>
          <a:latin typeface="Times New Roman" pitchFamily="18" charset="0"/>
        </a:defRPr>
      </a:lvl4pPr>
      <a:lvl5pPr algn="ctr" rtl="0" eaLnBrk="0" fontAlgn="base" hangingPunct="0">
        <a:spcBef>
          <a:spcPct val="0"/>
        </a:spcBef>
        <a:spcAft>
          <a:spcPct val="0"/>
        </a:spcAft>
        <a:defRPr sz="4400">
          <a:solidFill>
            <a:schemeClr val="tx2"/>
          </a:solidFill>
          <a:latin typeface="Times New Roman" pitchFamily="18" charset="0"/>
        </a:defRPr>
      </a:lvl5pPr>
      <a:lvl6pPr marL="457200" algn="ctr" rtl="0" eaLnBrk="0" fontAlgn="base" hangingPunct="0">
        <a:spcBef>
          <a:spcPct val="0"/>
        </a:spcBef>
        <a:spcAft>
          <a:spcPct val="0"/>
        </a:spcAft>
        <a:defRPr sz="4400">
          <a:solidFill>
            <a:schemeClr val="tx2"/>
          </a:solidFill>
          <a:latin typeface="Times New Roman" pitchFamily="18" charset="0"/>
        </a:defRPr>
      </a:lvl6pPr>
      <a:lvl7pPr marL="914400" algn="ctr" rtl="0" eaLnBrk="0" fontAlgn="base" hangingPunct="0">
        <a:spcBef>
          <a:spcPct val="0"/>
        </a:spcBef>
        <a:spcAft>
          <a:spcPct val="0"/>
        </a:spcAft>
        <a:defRPr sz="4400">
          <a:solidFill>
            <a:schemeClr val="tx2"/>
          </a:solidFill>
          <a:latin typeface="Times New Roman" pitchFamily="18" charset="0"/>
        </a:defRPr>
      </a:lvl7pPr>
      <a:lvl8pPr marL="1371600" algn="ctr" rtl="0" eaLnBrk="0" fontAlgn="base" hangingPunct="0">
        <a:spcBef>
          <a:spcPct val="0"/>
        </a:spcBef>
        <a:spcAft>
          <a:spcPct val="0"/>
        </a:spcAft>
        <a:defRPr sz="4400">
          <a:solidFill>
            <a:schemeClr val="tx2"/>
          </a:solidFill>
          <a:latin typeface="Times New Roman" pitchFamily="18" charset="0"/>
        </a:defRPr>
      </a:lvl8pPr>
      <a:lvl9pPr marL="1828800" algn="ctr" rtl="0" eaLnBrk="0" fontAlgn="base" hangingPunct="0">
        <a:spcBef>
          <a:spcPct val="0"/>
        </a:spcBef>
        <a:spcAft>
          <a:spcPct val="0"/>
        </a:spcAft>
        <a:defRPr sz="4400">
          <a:solidFill>
            <a:schemeClr val="tx2"/>
          </a:solidFill>
          <a:latin typeface="Times New Roman" pitchFamily="18"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10.wmf"/><Relationship Id="rId3" Type="http://schemas.openxmlformats.org/officeDocument/2006/relationships/oleObject" Target="../embeddings/oleObject31.bin"/><Relationship Id="rId7" Type="http://schemas.openxmlformats.org/officeDocument/2006/relationships/oleObject" Target="../embeddings/oleObject33.bin"/><Relationship Id="rId2" Type="http://schemas.openxmlformats.org/officeDocument/2006/relationships/slideLayout" Target="../slideLayouts/slideLayout7.xml"/><Relationship Id="rId1" Type="http://schemas.openxmlformats.org/officeDocument/2006/relationships/vmlDrawing" Target="../drawings/vmlDrawing9.vml"/><Relationship Id="rId6" Type="http://schemas.openxmlformats.org/officeDocument/2006/relationships/image" Target="../media/image5.wmf"/><Relationship Id="rId5" Type="http://schemas.openxmlformats.org/officeDocument/2006/relationships/oleObject" Target="../embeddings/oleObject32.bin"/><Relationship Id="rId10" Type="http://schemas.openxmlformats.org/officeDocument/2006/relationships/image" Target="../media/image11.wmf"/><Relationship Id="rId4" Type="http://schemas.openxmlformats.org/officeDocument/2006/relationships/image" Target="../media/image7.wmf"/><Relationship Id="rId9" Type="http://schemas.openxmlformats.org/officeDocument/2006/relationships/oleObject" Target="../embeddings/oleObject34.bin"/></Relationships>
</file>

<file path=ppt/slides/_rels/slide11.xml.rels><?xml version="1.0" encoding="UTF-8" standalone="yes"?>
<Relationships xmlns="http://schemas.openxmlformats.org/package/2006/relationships"><Relationship Id="rId3" Type="http://schemas.openxmlformats.org/officeDocument/2006/relationships/oleObject" Target="../embeddings/oleObject35.bin"/><Relationship Id="rId2" Type="http://schemas.openxmlformats.org/officeDocument/2006/relationships/slideLayout" Target="../slideLayouts/slideLayout7.xml"/><Relationship Id="rId1" Type="http://schemas.openxmlformats.org/officeDocument/2006/relationships/vmlDrawing" Target="../drawings/vmlDrawing10.vml"/><Relationship Id="rId4" Type="http://schemas.openxmlformats.org/officeDocument/2006/relationships/image" Target="../media/image12.wmf"/></Relationships>
</file>

<file path=ppt/slides/_rels/slide12.xml.rels><?xml version="1.0" encoding="UTF-8" standalone="yes"?>
<Relationships xmlns="http://schemas.openxmlformats.org/package/2006/relationships"><Relationship Id="rId3" Type="http://schemas.openxmlformats.org/officeDocument/2006/relationships/oleObject" Target="../embeddings/oleObject36.bin"/><Relationship Id="rId2" Type="http://schemas.openxmlformats.org/officeDocument/2006/relationships/slideLayout" Target="../slideLayouts/slideLayout7.xml"/><Relationship Id="rId1" Type="http://schemas.openxmlformats.org/officeDocument/2006/relationships/vmlDrawing" Target="../drawings/vmlDrawing11.vml"/><Relationship Id="rId6" Type="http://schemas.openxmlformats.org/officeDocument/2006/relationships/image" Target="../media/image13.wmf"/><Relationship Id="rId5" Type="http://schemas.openxmlformats.org/officeDocument/2006/relationships/oleObject" Target="../embeddings/oleObject37.bin"/><Relationship Id="rId4" Type="http://schemas.openxmlformats.org/officeDocument/2006/relationships/image" Target="../media/image12.wmf"/></Relationships>
</file>

<file path=ppt/slides/_rels/slide13.xml.rels><?xml version="1.0" encoding="UTF-8" standalone="yes"?>
<Relationships xmlns="http://schemas.openxmlformats.org/package/2006/relationships"><Relationship Id="rId8" Type="http://schemas.openxmlformats.org/officeDocument/2006/relationships/image" Target="../media/image13.wmf"/><Relationship Id="rId3" Type="http://schemas.openxmlformats.org/officeDocument/2006/relationships/oleObject" Target="../embeddings/oleObject38.bin"/><Relationship Id="rId7" Type="http://schemas.openxmlformats.org/officeDocument/2006/relationships/oleObject" Target="../embeddings/oleObject40.bin"/><Relationship Id="rId2" Type="http://schemas.openxmlformats.org/officeDocument/2006/relationships/slideLayout" Target="../slideLayouts/slideLayout7.xml"/><Relationship Id="rId1" Type="http://schemas.openxmlformats.org/officeDocument/2006/relationships/vmlDrawing" Target="../drawings/vmlDrawing12.vml"/><Relationship Id="rId6" Type="http://schemas.openxmlformats.org/officeDocument/2006/relationships/image" Target="../media/image14.wmf"/><Relationship Id="rId5" Type="http://schemas.openxmlformats.org/officeDocument/2006/relationships/oleObject" Target="../embeddings/oleObject39.bin"/><Relationship Id="rId4" Type="http://schemas.openxmlformats.org/officeDocument/2006/relationships/image" Target="../media/image12.wmf"/></Relationships>
</file>

<file path=ppt/slides/_rels/slide14.xml.rels><?xml version="1.0" encoding="UTF-8" standalone="yes"?>
<Relationships xmlns="http://schemas.openxmlformats.org/package/2006/relationships"><Relationship Id="rId8" Type="http://schemas.openxmlformats.org/officeDocument/2006/relationships/image" Target="../media/image15.wmf"/><Relationship Id="rId3" Type="http://schemas.openxmlformats.org/officeDocument/2006/relationships/oleObject" Target="../embeddings/oleObject41.bin"/><Relationship Id="rId7" Type="http://schemas.openxmlformats.org/officeDocument/2006/relationships/oleObject" Target="../embeddings/oleObject43.bin"/><Relationship Id="rId2" Type="http://schemas.openxmlformats.org/officeDocument/2006/relationships/slideLayout" Target="../slideLayouts/slideLayout7.xml"/><Relationship Id="rId1" Type="http://schemas.openxmlformats.org/officeDocument/2006/relationships/vmlDrawing" Target="../drawings/vmlDrawing13.vml"/><Relationship Id="rId6" Type="http://schemas.openxmlformats.org/officeDocument/2006/relationships/image" Target="../media/image14.wmf"/><Relationship Id="rId5" Type="http://schemas.openxmlformats.org/officeDocument/2006/relationships/oleObject" Target="../embeddings/oleObject42.bin"/><Relationship Id="rId10" Type="http://schemas.openxmlformats.org/officeDocument/2006/relationships/image" Target="../media/image13.wmf"/><Relationship Id="rId4" Type="http://schemas.openxmlformats.org/officeDocument/2006/relationships/image" Target="../media/image12.wmf"/><Relationship Id="rId9" Type="http://schemas.openxmlformats.org/officeDocument/2006/relationships/oleObject" Target="../embeddings/oleObject44.bin"/></Relationships>
</file>

<file path=ppt/slides/_rels/slide15.xml.rels><?xml version="1.0" encoding="UTF-8" standalone="yes"?>
<Relationships xmlns="http://schemas.openxmlformats.org/package/2006/relationships"><Relationship Id="rId8" Type="http://schemas.openxmlformats.org/officeDocument/2006/relationships/image" Target="../media/image17.wmf"/><Relationship Id="rId3" Type="http://schemas.openxmlformats.org/officeDocument/2006/relationships/oleObject" Target="../embeddings/oleObject45.bin"/><Relationship Id="rId7" Type="http://schemas.openxmlformats.org/officeDocument/2006/relationships/oleObject" Target="../embeddings/oleObject47.bin"/><Relationship Id="rId2" Type="http://schemas.openxmlformats.org/officeDocument/2006/relationships/slideLayout" Target="../slideLayouts/slideLayout7.xml"/><Relationship Id="rId1" Type="http://schemas.openxmlformats.org/officeDocument/2006/relationships/vmlDrawing" Target="../drawings/vmlDrawing14.vml"/><Relationship Id="rId6" Type="http://schemas.openxmlformats.org/officeDocument/2006/relationships/image" Target="../media/image12.wmf"/><Relationship Id="rId5" Type="http://schemas.openxmlformats.org/officeDocument/2006/relationships/oleObject" Target="../embeddings/oleObject46.bin"/><Relationship Id="rId4" Type="http://schemas.openxmlformats.org/officeDocument/2006/relationships/image" Target="../media/image16.emf"/></Relationships>
</file>

<file path=ppt/slides/_rels/slide16.xml.rels><?xml version="1.0" encoding="UTF-8" standalone="yes"?>
<Relationships xmlns="http://schemas.openxmlformats.org/package/2006/relationships"><Relationship Id="rId8" Type="http://schemas.openxmlformats.org/officeDocument/2006/relationships/oleObject" Target="../embeddings/Microsoft_Excel_97-2003_Worksheet1.xls"/><Relationship Id="rId3" Type="http://schemas.openxmlformats.org/officeDocument/2006/relationships/oleObject" Target="../embeddings/oleObject48.bin"/><Relationship Id="rId7" Type="http://schemas.openxmlformats.org/officeDocument/2006/relationships/oleObject" Target="../embeddings/oleObject50.bin"/><Relationship Id="rId2" Type="http://schemas.openxmlformats.org/officeDocument/2006/relationships/slideLayout" Target="../slideLayouts/slideLayout7.xml"/><Relationship Id="rId1" Type="http://schemas.openxmlformats.org/officeDocument/2006/relationships/vmlDrawing" Target="../drawings/vmlDrawing15.vml"/><Relationship Id="rId6" Type="http://schemas.openxmlformats.org/officeDocument/2006/relationships/image" Target="../media/image18.wmf"/><Relationship Id="rId5" Type="http://schemas.openxmlformats.org/officeDocument/2006/relationships/oleObject" Target="../embeddings/oleObject49.bin"/><Relationship Id="rId4" Type="http://schemas.openxmlformats.org/officeDocument/2006/relationships/image" Target="../media/image12.wmf"/><Relationship Id="rId9" Type="http://schemas.openxmlformats.org/officeDocument/2006/relationships/image" Target="../media/image19.emf"/></Relationships>
</file>

<file path=ppt/slides/_rels/slide17.xml.rels><?xml version="1.0" encoding="UTF-8" standalone="yes"?>
<Relationships xmlns="http://schemas.openxmlformats.org/package/2006/relationships"><Relationship Id="rId8" Type="http://schemas.openxmlformats.org/officeDocument/2006/relationships/oleObject" Target="../embeddings/Microsoft_Excel_97-2003_Worksheet2.xls"/><Relationship Id="rId3" Type="http://schemas.openxmlformats.org/officeDocument/2006/relationships/oleObject" Target="../embeddings/oleObject51.bin"/><Relationship Id="rId7" Type="http://schemas.openxmlformats.org/officeDocument/2006/relationships/oleObject" Target="../embeddings/oleObject53.bin"/><Relationship Id="rId2" Type="http://schemas.openxmlformats.org/officeDocument/2006/relationships/slideLayout" Target="../slideLayouts/slideLayout7.xml"/><Relationship Id="rId1" Type="http://schemas.openxmlformats.org/officeDocument/2006/relationships/vmlDrawing" Target="../drawings/vmlDrawing16.vml"/><Relationship Id="rId6" Type="http://schemas.openxmlformats.org/officeDocument/2006/relationships/image" Target="../media/image20.wmf"/><Relationship Id="rId5" Type="http://schemas.openxmlformats.org/officeDocument/2006/relationships/oleObject" Target="../embeddings/oleObject52.bin"/><Relationship Id="rId4" Type="http://schemas.openxmlformats.org/officeDocument/2006/relationships/image" Target="../media/image12.wmf"/><Relationship Id="rId9" Type="http://schemas.openxmlformats.org/officeDocument/2006/relationships/image" Target="../media/image21.emf"/></Relationships>
</file>

<file path=ppt/slides/_rels/slide18.xml.rels><?xml version="1.0" encoding="UTF-8" standalone="yes"?>
<Relationships xmlns="http://schemas.openxmlformats.org/package/2006/relationships"><Relationship Id="rId8" Type="http://schemas.openxmlformats.org/officeDocument/2006/relationships/image" Target="../media/image23.wmf"/><Relationship Id="rId3" Type="http://schemas.openxmlformats.org/officeDocument/2006/relationships/oleObject" Target="../embeddings/oleObject54.bin"/><Relationship Id="rId7" Type="http://schemas.openxmlformats.org/officeDocument/2006/relationships/oleObject" Target="../embeddings/oleObject56.bin"/><Relationship Id="rId2" Type="http://schemas.openxmlformats.org/officeDocument/2006/relationships/slideLayout" Target="../slideLayouts/slideLayout7.xml"/><Relationship Id="rId1" Type="http://schemas.openxmlformats.org/officeDocument/2006/relationships/vmlDrawing" Target="../drawings/vmlDrawing17.vml"/><Relationship Id="rId6" Type="http://schemas.openxmlformats.org/officeDocument/2006/relationships/image" Target="../media/image22.emf"/><Relationship Id="rId5" Type="http://schemas.openxmlformats.org/officeDocument/2006/relationships/oleObject" Target="../embeddings/oleObject55.bin"/><Relationship Id="rId4" Type="http://schemas.openxmlformats.org/officeDocument/2006/relationships/image" Target="../media/image12.wmf"/></Relationships>
</file>

<file path=ppt/slides/_rels/slide19.xml.rels><?xml version="1.0" encoding="UTF-8" standalone="yes"?>
<Relationships xmlns="http://schemas.openxmlformats.org/package/2006/relationships"><Relationship Id="rId8" Type="http://schemas.openxmlformats.org/officeDocument/2006/relationships/oleObject" Target="../embeddings/oleObject59.bin"/><Relationship Id="rId3" Type="http://schemas.openxmlformats.org/officeDocument/2006/relationships/oleObject" Target="../embeddings/oleObject57.bin"/><Relationship Id="rId7" Type="http://schemas.openxmlformats.org/officeDocument/2006/relationships/image" Target="../media/image24.emf"/><Relationship Id="rId2" Type="http://schemas.openxmlformats.org/officeDocument/2006/relationships/slideLayout" Target="../slideLayouts/slideLayout7.xml"/><Relationship Id="rId1" Type="http://schemas.openxmlformats.org/officeDocument/2006/relationships/vmlDrawing" Target="../drawings/vmlDrawing18.vml"/><Relationship Id="rId6" Type="http://schemas.openxmlformats.org/officeDocument/2006/relationships/oleObject" Target="../embeddings/Microsoft_Excel_97-2003_Worksheet3.xls"/><Relationship Id="rId5" Type="http://schemas.openxmlformats.org/officeDocument/2006/relationships/oleObject" Target="../embeddings/oleObject58.bin"/><Relationship Id="rId4" Type="http://schemas.openxmlformats.org/officeDocument/2006/relationships/image" Target="../media/image12.wmf"/><Relationship Id="rId9" Type="http://schemas.openxmlformats.org/officeDocument/2006/relationships/image" Target="../media/image25.wmf"/></Relationships>
</file>

<file path=ppt/slides/_rels/slide2.xml.rels><?xml version="1.0" encoding="UTF-8" standalone="yes"?>
<Relationships xmlns="http://schemas.openxmlformats.org/package/2006/relationships"><Relationship Id="rId8" Type="http://schemas.openxmlformats.org/officeDocument/2006/relationships/image" Target="../media/image4.wmf"/><Relationship Id="rId3" Type="http://schemas.openxmlformats.org/officeDocument/2006/relationships/oleObject" Target="../embeddings/oleObject1.bin"/><Relationship Id="rId7" Type="http://schemas.openxmlformats.org/officeDocument/2006/relationships/oleObject" Target="../embeddings/oleObject3.bin"/><Relationship Id="rId2" Type="http://schemas.openxmlformats.org/officeDocument/2006/relationships/slideLayout" Target="../slideLayouts/slideLayout7.xml"/><Relationship Id="rId1" Type="http://schemas.openxmlformats.org/officeDocument/2006/relationships/vmlDrawing" Target="../drawings/vmlDrawing1.vml"/><Relationship Id="rId6" Type="http://schemas.openxmlformats.org/officeDocument/2006/relationships/image" Target="../media/image3.wmf"/><Relationship Id="rId5" Type="http://schemas.openxmlformats.org/officeDocument/2006/relationships/oleObject" Target="../embeddings/oleObject2.bin"/><Relationship Id="rId4" Type="http://schemas.openxmlformats.org/officeDocument/2006/relationships/image" Target="../media/image2.emf"/></Relationships>
</file>

<file path=ppt/slides/_rels/slide20.xml.rels><?xml version="1.0" encoding="UTF-8" standalone="yes"?>
<Relationships xmlns="http://schemas.openxmlformats.org/package/2006/relationships"><Relationship Id="rId8" Type="http://schemas.openxmlformats.org/officeDocument/2006/relationships/oleObject" Target="../embeddings/oleObject62.bin"/><Relationship Id="rId3" Type="http://schemas.openxmlformats.org/officeDocument/2006/relationships/oleObject" Target="../embeddings/oleObject60.bin"/><Relationship Id="rId7" Type="http://schemas.openxmlformats.org/officeDocument/2006/relationships/image" Target="../media/image26.emf"/><Relationship Id="rId2" Type="http://schemas.openxmlformats.org/officeDocument/2006/relationships/slideLayout" Target="../slideLayouts/slideLayout7.xml"/><Relationship Id="rId1" Type="http://schemas.openxmlformats.org/officeDocument/2006/relationships/vmlDrawing" Target="../drawings/vmlDrawing19.vml"/><Relationship Id="rId6" Type="http://schemas.openxmlformats.org/officeDocument/2006/relationships/oleObject" Target="../embeddings/Microsoft_Excel_97-2003_Worksheet4.xls"/><Relationship Id="rId5" Type="http://schemas.openxmlformats.org/officeDocument/2006/relationships/oleObject" Target="../embeddings/oleObject61.bin"/><Relationship Id="rId4" Type="http://schemas.openxmlformats.org/officeDocument/2006/relationships/image" Target="../media/image12.wmf"/><Relationship Id="rId9" Type="http://schemas.openxmlformats.org/officeDocument/2006/relationships/image" Target="../media/image27.wmf"/></Relationships>
</file>

<file path=ppt/slides/_rels/slide21.xml.rels><?xml version="1.0" encoding="UTF-8" standalone="yes"?>
<Relationships xmlns="http://schemas.openxmlformats.org/package/2006/relationships"><Relationship Id="rId8" Type="http://schemas.openxmlformats.org/officeDocument/2006/relationships/oleObject" Target="../embeddings/oleObject65.bin"/><Relationship Id="rId3" Type="http://schemas.openxmlformats.org/officeDocument/2006/relationships/oleObject" Target="../embeddings/oleObject63.bin"/><Relationship Id="rId7" Type="http://schemas.openxmlformats.org/officeDocument/2006/relationships/image" Target="../media/image28.emf"/><Relationship Id="rId2" Type="http://schemas.openxmlformats.org/officeDocument/2006/relationships/slideLayout" Target="../slideLayouts/slideLayout7.xml"/><Relationship Id="rId1" Type="http://schemas.openxmlformats.org/officeDocument/2006/relationships/vmlDrawing" Target="../drawings/vmlDrawing20.vml"/><Relationship Id="rId6" Type="http://schemas.openxmlformats.org/officeDocument/2006/relationships/oleObject" Target="../embeddings/Microsoft_Excel_97-2003_Worksheet5.xls"/><Relationship Id="rId5" Type="http://schemas.openxmlformats.org/officeDocument/2006/relationships/oleObject" Target="../embeddings/oleObject64.bin"/><Relationship Id="rId4" Type="http://schemas.openxmlformats.org/officeDocument/2006/relationships/image" Target="../media/image12.wmf"/><Relationship Id="rId9" Type="http://schemas.openxmlformats.org/officeDocument/2006/relationships/image" Target="../media/image29.wmf"/></Relationships>
</file>

<file path=ppt/slides/_rels/slide22.xml.rels><?xml version="1.0" encoding="UTF-8" standalone="yes"?>
<Relationships xmlns="http://schemas.openxmlformats.org/package/2006/relationships"><Relationship Id="rId8" Type="http://schemas.openxmlformats.org/officeDocument/2006/relationships/oleObject" Target="../embeddings/oleObject68.bin"/><Relationship Id="rId3" Type="http://schemas.openxmlformats.org/officeDocument/2006/relationships/oleObject" Target="../embeddings/oleObject66.bin"/><Relationship Id="rId7" Type="http://schemas.openxmlformats.org/officeDocument/2006/relationships/image" Target="../media/image28.emf"/><Relationship Id="rId2" Type="http://schemas.openxmlformats.org/officeDocument/2006/relationships/slideLayout" Target="../slideLayouts/slideLayout7.xml"/><Relationship Id="rId1" Type="http://schemas.openxmlformats.org/officeDocument/2006/relationships/vmlDrawing" Target="../drawings/vmlDrawing21.vml"/><Relationship Id="rId6" Type="http://schemas.openxmlformats.org/officeDocument/2006/relationships/oleObject" Target="../embeddings/Microsoft_Excel_97-2003_Worksheet6.xls"/><Relationship Id="rId5" Type="http://schemas.openxmlformats.org/officeDocument/2006/relationships/oleObject" Target="../embeddings/oleObject67.bin"/><Relationship Id="rId4" Type="http://schemas.openxmlformats.org/officeDocument/2006/relationships/image" Target="../media/image12.wmf"/><Relationship Id="rId9" Type="http://schemas.openxmlformats.org/officeDocument/2006/relationships/image" Target="../media/image29.wmf"/></Relationships>
</file>

<file path=ppt/slides/_rels/slide23.xml.rels><?xml version="1.0" encoding="UTF-8" standalone="yes"?>
<Relationships xmlns="http://schemas.openxmlformats.org/package/2006/relationships"><Relationship Id="rId3" Type="http://schemas.openxmlformats.org/officeDocument/2006/relationships/oleObject" Target="../embeddings/oleObject69.bin"/><Relationship Id="rId2" Type="http://schemas.openxmlformats.org/officeDocument/2006/relationships/slideLayout" Target="../slideLayouts/slideLayout7.xml"/><Relationship Id="rId1" Type="http://schemas.openxmlformats.org/officeDocument/2006/relationships/vmlDrawing" Target="../drawings/vmlDrawing22.vml"/><Relationship Id="rId6" Type="http://schemas.openxmlformats.org/officeDocument/2006/relationships/image" Target="../media/image12.wmf"/><Relationship Id="rId5" Type="http://schemas.openxmlformats.org/officeDocument/2006/relationships/oleObject" Target="../embeddings/oleObject70.bin"/><Relationship Id="rId4" Type="http://schemas.openxmlformats.org/officeDocument/2006/relationships/image" Target="../media/image30.wmf"/></Relationships>
</file>

<file path=ppt/slides/_rels/slide24.xml.rels><?xml version="1.0" encoding="UTF-8" standalone="yes"?>
<Relationships xmlns="http://schemas.openxmlformats.org/package/2006/relationships"><Relationship Id="rId8" Type="http://schemas.openxmlformats.org/officeDocument/2006/relationships/image" Target="../media/image32.wmf"/><Relationship Id="rId3" Type="http://schemas.openxmlformats.org/officeDocument/2006/relationships/oleObject" Target="../embeddings/oleObject71.bin"/><Relationship Id="rId7" Type="http://schemas.openxmlformats.org/officeDocument/2006/relationships/oleObject" Target="../embeddings/oleObject73.bin"/><Relationship Id="rId2" Type="http://schemas.openxmlformats.org/officeDocument/2006/relationships/slideLayout" Target="../slideLayouts/slideLayout7.xml"/><Relationship Id="rId1" Type="http://schemas.openxmlformats.org/officeDocument/2006/relationships/vmlDrawing" Target="../drawings/vmlDrawing23.vml"/><Relationship Id="rId6" Type="http://schemas.openxmlformats.org/officeDocument/2006/relationships/image" Target="../media/image31.wmf"/><Relationship Id="rId5" Type="http://schemas.openxmlformats.org/officeDocument/2006/relationships/oleObject" Target="../embeddings/oleObject72.bin"/><Relationship Id="rId10" Type="http://schemas.openxmlformats.org/officeDocument/2006/relationships/image" Target="../media/image12.wmf"/><Relationship Id="rId4" Type="http://schemas.openxmlformats.org/officeDocument/2006/relationships/image" Target="../media/image30.wmf"/><Relationship Id="rId9" Type="http://schemas.openxmlformats.org/officeDocument/2006/relationships/oleObject" Target="../embeddings/oleObject74.bin"/></Relationships>
</file>

<file path=ppt/slides/_rels/slide25.xml.rels><?xml version="1.0" encoding="UTF-8" standalone="yes"?>
<Relationships xmlns="http://schemas.openxmlformats.org/package/2006/relationships"><Relationship Id="rId8" Type="http://schemas.openxmlformats.org/officeDocument/2006/relationships/image" Target="../media/image31.wmf"/><Relationship Id="rId3" Type="http://schemas.openxmlformats.org/officeDocument/2006/relationships/oleObject" Target="../embeddings/oleObject75.bin"/><Relationship Id="rId7" Type="http://schemas.openxmlformats.org/officeDocument/2006/relationships/oleObject" Target="../embeddings/oleObject77.bin"/><Relationship Id="rId2" Type="http://schemas.openxmlformats.org/officeDocument/2006/relationships/slideLayout" Target="../slideLayouts/slideLayout7.xml"/><Relationship Id="rId1" Type="http://schemas.openxmlformats.org/officeDocument/2006/relationships/vmlDrawing" Target="../drawings/vmlDrawing24.vml"/><Relationship Id="rId6" Type="http://schemas.openxmlformats.org/officeDocument/2006/relationships/image" Target="../media/image12.wmf"/><Relationship Id="rId5" Type="http://schemas.openxmlformats.org/officeDocument/2006/relationships/oleObject" Target="../embeddings/oleObject76.bin"/><Relationship Id="rId10" Type="http://schemas.openxmlformats.org/officeDocument/2006/relationships/image" Target="../media/image32.wmf"/><Relationship Id="rId4" Type="http://schemas.openxmlformats.org/officeDocument/2006/relationships/image" Target="../media/image30.wmf"/><Relationship Id="rId9" Type="http://schemas.openxmlformats.org/officeDocument/2006/relationships/oleObject" Target="../embeddings/oleObject78.bin"/></Relationships>
</file>

<file path=ppt/slides/_rels/slide26.xml.rels><?xml version="1.0" encoding="UTF-8" standalone="yes"?>
<Relationships xmlns="http://schemas.openxmlformats.org/package/2006/relationships"><Relationship Id="rId8" Type="http://schemas.openxmlformats.org/officeDocument/2006/relationships/image" Target="../media/image31.wmf"/><Relationship Id="rId13" Type="http://schemas.openxmlformats.org/officeDocument/2006/relationships/oleObject" Target="../embeddings/oleObject84.bin"/><Relationship Id="rId3" Type="http://schemas.openxmlformats.org/officeDocument/2006/relationships/oleObject" Target="../embeddings/oleObject79.bin"/><Relationship Id="rId7" Type="http://schemas.openxmlformats.org/officeDocument/2006/relationships/oleObject" Target="../embeddings/oleObject81.bin"/><Relationship Id="rId12" Type="http://schemas.openxmlformats.org/officeDocument/2006/relationships/image" Target="../media/image33.wmf"/><Relationship Id="rId2" Type="http://schemas.openxmlformats.org/officeDocument/2006/relationships/slideLayout" Target="../slideLayouts/slideLayout7.xml"/><Relationship Id="rId16" Type="http://schemas.openxmlformats.org/officeDocument/2006/relationships/image" Target="../media/image35.wmf"/><Relationship Id="rId1" Type="http://schemas.openxmlformats.org/officeDocument/2006/relationships/vmlDrawing" Target="../drawings/vmlDrawing25.vml"/><Relationship Id="rId6" Type="http://schemas.openxmlformats.org/officeDocument/2006/relationships/image" Target="../media/image12.wmf"/><Relationship Id="rId11" Type="http://schemas.openxmlformats.org/officeDocument/2006/relationships/oleObject" Target="../embeddings/oleObject83.bin"/><Relationship Id="rId5" Type="http://schemas.openxmlformats.org/officeDocument/2006/relationships/oleObject" Target="../embeddings/oleObject80.bin"/><Relationship Id="rId15" Type="http://schemas.openxmlformats.org/officeDocument/2006/relationships/oleObject" Target="../embeddings/oleObject85.bin"/><Relationship Id="rId10" Type="http://schemas.openxmlformats.org/officeDocument/2006/relationships/image" Target="../media/image32.wmf"/><Relationship Id="rId4" Type="http://schemas.openxmlformats.org/officeDocument/2006/relationships/image" Target="../media/image30.wmf"/><Relationship Id="rId9" Type="http://schemas.openxmlformats.org/officeDocument/2006/relationships/oleObject" Target="../embeddings/oleObject82.bin"/><Relationship Id="rId14" Type="http://schemas.openxmlformats.org/officeDocument/2006/relationships/image" Target="../media/image34.wmf"/></Relationships>
</file>

<file path=ppt/slides/_rels/slide27.xml.rels><?xml version="1.0" encoding="UTF-8" standalone="yes"?>
<Relationships xmlns="http://schemas.openxmlformats.org/package/2006/relationships"><Relationship Id="rId2" Type="http://schemas.openxmlformats.org/officeDocument/2006/relationships/image" Target="../media/image36.emf"/><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8" Type="http://schemas.openxmlformats.org/officeDocument/2006/relationships/image" Target="../media/image5.wmf"/><Relationship Id="rId3" Type="http://schemas.openxmlformats.org/officeDocument/2006/relationships/oleObject" Target="../embeddings/oleObject4.bin"/><Relationship Id="rId7" Type="http://schemas.openxmlformats.org/officeDocument/2006/relationships/oleObject" Target="../embeddings/oleObject6.bin"/><Relationship Id="rId2" Type="http://schemas.openxmlformats.org/officeDocument/2006/relationships/slideLayout" Target="../slideLayouts/slideLayout7.xml"/><Relationship Id="rId1" Type="http://schemas.openxmlformats.org/officeDocument/2006/relationships/vmlDrawing" Target="../drawings/vmlDrawing2.vml"/><Relationship Id="rId6" Type="http://schemas.openxmlformats.org/officeDocument/2006/relationships/image" Target="../media/image3.wmf"/><Relationship Id="rId5" Type="http://schemas.openxmlformats.org/officeDocument/2006/relationships/oleObject" Target="../embeddings/oleObject5.bin"/><Relationship Id="rId10" Type="http://schemas.openxmlformats.org/officeDocument/2006/relationships/image" Target="../media/image4.wmf"/><Relationship Id="rId4" Type="http://schemas.openxmlformats.org/officeDocument/2006/relationships/image" Target="../media/image2.emf"/><Relationship Id="rId9" Type="http://schemas.openxmlformats.org/officeDocument/2006/relationships/oleObject" Target="../embeddings/oleObject7.bin"/></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image" Target="../media/image37.emf"/><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image" Target="../media/image38.emf"/><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3" Type="http://schemas.openxmlformats.org/officeDocument/2006/relationships/oleObject" Target="../embeddings/oleObject86.bin"/><Relationship Id="rId2" Type="http://schemas.openxmlformats.org/officeDocument/2006/relationships/slideLayout" Target="../slideLayouts/slideLayout7.xml"/><Relationship Id="rId1" Type="http://schemas.openxmlformats.org/officeDocument/2006/relationships/vmlDrawing" Target="../drawings/vmlDrawing26.vml"/><Relationship Id="rId4" Type="http://schemas.openxmlformats.org/officeDocument/2006/relationships/image" Target="../media/image39.wmf"/></Relationships>
</file>

<file path=ppt/slides/_rels/slide37.xml.rels><?xml version="1.0" encoding="UTF-8" standalone="yes"?>
<Relationships xmlns="http://schemas.openxmlformats.org/package/2006/relationships"><Relationship Id="rId2" Type="http://schemas.openxmlformats.org/officeDocument/2006/relationships/image" Target="../media/image40.emf"/><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image" Target="../media/image41.emf"/><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image" Target="../media/image41.emf"/><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8" Type="http://schemas.openxmlformats.org/officeDocument/2006/relationships/image" Target="../media/image5.wmf"/><Relationship Id="rId3" Type="http://schemas.openxmlformats.org/officeDocument/2006/relationships/oleObject" Target="../embeddings/oleObject8.bin"/><Relationship Id="rId7" Type="http://schemas.openxmlformats.org/officeDocument/2006/relationships/oleObject" Target="../embeddings/oleObject10.bin"/><Relationship Id="rId2" Type="http://schemas.openxmlformats.org/officeDocument/2006/relationships/slideLayout" Target="../slideLayouts/slideLayout7.xml"/><Relationship Id="rId1" Type="http://schemas.openxmlformats.org/officeDocument/2006/relationships/vmlDrawing" Target="../drawings/vmlDrawing3.vml"/><Relationship Id="rId6" Type="http://schemas.openxmlformats.org/officeDocument/2006/relationships/image" Target="../media/image3.wmf"/><Relationship Id="rId5" Type="http://schemas.openxmlformats.org/officeDocument/2006/relationships/oleObject" Target="../embeddings/oleObject9.bin"/><Relationship Id="rId10" Type="http://schemas.openxmlformats.org/officeDocument/2006/relationships/image" Target="../media/image4.wmf"/><Relationship Id="rId4" Type="http://schemas.openxmlformats.org/officeDocument/2006/relationships/image" Target="../media/image2.emf"/><Relationship Id="rId9" Type="http://schemas.openxmlformats.org/officeDocument/2006/relationships/oleObject" Target="../embeddings/oleObject11.bin"/></Relationships>
</file>

<file path=ppt/slides/_rels/slide40.xml.rels><?xml version="1.0" encoding="UTF-8" standalone="yes"?>
<Relationships xmlns="http://schemas.openxmlformats.org/package/2006/relationships"><Relationship Id="rId2" Type="http://schemas.openxmlformats.org/officeDocument/2006/relationships/image" Target="../media/image41.emf"/><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3" Type="http://schemas.openxmlformats.org/officeDocument/2006/relationships/hyperlink" Target="http://www2.lse.ac.uk/study/summerSchools/summerSchool/Home.aspx" TargetMode="External"/><Relationship Id="rId2" Type="http://schemas.openxmlformats.org/officeDocument/2006/relationships/hyperlink" Target="http://www.oxfordtextbooks.co.uk/orc/dougherty5e/" TargetMode="External"/><Relationship Id="rId1" Type="http://schemas.openxmlformats.org/officeDocument/2006/relationships/slideLayout" Target="../slideLayouts/slideLayout7.xml"/><Relationship Id="rId4" Type="http://schemas.openxmlformats.org/officeDocument/2006/relationships/hyperlink" Target="../www.londoninternational.ac.uk/lse" TargetMode="External"/></Relationships>
</file>

<file path=ppt/slides/_rels/slide5.xml.rels><?xml version="1.0" encoding="UTF-8" standalone="yes"?>
<Relationships xmlns="http://schemas.openxmlformats.org/package/2006/relationships"><Relationship Id="rId8" Type="http://schemas.openxmlformats.org/officeDocument/2006/relationships/image" Target="../media/image5.wmf"/><Relationship Id="rId3" Type="http://schemas.openxmlformats.org/officeDocument/2006/relationships/oleObject" Target="../embeddings/oleObject12.bin"/><Relationship Id="rId7" Type="http://schemas.openxmlformats.org/officeDocument/2006/relationships/oleObject" Target="../embeddings/oleObject14.bin"/><Relationship Id="rId2" Type="http://schemas.openxmlformats.org/officeDocument/2006/relationships/slideLayout" Target="../slideLayouts/slideLayout7.xml"/><Relationship Id="rId1" Type="http://schemas.openxmlformats.org/officeDocument/2006/relationships/vmlDrawing" Target="../drawings/vmlDrawing4.vml"/><Relationship Id="rId6" Type="http://schemas.openxmlformats.org/officeDocument/2006/relationships/image" Target="../media/image3.wmf"/><Relationship Id="rId5" Type="http://schemas.openxmlformats.org/officeDocument/2006/relationships/oleObject" Target="../embeddings/oleObject13.bin"/><Relationship Id="rId10" Type="http://schemas.openxmlformats.org/officeDocument/2006/relationships/image" Target="../media/image4.wmf"/><Relationship Id="rId4" Type="http://schemas.openxmlformats.org/officeDocument/2006/relationships/image" Target="../media/image2.emf"/><Relationship Id="rId9" Type="http://schemas.openxmlformats.org/officeDocument/2006/relationships/oleObject" Target="../embeddings/oleObject15.bin"/></Relationships>
</file>

<file path=ppt/slides/_rels/slide6.xml.rels><?xml version="1.0" encoding="UTF-8" standalone="yes"?>
<Relationships xmlns="http://schemas.openxmlformats.org/package/2006/relationships"><Relationship Id="rId8" Type="http://schemas.openxmlformats.org/officeDocument/2006/relationships/image" Target="../media/image4.wmf"/><Relationship Id="rId3" Type="http://schemas.openxmlformats.org/officeDocument/2006/relationships/oleObject" Target="../embeddings/oleObject16.bin"/><Relationship Id="rId7" Type="http://schemas.openxmlformats.org/officeDocument/2006/relationships/oleObject" Target="../embeddings/oleObject18.bin"/><Relationship Id="rId2" Type="http://schemas.openxmlformats.org/officeDocument/2006/relationships/slideLayout" Target="../slideLayouts/slideLayout7.xml"/><Relationship Id="rId1" Type="http://schemas.openxmlformats.org/officeDocument/2006/relationships/vmlDrawing" Target="../drawings/vmlDrawing5.vml"/><Relationship Id="rId6" Type="http://schemas.openxmlformats.org/officeDocument/2006/relationships/image" Target="../media/image5.wmf"/><Relationship Id="rId5" Type="http://schemas.openxmlformats.org/officeDocument/2006/relationships/oleObject" Target="../embeddings/oleObject17.bin"/><Relationship Id="rId4" Type="http://schemas.openxmlformats.org/officeDocument/2006/relationships/image" Target="../media/image6.emf"/></Relationships>
</file>

<file path=ppt/slides/_rels/slide7.xml.rels><?xml version="1.0" encoding="UTF-8" standalone="yes"?>
<Relationships xmlns="http://schemas.openxmlformats.org/package/2006/relationships"><Relationship Id="rId8" Type="http://schemas.openxmlformats.org/officeDocument/2006/relationships/image" Target="../media/image8.wmf"/><Relationship Id="rId3" Type="http://schemas.openxmlformats.org/officeDocument/2006/relationships/oleObject" Target="../embeddings/oleObject19.bin"/><Relationship Id="rId7" Type="http://schemas.openxmlformats.org/officeDocument/2006/relationships/oleObject" Target="../embeddings/oleObject21.bin"/><Relationship Id="rId2" Type="http://schemas.openxmlformats.org/officeDocument/2006/relationships/slideLayout" Target="../slideLayouts/slideLayout7.xml"/><Relationship Id="rId1" Type="http://schemas.openxmlformats.org/officeDocument/2006/relationships/vmlDrawing" Target="../drawings/vmlDrawing6.vml"/><Relationship Id="rId6" Type="http://schemas.openxmlformats.org/officeDocument/2006/relationships/image" Target="../media/image5.wmf"/><Relationship Id="rId5" Type="http://schemas.openxmlformats.org/officeDocument/2006/relationships/oleObject" Target="../embeddings/oleObject20.bin"/><Relationship Id="rId10" Type="http://schemas.openxmlformats.org/officeDocument/2006/relationships/image" Target="../media/image9.wmf"/><Relationship Id="rId4" Type="http://schemas.openxmlformats.org/officeDocument/2006/relationships/image" Target="../media/image7.wmf"/><Relationship Id="rId9" Type="http://schemas.openxmlformats.org/officeDocument/2006/relationships/oleObject" Target="../embeddings/oleObject22.bin"/></Relationships>
</file>

<file path=ppt/slides/_rels/slide8.xml.rels><?xml version="1.0" encoding="UTF-8" standalone="yes"?>
<Relationships xmlns="http://schemas.openxmlformats.org/package/2006/relationships"><Relationship Id="rId8" Type="http://schemas.openxmlformats.org/officeDocument/2006/relationships/image" Target="../media/image8.wmf"/><Relationship Id="rId3" Type="http://schemas.openxmlformats.org/officeDocument/2006/relationships/oleObject" Target="../embeddings/oleObject23.bin"/><Relationship Id="rId7" Type="http://schemas.openxmlformats.org/officeDocument/2006/relationships/oleObject" Target="../embeddings/oleObject25.bin"/><Relationship Id="rId2" Type="http://schemas.openxmlformats.org/officeDocument/2006/relationships/slideLayout" Target="../slideLayouts/slideLayout7.xml"/><Relationship Id="rId1" Type="http://schemas.openxmlformats.org/officeDocument/2006/relationships/vmlDrawing" Target="../drawings/vmlDrawing7.vml"/><Relationship Id="rId6" Type="http://schemas.openxmlformats.org/officeDocument/2006/relationships/image" Target="../media/image5.wmf"/><Relationship Id="rId5" Type="http://schemas.openxmlformats.org/officeDocument/2006/relationships/oleObject" Target="../embeddings/oleObject24.bin"/><Relationship Id="rId10" Type="http://schemas.openxmlformats.org/officeDocument/2006/relationships/image" Target="../media/image9.wmf"/><Relationship Id="rId4" Type="http://schemas.openxmlformats.org/officeDocument/2006/relationships/image" Target="../media/image7.wmf"/><Relationship Id="rId9" Type="http://schemas.openxmlformats.org/officeDocument/2006/relationships/oleObject" Target="../embeddings/oleObject26.bin"/></Relationships>
</file>

<file path=ppt/slides/_rels/slide9.xml.rels><?xml version="1.0" encoding="UTF-8" standalone="yes"?>
<Relationships xmlns="http://schemas.openxmlformats.org/package/2006/relationships"><Relationship Id="rId8" Type="http://schemas.openxmlformats.org/officeDocument/2006/relationships/image" Target="../media/image8.wmf"/><Relationship Id="rId3" Type="http://schemas.openxmlformats.org/officeDocument/2006/relationships/oleObject" Target="../embeddings/oleObject27.bin"/><Relationship Id="rId7" Type="http://schemas.openxmlformats.org/officeDocument/2006/relationships/oleObject" Target="../embeddings/oleObject29.bin"/><Relationship Id="rId2" Type="http://schemas.openxmlformats.org/officeDocument/2006/relationships/slideLayout" Target="../slideLayouts/slideLayout7.xml"/><Relationship Id="rId1" Type="http://schemas.openxmlformats.org/officeDocument/2006/relationships/vmlDrawing" Target="../drawings/vmlDrawing8.vml"/><Relationship Id="rId6" Type="http://schemas.openxmlformats.org/officeDocument/2006/relationships/image" Target="../media/image5.wmf"/><Relationship Id="rId5" Type="http://schemas.openxmlformats.org/officeDocument/2006/relationships/oleObject" Target="../embeddings/oleObject28.bin"/><Relationship Id="rId10" Type="http://schemas.openxmlformats.org/officeDocument/2006/relationships/image" Target="../media/image9.wmf"/><Relationship Id="rId4" Type="http://schemas.openxmlformats.org/officeDocument/2006/relationships/image" Target="../media/image7.wmf"/><Relationship Id="rId9" Type="http://schemas.openxmlformats.org/officeDocument/2006/relationships/oleObject" Target="../embeddings/oleObject30.bin"/></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00" name="Rectangle 3"/>
          <p:cNvSpPr>
            <a:spLocks noGrp="1" noChangeArrowheads="1"/>
          </p:cNvSpPr>
          <p:nvPr>
            <p:ph type="subTitle" idx="1"/>
          </p:nvPr>
        </p:nvSpPr>
        <p:spPr bwMode="auto">
          <a:xfrm>
            <a:off x="1241425" y="3429000"/>
            <a:ext cx="6400800" cy="1752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GB" altLang="en-US" smtClean="0">
                <a:ea typeface="ＭＳ Ｐゴシック" pitchFamily="34" charset="-128"/>
              </a:rPr>
              <a:t>Chapter heading</a:t>
            </a:r>
          </a:p>
        </p:txBody>
      </p:sp>
      <p:sp>
        <p:nvSpPr>
          <p:cNvPr id="4101" name="Rectangle 2"/>
          <p:cNvSpPr>
            <a:spLocks noChangeArrowheads="1"/>
          </p:cNvSpPr>
          <p:nvPr/>
        </p:nvSpPr>
        <p:spPr bwMode="auto">
          <a:xfrm>
            <a:off x="296863" y="1223963"/>
            <a:ext cx="2749550" cy="784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spcBef>
                <a:spcPct val="50000"/>
              </a:spcBef>
            </a:pPr>
            <a:r>
              <a:rPr lang="en-GB" altLang="en-US">
                <a:solidFill>
                  <a:srgbClr val="042960"/>
                </a:solidFill>
              </a:rPr>
              <a:t>Type author name/s here</a:t>
            </a:r>
          </a:p>
          <a:p>
            <a:pPr>
              <a:spcBef>
                <a:spcPct val="50000"/>
              </a:spcBef>
            </a:pPr>
            <a:endParaRPr lang="en-GB" altLang="en-US">
              <a:solidFill>
                <a:srgbClr val="042960"/>
              </a:solidFill>
            </a:endParaRPr>
          </a:p>
        </p:txBody>
      </p:sp>
      <p:sp>
        <p:nvSpPr>
          <p:cNvPr id="6" name="Rectangle 5"/>
          <p:cNvSpPr/>
          <p:nvPr/>
        </p:nvSpPr>
        <p:spPr>
          <a:xfrm>
            <a:off x="0" y="20637"/>
            <a:ext cx="9131300" cy="6837363"/>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 name="Title 1"/>
          <p:cNvSpPr>
            <a:spLocks noGrp="1"/>
          </p:cNvSpPr>
          <p:nvPr>
            <p:ph type="ctrTitle"/>
          </p:nvPr>
        </p:nvSpPr>
        <p:spPr/>
        <p:txBody>
          <a:bodyPr/>
          <a:lstStyle/>
          <a:p>
            <a:endParaRPr lang="en-GB" dirty="0">
              <a:solidFill>
                <a:schemeClr val="bg1"/>
              </a:solidFill>
            </a:endParaRPr>
          </a:p>
        </p:txBody>
      </p:sp>
      <p:sp>
        <p:nvSpPr>
          <p:cNvPr id="9" name="Rectangle 8"/>
          <p:cNvSpPr/>
          <p:nvPr/>
        </p:nvSpPr>
        <p:spPr>
          <a:xfrm>
            <a:off x="281779" y="2008188"/>
            <a:ext cx="8567737" cy="4394200"/>
          </a:xfrm>
          <a:prstGeom prst="rect">
            <a:avLst/>
          </a:prstGeom>
          <a:solidFill>
            <a:srgbClr val="002147"/>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pic>
        <p:nvPicPr>
          <p:cNvPr id="4098" name="Picture 1"/>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 y="0"/>
            <a:ext cx="9131300" cy="199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Rectangle 2"/>
          <p:cNvSpPr>
            <a:spLocks noChangeArrowheads="1"/>
          </p:cNvSpPr>
          <p:nvPr/>
        </p:nvSpPr>
        <p:spPr bwMode="auto">
          <a:xfrm>
            <a:off x="296863" y="1223963"/>
            <a:ext cx="124906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ＭＳ Ｐゴシック" pitchFamily="34" charset="-128"/>
              </a:defRPr>
            </a:lvl1pPr>
            <a:lvl2pPr marL="742950" indent="-285750">
              <a:defRPr>
                <a:solidFill>
                  <a:schemeClr val="tx1"/>
                </a:solidFill>
                <a:latin typeface="Arial" charset="0"/>
                <a:ea typeface="ＭＳ Ｐゴシック" pitchFamily="34" charset="-128"/>
              </a:defRPr>
            </a:lvl2pPr>
            <a:lvl3pPr marL="1143000" indent="-228600">
              <a:defRPr>
                <a:solidFill>
                  <a:schemeClr val="tx1"/>
                </a:solidFill>
                <a:latin typeface="Arial" charset="0"/>
                <a:ea typeface="ＭＳ Ｐゴシック" pitchFamily="34" charset="-128"/>
              </a:defRPr>
            </a:lvl3pPr>
            <a:lvl4pPr marL="1600200" indent="-228600">
              <a:defRPr>
                <a:solidFill>
                  <a:schemeClr val="tx1"/>
                </a:solidFill>
                <a:latin typeface="Arial" charset="0"/>
                <a:ea typeface="ＭＳ Ｐゴシック" pitchFamily="34" charset="-128"/>
              </a:defRPr>
            </a:lvl4pPr>
            <a:lvl5pPr marL="2057400" indent="-22860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a:spcBef>
                <a:spcPct val="50000"/>
              </a:spcBef>
              <a:defRPr/>
            </a:pPr>
            <a:r>
              <a:rPr lang="en-GB" altLang="en-US" sz="1800" dirty="0" smtClean="0">
                <a:solidFill>
                  <a:srgbClr val="042960"/>
                </a:solidFill>
              </a:rPr>
              <a:t>Dougherty</a:t>
            </a:r>
          </a:p>
        </p:txBody>
      </p:sp>
      <p:sp>
        <p:nvSpPr>
          <p:cNvPr id="11" name="Title 1"/>
          <p:cNvSpPr txBox="1">
            <a:spLocks/>
          </p:cNvSpPr>
          <p:nvPr/>
        </p:nvSpPr>
        <p:spPr bwMode="auto">
          <a:xfrm>
            <a:off x="838200" y="2282825"/>
            <a:ext cx="7772400" cy="1470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b="1">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pitchFamily="18" charset="0"/>
              </a:defRPr>
            </a:lvl2pPr>
            <a:lvl3pPr algn="ctr" rtl="0" eaLnBrk="0" fontAlgn="base" hangingPunct="0">
              <a:spcBef>
                <a:spcPct val="0"/>
              </a:spcBef>
              <a:spcAft>
                <a:spcPct val="0"/>
              </a:spcAft>
              <a:defRPr sz="4400">
                <a:solidFill>
                  <a:schemeClr val="tx2"/>
                </a:solidFill>
                <a:latin typeface="Times New Roman" pitchFamily="18" charset="0"/>
              </a:defRPr>
            </a:lvl3pPr>
            <a:lvl4pPr algn="ctr" rtl="0" eaLnBrk="0" fontAlgn="base" hangingPunct="0">
              <a:spcBef>
                <a:spcPct val="0"/>
              </a:spcBef>
              <a:spcAft>
                <a:spcPct val="0"/>
              </a:spcAft>
              <a:defRPr sz="4400">
                <a:solidFill>
                  <a:schemeClr val="tx2"/>
                </a:solidFill>
                <a:latin typeface="Times New Roman" pitchFamily="18" charset="0"/>
              </a:defRPr>
            </a:lvl4pPr>
            <a:lvl5pPr algn="ctr" rtl="0" eaLnBrk="0" fontAlgn="base" hangingPunct="0">
              <a:spcBef>
                <a:spcPct val="0"/>
              </a:spcBef>
              <a:spcAft>
                <a:spcPct val="0"/>
              </a:spcAft>
              <a:defRPr sz="4400">
                <a:solidFill>
                  <a:schemeClr val="tx2"/>
                </a:solidFill>
                <a:latin typeface="Times New Roman" pitchFamily="18" charset="0"/>
              </a:defRPr>
            </a:lvl5pPr>
            <a:lvl6pPr marL="457200" algn="ctr" rtl="0" eaLnBrk="0" fontAlgn="base" hangingPunct="0">
              <a:spcBef>
                <a:spcPct val="0"/>
              </a:spcBef>
              <a:spcAft>
                <a:spcPct val="0"/>
              </a:spcAft>
              <a:defRPr sz="4400">
                <a:solidFill>
                  <a:schemeClr val="tx2"/>
                </a:solidFill>
                <a:latin typeface="Times New Roman" pitchFamily="18" charset="0"/>
              </a:defRPr>
            </a:lvl6pPr>
            <a:lvl7pPr marL="914400" algn="ctr" rtl="0" eaLnBrk="0" fontAlgn="base" hangingPunct="0">
              <a:spcBef>
                <a:spcPct val="0"/>
              </a:spcBef>
              <a:spcAft>
                <a:spcPct val="0"/>
              </a:spcAft>
              <a:defRPr sz="4400">
                <a:solidFill>
                  <a:schemeClr val="tx2"/>
                </a:solidFill>
                <a:latin typeface="Times New Roman" pitchFamily="18" charset="0"/>
              </a:defRPr>
            </a:lvl7pPr>
            <a:lvl8pPr marL="1371600" algn="ctr" rtl="0" eaLnBrk="0" fontAlgn="base" hangingPunct="0">
              <a:spcBef>
                <a:spcPct val="0"/>
              </a:spcBef>
              <a:spcAft>
                <a:spcPct val="0"/>
              </a:spcAft>
              <a:defRPr sz="4400">
                <a:solidFill>
                  <a:schemeClr val="tx2"/>
                </a:solidFill>
                <a:latin typeface="Times New Roman" pitchFamily="18" charset="0"/>
              </a:defRPr>
            </a:lvl8pPr>
            <a:lvl9pPr marL="1828800" algn="ctr" rtl="0" eaLnBrk="0" fontAlgn="base" hangingPunct="0">
              <a:spcBef>
                <a:spcPct val="0"/>
              </a:spcBef>
              <a:spcAft>
                <a:spcPct val="0"/>
              </a:spcAft>
              <a:defRPr sz="4400">
                <a:solidFill>
                  <a:schemeClr val="tx2"/>
                </a:solidFill>
                <a:latin typeface="Times New Roman" pitchFamily="18" charset="0"/>
              </a:defRPr>
            </a:lvl9pPr>
          </a:lstStyle>
          <a:p>
            <a:r>
              <a:rPr lang="en-US" sz="4000" dirty="0" smtClean="0">
                <a:solidFill>
                  <a:schemeClr val="bg1"/>
                </a:solidFill>
                <a:latin typeface="Arial" pitchFamily="34" charset="0"/>
                <a:cs typeface="Arial" pitchFamily="34" charset="0"/>
              </a:rPr>
              <a:t>Introduction to Econometrics, 5</a:t>
            </a:r>
            <a:r>
              <a:rPr lang="en-US" sz="4000" baseline="30000" dirty="0" smtClean="0">
                <a:solidFill>
                  <a:schemeClr val="bg1"/>
                </a:solidFill>
                <a:latin typeface="Arial" pitchFamily="34" charset="0"/>
                <a:cs typeface="Arial" pitchFamily="34" charset="0"/>
              </a:rPr>
              <a:t>th</a:t>
            </a:r>
            <a:r>
              <a:rPr lang="en-US" sz="4000" dirty="0" smtClean="0">
                <a:solidFill>
                  <a:schemeClr val="bg1"/>
                </a:solidFill>
                <a:latin typeface="Arial" pitchFamily="34" charset="0"/>
                <a:cs typeface="Arial" pitchFamily="34" charset="0"/>
              </a:rPr>
              <a:t> edition</a:t>
            </a:r>
            <a:endParaRPr lang="en-GB" sz="4000" dirty="0">
              <a:solidFill>
                <a:schemeClr val="bg1"/>
              </a:solidFill>
              <a:latin typeface="Arial" pitchFamily="34" charset="0"/>
              <a:cs typeface="Arial" pitchFamily="34" charset="0"/>
            </a:endParaRPr>
          </a:p>
        </p:txBody>
      </p:sp>
      <p:sp>
        <p:nvSpPr>
          <p:cNvPr id="13" name="Subtitle 2"/>
          <p:cNvSpPr txBox="1">
            <a:spLocks/>
          </p:cNvSpPr>
          <p:nvPr/>
        </p:nvSpPr>
        <p:spPr bwMode="auto">
          <a:xfrm>
            <a:off x="1371600" y="3962400"/>
            <a:ext cx="6400800" cy="1752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None/>
              <a:defRPr sz="3200" i="1">
                <a:solidFill>
                  <a:schemeClr val="tx2"/>
                </a:solidFill>
                <a:latin typeface="+mn-lt"/>
                <a:ea typeface="+mn-ea"/>
                <a:cs typeface="+mn-cs"/>
              </a:defRPr>
            </a:lvl1pPr>
            <a:lvl2pPr marL="457200" indent="0" algn="ctr" rtl="0" eaLnBrk="0" fontAlgn="base" hangingPunct="0">
              <a:spcBef>
                <a:spcPct val="20000"/>
              </a:spcBef>
              <a:spcAft>
                <a:spcPct val="0"/>
              </a:spcAft>
              <a:buNone/>
              <a:defRPr sz="2800">
                <a:solidFill>
                  <a:schemeClr val="tx1"/>
                </a:solidFill>
                <a:latin typeface="+mn-lt"/>
              </a:defRPr>
            </a:lvl2pPr>
            <a:lvl3pPr marL="914400" indent="0" algn="ctr" rtl="0" eaLnBrk="0" fontAlgn="base" hangingPunct="0">
              <a:spcBef>
                <a:spcPct val="20000"/>
              </a:spcBef>
              <a:spcAft>
                <a:spcPct val="0"/>
              </a:spcAft>
              <a:buNone/>
              <a:defRPr sz="2400">
                <a:solidFill>
                  <a:schemeClr val="tx1"/>
                </a:solidFill>
                <a:latin typeface="+mn-lt"/>
              </a:defRPr>
            </a:lvl3pPr>
            <a:lvl4pPr marL="1371600" indent="0" algn="ctr" rtl="0" eaLnBrk="0" fontAlgn="base" hangingPunct="0">
              <a:spcBef>
                <a:spcPct val="20000"/>
              </a:spcBef>
              <a:spcAft>
                <a:spcPct val="0"/>
              </a:spcAft>
              <a:buNone/>
              <a:defRPr sz="2000">
                <a:solidFill>
                  <a:schemeClr val="tx1"/>
                </a:solidFill>
                <a:latin typeface="+mn-lt"/>
              </a:defRPr>
            </a:lvl4pPr>
            <a:lvl5pPr marL="1828800" indent="0" algn="ctr" rtl="0" eaLnBrk="0" fontAlgn="base" hangingPunct="0">
              <a:spcBef>
                <a:spcPct val="20000"/>
              </a:spcBef>
              <a:spcAft>
                <a:spcPct val="0"/>
              </a:spcAft>
              <a:buNone/>
              <a:defRPr sz="2000">
                <a:solidFill>
                  <a:schemeClr val="tx1"/>
                </a:solidFill>
                <a:latin typeface="+mn-lt"/>
              </a:defRPr>
            </a:lvl5pPr>
            <a:lvl6pPr marL="2286000" indent="0" algn="ctr" rtl="0" eaLnBrk="0" fontAlgn="base" hangingPunct="0">
              <a:spcBef>
                <a:spcPct val="20000"/>
              </a:spcBef>
              <a:spcAft>
                <a:spcPct val="0"/>
              </a:spcAft>
              <a:buNone/>
              <a:defRPr sz="2000">
                <a:solidFill>
                  <a:schemeClr val="tx1"/>
                </a:solidFill>
                <a:latin typeface="+mn-lt"/>
              </a:defRPr>
            </a:lvl6pPr>
            <a:lvl7pPr marL="2743200" indent="0" algn="ctr" rtl="0" eaLnBrk="0" fontAlgn="base" hangingPunct="0">
              <a:spcBef>
                <a:spcPct val="20000"/>
              </a:spcBef>
              <a:spcAft>
                <a:spcPct val="0"/>
              </a:spcAft>
              <a:buNone/>
              <a:defRPr sz="2000">
                <a:solidFill>
                  <a:schemeClr val="tx1"/>
                </a:solidFill>
                <a:latin typeface="+mn-lt"/>
              </a:defRPr>
            </a:lvl7pPr>
            <a:lvl8pPr marL="3200400" indent="0" algn="ctr" rtl="0" eaLnBrk="0" fontAlgn="base" hangingPunct="0">
              <a:spcBef>
                <a:spcPct val="20000"/>
              </a:spcBef>
              <a:spcAft>
                <a:spcPct val="0"/>
              </a:spcAft>
              <a:buNone/>
              <a:defRPr sz="2000">
                <a:solidFill>
                  <a:schemeClr val="tx1"/>
                </a:solidFill>
                <a:latin typeface="+mn-lt"/>
              </a:defRPr>
            </a:lvl8pPr>
            <a:lvl9pPr marL="3657600" indent="0" algn="ctr" rtl="0" eaLnBrk="0" fontAlgn="base" hangingPunct="0">
              <a:spcBef>
                <a:spcPct val="20000"/>
              </a:spcBef>
              <a:spcAft>
                <a:spcPct val="0"/>
              </a:spcAft>
              <a:buNone/>
              <a:defRPr sz="2000">
                <a:solidFill>
                  <a:schemeClr val="tx1"/>
                </a:solidFill>
                <a:latin typeface="+mn-lt"/>
              </a:defRPr>
            </a:lvl9pPr>
          </a:lstStyle>
          <a:p>
            <a:r>
              <a:rPr lang="en-US" dirty="0" smtClean="0">
                <a:solidFill>
                  <a:schemeClr val="bg1"/>
                </a:solidFill>
                <a:latin typeface="Arial" pitchFamily="34" charset="0"/>
                <a:cs typeface="Arial" pitchFamily="34" charset="0"/>
              </a:rPr>
              <a:t>Chapter 4: </a:t>
            </a:r>
            <a:r>
              <a:rPr lang="en-US" dirty="0">
                <a:solidFill>
                  <a:schemeClr val="bg1"/>
                </a:solidFill>
                <a:latin typeface="Arial" pitchFamily="34" charset="0"/>
                <a:cs typeface="Arial" pitchFamily="34" charset="0"/>
              </a:rPr>
              <a:t>Nonlinear Models and Transformations of Variables</a:t>
            </a:r>
            <a:endParaRPr lang="en-GB" dirty="0">
              <a:solidFill>
                <a:schemeClr val="bg1"/>
              </a:solidFill>
              <a:latin typeface="Arial" pitchFamily="34" charset="0"/>
              <a:cs typeface="Arial" pitchFamily="34" charset="0"/>
            </a:endParaRPr>
          </a:p>
        </p:txBody>
      </p:sp>
      <p:sp>
        <p:nvSpPr>
          <p:cNvPr id="14" name="TextBox 13"/>
          <p:cNvSpPr txBox="1">
            <a:spLocks noChangeArrowheads="1"/>
          </p:cNvSpPr>
          <p:nvPr/>
        </p:nvSpPr>
        <p:spPr bwMode="auto">
          <a:xfrm>
            <a:off x="260350" y="6489700"/>
            <a:ext cx="5445125" cy="376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ＭＳ Ｐゴシック" pitchFamily="34" charset="-128"/>
              </a:defRPr>
            </a:lvl1pPr>
            <a:lvl2pPr marL="742950" indent="-285750">
              <a:defRPr>
                <a:solidFill>
                  <a:schemeClr val="tx1"/>
                </a:solidFill>
                <a:latin typeface="Arial" charset="0"/>
                <a:ea typeface="ＭＳ Ｐゴシック" pitchFamily="34" charset="-128"/>
              </a:defRPr>
            </a:lvl2pPr>
            <a:lvl3pPr marL="1143000" indent="-228600">
              <a:defRPr>
                <a:solidFill>
                  <a:schemeClr val="tx1"/>
                </a:solidFill>
                <a:latin typeface="Arial" charset="0"/>
                <a:ea typeface="ＭＳ Ｐゴシック" pitchFamily="34" charset="-128"/>
              </a:defRPr>
            </a:lvl3pPr>
            <a:lvl4pPr marL="1600200" indent="-228600">
              <a:defRPr>
                <a:solidFill>
                  <a:schemeClr val="tx1"/>
                </a:solidFill>
                <a:latin typeface="Arial" charset="0"/>
                <a:ea typeface="ＭＳ Ｐゴシック" pitchFamily="34" charset="-128"/>
              </a:defRPr>
            </a:lvl4pPr>
            <a:lvl5pPr marL="2057400" indent="-22860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a:lnSpc>
                <a:spcPct val="115000"/>
              </a:lnSpc>
              <a:spcAft>
                <a:spcPts val="1000"/>
              </a:spcAft>
              <a:defRPr/>
            </a:pPr>
            <a:r>
              <a:rPr lang="en-GB" sz="1600" dirty="0" smtClean="0">
                <a:solidFill>
                  <a:srgbClr val="000000"/>
                </a:solidFill>
                <a:latin typeface="Arial" pitchFamily="34" charset="0"/>
                <a:cs typeface="Arial" pitchFamily="34" charset="0"/>
              </a:rPr>
              <a:t>© </a:t>
            </a:r>
            <a:r>
              <a:rPr lang="en-GB" sz="1600" dirty="0" smtClean="0">
                <a:solidFill>
                  <a:srgbClr val="000000"/>
                </a:solidFill>
                <a:latin typeface="Arial" pitchFamily="34" charset="0"/>
                <a:ea typeface="Calibri" pitchFamily="34" charset="0"/>
                <a:cs typeface="Arial" pitchFamily="34" charset="0"/>
              </a:rPr>
              <a:t>Christopher Dougherty, 2016. All rights reserved</a:t>
            </a:r>
            <a:r>
              <a:rPr lang="en-GB" sz="1600" dirty="0" smtClean="0">
                <a:solidFill>
                  <a:srgbClr val="000000"/>
                </a:solidFill>
                <a:latin typeface="+mj-lt"/>
                <a:ea typeface="Calibri" pitchFamily="34" charset="0"/>
                <a:cs typeface="Times New Roman" pitchFamily="18" charset="0"/>
              </a:rPr>
              <a:t>.</a:t>
            </a:r>
            <a:endParaRPr lang="en-GB" sz="1600" dirty="0" smtClean="0">
              <a:solidFill>
                <a:srgbClr val="000000"/>
              </a:solidFill>
              <a:latin typeface="+mj-lt"/>
            </a:endParaRPr>
          </a:p>
        </p:txBody>
      </p:sp>
    </p:spTree>
    <p:extLst>
      <p:ext uri="{BB962C8B-B14F-4D97-AF65-F5344CB8AC3E}">
        <p14:creationId xmlns:p14="http://schemas.microsoft.com/office/powerpoint/2010/main" val="2035154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Rectangle 37"/>
          <p:cNvSpPr/>
          <p:nvPr/>
        </p:nvSpPr>
        <p:spPr bwMode="auto">
          <a:xfrm>
            <a:off x="4848225" y="657225"/>
            <a:ext cx="4022650" cy="3914775"/>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dirty="0"/>
          </a:p>
        </p:txBody>
      </p:sp>
      <p:sp>
        <p:nvSpPr>
          <p:cNvPr id="33"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16739" name="Text Box 3"/>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9</a:t>
            </a:r>
          </a:p>
        </p:txBody>
      </p:sp>
      <p:sp>
        <p:nvSpPr>
          <p:cNvPr id="116741" name="Text Box 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i="1"/>
              <a:t>OB</a:t>
            </a:r>
            <a:r>
              <a:rPr lang="en-GB" sz="1500" b="1"/>
              <a:t> is flatter than </a:t>
            </a:r>
            <a:r>
              <a:rPr lang="en-GB" sz="1500" b="1" i="1"/>
              <a:t>OA</a:t>
            </a:r>
            <a:r>
              <a:rPr lang="en-GB" sz="1500" b="1"/>
              <a:t>, so the elasticity is greater at </a:t>
            </a:r>
            <a:r>
              <a:rPr lang="en-GB" sz="1500" b="1" i="1"/>
              <a:t>B</a:t>
            </a:r>
            <a:r>
              <a:rPr lang="en-GB" sz="1500" b="1"/>
              <a:t> than at </a:t>
            </a:r>
            <a:r>
              <a:rPr lang="en-GB" sz="1500" b="1" i="1"/>
              <a:t>A</a:t>
            </a:r>
            <a:r>
              <a:rPr lang="en-GB" sz="1500" b="1"/>
              <a:t>.  (This ties in with the mathematical expression: (</a:t>
            </a:r>
            <a:r>
              <a:rPr lang="en-GB" sz="1500" b="1" i="1">
                <a:latin typeface="Symbol" pitchFamily="18" charset="2"/>
              </a:rPr>
              <a:t>b</a:t>
            </a:r>
            <a:r>
              <a:rPr lang="en-GB" sz="1500" b="1" baseline="-25000"/>
              <a:t>1</a:t>
            </a:r>
            <a:r>
              <a:rPr lang="en-GB" sz="1500" b="1" i="1">
                <a:latin typeface="Symbol" pitchFamily="18" charset="2"/>
              </a:rPr>
              <a:t> </a:t>
            </a:r>
            <a:r>
              <a:rPr lang="en-GB" sz="1500" b="1"/>
              <a:t>/ </a:t>
            </a:r>
            <a:r>
              <a:rPr lang="en-GB" sz="1500" b="1" i="1"/>
              <a:t>X</a:t>
            </a:r>
            <a:r>
              <a:rPr lang="en-GB" sz="1500" b="1"/>
              <a:t>) + </a:t>
            </a:r>
            <a:r>
              <a:rPr lang="en-GB" sz="1500" b="1" i="1">
                <a:latin typeface="Symbol" pitchFamily="18" charset="2"/>
              </a:rPr>
              <a:t>b</a:t>
            </a:r>
            <a:r>
              <a:rPr lang="en-GB" sz="1500" b="1" baseline="-25000"/>
              <a:t>2</a:t>
            </a:r>
            <a:r>
              <a:rPr lang="en-GB" sz="1500" b="1"/>
              <a:t> is smaller at </a:t>
            </a:r>
            <a:r>
              <a:rPr lang="en-GB" sz="1500" b="1" i="1"/>
              <a:t>B</a:t>
            </a:r>
            <a:r>
              <a:rPr lang="en-GB" sz="1500" b="1"/>
              <a:t> than at </a:t>
            </a:r>
            <a:r>
              <a:rPr lang="en-GB" sz="1500" b="1" i="1"/>
              <a:t>A</a:t>
            </a:r>
            <a:r>
              <a:rPr lang="en-GB" sz="1500" b="1"/>
              <a:t>, assuming that </a:t>
            </a:r>
            <a:r>
              <a:rPr lang="en-GB" sz="1500" b="1" i="1">
                <a:latin typeface="Symbol" pitchFamily="18" charset="2"/>
              </a:rPr>
              <a:t>b</a:t>
            </a:r>
            <a:r>
              <a:rPr lang="en-GB" sz="1500" b="1" baseline="-25000"/>
              <a:t>1</a:t>
            </a:r>
            <a:r>
              <a:rPr lang="en-GB" sz="1500" b="1"/>
              <a:t> is positive.)</a:t>
            </a:r>
          </a:p>
        </p:txBody>
      </p:sp>
      <p:sp>
        <p:nvSpPr>
          <p:cNvPr id="116745" name="Text Box 9"/>
          <p:cNvSpPr txBox="1">
            <a:spLocks noChangeArrowheads="1"/>
          </p:cNvSpPr>
          <p:nvPr/>
        </p:nvSpPr>
        <p:spPr bwMode="auto">
          <a:xfrm>
            <a:off x="8334375" y="4048125"/>
            <a:ext cx="304800" cy="365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spcBef>
                <a:spcPct val="50000"/>
              </a:spcBef>
            </a:pPr>
            <a:r>
              <a:rPr lang="en-US" sz="2400" b="1" i="1">
                <a:latin typeface="Times New Roman" pitchFamily="18" charset="0"/>
              </a:rPr>
              <a:t>x</a:t>
            </a:r>
          </a:p>
        </p:txBody>
      </p:sp>
      <p:sp>
        <p:nvSpPr>
          <p:cNvPr id="116746" name="Rectangle 10"/>
          <p:cNvSpPr>
            <a:spLocks noChangeArrowheads="1"/>
          </p:cNvSpPr>
          <p:nvPr/>
        </p:nvSpPr>
        <p:spPr bwMode="auto">
          <a:xfrm>
            <a:off x="5181600" y="4124325"/>
            <a:ext cx="457200" cy="38100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16747" name="Rectangle 11"/>
          <p:cNvSpPr>
            <a:spLocks noChangeArrowheads="1"/>
          </p:cNvSpPr>
          <p:nvPr/>
        </p:nvSpPr>
        <p:spPr bwMode="auto">
          <a:xfrm>
            <a:off x="8181975" y="4114800"/>
            <a:ext cx="457200" cy="38100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16748" name="Text Box 12"/>
          <p:cNvSpPr txBox="1">
            <a:spLocks noChangeArrowheads="1"/>
          </p:cNvSpPr>
          <p:nvPr/>
        </p:nvSpPr>
        <p:spPr bwMode="auto">
          <a:xfrm>
            <a:off x="6324600" y="2066925"/>
            <a:ext cx="304800" cy="365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spcBef>
                <a:spcPct val="50000"/>
              </a:spcBef>
            </a:pPr>
            <a:r>
              <a:rPr lang="en-US" sz="2400" b="1" i="1">
                <a:latin typeface="Times New Roman" pitchFamily="18" charset="0"/>
              </a:rPr>
              <a:t>A</a:t>
            </a:r>
          </a:p>
        </p:txBody>
      </p:sp>
      <p:sp>
        <p:nvSpPr>
          <p:cNvPr id="116749" name="Text Box 13"/>
          <p:cNvSpPr txBox="1">
            <a:spLocks noChangeArrowheads="1"/>
          </p:cNvSpPr>
          <p:nvPr/>
        </p:nvSpPr>
        <p:spPr bwMode="auto">
          <a:xfrm>
            <a:off x="5257800" y="4048125"/>
            <a:ext cx="304800" cy="365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spcBef>
                <a:spcPct val="50000"/>
              </a:spcBef>
            </a:pPr>
            <a:r>
              <a:rPr lang="en-US" sz="2400" b="1" i="1">
                <a:latin typeface="Times New Roman" pitchFamily="18" charset="0"/>
              </a:rPr>
              <a:t>O</a:t>
            </a:r>
          </a:p>
        </p:txBody>
      </p:sp>
      <p:sp>
        <p:nvSpPr>
          <p:cNvPr id="116750" name="Rectangle 14"/>
          <p:cNvSpPr>
            <a:spLocks noChangeArrowheads="1"/>
          </p:cNvSpPr>
          <p:nvPr/>
        </p:nvSpPr>
        <p:spPr bwMode="auto">
          <a:xfrm>
            <a:off x="5389563" y="855663"/>
            <a:ext cx="3049587" cy="32004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16751" name="Line 15"/>
          <p:cNvSpPr>
            <a:spLocks noChangeShapeType="1"/>
          </p:cNvSpPr>
          <p:nvPr/>
        </p:nvSpPr>
        <p:spPr bwMode="auto">
          <a:xfrm flipV="1">
            <a:off x="5389563" y="2482850"/>
            <a:ext cx="1123950" cy="1571625"/>
          </a:xfrm>
          <a:prstGeom prst="line">
            <a:avLst/>
          </a:prstGeom>
          <a:noFill/>
          <a:ln w="19050">
            <a:solidFill>
              <a:schemeClr val="tx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16752" name="Line 16"/>
          <p:cNvSpPr>
            <a:spLocks noChangeAspect="1" noChangeShapeType="1"/>
          </p:cNvSpPr>
          <p:nvPr/>
        </p:nvSpPr>
        <p:spPr bwMode="auto">
          <a:xfrm flipV="1">
            <a:off x="5389563" y="1976438"/>
            <a:ext cx="2880000" cy="77200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16753" name="Oval 17"/>
          <p:cNvSpPr>
            <a:spLocks noChangeArrowheads="1"/>
          </p:cNvSpPr>
          <p:nvPr/>
        </p:nvSpPr>
        <p:spPr bwMode="auto">
          <a:xfrm>
            <a:off x="6505575" y="2400300"/>
            <a:ext cx="76200" cy="76200"/>
          </a:xfrm>
          <a:prstGeom prst="ellipse">
            <a:avLst/>
          </a:prstGeom>
          <a:solidFill>
            <a:srgbClr val="00FFFF"/>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16757" name="Line 21"/>
          <p:cNvSpPr>
            <a:spLocks noChangeShapeType="1"/>
          </p:cNvSpPr>
          <p:nvPr/>
        </p:nvSpPr>
        <p:spPr bwMode="auto">
          <a:xfrm flipV="1">
            <a:off x="5389563" y="2144713"/>
            <a:ext cx="2386012" cy="1909762"/>
          </a:xfrm>
          <a:prstGeom prst="line">
            <a:avLst/>
          </a:prstGeom>
          <a:noFill/>
          <a:ln w="19050">
            <a:solidFill>
              <a:schemeClr val="tx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16758" name="Oval 22"/>
          <p:cNvSpPr>
            <a:spLocks noChangeArrowheads="1"/>
          </p:cNvSpPr>
          <p:nvPr/>
        </p:nvSpPr>
        <p:spPr bwMode="auto">
          <a:xfrm>
            <a:off x="7772400" y="2066925"/>
            <a:ext cx="76200" cy="76200"/>
          </a:xfrm>
          <a:prstGeom prst="ellipse">
            <a:avLst/>
          </a:prstGeom>
          <a:solidFill>
            <a:srgbClr val="00FFFF"/>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16759" name="Text Box 23"/>
          <p:cNvSpPr txBox="1">
            <a:spLocks noChangeArrowheads="1"/>
          </p:cNvSpPr>
          <p:nvPr/>
        </p:nvSpPr>
        <p:spPr bwMode="auto">
          <a:xfrm>
            <a:off x="7620000" y="1701800"/>
            <a:ext cx="304800" cy="365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spcBef>
                <a:spcPct val="50000"/>
              </a:spcBef>
            </a:pPr>
            <a:r>
              <a:rPr lang="en-US" sz="2400" b="1" i="1">
                <a:latin typeface="Times New Roman" pitchFamily="18" charset="0"/>
              </a:rPr>
              <a:t>B</a:t>
            </a:r>
          </a:p>
        </p:txBody>
      </p:sp>
      <p:sp>
        <p:nvSpPr>
          <p:cNvPr id="116764" name="Text Box 28"/>
          <p:cNvSpPr txBox="1">
            <a:spLocks noChangeArrowheads="1"/>
          </p:cNvSpPr>
          <p:nvPr/>
        </p:nvSpPr>
        <p:spPr bwMode="auto">
          <a:xfrm>
            <a:off x="5087938" y="828675"/>
            <a:ext cx="304800" cy="365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spcBef>
                <a:spcPct val="50000"/>
              </a:spcBef>
            </a:pPr>
            <a:r>
              <a:rPr lang="en-US" sz="2400" b="1" i="1">
                <a:latin typeface="Times New Roman" pitchFamily="18" charset="0"/>
              </a:rPr>
              <a:t>Y</a:t>
            </a:r>
          </a:p>
        </p:txBody>
      </p:sp>
      <p:sp>
        <p:nvSpPr>
          <p:cNvPr id="116765" name="Text Box 29"/>
          <p:cNvSpPr txBox="1">
            <a:spLocks noChangeArrowheads="1"/>
          </p:cNvSpPr>
          <p:nvPr/>
        </p:nvSpPr>
        <p:spPr bwMode="auto">
          <a:xfrm>
            <a:off x="8181975" y="4064000"/>
            <a:ext cx="304800" cy="365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spcBef>
                <a:spcPct val="50000"/>
              </a:spcBef>
            </a:pPr>
            <a:r>
              <a:rPr lang="en-US" sz="2400" b="1" i="1">
                <a:latin typeface="Times New Roman" pitchFamily="18" charset="0"/>
              </a:rPr>
              <a:t>X</a:t>
            </a:r>
          </a:p>
        </p:txBody>
      </p:sp>
      <p:sp>
        <p:nvSpPr>
          <p:cNvPr id="31"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32" name="Text Box 4"/>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ELASTICITIES AND LOGARITHMIC MODELS</a:t>
            </a:r>
            <a:endParaRPr lang="en-GB" sz="1600" dirty="0">
              <a:latin typeface="Times New Roman" pitchFamily="18" charset="0"/>
            </a:endParaRPr>
          </a:p>
        </p:txBody>
      </p:sp>
      <p:sp>
        <p:nvSpPr>
          <p:cNvPr id="34" name="Rectangle 33"/>
          <p:cNvSpPr/>
          <p:nvPr/>
        </p:nvSpPr>
        <p:spPr bwMode="auto">
          <a:xfrm>
            <a:off x="180975" y="657225"/>
            <a:ext cx="4543425" cy="4676775"/>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400" b="0" i="0" u="none" strike="noStrike" cap="none" normalizeH="0" baseline="0" smtClean="0">
              <a:ln>
                <a:noFill/>
              </a:ln>
              <a:solidFill>
                <a:schemeClr val="tx1"/>
              </a:solidFill>
              <a:effectLst/>
              <a:latin typeface="Arial" charset="0"/>
            </a:endParaRPr>
          </a:p>
        </p:txBody>
      </p:sp>
      <p:graphicFrame>
        <p:nvGraphicFramePr>
          <p:cNvPr id="36" name="Object 24"/>
          <p:cNvGraphicFramePr>
            <a:graphicFrameLocks noChangeAspect="1"/>
          </p:cNvGraphicFramePr>
          <p:nvPr>
            <p:extLst>
              <p:ext uri="{D42A27DB-BD31-4B8C-83A1-F6EECF244321}">
                <p14:modId xmlns:p14="http://schemas.microsoft.com/office/powerpoint/2010/main" val="3394542297"/>
              </p:ext>
            </p:extLst>
          </p:nvPr>
        </p:nvGraphicFramePr>
        <p:xfrm>
          <a:off x="1152525" y="960438"/>
          <a:ext cx="1727200" cy="368300"/>
        </p:xfrm>
        <a:graphic>
          <a:graphicData uri="http://schemas.openxmlformats.org/presentationml/2006/ole">
            <mc:AlternateContent xmlns:mc="http://schemas.openxmlformats.org/markup-compatibility/2006">
              <mc:Choice xmlns:v="urn:schemas-microsoft-com:vml" Requires="v">
                <p:oleObj spid="_x0000_s116917" name="Equation" r:id="rId3" imgW="1726920" imgH="368280" progId="Equation.3">
                  <p:embed/>
                </p:oleObj>
              </mc:Choice>
              <mc:Fallback>
                <p:oleObj name="Equation" r:id="rId3" imgW="1726920" imgH="36828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52525" y="960438"/>
                        <a:ext cx="1727200" cy="368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nvGrpSpPr>
          <p:cNvPr id="39" name="Group 38"/>
          <p:cNvGrpSpPr>
            <a:grpSpLocks/>
          </p:cNvGrpSpPr>
          <p:nvPr/>
        </p:nvGrpSpPr>
        <p:grpSpPr bwMode="auto">
          <a:xfrm>
            <a:off x="1431925" y="2454275"/>
            <a:ext cx="3289300" cy="838200"/>
            <a:chOff x="288" y="2464"/>
            <a:chExt cx="2072" cy="528"/>
          </a:xfrm>
        </p:grpSpPr>
        <p:sp>
          <p:nvSpPr>
            <p:cNvPr id="40" name="Line 39"/>
            <p:cNvSpPr>
              <a:spLocks noChangeShapeType="1"/>
            </p:cNvSpPr>
            <p:nvPr/>
          </p:nvSpPr>
          <p:spPr bwMode="auto">
            <a:xfrm>
              <a:off x="472" y="2736"/>
              <a:ext cx="1728"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graphicFrame>
          <p:nvGraphicFramePr>
            <p:cNvPr id="41" name="Object 40"/>
            <p:cNvGraphicFramePr>
              <a:graphicFrameLocks noChangeAspect="1"/>
            </p:cNvGraphicFramePr>
            <p:nvPr/>
          </p:nvGraphicFramePr>
          <p:xfrm>
            <a:off x="288" y="2684"/>
            <a:ext cx="136" cy="88"/>
          </p:xfrm>
          <a:graphic>
            <a:graphicData uri="http://schemas.openxmlformats.org/presentationml/2006/ole">
              <mc:AlternateContent xmlns:mc="http://schemas.openxmlformats.org/markup-compatibility/2006">
                <mc:Choice xmlns:v="urn:schemas-microsoft-com:vml" Requires="v">
                  <p:oleObj spid="_x0000_s116918" name="Equation" r:id="rId5" imgW="215640" imgH="139680" progId="Equation.3">
                    <p:embed/>
                  </p:oleObj>
                </mc:Choice>
                <mc:Fallback>
                  <p:oleObj name="Equation" r:id="rId5" imgW="215640" imgH="13968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88" y="2684"/>
                          <a:ext cx="136" cy="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42" name="Text Box 41"/>
            <p:cNvSpPr txBox="1">
              <a:spLocks noChangeArrowheads="1"/>
            </p:cNvSpPr>
            <p:nvPr/>
          </p:nvSpPr>
          <p:spPr bwMode="auto">
            <a:xfrm>
              <a:off x="440" y="2464"/>
              <a:ext cx="1920"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dirty="0"/>
                <a:t>slope of the tangent at </a:t>
              </a:r>
              <a:r>
                <a:rPr lang="en-GB" sz="2400" i="1" dirty="0">
                  <a:latin typeface="Times New Roman" pitchFamily="18" charset="0"/>
                </a:rPr>
                <a:t>A</a:t>
              </a:r>
              <a:endParaRPr lang="en-US" sz="2400" i="1" dirty="0">
                <a:latin typeface="Times New Roman" pitchFamily="18" charset="0"/>
              </a:endParaRPr>
            </a:p>
          </p:txBody>
        </p:sp>
        <p:sp>
          <p:nvSpPr>
            <p:cNvPr id="43" name="Text Box 42"/>
            <p:cNvSpPr txBox="1">
              <a:spLocks noChangeArrowheads="1"/>
            </p:cNvSpPr>
            <p:nvPr/>
          </p:nvSpPr>
          <p:spPr bwMode="auto">
            <a:xfrm>
              <a:off x="808" y="2704"/>
              <a:ext cx="1104"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a:t>slope of </a:t>
              </a:r>
              <a:r>
                <a:rPr lang="en-GB" sz="2400" i="1">
                  <a:latin typeface="Times New Roman" pitchFamily="18" charset="0"/>
                </a:rPr>
                <a:t>OA</a:t>
              </a:r>
              <a:endParaRPr lang="en-US" sz="2400" i="1">
                <a:latin typeface="Times New Roman" pitchFamily="18" charset="0"/>
              </a:endParaRPr>
            </a:p>
          </p:txBody>
        </p:sp>
      </p:grpSp>
      <p:graphicFrame>
        <p:nvGraphicFramePr>
          <p:cNvPr id="44" name="Object 43"/>
          <p:cNvGraphicFramePr>
            <a:graphicFrameLocks noChangeAspect="1"/>
          </p:cNvGraphicFramePr>
          <p:nvPr>
            <p:extLst>
              <p:ext uri="{D42A27DB-BD31-4B8C-83A1-F6EECF244321}">
                <p14:modId xmlns:p14="http://schemas.microsoft.com/office/powerpoint/2010/main" val="1120436798"/>
              </p:ext>
            </p:extLst>
          </p:nvPr>
        </p:nvGraphicFramePr>
        <p:xfrm>
          <a:off x="1428750" y="1604963"/>
          <a:ext cx="1231900" cy="787400"/>
        </p:xfrm>
        <a:graphic>
          <a:graphicData uri="http://schemas.openxmlformats.org/presentationml/2006/ole">
            <mc:AlternateContent xmlns:mc="http://schemas.openxmlformats.org/markup-compatibility/2006">
              <mc:Choice xmlns:v="urn:schemas-microsoft-com:vml" Requires="v">
                <p:oleObj spid="_x0000_s116919" name="Equation" r:id="rId7" imgW="1231560" imgH="787320" progId="Equation.DSMT4">
                  <p:embed/>
                </p:oleObj>
              </mc:Choice>
              <mc:Fallback>
                <p:oleObj name="Equation" r:id="rId7" imgW="1231560" imgH="787320" progId="Equation.DSMT4">
                  <p:embed/>
                  <p:pic>
                    <p:nvPicPr>
                      <p:cNvPr id="0" name=""/>
                      <p:cNvPicPr>
                        <a:picLocks noChangeAspect="1" noChangeArrowheads="1"/>
                      </p:cNvPicPr>
                      <p:nvPr/>
                    </p:nvPicPr>
                    <p:blipFill>
                      <a:blip r:embed="rId8"/>
                      <a:srcRect/>
                      <a:stretch>
                        <a:fillRect/>
                      </a:stretch>
                    </p:blipFill>
                    <p:spPr bwMode="auto">
                      <a:xfrm>
                        <a:off x="1428750" y="1604963"/>
                        <a:ext cx="1231900" cy="7874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45" name="Text Box 44"/>
          <p:cNvSpPr txBox="1">
            <a:spLocks noChangeArrowheads="1"/>
          </p:cNvSpPr>
          <p:nvPr/>
        </p:nvSpPr>
        <p:spPr bwMode="auto">
          <a:xfrm>
            <a:off x="302400" y="1781175"/>
            <a:ext cx="12573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dirty="0"/>
              <a:t>elasticity</a:t>
            </a:r>
            <a:endParaRPr lang="en-US" sz="1800" b="1" dirty="0"/>
          </a:p>
        </p:txBody>
      </p:sp>
      <p:graphicFrame>
        <p:nvGraphicFramePr>
          <p:cNvPr id="2" name="Object 1"/>
          <p:cNvGraphicFramePr>
            <a:graphicFrameLocks noChangeAspect="1"/>
          </p:cNvGraphicFramePr>
          <p:nvPr>
            <p:extLst>
              <p:ext uri="{D42A27DB-BD31-4B8C-83A1-F6EECF244321}">
                <p14:modId xmlns:p14="http://schemas.microsoft.com/office/powerpoint/2010/main" val="1294607579"/>
              </p:ext>
            </p:extLst>
          </p:nvPr>
        </p:nvGraphicFramePr>
        <p:xfrm>
          <a:off x="1431925" y="3330575"/>
          <a:ext cx="2133600" cy="1739900"/>
        </p:xfrm>
        <a:graphic>
          <a:graphicData uri="http://schemas.openxmlformats.org/presentationml/2006/ole">
            <mc:AlternateContent xmlns:mc="http://schemas.openxmlformats.org/markup-compatibility/2006">
              <mc:Choice xmlns:v="urn:schemas-microsoft-com:vml" Requires="v">
                <p:oleObj spid="_x0000_s116920" name="Equation" r:id="rId9" imgW="2133360" imgH="1739880" progId="Equation.DSMT4">
                  <p:embed/>
                </p:oleObj>
              </mc:Choice>
              <mc:Fallback>
                <p:oleObj name="Equation" r:id="rId9" imgW="2133360" imgH="1739880" progId="Equation.DSMT4">
                  <p:embed/>
                  <p:pic>
                    <p:nvPicPr>
                      <p:cNvPr id="0" name="Object 37"/>
                      <p:cNvPicPr>
                        <a:picLocks noChangeAspect="1" noChangeArrowheads="1"/>
                      </p:cNvPicPr>
                      <p:nvPr/>
                    </p:nvPicPr>
                    <p:blipFill>
                      <a:blip r:embed="rId10"/>
                      <a:srcRect/>
                      <a:stretch>
                        <a:fillRect/>
                      </a:stretch>
                    </p:blipFill>
                    <p:spPr bwMode="auto">
                      <a:xfrm>
                        <a:off x="1431925" y="3330575"/>
                        <a:ext cx="2133600" cy="17399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19823" name="Text Box 15"/>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10</a:t>
            </a:r>
          </a:p>
        </p:txBody>
      </p:sp>
      <p:sp>
        <p:nvSpPr>
          <p:cNvPr id="119824" name="Text Box 16"/>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However, a function of the type shown above has the same elasticity for all values of </a:t>
            </a:r>
            <a:r>
              <a:rPr lang="en-GB" sz="1500" b="1" i="1"/>
              <a:t>X</a:t>
            </a:r>
            <a:r>
              <a:rPr lang="en-GB" sz="1500" b="1"/>
              <a:t>.</a:t>
            </a:r>
            <a:endParaRPr lang="en-GB" sz="1500" b="1">
              <a:latin typeface="Times New Roman" pitchFamily="18" charset="0"/>
            </a:endParaRPr>
          </a:p>
        </p:txBody>
      </p:sp>
      <p:sp>
        <p:nvSpPr>
          <p:cNvPr id="10"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1" name="Text Box 4"/>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ELASTICITIES AND LOGARITHMIC MODELS</a:t>
            </a:r>
            <a:endParaRPr lang="en-GB" sz="1600" dirty="0">
              <a:latin typeface="Times New Roman" pitchFamily="18" charset="0"/>
            </a:endParaRPr>
          </a:p>
        </p:txBody>
      </p:sp>
      <p:sp>
        <p:nvSpPr>
          <p:cNvPr id="15" name="Rectangle 14"/>
          <p:cNvSpPr>
            <a:spLocks noChangeArrowheads="1"/>
          </p:cNvSpPr>
          <p:nvPr/>
        </p:nvSpPr>
        <p:spPr bwMode="auto">
          <a:xfrm>
            <a:off x="0" y="576000"/>
            <a:ext cx="9144000" cy="7112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graphicFrame>
        <p:nvGraphicFramePr>
          <p:cNvPr id="16" name="Object 7"/>
          <p:cNvGraphicFramePr>
            <a:graphicFrameLocks noChangeAspect="1"/>
          </p:cNvGraphicFramePr>
          <p:nvPr>
            <p:extLst>
              <p:ext uri="{D42A27DB-BD31-4B8C-83A1-F6EECF244321}">
                <p14:modId xmlns:p14="http://schemas.microsoft.com/office/powerpoint/2010/main" val="3899068762"/>
              </p:ext>
            </p:extLst>
          </p:nvPr>
        </p:nvGraphicFramePr>
        <p:xfrm>
          <a:off x="3524250" y="709200"/>
          <a:ext cx="1333500" cy="419100"/>
        </p:xfrm>
        <a:graphic>
          <a:graphicData uri="http://schemas.openxmlformats.org/presentationml/2006/ole">
            <mc:AlternateContent xmlns:mc="http://schemas.openxmlformats.org/markup-compatibility/2006">
              <mc:Choice xmlns:v="urn:schemas-microsoft-com:vml" Requires="v">
                <p:oleObj spid="_x0000_s119858" name="Equation" r:id="rId3" imgW="1333440" imgH="419040" progId="Equation.3">
                  <p:embed/>
                </p:oleObj>
              </mc:Choice>
              <mc:Fallback>
                <p:oleObj name="Equation" r:id="rId3" imgW="1333440" imgH="41904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524250" y="709200"/>
                        <a:ext cx="1333500" cy="419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60775" name="Text Box 7"/>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11</a:t>
            </a:r>
          </a:p>
        </p:txBody>
      </p:sp>
      <p:sp>
        <p:nvSpPr>
          <p:cNvPr id="160776" name="Text Box 8"/>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For the numerator of the elasticity expression, we need the derivative of </a:t>
            </a:r>
            <a:r>
              <a:rPr lang="en-GB" sz="1500" b="1" i="1"/>
              <a:t>Y</a:t>
            </a:r>
            <a:r>
              <a:rPr lang="en-GB" sz="1500" b="1"/>
              <a:t> with respect to </a:t>
            </a:r>
            <a:r>
              <a:rPr lang="en-GB" sz="1500" b="1" i="1"/>
              <a:t>X</a:t>
            </a:r>
            <a:r>
              <a:rPr lang="en-GB" sz="1500" b="1"/>
              <a:t>.</a:t>
            </a:r>
            <a:endParaRPr lang="en-GB" sz="1500" b="1">
              <a:latin typeface="Times New Roman" pitchFamily="18" charset="0"/>
            </a:endParaRPr>
          </a:p>
        </p:txBody>
      </p:sp>
      <p:sp>
        <p:nvSpPr>
          <p:cNvPr id="11"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2" name="Text Box 4"/>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ELASTICITIES AND LOGARITHMIC MODELS</a:t>
            </a:r>
            <a:endParaRPr lang="en-GB" sz="1600" dirty="0">
              <a:latin typeface="Times New Roman" pitchFamily="18" charset="0"/>
            </a:endParaRPr>
          </a:p>
        </p:txBody>
      </p:sp>
      <p:sp>
        <p:nvSpPr>
          <p:cNvPr id="16" name="Rectangle 15"/>
          <p:cNvSpPr>
            <a:spLocks noChangeArrowheads="1"/>
          </p:cNvSpPr>
          <p:nvPr/>
        </p:nvSpPr>
        <p:spPr bwMode="auto">
          <a:xfrm>
            <a:off x="0" y="1396799"/>
            <a:ext cx="9144000" cy="993975"/>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17" name="Rectangle 16"/>
          <p:cNvSpPr>
            <a:spLocks noChangeArrowheads="1"/>
          </p:cNvSpPr>
          <p:nvPr/>
        </p:nvSpPr>
        <p:spPr bwMode="auto">
          <a:xfrm>
            <a:off x="0" y="576000"/>
            <a:ext cx="9144000" cy="7112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graphicFrame>
        <p:nvGraphicFramePr>
          <p:cNvPr id="18" name="Object 7"/>
          <p:cNvGraphicFramePr>
            <a:graphicFrameLocks noChangeAspect="1"/>
          </p:cNvGraphicFramePr>
          <p:nvPr>
            <p:extLst>
              <p:ext uri="{D42A27DB-BD31-4B8C-83A1-F6EECF244321}">
                <p14:modId xmlns:p14="http://schemas.microsoft.com/office/powerpoint/2010/main" val="3685306161"/>
              </p:ext>
            </p:extLst>
          </p:nvPr>
        </p:nvGraphicFramePr>
        <p:xfrm>
          <a:off x="3524250" y="709200"/>
          <a:ext cx="1333500" cy="419100"/>
        </p:xfrm>
        <a:graphic>
          <a:graphicData uri="http://schemas.openxmlformats.org/presentationml/2006/ole">
            <mc:AlternateContent xmlns:mc="http://schemas.openxmlformats.org/markup-compatibility/2006">
              <mc:Choice xmlns:v="urn:schemas-microsoft-com:vml" Requires="v">
                <p:oleObj spid="_x0000_s160848" name="Equation" r:id="rId3" imgW="1333440" imgH="419040" progId="Equation.3">
                  <p:embed/>
                </p:oleObj>
              </mc:Choice>
              <mc:Fallback>
                <p:oleObj name="Equation" r:id="rId3" imgW="1333440" imgH="41904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524250" y="709200"/>
                        <a:ext cx="1333500" cy="419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 name="Object 1"/>
          <p:cNvGraphicFramePr>
            <a:graphicFrameLocks noChangeAspect="1"/>
          </p:cNvGraphicFramePr>
          <p:nvPr>
            <p:extLst>
              <p:ext uri="{D42A27DB-BD31-4B8C-83A1-F6EECF244321}">
                <p14:modId xmlns:p14="http://schemas.microsoft.com/office/powerpoint/2010/main" val="1680100589"/>
              </p:ext>
            </p:extLst>
          </p:nvPr>
        </p:nvGraphicFramePr>
        <p:xfrm>
          <a:off x="3300413" y="1514475"/>
          <a:ext cx="2032000" cy="722313"/>
        </p:xfrm>
        <a:graphic>
          <a:graphicData uri="http://schemas.openxmlformats.org/presentationml/2006/ole">
            <mc:AlternateContent xmlns:mc="http://schemas.openxmlformats.org/markup-compatibility/2006">
              <mc:Choice xmlns:v="urn:schemas-microsoft-com:vml" Requires="v">
                <p:oleObj spid="_x0000_s160849" name="Equation" r:id="rId5" imgW="2032000" imgH="723900" progId="Equation.DSMT4">
                  <p:embed/>
                </p:oleObj>
              </mc:Choice>
              <mc:Fallback>
                <p:oleObj name="Equation" r:id="rId5" imgW="2032000" imgH="723900" progId="Equation.DSMT4">
                  <p:embed/>
                  <p:pic>
                    <p:nvPicPr>
                      <p:cNvPr id="0" name="Object 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300413" y="1514475"/>
                        <a:ext cx="2032000" cy="7223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59752" name="Text Box 8"/>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12</a:t>
            </a:r>
          </a:p>
        </p:txBody>
      </p:sp>
      <p:sp>
        <p:nvSpPr>
          <p:cNvPr id="159753" name="Text Box 9"/>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For the denominator, we need </a:t>
            </a:r>
            <a:r>
              <a:rPr lang="en-GB" sz="1500" b="1" i="1"/>
              <a:t>Y</a:t>
            </a:r>
            <a:r>
              <a:rPr lang="en-GB" sz="1500" b="1"/>
              <a:t>/</a:t>
            </a:r>
            <a:r>
              <a:rPr lang="en-GB" sz="1500" b="1" i="1"/>
              <a:t>X</a:t>
            </a:r>
            <a:r>
              <a:rPr lang="en-GB" sz="1500" b="1"/>
              <a:t>.</a:t>
            </a:r>
            <a:endParaRPr lang="en-GB" sz="1500" b="1">
              <a:latin typeface="Times New Roman" pitchFamily="18" charset="0"/>
            </a:endParaRPr>
          </a:p>
        </p:txBody>
      </p:sp>
      <p:sp>
        <p:nvSpPr>
          <p:cNvPr id="12"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3" name="Text Box 4"/>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ELASTICITIES AND LOGARITHMIC MODELS</a:t>
            </a:r>
            <a:endParaRPr lang="en-GB" sz="1600" dirty="0">
              <a:latin typeface="Times New Roman" pitchFamily="18" charset="0"/>
            </a:endParaRPr>
          </a:p>
        </p:txBody>
      </p:sp>
      <p:sp>
        <p:nvSpPr>
          <p:cNvPr id="17" name="Rectangle 16"/>
          <p:cNvSpPr>
            <a:spLocks noChangeArrowheads="1"/>
          </p:cNvSpPr>
          <p:nvPr/>
        </p:nvSpPr>
        <p:spPr bwMode="auto">
          <a:xfrm>
            <a:off x="0" y="2498400"/>
            <a:ext cx="9144000" cy="10152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18" name="Rectangle 17"/>
          <p:cNvSpPr>
            <a:spLocks noChangeArrowheads="1"/>
          </p:cNvSpPr>
          <p:nvPr/>
        </p:nvSpPr>
        <p:spPr bwMode="auto">
          <a:xfrm>
            <a:off x="0" y="1396799"/>
            <a:ext cx="9144000" cy="993975"/>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19" name="Rectangle 18"/>
          <p:cNvSpPr>
            <a:spLocks noChangeArrowheads="1"/>
          </p:cNvSpPr>
          <p:nvPr/>
        </p:nvSpPr>
        <p:spPr bwMode="auto">
          <a:xfrm>
            <a:off x="0" y="576000"/>
            <a:ext cx="9144000" cy="7112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graphicFrame>
        <p:nvGraphicFramePr>
          <p:cNvPr id="20" name="Object 7"/>
          <p:cNvGraphicFramePr>
            <a:graphicFrameLocks noChangeAspect="1"/>
          </p:cNvGraphicFramePr>
          <p:nvPr>
            <p:extLst>
              <p:ext uri="{D42A27DB-BD31-4B8C-83A1-F6EECF244321}">
                <p14:modId xmlns:p14="http://schemas.microsoft.com/office/powerpoint/2010/main" val="3685306161"/>
              </p:ext>
            </p:extLst>
          </p:nvPr>
        </p:nvGraphicFramePr>
        <p:xfrm>
          <a:off x="3524250" y="709200"/>
          <a:ext cx="1333500" cy="419100"/>
        </p:xfrm>
        <a:graphic>
          <a:graphicData uri="http://schemas.openxmlformats.org/presentationml/2006/ole">
            <mc:AlternateContent xmlns:mc="http://schemas.openxmlformats.org/markup-compatibility/2006">
              <mc:Choice xmlns:v="urn:schemas-microsoft-com:vml" Requires="v">
                <p:oleObj spid="_x0000_s159860" name="Equation" r:id="rId3" imgW="1333440" imgH="419040" progId="Equation.3">
                  <p:embed/>
                </p:oleObj>
              </mc:Choice>
              <mc:Fallback>
                <p:oleObj name="Equation" r:id="rId3" imgW="1333440" imgH="41904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524250" y="709200"/>
                        <a:ext cx="1333500" cy="419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2" name="Object 9"/>
          <p:cNvGraphicFramePr>
            <a:graphicFrameLocks noChangeAspect="1"/>
          </p:cNvGraphicFramePr>
          <p:nvPr>
            <p:extLst>
              <p:ext uri="{D42A27DB-BD31-4B8C-83A1-F6EECF244321}">
                <p14:modId xmlns:p14="http://schemas.microsoft.com/office/powerpoint/2010/main" val="798010953"/>
              </p:ext>
            </p:extLst>
          </p:nvPr>
        </p:nvGraphicFramePr>
        <p:xfrm>
          <a:off x="3438525" y="2600325"/>
          <a:ext cx="2743200" cy="762000"/>
        </p:xfrm>
        <a:graphic>
          <a:graphicData uri="http://schemas.openxmlformats.org/presentationml/2006/ole">
            <mc:AlternateContent xmlns:mc="http://schemas.openxmlformats.org/markup-compatibility/2006">
              <mc:Choice xmlns:v="urn:schemas-microsoft-com:vml" Requires="v">
                <p:oleObj spid="_x0000_s159861" name="Equation" r:id="rId5" imgW="2743200" imgH="761760" progId="Equation.3">
                  <p:embed/>
                </p:oleObj>
              </mc:Choice>
              <mc:Fallback>
                <p:oleObj name="Equation" r:id="rId5" imgW="2743200" imgH="76176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438525" y="2600325"/>
                        <a:ext cx="2743200" cy="762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 name="Object 1"/>
          <p:cNvGraphicFramePr>
            <a:graphicFrameLocks noChangeAspect="1"/>
          </p:cNvGraphicFramePr>
          <p:nvPr>
            <p:extLst>
              <p:ext uri="{D42A27DB-BD31-4B8C-83A1-F6EECF244321}">
                <p14:modId xmlns:p14="http://schemas.microsoft.com/office/powerpoint/2010/main" val="1680100589"/>
              </p:ext>
            </p:extLst>
          </p:nvPr>
        </p:nvGraphicFramePr>
        <p:xfrm>
          <a:off x="3300413" y="1514475"/>
          <a:ext cx="2032000" cy="722313"/>
        </p:xfrm>
        <a:graphic>
          <a:graphicData uri="http://schemas.openxmlformats.org/presentationml/2006/ole">
            <mc:AlternateContent xmlns:mc="http://schemas.openxmlformats.org/markup-compatibility/2006">
              <mc:Choice xmlns:v="urn:schemas-microsoft-com:vml" Requires="v">
                <p:oleObj spid="_x0000_s159862" name="Equation" r:id="rId7" imgW="2032000" imgH="723900" progId="Equation.DSMT4">
                  <p:embed/>
                </p:oleObj>
              </mc:Choice>
              <mc:Fallback>
                <p:oleObj name="Equation" r:id="rId7" imgW="2032000" imgH="723900" progId="Equation.DSMT4">
                  <p:embed/>
                  <p:pic>
                    <p:nvPicPr>
                      <p:cNvPr id="0" name="Object 1"/>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300413" y="1514475"/>
                        <a:ext cx="2032000" cy="7223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Rectangle 18"/>
          <p:cNvSpPr>
            <a:spLocks noChangeArrowheads="1"/>
          </p:cNvSpPr>
          <p:nvPr/>
        </p:nvSpPr>
        <p:spPr bwMode="auto">
          <a:xfrm>
            <a:off x="0" y="3621599"/>
            <a:ext cx="9144000" cy="10512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18" name="Rectangle 17"/>
          <p:cNvSpPr>
            <a:spLocks noChangeArrowheads="1"/>
          </p:cNvSpPr>
          <p:nvPr/>
        </p:nvSpPr>
        <p:spPr bwMode="auto">
          <a:xfrm>
            <a:off x="0" y="2498400"/>
            <a:ext cx="9144000" cy="10152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13" name="Rectangle 12"/>
          <p:cNvSpPr>
            <a:spLocks noChangeArrowheads="1"/>
          </p:cNvSpPr>
          <p:nvPr/>
        </p:nvSpPr>
        <p:spPr bwMode="auto">
          <a:xfrm>
            <a:off x="0" y="1396799"/>
            <a:ext cx="9144000" cy="993975"/>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17" name="Rectangle 16"/>
          <p:cNvSpPr>
            <a:spLocks noChangeArrowheads="1"/>
          </p:cNvSpPr>
          <p:nvPr/>
        </p:nvSpPr>
        <p:spPr bwMode="auto">
          <a:xfrm>
            <a:off x="0" y="576000"/>
            <a:ext cx="9144000" cy="7112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16"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58723" name="Text Box 3"/>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13</a:t>
            </a:r>
          </a:p>
        </p:txBody>
      </p:sp>
      <p:sp>
        <p:nvSpPr>
          <p:cNvPr id="158725" name="Text Box 5"/>
          <p:cNvSpPr txBox="1">
            <a:spLocks noChangeArrowheads="1"/>
          </p:cNvSpPr>
          <p:nvPr/>
        </p:nvSpPr>
        <p:spPr bwMode="auto">
          <a:xfrm>
            <a:off x="301625" y="5834063"/>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Hence we obtain the expression for the elasticity.  This simplifies to </a:t>
            </a:r>
            <a:r>
              <a:rPr lang="en-GB" sz="1500" b="1" i="1">
                <a:latin typeface="Symbol" pitchFamily="18" charset="2"/>
              </a:rPr>
              <a:t>b</a:t>
            </a:r>
            <a:r>
              <a:rPr lang="en-GB" sz="1500" b="1" baseline="-25000"/>
              <a:t>2</a:t>
            </a:r>
            <a:r>
              <a:rPr lang="en-GB" sz="1500" b="1"/>
              <a:t> and is therefore constant.</a:t>
            </a:r>
            <a:endParaRPr lang="en-GB" sz="1500" b="1">
              <a:latin typeface="Times New Roman" pitchFamily="18" charset="0"/>
            </a:endParaRPr>
          </a:p>
        </p:txBody>
      </p:sp>
      <p:graphicFrame>
        <p:nvGraphicFramePr>
          <p:cNvPr id="158727" name="Object 7"/>
          <p:cNvGraphicFramePr>
            <a:graphicFrameLocks noChangeAspect="1"/>
          </p:cNvGraphicFramePr>
          <p:nvPr>
            <p:extLst>
              <p:ext uri="{D42A27DB-BD31-4B8C-83A1-F6EECF244321}">
                <p14:modId xmlns:p14="http://schemas.microsoft.com/office/powerpoint/2010/main" val="666701069"/>
              </p:ext>
            </p:extLst>
          </p:nvPr>
        </p:nvGraphicFramePr>
        <p:xfrm>
          <a:off x="3524250" y="709200"/>
          <a:ext cx="1333500" cy="419100"/>
        </p:xfrm>
        <a:graphic>
          <a:graphicData uri="http://schemas.openxmlformats.org/presentationml/2006/ole">
            <mc:AlternateContent xmlns:mc="http://schemas.openxmlformats.org/markup-compatibility/2006">
              <mc:Choice xmlns:v="urn:schemas-microsoft-com:vml" Requires="v">
                <p:oleObj spid="_x0000_s158872" name="Equation" r:id="rId3" imgW="1333440" imgH="419040" progId="Equation.3">
                  <p:embed/>
                </p:oleObj>
              </mc:Choice>
              <mc:Fallback>
                <p:oleObj name="Equation" r:id="rId3" imgW="1333440" imgH="419040" progId="Equation.3">
                  <p:embed/>
                  <p:pic>
                    <p:nvPicPr>
                      <p:cNvPr id="0" name="Object 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524250" y="709200"/>
                        <a:ext cx="1333500" cy="419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58729" name="Object 9"/>
          <p:cNvGraphicFramePr>
            <a:graphicFrameLocks noChangeAspect="1"/>
          </p:cNvGraphicFramePr>
          <p:nvPr>
            <p:extLst>
              <p:ext uri="{D42A27DB-BD31-4B8C-83A1-F6EECF244321}">
                <p14:modId xmlns:p14="http://schemas.microsoft.com/office/powerpoint/2010/main" val="992010283"/>
              </p:ext>
            </p:extLst>
          </p:nvPr>
        </p:nvGraphicFramePr>
        <p:xfrm>
          <a:off x="3438525" y="2600325"/>
          <a:ext cx="2743200" cy="762000"/>
        </p:xfrm>
        <a:graphic>
          <a:graphicData uri="http://schemas.openxmlformats.org/presentationml/2006/ole">
            <mc:AlternateContent xmlns:mc="http://schemas.openxmlformats.org/markup-compatibility/2006">
              <mc:Choice xmlns:v="urn:schemas-microsoft-com:vml" Requires="v">
                <p:oleObj spid="_x0000_s158873" name="Equation" r:id="rId5" imgW="2743200" imgH="761760" progId="Equation.3">
                  <p:embed/>
                </p:oleObj>
              </mc:Choice>
              <mc:Fallback>
                <p:oleObj name="Equation" r:id="rId5" imgW="2743200" imgH="761760" progId="Equation.3">
                  <p:embed/>
                  <p:pic>
                    <p:nvPicPr>
                      <p:cNvPr id="0" name="Object 9"/>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438525" y="2600325"/>
                        <a:ext cx="2743200" cy="762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58732" name="Text Box 12"/>
          <p:cNvSpPr txBox="1">
            <a:spLocks noChangeArrowheads="1"/>
          </p:cNvSpPr>
          <p:nvPr/>
        </p:nvSpPr>
        <p:spPr bwMode="auto">
          <a:xfrm>
            <a:off x="2632075" y="3965575"/>
            <a:ext cx="15494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a:t>elasticity</a:t>
            </a:r>
            <a:endParaRPr lang="en-US" sz="1800" b="1"/>
          </a:p>
        </p:txBody>
      </p:sp>
      <p:graphicFrame>
        <p:nvGraphicFramePr>
          <p:cNvPr id="158733" name="Object 13"/>
          <p:cNvGraphicFramePr>
            <a:graphicFrameLocks noChangeAspect="1"/>
          </p:cNvGraphicFramePr>
          <p:nvPr>
            <p:extLst>
              <p:ext uri="{D42A27DB-BD31-4B8C-83A1-F6EECF244321}">
                <p14:modId xmlns:p14="http://schemas.microsoft.com/office/powerpoint/2010/main" val="1237743129"/>
              </p:ext>
            </p:extLst>
          </p:nvPr>
        </p:nvGraphicFramePr>
        <p:xfrm>
          <a:off x="3797300" y="3724275"/>
          <a:ext cx="3441700" cy="850900"/>
        </p:xfrm>
        <a:graphic>
          <a:graphicData uri="http://schemas.openxmlformats.org/presentationml/2006/ole">
            <mc:AlternateContent xmlns:mc="http://schemas.openxmlformats.org/markup-compatibility/2006">
              <mc:Choice xmlns:v="urn:schemas-microsoft-com:vml" Requires="v">
                <p:oleObj spid="_x0000_s158874" name="Equation" r:id="rId7" imgW="3441600" imgH="850680" progId="Equation.DSMT4">
                  <p:embed/>
                </p:oleObj>
              </mc:Choice>
              <mc:Fallback>
                <p:oleObj name="Equation" r:id="rId7" imgW="3441600" imgH="850680" progId="Equation.DSMT4">
                  <p:embed/>
                  <p:pic>
                    <p:nvPicPr>
                      <p:cNvPr id="0" name="Object 13"/>
                      <p:cNvPicPr>
                        <a:picLocks noChangeAspect="1" noChangeArrowheads="1"/>
                      </p:cNvPicPr>
                      <p:nvPr/>
                    </p:nvPicPr>
                    <p:blipFill>
                      <a:blip r:embed="rId8"/>
                      <a:srcRect/>
                      <a:stretch>
                        <a:fillRect/>
                      </a:stretch>
                    </p:blipFill>
                    <p:spPr bwMode="auto">
                      <a:xfrm>
                        <a:off x="3797300" y="3724275"/>
                        <a:ext cx="3441700" cy="8509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4"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5" name="Text Box 4"/>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ELASTICITIES AND LOGARITHMIC MODELS</a:t>
            </a:r>
            <a:endParaRPr lang="en-GB" sz="1600" dirty="0">
              <a:latin typeface="Times New Roman" pitchFamily="18" charset="0"/>
            </a:endParaRPr>
          </a:p>
        </p:txBody>
      </p:sp>
      <p:graphicFrame>
        <p:nvGraphicFramePr>
          <p:cNvPr id="2" name="Object 1"/>
          <p:cNvGraphicFramePr>
            <a:graphicFrameLocks noChangeAspect="1"/>
          </p:cNvGraphicFramePr>
          <p:nvPr>
            <p:extLst>
              <p:ext uri="{D42A27DB-BD31-4B8C-83A1-F6EECF244321}">
                <p14:modId xmlns:p14="http://schemas.microsoft.com/office/powerpoint/2010/main" val="1680100589"/>
              </p:ext>
            </p:extLst>
          </p:nvPr>
        </p:nvGraphicFramePr>
        <p:xfrm>
          <a:off x="3301200" y="1514475"/>
          <a:ext cx="2032000" cy="722313"/>
        </p:xfrm>
        <a:graphic>
          <a:graphicData uri="http://schemas.openxmlformats.org/presentationml/2006/ole">
            <mc:AlternateContent xmlns:mc="http://schemas.openxmlformats.org/markup-compatibility/2006">
              <mc:Choice xmlns:v="urn:schemas-microsoft-com:vml" Requires="v">
                <p:oleObj spid="_x0000_s158875" name="Equation" r:id="rId9" imgW="2031840" imgH="723600" progId="Equation.DSMT4">
                  <p:embed/>
                </p:oleObj>
              </mc:Choice>
              <mc:Fallback>
                <p:oleObj name="Equation" r:id="rId9" imgW="2031840" imgH="723600" progId="Equation.DSMT4">
                  <p:embed/>
                  <p:pic>
                    <p:nvPicPr>
                      <p:cNvPr id="0" name="Object 8"/>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301200" y="1514475"/>
                        <a:ext cx="2032000" cy="7223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p:cNvSpPr/>
          <p:nvPr/>
        </p:nvSpPr>
        <p:spPr bwMode="auto">
          <a:xfrm>
            <a:off x="396000" y="555525"/>
            <a:ext cx="8280000" cy="4959450"/>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16"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26979" name="Text Box 3"/>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14</a:t>
            </a:r>
          </a:p>
        </p:txBody>
      </p:sp>
      <p:sp>
        <p:nvSpPr>
          <p:cNvPr id="126981" name="Text Box 5"/>
          <p:cNvSpPr txBox="1">
            <a:spLocks noChangeArrowheads="1"/>
          </p:cNvSpPr>
          <p:nvPr/>
        </p:nvSpPr>
        <p:spPr bwMode="auto">
          <a:xfrm>
            <a:off x="301625" y="5834063"/>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By way of illustration, the function will be plotted for a range of values of </a:t>
            </a:r>
            <a:r>
              <a:rPr lang="en-GB" sz="1500" b="1" i="1">
                <a:latin typeface="Symbol" pitchFamily="18" charset="2"/>
              </a:rPr>
              <a:t>b</a:t>
            </a:r>
            <a:r>
              <a:rPr lang="en-GB" sz="1500" b="1" baseline="-25000"/>
              <a:t>2</a:t>
            </a:r>
            <a:r>
              <a:rPr lang="en-GB" sz="1500" b="1"/>
              <a:t>.  We will start with a very low value, 0.25.</a:t>
            </a:r>
          </a:p>
        </p:txBody>
      </p:sp>
      <p:sp>
        <p:nvSpPr>
          <p:cNvPr id="126982" name="Rectangle 6"/>
          <p:cNvSpPr>
            <a:spLocks noChangeArrowheads="1"/>
          </p:cNvSpPr>
          <p:nvPr/>
        </p:nvSpPr>
        <p:spPr bwMode="auto">
          <a:xfrm>
            <a:off x="4572000" y="4257675"/>
            <a:ext cx="457200" cy="38100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26984" name="Text Box 8"/>
          <p:cNvSpPr txBox="1">
            <a:spLocks noChangeArrowheads="1"/>
          </p:cNvSpPr>
          <p:nvPr/>
        </p:nvSpPr>
        <p:spPr bwMode="auto">
          <a:xfrm>
            <a:off x="739775" y="692150"/>
            <a:ext cx="304800" cy="365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spcBef>
                <a:spcPct val="50000"/>
              </a:spcBef>
            </a:pPr>
            <a:r>
              <a:rPr lang="en-US" sz="2400" b="1" i="1">
                <a:latin typeface="Times New Roman" pitchFamily="18" charset="0"/>
              </a:rPr>
              <a:t>Y</a:t>
            </a:r>
          </a:p>
        </p:txBody>
      </p:sp>
      <p:sp>
        <p:nvSpPr>
          <p:cNvPr id="126985" name="Text Box 9"/>
          <p:cNvSpPr txBox="1">
            <a:spLocks noChangeArrowheads="1"/>
          </p:cNvSpPr>
          <p:nvPr/>
        </p:nvSpPr>
        <p:spPr bwMode="auto">
          <a:xfrm>
            <a:off x="7924800" y="5035550"/>
            <a:ext cx="304800" cy="365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spcBef>
                <a:spcPct val="50000"/>
              </a:spcBef>
            </a:pPr>
            <a:r>
              <a:rPr lang="en-US" sz="2400" b="1" i="1">
                <a:latin typeface="Times New Roman" pitchFamily="18" charset="0"/>
              </a:rPr>
              <a:t>X</a:t>
            </a:r>
          </a:p>
        </p:txBody>
      </p:sp>
      <p:graphicFrame>
        <p:nvGraphicFramePr>
          <p:cNvPr id="126986" name="Object 10"/>
          <p:cNvGraphicFramePr>
            <a:graphicFrameLocks noChangeAspect="1"/>
          </p:cNvGraphicFramePr>
          <p:nvPr>
            <p:extLst>
              <p:ext uri="{D42A27DB-BD31-4B8C-83A1-F6EECF244321}">
                <p14:modId xmlns:p14="http://schemas.microsoft.com/office/powerpoint/2010/main" val="2784814102"/>
              </p:ext>
            </p:extLst>
          </p:nvPr>
        </p:nvGraphicFramePr>
        <p:xfrm>
          <a:off x="911225" y="600075"/>
          <a:ext cx="7394575" cy="4548188"/>
        </p:xfrm>
        <a:graphic>
          <a:graphicData uri="http://schemas.openxmlformats.org/presentationml/2006/ole">
            <mc:AlternateContent xmlns:mc="http://schemas.openxmlformats.org/markup-compatibility/2006">
              <mc:Choice xmlns:v="urn:schemas-microsoft-com:vml" Requires="v">
                <p:oleObj spid="_x0000_s127086" name="Worksheet" r:id="rId3" imgW="9306151" imgH="5724766" progId="Excel.Sheet.8">
                  <p:embed/>
                </p:oleObj>
              </mc:Choice>
              <mc:Fallback>
                <p:oleObj name="Worksheet" r:id="rId3" imgW="9306151" imgH="5724766" progId="Excel.Sheet.8">
                  <p:embed/>
                  <p:pic>
                    <p:nvPicPr>
                      <p:cNvPr id="0" name="Object 1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11225" y="600075"/>
                        <a:ext cx="7394575" cy="45481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4"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5" name="Text Box 4"/>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ELASTICITIES AND LOGARITHMIC MODELS</a:t>
            </a:r>
            <a:endParaRPr lang="en-GB" sz="1600" dirty="0">
              <a:latin typeface="Times New Roman" pitchFamily="18" charset="0"/>
            </a:endParaRPr>
          </a:p>
        </p:txBody>
      </p:sp>
      <p:sp>
        <p:nvSpPr>
          <p:cNvPr id="18" name="Rectangle 17"/>
          <p:cNvSpPr>
            <a:spLocks noChangeArrowheads="1"/>
          </p:cNvSpPr>
          <p:nvPr/>
        </p:nvSpPr>
        <p:spPr bwMode="auto">
          <a:xfrm>
            <a:off x="1457326" y="1111200"/>
            <a:ext cx="1656000" cy="100335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graphicFrame>
        <p:nvGraphicFramePr>
          <p:cNvPr id="126987" name="Object 11"/>
          <p:cNvGraphicFramePr>
            <a:graphicFrameLocks noChangeAspect="1"/>
          </p:cNvGraphicFramePr>
          <p:nvPr>
            <p:extLst>
              <p:ext uri="{D42A27DB-BD31-4B8C-83A1-F6EECF244321}">
                <p14:modId xmlns:p14="http://schemas.microsoft.com/office/powerpoint/2010/main" val="1075210432"/>
              </p:ext>
            </p:extLst>
          </p:nvPr>
        </p:nvGraphicFramePr>
        <p:xfrm>
          <a:off x="1638300" y="1179513"/>
          <a:ext cx="1333500" cy="419100"/>
        </p:xfrm>
        <a:graphic>
          <a:graphicData uri="http://schemas.openxmlformats.org/presentationml/2006/ole">
            <mc:AlternateContent xmlns:mc="http://schemas.openxmlformats.org/markup-compatibility/2006">
              <mc:Choice xmlns:v="urn:schemas-microsoft-com:vml" Requires="v">
                <p:oleObj spid="_x0000_s127087" name="Equation" r:id="rId5" imgW="1333440" imgH="419040" progId="Equation.3">
                  <p:embed/>
                </p:oleObj>
              </mc:Choice>
              <mc:Fallback>
                <p:oleObj name="Equation" r:id="rId5" imgW="1333440" imgH="419040" progId="Equation.3">
                  <p:embed/>
                  <p:pic>
                    <p:nvPicPr>
                      <p:cNvPr id="0" name="Object 1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638300" y="1179513"/>
                        <a:ext cx="1333500" cy="419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26988" name="Object 12"/>
          <p:cNvGraphicFramePr>
            <a:graphicFrameLocks noChangeAspect="1"/>
          </p:cNvGraphicFramePr>
          <p:nvPr>
            <p:extLst>
              <p:ext uri="{D42A27DB-BD31-4B8C-83A1-F6EECF244321}">
                <p14:modId xmlns:p14="http://schemas.microsoft.com/office/powerpoint/2010/main" val="3356125130"/>
              </p:ext>
            </p:extLst>
          </p:nvPr>
        </p:nvGraphicFramePr>
        <p:xfrm>
          <a:off x="1600200" y="1666875"/>
          <a:ext cx="1206500" cy="368300"/>
        </p:xfrm>
        <a:graphic>
          <a:graphicData uri="http://schemas.openxmlformats.org/presentationml/2006/ole">
            <mc:AlternateContent xmlns:mc="http://schemas.openxmlformats.org/markup-compatibility/2006">
              <mc:Choice xmlns:v="urn:schemas-microsoft-com:vml" Requires="v">
                <p:oleObj spid="_x0000_s127088" name="Equation" r:id="rId7" imgW="1206360" imgH="368280" progId="Equation.3">
                  <p:embed/>
                </p:oleObj>
              </mc:Choice>
              <mc:Fallback>
                <p:oleObj name="Equation" r:id="rId7" imgW="1206360" imgH="368280" progId="Equation.3">
                  <p:embed/>
                  <p:pic>
                    <p:nvPicPr>
                      <p:cNvPr id="0" name="Object 12"/>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600200" y="1666875"/>
                        <a:ext cx="1206500" cy="368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p:cNvSpPr/>
          <p:nvPr/>
        </p:nvSpPr>
        <p:spPr bwMode="auto">
          <a:xfrm>
            <a:off x="396000" y="555525"/>
            <a:ext cx="8280000" cy="4959450"/>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16"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26979" name="Text Box 3"/>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dirty="0" smtClean="0">
                <a:solidFill>
                  <a:srgbClr val="3366FF"/>
                </a:solidFill>
              </a:rPr>
              <a:t>15</a:t>
            </a:r>
            <a:endParaRPr lang="en-US" sz="1000" dirty="0">
              <a:solidFill>
                <a:srgbClr val="3366FF"/>
              </a:solidFill>
            </a:endParaRPr>
          </a:p>
        </p:txBody>
      </p:sp>
      <p:sp>
        <p:nvSpPr>
          <p:cNvPr id="126982" name="Rectangle 6"/>
          <p:cNvSpPr>
            <a:spLocks noChangeArrowheads="1"/>
          </p:cNvSpPr>
          <p:nvPr/>
        </p:nvSpPr>
        <p:spPr bwMode="auto">
          <a:xfrm>
            <a:off x="4572000" y="4257675"/>
            <a:ext cx="457200" cy="38100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26984" name="Text Box 8"/>
          <p:cNvSpPr txBox="1">
            <a:spLocks noChangeArrowheads="1"/>
          </p:cNvSpPr>
          <p:nvPr/>
        </p:nvSpPr>
        <p:spPr bwMode="auto">
          <a:xfrm>
            <a:off x="739775" y="692150"/>
            <a:ext cx="304800" cy="365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spcBef>
                <a:spcPct val="50000"/>
              </a:spcBef>
            </a:pPr>
            <a:r>
              <a:rPr lang="en-US" sz="2400" b="1" i="1">
                <a:latin typeface="Times New Roman" pitchFamily="18" charset="0"/>
              </a:rPr>
              <a:t>Y</a:t>
            </a:r>
          </a:p>
        </p:txBody>
      </p:sp>
      <p:sp>
        <p:nvSpPr>
          <p:cNvPr id="126985" name="Text Box 9"/>
          <p:cNvSpPr txBox="1">
            <a:spLocks noChangeArrowheads="1"/>
          </p:cNvSpPr>
          <p:nvPr/>
        </p:nvSpPr>
        <p:spPr bwMode="auto">
          <a:xfrm>
            <a:off x="7924800" y="5035550"/>
            <a:ext cx="304800" cy="365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spcBef>
                <a:spcPct val="50000"/>
              </a:spcBef>
            </a:pPr>
            <a:r>
              <a:rPr lang="en-US" sz="2400" b="1" i="1">
                <a:latin typeface="Times New Roman" pitchFamily="18" charset="0"/>
              </a:rPr>
              <a:t>X</a:t>
            </a:r>
          </a:p>
        </p:txBody>
      </p:sp>
      <p:sp>
        <p:nvSpPr>
          <p:cNvPr id="14"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5" name="Text Box 4"/>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ELASTICITIES AND LOGARITHMIC MODELS</a:t>
            </a:r>
            <a:endParaRPr lang="en-GB" sz="1600" dirty="0">
              <a:latin typeface="Times New Roman" pitchFamily="18" charset="0"/>
            </a:endParaRPr>
          </a:p>
        </p:txBody>
      </p:sp>
      <p:sp>
        <p:nvSpPr>
          <p:cNvPr id="20" name="Rectangle 19"/>
          <p:cNvSpPr>
            <a:spLocks noChangeArrowheads="1"/>
          </p:cNvSpPr>
          <p:nvPr/>
        </p:nvSpPr>
        <p:spPr bwMode="auto">
          <a:xfrm>
            <a:off x="1457326" y="1111200"/>
            <a:ext cx="1656000" cy="100335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graphicFrame>
        <p:nvGraphicFramePr>
          <p:cNvPr id="126987" name="Object 11"/>
          <p:cNvGraphicFramePr>
            <a:graphicFrameLocks noChangeAspect="1"/>
          </p:cNvGraphicFramePr>
          <p:nvPr>
            <p:extLst>
              <p:ext uri="{D42A27DB-BD31-4B8C-83A1-F6EECF244321}">
                <p14:modId xmlns:p14="http://schemas.microsoft.com/office/powerpoint/2010/main" val="2106275431"/>
              </p:ext>
            </p:extLst>
          </p:nvPr>
        </p:nvGraphicFramePr>
        <p:xfrm>
          <a:off x="1638300" y="1179513"/>
          <a:ext cx="1333500" cy="419100"/>
        </p:xfrm>
        <a:graphic>
          <a:graphicData uri="http://schemas.openxmlformats.org/presentationml/2006/ole">
            <mc:AlternateContent xmlns:mc="http://schemas.openxmlformats.org/markup-compatibility/2006">
              <mc:Choice xmlns:v="urn:schemas-microsoft-com:vml" Requires="v">
                <p:oleObj spid="_x0000_s161852" name="Equation" r:id="rId3" imgW="1333440" imgH="419040" progId="Equation.3">
                  <p:embed/>
                </p:oleObj>
              </mc:Choice>
              <mc:Fallback>
                <p:oleObj name="Equation" r:id="rId3" imgW="1333440" imgH="41904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638300" y="1179513"/>
                        <a:ext cx="1333500" cy="419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26988" name="Object 12"/>
          <p:cNvGraphicFramePr>
            <a:graphicFrameLocks noChangeAspect="1"/>
          </p:cNvGraphicFramePr>
          <p:nvPr>
            <p:extLst>
              <p:ext uri="{D42A27DB-BD31-4B8C-83A1-F6EECF244321}">
                <p14:modId xmlns:p14="http://schemas.microsoft.com/office/powerpoint/2010/main" val="1753977298"/>
              </p:ext>
            </p:extLst>
          </p:nvPr>
        </p:nvGraphicFramePr>
        <p:xfrm>
          <a:off x="1600200" y="1666875"/>
          <a:ext cx="1206500" cy="368300"/>
        </p:xfrm>
        <a:graphic>
          <a:graphicData uri="http://schemas.openxmlformats.org/presentationml/2006/ole">
            <mc:AlternateContent xmlns:mc="http://schemas.openxmlformats.org/markup-compatibility/2006">
              <mc:Choice xmlns:v="urn:schemas-microsoft-com:vml" Requires="v">
                <p:oleObj spid="_x0000_s161853" name="Equation" r:id="rId5" imgW="1206360" imgH="368280" progId="Equation.3">
                  <p:embed/>
                </p:oleObj>
              </mc:Choice>
              <mc:Fallback>
                <p:oleObj name="Equation" r:id="rId5" imgW="1206360" imgH="368280" progId="Equation.3">
                  <p:embed/>
                  <p:pic>
                    <p:nvPicPr>
                      <p:cNvPr id="0" name=""/>
                      <p:cNvPicPr>
                        <a:picLocks noChangeAspect="1" noChangeArrowheads="1"/>
                      </p:cNvPicPr>
                      <p:nvPr/>
                    </p:nvPicPr>
                    <p:blipFill>
                      <a:blip r:embed="rId6"/>
                      <a:srcRect/>
                      <a:stretch>
                        <a:fillRect/>
                      </a:stretch>
                    </p:blipFill>
                    <p:spPr bwMode="auto">
                      <a:xfrm>
                        <a:off x="1600200" y="1666875"/>
                        <a:ext cx="1206500" cy="368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 name="Object 1"/>
          <p:cNvGraphicFramePr>
            <a:graphicFrameLocks noChangeAspect="1"/>
          </p:cNvGraphicFramePr>
          <p:nvPr>
            <p:extLst>
              <p:ext uri="{D42A27DB-BD31-4B8C-83A1-F6EECF244321}">
                <p14:modId xmlns:p14="http://schemas.microsoft.com/office/powerpoint/2010/main" val="4197706892"/>
              </p:ext>
            </p:extLst>
          </p:nvPr>
        </p:nvGraphicFramePr>
        <p:xfrm>
          <a:off x="911225" y="601200"/>
          <a:ext cx="7394575" cy="4548188"/>
        </p:xfrm>
        <a:graphic>
          <a:graphicData uri="http://schemas.openxmlformats.org/presentationml/2006/ole">
            <mc:AlternateContent xmlns:mc="http://schemas.openxmlformats.org/markup-compatibility/2006">
              <mc:Choice xmlns:v="urn:schemas-microsoft-com:vml" Requires="v">
                <p:oleObj spid="_x0000_s161854" name="Worksheet" r:id="rId8" imgW="9276480" imgH="5697360" progId="Excel.Sheet.8">
                  <p:embed/>
                </p:oleObj>
              </mc:Choice>
              <mc:Fallback>
                <p:oleObj name="Worksheet" r:id="rId8" imgW="9276480" imgH="5697360" progId="Excel.Sheet.8">
                  <p:embed/>
                  <p:pic>
                    <p:nvPicPr>
                      <p:cNvPr id="0" name="Object 9"/>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911225" y="601200"/>
                        <a:ext cx="7394575" cy="45481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9" name="Text Box 5"/>
          <p:cNvSpPr txBox="1">
            <a:spLocks noChangeArrowheads="1"/>
          </p:cNvSpPr>
          <p:nvPr/>
        </p:nvSpPr>
        <p:spPr bwMode="auto">
          <a:xfrm>
            <a:off x="301625" y="5834063"/>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We will increase </a:t>
            </a:r>
            <a:r>
              <a:rPr lang="en-GB" sz="1500" b="1" i="1">
                <a:latin typeface="Symbol" pitchFamily="18" charset="2"/>
              </a:rPr>
              <a:t>b</a:t>
            </a:r>
            <a:r>
              <a:rPr lang="en-GB" sz="1500" b="1" baseline="-25000"/>
              <a:t>2</a:t>
            </a:r>
            <a:r>
              <a:rPr lang="en-GB" sz="1500" b="1"/>
              <a:t> in steps of 0.25 and see how the shape of the function changes.</a:t>
            </a:r>
          </a:p>
        </p:txBody>
      </p:sp>
    </p:spTree>
    <p:extLst>
      <p:ext uri="{BB962C8B-B14F-4D97-AF65-F5344CB8AC3E}">
        <p14:creationId xmlns:p14="http://schemas.microsoft.com/office/powerpoint/2010/main" val="3555350963"/>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p:cNvSpPr/>
          <p:nvPr/>
        </p:nvSpPr>
        <p:spPr bwMode="auto">
          <a:xfrm>
            <a:off x="396000" y="555525"/>
            <a:ext cx="8280000" cy="4959450"/>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16"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26979" name="Text Box 3"/>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dirty="0" smtClean="0">
                <a:solidFill>
                  <a:srgbClr val="3366FF"/>
                </a:solidFill>
              </a:rPr>
              <a:t>16</a:t>
            </a:r>
            <a:endParaRPr lang="en-US" sz="1000" dirty="0">
              <a:solidFill>
                <a:srgbClr val="3366FF"/>
              </a:solidFill>
            </a:endParaRPr>
          </a:p>
        </p:txBody>
      </p:sp>
      <p:sp>
        <p:nvSpPr>
          <p:cNvPr id="126982" name="Rectangle 6"/>
          <p:cNvSpPr>
            <a:spLocks noChangeArrowheads="1"/>
          </p:cNvSpPr>
          <p:nvPr/>
        </p:nvSpPr>
        <p:spPr bwMode="auto">
          <a:xfrm>
            <a:off x="4572000" y="4257675"/>
            <a:ext cx="457200" cy="38100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26984" name="Text Box 8"/>
          <p:cNvSpPr txBox="1">
            <a:spLocks noChangeArrowheads="1"/>
          </p:cNvSpPr>
          <p:nvPr/>
        </p:nvSpPr>
        <p:spPr bwMode="auto">
          <a:xfrm>
            <a:off x="739775" y="692150"/>
            <a:ext cx="304800" cy="365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spcBef>
                <a:spcPct val="50000"/>
              </a:spcBef>
            </a:pPr>
            <a:r>
              <a:rPr lang="en-US" sz="2400" b="1" i="1">
                <a:latin typeface="Times New Roman" pitchFamily="18" charset="0"/>
              </a:rPr>
              <a:t>Y</a:t>
            </a:r>
          </a:p>
        </p:txBody>
      </p:sp>
      <p:sp>
        <p:nvSpPr>
          <p:cNvPr id="126985" name="Text Box 9"/>
          <p:cNvSpPr txBox="1">
            <a:spLocks noChangeArrowheads="1"/>
          </p:cNvSpPr>
          <p:nvPr/>
        </p:nvSpPr>
        <p:spPr bwMode="auto">
          <a:xfrm>
            <a:off x="7924800" y="5035550"/>
            <a:ext cx="304800" cy="365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spcBef>
                <a:spcPct val="50000"/>
              </a:spcBef>
            </a:pPr>
            <a:r>
              <a:rPr lang="en-US" sz="2400" b="1" i="1">
                <a:latin typeface="Times New Roman" pitchFamily="18" charset="0"/>
              </a:rPr>
              <a:t>X</a:t>
            </a:r>
          </a:p>
        </p:txBody>
      </p:sp>
      <p:sp>
        <p:nvSpPr>
          <p:cNvPr id="14"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5" name="Text Box 4"/>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ELASTICITIES AND LOGARITHMIC MODELS</a:t>
            </a:r>
            <a:endParaRPr lang="en-GB" sz="1600" dirty="0">
              <a:latin typeface="Times New Roman" pitchFamily="18" charset="0"/>
            </a:endParaRPr>
          </a:p>
        </p:txBody>
      </p:sp>
      <p:sp>
        <p:nvSpPr>
          <p:cNvPr id="20" name="Rectangle 19"/>
          <p:cNvSpPr>
            <a:spLocks noChangeArrowheads="1"/>
          </p:cNvSpPr>
          <p:nvPr/>
        </p:nvSpPr>
        <p:spPr bwMode="auto">
          <a:xfrm>
            <a:off x="1457326" y="1111200"/>
            <a:ext cx="1656000" cy="100335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graphicFrame>
        <p:nvGraphicFramePr>
          <p:cNvPr id="126987" name="Object 11"/>
          <p:cNvGraphicFramePr>
            <a:graphicFrameLocks noChangeAspect="1"/>
          </p:cNvGraphicFramePr>
          <p:nvPr>
            <p:extLst>
              <p:ext uri="{D42A27DB-BD31-4B8C-83A1-F6EECF244321}">
                <p14:modId xmlns:p14="http://schemas.microsoft.com/office/powerpoint/2010/main" val="843638779"/>
              </p:ext>
            </p:extLst>
          </p:nvPr>
        </p:nvGraphicFramePr>
        <p:xfrm>
          <a:off x="1638300" y="1179513"/>
          <a:ext cx="1333500" cy="419100"/>
        </p:xfrm>
        <a:graphic>
          <a:graphicData uri="http://schemas.openxmlformats.org/presentationml/2006/ole">
            <mc:AlternateContent xmlns:mc="http://schemas.openxmlformats.org/markup-compatibility/2006">
              <mc:Choice xmlns:v="urn:schemas-microsoft-com:vml" Requires="v">
                <p:oleObj spid="_x0000_s162876" name="Equation" r:id="rId3" imgW="1333440" imgH="419040" progId="Equation.3">
                  <p:embed/>
                </p:oleObj>
              </mc:Choice>
              <mc:Fallback>
                <p:oleObj name="Equation" r:id="rId3" imgW="1333440" imgH="41904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638300" y="1179513"/>
                        <a:ext cx="1333500" cy="419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9" name="Text Box 5"/>
          <p:cNvSpPr txBox="1">
            <a:spLocks noChangeArrowheads="1"/>
          </p:cNvSpPr>
          <p:nvPr/>
        </p:nvSpPr>
        <p:spPr bwMode="auto">
          <a:xfrm>
            <a:off x="301625" y="5834063"/>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i="1" dirty="0" smtClean="0">
                <a:latin typeface="Symbol" pitchFamily="18" charset="2"/>
              </a:rPr>
              <a:t>b</a:t>
            </a:r>
            <a:r>
              <a:rPr lang="en-GB" sz="1500" b="1" baseline="-25000" dirty="0" smtClean="0"/>
              <a:t>2</a:t>
            </a:r>
            <a:r>
              <a:rPr lang="en-GB" sz="1500" b="1" dirty="0" smtClean="0"/>
              <a:t> = 0.75.</a:t>
            </a:r>
            <a:endParaRPr lang="en-GB" sz="1500" b="1" dirty="0"/>
          </a:p>
        </p:txBody>
      </p:sp>
      <p:graphicFrame>
        <p:nvGraphicFramePr>
          <p:cNvPr id="126988" name="Object 12"/>
          <p:cNvGraphicFramePr>
            <a:graphicFrameLocks noChangeAspect="1"/>
          </p:cNvGraphicFramePr>
          <p:nvPr>
            <p:extLst>
              <p:ext uri="{D42A27DB-BD31-4B8C-83A1-F6EECF244321}">
                <p14:modId xmlns:p14="http://schemas.microsoft.com/office/powerpoint/2010/main" val="2561810997"/>
              </p:ext>
            </p:extLst>
          </p:nvPr>
        </p:nvGraphicFramePr>
        <p:xfrm>
          <a:off x="1600200" y="1666875"/>
          <a:ext cx="1206500" cy="368300"/>
        </p:xfrm>
        <a:graphic>
          <a:graphicData uri="http://schemas.openxmlformats.org/presentationml/2006/ole">
            <mc:AlternateContent xmlns:mc="http://schemas.openxmlformats.org/markup-compatibility/2006">
              <mc:Choice xmlns:v="urn:schemas-microsoft-com:vml" Requires="v">
                <p:oleObj spid="_x0000_s162877" name="Equation" r:id="rId5" imgW="1206360" imgH="368280" progId="Equation.3">
                  <p:embed/>
                </p:oleObj>
              </mc:Choice>
              <mc:Fallback>
                <p:oleObj name="Equation" r:id="rId5" imgW="1206360" imgH="368280" progId="Equation.3">
                  <p:embed/>
                  <p:pic>
                    <p:nvPicPr>
                      <p:cNvPr id="0" name=""/>
                      <p:cNvPicPr>
                        <a:picLocks noChangeAspect="1" noChangeArrowheads="1"/>
                      </p:cNvPicPr>
                      <p:nvPr/>
                    </p:nvPicPr>
                    <p:blipFill>
                      <a:blip r:embed="rId6"/>
                      <a:srcRect/>
                      <a:stretch>
                        <a:fillRect/>
                      </a:stretch>
                    </p:blipFill>
                    <p:spPr bwMode="auto">
                      <a:xfrm>
                        <a:off x="1600200" y="1666875"/>
                        <a:ext cx="1206500" cy="368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 name="Object 2"/>
          <p:cNvGraphicFramePr>
            <a:graphicFrameLocks noChangeAspect="1"/>
          </p:cNvGraphicFramePr>
          <p:nvPr>
            <p:extLst>
              <p:ext uri="{D42A27DB-BD31-4B8C-83A1-F6EECF244321}">
                <p14:modId xmlns:p14="http://schemas.microsoft.com/office/powerpoint/2010/main" val="2609216688"/>
              </p:ext>
            </p:extLst>
          </p:nvPr>
        </p:nvGraphicFramePr>
        <p:xfrm>
          <a:off x="911225" y="601200"/>
          <a:ext cx="7394575" cy="4548188"/>
        </p:xfrm>
        <a:graphic>
          <a:graphicData uri="http://schemas.openxmlformats.org/presentationml/2006/ole">
            <mc:AlternateContent xmlns:mc="http://schemas.openxmlformats.org/markup-compatibility/2006">
              <mc:Choice xmlns:v="urn:schemas-microsoft-com:vml" Requires="v">
                <p:oleObj spid="_x0000_s162878" name="Worksheet" r:id="rId8" imgW="9276480" imgH="5697360" progId="Excel.Sheet.8">
                  <p:embed/>
                </p:oleObj>
              </mc:Choice>
              <mc:Fallback>
                <p:oleObj name="Worksheet" r:id="rId8" imgW="9276480" imgH="5697360" progId="Excel.Sheet.8">
                  <p:embed/>
                  <p:pic>
                    <p:nvPicPr>
                      <p:cNvPr id="0" name="Object 9"/>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911225" y="601200"/>
                        <a:ext cx="7394575" cy="45481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extLst>
      <p:ext uri="{BB962C8B-B14F-4D97-AF65-F5344CB8AC3E}">
        <p14:creationId xmlns:p14="http://schemas.microsoft.com/office/powerpoint/2010/main" val="3493820850"/>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p:cNvSpPr/>
          <p:nvPr/>
        </p:nvSpPr>
        <p:spPr bwMode="auto">
          <a:xfrm>
            <a:off x="396000" y="555525"/>
            <a:ext cx="8280000" cy="4959450"/>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16"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26979" name="Text Box 3"/>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dirty="0" smtClean="0">
                <a:solidFill>
                  <a:srgbClr val="3366FF"/>
                </a:solidFill>
              </a:rPr>
              <a:t>17</a:t>
            </a:r>
            <a:endParaRPr lang="en-US" sz="1000" dirty="0">
              <a:solidFill>
                <a:srgbClr val="3366FF"/>
              </a:solidFill>
            </a:endParaRPr>
          </a:p>
        </p:txBody>
      </p:sp>
      <p:sp>
        <p:nvSpPr>
          <p:cNvPr id="126982" name="Rectangle 6"/>
          <p:cNvSpPr>
            <a:spLocks noChangeArrowheads="1"/>
          </p:cNvSpPr>
          <p:nvPr/>
        </p:nvSpPr>
        <p:spPr bwMode="auto">
          <a:xfrm>
            <a:off x="4572000" y="4257675"/>
            <a:ext cx="457200" cy="38100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26984" name="Text Box 8"/>
          <p:cNvSpPr txBox="1">
            <a:spLocks noChangeArrowheads="1"/>
          </p:cNvSpPr>
          <p:nvPr/>
        </p:nvSpPr>
        <p:spPr bwMode="auto">
          <a:xfrm>
            <a:off x="739775" y="692150"/>
            <a:ext cx="304800" cy="365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spcBef>
                <a:spcPct val="50000"/>
              </a:spcBef>
            </a:pPr>
            <a:r>
              <a:rPr lang="en-US" sz="2400" b="1" i="1">
                <a:latin typeface="Times New Roman" pitchFamily="18" charset="0"/>
              </a:rPr>
              <a:t>Y</a:t>
            </a:r>
          </a:p>
        </p:txBody>
      </p:sp>
      <p:sp>
        <p:nvSpPr>
          <p:cNvPr id="126985" name="Text Box 9"/>
          <p:cNvSpPr txBox="1">
            <a:spLocks noChangeArrowheads="1"/>
          </p:cNvSpPr>
          <p:nvPr/>
        </p:nvSpPr>
        <p:spPr bwMode="auto">
          <a:xfrm>
            <a:off x="7924800" y="5035550"/>
            <a:ext cx="304800" cy="365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spcBef>
                <a:spcPct val="50000"/>
              </a:spcBef>
            </a:pPr>
            <a:r>
              <a:rPr lang="en-US" sz="2400" b="1" i="1">
                <a:latin typeface="Times New Roman" pitchFamily="18" charset="0"/>
              </a:rPr>
              <a:t>X</a:t>
            </a:r>
          </a:p>
        </p:txBody>
      </p:sp>
      <p:sp>
        <p:nvSpPr>
          <p:cNvPr id="14"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5" name="Text Box 4"/>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ELASTICITIES AND LOGARITHMIC MODELS</a:t>
            </a:r>
            <a:endParaRPr lang="en-GB" sz="1600" dirty="0">
              <a:latin typeface="Times New Roman" pitchFamily="18" charset="0"/>
            </a:endParaRPr>
          </a:p>
        </p:txBody>
      </p:sp>
      <p:sp>
        <p:nvSpPr>
          <p:cNvPr id="19" name="Rectangle 18"/>
          <p:cNvSpPr>
            <a:spLocks noChangeArrowheads="1"/>
          </p:cNvSpPr>
          <p:nvPr/>
        </p:nvSpPr>
        <p:spPr bwMode="auto">
          <a:xfrm>
            <a:off x="1457326" y="1111200"/>
            <a:ext cx="1656000" cy="100335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graphicFrame>
        <p:nvGraphicFramePr>
          <p:cNvPr id="126987" name="Object 11"/>
          <p:cNvGraphicFramePr>
            <a:graphicFrameLocks noChangeAspect="1"/>
          </p:cNvGraphicFramePr>
          <p:nvPr>
            <p:extLst>
              <p:ext uri="{D42A27DB-BD31-4B8C-83A1-F6EECF244321}">
                <p14:modId xmlns:p14="http://schemas.microsoft.com/office/powerpoint/2010/main" val="185422664"/>
              </p:ext>
            </p:extLst>
          </p:nvPr>
        </p:nvGraphicFramePr>
        <p:xfrm>
          <a:off x="1638300" y="1179513"/>
          <a:ext cx="1333500" cy="419100"/>
        </p:xfrm>
        <a:graphic>
          <a:graphicData uri="http://schemas.openxmlformats.org/presentationml/2006/ole">
            <mc:AlternateContent xmlns:mc="http://schemas.openxmlformats.org/markup-compatibility/2006">
              <mc:Choice xmlns:v="urn:schemas-microsoft-com:vml" Requires="v">
                <p:oleObj spid="_x0000_s165947" name="Equation" r:id="rId3" imgW="1333440" imgH="419040" progId="Equation.3">
                  <p:embed/>
                </p:oleObj>
              </mc:Choice>
              <mc:Fallback>
                <p:oleObj name="Equation" r:id="rId3" imgW="1333440" imgH="41904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638300" y="1179513"/>
                        <a:ext cx="1333500" cy="419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0" name="Text Box 5"/>
          <p:cNvSpPr txBox="1">
            <a:spLocks noChangeArrowheads="1"/>
          </p:cNvSpPr>
          <p:nvPr/>
        </p:nvSpPr>
        <p:spPr bwMode="auto">
          <a:xfrm>
            <a:off x="301625" y="5834063"/>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When </a:t>
            </a:r>
            <a:r>
              <a:rPr lang="en-GB" sz="1500" b="1" i="1">
                <a:latin typeface="Symbol" pitchFamily="18" charset="2"/>
              </a:rPr>
              <a:t>b</a:t>
            </a:r>
            <a:r>
              <a:rPr lang="en-GB" sz="1500" b="1" baseline="-25000"/>
              <a:t>2</a:t>
            </a:r>
            <a:r>
              <a:rPr lang="en-GB" sz="1500" b="1"/>
              <a:t> is equal to 1, the curve becomes a straight line through the origin.</a:t>
            </a:r>
          </a:p>
        </p:txBody>
      </p:sp>
      <p:graphicFrame>
        <p:nvGraphicFramePr>
          <p:cNvPr id="21" name="Object 9"/>
          <p:cNvGraphicFramePr>
            <a:graphicFrameLocks noChangeAspect="1"/>
          </p:cNvGraphicFramePr>
          <p:nvPr>
            <p:extLst>
              <p:ext uri="{D42A27DB-BD31-4B8C-83A1-F6EECF244321}">
                <p14:modId xmlns:p14="http://schemas.microsoft.com/office/powerpoint/2010/main" val="4079108508"/>
              </p:ext>
            </p:extLst>
          </p:nvPr>
        </p:nvGraphicFramePr>
        <p:xfrm>
          <a:off x="911225" y="601200"/>
          <a:ext cx="7394575" cy="4548188"/>
        </p:xfrm>
        <a:graphic>
          <a:graphicData uri="http://schemas.openxmlformats.org/presentationml/2006/ole">
            <mc:AlternateContent xmlns:mc="http://schemas.openxmlformats.org/markup-compatibility/2006">
              <mc:Choice xmlns:v="urn:schemas-microsoft-com:vml" Requires="v">
                <p:oleObj spid="_x0000_s165948" name="Worksheet" r:id="rId5" imgW="9306151" imgH="5724766" progId="Excel.Sheet.8">
                  <p:embed/>
                </p:oleObj>
              </mc:Choice>
              <mc:Fallback>
                <p:oleObj name="Worksheet" r:id="rId5" imgW="9306151" imgH="5724766" progId="Excel.Sheet.8">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911225" y="601200"/>
                        <a:ext cx="7394575" cy="45481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126988" name="Object 12"/>
          <p:cNvGraphicFramePr>
            <a:graphicFrameLocks noChangeAspect="1"/>
          </p:cNvGraphicFramePr>
          <p:nvPr>
            <p:extLst>
              <p:ext uri="{D42A27DB-BD31-4B8C-83A1-F6EECF244321}">
                <p14:modId xmlns:p14="http://schemas.microsoft.com/office/powerpoint/2010/main" val="4078007379"/>
              </p:ext>
            </p:extLst>
          </p:nvPr>
        </p:nvGraphicFramePr>
        <p:xfrm>
          <a:off x="1606550" y="1666875"/>
          <a:ext cx="1193800" cy="368300"/>
        </p:xfrm>
        <a:graphic>
          <a:graphicData uri="http://schemas.openxmlformats.org/presentationml/2006/ole">
            <mc:AlternateContent xmlns:mc="http://schemas.openxmlformats.org/markup-compatibility/2006">
              <mc:Choice xmlns:v="urn:schemas-microsoft-com:vml" Requires="v">
                <p:oleObj spid="_x0000_s165949" name="Equation" r:id="rId7" imgW="1193760" imgH="368280" progId="Equation.3">
                  <p:embed/>
                </p:oleObj>
              </mc:Choice>
              <mc:Fallback>
                <p:oleObj name="Equation" r:id="rId7" imgW="1193760" imgH="368280" progId="Equation.3">
                  <p:embed/>
                  <p:pic>
                    <p:nvPicPr>
                      <p:cNvPr id="0" name=""/>
                      <p:cNvPicPr>
                        <a:picLocks noChangeAspect="1" noChangeArrowheads="1"/>
                      </p:cNvPicPr>
                      <p:nvPr/>
                    </p:nvPicPr>
                    <p:blipFill>
                      <a:blip r:embed="rId8"/>
                      <a:srcRect/>
                      <a:stretch>
                        <a:fillRect/>
                      </a:stretch>
                    </p:blipFill>
                    <p:spPr bwMode="auto">
                      <a:xfrm>
                        <a:off x="1606550" y="1666875"/>
                        <a:ext cx="1193800" cy="368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extLst>
      <p:ext uri="{BB962C8B-B14F-4D97-AF65-F5344CB8AC3E}">
        <p14:creationId xmlns:p14="http://schemas.microsoft.com/office/powerpoint/2010/main" val="981944941"/>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p:cNvSpPr/>
          <p:nvPr/>
        </p:nvSpPr>
        <p:spPr bwMode="auto">
          <a:xfrm>
            <a:off x="396000" y="555525"/>
            <a:ext cx="8280000" cy="4959450"/>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16"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26979" name="Text Box 3"/>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dirty="0" smtClean="0">
                <a:solidFill>
                  <a:srgbClr val="3366FF"/>
                </a:solidFill>
              </a:rPr>
              <a:t>18</a:t>
            </a:r>
            <a:endParaRPr lang="en-US" sz="1000" dirty="0">
              <a:solidFill>
                <a:srgbClr val="3366FF"/>
              </a:solidFill>
            </a:endParaRPr>
          </a:p>
        </p:txBody>
      </p:sp>
      <p:sp>
        <p:nvSpPr>
          <p:cNvPr id="126982" name="Rectangle 6"/>
          <p:cNvSpPr>
            <a:spLocks noChangeArrowheads="1"/>
          </p:cNvSpPr>
          <p:nvPr/>
        </p:nvSpPr>
        <p:spPr bwMode="auto">
          <a:xfrm>
            <a:off x="4572000" y="4257675"/>
            <a:ext cx="457200" cy="38100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26984" name="Text Box 8"/>
          <p:cNvSpPr txBox="1">
            <a:spLocks noChangeArrowheads="1"/>
          </p:cNvSpPr>
          <p:nvPr/>
        </p:nvSpPr>
        <p:spPr bwMode="auto">
          <a:xfrm>
            <a:off x="739775" y="692150"/>
            <a:ext cx="304800" cy="365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spcBef>
                <a:spcPct val="50000"/>
              </a:spcBef>
            </a:pPr>
            <a:r>
              <a:rPr lang="en-US" sz="2400" b="1" i="1">
                <a:latin typeface="Times New Roman" pitchFamily="18" charset="0"/>
              </a:rPr>
              <a:t>Y</a:t>
            </a:r>
          </a:p>
        </p:txBody>
      </p:sp>
      <p:sp>
        <p:nvSpPr>
          <p:cNvPr id="126985" name="Text Box 9"/>
          <p:cNvSpPr txBox="1">
            <a:spLocks noChangeArrowheads="1"/>
          </p:cNvSpPr>
          <p:nvPr/>
        </p:nvSpPr>
        <p:spPr bwMode="auto">
          <a:xfrm>
            <a:off x="7924800" y="5035550"/>
            <a:ext cx="304800" cy="365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spcBef>
                <a:spcPct val="50000"/>
              </a:spcBef>
            </a:pPr>
            <a:r>
              <a:rPr lang="en-US" sz="2400" b="1" i="1">
                <a:latin typeface="Times New Roman" pitchFamily="18" charset="0"/>
              </a:rPr>
              <a:t>X</a:t>
            </a:r>
          </a:p>
        </p:txBody>
      </p:sp>
      <p:sp>
        <p:nvSpPr>
          <p:cNvPr id="14"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5" name="Text Box 4"/>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ELASTICITIES AND LOGARITHMIC MODELS</a:t>
            </a:r>
            <a:endParaRPr lang="en-GB" sz="1600" dirty="0">
              <a:latin typeface="Times New Roman" pitchFamily="18" charset="0"/>
            </a:endParaRPr>
          </a:p>
        </p:txBody>
      </p:sp>
      <p:sp>
        <p:nvSpPr>
          <p:cNvPr id="19" name="Rectangle 18"/>
          <p:cNvSpPr>
            <a:spLocks noChangeArrowheads="1"/>
          </p:cNvSpPr>
          <p:nvPr/>
        </p:nvSpPr>
        <p:spPr bwMode="auto">
          <a:xfrm>
            <a:off x="1457326" y="1111200"/>
            <a:ext cx="1656000" cy="100335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graphicFrame>
        <p:nvGraphicFramePr>
          <p:cNvPr id="126987" name="Object 11"/>
          <p:cNvGraphicFramePr>
            <a:graphicFrameLocks noChangeAspect="1"/>
          </p:cNvGraphicFramePr>
          <p:nvPr>
            <p:extLst>
              <p:ext uri="{D42A27DB-BD31-4B8C-83A1-F6EECF244321}">
                <p14:modId xmlns:p14="http://schemas.microsoft.com/office/powerpoint/2010/main" val="2768944248"/>
              </p:ext>
            </p:extLst>
          </p:nvPr>
        </p:nvGraphicFramePr>
        <p:xfrm>
          <a:off x="1638300" y="1179513"/>
          <a:ext cx="1333500" cy="419100"/>
        </p:xfrm>
        <a:graphic>
          <a:graphicData uri="http://schemas.openxmlformats.org/presentationml/2006/ole">
            <mc:AlternateContent xmlns:mc="http://schemas.openxmlformats.org/markup-compatibility/2006">
              <mc:Choice xmlns:v="urn:schemas-microsoft-com:vml" Requires="v">
                <p:oleObj spid="_x0000_s163900" name="Equation" r:id="rId3" imgW="1333440" imgH="419040" progId="Equation.3">
                  <p:embed/>
                </p:oleObj>
              </mc:Choice>
              <mc:Fallback>
                <p:oleObj name="Equation" r:id="rId3" imgW="1333440" imgH="41904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638300" y="1179513"/>
                        <a:ext cx="1333500" cy="419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0" name="Text Box 5"/>
          <p:cNvSpPr txBox="1">
            <a:spLocks noChangeArrowheads="1"/>
          </p:cNvSpPr>
          <p:nvPr/>
        </p:nvSpPr>
        <p:spPr bwMode="auto">
          <a:xfrm>
            <a:off x="301625" y="5834063"/>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i="1" dirty="0" smtClean="0">
                <a:latin typeface="Symbol" pitchFamily="18" charset="2"/>
              </a:rPr>
              <a:t>b</a:t>
            </a:r>
            <a:r>
              <a:rPr lang="en-GB" sz="1500" b="1" baseline="-25000" dirty="0" smtClean="0"/>
              <a:t>2</a:t>
            </a:r>
            <a:r>
              <a:rPr lang="en-GB" sz="1500" b="1" dirty="0" smtClean="0"/>
              <a:t> = 1.25.</a:t>
            </a:r>
            <a:endParaRPr lang="en-GB" sz="1500" b="1" dirty="0"/>
          </a:p>
        </p:txBody>
      </p:sp>
      <p:graphicFrame>
        <p:nvGraphicFramePr>
          <p:cNvPr id="2" name="Object 1"/>
          <p:cNvGraphicFramePr>
            <a:graphicFrameLocks noChangeAspect="1"/>
          </p:cNvGraphicFramePr>
          <p:nvPr>
            <p:extLst>
              <p:ext uri="{D42A27DB-BD31-4B8C-83A1-F6EECF244321}">
                <p14:modId xmlns:p14="http://schemas.microsoft.com/office/powerpoint/2010/main" val="3840226949"/>
              </p:ext>
            </p:extLst>
          </p:nvPr>
        </p:nvGraphicFramePr>
        <p:xfrm>
          <a:off x="911225" y="600075"/>
          <a:ext cx="7394575" cy="4548188"/>
        </p:xfrm>
        <a:graphic>
          <a:graphicData uri="http://schemas.openxmlformats.org/presentationml/2006/ole">
            <mc:AlternateContent xmlns:mc="http://schemas.openxmlformats.org/markup-compatibility/2006">
              <mc:Choice xmlns:v="urn:schemas-microsoft-com:vml" Requires="v">
                <p:oleObj spid="_x0000_s163901" name="Worksheet" r:id="rId6" imgW="9276480" imgH="5697360" progId="Excel.Sheet.8">
                  <p:embed/>
                </p:oleObj>
              </mc:Choice>
              <mc:Fallback>
                <p:oleObj name="Worksheet" r:id="rId6" imgW="9276480" imgH="5697360" progId="Excel.Sheet.8">
                  <p:embed/>
                  <p:pic>
                    <p:nvPicPr>
                      <p:cNvPr id="0" name="Object 9"/>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911225" y="600075"/>
                        <a:ext cx="7394575" cy="45481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126988" name="Object 12"/>
          <p:cNvGraphicFramePr>
            <a:graphicFrameLocks noChangeAspect="1"/>
          </p:cNvGraphicFramePr>
          <p:nvPr>
            <p:extLst>
              <p:ext uri="{D42A27DB-BD31-4B8C-83A1-F6EECF244321}">
                <p14:modId xmlns:p14="http://schemas.microsoft.com/office/powerpoint/2010/main" val="2977802260"/>
              </p:ext>
            </p:extLst>
          </p:nvPr>
        </p:nvGraphicFramePr>
        <p:xfrm>
          <a:off x="1606550" y="1666875"/>
          <a:ext cx="1193800" cy="368300"/>
        </p:xfrm>
        <a:graphic>
          <a:graphicData uri="http://schemas.openxmlformats.org/presentationml/2006/ole">
            <mc:AlternateContent xmlns:mc="http://schemas.openxmlformats.org/markup-compatibility/2006">
              <mc:Choice xmlns:v="urn:schemas-microsoft-com:vml" Requires="v">
                <p:oleObj spid="_x0000_s163902" name="Equation" r:id="rId8" imgW="1193760" imgH="368280" progId="Equation.3">
                  <p:embed/>
                </p:oleObj>
              </mc:Choice>
              <mc:Fallback>
                <p:oleObj name="Equation" r:id="rId8" imgW="1193760" imgH="368280" progId="Equation.3">
                  <p:embed/>
                  <p:pic>
                    <p:nvPicPr>
                      <p:cNvPr id="0" name=""/>
                      <p:cNvPicPr>
                        <a:picLocks noChangeAspect="1" noChangeArrowheads="1"/>
                      </p:cNvPicPr>
                      <p:nvPr/>
                    </p:nvPicPr>
                    <p:blipFill>
                      <a:blip r:embed="rId9"/>
                      <a:srcRect/>
                      <a:stretch>
                        <a:fillRect/>
                      </a:stretch>
                    </p:blipFill>
                    <p:spPr bwMode="auto">
                      <a:xfrm>
                        <a:off x="1606550" y="1666875"/>
                        <a:ext cx="1193800" cy="368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extLst>
      <p:ext uri="{BB962C8B-B14F-4D97-AF65-F5344CB8AC3E}">
        <p14:creationId xmlns:p14="http://schemas.microsoft.com/office/powerpoint/2010/main" val="4364004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 name="Rectangle 46"/>
          <p:cNvSpPr/>
          <p:nvPr/>
        </p:nvSpPr>
        <p:spPr bwMode="auto">
          <a:xfrm>
            <a:off x="180975" y="2676525"/>
            <a:ext cx="4543425" cy="2876550"/>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400" b="0" i="0" u="none" strike="noStrike" cap="none" normalizeH="0" baseline="0" smtClean="0">
              <a:ln>
                <a:noFill/>
              </a:ln>
              <a:solidFill>
                <a:schemeClr val="tx1"/>
              </a:solidFill>
              <a:effectLst/>
              <a:latin typeface="Arial" charset="0"/>
            </a:endParaRPr>
          </a:p>
        </p:txBody>
      </p:sp>
      <p:sp>
        <p:nvSpPr>
          <p:cNvPr id="25"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6"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11620" name="Text Box 4"/>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ELASTICITIES AND LOGARITHMIC MODELS</a:t>
            </a:r>
            <a:endParaRPr lang="en-GB" sz="1600" dirty="0">
              <a:latin typeface="Times New Roman" pitchFamily="18" charset="0"/>
            </a:endParaRPr>
          </a:p>
        </p:txBody>
      </p:sp>
      <p:sp>
        <p:nvSpPr>
          <p:cNvPr id="111643" name="Text Box 27"/>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1</a:t>
            </a:r>
          </a:p>
        </p:txBody>
      </p:sp>
      <p:sp>
        <p:nvSpPr>
          <p:cNvPr id="111644" name="Text Box 28"/>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dirty="0"/>
              <a:t>This sequence defines </a:t>
            </a:r>
            <a:r>
              <a:rPr lang="en-GB" sz="1500" b="1" dirty="0" err="1"/>
              <a:t>elasticities</a:t>
            </a:r>
            <a:r>
              <a:rPr lang="en-GB" sz="1500" b="1" dirty="0"/>
              <a:t> and shows how one may fit nonlinear models with constant </a:t>
            </a:r>
            <a:r>
              <a:rPr lang="en-GB" sz="1500" b="1" dirty="0" err="1"/>
              <a:t>elasticities</a:t>
            </a:r>
            <a:r>
              <a:rPr lang="en-GB" sz="1500" b="1" dirty="0"/>
              <a:t>.  First, the general definition of an elasticity.</a:t>
            </a:r>
            <a:endParaRPr lang="en-GB" sz="1500" b="1" dirty="0">
              <a:latin typeface="Times New Roman" pitchFamily="18" charset="0"/>
            </a:endParaRPr>
          </a:p>
        </p:txBody>
      </p:sp>
      <p:sp>
        <p:nvSpPr>
          <p:cNvPr id="27" name="Rectangle 5"/>
          <p:cNvSpPr>
            <a:spLocks noChangeArrowheads="1"/>
          </p:cNvSpPr>
          <p:nvPr/>
        </p:nvSpPr>
        <p:spPr bwMode="auto">
          <a:xfrm>
            <a:off x="180975" y="710299"/>
            <a:ext cx="4057650" cy="1658251"/>
          </a:xfrm>
          <a:prstGeom prst="rect">
            <a:avLst/>
          </a:prstGeom>
          <a:solidFill>
            <a:srgbClr val="F8F8FA"/>
          </a:solidFill>
          <a:ln>
            <a:noFill/>
          </a:ln>
          <a:effectLst>
            <a:innerShdw blurRad="76200">
              <a:srgbClr val="003366"/>
            </a:innerShdw>
          </a:effectLst>
        </p:spPr>
        <p:txBody>
          <a:bodyPr/>
          <a:lstStyle/>
          <a:p>
            <a:pPr>
              <a:defRPr/>
            </a:pPr>
            <a:endParaRPr lang="en-GB"/>
          </a:p>
        </p:txBody>
      </p:sp>
      <p:sp>
        <p:nvSpPr>
          <p:cNvPr id="28" name="Rectangle 27"/>
          <p:cNvSpPr/>
          <p:nvPr/>
        </p:nvSpPr>
        <p:spPr bwMode="auto">
          <a:xfrm>
            <a:off x="4460875" y="552450"/>
            <a:ext cx="4410000" cy="3914775"/>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dirty="0"/>
          </a:p>
        </p:txBody>
      </p:sp>
      <p:sp>
        <p:nvSpPr>
          <p:cNvPr id="29" name="Line 7"/>
          <p:cNvSpPr>
            <a:spLocks noChangeShapeType="1"/>
          </p:cNvSpPr>
          <p:nvPr/>
        </p:nvSpPr>
        <p:spPr bwMode="auto">
          <a:xfrm flipV="1">
            <a:off x="5200650" y="1509713"/>
            <a:ext cx="2057400" cy="1462087"/>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30" name="Oval 8"/>
          <p:cNvSpPr>
            <a:spLocks noChangeArrowheads="1"/>
          </p:cNvSpPr>
          <p:nvPr/>
        </p:nvSpPr>
        <p:spPr bwMode="auto">
          <a:xfrm>
            <a:off x="6057900" y="2305050"/>
            <a:ext cx="76200" cy="76200"/>
          </a:xfrm>
          <a:prstGeom prst="ellipse">
            <a:avLst/>
          </a:prstGeom>
          <a:solidFill>
            <a:srgbClr val="00FFFF"/>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31" name="Line 9"/>
          <p:cNvSpPr>
            <a:spLocks noChangeShapeType="1"/>
          </p:cNvSpPr>
          <p:nvPr/>
        </p:nvSpPr>
        <p:spPr bwMode="auto">
          <a:xfrm>
            <a:off x="4951413" y="2341563"/>
            <a:ext cx="1087437" cy="0"/>
          </a:xfrm>
          <a:prstGeom prst="line">
            <a:avLst/>
          </a:prstGeom>
          <a:noFill/>
          <a:ln w="19050">
            <a:solidFill>
              <a:schemeClr val="tx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32" name="Line 10"/>
          <p:cNvSpPr>
            <a:spLocks noChangeShapeType="1"/>
          </p:cNvSpPr>
          <p:nvPr/>
        </p:nvSpPr>
        <p:spPr bwMode="auto">
          <a:xfrm flipV="1">
            <a:off x="6094413" y="2397125"/>
            <a:ext cx="0" cy="1563688"/>
          </a:xfrm>
          <a:prstGeom prst="line">
            <a:avLst/>
          </a:prstGeom>
          <a:noFill/>
          <a:ln w="19050">
            <a:solidFill>
              <a:schemeClr val="tx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33" name="Line 11"/>
          <p:cNvSpPr>
            <a:spLocks noChangeShapeType="1"/>
          </p:cNvSpPr>
          <p:nvPr/>
        </p:nvSpPr>
        <p:spPr bwMode="auto">
          <a:xfrm flipV="1">
            <a:off x="4951413" y="2387600"/>
            <a:ext cx="1123950" cy="1571625"/>
          </a:xfrm>
          <a:prstGeom prst="line">
            <a:avLst/>
          </a:prstGeom>
          <a:noFill/>
          <a:ln w="19050">
            <a:solidFill>
              <a:schemeClr val="tx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34" name="Text Box 12"/>
          <p:cNvSpPr txBox="1">
            <a:spLocks noChangeArrowheads="1"/>
          </p:cNvSpPr>
          <p:nvPr/>
        </p:nvSpPr>
        <p:spPr bwMode="auto">
          <a:xfrm>
            <a:off x="4622800" y="2139950"/>
            <a:ext cx="304800" cy="365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spcBef>
                <a:spcPct val="50000"/>
              </a:spcBef>
            </a:pPr>
            <a:r>
              <a:rPr lang="en-US" sz="2400" b="1" i="1">
                <a:latin typeface="Times New Roman" pitchFamily="18" charset="0"/>
              </a:rPr>
              <a:t>Y</a:t>
            </a:r>
          </a:p>
        </p:txBody>
      </p:sp>
      <p:sp>
        <p:nvSpPr>
          <p:cNvPr id="35" name="Text Box 13"/>
          <p:cNvSpPr txBox="1">
            <a:spLocks noChangeArrowheads="1"/>
          </p:cNvSpPr>
          <p:nvPr/>
        </p:nvSpPr>
        <p:spPr bwMode="auto">
          <a:xfrm>
            <a:off x="5962650" y="3968750"/>
            <a:ext cx="304800" cy="365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spcBef>
                <a:spcPct val="50000"/>
              </a:spcBef>
            </a:pPr>
            <a:r>
              <a:rPr lang="en-US" sz="2400" b="1" i="1">
                <a:latin typeface="Times New Roman" pitchFamily="18" charset="0"/>
              </a:rPr>
              <a:t>X</a:t>
            </a:r>
          </a:p>
        </p:txBody>
      </p:sp>
      <p:sp>
        <p:nvSpPr>
          <p:cNvPr id="36" name="Rectangle 14"/>
          <p:cNvSpPr>
            <a:spLocks noChangeArrowheads="1"/>
          </p:cNvSpPr>
          <p:nvPr/>
        </p:nvSpPr>
        <p:spPr bwMode="auto">
          <a:xfrm>
            <a:off x="4743450" y="4029075"/>
            <a:ext cx="457200" cy="38100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37" name="Text Box 16"/>
          <p:cNvSpPr txBox="1">
            <a:spLocks noChangeArrowheads="1"/>
          </p:cNvSpPr>
          <p:nvPr/>
        </p:nvSpPr>
        <p:spPr bwMode="auto">
          <a:xfrm>
            <a:off x="5962650" y="1911350"/>
            <a:ext cx="304800" cy="365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spcBef>
                <a:spcPct val="50000"/>
              </a:spcBef>
            </a:pPr>
            <a:r>
              <a:rPr lang="en-US" sz="2400" b="1" i="1">
                <a:latin typeface="Times New Roman" pitchFamily="18" charset="0"/>
              </a:rPr>
              <a:t>A</a:t>
            </a:r>
          </a:p>
        </p:txBody>
      </p:sp>
      <p:sp>
        <p:nvSpPr>
          <p:cNvPr id="38" name="Freeform 18"/>
          <p:cNvSpPr>
            <a:spLocks/>
          </p:cNvSpPr>
          <p:nvPr/>
        </p:nvSpPr>
        <p:spPr bwMode="auto">
          <a:xfrm>
            <a:off x="5143500" y="3709988"/>
            <a:ext cx="123825" cy="250825"/>
          </a:xfrm>
          <a:custGeom>
            <a:avLst/>
            <a:gdLst>
              <a:gd name="T0" fmla="*/ 0 w 78"/>
              <a:gd name="T1" fmla="*/ 0 h 158"/>
              <a:gd name="T2" fmla="*/ 33 w 78"/>
              <a:gd name="T3" fmla="*/ 29 h 158"/>
              <a:gd name="T4" fmla="*/ 59 w 78"/>
              <a:gd name="T5" fmla="*/ 66 h 158"/>
              <a:gd name="T6" fmla="*/ 71 w 78"/>
              <a:gd name="T7" fmla="*/ 98 h 158"/>
              <a:gd name="T8" fmla="*/ 78 w 78"/>
              <a:gd name="T9" fmla="*/ 158 h 158"/>
            </a:gdLst>
            <a:ahLst/>
            <a:cxnLst>
              <a:cxn ang="0">
                <a:pos x="T0" y="T1"/>
              </a:cxn>
              <a:cxn ang="0">
                <a:pos x="T2" y="T3"/>
              </a:cxn>
              <a:cxn ang="0">
                <a:pos x="T4" y="T5"/>
              </a:cxn>
              <a:cxn ang="0">
                <a:pos x="T6" y="T7"/>
              </a:cxn>
              <a:cxn ang="0">
                <a:pos x="T8" y="T9"/>
              </a:cxn>
            </a:cxnLst>
            <a:rect l="0" t="0" r="r" b="b"/>
            <a:pathLst>
              <a:path w="78" h="158">
                <a:moveTo>
                  <a:pt x="0" y="0"/>
                </a:moveTo>
                <a:cubicBezTo>
                  <a:pt x="6" y="4"/>
                  <a:pt x="24" y="20"/>
                  <a:pt x="33" y="29"/>
                </a:cubicBezTo>
                <a:cubicBezTo>
                  <a:pt x="43" y="40"/>
                  <a:pt x="53" y="55"/>
                  <a:pt x="59" y="66"/>
                </a:cubicBezTo>
                <a:cubicBezTo>
                  <a:pt x="62" y="75"/>
                  <a:pt x="68" y="83"/>
                  <a:pt x="71" y="98"/>
                </a:cubicBezTo>
                <a:cubicBezTo>
                  <a:pt x="74" y="113"/>
                  <a:pt x="77" y="148"/>
                  <a:pt x="78" y="158"/>
                </a:cubicBezTo>
              </a:path>
            </a:pathLst>
          </a:cu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graphicFrame>
        <p:nvGraphicFramePr>
          <p:cNvPr id="39" name="Object 22"/>
          <p:cNvGraphicFramePr>
            <a:graphicFrameLocks noChangeAspect="1"/>
          </p:cNvGraphicFramePr>
          <p:nvPr>
            <p:extLst>
              <p:ext uri="{D42A27DB-BD31-4B8C-83A1-F6EECF244321}">
                <p14:modId xmlns:p14="http://schemas.microsoft.com/office/powerpoint/2010/main" val="228018047"/>
              </p:ext>
            </p:extLst>
          </p:nvPr>
        </p:nvGraphicFramePr>
        <p:xfrm>
          <a:off x="4819650" y="676275"/>
          <a:ext cx="3886200" cy="3749675"/>
        </p:xfrm>
        <a:graphic>
          <a:graphicData uri="http://schemas.openxmlformats.org/presentationml/2006/ole">
            <mc:AlternateContent xmlns:mc="http://schemas.openxmlformats.org/markup-compatibility/2006">
              <mc:Choice xmlns:v="urn:schemas-microsoft-com:vml" Requires="v">
                <p:oleObj spid="_x0000_s111746" name="Worksheet" r:id="rId3" imgW="9306151" imgH="5724766" progId="Excel.Sheet.8">
                  <p:embed/>
                </p:oleObj>
              </mc:Choice>
              <mc:Fallback>
                <p:oleObj name="Worksheet" r:id="rId3" imgW="9306151" imgH="5724766" progId="Excel.Sheet.8">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819650" y="676275"/>
                        <a:ext cx="3886200" cy="3749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40" name="Rectangle 24"/>
          <p:cNvSpPr>
            <a:spLocks noChangeArrowheads="1"/>
          </p:cNvSpPr>
          <p:nvPr/>
        </p:nvSpPr>
        <p:spPr bwMode="auto">
          <a:xfrm>
            <a:off x="8391525" y="4067174"/>
            <a:ext cx="361950" cy="295275"/>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41" name="Rectangle 25"/>
          <p:cNvSpPr>
            <a:spLocks noChangeArrowheads="1"/>
          </p:cNvSpPr>
          <p:nvPr/>
        </p:nvSpPr>
        <p:spPr bwMode="auto">
          <a:xfrm>
            <a:off x="4814888" y="3987800"/>
            <a:ext cx="457200" cy="38100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42" name="Text Box 26"/>
          <p:cNvSpPr txBox="1">
            <a:spLocks noChangeArrowheads="1"/>
          </p:cNvSpPr>
          <p:nvPr/>
        </p:nvSpPr>
        <p:spPr bwMode="auto">
          <a:xfrm>
            <a:off x="4819650" y="3952875"/>
            <a:ext cx="304800" cy="365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spcBef>
                <a:spcPct val="50000"/>
              </a:spcBef>
            </a:pPr>
            <a:r>
              <a:rPr lang="en-US" sz="2400" b="1" i="1">
                <a:latin typeface="Times New Roman" pitchFamily="18" charset="0"/>
              </a:rPr>
              <a:t>O</a:t>
            </a:r>
          </a:p>
        </p:txBody>
      </p:sp>
      <p:sp>
        <p:nvSpPr>
          <p:cNvPr id="43" name="Text Box 28"/>
          <p:cNvSpPr txBox="1">
            <a:spLocks noChangeArrowheads="1"/>
          </p:cNvSpPr>
          <p:nvPr/>
        </p:nvSpPr>
        <p:spPr bwMode="auto">
          <a:xfrm>
            <a:off x="301626" y="798514"/>
            <a:ext cx="3841749" cy="1617662"/>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46150" algn="l"/>
              </a:tabLst>
              <a:defRPr sz="2400">
                <a:solidFill>
                  <a:schemeClr val="tx1"/>
                </a:solidFill>
                <a:latin typeface="Times New Roman" pitchFamily="18" charset="0"/>
              </a:defRPr>
            </a:lvl1pPr>
            <a:lvl2pPr>
              <a:tabLst>
                <a:tab pos="946150" algn="l"/>
              </a:tabLst>
              <a:defRPr sz="2400">
                <a:solidFill>
                  <a:schemeClr val="tx1"/>
                </a:solidFill>
                <a:latin typeface="Times New Roman" pitchFamily="18" charset="0"/>
              </a:defRPr>
            </a:lvl2pPr>
            <a:lvl3pPr>
              <a:tabLst>
                <a:tab pos="946150" algn="l"/>
              </a:tabLst>
              <a:defRPr sz="2400">
                <a:solidFill>
                  <a:schemeClr val="tx1"/>
                </a:solidFill>
                <a:latin typeface="Times New Roman" pitchFamily="18" charset="0"/>
              </a:defRPr>
            </a:lvl3pPr>
            <a:lvl4pPr>
              <a:tabLst>
                <a:tab pos="946150" algn="l"/>
              </a:tabLst>
              <a:defRPr sz="2400">
                <a:solidFill>
                  <a:schemeClr val="tx1"/>
                </a:solidFill>
                <a:latin typeface="Times New Roman" pitchFamily="18" charset="0"/>
              </a:defRPr>
            </a:lvl4pPr>
            <a:lvl5pPr>
              <a:tabLst>
                <a:tab pos="946150" algn="l"/>
              </a:tabLst>
              <a:defRPr sz="2400">
                <a:solidFill>
                  <a:schemeClr val="tx1"/>
                </a:solidFill>
                <a:latin typeface="Times New Roman" pitchFamily="18" charset="0"/>
              </a:defRPr>
            </a:lvl5pPr>
            <a:lvl6pPr eaLnBrk="0" fontAlgn="base" hangingPunct="0">
              <a:spcBef>
                <a:spcPct val="0"/>
              </a:spcBef>
              <a:spcAft>
                <a:spcPct val="0"/>
              </a:spcAft>
              <a:tabLst>
                <a:tab pos="946150" algn="l"/>
              </a:tabLst>
              <a:defRPr sz="2400">
                <a:solidFill>
                  <a:schemeClr val="tx1"/>
                </a:solidFill>
                <a:latin typeface="Times New Roman" pitchFamily="18" charset="0"/>
              </a:defRPr>
            </a:lvl6pPr>
            <a:lvl7pPr eaLnBrk="0" fontAlgn="base" hangingPunct="0">
              <a:spcBef>
                <a:spcPct val="0"/>
              </a:spcBef>
              <a:spcAft>
                <a:spcPct val="0"/>
              </a:spcAft>
              <a:tabLst>
                <a:tab pos="946150" algn="l"/>
              </a:tabLst>
              <a:defRPr sz="2400">
                <a:solidFill>
                  <a:schemeClr val="tx1"/>
                </a:solidFill>
                <a:latin typeface="Times New Roman" pitchFamily="18" charset="0"/>
              </a:defRPr>
            </a:lvl7pPr>
            <a:lvl8pPr eaLnBrk="0" fontAlgn="base" hangingPunct="0">
              <a:spcBef>
                <a:spcPct val="0"/>
              </a:spcBef>
              <a:spcAft>
                <a:spcPct val="0"/>
              </a:spcAft>
              <a:tabLst>
                <a:tab pos="946150" algn="l"/>
              </a:tabLst>
              <a:defRPr sz="2400">
                <a:solidFill>
                  <a:schemeClr val="tx1"/>
                </a:solidFill>
                <a:latin typeface="Times New Roman" pitchFamily="18" charset="0"/>
              </a:defRPr>
            </a:lvl8pPr>
            <a:lvl9pPr eaLnBrk="0" fontAlgn="base" hangingPunct="0">
              <a:spcBef>
                <a:spcPct val="0"/>
              </a:spcBef>
              <a:spcAft>
                <a:spcPct val="0"/>
              </a:spcAft>
              <a:tabLst>
                <a:tab pos="946150" algn="l"/>
              </a:tabLst>
              <a:defRPr sz="2400">
                <a:solidFill>
                  <a:schemeClr val="tx1"/>
                </a:solidFill>
                <a:latin typeface="Times New Roman" pitchFamily="18" charset="0"/>
              </a:defRPr>
            </a:lvl9pPr>
          </a:lstStyle>
          <a:p>
            <a:r>
              <a:rPr lang="en-US" sz="1800" b="1" dirty="0" smtClean="0">
                <a:latin typeface="Arial" charset="0"/>
              </a:rPr>
              <a:t>Definition:</a:t>
            </a:r>
            <a:endParaRPr lang="en-US" sz="1800" b="1" dirty="0">
              <a:latin typeface="Arial" charset="0"/>
            </a:endParaRPr>
          </a:p>
          <a:p>
            <a:r>
              <a:rPr lang="en-US" sz="1800" b="1" dirty="0" smtClean="0">
                <a:latin typeface="Arial" charset="0"/>
              </a:rPr>
              <a:t>The elasticity </a:t>
            </a:r>
            <a:r>
              <a:rPr lang="en-US" sz="1800" b="1" dirty="0">
                <a:latin typeface="Arial" charset="0"/>
              </a:rPr>
              <a:t>of </a:t>
            </a:r>
            <a:r>
              <a:rPr lang="en-US" b="1" i="1" dirty="0"/>
              <a:t>Y</a:t>
            </a:r>
            <a:r>
              <a:rPr lang="en-US" sz="1800" b="1" i="1" dirty="0">
                <a:latin typeface="Arial" charset="0"/>
              </a:rPr>
              <a:t> </a:t>
            </a:r>
            <a:r>
              <a:rPr lang="en-US" sz="1800" b="1" dirty="0">
                <a:latin typeface="Arial" charset="0"/>
              </a:rPr>
              <a:t>with respect to</a:t>
            </a:r>
            <a:r>
              <a:rPr lang="en-US" b="1" dirty="0"/>
              <a:t> </a:t>
            </a:r>
            <a:r>
              <a:rPr lang="en-US" b="1" i="1" dirty="0" smtClean="0"/>
              <a:t>X </a:t>
            </a:r>
            <a:r>
              <a:rPr lang="en-US" sz="1800" b="1" dirty="0" smtClean="0">
                <a:latin typeface="Arial" charset="0"/>
              </a:rPr>
              <a:t>is </a:t>
            </a:r>
            <a:r>
              <a:rPr lang="en-US" sz="1800" b="1" dirty="0">
                <a:latin typeface="Arial" charset="0"/>
              </a:rPr>
              <a:t>the proportional change in</a:t>
            </a:r>
            <a:r>
              <a:rPr lang="en-US" b="1" dirty="0"/>
              <a:t> </a:t>
            </a:r>
            <a:r>
              <a:rPr lang="en-US" b="1" i="1" dirty="0" smtClean="0"/>
              <a:t>Y</a:t>
            </a:r>
            <a:r>
              <a:rPr lang="en-US" sz="1800" b="1" dirty="0" smtClean="0">
                <a:latin typeface="Arial" charset="0"/>
              </a:rPr>
              <a:t> per </a:t>
            </a:r>
            <a:r>
              <a:rPr lang="en-US" sz="1800" b="1" dirty="0">
                <a:latin typeface="Arial" charset="0"/>
              </a:rPr>
              <a:t>proportional change in </a:t>
            </a:r>
            <a:r>
              <a:rPr lang="en-US" b="1" i="1" dirty="0" smtClean="0"/>
              <a:t>X</a:t>
            </a:r>
            <a:r>
              <a:rPr lang="en-US" sz="1800" b="1" dirty="0">
                <a:latin typeface="Arial" pitchFamily="34" charset="0"/>
                <a:cs typeface="Arial" pitchFamily="34" charset="0"/>
              </a:rPr>
              <a:t>.</a:t>
            </a:r>
          </a:p>
          <a:p>
            <a:r>
              <a:rPr lang="en-US" b="1" dirty="0"/>
              <a:t>	</a:t>
            </a:r>
            <a:endParaRPr lang="en-US" sz="1800" dirty="0">
              <a:solidFill>
                <a:schemeClr val="bg1"/>
              </a:solidFill>
              <a:latin typeface="Arial" charset="0"/>
            </a:endParaRPr>
          </a:p>
        </p:txBody>
      </p:sp>
      <p:graphicFrame>
        <p:nvGraphicFramePr>
          <p:cNvPr id="51" name="Object 50"/>
          <p:cNvGraphicFramePr>
            <a:graphicFrameLocks noChangeAspect="1"/>
          </p:cNvGraphicFramePr>
          <p:nvPr>
            <p:extLst>
              <p:ext uri="{D42A27DB-BD31-4B8C-83A1-F6EECF244321}">
                <p14:modId xmlns:p14="http://schemas.microsoft.com/office/powerpoint/2010/main" val="476864698"/>
              </p:ext>
            </p:extLst>
          </p:nvPr>
        </p:nvGraphicFramePr>
        <p:xfrm>
          <a:off x="5314950" y="3435350"/>
          <a:ext cx="231775" cy="506413"/>
        </p:xfrm>
        <a:graphic>
          <a:graphicData uri="http://schemas.openxmlformats.org/presentationml/2006/ole">
            <mc:AlternateContent xmlns:mc="http://schemas.openxmlformats.org/markup-compatibility/2006">
              <mc:Choice xmlns:v="urn:schemas-microsoft-com:vml" Requires="v">
                <p:oleObj spid="_x0000_s111747" name="Equation" r:id="rId5" imgW="330057" imgH="723586" progId="Equation.3">
                  <p:embed/>
                </p:oleObj>
              </mc:Choice>
              <mc:Fallback>
                <p:oleObj name="Equation" r:id="rId5" imgW="330057" imgH="723586"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314950" y="3435350"/>
                        <a:ext cx="231775" cy="5064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48" name="Text Box 30"/>
          <p:cNvSpPr txBox="1">
            <a:spLocks noChangeArrowheads="1"/>
          </p:cNvSpPr>
          <p:nvPr/>
        </p:nvSpPr>
        <p:spPr bwMode="auto">
          <a:xfrm>
            <a:off x="302400" y="3028950"/>
            <a:ext cx="12573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dirty="0"/>
              <a:t>elasticity</a:t>
            </a:r>
            <a:endParaRPr lang="en-US" sz="1800" b="1" dirty="0"/>
          </a:p>
        </p:txBody>
      </p:sp>
      <p:graphicFrame>
        <p:nvGraphicFramePr>
          <p:cNvPr id="55" name="Object 54"/>
          <p:cNvGraphicFramePr>
            <a:graphicFrameLocks noChangeAspect="1"/>
          </p:cNvGraphicFramePr>
          <p:nvPr>
            <p:extLst>
              <p:ext uri="{D42A27DB-BD31-4B8C-83A1-F6EECF244321}">
                <p14:modId xmlns:p14="http://schemas.microsoft.com/office/powerpoint/2010/main" val="798407775"/>
              </p:ext>
            </p:extLst>
          </p:nvPr>
        </p:nvGraphicFramePr>
        <p:xfrm>
          <a:off x="1438275" y="2851150"/>
          <a:ext cx="1231900" cy="1612900"/>
        </p:xfrm>
        <a:graphic>
          <a:graphicData uri="http://schemas.openxmlformats.org/presentationml/2006/ole">
            <mc:AlternateContent xmlns:mc="http://schemas.openxmlformats.org/markup-compatibility/2006">
              <mc:Choice xmlns:v="urn:schemas-microsoft-com:vml" Requires="v">
                <p:oleObj spid="_x0000_s111748" name="Equation" r:id="rId7" imgW="1231560" imgH="1612800" progId="Equation.DSMT4">
                  <p:embed/>
                </p:oleObj>
              </mc:Choice>
              <mc:Fallback>
                <p:oleObj name="Equation" r:id="rId7" imgW="1231560" imgH="1612800" progId="Equation.DSMT4">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438275" y="2851150"/>
                        <a:ext cx="1231900" cy="16129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56" name="Rectangle 29"/>
          <p:cNvSpPr>
            <a:spLocks noChangeArrowheads="1"/>
          </p:cNvSpPr>
          <p:nvPr/>
        </p:nvSpPr>
        <p:spPr bwMode="auto">
          <a:xfrm>
            <a:off x="1381125" y="3657600"/>
            <a:ext cx="1295400" cy="83820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p:cNvSpPr/>
          <p:nvPr/>
        </p:nvSpPr>
        <p:spPr bwMode="auto">
          <a:xfrm>
            <a:off x="396000" y="555525"/>
            <a:ext cx="8280000" cy="4959450"/>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16"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26979" name="Text Box 3"/>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dirty="0" smtClean="0">
                <a:solidFill>
                  <a:srgbClr val="3366FF"/>
                </a:solidFill>
              </a:rPr>
              <a:t>19</a:t>
            </a:r>
            <a:endParaRPr lang="en-US" sz="1000" dirty="0">
              <a:solidFill>
                <a:srgbClr val="3366FF"/>
              </a:solidFill>
            </a:endParaRPr>
          </a:p>
        </p:txBody>
      </p:sp>
      <p:sp>
        <p:nvSpPr>
          <p:cNvPr id="126982" name="Rectangle 6"/>
          <p:cNvSpPr>
            <a:spLocks noChangeArrowheads="1"/>
          </p:cNvSpPr>
          <p:nvPr/>
        </p:nvSpPr>
        <p:spPr bwMode="auto">
          <a:xfrm>
            <a:off x="4572000" y="4257675"/>
            <a:ext cx="457200" cy="38100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26984" name="Text Box 8"/>
          <p:cNvSpPr txBox="1">
            <a:spLocks noChangeArrowheads="1"/>
          </p:cNvSpPr>
          <p:nvPr/>
        </p:nvSpPr>
        <p:spPr bwMode="auto">
          <a:xfrm>
            <a:off x="739775" y="692150"/>
            <a:ext cx="304800" cy="365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spcBef>
                <a:spcPct val="50000"/>
              </a:spcBef>
            </a:pPr>
            <a:r>
              <a:rPr lang="en-US" sz="2400" b="1" i="1">
                <a:latin typeface="Times New Roman" pitchFamily="18" charset="0"/>
              </a:rPr>
              <a:t>Y</a:t>
            </a:r>
          </a:p>
        </p:txBody>
      </p:sp>
      <p:sp>
        <p:nvSpPr>
          <p:cNvPr id="126985" name="Text Box 9"/>
          <p:cNvSpPr txBox="1">
            <a:spLocks noChangeArrowheads="1"/>
          </p:cNvSpPr>
          <p:nvPr/>
        </p:nvSpPr>
        <p:spPr bwMode="auto">
          <a:xfrm>
            <a:off x="7924800" y="5035550"/>
            <a:ext cx="304800" cy="365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spcBef>
                <a:spcPct val="50000"/>
              </a:spcBef>
            </a:pPr>
            <a:r>
              <a:rPr lang="en-US" sz="2400" b="1" i="1">
                <a:latin typeface="Times New Roman" pitchFamily="18" charset="0"/>
              </a:rPr>
              <a:t>X</a:t>
            </a:r>
          </a:p>
        </p:txBody>
      </p:sp>
      <p:sp>
        <p:nvSpPr>
          <p:cNvPr id="14"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5" name="Text Box 4"/>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ELASTICITIES AND LOGARITHMIC MODELS</a:t>
            </a:r>
            <a:endParaRPr lang="en-GB" sz="1600" dirty="0">
              <a:latin typeface="Times New Roman" pitchFamily="18" charset="0"/>
            </a:endParaRPr>
          </a:p>
        </p:txBody>
      </p:sp>
      <p:sp>
        <p:nvSpPr>
          <p:cNvPr id="20" name="Rectangle 19"/>
          <p:cNvSpPr>
            <a:spLocks noChangeArrowheads="1"/>
          </p:cNvSpPr>
          <p:nvPr/>
        </p:nvSpPr>
        <p:spPr bwMode="auto">
          <a:xfrm>
            <a:off x="1457326" y="1111200"/>
            <a:ext cx="1656000" cy="100335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graphicFrame>
        <p:nvGraphicFramePr>
          <p:cNvPr id="126987" name="Object 11"/>
          <p:cNvGraphicFramePr>
            <a:graphicFrameLocks noChangeAspect="1"/>
          </p:cNvGraphicFramePr>
          <p:nvPr>
            <p:extLst>
              <p:ext uri="{D42A27DB-BD31-4B8C-83A1-F6EECF244321}">
                <p14:modId xmlns:p14="http://schemas.microsoft.com/office/powerpoint/2010/main" val="1111024344"/>
              </p:ext>
            </p:extLst>
          </p:nvPr>
        </p:nvGraphicFramePr>
        <p:xfrm>
          <a:off x="1638300" y="1179513"/>
          <a:ext cx="1333500" cy="419100"/>
        </p:xfrm>
        <a:graphic>
          <a:graphicData uri="http://schemas.openxmlformats.org/presentationml/2006/ole">
            <mc:AlternateContent xmlns:mc="http://schemas.openxmlformats.org/markup-compatibility/2006">
              <mc:Choice xmlns:v="urn:schemas-microsoft-com:vml" Requires="v">
                <p:oleObj spid="_x0000_s164924" name="Equation" r:id="rId3" imgW="1333440" imgH="419040" progId="Equation.3">
                  <p:embed/>
                </p:oleObj>
              </mc:Choice>
              <mc:Fallback>
                <p:oleObj name="Equation" r:id="rId3" imgW="1333440" imgH="41904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638300" y="1179513"/>
                        <a:ext cx="1333500" cy="419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 name="Object 2"/>
          <p:cNvGraphicFramePr>
            <a:graphicFrameLocks noChangeAspect="1"/>
          </p:cNvGraphicFramePr>
          <p:nvPr>
            <p:extLst>
              <p:ext uri="{D42A27DB-BD31-4B8C-83A1-F6EECF244321}">
                <p14:modId xmlns:p14="http://schemas.microsoft.com/office/powerpoint/2010/main" val="826515399"/>
              </p:ext>
            </p:extLst>
          </p:nvPr>
        </p:nvGraphicFramePr>
        <p:xfrm>
          <a:off x="911225" y="600075"/>
          <a:ext cx="7394575" cy="4548188"/>
        </p:xfrm>
        <a:graphic>
          <a:graphicData uri="http://schemas.openxmlformats.org/presentationml/2006/ole">
            <mc:AlternateContent xmlns:mc="http://schemas.openxmlformats.org/markup-compatibility/2006">
              <mc:Choice xmlns:v="urn:schemas-microsoft-com:vml" Requires="v">
                <p:oleObj spid="_x0000_s164925" name="Worksheet" r:id="rId6" imgW="9276480" imgH="5697360" progId="Excel.Sheet.8">
                  <p:embed/>
                </p:oleObj>
              </mc:Choice>
              <mc:Fallback>
                <p:oleObj name="Worksheet" r:id="rId6" imgW="9276480" imgH="5697360" progId="Excel.Sheet.8">
                  <p:embed/>
                  <p:pic>
                    <p:nvPicPr>
                      <p:cNvPr id="0" name="Object 9"/>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911225" y="600075"/>
                        <a:ext cx="7394575" cy="45481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9" name="Text Box 5"/>
          <p:cNvSpPr txBox="1">
            <a:spLocks noChangeArrowheads="1"/>
          </p:cNvSpPr>
          <p:nvPr/>
        </p:nvSpPr>
        <p:spPr bwMode="auto">
          <a:xfrm>
            <a:off x="301625" y="5834063"/>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i="1" dirty="0" smtClean="0">
                <a:latin typeface="Symbol" pitchFamily="18" charset="2"/>
              </a:rPr>
              <a:t>b</a:t>
            </a:r>
            <a:r>
              <a:rPr lang="en-GB" sz="1500" b="1" baseline="-25000" dirty="0" smtClean="0"/>
              <a:t>2</a:t>
            </a:r>
            <a:r>
              <a:rPr lang="en-GB" sz="1500" b="1" dirty="0" smtClean="0"/>
              <a:t> = 1.50.</a:t>
            </a:r>
            <a:endParaRPr lang="en-GB" sz="1500" b="1" dirty="0"/>
          </a:p>
        </p:txBody>
      </p:sp>
      <p:graphicFrame>
        <p:nvGraphicFramePr>
          <p:cNvPr id="126988" name="Object 12"/>
          <p:cNvGraphicFramePr>
            <a:graphicFrameLocks noChangeAspect="1"/>
          </p:cNvGraphicFramePr>
          <p:nvPr>
            <p:extLst>
              <p:ext uri="{D42A27DB-BD31-4B8C-83A1-F6EECF244321}">
                <p14:modId xmlns:p14="http://schemas.microsoft.com/office/powerpoint/2010/main" val="920467008"/>
              </p:ext>
            </p:extLst>
          </p:nvPr>
        </p:nvGraphicFramePr>
        <p:xfrm>
          <a:off x="1606550" y="1666875"/>
          <a:ext cx="1193800" cy="368300"/>
        </p:xfrm>
        <a:graphic>
          <a:graphicData uri="http://schemas.openxmlformats.org/presentationml/2006/ole">
            <mc:AlternateContent xmlns:mc="http://schemas.openxmlformats.org/markup-compatibility/2006">
              <mc:Choice xmlns:v="urn:schemas-microsoft-com:vml" Requires="v">
                <p:oleObj spid="_x0000_s164926" name="Equation" r:id="rId8" imgW="1193760" imgH="368280" progId="Equation.3">
                  <p:embed/>
                </p:oleObj>
              </mc:Choice>
              <mc:Fallback>
                <p:oleObj name="Equation" r:id="rId8" imgW="1193760" imgH="368280" progId="Equation.3">
                  <p:embed/>
                  <p:pic>
                    <p:nvPicPr>
                      <p:cNvPr id="0" name=""/>
                      <p:cNvPicPr>
                        <a:picLocks noChangeAspect="1" noChangeArrowheads="1"/>
                      </p:cNvPicPr>
                      <p:nvPr/>
                    </p:nvPicPr>
                    <p:blipFill>
                      <a:blip r:embed="rId9"/>
                      <a:srcRect/>
                      <a:stretch>
                        <a:fillRect/>
                      </a:stretch>
                    </p:blipFill>
                    <p:spPr bwMode="auto">
                      <a:xfrm>
                        <a:off x="1606550" y="1666875"/>
                        <a:ext cx="1193800" cy="368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extLst>
      <p:ext uri="{BB962C8B-B14F-4D97-AF65-F5344CB8AC3E}">
        <p14:creationId xmlns:p14="http://schemas.microsoft.com/office/powerpoint/2010/main" val="1537445015"/>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p:cNvSpPr/>
          <p:nvPr/>
        </p:nvSpPr>
        <p:spPr bwMode="auto">
          <a:xfrm>
            <a:off x="396000" y="555525"/>
            <a:ext cx="8280000" cy="4959450"/>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16"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26979" name="Text Box 3"/>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dirty="0" smtClean="0">
                <a:solidFill>
                  <a:srgbClr val="3366FF"/>
                </a:solidFill>
              </a:rPr>
              <a:t>20</a:t>
            </a:r>
            <a:endParaRPr lang="en-US" sz="1000" dirty="0">
              <a:solidFill>
                <a:srgbClr val="3366FF"/>
              </a:solidFill>
            </a:endParaRPr>
          </a:p>
        </p:txBody>
      </p:sp>
      <p:sp>
        <p:nvSpPr>
          <p:cNvPr id="126982" name="Rectangle 6"/>
          <p:cNvSpPr>
            <a:spLocks noChangeArrowheads="1"/>
          </p:cNvSpPr>
          <p:nvPr/>
        </p:nvSpPr>
        <p:spPr bwMode="auto">
          <a:xfrm>
            <a:off x="4572000" y="4257675"/>
            <a:ext cx="457200" cy="38100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26984" name="Text Box 8"/>
          <p:cNvSpPr txBox="1">
            <a:spLocks noChangeArrowheads="1"/>
          </p:cNvSpPr>
          <p:nvPr/>
        </p:nvSpPr>
        <p:spPr bwMode="auto">
          <a:xfrm>
            <a:off x="739775" y="692150"/>
            <a:ext cx="304800" cy="365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spcBef>
                <a:spcPct val="50000"/>
              </a:spcBef>
            </a:pPr>
            <a:r>
              <a:rPr lang="en-US" sz="2400" b="1" i="1">
                <a:latin typeface="Times New Roman" pitchFamily="18" charset="0"/>
              </a:rPr>
              <a:t>Y</a:t>
            </a:r>
          </a:p>
        </p:txBody>
      </p:sp>
      <p:sp>
        <p:nvSpPr>
          <p:cNvPr id="126985" name="Text Box 9"/>
          <p:cNvSpPr txBox="1">
            <a:spLocks noChangeArrowheads="1"/>
          </p:cNvSpPr>
          <p:nvPr/>
        </p:nvSpPr>
        <p:spPr bwMode="auto">
          <a:xfrm>
            <a:off x="7924800" y="5035550"/>
            <a:ext cx="304800" cy="365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spcBef>
                <a:spcPct val="50000"/>
              </a:spcBef>
            </a:pPr>
            <a:r>
              <a:rPr lang="en-US" sz="2400" b="1" i="1">
                <a:latin typeface="Times New Roman" pitchFamily="18" charset="0"/>
              </a:rPr>
              <a:t>X</a:t>
            </a:r>
          </a:p>
        </p:txBody>
      </p:sp>
      <p:sp>
        <p:nvSpPr>
          <p:cNvPr id="14"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20" name="Rectangle 19"/>
          <p:cNvSpPr>
            <a:spLocks noChangeArrowheads="1"/>
          </p:cNvSpPr>
          <p:nvPr/>
        </p:nvSpPr>
        <p:spPr bwMode="auto">
          <a:xfrm>
            <a:off x="1457326" y="1111200"/>
            <a:ext cx="1656000" cy="100335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15" name="Text Box 4"/>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ELASTICITIES AND LOGARITHMIC MODELS</a:t>
            </a:r>
            <a:endParaRPr lang="en-GB" sz="1600" dirty="0">
              <a:latin typeface="Times New Roman" pitchFamily="18" charset="0"/>
            </a:endParaRPr>
          </a:p>
        </p:txBody>
      </p:sp>
      <p:graphicFrame>
        <p:nvGraphicFramePr>
          <p:cNvPr id="126987" name="Object 11"/>
          <p:cNvGraphicFramePr>
            <a:graphicFrameLocks noChangeAspect="1"/>
          </p:cNvGraphicFramePr>
          <p:nvPr>
            <p:extLst>
              <p:ext uri="{D42A27DB-BD31-4B8C-83A1-F6EECF244321}">
                <p14:modId xmlns:p14="http://schemas.microsoft.com/office/powerpoint/2010/main" val="1210142196"/>
              </p:ext>
            </p:extLst>
          </p:nvPr>
        </p:nvGraphicFramePr>
        <p:xfrm>
          <a:off x="1638300" y="1179513"/>
          <a:ext cx="1333500" cy="419100"/>
        </p:xfrm>
        <a:graphic>
          <a:graphicData uri="http://schemas.openxmlformats.org/presentationml/2006/ole">
            <mc:AlternateContent xmlns:mc="http://schemas.openxmlformats.org/markup-compatibility/2006">
              <mc:Choice xmlns:v="urn:schemas-microsoft-com:vml" Requires="v">
                <p:oleObj spid="_x0000_s167993" name="Equation" r:id="rId3" imgW="1333440" imgH="419040" progId="Equation.3">
                  <p:embed/>
                </p:oleObj>
              </mc:Choice>
              <mc:Fallback>
                <p:oleObj name="Equation" r:id="rId3" imgW="1333440" imgH="41904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638300" y="1179513"/>
                        <a:ext cx="1333500" cy="419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9" name="Text Box 5"/>
          <p:cNvSpPr txBox="1">
            <a:spLocks noChangeArrowheads="1"/>
          </p:cNvSpPr>
          <p:nvPr/>
        </p:nvSpPr>
        <p:spPr bwMode="auto">
          <a:xfrm>
            <a:off x="301625" y="5834063"/>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i="1" dirty="0" smtClean="0">
                <a:latin typeface="Symbol" pitchFamily="18" charset="2"/>
              </a:rPr>
              <a:t>b</a:t>
            </a:r>
            <a:r>
              <a:rPr lang="en-GB" sz="1500" b="1" baseline="-25000" dirty="0" smtClean="0"/>
              <a:t>2</a:t>
            </a:r>
            <a:r>
              <a:rPr lang="en-GB" sz="1500" b="1" dirty="0" smtClean="0"/>
              <a:t> = 1.75.  </a:t>
            </a:r>
            <a:r>
              <a:rPr lang="en-GB" sz="1500" b="1" dirty="0"/>
              <a:t>Note that the curvature can be quite gentle over wide ranges of </a:t>
            </a:r>
            <a:r>
              <a:rPr lang="en-GB" sz="1500" b="1" i="1" dirty="0"/>
              <a:t>X</a:t>
            </a:r>
            <a:r>
              <a:rPr lang="en-GB" sz="1500" b="1" dirty="0" smtClean="0"/>
              <a:t>.</a:t>
            </a:r>
            <a:endParaRPr lang="en-GB" sz="1500" b="1" dirty="0"/>
          </a:p>
        </p:txBody>
      </p:sp>
      <p:graphicFrame>
        <p:nvGraphicFramePr>
          <p:cNvPr id="2" name="Object 1"/>
          <p:cNvGraphicFramePr>
            <a:graphicFrameLocks noChangeAspect="1"/>
          </p:cNvGraphicFramePr>
          <p:nvPr>
            <p:extLst>
              <p:ext uri="{D42A27DB-BD31-4B8C-83A1-F6EECF244321}">
                <p14:modId xmlns:p14="http://schemas.microsoft.com/office/powerpoint/2010/main" val="3558011860"/>
              </p:ext>
            </p:extLst>
          </p:nvPr>
        </p:nvGraphicFramePr>
        <p:xfrm>
          <a:off x="911225" y="600075"/>
          <a:ext cx="7394575" cy="4548188"/>
        </p:xfrm>
        <a:graphic>
          <a:graphicData uri="http://schemas.openxmlformats.org/presentationml/2006/ole">
            <mc:AlternateContent xmlns:mc="http://schemas.openxmlformats.org/markup-compatibility/2006">
              <mc:Choice xmlns:v="urn:schemas-microsoft-com:vml" Requires="v">
                <p:oleObj spid="_x0000_s167994" name="Worksheet" r:id="rId6" imgW="9276480" imgH="5697360" progId="Excel.Sheet.8">
                  <p:embed/>
                </p:oleObj>
              </mc:Choice>
              <mc:Fallback>
                <p:oleObj name="Worksheet" r:id="rId6" imgW="9276480" imgH="5697360" progId="Excel.Sheet.8">
                  <p:embed/>
                  <p:pic>
                    <p:nvPicPr>
                      <p:cNvPr id="0" name="Object 9"/>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911225" y="600075"/>
                        <a:ext cx="7394575" cy="45481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126988" name="Object 12"/>
          <p:cNvGraphicFramePr>
            <a:graphicFrameLocks noChangeAspect="1"/>
          </p:cNvGraphicFramePr>
          <p:nvPr>
            <p:extLst>
              <p:ext uri="{D42A27DB-BD31-4B8C-83A1-F6EECF244321}">
                <p14:modId xmlns:p14="http://schemas.microsoft.com/office/powerpoint/2010/main" val="920740705"/>
              </p:ext>
            </p:extLst>
          </p:nvPr>
        </p:nvGraphicFramePr>
        <p:xfrm>
          <a:off x="1606550" y="1666875"/>
          <a:ext cx="1193800" cy="368300"/>
        </p:xfrm>
        <a:graphic>
          <a:graphicData uri="http://schemas.openxmlformats.org/presentationml/2006/ole">
            <mc:AlternateContent xmlns:mc="http://schemas.openxmlformats.org/markup-compatibility/2006">
              <mc:Choice xmlns:v="urn:schemas-microsoft-com:vml" Requires="v">
                <p:oleObj spid="_x0000_s167995" name="Equation" r:id="rId8" imgW="1193760" imgH="368280" progId="Equation.3">
                  <p:embed/>
                </p:oleObj>
              </mc:Choice>
              <mc:Fallback>
                <p:oleObj name="Equation" r:id="rId8" imgW="1193760" imgH="368280" progId="Equation.3">
                  <p:embed/>
                  <p:pic>
                    <p:nvPicPr>
                      <p:cNvPr id="0" name=""/>
                      <p:cNvPicPr>
                        <a:picLocks noChangeAspect="1" noChangeArrowheads="1"/>
                      </p:cNvPicPr>
                      <p:nvPr/>
                    </p:nvPicPr>
                    <p:blipFill>
                      <a:blip r:embed="rId9"/>
                      <a:srcRect/>
                      <a:stretch>
                        <a:fillRect/>
                      </a:stretch>
                    </p:blipFill>
                    <p:spPr bwMode="auto">
                      <a:xfrm>
                        <a:off x="1606550" y="1666875"/>
                        <a:ext cx="1193800" cy="368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extLst>
      <p:ext uri="{BB962C8B-B14F-4D97-AF65-F5344CB8AC3E}">
        <p14:creationId xmlns:p14="http://schemas.microsoft.com/office/powerpoint/2010/main" val="3254668385"/>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p:cNvSpPr/>
          <p:nvPr/>
        </p:nvSpPr>
        <p:spPr bwMode="auto">
          <a:xfrm>
            <a:off x="396000" y="555525"/>
            <a:ext cx="8280000" cy="4959450"/>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16"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26979" name="Text Box 3"/>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dirty="0" smtClean="0">
                <a:solidFill>
                  <a:srgbClr val="3366FF"/>
                </a:solidFill>
              </a:rPr>
              <a:t>21</a:t>
            </a:r>
            <a:endParaRPr lang="en-US" sz="1000" dirty="0">
              <a:solidFill>
                <a:srgbClr val="3366FF"/>
              </a:solidFill>
            </a:endParaRPr>
          </a:p>
        </p:txBody>
      </p:sp>
      <p:sp>
        <p:nvSpPr>
          <p:cNvPr id="126982" name="Rectangle 6"/>
          <p:cNvSpPr>
            <a:spLocks noChangeArrowheads="1"/>
          </p:cNvSpPr>
          <p:nvPr/>
        </p:nvSpPr>
        <p:spPr bwMode="auto">
          <a:xfrm>
            <a:off x="4572000" y="4257675"/>
            <a:ext cx="457200" cy="38100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26984" name="Text Box 8"/>
          <p:cNvSpPr txBox="1">
            <a:spLocks noChangeArrowheads="1"/>
          </p:cNvSpPr>
          <p:nvPr/>
        </p:nvSpPr>
        <p:spPr bwMode="auto">
          <a:xfrm>
            <a:off x="739775" y="692150"/>
            <a:ext cx="304800" cy="365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spcBef>
                <a:spcPct val="50000"/>
              </a:spcBef>
            </a:pPr>
            <a:r>
              <a:rPr lang="en-US" sz="2400" b="1" i="1">
                <a:latin typeface="Times New Roman" pitchFamily="18" charset="0"/>
              </a:rPr>
              <a:t>Y</a:t>
            </a:r>
          </a:p>
        </p:txBody>
      </p:sp>
      <p:sp>
        <p:nvSpPr>
          <p:cNvPr id="126985" name="Text Box 9"/>
          <p:cNvSpPr txBox="1">
            <a:spLocks noChangeArrowheads="1"/>
          </p:cNvSpPr>
          <p:nvPr/>
        </p:nvSpPr>
        <p:spPr bwMode="auto">
          <a:xfrm>
            <a:off x="7924800" y="5035550"/>
            <a:ext cx="304800" cy="365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spcBef>
                <a:spcPct val="50000"/>
              </a:spcBef>
            </a:pPr>
            <a:r>
              <a:rPr lang="en-US" sz="2400" b="1" i="1">
                <a:latin typeface="Times New Roman" pitchFamily="18" charset="0"/>
              </a:rPr>
              <a:t>X</a:t>
            </a:r>
          </a:p>
        </p:txBody>
      </p:sp>
      <p:sp>
        <p:nvSpPr>
          <p:cNvPr id="14"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5" name="Text Box 4"/>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ELASTICITIES AND LOGARITHMIC MODELS</a:t>
            </a:r>
            <a:endParaRPr lang="en-GB" sz="1600" dirty="0">
              <a:latin typeface="Times New Roman" pitchFamily="18" charset="0"/>
            </a:endParaRPr>
          </a:p>
        </p:txBody>
      </p:sp>
      <p:sp>
        <p:nvSpPr>
          <p:cNvPr id="19" name="Rectangle 18"/>
          <p:cNvSpPr>
            <a:spLocks noChangeArrowheads="1"/>
          </p:cNvSpPr>
          <p:nvPr/>
        </p:nvSpPr>
        <p:spPr bwMode="auto">
          <a:xfrm>
            <a:off x="1457326" y="1111200"/>
            <a:ext cx="1656000" cy="100335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graphicFrame>
        <p:nvGraphicFramePr>
          <p:cNvPr id="126987" name="Object 11"/>
          <p:cNvGraphicFramePr>
            <a:graphicFrameLocks noChangeAspect="1"/>
          </p:cNvGraphicFramePr>
          <p:nvPr>
            <p:extLst>
              <p:ext uri="{D42A27DB-BD31-4B8C-83A1-F6EECF244321}">
                <p14:modId xmlns:p14="http://schemas.microsoft.com/office/powerpoint/2010/main" val="1817744760"/>
              </p:ext>
            </p:extLst>
          </p:nvPr>
        </p:nvGraphicFramePr>
        <p:xfrm>
          <a:off x="1638300" y="1179513"/>
          <a:ext cx="1333500" cy="419100"/>
        </p:xfrm>
        <a:graphic>
          <a:graphicData uri="http://schemas.openxmlformats.org/presentationml/2006/ole">
            <mc:AlternateContent xmlns:mc="http://schemas.openxmlformats.org/markup-compatibility/2006">
              <mc:Choice xmlns:v="urn:schemas-microsoft-com:vml" Requires="v">
                <p:oleObj spid="_x0000_s169016" name="Equation" r:id="rId3" imgW="1333440" imgH="419040" progId="Equation.3">
                  <p:embed/>
                </p:oleObj>
              </mc:Choice>
              <mc:Fallback>
                <p:oleObj name="Equation" r:id="rId3" imgW="1333440" imgH="41904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638300" y="1179513"/>
                        <a:ext cx="1333500" cy="419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 name="Object 1"/>
          <p:cNvGraphicFramePr>
            <a:graphicFrameLocks noChangeAspect="1"/>
          </p:cNvGraphicFramePr>
          <p:nvPr>
            <p:extLst>
              <p:ext uri="{D42A27DB-BD31-4B8C-83A1-F6EECF244321}">
                <p14:modId xmlns:p14="http://schemas.microsoft.com/office/powerpoint/2010/main" val="2870367607"/>
              </p:ext>
            </p:extLst>
          </p:nvPr>
        </p:nvGraphicFramePr>
        <p:xfrm>
          <a:off x="911225" y="600075"/>
          <a:ext cx="7394575" cy="4548188"/>
        </p:xfrm>
        <a:graphic>
          <a:graphicData uri="http://schemas.openxmlformats.org/presentationml/2006/ole">
            <mc:AlternateContent xmlns:mc="http://schemas.openxmlformats.org/markup-compatibility/2006">
              <mc:Choice xmlns:v="urn:schemas-microsoft-com:vml" Requires="v">
                <p:oleObj spid="_x0000_s169017" name="Worksheet" r:id="rId6" imgW="9276480" imgH="5697360" progId="Excel.Sheet.8">
                  <p:embed/>
                </p:oleObj>
              </mc:Choice>
              <mc:Fallback>
                <p:oleObj name="Worksheet" r:id="rId6" imgW="9276480" imgH="5697360" progId="Excel.Sheet.8">
                  <p:embed/>
                  <p:pic>
                    <p:nvPicPr>
                      <p:cNvPr id="0" nam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911225" y="600075"/>
                        <a:ext cx="7394575" cy="45481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126988" name="Object 12"/>
          <p:cNvGraphicFramePr>
            <a:graphicFrameLocks noChangeAspect="1"/>
          </p:cNvGraphicFramePr>
          <p:nvPr>
            <p:extLst>
              <p:ext uri="{D42A27DB-BD31-4B8C-83A1-F6EECF244321}">
                <p14:modId xmlns:p14="http://schemas.microsoft.com/office/powerpoint/2010/main" val="2160166457"/>
              </p:ext>
            </p:extLst>
          </p:nvPr>
        </p:nvGraphicFramePr>
        <p:xfrm>
          <a:off x="1606550" y="1666875"/>
          <a:ext cx="1193800" cy="368300"/>
        </p:xfrm>
        <a:graphic>
          <a:graphicData uri="http://schemas.openxmlformats.org/presentationml/2006/ole">
            <mc:AlternateContent xmlns:mc="http://schemas.openxmlformats.org/markup-compatibility/2006">
              <mc:Choice xmlns:v="urn:schemas-microsoft-com:vml" Requires="v">
                <p:oleObj spid="_x0000_s169018" name="Equation" r:id="rId8" imgW="1193760" imgH="368280" progId="Equation.3">
                  <p:embed/>
                </p:oleObj>
              </mc:Choice>
              <mc:Fallback>
                <p:oleObj name="Equation" r:id="rId8" imgW="1193760" imgH="368280" progId="Equation.3">
                  <p:embed/>
                  <p:pic>
                    <p:nvPicPr>
                      <p:cNvPr id="0" name=""/>
                      <p:cNvPicPr>
                        <a:picLocks noChangeAspect="1" noChangeArrowheads="1"/>
                      </p:cNvPicPr>
                      <p:nvPr/>
                    </p:nvPicPr>
                    <p:blipFill>
                      <a:blip r:embed="rId9"/>
                      <a:srcRect/>
                      <a:stretch>
                        <a:fillRect/>
                      </a:stretch>
                    </p:blipFill>
                    <p:spPr bwMode="auto">
                      <a:xfrm>
                        <a:off x="1606550" y="1666875"/>
                        <a:ext cx="1193800" cy="368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0" name="Text Box 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This means that even if the true model is of the constant elasticity form, a linear model may be a good approximation over a limited range.</a:t>
            </a:r>
          </a:p>
        </p:txBody>
      </p:sp>
    </p:spTree>
    <p:extLst>
      <p:ext uri="{BB962C8B-B14F-4D97-AF65-F5344CB8AC3E}">
        <p14:creationId xmlns:p14="http://schemas.microsoft.com/office/powerpoint/2010/main" val="2781758582"/>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36195" name="Text Box 3"/>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22</a:t>
            </a:r>
          </a:p>
        </p:txBody>
      </p:sp>
      <p:sp>
        <p:nvSpPr>
          <p:cNvPr id="136197" name="Text Box 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It is easy to fit a constant elasticity function using a sample of observations.  You can linearize the model by taking the logarithms of both sides.</a:t>
            </a:r>
          </a:p>
        </p:txBody>
      </p:sp>
      <p:sp>
        <p:nvSpPr>
          <p:cNvPr id="10"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1" name="Text Box 4"/>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ELASTICITIES AND LOGARITHMIC MODELS</a:t>
            </a:r>
            <a:endParaRPr lang="en-GB" sz="1600" dirty="0">
              <a:latin typeface="Times New Roman" pitchFamily="18" charset="0"/>
            </a:endParaRPr>
          </a:p>
        </p:txBody>
      </p:sp>
      <p:sp>
        <p:nvSpPr>
          <p:cNvPr id="14" name="Rectangle 13"/>
          <p:cNvSpPr>
            <a:spLocks noChangeArrowheads="1"/>
          </p:cNvSpPr>
          <p:nvPr/>
        </p:nvSpPr>
        <p:spPr bwMode="auto">
          <a:xfrm>
            <a:off x="0" y="1396799"/>
            <a:ext cx="9144000" cy="1736926"/>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graphicFrame>
        <p:nvGraphicFramePr>
          <p:cNvPr id="15" name="Object 18"/>
          <p:cNvGraphicFramePr>
            <a:graphicFrameLocks noChangeAspect="1"/>
          </p:cNvGraphicFramePr>
          <p:nvPr>
            <p:extLst>
              <p:ext uri="{D42A27DB-BD31-4B8C-83A1-F6EECF244321}">
                <p14:modId xmlns:p14="http://schemas.microsoft.com/office/powerpoint/2010/main" val="2479470666"/>
              </p:ext>
            </p:extLst>
          </p:nvPr>
        </p:nvGraphicFramePr>
        <p:xfrm>
          <a:off x="3095625" y="1543050"/>
          <a:ext cx="3060700" cy="1397000"/>
        </p:xfrm>
        <a:graphic>
          <a:graphicData uri="http://schemas.openxmlformats.org/presentationml/2006/ole">
            <mc:AlternateContent xmlns:mc="http://schemas.openxmlformats.org/markup-compatibility/2006">
              <mc:Choice xmlns:v="urn:schemas-microsoft-com:vml" Requires="v">
                <p:oleObj spid="_x0000_s136279" name="Equation" r:id="rId3" imgW="3060360" imgH="1396800" progId="Equation.3">
                  <p:embed/>
                </p:oleObj>
              </mc:Choice>
              <mc:Fallback>
                <p:oleObj name="Equation" r:id="rId3" imgW="3060360" imgH="139680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95625" y="1543050"/>
                        <a:ext cx="3060700" cy="1397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6" name="Rectangle 15"/>
          <p:cNvSpPr>
            <a:spLocks noChangeArrowheads="1"/>
          </p:cNvSpPr>
          <p:nvPr/>
        </p:nvSpPr>
        <p:spPr bwMode="auto">
          <a:xfrm>
            <a:off x="0" y="576000"/>
            <a:ext cx="9144000" cy="7112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graphicFrame>
        <p:nvGraphicFramePr>
          <p:cNvPr id="17" name="Object 7"/>
          <p:cNvGraphicFramePr>
            <a:graphicFrameLocks noChangeAspect="1"/>
          </p:cNvGraphicFramePr>
          <p:nvPr>
            <p:extLst>
              <p:ext uri="{D42A27DB-BD31-4B8C-83A1-F6EECF244321}">
                <p14:modId xmlns:p14="http://schemas.microsoft.com/office/powerpoint/2010/main" val="2587388351"/>
              </p:ext>
            </p:extLst>
          </p:nvPr>
        </p:nvGraphicFramePr>
        <p:xfrm>
          <a:off x="3524250" y="709200"/>
          <a:ext cx="1333500" cy="419100"/>
        </p:xfrm>
        <a:graphic>
          <a:graphicData uri="http://schemas.openxmlformats.org/presentationml/2006/ole">
            <mc:AlternateContent xmlns:mc="http://schemas.openxmlformats.org/markup-compatibility/2006">
              <mc:Choice xmlns:v="urn:schemas-microsoft-com:vml" Requires="v">
                <p:oleObj spid="_x0000_s136280" name="Equation" r:id="rId5" imgW="1333440" imgH="419040" progId="Equation.3">
                  <p:embed/>
                </p:oleObj>
              </mc:Choice>
              <mc:Fallback>
                <p:oleObj name="Equation" r:id="rId5" imgW="1333440" imgH="41904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524250" y="709200"/>
                        <a:ext cx="1333500" cy="419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Rectangle 23"/>
          <p:cNvSpPr>
            <a:spLocks noChangeArrowheads="1"/>
          </p:cNvSpPr>
          <p:nvPr/>
        </p:nvSpPr>
        <p:spPr bwMode="auto">
          <a:xfrm>
            <a:off x="0" y="3244649"/>
            <a:ext cx="9144000" cy="1736926"/>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23" name="Rectangle 22"/>
          <p:cNvSpPr>
            <a:spLocks noChangeArrowheads="1"/>
          </p:cNvSpPr>
          <p:nvPr/>
        </p:nvSpPr>
        <p:spPr bwMode="auto">
          <a:xfrm>
            <a:off x="0" y="1396799"/>
            <a:ext cx="9144000" cy="1736926"/>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15"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37219" name="Text Box 3"/>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23</a:t>
            </a:r>
          </a:p>
        </p:txBody>
      </p:sp>
      <p:sp>
        <p:nvSpPr>
          <p:cNvPr id="137221" name="Text Box 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You thus obtain a linear relationship between </a:t>
            </a:r>
            <a:r>
              <a:rPr lang="en-GB" sz="1500" b="1" i="1"/>
              <a:t>Y</a:t>
            </a:r>
            <a:r>
              <a:rPr lang="en-GB" sz="1500" b="1"/>
              <a:t>' and </a:t>
            </a:r>
            <a:r>
              <a:rPr lang="en-GB" sz="1500" b="1" i="1"/>
              <a:t>X</a:t>
            </a:r>
            <a:r>
              <a:rPr lang="en-GB" sz="1500" b="1"/>
              <a:t>', as defined.  All serious regression applications allow you to generate logarithmic variables from existing ones.</a:t>
            </a:r>
          </a:p>
        </p:txBody>
      </p:sp>
      <p:sp>
        <p:nvSpPr>
          <p:cNvPr id="13"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4" name="Text Box 4"/>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ELASTICITIES AND LOGARITHMIC MODELS</a:t>
            </a:r>
            <a:endParaRPr lang="en-GB" sz="1600" dirty="0">
              <a:latin typeface="Times New Roman" pitchFamily="18" charset="0"/>
            </a:endParaRPr>
          </a:p>
        </p:txBody>
      </p:sp>
      <p:graphicFrame>
        <p:nvGraphicFramePr>
          <p:cNvPr id="17" name="Object 18"/>
          <p:cNvGraphicFramePr>
            <a:graphicFrameLocks noChangeAspect="1"/>
          </p:cNvGraphicFramePr>
          <p:nvPr>
            <p:extLst>
              <p:ext uri="{D42A27DB-BD31-4B8C-83A1-F6EECF244321}">
                <p14:modId xmlns:p14="http://schemas.microsoft.com/office/powerpoint/2010/main" val="804781400"/>
              </p:ext>
            </p:extLst>
          </p:nvPr>
        </p:nvGraphicFramePr>
        <p:xfrm>
          <a:off x="3095625" y="1543050"/>
          <a:ext cx="3060700" cy="1397000"/>
        </p:xfrm>
        <a:graphic>
          <a:graphicData uri="http://schemas.openxmlformats.org/presentationml/2006/ole">
            <mc:AlternateContent xmlns:mc="http://schemas.openxmlformats.org/markup-compatibility/2006">
              <mc:Choice xmlns:v="urn:schemas-microsoft-com:vml" Requires="v">
                <p:oleObj spid="_x0000_s137361" name="Equation" r:id="rId3" imgW="3060360" imgH="1396800" progId="Equation.3">
                  <p:embed/>
                </p:oleObj>
              </mc:Choice>
              <mc:Fallback>
                <p:oleObj name="Equation" r:id="rId3" imgW="3060360" imgH="139680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95625" y="1543050"/>
                        <a:ext cx="3060700" cy="1397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8" name="Object 23"/>
          <p:cNvGraphicFramePr>
            <a:graphicFrameLocks noChangeAspect="1"/>
          </p:cNvGraphicFramePr>
          <p:nvPr>
            <p:extLst>
              <p:ext uri="{D42A27DB-BD31-4B8C-83A1-F6EECF244321}">
                <p14:modId xmlns:p14="http://schemas.microsoft.com/office/powerpoint/2010/main" val="3278136180"/>
              </p:ext>
            </p:extLst>
          </p:nvPr>
        </p:nvGraphicFramePr>
        <p:xfrm>
          <a:off x="3492000" y="3421063"/>
          <a:ext cx="1828800" cy="404812"/>
        </p:xfrm>
        <a:graphic>
          <a:graphicData uri="http://schemas.openxmlformats.org/presentationml/2006/ole">
            <mc:AlternateContent xmlns:mc="http://schemas.openxmlformats.org/markup-compatibility/2006">
              <mc:Choice xmlns:v="urn:schemas-microsoft-com:vml" Requires="v">
                <p:oleObj spid="_x0000_s137362" name="Equation" r:id="rId5" imgW="1828800" imgH="406080" progId="Equation.3">
                  <p:embed/>
                </p:oleObj>
              </mc:Choice>
              <mc:Fallback>
                <p:oleObj name="Equation" r:id="rId5" imgW="1828800" imgH="40608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492000" y="3421063"/>
                        <a:ext cx="1828800" cy="4048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9" name="Object 24"/>
          <p:cNvGraphicFramePr>
            <a:graphicFrameLocks noChangeAspect="1"/>
          </p:cNvGraphicFramePr>
          <p:nvPr>
            <p:extLst>
              <p:ext uri="{D42A27DB-BD31-4B8C-83A1-F6EECF244321}">
                <p14:modId xmlns:p14="http://schemas.microsoft.com/office/powerpoint/2010/main" val="3660369238"/>
              </p:ext>
            </p:extLst>
          </p:nvPr>
        </p:nvGraphicFramePr>
        <p:xfrm>
          <a:off x="6296025" y="3481875"/>
          <a:ext cx="1371600" cy="1295400"/>
        </p:xfrm>
        <a:graphic>
          <a:graphicData uri="http://schemas.openxmlformats.org/presentationml/2006/ole">
            <mc:AlternateContent xmlns:mc="http://schemas.openxmlformats.org/markup-compatibility/2006">
              <mc:Choice xmlns:v="urn:schemas-microsoft-com:vml" Requires="v">
                <p:oleObj spid="_x0000_s137363" name="Equation" r:id="rId7" imgW="1371600" imgH="1295280" progId="Equation.3">
                  <p:embed/>
                </p:oleObj>
              </mc:Choice>
              <mc:Fallback>
                <p:oleObj name="Equation" r:id="rId7" imgW="1371600" imgH="1295280" progId="Equation.3">
                  <p:embed/>
                  <p:pic>
                    <p:nvPicPr>
                      <p:cNvPr id="0" name=""/>
                      <p:cNvPicPr>
                        <a:picLocks noChangeAspect="1" noChangeArrowheads="1"/>
                      </p:cNvPicPr>
                      <p:nvPr/>
                    </p:nvPicPr>
                    <p:blipFill>
                      <a:blip r:embed="rId8"/>
                      <a:srcRect/>
                      <a:stretch>
                        <a:fillRect/>
                      </a:stretch>
                    </p:blipFill>
                    <p:spPr bwMode="auto">
                      <a:xfrm>
                        <a:off x="6296025" y="3481875"/>
                        <a:ext cx="1371600" cy="12954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0" name="Text Box 25"/>
          <p:cNvSpPr txBox="1">
            <a:spLocks noChangeArrowheads="1"/>
          </p:cNvSpPr>
          <p:nvPr/>
        </p:nvSpPr>
        <p:spPr bwMode="auto">
          <a:xfrm>
            <a:off x="5464175" y="3457575"/>
            <a:ext cx="9144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a:t>where</a:t>
            </a:r>
            <a:endParaRPr lang="en-US" sz="1800" b="1"/>
          </a:p>
        </p:txBody>
      </p:sp>
      <p:sp>
        <p:nvSpPr>
          <p:cNvPr id="21" name="Rectangle 20"/>
          <p:cNvSpPr>
            <a:spLocks noChangeArrowheads="1"/>
          </p:cNvSpPr>
          <p:nvPr/>
        </p:nvSpPr>
        <p:spPr bwMode="auto">
          <a:xfrm>
            <a:off x="0" y="576000"/>
            <a:ext cx="9144000" cy="7112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graphicFrame>
        <p:nvGraphicFramePr>
          <p:cNvPr id="22" name="Object 7"/>
          <p:cNvGraphicFramePr>
            <a:graphicFrameLocks noChangeAspect="1"/>
          </p:cNvGraphicFramePr>
          <p:nvPr>
            <p:extLst>
              <p:ext uri="{D42A27DB-BD31-4B8C-83A1-F6EECF244321}">
                <p14:modId xmlns:p14="http://schemas.microsoft.com/office/powerpoint/2010/main" val="385906184"/>
              </p:ext>
            </p:extLst>
          </p:nvPr>
        </p:nvGraphicFramePr>
        <p:xfrm>
          <a:off x="3524250" y="709200"/>
          <a:ext cx="1333500" cy="419100"/>
        </p:xfrm>
        <a:graphic>
          <a:graphicData uri="http://schemas.openxmlformats.org/presentationml/2006/ole">
            <mc:AlternateContent xmlns:mc="http://schemas.openxmlformats.org/markup-compatibility/2006">
              <mc:Choice xmlns:v="urn:schemas-microsoft-com:vml" Requires="v">
                <p:oleObj spid="_x0000_s137364" name="Equation" r:id="rId9" imgW="1333440" imgH="419040" progId="Equation.3">
                  <p:embed/>
                </p:oleObj>
              </mc:Choice>
              <mc:Fallback>
                <p:oleObj name="Equation" r:id="rId9" imgW="1333440" imgH="419040" progId="Equation.3">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524250" y="709200"/>
                        <a:ext cx="1333500" cy="419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38243" name="Text Box 3"/>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24</a:t>
            </a:r>
          </a:p>
        </p:txBody>
      </p:sp>
      <p:sp>
        <p:nvSpPr>
          <p:cNvPr id="138245" name="Text Box 5"/>
          <p:cNvSpPr txBox="1">
            <a:spLocks noChangeArrowheads="1"/>
          </p:cNvSpPr>
          <p:nvPr/>
        </p:nvSpPr>
        <p:spPr bwMode="auto">
          <a:xfrm>
            <a:off x="301625" y="5834063"/>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The coefficient of </a:t>
            </a:r>
            <a:r>
              <a:rPr lang="en-GB" sz="1500" b="1" i="1"/>
              <a:t>X</a:t>
            </a:r>
            <a:r>
              <a:rPr lang="en-GB" sz="1500" b="1"/>
              <a:t>' will be a direct estimate of the elasticity, </a:t>
            </a:r>
            <a:r>
              <a:rPr lang="en-GB" sz="1500" b="1" i="1">
                <a:latin typeface="Symbol" pitchFamily="18" charset="2"/>
              </a:rPr>
              <a:t>b</a:t>
            </a:r>
            <a:r>
              <a:rPr lang="en-GB" sz="1500" b="1" baseline="-25000"/>
              <a:t>2</a:t>
            </a:r>
            <a:r>
              <a:rPr lang="en-GB" sz="1500" b="1"/>
              <a:t>.</a:t>
            </a:r>
          </a:p>
        </p:txBody>
      </p:sp>
      <p:sp>
        <p:nvSpPr>
          <p:cNvPr id="13"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4" name="Text Box 4"/>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ELASTICITIES AND LOGARITHMIC MODELS</a:t>
            </a:r>
            <a:endParaRPr lang="en-GB" sz="1600" dirty="0">
              <a:latin typeface="Times New Roman" pitchFamily="18" charset="0"/>
            </a:endParaRPr>
          </a:p>
        </p:txBody>
      </p:sp>
      <p:sp>
        <p:nvSpPr>
          <p:cNvPr id="21" name="Rectangle 20"/>
          <p:cNvSpPr>
            <a:spLocks noChangeArrowheads="1"/>
          </p:cNvSpPr>
          <p:nvPr/>
        </p:nvSpPr>
        <p:spPr bwMode="auto">
          <a:xfrm>
            <a:off x="0" y="1396799"/>
            <a:ext cx="9144000" cy="1736926"/>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graphicFrame>
        <p:nvGraphicFramePr>
          <p:cNvPr id="22" name="Object 18"/>
          <p:cNvGraphicFramePr>
            <a:graphicFrameLocks noChangeAspect="1"/>
          </p:cNvGraphicFramePr>
          <p:nvPr>
            <p:extLst>
              <p:ext uri="{D42A27DB-BD31-4B8C-83A1-F6EECF244321}">
                <p14:modId xmlns:p14="http://schemas.microsoft.com/office/powerpoint/2010/main" val="2479470666"/>
              </p:ext>
            </p:extLst>
          </p:nvPr>
        </p:nvGraphicFramePr>
        <p:xfrm>
          <a:off x="3095625" y="1543050"/>
          <a:ext cx="3060700" cy="1397000"/>
        </p:xfrm>
        <a:graphic>
          <a:graphicData uri="http://schemas.openxmlformats.org/presentationml/2006/ole">
            <mc:AlternateContent xmlns:mc="http://schemas.openxmlformats.org/markup-compatibility/2006">
              <mc:Choice xmlns:v="urn:schemas-microsoft-com:vml" Requires="v">
                <p:oleObj spid="_x0000_s138386" name="Equation" r:id="rId3" imgW="3060360" imgH="1396800" progId="Equation.3">
                  <p:embed/>
                </p:oleObj>
              </mc:Choice>
              <mc:Fallback>
                <p:oleObj name="Equation" r:id="rId3" imgW="3060360" imgH="139680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95625" y="1543050"/>
                        <a:ext cx="3060700" cy="1397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3" name="Rectangle 22"/>
          <p:cNvSpPr>
            <a:spLocks noChangeArrowheads="1"/>
          </p:cNvSpPr>
          <p:nvPr/>
        </p:nvSpPr>
        <p:spPr bwMode="auto">
          <a:xfrm>
            <a:off x="0" y="576000"/>
            <a:ext cx="9144000" cy="7112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graphicFrame>
        <p:nvGraphicFramePr>
          <p:cNvPr id="24" name="Object 7"/>
          <p:cNvGraphicFramePr>
            <a:graphicFrameLocks noChangeAspect="1"/>
          </p:cNvGraphicFramePr>
          <p:nvPr>
            <p:extLst>
              <p:ext uri="{D42A27DB-BD31-4B8C-83A1-F6EECF244321}">
                <p14:modId xmlns:p14="http://schemas.microsoft.com/office/powerpoint/2010/main" val="2587388351"/>
              </p:ext>
            </p:extLst>
          </p:nvPr>
        </p:nvGraphicFramePr>
        <p:xfrm>
          <a:off x="3524250" y="709200"/>
          <a:ext cx="1333500" cy="419100"/>
        </p:xfrm>
        <a:graphic>
          <a:graphicData uri="http://schemas.openxmlformats.org/presentationml/2006/ole">
            <mc:AlternateContent xmlns:mc="http://schemas.openxmlformats.org/markup-compatibility/2006">
              <mc:Choice xmlns:v="urn:schemas-microsoft-com:vml" Requires="v">
                <p:oleObj spid="_x0000_s138387" name="Equation" r:id="rId5" imgW="1333440" imgH="419040" progId="Equation.3">
                  <p:embed/>
                </p:oleObj>
              </mc:Choice>
              <mc:Fallback>
                <p:oleObj name="Equation" r:id="rId5" imgW="1333440" imgH="41904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524250" y="709200"/>
                        <a:ext cx="1333500" cy="419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5" name="Rectangle 24"/>
          <p:cNvSpPr>
            <a:spLocks noChangeArrowheads="1"/>
          </p:cNvSpPr>
          <p:nvPr/>
        </p:nvSpPr>
        <p:spPr bwMode="auto">
          <a:xfrm>
            <a:off x="0" y="3244649"/>
            <a:ext cx="9144000" cy="1736926"/>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graphicFrame>
        <p:nvGraphicFramePr>
          <p:cNvPr id="26" name="Object 23"/>
          <p:cNvGraphicFramePr>
            <a:graphicFrameLocks noChangeAspect="1"/>
          </p:cNvGraphicFramePr>
          <p:nvPr>
            <p:extLst>
              <p:ext uri="{D42A27DB-BD31-4B8C-83A1-F6EECF244321}">
                <p14:modId xmlns:p14="http://schemas.microsoft.com/office/powerpoint/2010/main" val="1758675027"/>
              </p:ext>
            </p:extLst>
          </p:nvPr>
        </p:nvGraphicFramePr>
        <p:xfrm>
          <a:off x="3492000" y="3421063"/>
          <a:ext cx="1828800" cy="404812"/>
        </p:xfrm>
        <a:graphic>
          <a:graphicData uri="http://schemas.openxmlformats.org/presentationml/2006/ole">
            <mc:AlternateContent xmlns:mc="http://schemas.openxmlformats.org/markup-compatibility/2006">
              <mc:Choice xmlns:v="urn:schemas-microsoft-com:vml" Requires="v">
                <p:oleObj spid="_x0000_s138388" name="Equation" r:id="rId7" imgW="1828800" imgH="406080" progId="Equation.3">
                  <p:embed/>
                </p:oleObj>
              </mc:Choice>
              <mc:Fallback>
                <p:oleObj name="Equation" r:id="rId7" imgW="1828800" imgH="40608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492000" y="3421063"/>
                        <a:ext cx="1828800" cy="4048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7" name="Object 24"/>
          <p:cNvGraphicFramePr>
            <a:graphicFrameLocks noChangeAspect="1"/>
          </p:cNvGraphicFramePr>
          <p:nvPr>
            <p:extLst>
              <p:ext uri="{D42A27DB-BD31-4B8C-83A1-F6EECF244321}">
                <p14:modId xmlns:p14="http://schemas.microsoft.com/office/powerpoint/2010/main" val="1666616140"/>
              </p:ext>
            </p:extLst>
          </p:nvPr>
        </p:nvGraphicFramePr>
        <p:xfrm>
          <a:off x="6296025" y="3481875"/>
          <a:ext cx="1371600" cy="1295400"/>
        </p:xfrm>
        <a:graphic>
          <a:graphicData uri="http://schemas.openxmlformats.org/presentationml/2006/ole">
            <mc:AlternateContent xmlns:mc="http://schemas.openxmlformats.org/markup-compatibility/2006">
              <mc:Choice xmlns:v="urn:schemas-microsoft-com:vml" Requires="v">
                <p:oleObj spid="_x0000_s138389" name="Equation" r:id="rId9" imgW="1371600" imgH="1295280" progId="Equation.3">
                  <p:embed/>
                </p:oleObj>
              </mc:Choice>
              <mc:Fallback>
                <p:oleObj name="Equation" r:id="rId9" imgW="1371600" imgH="1295280" progId="Equation.3">
                  <p:embed/>
                  <p:pic>
                    <p:nvPicPr>
                      <p:cNvPr id="0" name=""/>
                      <p:cNvPicPr>
                        <a:picLocks noChangeAspect="1" noChangeArrowheads="1"/>
                      </p:cNvPicPr>
                      <p:nvPr/>
                    </p:nvPicPr>
                    <p:blipFill>
                      <a:blip r:embed="rId10"/>
                      <a:srcRect/>
                      <a:stretch>
                        <a:fillRect/>
                      </a:stretch>
                    </p:blipFill>
                    <p:spPr bwMode="auto">
                      <a:xfrm>
                        <a:off x="6296025" y="3481875"/>
                        <a:ext cx="1371600" cy="12954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8" name="Text Box 25"/>
          <p:cNvSpPr txBox="1">
            <a:spLocks noChangeArrowheads="1"/>
          </p:cNvSpPr>
          <p:nvPr/>
        </p:nvSpPr>
        <p:spPr bwMode="auto">
          <a:xfrm>
            <a:off x="5464175" y="3457575"/>
            <a:ext cx="9144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a:t>where</a:t>
            </a:r>
            <a:endParaRPr lang="en-US" sz="1800" b="1"/>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39267" name="Text Box 3"/>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25</a:t>
            </a:r>
          </a:p>
        </p:txBody>
      </p:sp>
      <p:sp>
        <p:nvSpPr>
          <p:cNvPr id="139269" name="Text Box 5"/>
          <p:cNvSpPr txBox="1">
            <a:spLocks noChangeArrowheads="1"/>
          </p:cNvSpPr>
          <p:nvPr/>
        </p:nvSpPr>
        <p:spPr bwMode="auto">
          <a:xfrm>
            <a:off x="301625" y="5834063"/>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dirty="0"/>
              <a:t>The constant term will be an estimate of log </a:t>
            </a:r>
            <a:r>
              <a:rPr lang="en-GB" sz="1500" b="1" i="1" dirty="0">
                <a:latin typeface="Symbol" pitchFamily="18" charset="2"/>
              </a:rPr>
              <a:t>b</a:t>
            </a:r>
            <a:r>
              <a:rPr lang="en-GB" sz="1500" b="1" baseline="-25000" dirty="0"/>
              <a:t>1</a:t>
            </a:r>
            <a:r>
              <a:rPr lang="en-GB" sz="1500" b="1" dirty="0"/>
              <a:t>.  To obtain an estimate of </a:t>
            </a:r>
            <a:r>
              <a:rPr lang="en-GB" sz="1500" b="1" i="1" dirty="0">
                <a:latin typeface="Symbol" pitchFamily="18" charset="2"/>
              </a:rPr>
              <a:t>b</a:t>
            </a:r>
            <a:r>
              <a:rPr lang="en-GB" sz="1500" b="1" baseline="-25000" dirty="0"/>
              <a:t>1</a:t>
            </a:r>
            <a:r>
              <a:rPr lang="en-GB" sz="1500" b="1" dirty="0"/>
              <a:t>, you calculate </a:t>
            </a:r>
            <a:r>
              <a:rPr lang="en-GB" sz="1500" b="1" dirty="0" err="1" smtClean="0"/>
              <a:t>exp</a:t>
            </a:r>
            <a:r>
              <a:rPr lang="en-GB" sz="1500" b="1" dirty="0" smtClean="0"/>
              <a:t>(    ), where     is </a:t>
            </a:r>
            <a:r>
              <a:rPr lang="en-GB" sz="1500" b="1" dirty="0"/>
              <a:t>the estimate </a:t>
            </a:r>
            <a:r>
              <a:rPr lang="en-GB" sz="1500" b="1" dirty="0" smtClean="0"/>
              <a:t>of     .  </a:t>
            </a:r>
            <a:r>
              <a:rPr lang="en-GB" sz="1500" b="1" dirty="0"/>
              <a:t>(This assumes that you have used natural logarithms, that is, logarithms to base </a:t>
            </a:r>
            <a:r>
              <a:rPr lang="en-GB" sz="1500" b="1" i="1" dirty="0"/>
              <a:t>e</a:t>
            </a:r>
            <a:r>
              <a:rPr lang="en-GB" sz="1500" b="1" dirty="0"/>
              <a:t>, to transform the model.) </a:t>
            </a:r>
          </a:p>
        </p:txBody>
      </p:sp>
      <p:sp>
        <p:nvSpPr>
          <p:cNvPr id="13"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4" name="Text Box 4"/>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ELASTICITIES AND LOGARITHMIC MODELS</a:t>
            </a:r>
            <a:endParaRPr lang="en-GB" sz="1600" dirty="0">
              <a:latin typeface="Times New Roman" pitchFamily="18" charset="0"/>
            </a:endParaRPr>
          </a:p>
        </p:txBody>
      </p:sp>
      <p:sp>
        <p:nvSpPr>
          <p:cNvPr id="17" name="Rectangle 16"/>
          <p:cNvSpPr>
            <a:spLocks noChangeArrowheads="1"/>
          </p:cNvSpPr>
          <p:nvPr/>
        </p:nvSpPr>
        <p:spPr bwMode="auto">
          <a:xfrm>
            <a:off x="0" y="1396799"/>
            <a:ext cx="9144000" cy="1736926"/>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graphicFrame>
        <p:nvGraphicFramePr>
          <p:cNvPr id="18" name="Object 18"/>
          <p:cNvGraphicFramePr>
            <a:graphicFrameLocks noChangeAspect="1"/>
          </p:cNvGraphicFramePr>
          <p:nvPr>
            <p:extLst>
              <p:ext uri="{D42A27DB-BD31-4B8C-83A1-F6EECF244321}">
                <p14:modId xmlns:p14="http://schemas.microsoft.com/office/powerpoint/2010/main" val="2479470666"/>
              </p:ext>
            </p:extLst>
          </p:nvPr>
        </p:nvGraphicFramePr>
        <p:xfrm>
          <a:off x="3095625" y="1543050"/>
          <a:ext cx="3060700" cy="1397000"/>
        </p:xfrm>
        <a:graphic>
          <a:graphicData uri="http://schemas.openxmlformats.org/presentationml/2006/ole">
            <mc:AlternateContent xmlns:mc="http://schemas.openxmlformats.org/markup-compatibility/2006">
              <mc:Choice xmlns:v="urn:schemas-microsoft-com:vml" Requires="v">
                <p:oleObj spid="_x0000_s139425" name="Equation" r:id="rId3" imgW="3060360" imgH="1396800" progId="Equation.3">
                  <p:embed/>
                </p:oleObj>
              </mc:Choice>
              <mc:Fallback>
                <p:oleObj name="Equation" r:id="rId3" imgW="3060360" imgH="139680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95625" y="1543050"/>
                        <a:ext cx="3060700" cy="1397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9" name="Rectangle 18"/>
          <p:cNvSpPr>
            <a:spLocks noChangeArrowheads="1"/>
          </p:cNvSpPr>
          <p:nvPr/>
        </p:nvSpPr>
        <p:spPr bwMode="auto">
          <a:xfrm>
            <a:off x="0" y="576000"/>
            <a:ext cx="9144000" cy="7112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graphicFrame>
        <p:nvGraphicFramePr>
          <p:cNvPr id="20" name="Object 7"/>
          <p:cNvGraphicFramePr>
            <a:graphicFrameLocks noChangeAspect="1"/>
          </p:cNvGraphicFramePr>
          <p:nvPr>
            <p:extLst>
              <p:ext uri="{D42A27DB-BD31-4B8C-83A1-F6EECF244321}">
                <p14:modId xmlns:p14="http://schemas.microsoft.com/office/powerpoint/2010/main" val="2587388351"/>
              </p:ext>
            </p:extLst>
          </p:nvPr>
        </p:nvGraphicFramePr>
        <p:xfrm>
          <a:off x="3524250" y="709200"/>
          <a:ext cx="1333500" cy="419100"/>
        </p:xfrm>
        <a:graphic>
          <a:graphicData uri="http://schemas.openxmlformats.org/presentationml/2006/ole">
            <mc:AlternateContent xmlns:mc="http://schemas.openxmlformats.org/markup-compatibility/2006">
              <mc:Choice xmlns:v="urn:schemas-microsoft-com:vml" Requires="v">
                <p:oleObj spid="_x0000_s139426" name="Equation" r:id="rId5" imgW="1333440" imgH="419040" progId="Equation.3">
                  <p:embed/>
                </p:oleObj>
              </mc:Choice>
              <mc:Fallback>
                <p:oleObj name="Equation" r:id="rId5" imgW="1333440" imgH="41904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524250" y="709200"/>
                        <a:ext cx="1333500" cy="419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1" name="Rectangle 20"/>
          <p:cNvSpPr>
            <a:spLocks noChangeArrowheads="1"/>
          </p:cNvSpPr>
          <p:nvPr/>
        </p:nvSpPr>
        <p:spPr bwMode="auto">
          <a:xfrm>
            <a:off x="0" y="3244649"/>
            <a:ext cx="9144000" cy="1736926"/>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graphicFrame>
        <p:nvGraphicFramePr>
          <p:cNvPr id="22" name="Object 23"/>
          <p:cNvGraphicFramePr>
            <a:graphicFrameLocks noChangeAspect="1"/>
          </p:cNvGraphicFramePr>
          <p:nvPr>
            <p:extLst>
              <p:ext uri="{D42A27DB-BD31-4B8C-83A1-F6EECF244321}">
                <p14:modId xmlns:p14="http://schemas.microsoft.com/office/powerpoint/2010/main" val="1758675027"/>
              </p:ext>
            </p:extLst>
          </p:nvPr>
        </p:nvGraphicFramePr>
        <p:xfrm>
          <a:off x="3492000" y="3421063"/>
          <a:ext cx="1828800" cy="404812"/>
        </p:xfrm>
        <a:graphic>
          <a:graphicData uri="http://schemas.openxmlformats.org/presentationml/2006/ole">
            <mc:AlternateContent xmlns:mc="http://schemas.openxmlformats.org/markup-compatibility/2006">
              <mc:Choice xmlns:v="urn:schemas-microsoft-com:vml" Requires="v">
                <p:oleObj spid="_x0000_s139427" name="Equation" r:id="rId7" imgW="1828800" imgH="406080" progId="Equation.3">
                  <p:embed/>
                </p:oleObj>
              </mc:Choice>
              <mc:Fallback>
                <p:oleObj name="Equation" r:id="rId7" imgW="1828800" imgH="40608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492000" y="3421063"/>
                        <a:ext cx="1828800" cy="4048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3" name="Object 24"/>
          <p:cNvGraphicFramePr>
            <a:graphicFrameLocks noChangeAspect="1"/>
          </p:cNvGraphicFramePr>
          <p:nvPr>
            <p:extLst>
              <p:ext uri="{D42A27DB-BD31-4B8C-83A1-F6EECF244321}">
                <p14:modId xmlns:p14="http://schemas.microsoft.com/office/powerpoint/2010/main" val="1666616140"/>
              </p:ext>
            </p:extLst>
          </p:nvPr>
        </p:nvGraphicFramePr>
        <p:xfrm>
          <a:off x="6296025" y="3481875"/>
          <a:ext cx="1371600" cy="1295400"/>
        </p:xfrm>
        <a:graphic>
          <a:graphicData uri="http://schemas.openxmlformats.org/presentationml/2006/ole">
            <mc:AlternateContent xmlns:mc="http://schemas.openxmlformats.org/markup-compatibility/2006">
              <mc:Choice xmlns:v="urn:schemas-microsoft-com:vml" Requires="v">
                <p:oleObj spid="_x0000_s139428" name="Equation" r:id="rId9" imgW="1371600" imgH="1295280" progId="Equation.3">
                  <p:embed/>
                </p:oleObj>
              </mc:Choice>
              <mc:Fallback>
                <p:oleObj name="Equation" r:id="rId9" imgW="1371600" imgH="1295280" progId="Equation.3">
                  <p:embed/>
                  <p:pic>
                    <p:nvPicPr>
                      <p:cNvPr id="0" name=""/>
                      <p:cNvPicPr>
                        <a:picLocks noChangeAspect="1" noChangeArrowheads="1"/>
                      </p:cNvPicPr>
                      <p:nvPr/>
                    </p:nvPicPr>
                    <p:blipFill>
                      <a:blip r:embed="rId10"/>
                      <a:srcRect/>
                      <a:stretch>
                        <a:fillRect/>
                      </a:stretch>
                    </p:blipFill>
                    <p:spPr bwMode="auto">
                      <a:xfrm>
                        <a:off x="6296025" y="3481875"/>
                        <a:ext cx="1371600" cy="12954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4" name="Text Box 25"/>
          <p:cNvSpPr txBox="1">
            <a:spLocks noChangeArrowheads="1"/>
          </p:cNvSpPr>
          <p:nvPr/>
        </p:nvSpPr>
        <p:spPr bwMode="auto">
          <a:xfrm>
            <a:off x="5464175" y="3457575"/>
            <a:ext cx="9144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a:t>where</a:t>
            </a:r>
            <a:endParaRPr lang="en-US" sz="1800" b="1"/>
          </a:p>
        </p:txBody>
      </p:sp>
      <p:graphicFrame>
        <p:nvGraphicFramePr>
          <p:cNvPr id="2" name="Object 1"/>
          <p:cNvGraphicFramePr>
            <a:graphicFrameLocks noChangeAspect="1"/>
          </p:cNvGraphicFramePr>
          <p:nvPr>
            <p:extLst>
              <p:ext uri="{D42A27DB-BD31-4B8C-83A1-F6EECF244321}">
                <p14:modId xmlns:p14="http://schemas.microsoft.com/office/powerpoint/2010/main" val="1206648113"/>
              </p:ext>
            </p:extLst>
          </p:nvPr>
        </p:nvGraphicFramePr>
        <p:xfrm>
          <a:off x="3603625" y="6091238"/>
          <a:ext cx="206154" cy="272376"/>
        </p:xfrm>
        <a:graphic>
          <a:graphicData uri="http://schemas.openxmlformats.org/presentationml/2006/ole">
            <mc:AlternateContent xmlns:mc="http://schemas.openxmlformats.org/markup-compatibility/2006">
              <mc:Choice xmlns:v="urn:schemas-microsoft-com:vml" Requires="v">
                <p:oleObj spid="_x0000_s139429" name="Equation" r:id="rId11" imgW="317160" imgH="419040" progId="Equation.DSMT4">
                  <p:embed/>
                </p:oleObj>
              </mc:Choice>
              <mc:Fallback>
                <p:oleObj name="Equation" r:id="rId11" imgW="317160" imgH="419040" progId="Equation.DSMT4">
                  <p:embed/>
                  <p:pic>
                    <p:nvPicPr>
                      <p:cNvPr id="0" name="Object 7"/>
                      <p:cNvPicPr>
                        <a:picLocks noChangeAspect="1" noChangeArrowheads="1"/>
                      </p:cNvPicPr>
                      <p:nvPr/>
                    </p:nvPicPr>
                    <p:blipFill>
                      <a:blip r:embed="rId12"/>
                      <a:srcRect/>
                      <a:stretch>
                        <a:fillRect/>
                      </a:stretch>
                    </p:blipFill>
                    <p:spPr bwMode="auto">
                      <a:xfrm>
                        <a:off x="3603625" y="6091238"/>
                        <a:ext cx="206154" cy="27237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 name="Object 2"/>
          <p:cNvGraphicFramePr>
            <a:graphicFrameLocks noChangeAspect="1"/>
          </p:cNvGraphicFramePr>
          <p:nvPr>
            <p:extLst>
              <p:ext uri="{D42A27DB-BD31-4B8C-83A1-F6EECF244321}">
                <p14:modId xmlns:p14="http://schemas.microsoft.com/office/powerpoint/2010/main" val="69324322"/>
              </p:ext>
            </p:extLst>
          </p:nvPr>
        </p:nvGraphicFramePr>
        <p:xfrm>
          <a:off x="1755775" y="6078538"/>
          <a:ext cx="206375" cy="280987"/>
        </p:xfrm>
        <a:graphic>
          <a:graphicData uri="http://schemas.openxmlformats.org/presentationml/2006/ole">
            <mc:AlternateContent xmlns:mc="http://schemas.openxmlformats.org/markup-compatibility/2006">
              <mc:Choice xmlns:v="urn:schemas-microsoft-com:vml" Requires="v">
                <p:oleObj spid="_x0000_s139430" name="Equation" r:id="rId13" imgW="317160" imgH="431640" progId="Equation.DSMT4">
                  <p:embed/>
                </p:oleObj>
              </mc:Choice>
              <mc:Fallback>
                <p:oleObj name="Equation" r:id="rId13" imgW="317160" imgH="431640" progId="Equation.DSMT4">
                  <p:embed/>
                  <p:pic>
                    <p:nvPicPr>
                      <p:cNvPr id="0" name="Object 1"/>
                      <p:cNvPicPr>
                        <a:picLocks noChangeAspect="1" noChangeArrowheads="1"/>
                      </p:cNvPicPr>
                      <p:nvPr/>
                    </p:nvPicPr>
                    <p:blipFill>
                      <a:blip r:embed="rId14"/>
                      <a:srcRect/>
                      <a:stretch>
                        <a:fillRect/>
                      </a:stretch>
                    </p:blipFill>
                    <p:spPr bwMode="auto">
                      <a:xfrm>
                        <a:off x="1755775" y="6078538"/>
                        <a:ext cx="206375" cy="2809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4" name="Object 3"/>
          <p:cNvGraphicFramePr>
            <a:graphicFrameLocks noChangeAspect="1"/>
          </p:cNvGraphicFramePr>
          <p:nvPr>
            <p:extLst>
              <p:ext uri="{D42A27DB-BD31-4B8C-83A1-F6EECF244321}">
                <p14:modId xmlns:p14="http://schemas.microsoft.com/office/powerpoint/2010/main" val="3371603045"/>
              </p:ext>
            </p:extLst>
          </p:nvPr>
        </p:nvGraphicFramePr>
        <p:xfrm>
          <a:off x="793750" y="6078538"/>
          <a:ext cx="206375" cy="280987"/>
        </p:xfrm>
        <a:graphic>
          <a:graphicData uri="http://schemas.openxmlformats.org/presentationml/2006/ole">
            <mc:AlternateContent xmlns:mc="http://schemas.openxmlformats.org/markup-compatibility/2006">
              <mc:Choice xmlns:v="urn:schemas-microsoft-com:vml" Requires="v">
                <p:oleObj spid="_x0000_s139431" name="Equation" r:id="rId15" imgW="317160" imgH="431640" progId="Equation.DSMT4">
                  <p:embed/>
                </p:oleObj>
              </mc:Choice>
              <mc:Fallback>
                <p:oleObj name="Equation" r:id="rId15" imgW="317160" imgH="431640" progId="Equation.DSMT4">
                  <p:embed/>
                  <p:pic>
                    <p:nvPicPr>
                      <p:cNvPr id="0" name="Object 2"/>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793750" y="6078538"/>
                        <a:ext cx="206375" cy="2809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14"/>
          <p:cNvSpPr/>
          <p:nvPr/>
        </p:nvSpPr>
        <p:spPr bwMode="auto">
          <a:xfrm>
            <a:off x="495300" y="619125"/>
            <a:ext cx="8150400" cy="4804275"/>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18"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40291" name="Text Box 3"/>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26</a:t>
            </a:r>
          </a:p>
        </p:txBody>
      </p:sp>
      <p:sp>
        <p:nvSpPr>
          <p:cNvPr id="140293" name="Text Box 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Here is a scatter diagram showing annual household expenditure on </a:t>
            </a:r>
            <a:r>
              <a:rPr lang="en-GB" sz="1500" b="1" i="1"/>
              <a:t>FDHO</a:t>
            </a:r>
            <a:r>
              <a:rPr lang="en-GB" sz="1500" b="1"/>
              <a:t>, food eaten at home, and </a:t>
            </a:r>
            <a:r>
              <a:rPr lang="en-GB" sz="1500" b="1" i="1"/>
              <a:t>EXP</a:t>
            </a:r>
            <a:r>
              <a:rPr lang="en-GB" sz="1500" b="1"/>
              <a:t>, total annual household expenditure, both measured in dollars, for 1995 for a sample of 869 households in the United States (Consumer Expenditure Survey data).</a:t>
            </a:r>
          </a:p>
        </p:txBody>
      </p:sp>
      <p:sp>
        <p:nvSpPr>
          <p:cNvPr id="140295" name="Rectangle 7"/>
          <p:cNvSpPr>
            <a:spLocks noChangeArrowheads="1"/>
          </p:cNvSpPr>
          <p:nvPr/>
        </p:nvSpPr>
        <p:spPr bwMode="auto">
          <a:xfrm>
            <a:off x="1981200" y="4953000"/>
            <a:ext cx="6096000" cy="7620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40303" name="Rectangle 15"/>
          <p:cNvSpPr>
            <a:spLocks noChangeArrowheads="1"/>
          </p:cNvSpPr>
          <p:nvPr/>
        </p:nvSpPr>
        <p:spPr bwMode="auto">
          <a:xfrm>
            <a:off x="714375" y="723900"/>
            <a:ext cx="685800" cy="26670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40306" name="Rectangle 18"/>
          <p:cNvSpPr>
            <a:spLocks noChangeArrowheads="1"/>
          </p:cNvSpPr>
          <p:nvPr/>
        </p:nvSpPr>
        <p:spPr bwMode="auto">
          <a:xfrm>
            <a:off x="7620000" y="4876800"/>
            <a:ext cx="838200" cy="45720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6"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7" name="Text Box 4"/>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ELASTICITIES AND LOGARITHMIC MODELS</a:t>
            </a:r>
            <a:endParaRPr lang="en-GB" sz="1600" dirty="0">
              <a:latin typeface="Times New Roman" pitchFamily="18" charset="0"/>
            </a:endParaRPr>
          </a:p>
        </p:txBody>
      </p:sp>
      <p:pic>
        <p:nvPicPr>
          <p:cNvPr id="140335" name="Picture 47"/>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910800" y="637200"/>
            <a:ext cx="7262876" cy="473501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5"/>
          <p:cNvSpPr>
            <a:spLocks noChangeArrowheads="1"/>
          </p:cNvSpPr>
          <p:nvPr/>
        </p:nvSpPr>
        <p:spPr bwMode="auto">
          <a:xfrm>
            <a:off x="0" y="548374"/>
            <a:ext cx="9144000" cy="3214800"/>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14"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42346" name="Rectangle 10"/>
          <p:cNvSpPr>
            <a:spLocks noChangeArrowheads="1"/>
          </p:cNvSpPr>
          <p:nvPr/>
        </p:nvSpPr>
        <p:spPr bwMode="auto">
          <a:xfrm>
            <a:off x="365125" y="637200"/>
            <a:ext cx="1590675" cy="228600"/>
          </a:xfrm>
          <a:prstGeom prst="rect">
            <a:avLst/>
          </a:prstGeom>
          <a:solidFill>
            <a:srgbClr val="DDDDD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42338" name="Text Box 2"/>
          <p:cNvSpPr txBox="1">
            <a:spLocks noChangeArrowheads="1"/>
          </p:cNvSpPr>
          <p:nvPr/>
        </p:nvSpPr>
        <p:spPr bwMode="auto">
          <a:xfrm>
            <a:off x="301625" y="597601"/>
            <a:ext cx="8532813" cy="3079050"/>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46150" algn="l"/>
              </a:tabLst>
              <a:defRPr sz="2400">
                <a:solidFill>
                  <a:schemeClr val="tx1"/>
                </a:solidFill>
                <a:latin typeface="Times New Roman" pitchFamily="18" charset="0"/>
              </a:defRPr>
            </a:lvl1pPr>
            <a:lvl2pPr>
              <a:tabLst>
                <a:tab pos="946150" algn="l"/>
              </a:tabLst>
              <a:defRPr sz="2400">
                <a:solidFill>
                  <a:schemeClr val="tx1"/>
                </a:solidFill>
                <a:latin typeface="Times New Roman" pitchFamily="18" charset="0"/>
              </a:defRPr>
            </a:lvl2pPr>
            <a:lvl3pPr>
              <a:tabLst>
                <a:tab pos="946150" algn="l"/>
              </a:tabLst>
              <a:defRPr sz="2400">
                <a:solidFill>
                  <a:schemeClr val="tx1"/>
                </a:solidFill>
                <a:latin typeface="Times New Roman" pitchFamily="18" charset="0"/>
              </a:defRPr>
            </a:lvl3pPr>
            <a:lvl4pPr>
              <a:tabLst>
                <a:tab pos="946150" algn="l"/>
              </a:tabLst>
              <a:defRPr sz="2400">
                <a:solidFill>
                  <a:schemeClr val="tx1"/>
                </a:solidFill>
                <a:latin typeface="Times New Roman" pitchFamily="18" charset="0"/>
              </a:defRPr>
            </a:lvl4pPr>
            <a:lvl5pPr>
              <a:tabLst>
                <a:tab pos="946150" algn="l"/>
              </a:tabLst>
              <a:defRPr sz="2400">
                <a:solidFill>
                  <a:schemeClr val="tx1"/>
                </a:solidFill>
                <a:latin typeface="Times New Roman" pitchFamily="18" charset="0"/>
              </a:defRPr>
            </a:lvl5pPr>
            <a:lvl6pPr eaLnBrk="0" fontAlgn="base" hangingPunct="0">
              <a:spcBef>
                <a:spcPct val="0"/>
              </a:spcBef>
              <a:spcAft>
                <a:spcPct val="0"/>
              </a:spcAft>
              <a:tabLst>
                <a:tab pos="946150" algn="l"/>
              </a:tabLst>
              <a:defRPr sz="2400">
                <a:solidFill>
                  <a:schemeClr val="tx1"/>
                </a:solidFill>
                <a:latin typeface="Times New Roman" pitchFamily="18" charset="0"/>
              </a:defRPr>
            </a:lvl6pPr>
            <a:lvl7pPr eaLnBrk="0" fontAlgn="base" hangingPunct="0">
              <a:spcBef>
                <a:spcPct val="0"/>
              </a:spcBef>
              <a:spcAft>
                <a:spcPct val="0"/>
              </a:spcAft>
              <a:tabLst>
                <a:tab pos="946150" algn="l"/>
              </a:tabLst>
              <a:defRPr sz="2400">
                <a:solidFill>
                  <a:schemeClr val="tx1"/>
                </a:solidFill>
                <a:latin typeface="Times New Roman" pitchFamily="18" charset="0"/>
              </a:defRPr>
            </a:lvl7pPr>
            <a:lvl8pPr eaLnBrk="0" fontAlgn="base" hangingPunct="0">
              <a:spcBef>
                <a:spcPct val="0"/>
              </a:spcBef>
              <a:spcAft>
                <a:spcPct val="0"/>
              </a:spcAft>
              <a:tabLst>
                <a:tab pos="946150" algn="l"/>
              </a:tabLst>
              <a:defRPr sz="2400">
                <a:solidFill>
                  <a:schemeClr val="tx1"/>
                </a:solidFill>
                <a:latin typeface="Times New Roman" pitchFamily="18" charset="0"/>
              </a:defRPr>
            </a:lvl8pPr>
            <a:lvl9pPr eaLnBrk="0" fontAlgn="base" hangingPunct="0">
              <a:spcBef>
                <a:spcPct val="0"/>
              </a:spcBef>
              <a:spcAft>
                <a:spcPct val="0"/>
              </a:spcAft>
              <a:tabLst>
                <a:tab pos="946150" algn="l"/>
              </a:tabLst>
              <a:defRPr sz="2400">
                <a:solidFill>
                  <a:schemeClr val="tx1"/>
                </a:solidFill>
                <a:latin typeface="Times New Roman" pitchFamily="18" charset="0"/>
              </a:defRPr>
            </a:lvl9pPr>
          </a:lstStyle>
          <a:p>
            <a:r>
              <a:rPr lang="en-US" sz="1400" b="1" dirty="0" smtClean="0">
                <a:latin typeface="Courier New" pitchFamily="49" charset="0"/>
                <a:cs typeface="Courier New" pitchFamily="49" charset="0"/>
              </a:rPr>
              <a:t>. </a:t>
            </a:r>
            <a:r>
              <a:rPr lang="en-US" sz="1400" b="1" dirty="0" err="1">
                <a:latin typeface="Courier New" pitchFamily="49" charset="0"/>
                <a:cs typeface="Courier New" pitchFamily="49" charset="0"/>
              </a:rPr>
              <a:t>reg</a:t>
            </a:r>
            <a:r>
              <a:rPr lang="en-US" sz="1400" b="1" dirty="0">
                <a:latin typeface="Courier New" pitchFamily="49" charset="0"/>
                <a:cs typeface="Courier New" pitchFamily="49" charset="0"/>
              </a:rPr>
              <a:t> FDHO EXP</a:t>
            </a:r>
            <a:endParaRPr lang="en-GB" sz="1400" b="1" dirty="0">
              <a:latin typeface="Courier New" pitchFamily="49" charset="0"/>
              <a:cs typeface="Courier New" pitchFamily="49" charset="0"/>
            </a:endParaRPr>
          </a:p>
          <a:p>
            <a:pPr>
              <a:spcBef>
                <a:spcPts val="600"/>
              </a:spcBef>
            </a:pPr>
            <a:r>
              <a:rPr lang="en-US" sz="1400" b="1" dirty="0">
                <a:latin typeface="Courier New" pitchFamily="49" charset="0"/>
                <a:cs typeface="Courier New" pitchFamily="49" charset="0"/>
              </a:rPr>
              <a:t>----------------------------------------------------------------------------</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Source |       SS       </a:t>
            </a:r>
            <a:r>
              <a:rPr lang="en-US" sz="1400" b="1" dirty="0" err="1">
                <a:latin typeface="Courier New" pitchFamily="49" charset="0"/>
                <a:cs typeface="Courier New" pitchFamily="49" charset="0"/>
              </a:rPr>
              <a:t>df</a:t>
            </a:r>
            <a:r>
              <a:rPr lang="en-US" sz="1400" b="1" dirty="0">
                <a:latin typeface="Courier New" pitchFamily="49" charset="0"/>
                <a:cs typeface="Courier New" pitchFamily="49" charset="0"/>
              </a:rPr>
              <a:t>       MS              Number of </a:t>
            </a:r>
            <a:r>
              <a:rPr lang="en-US" sz="1400" b="1" dirty="0" err="1">
                <a:latin typeface="Courier New" pitchFamily="49" charset="0"/>
                <a:cs typeface="Courier New" pitchFamily="49" charset="0"/>
              </a:rPr>
              <a:t>obs</a:t>
            </a:r>
            <a:r>
              <a:rPr lang="en-US" sz="1400" b="1" dirty="0">
                <a:latin typeface="Courier New" pitchFamily="49" charset="0"/>
                <a:cs typeface="Courier New" pitchFamily="49" charset="0"/>
              </a:rPr>
              <a:t> =    6334</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F(  1,  6332) = 3431.01</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Model |   972602566     1   972602566           </a:t>
            </a:r>
            <a:r>
              <a:rPr lang="en-US" sz="1400" b="1" dirty="0" err="1">
                <a:latin typeface="Courier New" pitchFamily="49" charset="0"/>
                <a:cs typeface="Courier New" pitchFamily="49" charset="0"/>
              </a:rPr>
              <a:t>Prob</a:t>
            </a:r>
            <a:r>
              <a:rPr lang="en-US" sz="1400" b="1" dirty="0">
                <a:latin typeface="Courier New" pitchFamily="49" charset="0"/>
                <a:cs typeface="Courier New" pitchFamily="49" charset="0"/>
              </a:rPr>
              <a:t> &gt; F      =  0.0000</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Residual |  1.7950e+09  6332  283474.003           R-squared     =  0.3514</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a:t>
            </a:r>
            <a:r>
              <a:rPr lang="en-US" sz="1400" b="1" dirty="0" err="1">
                <a:latin typeface="Courier New" pitchFamily="49" charset="0"/>
                <a:cs typeface="Courier New" pitchFamily="49" charset="0"/>
              </a:rPr>
              <a:t>Adj</a:t>
            </a:r>
            <a:r>
              <a:rPr lang="en-US" sz="1400" b="1" dirty="0">
                <a:latin typeface="Courier New" pitchFamily="49" charset="0"/>
                <a:cs typeface="Courier New" pitchFamily="49" charset="0"/>
              </a:rPr>
              <a:t> R-squared =  0.3513</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Total |  2.7676e+09  6333   437006.15           Root MSE      =  532.42</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FDHO |      </a:t>
            </a:r>
            <a:r>
              <a:rPr lang="en-US" sz="1400" b="1" dirty="0" err="1">
                <a:latin typeface="Courier New" pitchFamily="49" charset="0"/>
                <a:cs typeface="Courier New" pitchFamily="49" charset="0"/>
              </a:rPr>
              <a:t>Coef</a:t>
            </a:r>
            <a:r>
              <a:rPr lang="en-US" sz="1400" b="1" dirty="0">
                <a:latin typeface="Courier New" pitchFamily="49" charset="0"/>
                <a:cs typeface="Courier New" pitchFamily="49" charset="0"/>
              </a:rPr>
              <a:t>.   Std. Err.      t    P&gt;|t|     [95% Conf. Interval]</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EXP |   .0627099   .0010706    58.57   0.000     .0606112    .0648086</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_cons |   369.4418   10.65718    34.67   0.000     348.5501    390.3334</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a:t>
            </a:r>
          </a:p>
        </p:txBody>
      </p:sp>
      <p:sp>
        <p:nvSpPr>
          <p:cNvPr id="142339" name="Text Box 3"/>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27</a:t>
            </a:r>
          </a:p>
        </p:txBody>
      </p:sp>
      <p:sp>
        <p:nvSpPr>
          <p:cNvPr id="142341" name="Text Box 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Here is a regression of </a:t>
            </a:r>
            <a:r>
              <a:rPr lang="en-GB" sz="1500" b="1" i="1"/>
              <a:t>FDHO</a:t>
            </a:r>
            <a:r>
              <a:rPr lang="en-GB" sz="1500" b="1"/>
              <a:t> on </a:t>
            </a:r>
            <a:r>
              <a:rPr lang="en-GB" sz="1500" b="1" i="1"/>
              <a:t>EXP</a:t>
            </a:r>
            <a:r>
              <a:rPr lang="en-GB" sz="1500" b="1"/>
              <a:t>.  It is usual to relate types of consumer expenditure to total expenditure, rather than income, when using household data.  Household income data tend to be relatively erratic.</a:t>
            </a:r>
          </a:p>
        </p:txBody>
      </p:sp>
      <p:sp>
        <p:nvSpPr>
          <p:cNvPr id="12"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3" name="Text Box 4"/>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ELASTICITIES AND LOGARITHMIC MODELS</a:t>
            </a:r>
            <a:endParaRPr lang="en-GB" sz="1600" dirty="0">
              <a:latin typeface="Times New Roman" pitchFamily="18" charset="0"/>
            </a:endParaRP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44387" name="Text Box 3"/>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28</a:t>
            </a:r>
          </a:p>
        </p:txBody>
      </p:sp>
      <p:sp>
        <p:nvSpPr>
          <p:cNvPr id="144389" name="Text Box 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dirty="0"/>
              <a:t>The regression implies that, at the margin, 6</a:t>
            </a:r>
            <a:r>
              <a:rPr lang="en-GB" sz="1500" b="1" dirty="0" smtClean="0"/>
              <a:t>.3 </a:t>
            </a:r>
            <a:r>
              <a:rPr lang="en-GB" sz="1500" b="1" dirty="0"/>
              <a:t>cents out of each dollar of expenditure is spent on food at home.  Does this seem plausible?  Probably, though possibly a little low.</a:t>
            </a:r>
          </a:p>
        </p:txBody>
      </p:sp>
      <p:sp>
        <p:nvSpPr>
          <p:cNvPr id="13"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4" name="Text Box 4"/>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ELASTICITIES AND LOGARITHMIC MODELS</a:t>
            </a:r>
            <a:endParaRPr lang="en-GB" sz="1600" dirty="0">
              <a:latin typeface="Times New Roman" pitchFamily="18" charset="0"/>
            </a:endParaRPr>
          </a:p>
        </p:txBody>
      </p:sp>
      <p:sp>
        <p:nvSpPr>
          <p:cNvPr id="11" name="Rectangle 5"/>
          <p:cNvSpPr>
            <a:spLocks noChangeArrowheads="1"/>
          </p:cNvSpPr>
          <p:nvPr/>
        </p:nvSpPr>
        <p:spPr bwMode="auto">
          <a:xfrm>
            <a:off x="0" y="548374"/>
            <a:ext cx="9144000" cy="3214800"/>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144394" name="Rectangle 10"/>
          <p:cNvSpPr>
            <a:spLocks noChangeArrowheads="1"/>
          </p:cNvSpPr>
          <p:nvPr/>
        </p:nvSpPr>
        <p:spPr bwMode="auto">
          <a:xfrm>
            <a:off x="1917700" y="3043125"/>
            <a:ext cx="968375" cy="2286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6" name="Rectangle 10"/>
          <p:cNvSpPr>
            <a:spLocks noChangeArrowheads="1"/>
          </p:cNvSpPr>
          <p:nvPr/>
        </p:nvSpPr>
        <p:spPr bwMode="auto">
          <a:xfrm>
            <a:off x="365125" y="637200"/>
            <a:ext cx="1590675" cy="228600"/>
          </a:xfrm>
          <a:prstGeom prst="rect">
            <a:avLst/>
          </a:prstGeom>
          <a:solidFill>
            <a:srgbClr val="DDDDD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9" name="Text Box 2"/>
          <p:cNvSpPr txBox="1">
            <a:spLocks noChangeArrowheads="1"/>
          </p:cNvSpPr>
          <p:nvPr/>
        </p:nvSpPr>
        <p:spPr bwMode="auto">
          <a:xfrm>
            <a:off x="301625" y="597601"/>
            <a:ext cx="8532813" cy="3079050"/>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46150" algn="l"/>
              </a:tabLst>
              <a:defRPr sz="2400">
                <a:solidFill>
                  <a:schemeClr val="tx1"/>
                </a:solidFill>
                <a:latin typeface="Times New Roman" pitchFamily="18" charset="0"/>
              </a:defRPr>
            </a:lvl1pPr>
            <a:lvl2pPr>
              <a:tabLst>
                <a:tab pos="946150" algn="l"/>
              </a:tabLst>
              <a:defRPr sz="2400">
                <a:solidFill>
                  <a:schemeClr val="tx1"/>
                </a:solidFill>
                <a:latin typeface="Times New Roman" pitchFamily="18" charset="0"/>
              </a:defRPr>
            </a:lvl2pPr>
            <a:lvl3pPr>
              <a:tabLst>
                <a:tab pos="946150" algn="l"/>
              </a:tabLst>
              <a:defRPr sz="2400">
                <a:solidFill>
                  <a:schemeClr val="tx1"/>
                </a:solidFill>
                <a:latin typeface="Times New Roman" pitchFamily="18" charset="0"/>
              </a:defRPr>
            </a:lvl3pPr>
            <a:lvl4pPr>
              <a:tabLst>
                <a:tab pos="946150" algn="l"/>
              </a:tabLst>
              <a:defRPr sz="2400">
                <a:solidFill>
                  <a:schemeClr val="tx1"/>
                </a:solidFill>
                <a:latin typeface="Times New Roman" pitchFamily="18" charset="0"/>
              </a:defRPr>
            </a:lvl4pPr>
            <a:lvl5pPr>
              <a:tabLst>
                <a:tab pos="946150" algn="l"/>
              </a:tabLst>
              <a:defRPr sz="2400">
                <a:solidFill>
                  <a:schemeClr val="tx1"/>
                </a:solidFill>
                <a:latin typeface="Times New Roman" pitchFamily="18" charset="0"/>
              </a:defRPr>
            </a:lvl5pPr>
            <a:lvl6pPr eaLnBrk="0" fontAlgn="base" hangingPunct="0">
              <a:spcBef>
                <a:spcPct val="0"/>
              </a:spcBef>
              <a:spcAft>
                <a:spcPct val="0"/>
              </a:spcAft>
              <a:tabLst>
                <a:tab pos="946150" algn="l"/>
              </a:tabLst>
              <a:defRPr sz="2400">
                <a:solidFill>
                  <a:schemeClr val="tx1"/>
                </a:solidFill>
                <a:latin typeface="Times New Roman" pitchFamily="18" charset="0"/>
              </a:defRPr>
            </a:lvl6pPr>
            <a:lvl7pPr eaLnBrk="0" fontAlgn="base" hangingPunct="0">
              <a:spcBef>
                <a:spcPct val="0"/>
              </a:spcBef>
              <a:spcAft>
                <a:spcPct val="0"/>
              </a:spcAft>
              <a:tabLst>
                <a:tab pos="946150" algn="l"/>
              </a:tabLst>
              <a:defRPr sz="2400">
                <a:solidFill>
                  <a:schemeClr val="tx1"/>
                </a:solidFill>
                <a:latin typeface="Times New Roman" pitchFamily="18" charset="0"/>
              </a:defRPr>
            </a:lvl7pPr>
            <a:lvl8pPr eaLnBrk="0" fontAlgn="base" hangingPunct="0">
              <a:spcBef>
                <a:spcPct val="0"/>
              </a:spcBef>
              <a:spcAft>
                <a:spcPct val="0"/>
              </a:spcAft>
              <a:tabLst>
                <a:tab pos="946150" algn="l"/>
              </a:tabLst>
              <a:defRPr sz="2400">
                <a:solidFill>
                  <a:schemeClr val="tx1"/>
                </a:solidFill>
                <a:latin typeface="Times New Roman" pitchFamily="18" charset="0"/>
              </a:defRPr>
            </a:lvl8pPr>
            <a:lvl9pPr eaLnBrk="0" fontAlgn="base" hangingPunct="0">
              <a:spcBef>
                <a:spcPct val="0"/>
              </a:spcBef>
              <a:spcAft>
                <a:spcPct val="0"/>
              </a:spcAft>
              <a:tabLst>
                <a:tab pos="946150" algn="l"/>
              </a:tabLst>
              <a:defRPr sz="2400">
                <a:solidFill>
                  <a:schemeClr val="tx1"/>
                </a:solidFill>
                <a:latin typeface="Times New Roman" pitchFamily="18" charset="0"/>
              </a:defRPr>
            </a:lvl9pPr>
          </a:lstStyle>
          <a:p>
            <a:r>
              <a:rPr lang="en-US" sz="1400" b="1" dirty="0" smtClean="0">
                <a:latin typeface="Courier New" pitchFamily="49" charset="0"/>
                <a:cs typeface="Courier New" pitchFamily="49" charset="0"/>
              </a:rPr>
              <a:t>. </a:t>
            </a:r>
            <a:r>
              <a:rPr lang="en-US" sz="1400" b="1" dirty="0" err="1">
                <a:latin typeface="Courier New" pitchFamily="49" charset="0"/>
                <a:cs typeface="Courier New" pitchFamily="49" charset="0"/>
              </a:rPr>
              <a:t>reg</a:t>
            </a:r>
            <a:r>
              <a:rPr lang="en-US" sz="1400" b="1" dirty="0">
                <a:latin typeface="Courier New" pitchFamily="49" charset="0"/>
                <a:cs typeface="Courier New" pitchFamily="49" charset="0"/>
              </a:rPr>
              <a:t> FDHO EXP</a:t>
            </a:r>
            <a:endParaRPr lang="en-GB" sz="1400" b="1" dirty="0">
              <a:latin typeface="Courier New" pitchFamily="49" charset="0"/>
              <a:cs typeface="Courier New" pitchFamily="49" charset="0"/>
            </a:endParaRPr>
          </a:p>
          <a:p>
            <a:pPr>
              <a:spcBef>
                <a:spcPts val="600"/>
              </a:spcBef>
            </a:pPr>
            <a:r>
              <a:rPr lang="en-US" sz="1400" b="1" dirty="0">
                <a:latin typeface="Courier New" pitchFamily="49" charset="0"/>
                <a:cs typeface="Courier New" pitchFamily="49" charset="0"/>
              </a:rPr>
              <a:t>----------------------------------------------------------------------------</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Source |       SS       </a:t>
            </a:r>
            <a:r>
              <a:rPr lang="en-US" sz="1400" b="1" dirty="0" err="1">
                <a:latin typeface="Courier New" pitchFamily="49" charset="0"/>
                <a:cs typeface="Courier New" pitchFamily="49" charset="0"/>
              </a:rPr>
              <a:t>df</a:t>
            </a:r>
            <a:r>
              <a:rPr lang="en-US" sz="1400" b="1" dirty="0">
                <a:latin typeface="Courier New" pitchFamily="49" charset="0"/>
                <a:cs typeface="Courier New" pitchFamily="49" charset="0"/>
              </a:rPr>
              <a:t>       MS              Number of </a:t>
            </a:r>
            <a:r>
              <a:rPr lang="en-US" sz="1400" b="1" dirty="0" err="1">
                <a:latin typeface="Courier New" pitchFamily="49" charset="0"/>
                <a:cs typeface="Courier New" pitchFamily="49" charset="0"/>
              </a:rPr>
              <a:t>obs</a:t>
            </a:r>
            <a:r>
              <a:rPr lang="en-US" sz="1400" b="1" dirty="0">
                <a:latin typeface="Courier New" pitchFamily="49" charset="0"/>
                <a:cs typeface="Courier New" pitchFamily="49" charset="0"/>
              </a:rPr>
              <a:t> =    6334</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F(  1,  6332) = 3431.01</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Model |   972602566     1   972602566           </a:t>
            </a:r>
            <a:r>
              <a:rPr lang="en-US" sz="1400" b="1" dirty="0" err="1">
                <a:latin typeface="Courier New" pitchFamily="49" charset="0"/>
                <a:cs typeface="Courier New" pitchFamily="49" charset="0"/>
              </a:rPr>
              <a:t>Prob</a:t>
            </a:r>
            <a:r>
              <a:rPr lang="en-US" sz="1400" b="1" dirty="0">
                <a:latin typeface="Courier New" pitchFamily="49" charset="0"/>
                <a:cs typeface="Courier New" pitchFamily="49" charset="0"/>
              </a:rPr>
              <a:t> &gt; F      =  0.0000</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Residual |  1.7950e+09  6332  283474.003           R-squared     =  0.3514</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a:t>
            </a:r>
            <a:r>
              <a:rPr lang="en-US" sz="1400" b="1" dirty="0" err="1">
                <a:latin typeface="Courier New" pitchFamily="49" charset="0"/>
                <a:cs typeface="Courier New" pitchFamily="49" charset="0"/>
              </a:rPr>
              <a:t>Adj</a:t>
            </a:r>
            <a:r>
              <a:rPr lang="en-US" sz="1400" b="1" dirty="0">
                <a:latin typeface="Courier New" pitchFamily="49" charset="0"/>
                <a:cs typeface="Courier New" pitchFamily="49" charset="0"/>
              </a:rPr>
              <a:t> R-squared =  0.3513</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Total |  2.7676e+09  6333   437006.15           Root MSE      =  532.42</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FDHO |      </a:t>
            </a:r>
            <a:r>
              <a:rPr lang="en-US" sz="1400" b="1" dirty="0" err="1">
                <a:latin typeface="Courier New" pitchFamily="49" charset="0"/>
                <a:cs typeface="Courier New" pitchFamily="49" charset="0"/>
              </a:rPr>
              <a:t>Coef</a:t>
            </a:r>
            <a:r>
              <a:rPr lang="en-US" sz="1400" b="1" dirty="0">
                <a:latin typeface="Courier New" pitchFamily="49" charset="0"/>
                <a:cs typeface="Courier New" pitchFamily="49" charset="0"/>
              </a:rPr>
              <a:t>.   Std. Err.      t    P&gt;|t|     [95% Conf. Interval]</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EXP |   .0627099   .0010706    58.57   0.000     .0606112    .0648086</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_cons |   369.4418   10.65718    34.67   0.000     348.5501    390.3334</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Rectangle 5"/>
          <p:cNvSpPr>
            <a:spLocks noChangeArrowheads="1"/>
          </p:cNvSpPr>
          <p:nvPr/>
        </p:nvSpPr>
        <p:spPr bwMode="auto">
          <a:xfrm>
            <a:off x="180975" y="710299"/>
            <a:ext cx="4057650" cy="1658251"/>
          </a:xfrm>
          <a:prstGeom prst="rect">
            <a:avLst/>
          </a:prstGeom>
          <a:solidFill>
            <a:srgbClr val="F8F8FA"/>
          </a:solidFill>
          <a:ln>
            <a:noFill/>
          </a:ln>
          <a:effectLst>
            <a:innerShdw blurRad="76200">
              <a:srgbClr val="003366"/>
            </a:innerShdw>
          </a:effectLst>
        </p:spPr>
        <p:txBody>
          <a:bodyPr/>
          <a:lstStyle/>
          <a:p>
            <a:pPr>
              <a:defRPr/>
            </a:pPr>
            <a:endParaRPr lang="en-GB"/>
          </a:p>
        </p:txBody>
      </p:sp>
      <p:sp>
        <p:nvSpPr>
          <p:cNvPr id="35" name="Rectangle 34"/>
          <p:cNvSpPr/>
          <p:nvPr/>
        </p:nvSpPr>
        <p:spPr bwMode="auto">
          <a:xfrm>
            <a:off x="180975" y="2676525"/>
            <a:ext cx="4543425" cy="2876550"/>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400" b="0" i="0" u="none" strike="noStrike" cap="none" normalizeH="0" baseline="0" smtClean="0">
              <a:ln>
                <a:noFill/>
              </a:ln>
              <a:solidFill>
                <a:schemeClr val="tx1"/>
              </a:solidFill>
              <a:effectLst/>
              <a:latin typeface="Arial" charset="0"/>
            </a:endParaRPr>
          </a:p>
        </p:txBody>
      </p:sp>
      <p:sp>
        <p:nvSpPr>
          <p:cNvPr id="53" name="Rectangle 52"/>
          <p:cNvSpPr/>
          <p:nvPr/>
        </p:nvSpPr>
        <p:spPr bwMode="auto">
          <a:xfrm>
            <a:off x="4460875" y="552450"/>
            <a:ext cx="4410000" cy="3914775"/>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dirty="0"/>
          </a:p>
        </p:txBody>
      </p:sp>
      <p:sp>
        <p:nvSpPr>
          <p:cNvPr id="33"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56692" name="Text Box 20"/>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2</a:t>
            </a:r>
          </a:p>
        </p:txBody>
      </p:sp>
      <p:sp>
        <p:nvSpPr>
          <p:cNvPr id="156693" name="Text Box 21"/>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Re-arranging the expression for the elasticity, we can obtain a graphical interpretation.</a:t>
            </a:r>
            <a:endParaRPr lang="en-GB" sz="1500" b="1">
              <a:latin typeface="Times New Roman" pitchFamily="18" charset="0"/>
            </a:endParaRPr>
          </a:p>
        </p:txBody>
      </p:sp>
      <p:sp>
        <p:nvSpPr>
          <p:cNvPr id="31"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32" name="Text Box 4"/>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ELASTICITIES AND LOGARITHMIC MODELS</a:t>
            </a:r>
            <a:endParaRPr lang="en-GB" sz="1600" dirty="0">
              <a:latin typeface="Times New Roman" pitchFamily="18" charset="0"/>
            </a:endParaRPr>
          </a:p>
        </p:txBody>
      </p:sp>
      <p:sp>
        <p:nvSpPr>
          <p:cNvPr id="36" name="Line 7"/>
          <p:cNvSpPr>
            <a:spLocks noChangeShapeType="1"/>
          </p:cNvSpPr>
          <p:nvPr/>
        </p:nvSpPr>
        <p:spPr bwMode="auto">
          <a:xfrm flipV="1">
            <a:off x="5200650" y="1509713"/>
            <a:ext cx="2057400" cy="1462087"/>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37" name="Oval 8"/>
          <p:cNvSpPr>
            <a:spLocks noChangeArrowheads="1"/>
          </p:cNvSpPr>
          <p:nvPr/>
        </p:nvSpPr>
        <p:spPr bwMode="auto">
          <a:xfrm>
            <a:off x="6057900" y="2305050"/>
            <a:ext cx="76200" cy="76200"/>
          </a:xfrm>
          <a:prstGeom prst="ellipse">
            <a:avLst/>
          </a:prstGeom>
          <a:solidFill>
            <a:srgbClr val="00FFFF"/>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38" name="Line 9"/>
          <p:cNvSpPr>
            <a:spLocks noChangeShapeType="1"/>
          </p:cNvSpPr>
          <p:nvPr/>
        </p:nvSpPr>
        <p:spPr bwMode="auto">
          <a:xfrm>
            <a:off x="4951413" y="2341563"/>
            <a:ext cx="1087437" cy="0"/>
          </a:xfrm>
          <a:prstGeom prst="line">
            <a:avLst/>
          </a:prstGeom>
          <a:noFill/>
          <a:ln w="19050">
            <a:solidFill>
              <a:schemeClr val="tx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39" name="Line 10"/>
          <p:cNvSpPr>
            <a:spLocks noChangeShapeType="1"/>
          </p:cNvSpPr>
          <p:nvPr/>
        </p:nvSpPr>
        <p:spPr bwMode="auto">
          <a:xfrm flipV="1">
            <a:off x="6094413" y="2397125"/>
            <a:ext cx="0" cy="1563688"/>
          </a:xfrm>
          <a:prstGeom prst="line">
            <a:avLst/>
          </a:prstGeom>
          <a:noFill/>
          <a:ln w="19050">
            <a:solidFill>
              <a:schemeClr val="tx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40" name="Line 11"/>
          <p:cNvSpPr>
            <a:spLocks noChangeShapeType="1"/>
          </p:cNvSpPr>
          <p:nvPr/>
        </p:nvSpPr>
        <p:spPr bwMode="auto">
          <a:xfrm flipV="1">
            <a:off x="4951413" y="2387600"/>
            <a:ext cx="1123950" cy="1571625"/>
          </a:xfrm>
          <a:prstGeom prst="line">
            <a:avLst/>
          </a:prstGeom>
          <a:noFill/>
          <a:ln w="19050">
            <a:solidFill>
              <a:schemeClr val="tx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41" name="Text Box 12"/>
          <p:cNvSpPr txBox="1">
            <a:spLocks noChangeArrowheads="1"/>
          </p:cNvSpPr>
          <p:nvPr/>
        </p:nvSpPr>
        <p:spPr bwMode="auto">
          <a:xfrm>
            <a:off x="4622800" y="2139950"/>
            <a:ext cx="304800" cy="365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spcBef>
                <a:spcPct val="50000"/>
              </a:spcBef>
            </a:pPr>
            <a:r>
              <a:rPr lang="en-US" sz="2400" b="1" i="1">
                <a:latin typeface="Times New Roman" pitchFamily="18" charset="0"/>
              </a:rPr>
              <a:t>Y</a:t>
            </a:r>
          </a:p>
        </p:txBody>
      </p:sp>
      <p:sp>
        <p:nvSpPr>
          <p:cNvPr id="42" name="Text Box 13"/>
          <p:cNvSpPr txBox="1">
            <a:spLocks noChangeArrowheads="1"/>
          </p:cNvSpPr>
          <p:nvPr/>
        </p:nvSpPr>
        <p:spPr bwMode="auto">
          <a:xfrm>
            <a:off x="5962650" y="3968750"/>
            <a:ext cx="304800" cy="365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spcBef>
                <a:spcPct val="50000"/>
              </a:spcBef>
            </a:pPr>
            <a:r>
              <a:rPr lang="en-US" sz="2400" b="1" i="1">
                <a:latin typeface="Times New Roman" pitchFamily="18" charset="0"/>
              </a:rPr>
              <a:t>X</a:t>
            </a:r>
          </a:p>
        </p:txBody>
      </p:sp>
      <p:sp>
        <p:nvSpPr>
          <p:cNvPr id="43" name="Rectangle 14"/>
          <p:cNvSpPr>
            <a:spLocks noChangeArrowheads="1"/>
          </p:cNvSpPr>
          <p:nvPr/>
        </p:nvSpPr>
        <p:spPr bwMode="auto">
          <a:xfrm>
            <a:off x="4743450" y="4029075"/>
            <a:ext cx="457200" cy="38100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44" name="Text Box 16"/>
          <p:cNvSpPr txBox="1">
            <a:spLocks noChangeArrowheads="1"/>
          </p:cNvSpPr>
          <p:nvPr/>
        </p:nvSpPr>
        <p:spPr bwMode="auto">
          <a:xfrm>
            <a:off x="5962650" y="1911350"/>
            <a:ext cx="304800" cy="365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spcBef>
                <a:spcPct val="50000"/>
              </a:spcBef>
            </a:pPr>
            <a:r>
              <a:rPr lang="en-US" sz="2400" b="1" i="1">
                <a:latin typeface="Times New Roman" pitchFamily="18" charset="0"/>
              </a:rPr>
              <a:t>A</a:t>
            </a:r>
          </a:p>
        </p:txBody>
      </p:sp>
      <p:sp>
        <p:nvSpPr>
          <p:cNvPr id="45" name="Freeform 18"/>
          <p:cNvSpPr>
            <a:spLocks/>
          </p:cNvSpPr>
          <p:nvPr/>
        </p:nvSpPr>
        <p:spPr bwMode="auto">
          <a:xfrm>
            <a:off x="5143500" y="3709988"/>
            <a:ext cx="123825" cy="250825"/>
          </a:xfrm>
          <a:custGeom>
            <a:avLst/>
            <a:gdLst>
              <a:gd name="T0" fmla="*/ 0 w 78"/>
              <a:gd name="T1" fmla="*/ 0 h 158"/>
              <a:gd name="T2" fmla="*/ 33 w 78"/>
              <a:gd name="T3" fmla="*/ 29 h 158"/>
              <a:gd name="T4" fmla="*/ 59 w 78"/>
              <a:gd name="T5" fmla="*/ 66 h 158"/>
              <a:gd name="T6" fmla="*/ 71 w 78"/>
              <a:gd name="T7" fmla="*/ 98 h 158"/>
              <a:gd name="T8" fmla="*/ 78 w 78"/>
              <a:gd name="T9" fmla="*/ 158 h 158"/>
            </a:gdLst>
            <a:ahLst/>
            <a:cxnLst>
              <a:cxn ang="0">
                <a:pos x="T0" y="T1"/>
              </a:cxn>
              <a:cxn ang="0">
                <a:pos x="T2" y="T3"/>
              </a:cxn>
              <a:cxn ang="0">
                <a:pos x="T4" y="T5"/>
              </a:cxn>
              <a:cxn ang="0">
                <a:pos x="T6" y="T7"/>
              </a:cxn>
              <a:cxn ang="0">
                <a:pos x="T8" y="T9"/>
              </a:cxn>
            </a:cxnLst>
            <a:rect l="0" t="0" r="r" b="b"/>
            <a:pathLst>
              <a:path w="78" h="158">
                <a:moveTo>
                  <a:pt x="0" y="0"/>
                </a:moveTo>
                <a:cubicBezTo>
                  <a:pt x="6" y="4"/>
                  <a:pt x="24" y="20"/>
                  <a:pt x="33" y="29"/>
                </a:cubicBezTo>
                <a:cubicBezTo>
                  <a:pt x="43" y="40"/>
                  <a:pt x="53" y="55"/>
                  <a:pt x="59" y="66"/>
                </a:cubicBezTo>
                <a:cubicBezTo>
                  <a:pt x="62" y="75"/>
                  <a:pt x="68" y="83"/>
                  <a:pt x="71" y="98"/>
                </a:cubicBezTo>
                <a:cubicBezTo>
                  <a:pt x="74" y="113"/>
                  <a:pt x="77" y="148"/>
                  <a:pt x="78" y="158"/>
                </a:cubicBezTo>
              </a:path>
            </a:pathLst>
          </a:cu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graphicFrame>
        <p:nvGraphicFramePr>
          <p:cNvPr id="46" name="Object 22"/>
          <p:cNvGraphicFramePr>
            <a:graphicFrameLocks noChangeAspect="1"/>
          </p:cNvGraphicFramePr>
          <p:nvPr>
            <p:extLst>
              <p:ext uri="{D42A27DB-BD31-4B8C-83A1-F6EECF244321}">
                <p14:modId xmlns:p14="http://schemas.microsoft.com/office/powerpoint/2010/main" val="228018047"/>
              </p:ext>
            </p:extLst>
          </p:nvPr>
        </p:nvGraphicFramePr>
        <p:xfrm>
          <a:off x="4819650" y="676275"/>
          <a:ext cx="3886200" cy="3749675"/>
        </p:xfrm>
        <a:graphic>
          <a:graphicData uri="http://schemas.openxmlformats.org/presentationml/2006/ole">
            <mc:AlternateContent xmlns:mc="http://schemas.openxmlformats.org/markup-compatibility/2006">
              <mc:Choice xmlns:v="urn:schemas-microsoft-com:vml" Requires="v">
                <p:oleObj spid="_x0000_s156833" name="Worksheet" r:id="rId3" imgW="9306151" imgH="5724766" progId="Excel.Sheet.8">
                  <p:embed/>
                </p:oleObj>
              </mc:Choice>
              <mc:Fallback>
                <p:oleObj name="Worksheet" r:id="rId3" imgW="9306151" imgH="5724766" progId="Excel.Sheet.8">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819650" y="676275"/>
                        <a:ext cx="3886200" cy="3749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48" name="Rectangle 25"/>
          <p:cNvSpPr>
            <a:spLocks noChangeArrowheads="1"/>
          </p:cNvSpPr>
          <p:nvPr/>
        </p:nvSpPr>
        <p:spPr bwMode="auto">
          <a:xfrm>
            <a:off x="4814888" y="3987800"/>
            <a:ext cx="457200" cy="38100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49" name="Text Box 26"/>
          <p:cNvSpPr txBox="1">
            <a:spLocks noChangeArrowheads="1"/>
          </p:cNvSpPr>
          <p:nvPr/>
        </p:nvSpPr>
        <p:spPr bwMode="auto">
          <a:xfrm>
            <a:off x="4819650" y="3952875"/>
            <a:ext cx="304800" cy="365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spcBef>
                <a:spcPct val="50000"/>
              </a:spcBef>
            </a:pPr>
            <a:r>
              <a:rPr lang="en-US" sz="2400" b="1" i="1">
                <a:latin typeface="Times New Roman" pitchFamily="18" charset="0"/>
              </a:rPr>
              <a:t>O</a:t>
            </a:r>
          </a:p>
        </p:txBody>
      </p:sp>
      <p:sp>
        <p:nvSpPr>
          <p:cNvPr id="50" name="Text Box 28"/>
          <p:cNvSpPr txBox="1">
            <a:spLocks noChangeArrowheads="1"/>
          </p:cNvSpPr>
          <p:nvPr/>
        </p:nvSpPr>
        <p:spPr bwMode="auto">
          <a:xfrm>
            <a:off x="301626" y="798514"/>
            <a:ext cx="3841749" cy="1617662"/>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46150" algn="l"/>
              </a:tabLst>
              <a:defRPr sz="2400">
                <a:solidFill>
                  <a:schemeClr val="tx1"/>
                </a:solidFill>
                <a:latin typeface="Times New Roman" pitchFamily="18" charset="0"/>
              </a:defRPr>
            </a:lvl1pPr>
            <a:lvl2pPr>
              <a:tabLst>
                <a:tab pos="946150" algn="l"/>
              </a:tabLst>
              <a:defRPr sz="2400">
                <a:solidFill>
                  <a:schemeClr val="tx1"/>
                </a:solidFill>
                <a:latin typeface="Times New Roman" pitchFamily="18" charset="0"/>
              </a:defRPr>
            </a:lvl2pPr>
            <a:lvl3pPr>
              <a:tabLst>
                <a:tab pos="946150" algn="l"/>
              </a:tabLst>
              <a:defRPr sz="2400">
                <a:solidFill>
                  <a:schemeClr val="tx1"/>
                </a:solidFill>
                <a:latin typeface="Times New Roman" pitchFamily="18" charset="0"/>
              </a:defRPr>
            </a:lvl3pPr>
            <a:lvl4pPr>
              <a:tabLst>
                <a:tab pos="946150" algn="l"/>
              </a:tabLst>
              <a:defRPr sz="2400">
                <a:solidFill>
                  <a:schemeClr val="tx1"/>
                </a:solidFill>
                <a:latin typeface="Times New Roman" pitchFamily="18" charset="0"/>
              </a:defRPr>
            </a:lvl4pPr>
            <a:lvl5pPr>
              <a:tabLst>
                <a:tab pos="946150" algn="l"/>
              </a:tabLst>
              <a:defRPr sz="2400">
                <a:solidFill>
                  <a:schemeClr val="tx1"/>
                </a:solidFill>
                <a:latin typeface="Times New Roman" pitchFamily="18" charset="0"/>
              </a:defRPr>
            </a:lvl5pPr>
            <a:lvl6pPr eaLnBrk="0" fontAlgn="base" hangingPunct="0">
              <a:spcBef>
                <a:spcPct val="0"/>
              </a:spcBef>
              <a:spcAft>
                <a:spcPct val="0"/>
              </a:spcAft>
              <a:tabLst>
                <a:tab pos="946150" algn="l"/>
              </a:tabLst>
              <a:defRPr sz="2400">
                <a:solidFill>
                  <a:schemeClr val="tx1"/>
                </a:solidFill>
                <a:latin typeface="Times New Roman" pitchFamily="18" charset="0"/>
              </a:defRPr>
            </a:lvl6pPr>
            <a:lvl7pPr eaLnBrk="0" fontAlgn="base" hangingPunct="0">
              <a:spcBef>
                <a:spcPct val="0"/>
              </a:spcBef>
              <a:spcAft>
                <a:spcPct val="0"/>
              </a:spcAft>
              <a:tabLst>
                <a:tab pos="946150" algn="l"/>
              </a:tabLst>
              <a:defRPr sz="2400">
                <a:solidFill>
                  <a:schemeClr val="tx1"/>
                </a:solidFill>
                <a:latin typeface="Times New Roman" pitchFamily="18" charset="0"/>
              </a:defRPr>
            </a:lvl7pPr>
            <a:lvl8pPr eaLnBrk="0" fontAlgn="base" hangingPunct="0">
              <a:spcBef>
                <a:spcPct val="0"/>
              </a:spcBef>
              <a:spcAft>
                <a:spcPct val="0"/>
              </a:spcAft>
              <a:tabLst>
                <a:tab pos="946150" algn="l"/>
              </a:tabLst>
              <a:defRPr sz="2400">
                <a:solidFill>
                  <a:schemeClr val="tx1"/>
                </a:solidFill>
                <a:latin typeface="Times New Roman" pitchFamily="18" charset="0"/>
              </a:defRPr>
            </a:lvl8pPr>
            <a:lvl9pPr eaLnBrk="0" fontAlgn="base" hangingPunct="0">
              <a:spcBef>
                <a:spcPct val="0"/>
              </a:spcBef>
              <a:spcAft>
                <a:spcPct val="0"/>
              </a:spcAft>
              <a:tabLst>
                <a:tab pos="946150" algn="l"/>
              </a:tabLst>
              <a:defRPr sz="2400">
                <a:solidFill>
                  <a:schemeClr val="tx1"/>
                </a:solidFill>
                <a:latin typeface="Times New Roman" pitchFamily="18" charset="0"/>
              </a:defRPr>
            </a:lvl9pPr>
          </a:lstStyle>
          <a:p>
            <a:r>
              <a:rPr lang="en-US" sz="1800" b="1" dirty="0" smtClean="0">
                <a:latin typeface="Arial" charset="0"/>
              </a:rPr>
              <a:t>Definition:</a:t>
            </a:r>
            <a:endParaRPr lang="en-US" sz="1800" b="1" dirty="0">
              <a:latin typeface="Arial" charset="0"/>
            </a:endParaRPr>
          </a:p>
          <a:p>
            <a:r>
              <a:rPr lang="en-US" sz="1800" b="1" dirty="0" smtClean="0">
                <a:latin typeface="Arial" charset="0"/>
              </a:rPr>
              <a:t>The elasticity </a:t>
            </a:r>
            <a:r>
              <a:rPr lang="en-US" sz="1800" b="1" dirty="0">
                <a:latin typeface="Arial" charset="0"/>
              </a:rPr>
              <a:t>of </a:t>
            </a:r>
            <a:r>
              <a:rPr lang="en-US" b="1" i="1" dirty="0"/>
              <a:t>Y</a:t>
            </a:r>
            <a:r>
              <a:rPr lang="en-US" sz="1800" b="1" i="1" dirty="0">
                <a:latin typeface="Arial" charset="0"/>
              </a:rPr>
              <a:t> </a:t>
            </a:r>
            <a:r>
              <a:rPr lang="en-US" sz="1800" b="1" dirty="0">
                <a:latin typeface="Arial" charset="0"/>
              </a:rPr>
              <a:t>with respect to</a:t>
            </a:r>
            <a:r>
              <a:rPr lang="en-US" b="1" dirty="0"/>
              <a:t> </a:t>
            </a:r>
            <a:r>
              <a:rPr lang="en-US" b="1" i="1" dirty="0" smtClean="0"/>
              <a:t>X </a:t>
            </a:r>
            <a:r>
              <a:rPr lang="en-US" sz="1800" b="1" dirty="0" smtClean="0">
                <a:latin typeface="Arial" charset="0"/>
              </a:rPr>
              <a:t>is </a:t>
            </a:r>
            <a:r>
              <a:rPr lang="en-US" sz="1800" b="1" dirty="0">
                <a:latin typeface="Arial" charset="0"/>
              </a:rPr>
              <a:t>the proportional change in</a:t>
            </a:r>
            <a:r>
              <a:rPr lang="en-US" b="1" dirty="0"/>
              <a:t> </a:t>
            </a:r>
            <a:r>
              <a:rPr lang="en-US" b="1" i="1" dirty="0" smtClean="0"/>
              <a:t>Y</a:t>
            </a:r>
            <a:r>
              <a:rPr lang="en-US" sz="1800" b="1" dirty="0" smtClean="0">
                <a:latin typeface="Arial" charset="0"/>
              </a:rPr>
              <a:t> per </a:t>
            </a:r>
            <a:r>
              <a:rPr lang="en-US" sz="1800" b="1" dirty="0">
                <a:latin typeface="Arial" charset="0"/>
              </a:rPr>
              <a:t>proportional change in </a:t>
            </a:r>
            <a:r>
              <a:rPr lang="en-US" b="1" i="1" dirty="0" smtClean="0"/>
              <a:t>X</a:t>
            </a:r>
            <a:r>
              <a:rPr lang="en-US" sz="1800" b="1" dirty="0">
                <a:latin typeface="Arial" pitchFamily="34" charset="0"/>
                <a:cs typeface="Arial" pitchFamily="34" charset="0"/>
              </a:rPr>
              <a:t>.</a:t>
            </a:r>
          </a:p>
          <a:p>
            <a:r>
              <a:rPr lang="en-US" b="1" dirty="0"/>
              <a:t>	</a:t>
            </a:r>
            <a:endParaRPr lang="en-US" sz="1800" dirty="0">
              <a:solidFill>
                <a:schemeClr val="bg1"/>
              </a:solidFill>
              <a:latin typeface="Arial" charset="0"/>
            </a:endParaRPr>
          </a:p>
        </p:txBody>
      </p:sp>
      <p:sp>
        <p:nvSpPr>
          <p:cNvPr id="52" name="Text Box 30"/>
          <p:cNvSpPr txBox="1">
            <a:spLocks noChangeArrowheads="1"/>
          </p:cNvSpPr>
          <p:nvPr/>
        </p:nvSpPr>
        <p:spPr bwMode="auto">
          <a:xfrm>
            <a:off x="302400" y="3028950"/>
            <a:ext cx="12573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dirty="0"/>
              <a:t>elasticity</a:t>
            </a:r>
            <a:endParaRPr lang="en-US" sz="1800" b="1" dirty="0"/>
          </a:p>
        </p:txBody>
      </p:sp>
      <p:graphicFrame>
        <p:nvGraphicFramePr>
          <p:cNvPr id="58" name="Object 57"/>
          <p:cNvGraphicFramePr>
            <a:graphicFrameLocks noChangeAspect="1"/>
          </p:cNvGraphicFramePr>
          <p:nvPr>
            <p:extLst>
              <p:ext uri="{D42A27DB-BD31-4B8C-83A1-F6EECF244321}">
                <p14:modId xmlns:p14="http://schemas.microsoft.com/office/powerpoint/2010/main" val="476864698"/>
              </p:ext>
            </p:extLst>
          </p:nvPr>
        </p:nvGraphicFramePr>
        <p:xfrm>
          <a:off x="5314950" y="3435350"/>
          <a:ext cx="231775" cy="506413"/>
        </p:xfrm>
        <a:graphic>
          <a:graphicData uri="http://schemas.openxmlformats.org/presentationml/2006/ole">
            <mc:AlternateContent xmlns:mc="http://schemas.openxmlformats.org/markup-compatibility/2006">
              <mc:Choice xmlns:v="urn:schemas-microsoft-com:vml" Requires="v">
                <p:oleObj spid="_x0000_s156834" name="Equation" r:id="rId5" imgW="330057" imgH="723586" progId="Equation.3">
                  <p:embed/>
                </p:oleObj>
              </mc:Choice>
              <mc:Fallback>
                <p:oleObj name="Equation" r:id="rId5" imgW="330057" imgH="723586"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314950" y="3435350"/>
                        <a:ext cx="231775" cy="5064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nvGrpSpPr>
          <p:cNvPr id="59" name="Group 31"/>
          <p:cNvGrpSpPr>
            <a:grpSpLocks/>
          </p:cNvGrpSpPr>
          <p:nvPr/>
        </p:nvGrpSpPr>
        <p:grpSpPr bwMode="auto">
          <a:xfrm>
            <a:off x="1437900" y="4521200"/>
            <a:ext cx="3289300" cy="838200"/>
            <a:chOff x="288" y="2464"/>
            <a:chExt cx="2072" cy="528"/>
          </a:xfrm>
        </p:grpSpPr>
        <p:sp>
          <p:nvSpPr>
            <p:cNvPr id="60" name="Line 32"/>
            <p:cNvSpPr>
              <a:spLocks noChangeShapeType="1"/>
            </p:cNvSpPr>
            <p:nvPr/>
          </p:nvSpPr>
          <p:spPr bwMode="auto">
            <a:xfrm>
              <a:off x="472" y="2736"/>
              <a:ext cx="1728"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graphicFrame>
          <p:nvGraphicFramePr>
            <p:cNvPr id="61" name="Object 33"/>
            <p:cNvGraphicFramePr>
              <a:graphicFrameLocks noChangeAspect="1"/>
            </p:cNvGraphicFramePr>
            <p:nvPr/>
          </p:nvGraphicFramePr>
          <p:xfrm>
            <a:off x="288" y="2684"/>
            <a:ext cx="136" cy="88"/>
          </p:xfrm>
          <a:graphic>
            <a:graphicData uri="http://schemas.openxmlformats.org/presentationml/2006/ole">
              <mc:AlternateContent xmlns:mc="http://schemas.openxmlformats.org/markup-compatibility/2006">
                <mc:Choice xmlns:v="urn:schemas-microsoft-com:vml" Requires="v">
                  <p:oleObj spid="_x0000_s156835" name="Equation" r:id="rId7" imgW="215640" imgH="139680" progId="Equation.3">
                    <p:embed/>
                  </p:oleObj>
                </mc:Choice>
                <mc:Fallback>
                  <p:oleObj name="Equation" r:id="rId7" imgW="215640" imgH="13968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88" y="2684"/>
                          <a:ext cx="136" cy="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62" name="Text Box 34"/>
            <p:cNvSpPr txBox="1">
              <a:spLocks noChangeArrowheads="1"/>
            </p:cNvSpPr>
            <p:nvPr/>
          </p:nvSpPr>
          <p:spPr bwMode="auto">
            <a:xfrm>
              <a:off x="440" y="2464"/>
              <a:ext cx="1920"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a:t>slope of the tangent at </a:t>
              </a:r>
              <a:r>
                <a:rPr lang="en-GB" sz="2400" i="1">
                  <a:latin typeface="Times New Roman" pitchFamily="18" charset="0"/>
                </a:rPr>
                <a:t>A</a:t>
              </a:r>
              <a:endParaRPr lang="en-US" sz="2400" i="1">
                <a:latin typeface="Times New Roman" pitchFamily="18" charset="0"/>
              </a:endParaRPr>
            </a:p>
          </p:txBody>
        </p:sp>
        <p:sp>
          <p:nvSpPr>
            <p:cNvPr id="63" name="Text Box 35"/>
            <p:cNvSpPr txBox="1">
              <a:spLocks noChangeArrowheads="1"/>
            </p:cNvSpPr>
            <p:nvPr/>
          </p:nvSpPr>
          <p:spPr bwMode="auto">
            <a:xfrm>
              <a:off x="808" y="2704"/>
              <a:ext cx="1104"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dirty="0"/>
                <a:t>slope of </a:t>
              </a:r>
              <a:r>
                <a:rPr lang="en-GB" sz="2400" i="1" dirty="0">
                  <a:latin typeface="Times New Roman" pitchFamily="18" charset="0"/>
                </a:rPr>
                <a:t>OA</a:t>
              </a:r>
              <a:endParaRPr lang="en-US" sz="2400" i="1" dirty="0">
                <a:latin typeface="Times New Roman" pitchFamily="18" charset="0"/>
              </a:endParaRPr>
            </a:p>
          </p:txBody>
        </p:sp>
      </p:grpSp>
      <p:sp>
        <p:nvSpPr>
          <p:cNvPr id="54" name="Rectangle 24"/>
          <p:cNvSpPr>
            <a:spLocks noChangeArrowheads="1"/>
          </p:cNvSpPr>
          <p:nvPr/>
        </p:nvSpPr>
        <p:spPr bwMode="auto">
          <a:xfrm>
            <a:off x="8391525" y="4067174"/>
            <a:ext cx="361950" cy="295275"/>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graphicFrame>
        <p:nvGraphicFramePr>
          <p:cNvPr id="2" name="Object 1"/>
          <p:cNvGraphicFramePr>
            <a:graphicFrameLocks noChangeAspect="1"/>
          </p:cNvGraphicFramePr>
          <p:nvPr>
            <p:extLst>
              <p:ext uri="{D42A27DB-BD31-4B8C-83A1-F6EECF244321}">
                <p14:modId xmlns:p14="http://schemas.microsoft.com/office/powerpoint/2010/main" val="796695063"/>
              </p:ext>
            </p:extLst>
          </p:nvPr>
        </p:nvGraphicFramePr>
        <p:xfrm>
          <a:off x="1438275" y="2851150"/>
          <a:ext cx="1231900" cy="1612900"/>
        </p:xfrm>
        <a:graphic>
          <a:graphicData uri="http://schemas.openxmlformats.org/presentationml/2006/ole">
            <mc:AlternateContent xmlns:mc="http://schemas.openxmlformats.org/markup-compatibility/2006">
              <mc:Choice xmlns:v="urn:schemas-microsoft-com:vml" Requires="v">
                <p:oleObj spid="_x0000_s156836" name="Equation" r:id="rId9" imgW="1231560" imgH="1612800" progId="Equation.DSMT4">
                  <p:embed/>
                </p:oleObj>
              </mc:Choice>
              <mc:Fallback>
                <p:oleObj name="Equation" r:id="rId9" imgW="1231560" imgH="1612800" progId="Equation.DSMT4">
                  <p:embed/>
                  <p:pic>
                    <p:nvPicPr>
                      <p:cNvPr id="0" name="Object 29"/>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438275" y="2851150"/>
                        <a:ext cx="1231900" cy="16129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45411" name="Text Box 3"/>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29</a:t>
            </a:r>
          </a:p>
        </p:txBody>
      </p:sp>
      <p:sp>
        <p:nvSpPr>
          <p:cNvPr id="145413" name="Text Box 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dirty="0"/>
              <a:t>It also suggests that </a:t>
            </a:r>
            <a:r>
              <a:rPr lang="en-GB" sz="1500" b="1" dirty="0" smtClean="0"/>
              <a:t>$369 </a:t>
            </a:r>
            <a:r>
              <a:rPr lang="en-GB" sz="1500" b="1" dirty="0"/>
              <a:t>would be spent on food at home if total expenditure were zero.  Obviously this is impossible.  It might be possible to interpret it somehow as baseline expenditure, but we would need to take into account family size and composition.</a:t>
            </a:r>
          </a:p>
        </p:txBody>
      </p:sp>
      <p:sp>
        <p:nvSpPr>
          <p:cNvPr id="13"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4" name="Text Box 4"/>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ELASTICITIES AND LOGARITHMIC MODELS</a:t>
            </a:r>
            <a:endParaRPr lang="en-GB" sz="1600" dirty="0">
              <a:latin typeface="Times New Roman" pitchFamily="18" charset="0"/>
            </a:endParaRPr>
          </a:p>
        </p:txBody>
      </p:sp>
      <p:sp>
        <p:nvSpPr>
          <p:cNvPr id="11" name="Rectangle 5"/>
          <p:cNvSpPr>
            <a:spLocks noChangeArrowheads="1"/>
          </p:cNvSpPr>
          <p:nvPr/>
        </p:nvSpPr>
        <p:spPr bwMode="auto">
          <a:xfrm>
            <a:off x="0" y="548374"/>
            <a:ext cx="9144000" cy="3214800"/>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16" name="Rectangle 10"/>
          <p:cNvSpPr>
            <a:spLocks noChangeArrowheads="1"/>
          </p:cNvSpPr>
          <p:nvPr/>
        </p:nvSpPr>
        <p:spPr bwMode="auto">
          <a:xfrm>
            <a:off x="1917700" y="3262200"/>
            <a:ext cx="968375" cy="2286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9" name="Rectangle 10"/>
          <p:cNvSpPr>
            <a:spLocks noChangeArrowheads="1"/>
          </p:cNvSpPr>
          <p:nvPr/>
        </p:nvSpPr>
        <p:spPr bwMode="auto">
          <a:xfrm>
            <a:off x="365125" y="637200"/>
            <a:ext cx="1590675" cy="228600"/>
          </a:xfrm>
          <a:prstGeom prst="rect">
            <a:avLst/>
          </a:prstGeom>
          <a:solidFill>
            <a:srgbClr val="DDDDD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0" name="Text Box 2"/>
          <p:cNvSpPr txBox="1">
            <a:spLocks noChangeArrowheads="1"/>
          </p:cNvSpPr>
          <p:nvPr/>
        </p:nvSpPr>
        <p:spPr bwMode="auto">
          <a:xfrm>
            <a:off x="301625" y="597601"/>
            <a:ext cx="8532813" cy="3079050"/>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46150" algn="l"/>
              </a:tabLst>
              <a:defRPr sz="2400">
                <a:solidFill>
                  <a:schemeClr val="tx1"/>
                </a:solidFill>
                <a:latin typeface="Times New Roman" pitchFamily="18" charset="0"/>
              </a:defRPr>
            </a:lvl1pPr>
            <a:lvl2pPr>
              <a:tabLst>
                <a:tab pos="946150" algn="l"/>
              </a:tabLst>
              <a:defRPr sz="2400">
                <a:solidFill>
                  <a:schemeClr val="tx1"/>
                </a:solidFill>
                <a:latin typeface="Times New Roman" pitchFamily="18" charset="0"/>
              </a:defRPr>
            </a:lvl2pPr>
            <a:lvl3pPr>
              <a:tabLst>
                <a:tab pos="946150" algn="l"/>
              </a:tabLst>
              <a:defRPr sz="2400">
                <a:solidFill>
                  <a:schemeClr val="tx1"/>
                </a:solidFill>
                <a:latin typeface="Times New Roman" pitchFamily="18" charset="0"/>
              </a:defRPr>
            </a:lvl3pPr>
            <a:lvl4pPr>
              <a:tabLst>
                <a:tab pos="946150" algn="l"/>
              </a:tabLst>
              <a:defRPr sz="2400">
                <a:solidFill>
                  <a:schemeClr val="tx1"/>
                </a:solidFill>
                <a:latin typeface="Times New Roman" pitchFamily="18" charset="0"/>
              </a:defRPr>
            </a:lvl4pPr>
            <a:lvl5pPr>
              <a:tabLst>
                <a:tab pos="946150" algn="l"/>
              </a:tabLst>
              <a:defRPr sz="2400">
                <a:solidFill>
                  <a:schemeClr val="tx1"/>
                </a:solidFill>
                <a:latin typeface="Times New Roman" pitchFamily="18" charset="0"/>
              </a:defRPr>
            </a:lvl5pPr>
            <a:lvl6pPr eaLnBrk="0" fontAlgn="base" hangingPunct="0">
              <a:spcBef>
                <a:spcPct val="0"/>
              </a:spcBef>
              <a:spcAft>
                <a:spcPct val="0"/>
              </a:spcAft>
              <a:tabLst>
                <a:tab pos="946150" algn="l"/>
              </a:tabLst>
              <a:defRPr sz="2400">
                <a:solidFill>
                  <a:schemeClr val="tx1"/>
                </a:solidFill>
                <a:latin typeface="Times New Roman" pitchFamily="18" charset="0"/>
              </a:defRPr>
            </a:lvl6pPr>
            <a:lvl7pPr eaLnBrk="0" fontAlgn="base" hangingPunct="0">
              <a:spcBef>
                <a:spcPct val="0"/>
              </a:spcBef>
              <a:spcAft>
                <a:spcPct val="0"/>
              </a:spcAft>
              <a:tabLst>
                <a:tab pos="946150" algn="l"/>
              </a:tabLst>
              <a:defRPr sz="2400">
                <a:solidFill>
                  <a:schemeClr val="tx1"/>
                </a:solidFill>
                <a:latin typeface="Times New Roman" pitchFamily="18" charset="0"/>
              </a:defRPr>
            </a:lvl7pPr>
            <a:lvl8pPr eaLnBrk="0" fontAlgn="base" hangingPunct="0">
              <a:spcBef>
                <a:spcPct val="0"/>
              </a:spcBef>
              <a:spcAft>
                <a:spcPct val="0"/>
              </a:spcAft>
              <a:tabLst>
                <a:tab pos="946150" algn="l"/>
              </a:tabLst>
              <a:defRPr sz="2400">
                <a:solidFill>
                  <a:schemeClr val="tx1"/>
                </a:solidFill>
                <a:latin typeface="Times New Roman" pitchFamily="18" charset="0"/>
              </a:defRPr>
            </a:lvl8pPr>
            <a:lvl9pPr eaLnBrk="0" fontAlgn="base" hangingPunct="0">
              <a:spcBef>
                <a:spcPct val="0"/>
              </a:spcBef>
              <a:spcAft>
                <a:spcPct val="0"/>
              </a:spcAft>
              <a:tabLst>
                <a:tab pos="946150" algn="l"/>
              </a:tabLst>
              <a:defRPr sz="2400">
                <a:solidFill>
                  <a:schemeClr val="tx1"/>
                </a:solidFill>
                <a:latin typeface="Times New Roman" pitchFamily="18" charset="0"/>
              </a:defRPr>
            </a:lvl9pPr>
          </a:lstStyle>
          <a:p>
            <a:r>
              <a:rPr lang="en-US" sz="1400" b="1" dirty="0" smtClean="0">
                <a:latin typeface="Courier New" pitchFamily="49" charset="0"/>
                <a:cs typeface="Courier New" pitchFamily="49" charset="0"/>
              </a:rPr>
              <a:t>. </a:t>
            </a:r>
            <a:r>
              <a:rPr lang="en-US" sz="1400" b="1" dirty="0" err="1">
                <a:latin typeface="Courier New" pitchFamily="49" charset="0"/>
                <a:cs typeface="Courier New" pitchFamily="49" charset="0"/>
              </a:rPr>
              <a:t>reg</a:t>
            </a:r>
            <a:r>
              <a:rPr lang="en-US" sz="1400" b="1" dirty="0">
                <a:latin typeface="Courier New" pitchFamily="49" charset="0"/>
                <a:cs typeface="Courier New" pitchFamily="49" charset="0"/>
              </a:rPr>
              <a:t> FDHO EXP</a:t>
            </a:r>
            <a:endParaRPr lang="en-GB" sz="1400" b="1" dirty="0">
              <a:latin typeface="Courier New" pitchFamily="49" charset="0"/>
              <a:cs typeface="Courier New" pitchFamily="49" charset="0"/>
            </a:endParaRPr>
          </a:p>
          <a:p>
            <a:pPr>
              <a:spcBef>
                <a:spcPts val="600"/>
              </a:spcBef>
            </a:pPr>
            <a:r>
              <a:rPr lang="en-US" sz="1400" b="1" dirty="0">
                <a:latin typeface="Courier New" pitchFamily="49" charset="0"/>
                <a:cs typeface="Courier New" pitchFamily="49" charset="0"/>
              </a:rPr>
              <a:t>----------------------------------------------------------------------------</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Source |       SS       </a:t>
            </a:r>
            <a:r>
              <a:rPr lang="en-US" sz="1400" b="1" dirty="0" err="1">
                <a:latin typeface="Courier New" pitchFamily="49" charset="0"/>
                <a:cs typeface="Courier New" pitchFamily="49" charset="0"/>
              </a:rPr>
              <a:t>df</a:t>
            </a:r>
            <a:r>
              <a:rPr lang="en-US" sz="1400" b="1" dirty="0">
                <a:latin typeface="Courier New" pitchFamily="49" charset="0"/>
                <a:cs typeface="Courier New" pitchFamily="49" charset="0"/>
              </a:rPr>
              <a:t>       MS              Number of </a:t>
            </a:r>
            <a:r>
              <a:rPr lang="en-US" sz="1400" b="1" dirty="0" err="1">
                <a:latin typeface="Courier New" pitchFamily="49" charset="0"/>
                <a:cs typeface="Courier New" pitchFamily="49" charset="0"/>
              </a:rPr>
              <a:t>obs</a:t>
            </a:r>
            <a:r>
              <a:rPr lang="en-US" sz="1400" b="1" dirty="0">
                <a:latin typeface="Courier New" pitchFamily="49" charset="0"/>
                <a:cs typeface="Courier New" pitchFamily="49" charset="0"/>
              </a:rPr>
              <a:t> =    6334</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F(  1,  6332) = 3431.01</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Model |   972602566     1   972602566           </a:t>
            </a:r>
            <a:r>
              <a:rPr lang="en-US" sz="1400" b="1" dirty="0" err="1">
                <a:latin typeface="Courier New" pitchFamily="49" charset="0"/>
                <a:cs typeface="Courier New" pitchFamily="49" charset="0"/>
              </a:rPr>
              <a:t>Prob</a:t>
            </a:r>
            <a:r>
              <a:rPr lang="en-US" sz="1400" b="1" dirty="0">
                <a:latin typeface="Courier New" pitchFamily="49" charset="0"/>
                <a:cs typeface="Courier New" pitchFamily="49" charset="0"/>
              </a:rPr>
              <a:t> &gt; F      =  0.0000</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Residual |  1.7950e+09  6332  283474.003           R-squared     =  0.3514</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a:t>
            </a:r>
            <a:r>
              <a:rPr lang="en-US" sz="1400" b="1" dirty="0" err="1">
                <a:latin typeface="Courier New" pitchFamily="49" charset="0"/>
                <a:cs typeface="Courier New" pitchFamily="49" charset="0"/>
              </a:rPr>
              <a:t>Adj</a:t>
            </a:r>
            <a:r>
              <a:rPr lang="en-US" sz="1400" b="1" dirty="0">
                <a:latin typeface="Courier New" pitchFamily="49" charset="0"/>
                <a:cs typeface="Courier New" pitchFamily="49" charset="0"/>
              </a:rPr>
              <a:t> R-squared =  0.3513</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Total |  2.7676e+09  6333   437006.15           Root MSE      =  532.42</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FDHO |      </a:t>
            </a:r>
            <a:r>
              <a:rPr lang="en-US" sz="1400" b="1" dirty="0" err="1">
                <a:latin typeface="Courier New" pitchFamily="49" charset="0"/>
                <a:cs typeface="Courier New" pitchFamily="49" charset="0"/>
              </a:rPr>
              <a:t>Coef</a:t>
            </a:r>
            <a:r>
              <a:rPr lang="en-US" sz="1400" b="1" dirty="0">
                <a:latin typeface="Courier New" pitchFamily="49" charset="0"/>
                <a:cs typeface="Courier New" pitchFamily="49" charset="0"/>
              </a:rPr>
              <a:t>.   Std. Err.      t    P&gt;|t|     [95% Conf. Interval]</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EXP |   .0627099   .0010706    58.57   0.000     .0606112    .0648086</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_cons |   369.4418   10.65718    34.67   0.000     348.5501    390.3334</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a:t>
            </a: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16"/>
          <p:cNvSpPr/>
          <p:nvPr/>
        </p:nvSpPr>
        <p:spPr bwMode="auto">
          <a:xfrm>
            <a:off x="495300" y="619125"/>
            <a:ext cx="8150400" cy="4804275"/>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16"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43363" name="Text Box 3"/>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30</a:t>
            </a:r>
          </a:p>
        </p:txBody>
      </p:sp>
      <p:sp>
        <p:nvSpPr>
          <p:cNvPr id="143365" name="Text Box 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Here is the regression line plotted on the scatter diagram</a:t>
            </a:r>
          </a:p>
        </p:txBody>
      </p:sp>
      <p:sp>
        <p:nvSpPr>
          <p:cNvPr id="14"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5" name="Text Box 4"/>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ELASTICITIES AND LOGARITHMIC MODELS</a:t>
            </a:r>
            <a:endParaRPr lang="en-GB" sz="1600" dirty="0">
              <a:latin typeface="Times New Roman" pitchFamily="18" charset="0"/>
            </a:endParaRPr>
          </a:p>
        </p:txBody>
      </p:sp>
      <p:pic>
        <p:nvPicPr>
          <p:cNvPr id="143404" name="Picture 44"/>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911101" y="637575"/>
            <a:ext cx="7261687" cy="473501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Rectangle 18"/>
          <p:cNvSpPr/>
          <p:nvPr/>
        </p:nvSpPr>
        <p:spPr bwMode="auto">
          <a:xfrm>
            <a:off x="495300" y="619125"/>
            <a:ext cx="8150400" cy="4804275"/>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18"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41315" name="Text Box 3"/>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31</a:t>
            </a:r>
          </a:p>
        </p:txBody>
      </p:sp>
      <p:sp>
        <p:nvSpPr>
          <p:cNvPr id="141317" name="Text Box 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We will now fit a constant elasticity function using the same data.  The scatter diagram shows the logarithm of </a:t>
            </a:r>
            <a:r>
              <a:rPr lang="en-GB" sz="1500" b="1" i="1"/>
              <a:t>FDHO</a:t>
            </a:r>
            <a:r>
              <a:rPr lang="en-GB" sz="1500" b="1"/>
              <a:t> plotted against the logarithm of </a:t>
            </a:r>
            <a:r>
              <a:rPr lang="en-GB" sz="1500" b="1" i="1"/>
              <a:t>EXP</a:t>
            </a:r>
            <a:r>
              <a:rPr lang="en-GB" sz="1500" b="1"/>
              <a:t>.</a:t>
            </a:r>
          </a:p>
        </p:txBody>
      </p:sp>
      <p:sp>
        <p:nvSpPr>
          <p:cNvPr id="141318" name="Rectangle 6"/>
          <p:cNvSpPr>
            <a:spLocks noChangeArrowheads="1"/>
          </p:cNvSpPr>
          <p:nvPr/>
        </p:nvSpPr>
        <p:spPr bwMode="auto">
          <a:xfrm>
            <a:off x="4572000" y="4191000"/>
            <a:ext cx="457200" cy="38100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41319" name="Rectangle 7"/>
          <p:cNvSpPr>
            <a:spLocks noChangeArrowheads="1"/>
          </p:cNvSpPr>
          <p:nvPr/>
        </p:nvSpPr>
        <p:spPr bwMode="auto">
          <a:xfrm>
            <a:off x="1981200" y="4953000"/>
            <a:ext cx="6096000" cy="7620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41320" name="Rectangle 8"/>
          <p:cNvSpPr>
            <a:spLocks noChangeArrowheads="1"/>
          </p:cNvSpPr>
          <p:nvPr/>
        </p:nvSpPr>
        <p:spPr bwMode="auto">
          <a:xfrm>
            <a:off x="968375" y="4648200"/>
            <a:ext cx="76200" cy="7620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6"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7" name="Text Box 4"/>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ELASTICITIES AND LOGARITHMIC MODELS</a:t>
            </a:r>
            <a:endParaRPr lang="en-GB" sz="1600" dirty="0">
              <a:latin typeface="Times New Roman" pitchFamily="18" charset="0"/>
            </a:endParaRPr>
          </a:p>
        </p:txBody>
      </p:sp>
      <p:pic>
        <p:nvPicPr>
          <p:cNvPr id="141358" name="Picture 46"/>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910800" y="637200"/>
            <a:ext cx="7262876" cy="473501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5"/>
          <p:cNvSpPr>
            <a:spLocks noChangeArrowheads="1"/>
          </p:cNvSpPr>
          <p:nvPr/>
        </p:nvSpPr>
        <p:spPr bwMode="auto">
          <a:xfrm>
            <a:off x="0" y="548374"/>
            <a:ext cx="9144000" cy="3718826"/>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146447" name="Rectangle 15"/>
          <p:cNvSpPr>
            <a:spLocks noChangeArrowheads="1"/>
          </p:cNvSpPr>
          <p:nvPr/>
        </p:nvSpPr>
        <p:spPr bwMode="auto">
          <a:xfrm>
            <a:off x="381600" y="1138725"/>
            <a:ext cx="1980000" cy="228600"/>
          </a:xfrm>
          <a:prstGeom prst="rect">
            <a:avLst/>
          </a:prstGeom>
          <a:solidFill>
            <a:srgbClr val="DDDDDD"/>
          </a:solidFill>
          <a:ln>
            <a:noFill/>
          </a:ln>
          <a:effectLst/>
          <a:extLst/>
        </p:spPr>
        <p:txBody>
          <a:bodyPr wrap="none" anchor="ctr"/>
          <a:lstStyle/>
          <a:p>
            <a:endParaRPr lang="en-GB"/>
          </a:p>
        </p:txBody>
      </p:sp>
      <p:sp>
        <p:nvSpPr>
          <p:cNvPr id="12"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46446" name="Rectangle 14"/>
          <p:cNvSpPr>
            <a:spLocks noChangeArrowheads="1"/>
          </p:cNvSpPr>
          <p:nvPr/>
        </p:nvSpPr>
        <p:spPr bwMode="auto">
          <a:xfrm>
            <a:off x="381000" y="637200"/>
            <a:ext cx="2257425" cy="4428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46434" name="Text Box 2"/>
          <p:cNvSpPr txBox="1">
            <a:spLocks noChangeArrowheads="1"/>
          </p:cNvSpPr>
          <p:nvPr/>
        </p:nvSpPr>
        <p:spPr bwMode="auto">
          <a:xfrm>
            <a:off x="301625" y="597600"/>
            <a:ext cx="8532813" cy="367912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46150" algn="l"/>
              </a:tabLst>
              <a:defRPr sz="2400">
                <a:solidFill>
                  <a:schemeClr val="tx1"/>
                </a:solidFill>
                <a:latin typeface="Times New Roman" pitchFamily="18" charset="0"/>
              </a:defRPr>
            </a:lvl1pPr>
            <a:lvl2pPr>
              <a:tabLst>
                <a:tab pos="946150" algn="l"/>
              </a:tabLst>
              <a:defRPr sz="2400">
                <a:solidFill>
                  <a:schemeClr val="tx1"/>
                </a:solidFill>
                <a:latin typeface="Times New Roman" pitchFamily="18" charset="0"/>
              </a:defRPr>
            </a:lvl2pPr>
            <a:lvl3pPr>
              <a:tabLst>
                <a:tab pos="946150" algn="l"/>
              </a:tabLst>
              <a:defRPr sz="2400">
                <a:solidFill>
                  <a:schemeClr val="tx1"/>
                </a:solidFill>
                <a:latin typeface="Times New Roman" pitchFamily="18" charset="0"/>
              </a:defRPr>
            </a:lvl3pPr>
            <a:lvl4pPr>
              <a:tabLst>
                <a:tab pos="946150" algn="l"/>
              </a:tabLst>
              <a:defRPr sz="2400">
                <a:solidFill>
                  <a:schemeClr val="tx1"/>
                </a:solidFill>
                <a:latin typeface="Times New Roman" pitchFamily="18" charset="0"/>
              </a:defRPr>
            </a:lvl4pPr>
            <a:lvl5pPr>
              <a:tabLst>
                <a:tab pos="946150" algn="l"/>
              </a:tabLst>
              <a:defRPr sz="2400">
                <a:solidFill>
                  <a:schemeClr val="tx1"/>
                </a:solidFill>
                <a:latin typeface="Times New Roman" pitchFamily="18" charset="0"/>
              </a:defRPr>
            </a:lvl5pPr>
            <a:lvl6pPr eaLnBrk="0" fontAlgn="base" hangingPunct="0">
              <a:spcBef>
                <a:spcPct val="0"/>
              </a:spcBef>
              <a:spcAft>
                <a:spcPct val="0"/>
              </a:spcAft>
              <a:tabLst>
                <a:tab pos="946150" algn="l"/>
              </a:tabLst>
              <a:defRPr sz="2400">
                <a:solidFill>
                  <a:schemeClr val="tx1"/>
                </a:solidFill>
                <a:latin typeface="Times New Roman" pitchFamily="18" charset="0"/>
              </a:defRPr>
            </a:lvl6pPr>
            <a:lvl7pPr eaLnBrk="0" fontAlgn="base" hangingPunct="0">
              <a:spcBef>
                <a:spcPct val="0"/>
              </a:spcBef>
              <a:spcAft>
                <a:spcPct val="0"/>
              </a:spcAft>
              <a:tabLst>
                <a:tab pos="946150" algn="l"/>
              </a:tabLst>
              <a:defRPr sz="2400">
                <a:solidFill>
                  <a:schemeClr val="tx1"/>
                </a:solidFill>
                <a:latin typeface="Times New Roman" pitchFamily="18" charset="0"/>
              </a:defRPr>
            </a:lvl7pPr>
            <a:lvl8pPr eaLnBrk="0" fontAlgn="base" hangingPunct="0">
              <a:spcBef>
                <a:spcPct val="0"/>
              </a:spcBef>
              <a:spcAft>
                <a:spcPct val="0"/>
              </a:spcAft>
              <a:tabLst>
                <a:tab pos="946150" algn="l"/>
              </a:tabLst>
              <a:defRPr sz="2400">
                <a:solidFill>
                  <a:schemeClr val="tx1"/>
                </a:solidFill>
                <a:latin typeface="Times New Roman" pitchFamily="18" charset="0"/>
              </a:defRPr>
            </a:lvl8pPr>
            <a:lvl9pPr eaLnBrk="0" fontAlgn="base" hangingPunct="0">
              <a:spcBef>
                <a:spcPct val="0"/>
              </a:spcBef>
              <a:spcAft>
                <a:spcPct val="0"/>
              </a:spcAft>
              <a:tabLst>
                <a:tab pos="946150" algn="l"/>
              </a:tabLst>
              <a:defRPr sz="2400">
                <a:solidFill>
                  <a:schemeClr val="tx1"/>
                </a:solidFill>
                <a:latin typeface="Times New Roman" pitchFamily="18" charset="0"/>
              </a:defRPr>
            </a:lvl9pPr>
          </a:lstStyle>
          <a:p>
            <a:r>
              <a:rPr lang="en-US" sz="1400" b="1" dirty="0" smtClean="0">
                <a:latin typeface="Courier New" pitchFamily="49" charset="0"/>
                <a:cs typeface="Courier New" pitchFamily="49" charset="0"/>
              </a:rPr>
              <a:t>. </a:t>
            </a:r>
            <a:r>
              <a:rPr lang="en-US" sz="1400" b="1" dirty="0">
                <a:latin typeface="Courier New" pitchFamily="49" charset="0"/>
                <a:cs typeface="Courier New" pitchFamily="49" charset="0"/>
              </a:rPr>
              <a:t>g LGFDHO = </a:t>
            </a:r>
            <a:r>
              <a:rPr lang="en-US" sz="1400" b="1" dirty="0" err="1">
                <a:latin typeface="Courier New" pitchFamily="49" charset="0"/>
                <a:cs typeface="Courier New" pitchFamily="49" charset="0"/>
              </a:rPr>
              <a:t>ln</a:t>
            </a:r>
            <a:r>
              <a:rPr lang="en-US" sz="1400" b="1" dirty="0">
                <a:latin typeface="Courier New" pitchFamily="49" charset="0"/>
                <a:cs typeface="Courier New" pitchFamily="49" charset="0"/>
              </a:rPr>
              <a:t>(FDHO)</a:t>
            </a:r>
          </a:p>
          <a:p>
            <a:r>
              <a:rPr lang="en-US" sz="1400" b="1" dirty="0">
                <a:latin typeface="Courier New" pitchFamily="49" charset="0"/>
                <a:cs typeface="Courier New" pitchFamily="49" charset="0"/>
              </a:rPr>
              <a:t>. g LGEXP = </a:t>
            </a:r>
            <a:r>
              <a:rPr lang="en-US" sz="1400" b="1" dirty="0" err="1">
                <a:latin typeface="Courier New" pitchFamily="49" charset="0"/>
                <a:cs typeface="Courier New" pitchFamily="49" charset="0"/>
              </a:rPr>
              <a:t>ln</a:t>
            </a:r>
            <a:r>
              <a:rPr lang="en-US" sz="1400" b="1" dirty="0">
                <a:latin typeface="Courier New" pitchFamily="49" charset="0"/>
                <a:cs typeface="Courier New" pitchFamily="49" charset="0"/>
              </a:rPr>
              <a:t>(EXP)</a:t>
            </a:r>
          </a:p>
          <a:p>
            <a:pPr>
              <a:spcBef>
                <a:spcPts val="600"/>
              </a:spcBef>
            </a:pPr>
            <a:r>
              <a:rPr lang="en-US" sz="1400" b="1" dirty="0" smtClean="0">
                <a:latin typeface="Courier New" pitchFamily="49" charset="0"/>
                <a:cs typeface="Courier New" pitchFamily="49" charset="0"/>
              </a:rPr>
              <a:t>. </a:t>
            </a:r>
            <a:r>
              <a:rPr lang="en-US" sz="1400" b="1" dirty="0" err="1">
                <a:latin typeface="Courier New" pitchFamily="49" charset="0"/>
                <a:cs typeface="Courier New" pitchFamily="49" charset="0"/>
              </a:rPr>
              <a:t>reg</a:t>
            </a:r>
            <a:r>
              <a:rPr lang="en-US" sz="1400" b="1" dirty="0">
                <a:latin typeface="Courier New" pitchFamily="49" charset="0"/>
                <a:cs typeface="Courier New" pitchFamily="49" charset="0"/>
              </a:rPr>
              <a:t> LGFDHO </a:t>
            </a:r>
            <a:r>
              <a:rPr lang="en-US" sz="1400" b="1" dirty="0" smtClean="0">
                <a:latin typeface="Courier New" pitchFamily="49" charset="0"/>
                <a:cs typeface="Courier New" pitchFamily="49" charset="0"/>
              </a:rPr>
              <a:t>LGEXP</a:t>
            </a:r>
          </a:p>
          <a:p>
            <a:pPr>
              <a:spcBef>
                <a:spcPts val="600"/>
              </a:spcBef>
            </a:pPr>
            <a:r>
              <a:rPr lang="en-US" sz="1400" b="1" dirty="0">
                <a:latin typeface="Courier New" pitchFamily="49" charset="0"/>
                <a:cs typeface="Courier New" pitchFamily="49" charset="0"/>
              </a:rPr>
              <a:t>----------------------------------------------------------------------------</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Source |       SS       </a:t>
            </a:r>
            <a:r>
              <a:rPr lang="en-US" sz="1400" b="1" dirty="0" err="1">
                <a:latin typeface="Courier New" pitchFamily="49" charset="0"/>
                <a:cs typeface="Courier New" pitchFamily="49" charset="0"/>
              </a:rPr>
              <a:t>df</a:t>
            </a:r>
            <a:r>
              <a:rPr lang="en-US" sz="1400" b="1" dirty="0">
                <a:latin typeface="Courier New" pitchFamily="49" charset="0"/>
                <a:cs typeface="Courier New" pitchFamily="49" charset="0"/>
              </a:rPr>
              <a:t>       MS              Number of </a:t>
            </a:r>
            <a:r>
              <a:rPr lang="en-US" sz="1400" b="1" dirty="0" err="1">
                <a:latin typeface="Courier New" pitchFamily="49" charset="0"/>
                <a:cs typeface="Courier New" pitchFamily="49" charset="0"/>
              </a:rPr>
              <a:t>obs</a:t>
            </a:r>
            <a:r>
              <a:rPr lang="en-US" sz="1400" b="1" dirty="0">
                <a:latin typeface="Courier New" pitchFamily="49" charset="0"/>
                <a:cs typeface="Courier New" pitchFamily="49" charset="0"/>
              </a:rPr>
              <a:t> =    6334</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F(  1,  6332) = 4719.99</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Model |   1642.9356     1   1642.9356           </a:t>
            </a:r>
            <a:r>
              <a:rPr lang="en-US" sz="1400" b="1" dirty="0" err="1">
                <a:latin typeface="Courier New" pitchFamily="49" charset="0"/>
                <a:cs typeface="Courier New" pitchFamily="49" charset="0"/>
              </a:rPr>
              <a:t>Prob</a:t>
            </a:r>
            <a:r>
              <a:rPr lang="en-US" sz="1400" b="1" dirty="0">
                <a:latin typeface="Courier New" pitchFamily="49" charset="0"/>
                <a:cs typeface="Courier New" pitchFamily="49" charset="0"/>
              </a:rPr>
              <a:t> &gt; F      =  0.0000</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Residual |  2204.04385  6332  .348080204           R-squared     =  0.4271</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a:t>
            </a:r>
            <a:r>
              <a:rPr lang="en-US" sz="1400" b="1" dirty="0" err="1">
                <a:latin typeface="Courier New" pitchFamily="49" charset="0"/>
                <a:cs typeface="Courier New" pitchFamily="49" charset="0"/>
              </a:rPr>
              <a:t>Adj</a:t>
            </a:r>
            <a:r>
              <a:rPr lang="en-US" sz="1400" b="1" dirty="0">
                <a:latin typeface="Courier New" pitchFamily="49" charset="0"/>
                <a:cs typeface="Courier New" pitchFamily="49" charset="0"/>
              </a:rPr>
              <a:t> R-squared =  0.4270</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Total |  3846.97946  6333   .60744978           Root MSE      =  .58998</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LGFDHO |      </a:t>
            </a:r>
            <a:r>
              <a:rPr lang="en-US" sz="1400" b="1" dirty="0" err="1">
                <a:latin typeface="Courier New" pitchFamily="49" charset="0"/>
                <a:cs typeface="Courier New" pitchFamily="49" charset="0"/>
              </a:rPr>
              <a:t>Coef</a:t>
            </a:r>
            <a:r>
              <a:rPr lang="en-US" sz="1400" b="1" dirty="0">
                <a:latin typeface="Courier New" pitchFamily="49" charset="0"/>
                <a:cs typeface="Courier New" pitchFamily="49" charset="0"/>
              </a:rPr>
              <a:t>.   Std. Err.      t    P&gt;|t|     [95% Conf. Interval]</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LGEXP |   .6657858   .0096909    68.70   0.000     .6467883    .6847832</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_cons |   .7009498   .0843607     8.31   0.000     .5355741    .8663254</a:t>
            </a:r>
            <a:endParaRPr lang="en-GB" sz="1400" b="1" dirty="0">
              <a:latin typeface="Courier New" pitchFamily="49" charset="0"/>
              <a:cs typeface="Courier New" pitchFamily="49" charset="0"/>
            </a:endParaRPr>
          </a:p>
          <a:p>
            <a:r>
              <a:rPr lang="en-US" sz="1400" b="1" dirty="0" smtClean="0">
                <a:latin typeface="Courier New" pitchFamily="49" charset="0"/>
                <a:cs typeface="Courier New" pitchFamily="49" charset="0"/>
              </a:rPr>
              <a:t>----------------------------------------------------------------------------</a:t>
            </a:r>
            <a:endParaRPr lang="en-GB" sz="1400" b="1" dirty="0">
              <a:latin typeface="Courier New" pitchFamily="49" charset="0"/>
              <a:cs typeface="Courier New" pitchFamily="49" charset="0"/>
            </a:endParaRPr>
          </a:p>
        </p:txBody>
      </p:sp>
      <p:sp>
        <p:nvSpPr>
          <p:cNvPr id="146435" name="Text Box 3"/>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32</a:t>
            </a:r>
          </a:p>
        </p:txBody>
      </p:sp>
      <p:sp>
        <p:nvSpPr>
          <p:cNvPr id="146437" name="Text Box 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Here is the result of regressing </a:t>
            </a:r>
            <a:r>
              <a:rPr lang="en-GB" sz="1500" b="1" i="1"/>
              <a:t>LGFDHO</a:t>
            </a:r>
            <a:r>
              <a:rPr lang="en-GB" sz="1500" b="1"/>
              <a:t> on </a:t>
            </a:r>
            <a:r>
              <a:rPr lang="en-GB" sz="1500" b="1" i="1"/>
              <a:t>LGEXP</a:t>
            </a:r>
            <a:r>
              <a:rPr lang="en-GB" sz="1500" b="1"/>
              <a:t>.  The first two commands generate the logarithmic variables.</a:t>
            </a:r>
          </a:p>
        </p:txBody>
      </p:sp>
      <p:sp>
        <p:nvSpPr>
          <p:cNvPr id="10"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1" name="Text Box 4"/>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ELASTICITIES AND LOGARITHMIC MODELS</a:t>
            </a:r>
            <a:endParaRPr lang="en-GB" sz="1600" dirty="0">
              <a:latin typeface="Times New Roman" pitchFamily="18" charset="0"/>
            </a:endParaRP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47459" name="Text Box 3"/>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33</a:t>
            </a:r>
          </a:p>
        </p:txBody>
      </p:sp>
      <p:sp>
        <p:nvSpPr>
          <p:cNvPr id="147461" name="Text Box 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dirty="0"/>
              <a:t>The estimate of the elasticity is </a:t>
            </a:r>
            <a:r>
              <a:rPr lang="en-GB" sz="1500" b="1" dirty="0" smtClean="0"/>
              <a:t>0.67.  </a:t>
            </a:r>
            <a:r>
              <a:rPr lang="en-GB" sz="1500" b="1" dirty="0"/>
              <a:t>Does this seem plausible?</a:t>
            </a:r>
          </a:p>
        </p:txBody>
      </p:sp>
      <p:sp>
        <p:nvSpPr>
          <p:cNvPr id="11"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2" name="Text Box 4"/>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ELASTICITIES AND LOGARITHMIC MODELS</a:t>
            </a:r>
            <a:endParaRPr lang="en-GB" sz="1600" dirty="0">
              <a:latin typeface="Times New Roman" pitchFamily="18" charset="0"/>
            </a:endParaRPr>
          </a:p>
        </p:txBody>
      </p:sp>
      <p:sp>
        <p:nvSpPr>
          <p:cNvPr id="14" name="Rectangle 5"/>
          <p:cNvSpPr>
            <a:spLocks noChangeArrowheads="1"/>
          </p:cNvSpPr>
          <p:nvPr/>
        </p:nvSpPr>
        <p:spPr bwMode="auto">
          <a:xfrm>
            <a:off x="0" y="548374"/>
            <a:ext cx="9144000" cy="3718826"/>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147462" name="Rectangle 6"/>
          <p:cNvSpPr>
            <a:spLocks noChangeArrowheads="1"/>
          </p:cNvSpPr>
          <p:nvPr/>
        </p:nvSpPr>
        <p:spPr bwMode="auto">
          <a:xfrm>
            <a:off x="1889125" y="3541050"/>
            <a:ext cx="968375" cy="2286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6" name="Rectangle 14"/>
          <p:cNvSpPr>
            <a:spLocks noChangeArrowheads="1"/>
          </p:cNvSpPr>
          <p:nvPr/>
        </p:nvSpPr>
        <p:spPr bwMode="auto">
          <a:xfrm>
            <a:off x="381000" y="637200"/>
            <a:ext cx="2257425" cy="442800"/>
          </a:xfrm>
          <a:prstGeom prst="rect">
            <a:avLst/>
          </a:prstGeom>
          <a:solidFill>
            <a:srgbClr val="DDDDDD"/>
          </a:solidFill>
          <a:ln>
            <a:noFill/>
          </a:ln>
          <a:effectLst/>
          <a:extLst/>
        </p:spPr>
        <p:txBody>
          <a:bodyPr wrap="none" anchor="ctr"/>
          <a:lstStyle/>
          <a:p>
            <a:endParaRPr lang="en-GB"/>
          </a:p>
        </p:txBody>
      </p:sp>
      <p:sp>
        <p:nvSpPr>
          <p:cNvPr id="15" name="Rectangle 15"/>
          <p:cNvSpPr>
            <a:spLocks noChangeArrowheads="1"/>
          </p:cNvSpPr>
          <p:nvPr/>
        </p:nvSpPr>
        <p:spPr bwMode="auto">
          <a:xfrm>
            <a:off x="381600" y="1138725"/>
            <a:ext cx="1980000" cy="228600"/>
          </a:xfrm>
          <a:prstGeom prst="rect">
            <a:avLst/>
          </a:prstGeom>
          <a:solidFill>
            <a:srgbClr val="DDDDDD"/>
          </a:solidFill>
          <a:ln>
            <a:noFill/>
          </a:ln>
          <a:effectLst/>
          <a:extLst/>
        </p:spPr>
        <p:txBody>
          <a:bodyPr wrap="none" anchor="ctr"/>
          <a:lstStyle/>
          <a:p>
            <a:endParaRPr lang="en-GB"/>
          </a:p>
        </p:txBody>
      </p:sp>
      <p:sp>
        <p:nvSpPr>
          <p:cNvPr id="21" name="Text Box 2"/>
          <p:cNvSpPr txBox="1">
            <a:spLocks noChangeArrowheads="1"/>
          </p:cNvSpPr>
          <p:nvPr/>
        </p:nvSpPr>
        <p:spPr bwMode="auto">
          <a:xfrm>
            <a:off x="301625" y="597600"/>
            <a:ext cx="8532813" cy="367912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46150" algn="l"/>
              </a:tabLst>
              <a:defRPr sz="2400">
                <a:solidFill>
                  <a:schemeClr val="tx1"/>
                </a:solidFill>
                <a:latin typeface="Times New Roman" pitchFamily="18" charset="0"/>
              </a:defRPr>
            </a:lvl1pPr>
            <a:lvl2pPr>
              <a:tabLst>
                <a:tab pos="946150" algn="l"/>
              </a:tabLst>
              <a:defRPr sz="2400">
                <a:solidFill>
                  <a:schemeClr val="tx1"/>
                </a:solidFill>
                <a:latin typeface="Times New Roman" pitchFamily="18" charset="0"/>
              </a:defRPr>
            </a:lvl2pPr>
            <a:lvl3pPr>
              <a:tabLst>
                <a:tab pos="946150" algn="l"/>
              </a:tabLst>
              <a:defRPr sz="2400">
                <a:solidFill>
                  <a:schemeClr val="tx1"/>
                </a:solidFill>
                <a:latin typeface="Times New Roman" pitchFamily="18" charset="0"/>
              </a:defRPr>
            </a:lvl3pPr>
            <a:lvl4pPr>
              <a:tabLst>
                <a:tab pos="946150" algn="l"/>
              </a:tabLst>
              <a:defRPr sz="2400">
                <a:solidFill>
                  <a:schemeClr val="tx1"/>
                </a:solidFill>
                <a:latin typeface="Times New Roman" pitchFamily="18" charset="0"/>
              </a:defRPr>
            </a:lvl4pPr>
            <a:lvl5pPr>
              <a:tabLst>
                <a:tab pos="946150" algn="l"/>
              </a:tabLst>
              <a:defRPr sz="2400">
                <a:solidFill>
                  <a:schemeClr val="tx1"/>
                </a:solidFill>
                <a:latin typeface="Times New Roman" pitchFamily="18" charset="0"/>
              </a:defRPr>
            </a:lvl5pPr>
            <a:lvl6pPr eaLnBrk="0" fontAlgn="base" hangingPunct="0">
              <a:spcBef>
                <a:spcPct val="0"/>
              </a:spcBef>
              <a:spcAft>
                <a:spcPct val="0"/>
              </a:spcAft>
              <a:tabLst>
                <a:tab pos="946150" algn="l"/>
              </a:tabLst>
              <a:defRPr sz="2400">
                <a:solidFill>
                  <a:schemeClr val="tx1"/>
                </a:solidFill>
                <a:latin typeface="Times New Roman" pitchFamily="18" charset="0"/>
              </a:defRPr>
            </a:lvl6pPr>
            <a:lvl7pPr eaLnBrk="0" fontAlgn="base" hangingPunct="0">
              <a:spcBef>
                <a:spcPct val="0"/>
              </a:spcBef>
              <a:spcAft>
                <a:spcPct val="0"/>
              </a:spcAft>
              <a:tabLst>
                <a:tab pos="946150" algn="l"/>
              </a:tabLst>
              <a:defRPr sz="2400">
                <a:solidFill>
                  <a:schemeClr val="tx1"/>
                </a:solidFill>
                <a:latin typeface="Times New Roman" pitchFamily="18" charset="0"/>
              </a:defRPr>
            </a:lvl7pPr>
            <a:lvl8pPr eaLnBrk="0" fontAlgn="base" hangingPunct="0">
              <a:spcBef>
                <a:spcPct val="0"/>
              </a:spcBef>
              <a:spcAft>
                <a:spcPct val="0"/>
              </a:spcAft>
              <a:tabLst>
                <a:tab pos="946150" algn="l"/>
              </a:tabLst>
              <a:defRPr sz="2400">
                <a:solidFill>
                  <a:schemeClr val="tx1"/>
                </a:solidFill>
                <a:latin typeface="Times New Roman" pitchFamily="18" charset="0"/>
              </a:defRPr>
            </a:lvl8pPr>
            <a:lvl9pPr eaLnBrk="0" fontAlgn="base" hangingPunct="0">
              <a:spcBef>
                <a:spcPct val="0"/>
              </a:spcBef>
              <a:spcAft>
                <a:spcPct val="0"/>
              </a:spcAft>
              <a:tabLst>
                <a:tab pos="946150" algn="l"/>
              </a:tabLst>
              <a:defRPr sz="2400">
                <a:solidFill>
                  <a:schemeClr val="tx1"/>
                </a:solidFill>
                <a:latin typeface="Times New Roman" pitchFamily="18" charset="0"/>
              </a:defRPr>
            </a:lvl9pPr>
          </a:lstStyle>
          <a:p>
            <a:r>
              <a:rPr lang="en-US" sz="1400" b="1" dirty="0" smtClean="0">
                <a:latin typeface="Courier New" pitchFamily="49" charset="0"/>
                <a:cs typeface="Courier New" pitchFamily="49" charset="0"/>
              </a:rPr>
              <a:t>. </a:t>
            </a:r>
            <a:r>
              <a:rPr lang="en-US" sz="1400" b="1" dirty="0">
                <a:latin typeface="Courier New" pitchFamily="49" charset="0"/>
                <a:cs typeface="Courier New" pitchFamily="49" charset="0"/>
              </a:rPr>
              <a:t>g LGFDHO = </a:t>
            </a:r>
            <a:r>
              <a:rPr lang="en-US" sz="1400" b="1" dirty="0" err="1">
                <a:latin typeface="Courier New" pitchFamily="49" charset="0"/>
                <a:cs typeface="Courier New" pitchFamily="49" charset="0"/>
              </a:rPr>
              <a:t>ln</a:t>
            </a:r>
            <a:r>
              <a:rPr lang="en-US" sz="1400" b="1" dirty="0">
                <a:latin typeface="Courier New" pitchFamily="49" charset="0"/>
                <a:cs typeface="Courier New" pitchFamily="49" charset="0"/>
              </a:rPr>
              <a:t>(FDHO)</a:t>
            </a:r>
          </a:p>
          <a:p>
            <a:r>
              <a:rPr lang="en-US" sz="1400" b="1" dirty="0">
                <a:latin typeface="Courier New" pitchFamily="49" charset="0"/>
                <a:cs typeface="Courier New" pitchFamily="49" charset="0"/>
              </a:rPr>
              <a:t>. g LGEXP = </a:t>
            </a:r>
            <a:r>
              <a:rPr lang="en-US" sz="1400" b="1" dirty="0" err="1">
                <a:latin typeface="Courier New" pitchFamily="49" charset="0"/>
                <a:cs typeface="Courier New" pitchFamily="49" charset="0"/>
              </a:rPr>
              <a:t>ln</a:t>
            </a:r>
            <a:r>
              <a:rPr lang="en-US" sz="1400" b="1" dirty="0">
                <a:latin typeface="Courier New" pitchFamily="49" charset="0"/>
                <a:cs typeface="Courier New" pitchFamily="49" charset="0"/>
              </a:rPr>
              <a:t>(EXP)</a:t>
            </a:r>
          </a:p>
          <a:p>
            <a:pPr>
              <a:spcBef>
                <a:spcPts val="600"/>
              </a:spcBef>
            </a:pPr>
            <a:r>
              <a:rPr lang="en-US" sz="1400" b="1" dirty="0" smtClean="0">
                <a:latin typeface="Courier New" pitchFamily="49" charset="0"/>
                <a:cs typeface="Courier New" pitchFamily="49" charset="0"/>
              </a:rPr>
              <a:t>. </a:t>
            </a:r>
            <a:r>
              <a:rPr lang="en-US" sz="1400" b="1" dirty="0" err="1">
                <a:latin typeface="Courier New" pitchFamily="49" charset="0"/>
                <a:cs typeface="Courier New" pitchFamily="49" charset="0"/>
              </a:rPr>
              <a:t>reg</a:t>
            </a:r>
            <a:r>
              <a:rPr lang="en-US" sz="1400" b="1" dirty="0">
                <a:latin typeface="Courier New" pitchFamily="49" charset="0"/>
                <a:cs typeface="Courier New" pitchFamily="49" charset="0"/>
              </a:rPr>
              <a:t> LGFDHO </a:t>
            </a:r>
            <a:r>
              <a:rPr lang="en-US" sz="1400" b="1" dirty="0" smtClean="0">
                <a:latin typeface="Courier New" pitchFamily="49" charset="0"/>
                <a:cs typeface="Courier New" pitchFamily="49" charset="0"/>
              </a:rPr>
              <a:t>LGEXP</a:t>
            </a:r>
          </a:p>
          <a:p>
            <a:pPr>
              <a:spcBef>
                <a:spcPts val="600"/>
              </a:spcBef>
            </a:pPr>
            <a:r>
              <a:rPr lang="en-US" sz="1400" b="1" dirty="0">
                <a:latin typeface="Courier New" pitchFamily="49" charset="0"/>
                <a:cs typeface="Courier New" pitchFamily="49" charset="0"/>
              </a:rPr>
              <a:t>----------------------------------------------------------------------------</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Source |       SS       </a:t>
            </a:r>
            <a:r>
              <a:rPr lang="en-US" sz="1400" b="1" dirty="0" err="1">
                <a:latin typeface="Courier New" pitchFamily="49" charset="0"/>
                <a:cs typeface="Courier New" pitchFamily="49" charset="0"/>
              </a:rPr>
              <a:t>df</a:t>
            </a:r>
            <a:r>
              <a:rPr lang="en-US" sz="1400" b="1" dirty="0">
                <a:latin typeface="Courier New" pitchFamily="49" charset="0"/>
                <a:cs typeface="Courier New" pitchFamily="49" charset="0"/>
              </a:rPr>
              <a:t>       MS              Number of </a:t>
            </a:r>
            <a:r>
              <a:rPr lang="en-US" sz="1400" b="1" dirty="0" err="1">
                <a:latin typeface="Courier New" pitchFamily="49" charset="0"/>
                <a:cs typeface="Courier New" pitchFamily="49" charset="0"/>
              </a:rPr>
              <a:t>obs</a:t>
            </a:r>
            <a:r>
              <a:rPr lang="en-US" sz="1400" b="1" dirty="0">
                <a:latin typeface="Courier New" pitchFamily="49" charset="0"/>
                <a:cs typeface="Courier New" pitchFamily="49" charset="0"/>
              </a:rPr>
              <a:t> =    6334</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F(  1,  6332) = 4719.99</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Model |   1642.9356     1   1642.9356           </a:t>
            </a:r>
            <a:r>
              <a:rPr lang="en-US" sz="1400" b="1" dirty="0" err="1">
                <a:latin typeface="Courier New" pitchFamily="49" charset="0"/>
                <a:cs typeface="Courier New" pitchFamily="49" charset="0"/>
              </a:rPr>
              <a:t>Prob</a:t>
            </a:r>
            <a:r>
              <a:rPr lang="en-US" sz="1400" b="1" dirty="0">
                <a:latin typeface="Courier New" pitchFamily="49" charset="0"/>
                <a:cs typeface="Courier New" pitchFamily="49" charset="0"/>
              </a:rPr>
              <a:t> &gt; F      =  0.0000</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Residual |  2204.04385  6332  .348080204           R-squared     =  0.4271</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a:t>
            </a:r>
            <a:r>
              <a:rPr lang="en-US" sz="1400" b="1" dirty="0" err="1">
                <a:latin typeface="Courier New" pitchFamily="49" charset="0"/>
                <a:cs typeface="Courier New" pitchFamily="49" charset="0"/>
              </a:rPr>
              <a:t>Adj</a:t>
            </a:r>
            <a:r>
              <a:rPr lang="en-US" sz="1400" b="1" dirty="0">
                <a:latin typeface="Courier New" pitchFamily="49" charset="0"/>
                <a:cs typeface="Courier New" pitchFamily="49" charset="0"/>
              </a:rPr>
              <a:t> R-squared =  0.4270</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Total |  3846.97946  6333   .60744978           Root MSE      =  .58998</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LGFDHO |      </a:t>
            </a:r>
            <a:r>
              <a:rPr lang="en-US" sz="1400" b="1" dirty="0" err="1">
                <a:latin typeface="Courier New" pitchFamily="49" charset="0"/>
                <a:cs typeface="Courier New" pitchFamily="49" charset="0"/>
              </a:rPr>
              <a:t>Coef</a:t>
            </a:r>
            <a:r>
              <a:rPr lang="en-US" sz="1400" b="1" dirty="0">
                <a:latin typeface="Courier New" pitchFamily="49" charset="0"/>
                <a:cs typeface="Courier New" pitchFamily="49" charset="0"/>
              </a:rPr>
              <a:t>.   Std. Err.      t    P&gt;|t|     [95% Conf. Interval]</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LGEXP |   .6657858   .0096909    68.70   0.000     .6467883    .6847832</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_cons |   .7009498   .0843607     8.31   0.000     .5355741    .8663254</a:t>
            </a:r>
            <a:endParaRPr lang="en-GB" sz="1400" b="1" dirty="0">
              <a:latin typeface="Courier New" pitchFamily="49" charset="0"/>
              <a:cs typeface="Courier New" pitchFamily="49" charset="0"/>
            </a:endParaRPr>
          </a:p>
          <a:p>
            <a:r>
              <a:rPr lang="en-US" sz="1400" b="1" dirty="0" smtClean="0">
                <a:latin typeface="Courier New" pitchFamily="49" charset="0"/>
                <a:cs typeface="Courier New" pitchFamily="49" charset="0"/>
              </a:rPr>
              <a:t>----------------------------------------------------------------------------</a:t>
            </a:r>
            <a:endParaRPr lang="en-GB" sz="1400" b="1" dirty="0">
              <a:latin typeface="Courier New" pitchFamily="49" charset="0"/>
              <a:cs typeface="Courier New" pitchFamily="49" charset="0"/>
            </a:endParaRP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48485" name="Text Box 5"/>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34</a:t>
            </a:r>
          </a:p>
        </p:txBody>
      </p:sp>
      <p:sp>
        <p:nvSpPr>
          <p:cNvPr id="148487" name="Text Box 7"/>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Yes, definitely.  Food is a normal good, so its elasticity should be positive, but it is a basic necessity.  Expenditure on it should grow less rapidly than expenditure generally, so its elasticity should be less than 1.</a:t>
            </a:r>
          </a:p>
        </p:txBody>
      </p:sp>
      <p:sp>
        <p:nvSpPr>
          <p:cNvPr id="11"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2" name="Text Box 4"/>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ELASTICITIES AND LOGARITHMIC MODELS</a:t>
            </a:r>
            <a:endParaRPr lang="en-GB" sz="1600" dirty="0">
              <a:latin typeface="Times New Roman" pitchFamily="18" charset="0"/>
            </a:endParaRPr>
          </a:p>
        </p:txBody>
      </p:sp>
      <p:sp>
        <p:nvSpPr>
          <p:cNvPr id="14" name="Rectangle 5"/>
          <p:cNvSpPr>
            <a:spLocks noChangeArrowheads="1"/>
          </p:cNvSpPr>
          <p:nvPr/>
        </p:nvSpPr>
        <p:spPr bwMode="auto">
          <a:xfrm>
            <a:off x="0" y="548374"/>
            <a:ext cx="9144000" cy="3718826"/>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15" name="Rectangle 6"/>
          <p:cNvSpPr>
            <a:spLocks noChangeArrowheads="1"/>
          </p:cNvSpPr>
          <p:nvPr/>
        </p:nvSpPr>
        <p:spPr bwMode="auto">
          <a:xfrm>
            <a:off x="1889125" y="3541050"/>
            <a:ext cx="968375" cy="2286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6" name="Rectangle 14"/>
          <p:cNvSpPr>
            <a:spLocks noChangeArrowheads="1"/>
          </p:cNvSpPr>
          <p:nvPr/>
        </p:nvSpPr>
        <p:spPr bwMode="auto">
          <a:xfrm>
            <a:off x="381000" y="637200"/>
            <a:ext cx="2257425" cy="442800"/>
          </a:xfrm>
          <a:prstGeom prst="rect">
            <a:avLst/>
          </a:prstGeom>
          <a:solidFill>
            <a:srgbClr val="DDDDDD"/>
          </a:solidFill>
          <a:ln>
            <a:noFill/>
          </a:ln>
          <a:effectLst/>
          <a:extLst/>
        </p:spPr>
        <p:txBody>
          <a:bodyPr wrap="none" anchor="ctr"/>
          <a:lstStyle/>
          <a:p>
            <a:endParaRPr lang="en-GB"/>
          </a:p>
        </p:txBody>
      </p:sp>
      <p:sp>
        <p:nvSpPr>
          <p:cNvPr id="19" name="Rectangle 15"/>
          <p:cNvSpPr>
            <a:spLocks noChangeArrowheads="1"/>
          </p:cNvSpPr>
          <p:nvPr/>
        </p:nvSpPr>
        <p:spPr bwMode="auto">
          <a:xfrm>
            <a:off x="381600" y="1138725"/>
            <a:ext cx="1980000" cy="228600"/>
          </a:xfrm>
          <a:prstGeom prst="rect">
            <a:avLst/>
          </a:prstGeom>
          <a:solidFill>
            <a:srgbClr val="DDDDDD"/>
          </a:solidFill>
          <a:ln>
            <a:noFill/>
          </a:ln>
          <a:effectLst/>
          <a:extLst/>
        </p:spPr>
        <p:txBody>
          <a:bodyPr wrap="none" anchor="ctr"/>
          <a:lstStyle/>
          <a:p>
            <a:endParaRPr lang="en-GB"/>
          </a:p>
        </p:txBody>
      </p:sp>
      <p:sp>
        <p:nvSpPr>
          <p:cNvPr id="23" name="Text Box 2"/>
          <p:cNvSpPr txBox="1">
            <a:spLocks noChangeArrowheads="1"/>
          </p:cNvSpPr>
          <p:nvPr/>
        </p:nvSpPr>
        <p:spPr bwMode="auto">
          <a:xfrm>
            <a:off x="301625" y="597600"/>
            <a:ext cx="8532813" cy="367912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46150" algn="l"/>
              </a:tabLst>
              <a:defRPr sz="2400">
                <a:solidFill>
                  <a:schemeClr val="tx1"/>
                </a:solidFill>
                <a:latin typeface="Times New Roman" pitchFamily="18" charset="0"/>
              </a:defRPr>
            </a:lvl1pPr>
            <a:lvl2pPr>
              <a:tabLst>
                <a:tab pos="946150" algn="l"/>
              </a:tabLst>
              <a:defRPr sz="2400">
                <a:solidFill>
                  <a:schemeClr val="tx1"/>
                </a:solidFill>
                <a:latin typeface="Times New Roman" pitchFamily="18" charset="0"/>
              </a:defRPr>
            </a:lvl2pPr>
            <a:lvl3pPr>
              <a:tabLst>
                <a:tab pos="946150" algn="l"/>
              </a:tabLst>
              <a:defRPr sz="2400">
                <a:solidFill>
                  <a:schemeClr val="tx1"/>
                </a:solidFill>
                <a:latin typeface="Times New Roman" pitchFamily="18" charset="0"/>
              </a:defRPr>
            </a:lvl3pPr>
            <a:lvl4pPr>
              <a:tabLst>
                <a:tab pos="946150" algn="l"/>
              </a:tabLst>
              <a:defRPr sz="2400">
                <a:solidFill>
                  <a:schemeClr val="tx1"/>
                </a:solidFill>
                <a:latin typeface="Times New Roman" pitchFamily="18" charset="0"/>
              </a:defRPr>
            </a:lvl4pPr>
            <a:lvl5pPr>
              <a:tabLst>
                <a:tab pos="946150" algn="l"/>
              </a:tabLst>
              <a:defRPr sz="2400">
                <a:solidFill>
                  <a:schemeClr val="tx1"/>
                </a:solidFill>
                <a:latin typeface="Times New Roman" pitchFamily="18" charset="0"/>
              </a:defRPr>
            </a:lvl5pPr>
            <a:lvl6pPr eaLnBrk="0" fontAlgn="base" hangingPunct="0">
              <a:spcBef>
                <a:spcPct val="0"/>
              </a:spcBef>
              <a:spcAft>
                <a:spcPct val="0"/>
              </a:spcAft>
              <a:tabLst>
                <a:tab pos="946150" algn="l"/>
              </a:tabLst>
              <a:defRPr sz="2400">
                <a:solidFill>
                  <a:schemeClr val="tx1"/>
                </a:solidFill>
                <a:latin typeface="Times New Roman" pitchFamily="18" charset="0"/>
              </a:defRPr>
            </a:lvl6pPr>
            <a:lvl7pPr eaLnBrk="0" fontAlgn="base" hangingPunct="0">
              <a:spcBef>
                <a:spcPct val="0"/>
              </a:spcBef>
              <a:spcAft>
                <a:spcPct val="0"/>
              </a:spcAft>
              <a:tabLst>
                <a:tab pos="946150" algn="l"/>
              </a:tabLst>
              <a:defRPr sz="2400">
                <a:solidFill>
                  <a:schemeClr val="tx1"/>
                </a:solidFill>
                <a:latin typeface="Times New Roman" pitchFamily="18" charset="0"/>
              </a:defRPr>
            </a:lvl7pPr>
            <a:lvl8pPr eaLnBrk="0" fontAlgn="base" hangingPunct="0">
              <a:spcBef>
                <a:spcPct val="0"/>
              </a:spcBef>
              <a:spcAft>
                <a:spcPct val="0"/>
              </a:spcAft>
              <a:tabLst>
                <a:tab pos="946150" algn="l"/>
              </a:tabLst>
              <a:defRPr sz="2400">
                <a:solidFill>
                  <a:schemeClr val="tx1"/>
                </a:solidFill>
                <a:latin typeface="Times New Roman" pitchFamily="18" charset="0"/>
              </a:defRPr>
            </a:lvl8pPr>
            <a:lvl9pPr eaLnBrk="0" fontAlgn="base" hangingPunct="0">
              <a:spcBef>
                <a:spcPct val="0"/>
              </a:spcBef>
              <a:spcAft>
                <a:spcPct val="0"/>
              </a:spcAft>
              <a:tabLst>
                <a:tab pos="946150" algn="l"/>
              </a:tabLst>
              <a:defRPr sz="2400">
                <a:solidFill>
                  <a:schemeClr val="tx1"/>
                </a:solidFill>
                <a:latin typeface="Times New Roman" pitchFamily="18" charset="0"/>
              </a:defRPr>
            </a:lvl9pPr>
          </a:lstStyle>
          <a:p>
            <a:r>
              <a:rPr lang="en-US" sz="1400" b="1" dirty="0" smtClean="0">
                <a:latin typeface="Courier New" pitchFamily="49" charset="0"/>
                <a:cs typeface="Courier New" pitchFamily="49" charset="0"/>
              </a:rPr>
              <a:t>. </a:t>
            </a:r>
            <a:r>
              <a:rPr lang="en-US" sz="1400" b="1" dirty="0">
                <a:latin typeface="Courier New" pitchFamily="49" charset="0"/>
                <a:cs typeface="Courier New" pitchFamily="49" charset="0"/>
              </a:rPr>
              <a:t>g LGFDHO = </a:t>
            </a:r>
            <a:r>
              <a:rPr lang="en-US" sz="1400" b="1" dirty="0" err="1">
                <a:latin typeface="Courier New" pitchFamily="49" charset="0"/>
                <a:cs typeface="Courier New" pitchFamily="49" charset="0"/>
              </a:rPr>
              <a:t>ln</a:t>
            </a:r>
            <a:r>
              <a:rPr lang="en-US" sz="1400" b="1" dirty="0">
                <a:latin typeface="Courier New" pitchFamily="49" charset="0"/>
                <a:cs typeface="Courier New" pitchFamily="49" charset="0"/>
              </a:rPr>
              <a:t>(FDHO)</a:t>
            </a:r>
          </a:p>
          <a:p>
            <a:r>
              <a:rPr lang="en-US" sz="1400" b="1" dirty="0">
                <a:latin typeface="Courier New" pitchFamily="49" charset="0"/>
                <a:cs typeface="Courier New" pitchFamily="49" charset="0"/>
              </a:rPr>
              <a:t>. g LGEXP = </a:t>
            </a:r>
            <a:r>
              <a:rPr lang="en-US" sz="1400" b="1" dirty="0" err="1">
                <a:latin typeface="Courier New" pitchFamily="49" charset="0"/>
                <a:cs typeface="Courier New" pitchFamily="49" charset="0"/>
              </a:rPr>
              <a:t>ln</a:t>
            </a:r>
            <a:r>
              <a:rPr lang="en-US" sz="1400" b="1" dirty="0">
                <a:latin typeface="Courier New" pitchFamily="49" charset="0"/>
                <a:cs typeface="Courier New" pitchFamily="49" charset="0"/>
              </a:rPr>
              <a:t>(EXP)</a:t>
            </a:r>
          </a:p>
          <a:p>
            <a:pPr>
              <a:spcBef>
                <a:spcPts val="600"/>
              </a:spcBef>
            </a:pPr>
            <a:r>
              <a:rPr lang="en-US" sz="1400" b="1" dirty="0" smtClean="0">
                <a:latin typeface="Courier New" pitchFamily="49" charset="0"/>
                <a:cs typeface="Courier New" pitchFamily="49" charset="0"/>
              </a:rPr>
              <a:t>. </a:t>
            </a:r>
            <a:r>
              <a:rPr lang="en-US" sz="1400" b="1" dirty="0" err="1">
                <a:latin typeface="Courier New" pitchFamily="49" charset="0"/>
                <a:cs typeface="Courier New" pitchFamily="49" charset="0"/>
              </a:rPr>
              <a:t>reg</a:t>
            </a:r>
            <a:r>
              <a:rPr lang="en-US" sz="1400" b="1" dirty="0">
                <a:latin typeface="Courier New" pitchFamily="49" charset="0"/>
                <a:cs typeface="Courier New" pitchFamily="49" charset="0"/>
              </a:rPr>
              <a:t> LGFDHO </a:t>
            </a:r>
            <a:r>
              <a:rPr lang="en-US" sz="1400" b="1" dirty="0" smtClean="0">
                <a:latin typeface="Courier New" pitchFamily="49" charset="0"/>
                <a:cs typeface="Courier New" pitchFamily="49" charset="0"/>
              </a:rPr>
              <a:t>LGEXP</a:t>
            </a:r>
          </a:p>
          <a:p>
            <a:pPr>
              <a:spcBef>
                <a:spcPts val="600"/>
              </a:spcBef>
            </a:pPr>
            <a:r>
              <a:rPr lang="en-US" sz="1400" b="1" dirty="0">
                <a:latin typeface="Courier New" pitchFamily="49" charset="0"/>
                <a:cs typeface="Courier New" pitchFamily="49" charset="0"/>
              </a:rPr>
              <a:t>----------------------------------------------------------------------------</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Source |       SS       </a:t>
            </a:r>
            <a:r>
              <a:rPr lang="en-US" sz="1400" b="1" dirty="0" err="1">
                <a:latin typeface="Courier New" pitchFamily="49" charset="0"/>
                <a:cs typeface="Courier New" pitchFamily="49" charset="0"/>
              </a:rPr>
              <a:t>df</a:t>
            </a:r>
            <a:r>
              <a:rPr lang="en-US" sz="1400" b="1" dirty="0">
                <a:latin typeface="Courier New" pitchFamily="49" charset="0"/>
                <a:cs typeface="Courier New" pitchFamily="49" charset="0"/>
              </a:rPr>
              <a:t>       MS              Number of </a:t>
            </a:r>
            <a:r>
              <a:rPr lang="en-US" sz="1400" b="1" dirty="0" err="1">
                <a:latin typeface="Courier New" pitchFamily="49" charset="0"/>
                <a:cs typeface="Courier New" pitchFamily="49" charset="0"/>
              </a:rPr>
              <a:t>obs</a:t>
            </a:r>
            <a:r>
              <a:rPr lang="en-US" sz="1400" b="1" dirty="0">
                <a:latin typeface="Courier New" pitchFamily="49" charset="0"/>
                <a:cs typeface="Courier New" pitchFamily="49" charset="0"/>
              </a:rPr>
              <a:t> =    6334</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F(  1,  6332) = 4719.99</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Model |   1642.9356     1   1642.9356           </a:t>
            </a:r>
            <a:r>
              <a:rPr lang="en-US" sz="1400" b="1" dirty="0" err="1">
                <a:latin typeface="Courier New" pitchFamily="49" charset="0"/>
                <a:cs typeface="Courier New" pitchFamily="49" charset="0"/>
              </a:rPr>
              <a:t>Prob</a:t>
            </a:r>
            <a:r>
              <a:rPr lang="en-US" sz="1400" b="1" dirty="0">
                <a:latin typeface="Courier New" pitchFamily="49" charset="0"/>
                <a:cs typeface="Courier New" pitchFamily="49" charset="0"/>
              </a:rPr>
              <a:t> &gt; F      =  0.0000</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Residual |  2204.04385  6332  .348080204           R-squared     =  0.4271</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a:t>
            </a:r>
            <a:r>
              <a:rPr lang="en-US" sz="1400" b="1" dirty="0" err="1">
                <a:latin typeface="Courier New" pitchFamily="49" charset="0"/>
                <a:cs typeface="Courier New" pitchFamily="49" charset="0"/>
              </a:rPr>
              <a:t>Adj</a:t>
            </a:r>
            <a:r>
              <a:rPr lang="en-US" sz="1400" b="1" dirty="0">
                <a:latin typeface="Courier New" pitchFamily="49" charset="0"/>
                <a:cs typeface="Courier New" pitchFamily="49" charset="0"/>
              </a:rPr>
              <a:t> R-squared =  0.4270</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Total |  3846.97946  6333   .60744978           Root MSE      =  .58998</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LGFDHO |      </a:t>
            </a:r>
            <a:r>
              <a:rPr lang="en-US" sz="1400" b="1" dirty="0" err="1">
                <a:latin typeface="Courier New" pitchFamily="49" charset="0"/>
                <a:cs typeface="Courier New" pitchFamily="49" charset="0"/>
              </a:rPr>
              <a:t>Coef</a:t>
            </a:r>
            <a:r>
              <a:rPr lang="en-US" sz="1400" b="1" dirty="0">
                <a:latin typeface="Courier New" pitchFamily="49" charset="0"/>
                <a:cs typeface="Courier New" pitchFamily="49" charset="0"/>
              </a:rPr>
              <a:t>.   Std. Err.      t    P&gt;|t|     [95% Conf. Interval]</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LGEXP |   .6657858   .0096909    68.70   0.000     .6467883    .6847832</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_cons |   .7009498   .0843607     8.31   0.000     .5355741    .8663254</a:t>
            </a:r>
            <a:endParaRPr lang="en-GB" sz="1400" b="1" dirty="0">
              <a:latin typeface="Courier New" pitchFamily="49" charset="0"/>
              <a:cs typeface="Courier New" pitchFamily="49" charset="0"/>
            </a:endParaRPr>
          </a:p>
          <a:p>
            <a:r>
              <a:rPr lang="en-US" sz="1400" b="1" dirty="0" smtClean="0">
                <a:latin typeface="Courier New" pitchFamily="49" charset="0"/>
                <a:cs typeface="Courier New" pitchFamily="49" charset="0"/>
              </a:rPr>
              <a:t>----------------------------------------------------------------------------</a:t>
            </a:r>
            <a:endParaRPr lang="en-GB" sz="1400" b="1" dirty="0">
              <a:latin typeface="Courier New" pitchFamily="49" charset="0"/>
              <a:cs typeface="Courier New" pitchFamily="49" charset="0"/>
            </a:endParaRP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16"/>
          <p:cNvSpPr>
            <a:spLocks noChangeArrowheads="1"/>
          </p:cNvSpPr>
          <p:nvPr/>
        </p:nvSpPr>
        <p:spPr bwMode="auto">
          <a:xfrm>
            <a:off x="0" y="4751775"/>
            <a:ext cx="9144000" cy="687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14"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50533" name="Text Box 5"/>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35</a:t>
            </a:r>
          </a:p>
        </p:txBody>
      </p:sp>
      <p:sp>
        <p:nvSpPr>
          <p:cNvPr id="150535" name="Text Box 7"/>
          <p:cNvSpPr txBox="1">
            <a:spLocks noChangeArrowheads="1"/>
          </p:cNvSpPr>
          <p:nvPr/>
        </p:nvSpPr>
        <p:spPr bwMode="auto">
          <a:xfrm>
            <a:off x="301625" y="5834063"/>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dirty="0"/>
              <a:t>The intercept has no substantive meaning.  To obtain an estimate of </a:t>
            </a:r>
            <a:r>
              <a:rPr lang="en-GB" sz="1500" b="1" i="1" dirty="0">
                <a:latin typeface="Symbol" pitchFamily="18" charset="2"/>
              </a:rPr>
              <a:t>b</a:t>
            </a:r>
            <a:r>
              <a:rPr lang="en-GB" sz="1500" b="1" baseline="-25000" dirty="0"/>
              <a:t>1</a:t>
            </a:r>
            <a:r>
              <a:rPr lang="en-GB" sz="1500" b="1" dirty="0"/>
              <a:t>, we calculate </a:t>
            </a:r>
            <a:r>
              <a:rPr lang="en-GB" sz="1500" b="1" i="1" dirty="0" smtClean="0"/>
              <a:t>e</a:t>
            </a:r>
            <a:r>
              <a:rPr lang="en-GB" sz="1500" b="1" baseline="30000" dirty="0" smtClean="0"/>
              <a:t>0.701</a:t>
            </a:r>
            <a:r>
              <a:rPr lang="en-GB" sz="1500" b="1" dirty="0" smtClean="0"/>
              <a:t>, </a:t>
            </a:r>
            <a:r>
              <a:rPr lang="en-GB" sz="1500" b="1" dirty="0"/>
              <a:t>which is </a:t>
            </a:r>
            <a:r>
              <a:rPr lang="en-GB" sz="1500" b="1" dirty="0" smtClean="0"/>
              <a:t>2.02.  </a:t>
            </a:r>
            <a:endParaRPr lang="en-GB" sz="1500" b="1" dirty="0"/>
          </a:p>
        </p:txBody>
      </p:sp>
      <p:sp>
        <p:nvSpPr>
          <p:cNvPr id="12"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3" name="Text Box 4"/>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ELASTICITIES AND LOGARITHMIC MODELS</a:t>
            </a:r>
            <a:endParaRPr lang="en-GB" sz="1600" dirty="0">
              <a:latin typeface="Times New Roman" pitchFamily="18" charset="0"/>
            </a:endParaRPr>
          </a:p>
        </p:txBody>
      </p:sp>
      <p:sp>
        <p:nvSpPr>
          <p:cNvPr id="15" name="Rectangle 5"/>
          <p:cNvSpPr>
            <a:spLocks noChangeArrowheads="1"/>
          </p:cNvSpPr>
          <p:nvPr/>
        </p:nvSpPr>
        <p:spPr bwMode="auto">
          <a:xfrm>
            <a:off x="0" y="548374"/>
            <a:ext cx="9144000" cy="3718826"/>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16" name="Rectangle 6"/>
          <p:cNvSpPr>
            <a:spLocks noChangeArrowheads="1"/>
          </p:cNvSpPr>
          <p:nvPr/>
        </p:nvSpPr>
        <p:spPr bwMode="auto">
          <a:xfrm>
            <a:off x="1889125" y="3760125"/>
            <a:ext cx="968375" cy="2286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7" name="Rectangle 14"/>
          <p:cNvSpPr>
            <a:spLocks noChangeArrowheads="1"/>
          </p:cNvSpPr>
          <p:nvPr/>
        </p:nvSpPr>
        <p:spPr bwMode="auto">
          <a:xfrm>
            <a:off x="381000" y="637200"/>
            <a:ext cx="2257425" cy="442800"/>
          </a:xfrm>
          <a:prstGeom prst="rect">
            <a:avLst/>
          </a:prstGeom>
          <a:solidFill>
            <a:srgbClr val="DDDDDD"/>
          </a:solidFill>
          <a:ln>
            <a:noFill/>
          </a:ln>
          <a:effectLst/>
          <a:extLst/>
        </p:spPr>
        <p:txBody>
          <a:bodyPr wrap="none" anchor="ctr"/>
          <a:lstStyle/>
          <a:p>
            <a:endParaRPr lang="en-GB"/>
          </a:p>
        </p:txBody>
      </p:sp>
      <p:sp>
        <p:nvSpPr>
          <p:cNvPr id="18" name="Rectangle 15"/>
          <p:cNvSpPr>
            <a:spLocks noChangeArrowheads="1"/>
          </p:cNvSpPr>
          <p:nvPr/>
        </p:nvSpPr>
        <p:spPr bwMode="auto">
          <a:xfrm>
            <a:off x="381600" y="1138725"/>
            <a:ext cx="1980000" cy="228600"/>
          </a:xfrm>
          <a:prstGeom prst="rect">
            <a:avLst/>
          </a:prstGeom>
          <a:solidFill>
            <a:srgbClr val="DDDDDD"/>
          </a:solidFill>
          <a:ln>
            <a:noFill/>
          </a:ln>
          <a:effectLst/>
          <a:extLst/>
        </p:spPr>
        <p:txBody>
          <a:bodyPr wrap="none" anchor="ctr"/>
          <a:lstStyle/>
          <a:p>
            <a:endParaRPr lang="en-GB"/>
          </a:p>
        </p:txBody>
      </p:sp>
      <p:sp>
        <p:nvSpPr>
          <p:cNvPr id="24" name="Text Box 2"/>
          <p:cNvSpPr txBox="1">
            <a:spLocks noChangeArrowheads="1"/>
          </p:cNvSpPr>
          <p:nvPr/>
        </p:nvSpPr>
        <p:spPr bwMode="auto">
          <a:xfrm>
            <a:off x="301625" y="597600"/>
            <a:ext cx="8532813" cy="367912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46150" algn="l"/>
              </a:tabLst>
              <a:defRPr sz="2400">
                <a:solidFill>
                  <a:schemeClr val="tx1"/>
                </a:solidFill>
                <a:latin typeface="Times New Roman" pitchFamily="18" charset="0"/>
              </a:defRPr>
            </a:lvl1pPr>
            <a:lvl2pPr>
              <a:tabLst>
                <a:tab pos="946150" algn="l"/>
              </a:tabLst>
              <a:defRPr sz="2400">
                <a:solidFill>
                  <a:schemeClr val="tx1"/>
                </a:solidFill>
                <a:latin typeface="Times New Roman" pitchFamily="18" charset="0"/>
              </a:defRPr>
            </a:lvl2pPr>
            <a:lvl3pPr>
              <a:tabLst>
                <a:tab pos="946150" algn="l"/>
              </a:tabLst>
              <a:defRPr sz="2400">
                <a:solidFill>
                  <a:schemeClr val="tx1"/>
                </a:solidFill>
                <a:latin typeface="Times New Roman" pitchFamily="18" charset="0"/>
              </a:defRPr>
            </a:lvl3pPr>
            <a:lvl4pPr>
              <a:tabLst>
                <a:tab pos="946150" algn="l"/>
              </a:tabLst>
              <a:defRPr sz="2400">
                <a:solidFill>
                  <a:schemeClr val="tx1"/>
                </a:solidFill>
                <a:latin typeface="Times New Roman" pitchFamily="18" charset="0"/>
              </a:defRPr>
            </a:lvl4pPr>
            <a:lvl5pPr>
              <a:tabLst>
                <a:tab pos="946150" algn="l"/>
              </a:tabLst>
              <a:defRPr sz="2400">
                <a:solidFill>
                  <a:schemeClr val="tx1"/>
                </a:solidFill>
                <a:latin typeface="Times New Roman" pitchFamily="18" charset="0"/>
              </a:defRPr>
            </a:lvl5pPr>
            <a:lvl6pPr eaLnBrk="0" fontAlgn="base" hangingPunct="0">
              <a:spcBef>
                <a:spcPct val="0"/>
              </a:spcBef>
              <a:spcAft>
                <a:spcPct val="0"/>
              </a:spcAft>
              <a:tabLst>
                <a:tab pos="946150" algn="l"/>
              </a:tabLst>
              <a:defRPr sz="2400">
                <a:solidFill>
                  <a:schemeClr val="tx1"/>
                </a:solidFill>
                <a:latin typeface="Times New Roman" pitchFamily="18" charset="0"/>
              </a:defRPr>
            </a:lvl6pPr>
            <a:lvl7pPr eaLnBrk="0" fontAlgn="base" hangingPunct="0">
              <a:spcBef>
                <a:spcPct val="0"/>
              </a:spcBef>
              <a:spcAft>
                <a:spcPct val="0"/>
              </a:spcAft>
              <a:tabLst>
                <a:tab pos="946150" algn="l"/>
              </a:tabLst>
              <a:defRPr sz="2400">
                <a:solidFill>
                  <a:schemeClr val="tx1"/>
                </a:solidFill>
                <a:latin typeface="Times New Roman" pitchFamily="18" charset="0"/>
              </a:defRPr>
            </a:lvl7pPr>
            <a:lvl8pPr eaLnBrk="0" fontAlgn="base" hangingPunct="0">
              <a:spcBef>
                <a:spcPct val="0"/>
              </a:spcBef>
              <a:spcAft>
                <a:spcPct val="0"/>
              </a:spcAft>
              <a:tabLst>
                <a:tab pos="946150" algn="l"/>
              </a:tabLst>
              <a:defRPr sz="2400">
                <a:solidFill>
                  <a:schemeClr val="tx1"/>
                </a:solidFill>
                <a:latin typeface="Times New Roman" pitchFamily="18" charset="0"/>
              </a:defRPr>
            </a:lvl8pPr>
            <a:lvl9pPr eaLnBrk="0" fontAlgn="base" hangingPunct="0">
              <a:spcBef>
                <a:spcPct val="0"/>
              </a:spcBef>
              <a:spcAft>
                <a:spcPct val="0"/>
              </a:spcAft>
              <a:tabLst>
                <a:tab pos="946150" algn="l"/>
              </a:tabLst>
              <a:defRPr sz="2400">
                <a:solidFill>
                  <a:schemeClr val="tx1"/>
                </a:solidFill>
                <a:latin typeface="Times New Roman" pitchFamily="18" charset="0"/>
              </a:defRPr>
            </a:lvl9pPr>
          </a:lstStyle>
          <a:p>
            <a:r>
              <a:rPr lang="en-US" sz="1400" b="1" dirty="0" smtClean="0">
                <a:latin typeface="Courier New" pitchFamily="49" charset="0"/>
                <a:cs typeface="Courier New" pitchFamily="49" charset="0"/>
              </a:rPr>
              <a:t>. </a:t>
            </a:r>
            <a:r>
              <a:rPr lang="en-US" sz="1400" b="1" dirty="0">
                <a:latin typeface="Courier New" pitchFamily="49" charset="0"/>
                <a:cs typeface="Courier New" pitchFamily="49" charset="0"/>
              </a:rPr>
              <a:t>g LGFDHO = </a:t>
            </a:r>
            <a:r>
              <a:rPr lang="en-US" sz="1400" b="1" dirty="0" err="1">
                <a:latin typeface="Courier New" pitchFamily="49" charset="0"/>
                <a:cs typeface="Courier New" pitchFamily="49" charset="0"/>
              </a:rPr>
              <a:t>ln</a:t>
            </a:r>
            <a:r>
              <a:rPr lang="en-US" sz="1400" b="1" dirty="0">
                <a:latin typeface="Courier New" pitchFamily="49" charset="0"/>
                <a:cs typeface="Courier New" pitchFamily="49" charset="0"/>
              </a:rPr>
              <a:t>(FDHO)</a:t>
            </a:r>
          </a:p>
          <a:p>
            <a:r>
              <a:rPr lang="en-US" sz="1400" b="1" dirty="0">
                <a:latin typeface="Courier New" pitchFamily="49" charset="0"/>
                <a:cs typeface="Courier New" pitchFamily="49" charset="0"/>
              </a:rPr>
              <a:t>. g LGEXP = </a:t>
            </a:r>
            <a:r>
              <a:rPr lang="en-US" sz="1400" b="1" dirty="0" err="1">
                <a:latin typeface="Courier New" pitchFamily="49" charset="0"/>
                <a:cs typeface="Courier New" pitchFamily="49" charset="0"/>
              </a:rPr>
              <a:t>ln</a:t>
            </a:r>
            <a:r>
              <a:rPr lang="en-US" sz="1400" b="1" dirty="0">
                <a:latin typeface="Courier New" pitchFamily="49" charset="0"/>
                <a:cs typeface="Courier New" pitchFamily="49" charset="0"/>
              </a:rPr>
              <a:t>(EXP)</a:t>
            </a:r>
          </a:p>
          <a:p>
            <a:pPr>
              <a:spcBef>
                <a:spcPts val="600"/>
              </a:spcBef>
            </a:pPr>
            <a:r>
              <a:rPr lang="en-US" sz="1400" b="1" dirty="0" smtClean="0">
                <a:latin typeface="Courier New" pitchFamily="49" charset="0"/>
                <a:cs typeface="Courier New" pitchFamily="49" charset="0"/>
              </a:rPr>
              <a:t>. </a:t>
            </a:r>
            <a:r>
              <a:rPr lang="en-US" sz="1400" b="1" dirty="0" err="1">
                <a:latin typeface="Courier New" pitchFamily="49" charset="0"/>
                <a:cs typeface="Courier New" pitchFamily="49" charset="0"/>
              </a:rPr>
              <a:t>reg</a:t>
            </a:r>
            <a:r>
              <a:rPr lang="en-US" sz="1400" b="1" dirty="0">
                <a:latin typeface="Courier New" pitchFamily="49" charset="0"/>
                <a:cs typeface="Courier New" pitchFamily="49" charset="0"/>
              </a:rPr>
              <a:t> LGFDHO </a:t>
            </a:r>
            <a:r>
              <a:rPr lang="en-US" sz="1400" b="1" dirty="0" smtClean="0">
                <a:latin typeface="Courier New" pitchFamily="49" charset="0"/>
                <a:cs typeface="Courier New" pitchFamily="49" charset="0"/>
              </a:rPr>
              <a:t>LGEXP</a:t>
            </a:r>
          </a:p>
          <a:p>
            <a:pPr>
              <a:spcBef>
                <a:spcPts val="600"/>
              </a:spcBef>
            </a:pPr>
            <a:r>
              <a:rPr lang="en-US" sz="1400" b="1" dirty="0">
                <a:latin typeface="Courier New" pitchFamily="49" charset="0"/>
                <a:cs typeface="Courier New" pitchFamily="49" charset="0"/>
              </a:rPr>
              <a:t>----------------------------------------------------------------------------</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Source |       SS       </a:t>
            </a:r>
            <a:r>
              <a:rPr lang="en-US" sz="1400" b="1" dirty="0" err="1">
                <a:latin typeface="Courier New" pitchFamily="49" charset="0"/>
                <a:cs typeface="Courier New" pitchFamily="49" charset="0"/>
              </a:rPr>
              <a:t>df</a:t>
            </a:r>
            <a:r>
              <a:rPr lang="en-US" sz="1400" b="1" dirty="0">
                <a:latin typeface="Courier New" pitchFamily="49" charset="0"/>
                <a:cs typeface="Courier New" pitchFamily="49" charset="0"/>
              </a:rPr>
              <a:t>       MS              Number of </a:t>
            </a:r>
            <a:r>
              <a:rPr lang="en-US" sz="1400" b="1" dirty="0" err="1">
                <a:latin typeface="Courier New" pitchFamily="49" charset="0"/>
                <a:cs typeface="Courier New" pitchFamily="49" charset="0"/>
              </a:rPr>
              <a:t>obs</a:t>
            </a:r>
            <a:r>
              <a:rPr lang="en-US" sz="1400" b="1" dirty="0">
                <a:latin typeface="Courier New" pitchFamily="49" charset="0"/>
                <a:cs typeface="Courier New" pitchFamily="49" charset="0"/>
              </a:rPr>
              <a:t> =    6334</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F(  1,  6332) = 4719.99</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Model |   1642.9356     1   1642.9356           </a:t>
            </a:r>
            <a:r>
              <a:rPr lang="en-US" sz="1400" b="1" dirty="0" err="1">
                <a:latin typeface="Courier New" pitchFamily="49" charset="0"/>
                <a:cs typeface="Courier New" pitchFamily="49" charset="0"/>
              </a:rPr>
              <a:t>Prob</a:t>
            </a:r>
            <a:r>
              <a:rPr lang="en-US" sz="1400" b="1" dirty="0">
                <a:latin typeface="Courier New" pitchFamily="49" charset="0"/>
                <a:cs typeface="Courier New" pitchFamily="49" charset="0"/>
              </a:rPr>
              <a:t> &gt; F      =  0.0000</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Residual |  2204.04385  6332  .348080204           R-squared     =  0.4271</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a:t>
            </a:r>
            <a:r>
              <a:rPr lang="en-US" sz="1400" b="1" dirty="0" err="1">
                <a:latin typeface="Courier New" pitchFamily="49" charset="0"/>
                <a:cs typeface="Courier New" pitchFamily="49" charset="0"/>
              </a:rPr>
              <a:t>Adj</a:t>
            </a:r>
            <a:r>
              <a:rPr lang="en-US" sz="1400" b="1" dirty="0">
                <a:latin typeface="Courier New" pitchFamily="49" charset="0"/>
                <a:cs typeface="Courier New" pitchFamily="49" charset="0"/>
              </a:rPr>
              <a:t> R-squared =  0.4270</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Total |  3846.97946  6333   .60744978           Root MSE      =  .58998</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LGFDHO |      </a:t>
            </a:r>
            <a:r>
              <a:rPr lang="en-US" sz="1400" b="1" dirty="0" err="1">
                <a:latin typeface="Courier New" pitchFamily="49" charset="0"/>
                <a:cs typeface="Courier New" pitchFamily="49" charset="0"/>
              </a:rPr>
              <a:t>Coef</a:t>
            </a:r>
            <a:r>
              <a:rPr lang="en-US" sz="1400" b="1" dirty="0">
                <a:latin typeface="Courier New" pitchFamily="49" charset="0"/>
                <a:cs typeface="Courier New" pitchFamily="49" charset="0"/>
              </a:rPr>
              <a:t>.   Std. Err.      t    P&gt;|t|     [95% Conf. Interval]</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LGEXP |   .6657858   .0096909    68.70   0.000     .6467883    .6847832</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_cons |   .7009498   .0843607     8.31   0.000     .5355741    .8663254</a:t>
            </a:r>
            <a:endParaRPr lang="en-GB" sz="1400" b="1" dirty="0">
              <a:latin typeface="Courier New" pitchFamily="49" charset="0"/>
              <a:cs typeface="Courier New" pitchFamily="49" charset="0"/>
            </a:endParaRPr>
          </a:p>
          <a:p>
            <a:r>
              <a:rPr lang="en-US" sz="1400" b="1" dirty="0" smtClean="0">
                <a:latin typeface="Courier New" pitchFamily="49" charset="0"/>
                <a:cs typeface="Courier New" pitchFamily="49" charset="0"/>
              </a:rPr>
              <a:t>----------------------------------------------------------------------------</a:t>
            </a:r>
            <a:endParaRPr lang="en-GB" sz="1400" b="1" dirty="0">
              <a:latin typeface="Courier New" pitchFamily="49" charset="0"/>
              <a:cs typeface="Courier New" pitchFamily="49" charset="0"/>
            </a:endParaRPr>
          </a:p>
        </p:txBody>
      </p:sp>
      <p:graphicFrame>
        <p:nvGraphicFramePr>
          <p:cNvPr id="2" name="Object 1"/>
          <p:cNvGraphicFramePr>
            <a:graphicFrameLocks noChangeAspect="1"/>
          </p:cNvGraphicFramePr>
          <p:nvPr>
            <p:extLst>
              <p:ext uri="{D42A27DB-BD31-4B8C-83A1-F6EECF244321}">
                <p14:modId xmlns:p14="http://schemas.microsoft.com/office/powerpoint/2010/main" val="3890260247"/>
              </p:ext>
            </p:extLst>
          </p:nvPr>
        </p:nvGraphicFramePr>
        <p:xfrm>
          <a:off x="555625" y="4872038"/>
          <a:ext cx="8015288" cy="419100"/>
        </p:xfrm>
        <a:graphic>
          <a:graphicData uri="http://schemas.openxmlformats.org/presentationml/2006/ole">
            <mc:AlternateContent xmlns:mc="http://schemas.openxmlformats.org/markup-compatibility/2006">
              <mc:Choice xmlns:v="urn:schemas-microsoft-com:vml" Requires="v">
                <p:oleObj spid="_x0000_s150574" name="Equation" r:id="rId3" imgW="8013600" imgH="419040" progId="Equation.DSMT4">
                  <p:embed/>
                </p:oleObj>
              </mc:Choice>
              <mc:Fallback>
                <p:oleObj name="Equation" r:id="rId3" imgW="8013600" imgH="419040" progId="Equation.DSMT4">
                  <p:embed/>
                  <p:pic>
                    <p:nvPicPr>
                      <p:cNvPr id="0" name="Object 8"/>
                      <p:cNvPicPr>
                        <a:picLocks noChangeAspect="1" noChangeArrowheads="1"/>
                      </p:cNvPicPr>
                      <p:nvPr/>
                    </p:nvPicPr>
                    <p:blipFill>
                      <a:blip r:embed="rId4"/>
                      <a:srcRect/>
                      <a:stretch>
                        <a:fillRect/>
                      </a:stretch>
                    </p:blipFill>
                    <p:spPr bwMode="auto">
                      <a:xfrm>
                        <a:off x="555625" y="4872038"/>
                        <a:ext cx="8015288" cy="419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Rectangle 26"/>
          <p:cNvSpPr/>
          <p:nvPr/>
        </p:nvSpPr>
        <p:spPr bwMode="auto">
          <a:xfrm>
            <a:off x="495300" y="619125"/>
            <a:ext cx="8150400" cy="4804275"/>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pic>
        <p:nvPicPr>
          <p:cNvPr id="31" name="Picture 45"/>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910800" y="637200"/>
            <a:ext cx="7261687" cy="473501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9"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49507" name="Text Box 3"/>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36</a:t>
            </a:r>
          </a:p>
        </p:txBody>
      </p:sp>
      <p:sp>
        <p:nvSpPr>
          <p:cNvPr id="149509" name="Text Box 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Here is the scatter diagram with the regression line plotted.</a:t>
            </a:r>
          </a:p>
        </p:txBody>
      </p:sp>
      <p:sp>
        <p:nvSpPr>
          <p:cNvPr id="149518" name="Line 14"/>
          <p:cNvSpPr>
            <a:spLocks noChangeShapeType="1"/>
          </p:cNvSpPr>
          <p:nvPr/>
        </p:nvSpPr>
        <p:spPr bwMode="auto">
          <a:xfrm flipV="1">
            <a:off x="1381124" y="1790699"/>
            <a:ext cx="6276975" cy="166320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7"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8" name="Text Box 4"/>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ELASTICITIES AND LOGARITHMIC MODELS</a:t>
            </a:r>
            <a:endParaRPr lang="en-GB" sz="1600" dirty="0">
              <a:latin typeface="Times New Roman" pitchFamily="18" charset="0"/>
            </a:endParaRPr>
          </a:p>
        </p:txBody>
      </p:sp>
      <p:sp>
        <p:nvSpPr>
          <p:cNvPr id="29" name="Rectangle 7"/>
          <p:cNvSpPr>
            <a:spLocks noChangeArrowheads="1"/>
          </p:cNvSpPr>
          <p:nvPr/>
        </p:nvSpPr>
        <p:spPr bwMode="auto">
          <a:xfrm>
            <a:off x="1981200" y="4953000"/>
            <a:ext cx="6096000" cy="7620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16"/>
          <p:cNvSpPr/>
          <p:nvPr/>
        </p:nvSpPr>
        <p:spPr bwMode="auto">
          <a:xfrm>
            <a:off x="495300" y="619125"/>
            <a:ext cx="8150400" cy="4804275"/>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16"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51556" name="Text Box 4"/>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37</a:t>
            </a:r>
          </a:p>
        </p:txBody>
      </p:sp>
      <p:sp>
        <p:nvSpPr>
          <p:cNvPr id="151558" name="Text Box 6"/>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Here is the regression line from the logarithmic regression plotted in the original scatter diagram, together with the linear regression line for comparison.</a:t>
            </a:r>
          </a:p>
        </p:txBody>
      </p:sp>
      <p:sp>
        <p:nvSpPr>
          <p:cNvPr id="151562" name="Rectangle 10"/>
          <p:cNvSpPr>
            <a:spLocks noChangeArrowheads="1"/>
          </p:cNvSpPr>
          <p:nvPr/>
        </p:nvSpPr>
        <p:spPr bwMode="auto">
          <a:xfrm>
            <a:off x="7620000" y="4876800"/>
            <a:ext cx="838200" cy="45720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4"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5" name="Text Box 4"/>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ELASTICITIES AND LOGARITHMIC MODELS</a:t>
            </a:r>
            <a:endParaRPr lang="en-GB" sz="1600" dirty="0">
              <a:latin typeface="Times New Roman" pitchFamily="18" charset="0"/>
            </a:endParaRPr>
          </a:p>
        </p:txBody>
      </p:sp>
      <p:sp>
        <p:nvSpPr>
          <p:cNvPr id="18" name="Rectangle 15"/>
          <p:cNvSpPr>
            <a:spLocks noChangeArrowheads="1"/>
          </p:cNvSpPr>
          <p:nvPr/>
        </p:nvSpPr>
        <p:spPr bwMode="auto">
          <a:xfrm>
            <a:off x="714375" y="723900"/>
            <a:ext cx="685800" cy="26670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pic>
        <p:nvPicPr>
          <p:cNvPr id="151592" name="Picture 40"/>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910800" y="637200"/>
            <a:ext cx="7261687" cy="473501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53603" name="Text Box 3"/>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38</a:t>
            </a:r>
          </a:p>
        </p:txBody>
      </p:sp>
      <p:sp>
        <p:nvSpPr>
          <p:cNvPr id="153605" name="Text Box 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You can see that the logarithmic regression line gives a somewhat better fit, especially at low levels of expenditure.</a:t>
            </a:r>
          </a:p>
        </p:txBody>
      </p:sp>
      <p:sp>
        <p:nvSpPr>
          <p:cNvPr id="14"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5" name="Text Box 4"/>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ELASTICITIES AND LOGARITHMIC MODELS</a:t>
            </a:r>
            <a:endParaRPr lang="en-GB" sz="1600" dirty="0">
              <a:latin typeface="Times New Roman" pitchFamily="18" charset="0"/>
            </a:endParaRPr>
          </a:p>
        </p:txBody>
      </p:sp>
      <p:sp>
        <p:nvSpPr>
          <p:cNvPr id="20" name="Rectangle 19"/>
          <p:cNvSpPr/>
          <p:nvPr/>
        </p:nvSpPr>
        <p:spPr bwMode="auto">
          <a:xfrm>
            <a:off x="495300" y="619125"/>
            <a:ext cx="8150400" cy="4804275"/>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21" name="Rectangle 10"/>
          <p:cNvSpPr>
            <a:spLocks noChangeArrowheads="1"/>
          </p:cNvSpPr>
          <p:nvPr/>
        </p:nvSpPr>
        <p:spPr bwMode="auto">
          <a:xfrm>
            <a:off x="7620000" y="4876800"/>
            <a:ext cx="838200" cy="45720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2" name="Rectangle 15"/>
          <p:cNvSpPr>
            <a:spLocks noChangeArrowheads="1"/>
          </p:cNvSpPr>
          <p:nvPr/>
        </p:nvSpPr>
        <p:spPr bwMode="auto">
          <a:xfrm>
            <a:off x="714375" y="723900"/>
            <a:ext cx="685800" cy="26670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pic>
        <p:nvPicPr>
          <p:cNvPr id="23" name="Picture 40"/>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910800" y="637200"/>
            <a:ext cx="7261687" cy="473501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Rectangle 42"/>
          <p:cNvSpPr/>
          <p:nvPr/>
        </p:nvSpPr>
        <p:spPr bwMode="auto">
          <a:xfrm>
            <a:off x="180975" y="2676525"/>
            <a:ext cx="4543425" cy="2876550"/>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400" b="0" i="0" u="none" strike="noStrike" cap="none" normalizeH="0" baseline="0" smtClean="0">
              <a:ln>
                <a:noFill/>
              </a:ln>
              <a:solidFill>
                <a:schemeClr val="tx1"/>
              </a:solidFill>
              <a:effectLst/>
              <a:latin typeface="Arial" charset="0"/>
            </a:endParaRPr>
          </a:p>
        </p:txBody>
      </p:sp>
      <p:sp>
        <p:nvSpPr>
          <p:cNvPr id="44" name="Rectangle 5"/>
          <p:cNvSpPr>
            <a:spLocks noChangeArrowheads="1"/>
          </p:cNvSpPr>
          <p:nvPr/>
        </p:nvSpPr>
        <p:spPr bwMode="auto">
          <a:xfrm>
            <a:off x="180975" y="710299"/>
            <a:ext cx="4057650" cy="1658251"/>
          </a:xfrm>
          <a:prstGeom prst="rect">
            <a:avLst/>
          </a:prstGeom>
          <a:solidFill>
            <a:srgbClr val="F8F8FA"/>
          </a:solidFill>
          <a:ln>
            <a:noFill/>
          </a:ln>
          <a:effectLst>
            <a:innerShdw blurRad="76200">
              <a:srgbClr val="003366"/>
            </a:innerShdw>
          </a:effectLst>
        </p:spPr>
        <p:txBody>
          <a:bodyPr/>
          <a:lstStyle/>
          <a:p>
            <a:pPr>
              <a:defRPr/>
            </a:pPr>
            <a:endParaRPr lang="en-GB"/>
          </a:p>
        </p:txBody>
      </p:sp>
      <p:sp>
        <p:nvSpPr>
          <p:cNvPr id="41" name="Rectangle 40"/>
          <p:cNvSpPr/>
          <p:nvPr/>
        </p:nvSpPr>
        <p:spPr bwMode="auto">
          <a:xfrm>
            <a:off x="4460875" y="552450"/>
            <a:ext cx="4410000" cy="3914775"/>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dirty="0"/>
          </a:p>
        </p:txBody>
      </p:sp>
      <p:sp>
        <p:nvSpPr>
          <p:cNvPr id="33"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55655" name="Line 7"/>
          <p:cNvSpPr>
            <a:spLocks noChangeShapeType="1"/>
          </p:cNvSpPr>
          <p:nvPr/>
        </p:nvSpPr>
        <p:spPr bwMode="auto">
          <a:xfrm flipV="1">
            <a:off x="5200650" y="1509713"/>
            <a:ext cx="2057400" cy="1462087"/>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55656" name="Oval 8"/>
          <p:cNvSpPr>
            <a:spLocks noChangeArrowheads="1"/>
          </p:cNvSpPr>
          <p:nvPr/>
        </p:nvSpPr>
        <p:spPr bwMode="auto">
          <a:xfrm>
            <a:off x="6057900" y="2305050"/>
            <a:ext cx="76200" cy="76200"/>
          </a:xfrm>
          <a:prstGeom prst="ellipse">
            <a:avLst/>
          </a:prstGeom>
          <a:solidFill>
            <a:srgbClr val="00FFFF"/>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55657" name="Line 9"/>
          <p:cNvSpPr>
            <a:spLocks noChangeShapeType="1"/>
          </p:cNvSpPr>
          <p:nvPr/>
        </p:nvSpPr>
        <p:spPr bwMode="auto">
          <a:xfrm>
            <a:off x="4951413" y="2341563"/>
            <a:ext cx="1087437" cy="0"/>
          </a:xfrm>
          <a:prstGeom prst="line">
            <a:avLst/>
          </a:prstGeom>
          <a:noFill/>
          <a:ln w="19050">
            <a:solidFill>
              <a:schemeClr val="tx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55658" name="Line 10"/>
          <p:cNvSpPr>
            <a:spLocks noChangeShapeType="1"/>
          </p:cNvSpPr>
          <p:nvPr/>
        </p:nvSpPr>
        <p:spPr bwMode="auto">
          <a:xfrm flipV="1">
            <a:off x="6094413" y="2397125"/>
            <a:ext cx="0" cy="1563688"/>
          </a:xfrm>
          <a:prstGeom prst="line">
            <a:avLst/>
          </a:prstGeom>
          <a:noFill/>
          <a:ln w="19050">
            <a:solidFill>
              <a:schemeClr val="tx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55659" name="Line 11"/>
          <p:cNvSpPr>
            <a:spLocks noChangeShapeType="1"/>
          </p:cNvSpPr>
          <p:nvPr/>
        </p:nvSpPr>
        <p:spPr bwMode="auto">
          <a:xfrm flipV="1">
            <a:off x="4951413" y="2387600"/>
            <a:ext cx="1123950" cy="1571625"/>
          </a:xfrm>
          <a:prstGeom prst="line">
            <a:avLst/>
          </a:prstGeom>
          <a:noFill/>
          <a:ln w="19050">
            <a:solidFill>
              <a:schemeClr val="tx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55660" name="Text Box 12"/>
          <p:cNvSpPr txBox="1">
            <a:spLocks noChangeArrowheads="1"/>
          </p:cNvSpPr>
          <p:nvPr/>
        </p:nvSpPr>
        <p:spPr bwMode="auto">
          <a:xfrm>
            <a:off x="4622800" y="2139950"/>
            <a:ext cx="304800" cy="365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spcBef>
                <a:spcPct val="50000"/>
              </a:spcBef>
            </a:pPr>
            <a:r>
              <a:rPr lang="en-US" sz="2400" b="1" i="1">
                <a:latin typeface="Times New Roman" pitchFamily="18" charset="0"/>
              </a:rPr>
              <a:t>Y</a:t>
            </a:r>
          </a:p>
        </p:txBody>
      </p:sp>
      <p:sp>
        <p:nvSpPr>
          <p:cNvPr id="155661" name="Text Box 13"/>
          <p:cNvSpPr txBox="1">
            <a:spLocks noChangeArrowheads="1"/>
          </p:cNvSpPr>
          <p:nvPr/>
        </p:nvSpPr>
        <p:spPr bwMode="auto">
          <a:xfrm>
            <a:off x="5962650" y="3968750"/>
            <a:ext cx="304800" cy="365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spcBef>
                <a:spcPct val="50000"/>
              </a:spcBef>
            </a:pPr>
            <a:r>
              <a:rPr lang="en-US" sz="2400" b="1" i="1">
                <a:latin typeface="Times New Roman" pitchFamily="18" charset="0"/>
              </a:rPr>
              <a:t>X</a:t>
            </a:r>
          </a:p>
        </p:txBody>
      </p:sp>
      <p:sp>
        <p:nvSpPr>
          <p:cNvPr id="155662" name="Rectangle 14"/>
          <p:cNvSpPr>
            <a:spLocks noChangeArrowheads="1"/>
          </p:cNvSpPr>
          <p:nvPr/>
        </p:nvSpPr>
        <p:spPr bwMode="auto">
          <a:xfrm>
            <a:off x="4743450" y="4029075"/>
            <a:ext cx="457200" cy="38100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55664" name="Text Box 16"/>
          <p:cNvSpPr txBox="1">
            <a:spLocks noChangeArrowheads="1"/>
          </p:cNvSpPr>
          <p:nvPr/>
        </p:nvSpPr>
        <p:spPr bwMode="auto">
          <a:xfrm>
            <a:off x="5962650" y="1911350"/>
            <a:ext cx="304800" cy="365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spcBef>
                <a:spcPct val="50000"/>
              </a:spcBef>
            </a:pPr>
            <a:r>
              <a:rPr lang="en-US" sz="2400" b="1" i="1">
                <a:latin typeface="Times New Roman" pitchFamily="18" charset="0"/>
              </a:rPr>
              <a:t>A</a:t>
            </a:r>
          </a:p>
        </p:txBody>
      </p:sp>
      <p:sp>
        <p:nvSpPr>
          <p:cNvPr id="155666" name="Freeform 18"/>
          <p:cNvSpPr>
            <a:spLocks/>
          </p:cNvSpPr>
          <p:nvPr/>
        </p:nvSpPr>
        <p:spPr bwMode="auto">
          <a:xfrm>
            <a:off x="5143500" y="3709988"/>
            <a:ext cx="123825" cy="250825"/>
          </a:xfrm>
          <a:custGeom>
            <a:avLst/>
            <a:gdLst>
              <a:gd name="T0" fmla="*/ 0 w 78"/>
              <a:gd name="T1" fmla="*/ 0 h 158"/>
              <a:gd name="T2" fmla="*/ 33 w 78"/>
              <a:gd name="T3" fmla="*/ 29 h 158"/>
              <a:gd name="T4" fmla="*/ 59 w 78"/>
              <a:gd name="T5" fmla="*/ 66 h 158"/>
              <a:gd name="T6" fmla="*/ 71 w 78"/>
              <a:gd name="T7" fmla="*/ 98 h 158"/>
              <a:gd name="T8" fmla="*/ 78 w 78"/>
              <a:gd name="T9" fmla="*/ 158 h 158"/>
            </a:gdLst>
            <a:ahLst/>
            <a:cxnLst>
              <a:cxn ang="0">
                <a:pos x="T0" y="T1"/>
              </a:cxn>
              <a:cxn ang="0">
                <a:pos x="T2" y="T3"/>
              </a:cxn>
              <a:cxn ang="0">
                <a:pos x="T4" y="T5"/>
              </a:cxn>
              <a:cxn ang="0">
                <a:pos x="T6" y="T7"/>
              </a:cxn>
              <a:cxn ang="0">
                <a:pos x="T8" y="T9"/>
              </a:cxn>
            </a:cxnLst>
            <a:rect l="0" t="0" r="r" b="b"/>
            <a:pathLst>
              <a:path w="78" h="158">
                <a:moveTo>
                  <a:pt x="0" y="0"/>
                </a:moveTo>
                <a:cubicBezTo>
                  <a:pt x="6" y="4"/>
                  <a:pt x="24" y="20"/>
                  <a:pt x="33" y="29"/>
                </a:cubicBezTo>
                <a:cubicBezTo>
                  <a:pt x="43" y="40"/>
                  <a:pt x="53" y="55"/>
                  <a:pt x="59" y="66"/>
                </a:cubicBezTo>
                <a:cubicBezTo>
                  <a:pt x="62" y="75"/>
                  <a:pt x="68" y="83"/>
                  <a:pt x="71" y="98"/>
                </a:cubicBezTo>
                <a:cubicBezTo>
                  <a:pt x="74" y="113"/>
                  <a:pt x="77" y="148"/>
                  <a:pt x="78" y="158"/>
                </a:cubicBezTo>
              </a:path>
            </a:pathLst>
          </a:cu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55668" name="Text Box 20"/>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3</a:t>
            </a:r>
          </a:p>
        </p:txBody>
      </p:sp>
      <p:sp>
        <p:nvSpPr>
          <p:cNvPr id="155669" name="Text Box 21"/>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The elasticity at any point on the curve is the ratio of the slope of the tangent at that point to the slope of the line joining the point to the origin.</a:t>
            </a:r>
            <a:endParaRPr lang="en-GB" sz="1500" b="1">
              <a:latin typeface="Times New Roman" pitchFamily="18" charset="0"/>
            </a:endParaRPr>
          </a:p>
        </p:txBody>
      </p:sp>
      <p:graphicFrame>
        <p:nvGraphicFramePr>
          <p:cNvPr id="155670" name="Object 22"/>
          <p:cNvGraphicFramePr>
            <a:graphicFrameLocks noChangeAspect="1"/>
          </p:cNvGraphicFramePr>
          <p:nvPr>
            <p:extLst>
              <p:ext uri="{D42A27DB-BD31-4B8C-83A1-F6EECF244321}">
                <p14:modId xmlns:p14="http://schemas.microsoft.com/office/powerpoint/2010/main" val="4284792065"/>
              </p:ext>
            </p:extLst>
          </p:nvPr>
        </p:nvGraphicFramePr>
        <p:xfrm>
          <a:off x="4819650" y="676275"/>
          <a:ext cx="3886200" cy="3749675"/>
        </p:xfrm>
        <a:graphic>
          <a:graphicData uri="http://schemas.openxmlformats.org/presentationml/2006/ole">
            <mc:AlternateContent xmlns:mc="http://schemas.openxmlformats.org/markup-compatibility/2006">
              <mc:Choice xmlns:v="urn:schemas-microsoft-com:vml" Requires="v">
                <p:oleObj spid="_x0000_s155808" name="Worksheet" r:id="rId3" imgW="9306151" imgH="5724766" progId="Excel.Sheet.8">
                  <p:embed/>
                </p:oleObj>
              </mc:Choice>
              <mc:Fallback>
                <p:oleObj name="Worksheet" r:id="rId3" imgW="9306151" imgH="5724766" progId="Excel.Sheet.8">
                  <p:embed/>
                  <p:pic>
                    <p:nvPicPr>
                      <p:cNvPr id="0" name="Object 2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819650" y="676275"/>
                        <a:ext cx="3886200" cy="3749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55673" name="Rectangle 25"/>
          <p:cNvSpPr>
            <a:spLocks noChangeArrowheads="1"/>
          </p:cNvSpPr>
          <p:nvPr/>
        </p:nvSpPr>
        <p:spPr bwMode="auto">
          <a:xfrm>
            <a:off x="4814888" y="3987800"/>
            <a:ext cx="457200" cy="38100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55674" name="Text Box 26"/>
          <p:cNvSpPr txBox="1">
            <a:spLocks noChangeArrowheads="1"/>
          </p:cNvSpPr>
          <p:nvPr/>
        </p:nvSpPr>
        <p:spPr bwMode="auto">
          <a:xfrm>
            <a:off x="4819650" y="3952875"/>
            <a:ext cx="304800" cy="365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spcBef>
                <a:spcPct val="50000"/>
              </a:spcBef>
            </a:pPr>
            <a:r>
              <a:rPr lang="en-US" sz="2400" b="1" i="1">
                <a:latin typeface="Times New Roman" pitchFamily="18" charset="0"/>
              </a:rPr>
              <a:t>O</a:t>
            </a:r>
          </a:p>
        </p:txBody>
      </p:sp>
      <p:sp>
        <p:nvSpPr>
          <p:cNvPr id="155676" name="Text Box 28"/>
          <p:cNvSpPr txBox="1">
            <a:spLocks noChangeArrowheads="1"/>
          </p:cNvSpPr>
          <p:nvPr/>
        </p:nvSpPr>
        <p:spPr bwMode="auto">
          <a:xfrm>
            <a:off x="301626" y="798514"/>
            <a:ext cx="3841749" cy="1617662"/>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46150" algn="l"/>
              </a:tabLst>
              <a:defRPr sz="2400">
                <a:solidFill>
                  <a:schemeClr val="tx1"/>
                </a:solidFill>
                <a:latin typeface="Times New Roman" pitchFamily="18" charset="0"/>
              </a:defRPr>
            </a:lvl1pPr>
            <a:lvl2pPr>
              <a:tabLst>
                <a:tab pos="946150" algn="l"/>
              </a:tabLst>
              <a:defRPr sz="2400">
                <a:solidFill>
                  <a:schemeClr val="tx1"/>
                </a:solidFill>
                <a:latin typeface="Times New Roman" pitchFamily="18" charset="0"/>
              </a:defRPr>
            </a:lvl2pPr>
            <a:lvl3pPr>
              <a:tabLst>
                <a:tab pos="946150" algn="l"/>
              </a:tabLst>
              <a:defRPr sz="2400">
                <a:solidFill>
                  <a:schemeClr val="tx1"/>
                </a:solidFill>
                <a:latin typeface="Times New Roman" pitchFamily="18" charset="0"/>
              </a:defRPr>
            </a:lvl3pPr>
            <a:lvl4pPr>
              <a:tabLst>
                <a:tab pos="946150" algn="l"/>
              </a:tabLst>
              <a:defRPr sz="2400">
                <a:solidFill>
                  <a:schemeClr val="tx1"/>
                </a:solidFill>
                <a:latin typeface="Times New Roman" pitchFamily="18" charset="0"/>
              </a:defRPr>
            </a:lvl4pPr>
            <a:lvl5pPr>
              <a:tabLst>
                <a:tab pos="946150" algn="l"/>
              </a:tabLst>
              <a:defRPr sz="2400">
                <a:solidFill>
                  <a:schemeClr val="tx1"/>
                </a:solidFill>
                <a:latin typeface="Times New Roman" pitchFamily="18" charset="0"/>
              </a:defRPr>
            </a:lvl5pPr>
            <a:lvl6pPr eaLnBrk="0" fontAlgn="base" hangingPunct="0">
              <a:spcBef>
                <a:spcPct val="0"/>
              </a:spcBef>
              <a:spcAft>
                <a:spcPct val="0"/>
              </a:spcAft>
              <a:tabLst>
                <a:tab pos="946150" algn="l"/>
              </a:tabLst>
              <a:defRPr sz="2400">
                <a:solidFill>
                  <a:schemeClr val="tx1"/>
                </a:solidFill>
                <a:latin typeface="Times New Roman" pitchFamily="18" charset="0"/>
              </a:defRPr>
            </a:lvl6pPr>
            <a:lvl7pPr eaLnBrk="0" fontAlgn="base" hangingPunct="0">
              <a:spcBef>
                <a:spcPct val="0"/>
              </a:spcBef>
              <a:spcAft>
                <a:spcPct val="0"/>
              </a:spcAft>
              <a:tabLst>
                <a:tab pos="946150" algn="l"/>
              </a:tabLst>
              <a:defRPr sz="2400">
                <a:solidFill>
                  <a:schemeClr val="tx1"/>
                </a:solidFill>
                <a:latin typeface="Times New Roman" pitchFamily="18" charset="0"/>
              </a:defRPr>
            </a:lvl7pPr>
            <a:lvl8pPr eaLnBrk="0" fontAlgn="base" hangingPunct="0">
              <a:spcBef>
                <a:spcPct val="0"/>
              </a:spcBef>
              <a:spcAft>
                <a:spcPct val="0"/>
              </a:spcAft>
              <a:tabLst>
                <a:tab pos="946150" algn="l"/>
              </a:tabLst>
              <a:defRPr sz="2400">
                <a:solidFill>
                  <a:schemeClr val="tx1"/>
                </a:solidFill>
                <a:latin typeface="Times New Roman" pitchFamily="18" charset="0"/>
              </a:defRPr>
            </a:lvl8pPr>
            <a:lvl9pPr eaLnBrk="0" fontAlgn="base" hangingPunct="0">
              <a:spcBef>
                <a:spcPct val="0"/>
              </a:spcBef>
              <a:spcAft>
                <a:spcPct val="0"/>
              </a:spcAft>
              <a:tabLst>
                <a:tab pos="946150" algn="l"/>
              </a:tabLst>
              <a:defRPr sz="2400">
                <a:solidFill>
                  <a:schemeClr val="tx1"/>
                </a:solidFill>
                <a:latin typeface="Times New Roman" pitchFamily="18" charset="0"/>
              </a:defRPr>
            </a:lvl9pPr>
          </a:lstStyle>
          <a:p>
            <a:r>
              <a:rPr lang="en-US" sz="1800" b="1" dirty="0" smtClean="0">
                <a:latin typeface="Arial" charset="0"/>
              </a:rPr>
              <a:t>Definition:</a:t>
            </a:r>
            <a:endParaRPr lang="en-US" sz="1800" b="1" dirty="0">
              <a:latin typeface="Arial" charset="0"/>
            </a:endParaRPr>
          </a:p>
          <a:p>
            <a:r>
              <a:rPr lang="en-US" sz="1800" b="1" dirty="0" smtClean="0">
                <a:latin typeface="Arial" charset="0"/>
              </a:rPr>
              <a:t>The elasticity </a:t>
            </a:r>
            <a:r>
              <a:rPr lang="en-US" sz="1800" b="1" dirty="0">
                <a:latin typeface="Arial" charset="0"/>
              </a:rPr>
              <a:t>of </a:t>
            </a:r>
            <a:r>
              <a:rPr lang="en-US" b="1" i="1" dirty="0"/>
              <a:t>Y</a:t>
            </a:r>
            <a:r>
              <a:rPr lang="en-US" sz="1800" b="1" i="1" dirty="0">
                <a:latin typeface="Arial" charset="0"/>
              </a:rPr>
              <a:t> </a:t>
            </a:r>
            <a:r>
              <a:rPr lang="en-US" sz="1800" b="1" dirty="0">
                <a:latin typeface="Arial" charset="0"/>
              </a:rPr>
              <a:t>with respect to</a:t>
            </a:r>
            <a:r>
              <a:rPr lang="en-US" b="1" dirty="0"/>
              <a:t> </a:t>
            </a:r>
            <a:r>
              <a:rPr lang="en-US" b="1" i="1" dirty="0" smtClean="0"/>
              <a:t>X </a:t>
            </a:r>
            <a:r>
              <a:rPr lang="en-US" sz="1800" b="1" dirty="0" smtClean="0">
                <a:latin typeface="Arial" charset="0"/>
              </a:rPr>
              <a:t>is </a:t>
            </a:r>
            <a:r>
              <a:rPr lang="en-US" sz="1800" b="1" dirty="0">
                <a:latin typeface="Arial" charset="0"/>
              </a:rPr>
              <a:t>the proportional change in</a:t>
            </a:r>
            <a:r>
              <a:rPr lang="en-US" b="1" dirty="0"/>
              <a:t> </a:t>
            </a:r>
            <a:r>
              <a:rPr lang="en-US" b="1" i="1" dirty="0" smtClean="0"/>
              <a:t>Y</a:t>
            </a:r>
            <a:r>
              <a:rPr lang="en-US" sz="1800" b="1" dirty="0" smtClean="0">
                <a:latin typeface="Arial" charset="0"/>
              </a:rPr>
              <a:t> per </a:t>
            </a:r>
            <a:r>
              <a:rPr lang="en-US" sz="1800" b="1" dirty="0">
                <a:latin typeface="Arial" charset="0"/>
              </a:rPr>
              <a:t>proportional change in </a:t>
            </a:r>
            <a:r>
              <a:rPr lang="en-US" b="1" i="1" dirty="0" smtClean="0"/>
              <a:t>X</a:t>
            </a:r>
            <a:r>
              <a:rPr lang="en-US" sz="1800" b="1" dirty="0">
                <a:latin typeface="Arial" pitchFamily="34" charset="0"/>
                <a:cs typeface="Arial" pitchFamily="34" charset="0"/>
              </a:rPr>
              <a:t>.</a:t>
            </a:r>
          </a:p>
          <a:p>
            <a:r>
              <a:rPr lang="en-US" b="1" dirty="0"/>
              <a:t>	</a:t>
            </a:r>
            <a:endParaRPr lang="en-US" sz="1800" dirty="0">
              <a:solidFill>
                <a:schemeClr val="bg1"/>
              </a:solidFill>
              <a:latin typeface="Arial" charset="0"/>
            </a:endParaRPr>
          </a:p>
        </p:txBody>
      </p:sp>
      <p:sp>
        <p:nvSpPr>
          <p:cNvPr id="31"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32" name="Text Box 4"/>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ELASTICITIES AND LOGARITHMIC MODELS</a:t>
            </a:r>
            <a:endParaRPr lang="en-GB" sz="1600" dirty="0">
              <a:latin typeface="Times New Roman" pitchFamily="18" charset="0"/>
            </a:endParaRPr>
          </a:p>
        </p:txBody>
      </p:sp>
      <p:graphicFrame>
        <p:nvGraphicFramePr>
          <p:cNvPr id="2" name="Object 1"/>
          <p:cNvGraphicFramePr>
            <a:graphicFrameLocks noChangeAspect="1"/>
          </p:cNvGraphicFramePr>
          <p:nvPr>
            <p:extLst>
              <p:ext uri="{D42A27DB-BD31-4B8C-83A1-F6EECF244321}">
                <p14:modId xmlns:p14="http://schemas.microsoft.com/office/powerpoint/2010/main" val="1924073142"/>
              </p:ext>
            </p:extLst>
          </p:nvPr>
        </p:nvGraphicFramePr>
        <p:xfrm>
          <a:off x="5314950" y="3435350"/>
          <a:ext cx="231775" cy="506413"/>
        </p:xfrm>
        <a:graphic>
          <a:graphicData uri="http://schemas.openxmlformats.org/presentationml/2006/ole">
            <mc:AlternateContent xmlns:mc="http://schemas.openxmlformats.org/markup-compatibility/2006">
              <mc:Choice xmlns:v="urn:schemas-microsoft-com:vml" Requires="v">
                <p:oleObj spid="_x0000_s155809" name="Equation" r:id="rId5" imgW="330057" imgH="723586" progId="Equation.3">
                  <p:embed/>
                </p:oleObj>
              </mc:Choice>
              <mc:Fallback>
                <p:oleObj name="Equation" r:id="rId5" imgW="330057" imgH="723586" progId="Equation.3">
                  <p:embed/>
                  <p:pic>
                    <p:nvPicPr>
                      <p:cNvPr id="0" name="Object 30"/>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314950" y="3435350"/>
                        <a:ext cx="231775" cy="5064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42" name="Rectangle 24"/>
          <p:cNvSpPr>
            <a:spLocks noChangeArrowheads="1"/>
          </p:cNvSpPr>
          <p:nvPr/>
        </p:nvSpPr>
        <p:spPr bwMode="auto">
          <a:xfrm>
            <a:off x="8391525" y="4067174"/>
            <a:ext cx="361950" cy="295275"/>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45" name="Text Box 30"/>
          <p:cNvSpPr txBox="1">
            <a:spLocks noChangeArrowheads="1"/>
          </p:cNvSpPr>
          <p:nvPr/>
        </p:nvSpPr>
        <p:spPr bwMode="auto">
          <a:xfrm>
            <a:off x="302400" y="3028950"/>
            <a:ext cx="12573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dirty="0"/>
              <a:t>elasticity</a:t>
            </a:r>
            <a:endParaRPr lang="en-US" sz="1800" b="1" dirty="0"/>
          </a:p>
        </p:txBody>
      </p:sp>
      <p:grpSp>
        <p:nvGrpSpPr>
          <p:cNvPr id="46" name="Group 31"/>
          <p:cNvGrpSpPr>
            <a:grpSpLocks/>
          </p:cNvGrpSpPr>
          <p:nvPr/>
        </p:nvGrpSpPr>
        <p:grpSpPr bwMode="auto">
          <a:xfrm>
            <a:off x="1437900" y="4521200"/>
            <a:ext cx="3289300" cy="838200"/>
            <a:chOff x="288" y="2464"/>
            <a:chExt cx="2072" cy="528"/>
          </a:xfrm>
        </p:grpSpPr>
        <p:sp>
          <p:nvSpPr>
            <p:cNvPr id="47" name="Line 32"/>
            <p:cNvSpPr>
              <a:spLocks noChangeShapeType="1"/>
            </p:cNvSpPr>
            <p:nvPr/>
          </p:nvSpPr>
          <p:spPr bwMode="auto">
            <a:xfrm>
              <a:off x="472" y="2736"/>
              <a:ext cx="1728"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graphicFrame>
          <p:nvGraphicFramePr>
            <p:cNvPr id="48" name="Object 33"/>
            <p:cNvGraphicFramePr>
              <a:graphicFrameLocks noChangeAspect="1"/>
            </p:cNvGraphicFramePr>
            <p:nvPr/>
          </p:nvGraphicFramePr>
          <p:xfrm>
            <a:off x="288" y="2684"/>
            <a:ext cx="136" cy="88"/>
          </p:xfrm>
          <a:graphic>
            <a:graphicData uri="http://schemas.openxmlformats.org/presentationml/2006/ole">
              <mc:AlternateContent xmlns:mc="http://schemas.openxmlformats.org/markup-compatibility/2006">
                <mc:Choice xmlns:v="urn:schemas-microsoft-com:vml" Requires="v">
                  <p:oleObj spid="_x0000_s155810" name="Equation" r:id="rId7" imgW="215640" imgH="139680" progId="Equation.3">
                    <p:embed/>
                  </p:oleObj>
                </mc:Choice>
                <mc:Fallback>
                  <p:oleObj name="Equation" r:id="rId7" imgW="215640" imgH="13968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88" y="2684"/>
                          <a:ext cx="136" cy="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49" name="Text Box 34"/>
            <p:cNvSpPr txBox="1">
              <a:spLocks noChangeArrowheads="1"/>
            </p:cNvSpPr>
            <p:nvPr/>
          </p:nvSpPr>
          <p:spPr bwMode="auto">
            <a:xfrm>
              <a:off x="440" y="2464"/>
              <a:ext cx="1920"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a:t>slope of the tangent at </a:t>
              </a:r>
              <a:r>
                <a:rPr lang="en-GB" sz="2400" i="1">
                  <a:latin typeface="Times New Roman" pitchFamily="18" charset="0"/>
                </a:rPr>
                <a:t>A</a:t>
              </a:r>
              <a:endParaRPr lang="en-US" sz="2400" i="1">
                <a:latin typeface="Times New Roman" pitchFamily="18" charset="0"/>
              </a:endParaRPr>
            </a:p>
          </p:txBody>
        </p:sp>
        <p:sp>
          <p:nvSpPr>
            <p:cNvPr id="50" name="Text Box 35"/>
            <p:cNvSpPr txBox="1">
              <a:spLocks noChangeArrowheads="1"/>
            </p:cNvSpPr>
            <p:nvPr/>
          </p:nvSpPr>
          <p:spPr bwMode="auto">
            <a:xfrm>
              <a:off x="808" y="2704"/>
              <a:ext cx="1104"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dirty="0"/>
                <a:t>slope of </a:t>
              </a:r>
              <a:r>
                <a:rPr lang="en-GB" sz="2400" i="1" dirty="0">
                  <a:latin typeface="Times New Roman" pitchFamily="18" charset="0"/>
                </a:rPr>
                <a:t>OA</a:t>
              </a:r>
              <a:endParaRPr lang="en-US" sz="2400" i="1" dirty="0">
                <a:latin typeface="Times New Roman" pitchFamily="18" charset="0"/>
              </a:endParaRPr>
            </a:p>
          </p:txBody>
        </p:sp>
      </p:grpSp>
      <p:graphicFrame>
        <p:nvGraphicFramePr>
          <p:cNvPr id="51" name="Object 50"/>
          <p:cNvGraphicFramePr>
            <a:graphicFrameLocks noChangeAspect="1"/>
          </p:cNvGraphicFramePr>
          <p:nvPr>
            <p:extLst>
              <p:ext uri="{D42A27DB-BD31-4B8C-83A1-F6EECF244321}">
                <p14:modId xmlns:p14="http://schemas.microsoft.com/office/powerpoint/2010/main" val="798407775"/>
              </p:ext>
            </p:extLst>
          </p:nvPr>
        </p:nvGraphicFramePr>
        <p:xfrm>
          <a:off x="1438275" y="2851150"/>
          <a:ext cx="1231900" cy="1612900"/>
        </p:xfrm>
        <a:graphic>
          <a:graphicData uri="http://schemas.openxmlformats.org/presentationml/2006/ole">
            <mc:AlternateContent xmlns:mc="http://schemas.openxmlformats.org/markup-compatibility/2006">
              <mc:Choice xmlns:v="urn:schemas-microsoft-com:vml" Requires="v">
                <p:oleObj spid="_x0000_s155811" name="Equation" r:id="rId9" imgW="1231560" imgH="1612800" progId="Equation.DSMT4">
                  <p:embed/>
                </p:oleObj>
              </mc:Choice>
              <mc:Fallback>
                <p:oleObj name="Equation" r:id="rId9" imgW="1231560" imgH="1612800" progId="Equation.DSMT4">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438275" y="2851150"/>
                        <a:ext cx="1231900" cy="16129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52579" name="Text Box 3"/>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39</a:t>
            </a:r>
          </a:p>
        </p:txBody>
      </p:sp>
      <p:sp>
        <p:nvSpPr>
          <p:cNvPr id="152581" name="Text Box 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dirty="0"/>
              <a:t>However, the difference in the fit is not dramatic.  The main reason for preferring the constant elasticity model is that it makes more sense theoretically.  It also has a technical advantage that we will come to later </a:t>
            </a:r>
            <a:r>
              <a:rPr lang="en-GB" sz="1500" b="1" dirty="0" smtClean="0"/>
              <a:t>on, when we discuss </a:t>
            </a:r>
            <a:r>
              <a:rPr lang="en-GB" sz="1500" b="1" dirty="0" err="1" smtClean="0"/>
              <a:t>heteroskedasticity</a:t>
            </a:r>
            <a:r>
              <a:rPr lang="en-GB" sz="1500" b="1" dirty="0" smtClean="0"/>
              <a:t>.</a:t>
            </a:r>
            <a:endParaRPr lang="en-GB" sz="1500" b="1" dirty="0"/>
          </a:p>
        </p:txBody>
      </p:sp>
      <p:sp>
        <p:nvSpPr>
          <p:cNvPr id="14"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5" name="Text Box 4"/>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ELASTICITIES AND LOGARITHMIC MODELS</a:t>
            </a:r>
            <a:endParaRPr lang="en-GB" sz="1600" dirty="0">
              <a:latin typeface="Times New Roman" pitchFamily="18" charset="0"/>
            </a:endParaRPr>
          </a:p>
        </p:txBody>
      </p:sp>
      <p:sp>
        <p:nvSpPr>
          <p:cNvPr id="20" name="Rectangle 19"/>
          <p:cNvSpPr/>
          <p:nvPr/>
        </p:nvSpPr>
        <p:spPr bwMode="auto">
          <a:xfrm>
            <a:off x="495300" y="619125"/>
            <a:ext cx="8150400" cy="4804275"/>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21" name="Rectangle 10"/>
          <p:cNvSpPr>
            <a:spLocks noChangeArrowheads="1"/>
          </p:cNvSpPr>
          <p:nvPr/>
        </p:nvSpPr>
        <p:spPr bwMode="auto">
          <a:xfrm>
            <a:off x="7620000" y="4876800"/>
            <a:ext cx="838200" cy="45720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2" name="Rectangle 15"/>
          <p:cNvSpPr>
            <a:spLocks noChangeArrowheads="1"/>
          </p:cNvSpPr>
          <p:nvPr/>
        </p:nvSpPr>
        <p:spPr bwMode="auto">
          <a:xfrm>
            <a:off x="714375" y="723900"/>
            <a:ext cx="685800" cy="26670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pic>
        <p:nvPicPr>
          <p:cNvPr id="23" name="Picture 40"/>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910800" y="637200"/>
            <a:ext cx="7261687" cy="473501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31754" name="Text Box 10"/>
          <p:cNvSpPr txBox="1">
            <a:spLocks noChangeArrowheads="1"/>
          </p:cNvSpPr>
          <p:nvPr/>
        </p:nvSpPr>
        <p:spPr bwMode="auto">
          <a:xfrm>
            <a:off x="1508125" y="709613"/>
            <a:ext cx="6043613" cy="50958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nSpc>
                <a:spcPct val="120000"/>
              </a:lnSpc>
              <a:spcBef>
                <a:spcPct val="50000"/>
              </a:spcBef>
            </a:pPr>
            <a:endParaRPr lang="en-GB" sz="1200" b="1" dirty="0">
              <a:solidFill>
                <a:schemeClr val="bg1"/>
              </a:solidFill>
            </a:endParaRPr>
          </a:p>
          <a:p>
            <a:pPr>
              <a:lnSpc>
                <a:spcPct val="120000"/>
              </a:lnSpc>
            </a:pPr>
            <a:r>
              <a:rPr lang="en-GB" b="1" dirty="0">
                <a:solidFill>
                  <a:schemeClr val="bg1"/>
                </a:solidFill>
              </a:rPr>
              <a:t>Copyright Christopher Dougherty </a:t>
            </a:r>
            <a:r>
              <a:rPr lang="en-GB" b="1" dirty="0" smtClean="0">
                <a:solidFill>
                  <a:schemeClr val="bg1"/>
                </a:solidFill>
              </a:rPr>
              <a:t>2016.</a:t>
            </a:r>
            <a:r>
              <a:rPr lang="en-GB" sz="1200" b="1" dirty="0" smtClean="0">
                <a:solidFill>
                  <a:schemeClr val="bg1"/>
                </a:solidFill>
              </a:rPr>
              <a:t> </a:t>
            </a:r>
            <a:endParaRPr lang="en-GB" sz="1200" b="1" dirty="0">
              <a:solidFill>
                <a:schemeClr val="bg1"/>
              </a:solidFill>
            </a:endParaRPr>
          </a:p>
          <a:p>
            <a:pPr>
              <a:lnSpc>
                <a:spcPct val="120000"/>
              </a:lnSpc>
            </a:pPr>
            <a:endParaRPr lang="en-GB" sz="1200" b="1" dirty="0">
              <a:solidFill>
                <a:schemeClr val="bg1"/>
              </a:solidFill>
            </a:endParaRPr>
          </a:p>
          <a:p>
            <a:pPr>
              <a:lnSpc>
                <a:spcPct val="120000"/>
              </a:lnSpc>
            </a:pPr>
            <a:r>
              <a:rPr lang="en-GB" sz="1200" b="1" dirty="0">
                <a:solidFill>
                  <a:schemeClr val="bg1"/>
                </a:solidFill>
              </a:rPr>
              <a:t>These slideshows may be downloaded by anyone, anywhere for personal use.</a:t>
            </a:r>
          </a:p>
          <a:p>
            <a:pPr>
              <a:lnSpc>
                <a:spcPct val="120000"/>
              </a:lnSpc>
            </a:pPr>
            <a:r>
              <a:rPr lang="en-GB" sz="1200" b="1" dirty="0">
                <a:solidFill>
                  <a:schemeClr val="bg1"/>
                </a:solidFill>
              </a:rPr>
              <a:t>Subject to respect for copyright and, where appropriate, attribution, they may be used as a resource for teaching an econometrics course.  There is no need to refer to the author.</a:t>
            </a:r>
          </a:p>
          <a:p>
            <a:pPr>
              <a:lnSpc>
                <a:spcPct val="120000"/>
              </a:lnSpc>
            </a:pPr>
            <a:endParaRPr lang="en-GB" sz="1200" b="1" dirty="0">
              <a:solidFill>
                <a:schemeClr val="bg1"/>
              </a:solidFill>
            </a:endParaRPr>
          </a:p>
          <a:p>
            <a:pPr>
              <a:lnSpc>
                <a:spcPct val="120000"/>
              </a:lnSpc>
            </a:pPr>
            <a:r>
              <a:rPr lang="en-GB" sz="1200" b="1" dirty="0">
                <a:solidFill>
                  <a:schemeClr val="bg1"/>
                </a:solidFill>
              </a:rPr>
              <a:t>The content of this slideshow comes from Section 4.2 of C. Dougherty, </a:t>
            </a:r>
            <a:r>
              <a:rPr lang="en-GB" sz="1200" b="1" i="1" dirty="0">
                <a:solidFill>
                  <a:schemeClr val="bg1"/>
                </a:solidFill>
              </a:rPr>
              <a:t>Introduction to Econometrics</a:t>
            </a:r>
            <a:r>
              <a:rPr lang="en-GB" sz="1200" b="1" dirty="0">
                <a:solidFill>
                  <a:schemeClr val="bg1"/>
                </a:solidFill>
              </a:rPr>
              <a:t>, </a:t>
            </a:r>
            <a:r>
              <a:rPr lang="en-GB" sz="1200" b="1" dirty="0" smtClean="0">
                <a:solidFill>
                  <a:schemeClr val="bg1"/>
                </a:solidFill>
              </a:rPr>
              <a:t>fifth </a:t>
            </a:r>
            <a:r>
              <a:rPr lang="en-GB" sz="1200" b="1" dirty="0">
                <a:solidFill>
                  <a:schemeClr val="bg1"/>
                </a:solidFill>
              </a:rPr>
              <a:t>edition </a:t>
            </a:r>
            <a:r>
              <a:rPr lang="en-GB" sz="1200" b="1" dirty="0" smtClean="0">
                <a:solidFill>
                  <a:schemeClr val="bg1"/>
                </a:solidFill>
              </a:rPr>
              <a:t>2016, </a:t>
            </a:r>
            <a:r>
              <a:rPr lang="en-GB" sz="1200" b="1" dirty="0">
                <a:solidFill>
                  <a:schemeClr val="bg1"/>
                </a:solidFill>
              </a:rPr>
              <a:t>Oxford University Press.</a:t>
            </a:r>
          </a:p>
          <a:p>
            <a:pPr>
              <a:lnSpc>
                <a:spcPct val="120000"/>
              </a:lnSpc>
            </a:pPr>
            <a:r>
              <a:rPr lang="en-GB" sz="1200" b="1" dirty="0">
                <a:solidFill>
                  <a:schemeClr val="bg1"/>
                </a:solidFill>
              </a:rPr>
              <a:t>Additional (free) resources for both students and instructors may be downloaded from the OUP Online Resource Centre</a:t>
            </a:r>
          </a:p>
          <a:p>
            <a:pPr>
              <a:lnSpc>
                <a:spcPct val="120000"/>
              </a:lnSpc>
            </a:pPr>
            <a:r>
              <a:rPr lang="en-GB" sz="1200" b="1">
                <a:solidFill>
                  <a:schemeClr val="bg1"/>
                </a:solidFill>
                <a:hlinkClick r:id="rId2"/>
              </a:rPr>
              <a:t>www.oxfordtextbooks.co.uk/orc/dougherty5e/</a:t>
            </a:r>
            <a:r>
              <a:rPr lang="en-GB" sz="1200" b="1" smtClean="0">
                <a:solidFill>
                  <a:schemeClr val="bg1"/>
                </a:solidFill>
              </a:rPr>
              <a:t>.</a:t>
            </a:r>
            <a:endParaRPr lang="en-GB" sz="1200" b="1" dirty="0">
              <a:solidFill>
                <a:schemeClr val="bg1"/>
              </a:solidFill>
            </a:endParaRPr>
          </a:p>
          <a:p>
            <a:pPr>
              <a:lnSpc>
                <a:spcPct val="120000"/>
              </a:lnSpc>
            </a:pPr>
            <a:endParaRPr lang="en-GB" sz="1200" b="1" dirty="0">
              <a:solidFill>
                <a:schemeClr val="bg1"/>
              </a:solidFill>
            </a:endParaRPr>
          </a:p>
          <a:p>
            <a:pPr>
              <a:lnSpc>
                <a:spcPct val="120000"/>
              </a:lnSpc>
            </a:pPr>
            <a:r>
              <a:rPr lang="en-GB" sz="1200" b="1" dirty="0">
                <a:solidFill>
                  <a:schemeClr val="bg1"/>
                </a:solidFill>
              </a:rPr>
              <a:t>Individuals studying econometrics on their own </a:t>
            </a:r>
            <a:r>
              <a:rPr lang="en-GB" sz="1200" b="1" dirty="0" smtClean="0">
                <a:solidFill>
                  <a:schemeClr val="bg1"/>
                </a:solidFill>
              </a:rPr>
              <a:t>who </a:t>
            </a:r>
            <a:r>
              <a:rPr lang="en-GB" sz="1200" b="1" dirty="0">
                <a:solidFill>
                  <a:schemeClr val="bg1"/>
                </a:solidFill>
              </a:rPr>
              <a:t>feel that they might benefit from participation in a formal course should consider the London School of Economics summer school course</a:t>
            </a:r>
          </a:p>
          <a:p>
            <a:pPr>
              <a:lnSpc>
                <a:spcPct val="120000"/>
              </a:lnSpc>
            </a:pPr>
            <a:r>
              <a:rPr lang="en-GB" sz="1200" b="1" dirty="0">
                <a:solidFill>
                  <a:schemeClr val="bg1"/>
                </a:solidFill>
              </a:rPr>
              <a:t>EC212 Introduction to Econometrics </a:t>
            </a:r>
            <a:r>
              <a:rPr lang="en-GB" sz="1200" b="1" dirty="0">
                <a:solidFill>
                  <a:schemeClr val="bg1"/>
                </a:solidFill>
                <a:hlinkClick r:id="rId3"/>
              </a:rPr>
              <a:t>http://www2.lse.ac.uk/study/summerSchools/summerSchool/Home.aspx</a:t>
            </a:r>
            <a:endParaRPr lang="en-GB" sz="1200" b="1" dirty="0">
              <a:solidFill>
                <a:schemeClr val="bg1"/>
              </a:solidFill>
            </a:endParaRPr>
          </a:p>
          <a:p>
            <a:pPr>
              <a:lnSpc>
                <a:spcPct val="120000"/>
              </a:lnSpc>
            </a:pPr>
            <a:r>
              <a:rPr lang="en-GB" sz="1200" b="1" dirty="0">
                <a:solidFill>
                  <a:schemeClr val="bg1"/>
                </a:solidFill>
              </a:rPr>
              <a:t>or the University of London International Programmes distance learning course</a:t>
            </a:r>
          </a:p>
          <a:p>
            <a:pPr>
              <a:lnSpc>
                <a:spcPct val="120000"/>
              </a:lnSpc>
            </a:pPr>
            <a:r>
              <a:rPr lang="en-GB" sz="1200" b="1" dirty="0" smtClean="0">
                <a:solidFill>
                  <a:schemeClr val="bg1"/>
                </a:solidFill>
              </a:rPr>
              <a:t>EC2020 </a:t>
            </a:r>
            <a:r>
              <a:rPr lang="en-GB" sz="1200" b="1" dirty="0">
                <a:solidFill>
                  <a:schemeClr val="bg1"/>
                </a:solidFill>
              </a:rPr>
              <a:t>Elements of Econometrics</a:t>
            </a:r>
          </a:p>
          <a:p>
            <a:pPr>
              <a:lnSpc>
                <a:spcPct val="120000"/>
              </a:lnSpc>
            </a:pPr>
            <a:r>
              <a:rPr lang="en-GB" sz="1200" b="1" dirty="0">
                <a:solidFill>
                  <a:schemeClr val="bg1"/>
                </a:solidFill>
                <a:hlinkClick r:id="rId4"/>
              </a:rPr>
              <a:t>www.londoninternational.ac.uk/lse</a:t>
            </a:r>
            <a:r>
              <a:rPr lang="en-GB" sz="1200" b="1" dirty="0">
                <a:solidFill>
                  <a:schemeClr val="bg1"/>
                </a:solidFill>
              </a:rPr>
              <a:t>.</a:t>
            </a:r>
            <a:r>
              <a:rPr lang="en-US" sz="1200" dirty="0">
                <a:solidFill>
                  <a:schemeClr val="bg1"/>
                </a:solidFill>
              </a:rPr>
              <a:t> </a:t>
            </a:r>
            <a:endParaRPr lang="en-GB" sz="1200" dirty="0">
              <a:solidFill>
                <a:schemeClr val="bg1"/>
              </a:solidFill>
            </a:endParaRPr>
          </a:p>
        </p:txBody>
      </p:sp>
      <p:sp>
        <p:nvSpPr>
          <p:cNvPr id="31755" name="Text Box 11"/>
          <p:cNvSpPr txBox="1">
            <a:spLocks noChangeArrowheads="1"/>
          </p:cNvSpPr>
          <p:nvPr/>
        </p:nvSpPr>
        <p:spPr bwMode="auto">
          <a:xfrm>
            <a:off x="8210550" y="6553200"/>
            <a:ext cx="85725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sz="1000" dirty="0" smtClean="0">
                <a:solidFill>
                  <a:srgbClr val="3366FF"/>
                </a:solidFill>
              </a:rPr>
              <a:t>2016.05.01</a:t>
            </a:r>
            <a:endParaRPr lang="en-US" sz="1000" dirty="0">
              <a:solidFill>
                <a:srgbClr val="3366FF"/>
              </a:solidFill>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Rectangle 34"/>
          <p:cNvSpPr/>
          <p:nvPr/>
        </p:nvSpPr>
        <p:spPr bwMode="auto">
          <a:xfrm>
            <a:off x="180975" y="2676525"/>
            <a:ext cx="4543425" cy="2876550"/>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400" b="0" i="0" u="none" strike="noStrike" cap="none" normalizeH="0" baseline="0" smtClean="0">
              <a:ln>
                <a:noFill/>
              </a:ln>
              <a:solidFill>
                <a:schemeClr val="tx1"/>
              </a:solidFill>
              <a:effectLst/>
              <a:latin typeface="Arial" charset="0"/>
            </a:endParaRPr>
          </a:p>
        </p:txBody>
      </p:sp>
      <p:sp>
        <p:nvSpPr>
          <p:cNvPr id="56" name="Rectangle 5"/>
          <p:cNvSpPr>
            <a:spLocks noChangeArrowheads="1"/>
          </p:cNvSpPr>
          <p:nvPr/>
        </p:nvSpPr>
        <p:spPr bwMode="auto">
          <a:xfrm>
            <a:off x="180975" y="710299"/>
            <a:ext cx="4057650" cy="1658251"/>
          </a:xfrm>
          <a:prstGeom prst="rect">
            <a:avLst/>
          </a:prstGeom>
          <a:solidFill>
            <a:srgbClr val="F8F8FA"/>
          </a:solidFill>
          <a:ln>
            <a:noFill/>
          </a:ln>
          <a:effectLst>
            <a:innerShdw blurRad="76200">
              <a:srgbClr val="003366"/>
            </a:innerShdw>
          </a:effectLst>
        </p:spPr>
        <p:txBody>
          <a:bodyPr/>
          <a:lstStyle/>
          <a:p>
            <a:pPr>
              <a:defRPr/>
            </a:pPr>
            <a:endParaRPr lang="en-GB"/>
          </a:p>
        </p:txBody>
      </p:sp>
      <p:sp>
        <p:nvSpPr>
          <p:cNvPr id="54" name="Rectangle 53"/>
          <p:cNvSpPr/>
          <p:nvPr/>
        </p:nvSpPr>
        <p:spPr bwMode="auto">
          <a:xfrm>
            <a:off x="4460875" y="552450"/>
            <a:ext cx="4410000" cy="3914775"/>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dirty="0"/>
          </a:p>
        </p:txBody>
      </p:sp>
      <p:sp>
        <p:nvSpPr>
          <p:cNvPr id="34"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54627" name="Text Box 3"/>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4</a:t>
            </a:r>
          </a:p>
        </p:txBody>
      </p:sp>
      <p:sp>
        <p:nvSpPr>
          <p:cNvPr id="154629" name="Text Box 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In this case it is clear that the tangent at </a:t>
            </a:r>
            <a:r>
              <a:rPr lang="en-GB" sz="1500" b="1" i="1"/>
              <a:t>A</a:t>
            </a:r>
            <a:r>
              <a:rPr lang="en-GB" sz="1500" b="1"/>
              <a:t> is flatter than the line </a:t>
            </a:r>
            <a:r>
              <a:rPr lang="en-GB" sz="1500" b="1" i="1"/>
              <a:t>OA</a:t>
            </a:r>
            <a:r>
              <a:rPr lang="en-GB" sz="1500" b="1"/>
              <a:t> and so the elasticity must be less than 1.</a:t>
            </a:r>
            <a:endParaRPr lang="en-GB" sz="1500" b="1">
              <a:latin typeface="Times New Roman" pitchFamily="18" charset="0"/>
            </a:endParaRPr>
          </a:p>
        </p:txBody>
      </p:sp>
      <p:sp>
        <p:nvSpPr>
          <p:cNvPr id="32"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33" name="Text Box 4"/>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ELASTICITIES AND LOGARITHMIC MODELS</a:t>
            </a:r>
            <a:endParaRPr lang="en-GB" sz="1600" dirty="0">
              <a:latin typeface="Times New Roman" pitchFamily="18" charset="0"/>
            </a:endParaRPr>
          </a:p>
        </p:txBody>
      </p:sp>
      <p:sp>
        <p:nvSpPr>
          <p:cNvPr id="37" name="Line 7"/>
          <p:cNvSpPr>
            <a:spLocks noChangeShapeType="1"/>
          </p:cNvSpPr>
          <p:nvPr/>
        </p:nvSpPr>
        <p:spPr bwMode="auto">
          <a:xfrm flipV="1">
            <a:off x="5200650" y="1509713"/>
            <a:ext cx="2057400" cy="1462087"/>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38" name="Oval 8"/>
          <p:cNvSpPr>
            <a:spLocks noChangeArrowheads="1"/>
          </p:cNvSpPr>
          <p:nvPr/>
        </p:nvSpPr>
        <p:spPr bwMode="auto">
          <a:xfrm>
            <a:off x="6057900" y="2305050"/>
            <a:ext cx="76200" cy="76200"/>
          </a:xfrm>
          <a:prstGeom prst="ellipse">
            <a:avLst/>
          </a:prstGeom>
          <a:solidFill>
            <a:srgbClr val="00FFFF"/>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39" name="Line 9"/>
          <p:cNvSpPr>
            <a:spLocks noChangeShapeType="1"/>
          </p:cNvSpPr>
          <p:nvPr/>
        </p:nvSpPr>
        <p:spPr bwMode="auto">
          <a:xfrm>
            <a:off x="4951413" y="2341563"/>
            <a:ext cx="1087437" cy="0"/>
          </a:xfrm>
          <a:prstGeom prst="line">
            <a:avLst/>
          </a:prstGeom>
          <a:noFill/>
          <a:ln w="19050">
            <a:solidFill>
              <a:schemeClr val="tx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40" name="Line 10"/>
          <p:cNvSpPr>
            <a:spLocks noChangeShapeType="1"/>
          </p:cNvSpPr>
          <p:nvPr/>
        </p:nvSpPr>
        <p:spPr bwMode="auto">
          <a:xfrm flipV="1">
            <a:off x="6094413" y="2397125"/>
            <a:ext cx="0" cy="1563688"/>
          </a:xfrm>
          <a:prstGeom prst="line">
            <a:avLst/>
          </a:prstGeom>
          <a:noFill/>
          <a:ln w="19050">
            <a:solidFill>
              <a:schemeClr val="tx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41" name="Line 11"/>
          <p:cNvSpPr>
            <a:spLocks noChangeShapeType="1"/>
          </p:cNvSpPr>
          <p:nvPr/>
        </p:nvSpPr>
        <p:spPr bwMode="auto">
          <a:xfrm flipV="1">
            <a:off x="4951413" y="2387600"/>
            <a:ext cx="1123950" cy="1571625"/>
          </a:xfrm>
          <a:prstGeom prst="line">
            <a:avLst/>
          </a:prstGeom>
          <a:noFill/>
          <a:ln w="19050">
            <a:solidFill>
              <a:schemeClr val="tx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42" name="Text Box 12"/>
          <p:cNvSpPr txBox="1">
            <a:spLocks noChangeArrowheads="1"/>
          </p:cNvSpPr>
          <p:nvPr/>
        </p:nvSpPr>
        <p:spPr bwMode="auto">
          <a:xfrm>
            <a:off x="4622800" y="2139950"/>
            <a:ext cx="304800" cy="365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spcBef>
                <a:spcPct val="50000"/>
              </a:spcBef>
            </a:pPr>
            <a:r>
              <a:rPr lang="en-US" sz="2400" b="1" i="1">
                <a:latin typeface="Times New Roman" pitchFamily="18" charset="0"/>
              </a:rPr>
              <a:t>Y</a:t>
            </a:r>
          </a:p>
        </p:txBody>
      </p:sp>
      <p:sp>
        <p:nvSpPr>
          <p:cNvPr id="43" name="Text Box 13"/>
          <p:cNvSpPr txBox="1">
            <a:spLocks noChangeArrowheads="1"/>
          </p:cNvSpPr>
          <p:nvPr/>
        </p:nvSpPr>
        <p:spPr bwMode="auto">
          <a:xfrm>
            <a:off x="5962650" y="3968750"/>
            <a:ext cx="304800" cy="365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spcBef>
                <a:spcPct val="50000"/>
              </a:spcBef>
            </a:pPr>
            <a:r>
              <a:rPr lang="en-US" sz="2400" b="1" i="1">
                <a:latin typeface="Times New Roman" pitchFamily="18" charset="0"/>
              </a:rPr>
              <a:t>X</a:t>
            </a:r>
          </a:p>
        </p:txBody>
      </p:sp>
      <p:sp>
        <p:nvSpPr>
          <p:cNvPr id="44" name="Rectangle 14"/>
          <p:cNvSpPr>
            <a:spLocks noChangeArrowheads="1"/>
          </p:cNvSpPr>
          <p:nvPr/>
        </p:nvSpPr>
        <p:spPr bwMode="auto">
          <a:xfrm>
            <a:off x="4743450" y="4029075"/>
            <a:ext cx="457200" cy="38100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45" name="Text Box 16"/>
          <p:cNvSpPr txBox="1">
            <a:spLocks noChangeArrowheads="1"/>
          </p:cNvSpPr>
          <p:nvPr/>
        </p:nvSpPr>
        <p:spPr bwMode="auto">
          <a:xfrm>
            <a:off x="5962650" y="1911350"/>
            <a:ext cx="304800" cy="365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spcBef>
                <a:spcPct val="50000"/>
              </a:spcBef>
            </a:pPr>
            <a:r>
              <a:rPr lang="en-US" sz="2400" b="1" i="1">
                <a:latin typeface="Times New Roman" pitchFamily="18" charset="0"/>
              </a:rPr>
              <a:t>A</a:t>
            </a:r>
          </a:p>
        </p:txBody>
      </p:sp>
      <p:sp>
        <p:nvSpPr>
          <p:cNvPr id="46" name="Freeform 18"/>
          <p:cNvSpPr>
            <a:spLocks/>
          </p:cNvSpPr>
          <p:nvPr/>
        </p:nvSpPr>
        <p:spPr bwMode="auto">
          <a:xfrm>
            <a:off x="5143500" y="3709988"/>
            <a:ext cx="123825" cy="250825"/>
          </a:xfrm>
          <a:custGeom>
            <a:avLst/>
            <a:gdLst>
              <a:gd name="T0" fmla="*/ 0 w 78"/>
              <a:gd name="T1" fmla="*/ 0 h 158"/>
              <a:gd name="T2" fmla="*/ 33 w 78"/>
              <a:gd name="T3" fmla="*/ 29 h 158"/>
              <a:gd name="T4" fmla="*/ 59 w 78"/>
              <a:gd name="T5" fmla="*/ 66 h 158"/>
              <a:gd name="T6" fmla="*/ 71 w 78"/>
              <a:gd name="T7" fmla="*/ 98 h 158"/>
              <a:gd name="T8" fmla="*/ 78 w 78"/>
              <a:gd name="T9" fmla="*/ 158 h 158"/>
            </a:gdLst>
            <a:ahLst/>
            <a:cxnLst>
              <a:cxn ang="0">
                <a:pos x="T0" y="T1"/>
              </a:cxn>
              <a:cxn ang="0">
                <a:pos x="T2" y="T3"/>
              </a:cxn>
              <a:cxn ang="0">
                <a:pos x="T4" y="T5"/>
              </a:cxn>
              <a:cxn ang="0">
                <a:pos x="T6" y="T7"/>
              </a:cxn>
              <a:cxn ang="0">
                <a:pos x="T8" y="T9"/>
              </a:cxn>
            </a:cxnLst>
            <a:rect l="0" t="0" r="r" b="b"/>
            <a:pathLst>
              <a:path w="78" h="158">
                <a:moveTo>
                  <a:pt x="0" y="0"/>
                </a:moveTo>
                <a:cubicBezTo>
                  <a:pt x="6" y="4"/>
                  <a:pt x="24" y="20"/>
                  <a:pt x="33" y="29"/>
                </a:cubicBezTo>
                <a:cubicBezTo>
                  <a:pt x="43" y="40"/>
                  <a:pt x="53" y="55"/>
                  <a:pt x="59" y="66"/>
                </a:cubicBezTo>
                <a:cubicBezTo>
                  <a:pt x="62" y="75"/>
                  <a:pt x="68" y="83"/>
                  <a:pt x="71" y="98"/>
                </a:cubicBezTo>
                <a:cubicBezTo>
                  <a:pt x="74" y="113"/>
                  <a:pt x="77" y="148"/>
                  <a:pt x="78" y="158"/>
                </a:cubicBezTo>
              </a:path>
            </a:pathLst>
          </a:cu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graphicFrame>
        <p:nvGraphicFramePr>
          <p:cNvPr id="47" name="Object 22"/>
          <p:cNvGraphicFramePr>
            <a:graphicFrameLocks noChangeAspect="1"/>
          </p:cNvGraphicFramePr>
          <p:nvPr>
            <p:extLst>
              <p:ext uri="{D42A27DB-BD31-4B8C-83A1-F6EECF244321}">
                <p14:modId xmlns:p14="http://schemas.microsoft.com/office/powerpoint/2010/main" val="228018047"/>
              </p:ext>
            </p:extLst>
          </p:nvPr>
        </p:nvGraphicFramePr>
        <p:xfrm>
          <a:off x="4819650" y="676275"/>
          <a:ext cx="3886200" cy="3749675"/>
        </p:xfrm>
        <a:graphic>
          <a:graphicData uri="http://schemas.openxmlformats.org/presentationml/2006/ole">
            <mc:AlternateContent xmlns:mc="http://schemas.openxmlformats.org/markup-compatibility/2006">
              <mc:Choice xmlns:v="urn:schemas-microsoft-com:vml" Requires="v">
                <p:oleObj spid="_x0000_s154791" name="Worksheet" r:id="rId3" imgW="9306151" imgH="5724766" progId="Excel.Sheet.8">
                  <p:embed/>
                </p:oleObj>
              </mc:Choice>
              <mc:Fallback>
                <p:oleObj name="Worksheet" r:id="rId3" imgW="9306151" imgH="5724766" progId="Excel.Sheet.8">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819650" y="676275"/>
                        <a:ext cx="3886200" cy="3749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49" name="Rectangle 25"/>
          <p:cNvSpPr>
            <a:spLocks noChangeArrowheads="1"/>
          </p:cNvSpPr>
          <p:nvPr/>
        </p:nvSpPr>
        <p:spPr bwMode="auto">
          <a:xfrm>
            <a:off x="4814888" y="3987800"/>
            <a:ext cx="457200" cy="38100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50" name="Text Box 26"/>
          <p:cNvSpPr txBox="1">
            <a:spLocks noChangeArrowheads="1"/>
          </p:cNvSpPr>
          <p:nvPr/>
        </p:nvSpPr>
        <p:spPr bwMode="auto">
          <a:xfrm>
            <a:off x="4819650" y="3952875"/>
            <a:ext cx="304800" cy="365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spcBef>
                <a:spcPct val="50000"/>
              </a:spcBef>
            </a:pPr>
            <a:r>
              <a:rPr lang="en-US" sz="2400" b="1" i="1">
                <a:latin typeface="Times New Roman" pitchFamily="18" charset="0"/>
              </a:rPr>
              <a:t>O</a:t>
            </a:r>
          </a:p>
        </p:txBody>
      </p:sp>
      <p:sp>
        <p:nvSpPr>
          <p:cNvPr id="51" name="Text Box 28"/>
          <p:cNvSpPr txBox="1">
            <a:spLocks noChangeArrowheads="1"/>
          </p:cNvSpPr>
          <p:nvPr/>
        </p:nvSpPr>
        <p:spPr bwMode="auto">
          <a:xfrm>
            <a:off x="301626" y="798514"/>
            <a:ext cx="3841749" cy="1617662"/>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46150" algn="l"/>
              </a:tabLst>
              <a:defRPr sz="2400">
                <a:solidFill>
                  <a:schemeClr val="tx1"/>
                </a:solidFill>
                <a:latin typeface="Times New Roman" pitchFamily="18" charset="0"/>
              </a:defRPr>
            </a:lvl1pPr>
            <a:lvl2pPr>
              <a:tabLst>
                <a:tab pos="946150" algn="l"/>
              </a:tabLst>
              <a:defRPr sz="2400">
                <a:solidFill>
                  <a:schemeClr val="tx1"/>
                </a:solidFill>
                <a:latin typeface="Times New Roman" pitchFamily="18" charset="0"/>
              </a:defRPr>
            </a:lvl2pPr>
            <a:lvl3pPr>
              <a:tabLst>
                <a:tab pos="946150" algn="l"/>
              </a:tabLst>
              <a:defRPr sz="2400">
                <a:solidFill>
                  <a:schemeClr val="tx1"/>
                </a:solidFill>
                <a:latin typeface="Times New Roman" pitchFamily="18" charset="0"/>
              </a:defRPr>
            </a:lvl3pPr>
            <a:lvl4pPr>
              <a:tabLst>
                <a:tab pos="946150" algn="l"/>
              </a:tabLst>
              <a:defRPr sz="2400">
                <a:solidFill>
                  <a:schemeClr val="tx1"/>
                </a:solidFill>
                <a:latin typeface="Times New Roman" pitchFamily="18" charset="0"/>
              </a:defRPr>
            </a:lvl4pPr>
            <a:lvl5pPr>
              <a:tabLst>
                <a:tab pos="946150" algn="l"/>
              </a:tabLst>
              <a:defRPr sz="2400">
                <a:solidFill>
                  <a:schemeClr val="tx1"/>
                </a:solidFill>
                <a:latin typeface="Times New Roman" pitchFamily="18" charset="0"/>
              </a:defRPr>
            </a:lvl5pPr>
            <a:lvl6pPr eaLnBrk="0" fontAlgn="base" hangingPunct="0">
              <a:spcBef>
                <a:spcPct val="0"/>
              </a:spcBef>
              <a:spcAft>
                <a:spcPct val="0"/>
              </a:spcAft>
              <a:tabLst>
                <a:tab pos="946150" algn="l"/>
              </a:tabLst>
              <a:defRPr sz="2400">
                <a:solidFill>
                  <a:schemeClr val="tx1"/>
                </a:solidFill>
                <a:latin typeface="Times New Roman" pitchFamily="18" charset="0"/>
              </a:defRPr>
            </a:lvl6pPr>
            <a:lvl7pPr eaLnBrk="0" fontAlgn="base" hangingPunct="0">
              <a:spcBef>
                <a:spcPct val="0"/>
              </a:spcBef>
              <a:spcAft>
                <a:spcPct val="0"/>
              </a:spcAft>
              <a:tabLst>
                <a:tab pos="946150" algn="l"/>
              </a:tabLst>
              <a:defRPr sz="2400">
                <a:solidFill>
                  <a:schemeClr val="tx1"/>
                </a:solidFill>
                <a:latin typeface="Times New Roman" pitchFamily="18" charset="0"/>
              </a:defRPr>
            </a:lvl7pPr>
            <a:lvl8pPr eaLnBrk="0" fontAlgn="base" hangingPunct="0">
              <a:spcBef>
                <a:spcPct val="0"/>
              </a:spcBef>
              <a:spcAft>
                <a:spcPct val="0"/>
              </a:spcAft>
              <a:tabLst>
                <a:tab pos="946150" algn="l"/>
              </a:tabLst>
              <a:defRPr sz="2400">
                <a:solidFill>
                  <a:schemeClr val="tx1"/>
                </a:solidFill>
                <a:latin typeface="Times New Roman" pitchFamily="18" charset="0"/>
              </a:defRPr>
            </a:lvl8pPr>
            <a:lvl9pPr eaLnBrk="0" fontAlgn="base" hangingPunct="0">
              <a:spcBef>
                <a:spcPct val="0"/>
              </a:spcBef>
              <a:spcAft>
                <a:spcPct val="0"/>
              </a:spcAft>
              <a:tabLst>
                <a:tab pos="946150" algn="l"/>
              </a:tabLst>
              <a:defRPr sz="2400">
                <a:solidFill>
                  <a:schemeClr val="tx1"/>
                </a:solidFill>
                <a:latin typeface="Times New Roman" pitchFamily="18" charset="0"/>
              </a:defRPr>
            </a:lvl9pPr>
          </a:lstStyle>
          <a:p>
            <a:r>
              <a:rPr lang="en-US" sz="1800" b="1" dirty="0" smtClean="0">
                <a:latin typeface="Arial" charset="0"/>
              </a:rPr>
              <a:t>Definition:</a:t>
            </a:r>
            <a:endParaRPr lang="en-US" sz="1800" b="1" dirty="0">
              <a:latin typeface="Arial" charset="0"/>
            </a:endParaRPr>
          </a:p>
          <a:p>
            <a:r>
              <a:rPr lang="en-US" sz="1800" b="1" dirty="0" smtClean="0">
                <a:latin typeface="Arial" charset="0"/>
              </a:rPr>
              <a:t>The elasticity </a:t>
            </a:r>
            <a:r>
              <a:rPr lang="en-US" sz="1800" b="1" dirty="0">
                <a:latin typeface="Arial" charset="0"/>
              </a:rPr>
              <a:t>of </a:t>
            </a:r>
            <a:r>
              <a:rPr lang="en-US" b="1" i="1" dirty="0"/>
              <a:t>Y</a:t>
            </a:r>
            <a:r>
              <a:rPr lang="en-US" sz="1800" b="1" i="1" dirty="0">
                <a:latin typeface="Arial" charset="0"/>
              </a:rPr>
              <a:t> </a:t>
            </a:r>
            <a:r>
              <a:rPr lang="en-US" sz="1800" b="1" dirty="0">
                <a:latin typeface="Arial" charset="0"/>
              </a:rPr>
              <a:t>with respect to</a:t>
            </a:r>
            <a:r>
              <a:rPr lang="en-US" b="1" dirty="0"/>
              <a:t> </a:t>
            </a:r>
            <a:r>
              <a:rPr lang="en-US" b="1" i="1" dirty="0" smtClean="0"/>
              <a:t>X </a:t>
            </a:r>
            <a:r>
              <a:rPr lang="en-US" sz="1800" b="1" dirty="0" smtClean="0">
                <a:latin typeface="Arial" charset="0"/>
              </a:rPr>
              <a:t>is </a:t>
            </a:r>
            <a:r>
              <a:rPr lang="en-US" sz="1800" b="1" dirty="0">
                <a:latin typeface="Arial" charset="0"/>
              </a:rPr>
              <a:t>the proportional change in</a:t>
            </a:r>
            <a:r>
              <a:rPr lang="en-US" b="1" dirty="0"/>
              <a:t> </a:t>
            </a:r>
            <a:r>
              <a:rPr lang="en-US" b="1" i="1" dirty="0" smtClean="0"/>
              <a:t>Y</a:t>
            </a:r>
            <a:r>
              <a:rPr lang="en-US" sz="1800" b="1" dirty="0" smtClean="0">
                <a:latin typeface="Arial" charset="0"/>
              </a:rPr>
              <a:t> per </a:t>
            </a:r>
            <a:r>
              <a:rPr lang="en-US" sz="1800" b="1" dirty="0">
                <a:latin typeface="Arial" charset="0"/>
              </a:rPr>
              <a:t>proportional change in </a:t>
            </a:r>
            <a:r>
              <a:rPr lang="en-US" b="1" i="1" dirty="0" smtClean="0"/>
              <a:t>X</a:t>
            </a:r>
            <a:r>
              <a:rPr lang="en-US" sz="1800" b="1" dirty="0">
                <a:latin typeface="Arial" pitchFamily="34" charset="0"/>
                <a:cs typeface="Arial" pitchFamily="34" charset="0"/>
              </a:rPr>
              <a:t>.</a:t>
            </a:r>
          </a:p>
          <a:p>
            <a:r>
              <a:rPr lang="en-US" b="1" dirty="0"/>
              <a:t>	</a:t>
            </a:r>
            <a:endParaRPr lang="en-US" sz="1800" dirty="0">
              <a:solidFill>
                <a:schemeClr val="bg1"/>
              </a:solidFill>
              <a:latin typeface="Arial" charset="0"/>
            </a:endParaRPr>
          </a:p>
        </p:txBody>
      </p:sp>
      <p:graphicFrame>
        <p:nvGraphicFramePr>
          <p:cNvPr id="59" name="Object 58"/>
          <p:cNvGraphicFramePr>
            <a:graphicFrameLocks noChangeAspect="1"/>
          </p:cNvGraphicFramePr>
          <p:nvPr>
            <p:extLst>
              <p:ext uri="{D42A27DB-BD31-4B8C-83A1-F6EECF244321}">
                <p14:modId xmlns:p14="http://schemas.microsoft.com/office/powerpoint/2010/main" val="476864698"/>
              </p:ext>
            </p:extLst>
          </p:nvPr>
        </p:nvGraphicFramePr>
        <p:xfrm>
          <a:off x="5314950" y="3435350"/>
          <a:ext cx="231775" cy="506413"/>
        </p:xfrm>
        <a:graphic>
          <a:graphicData uri="http://schemas.openxmlformats.org/presentationml/2006/ole">
            <mc:AlternateContent xmlns:mc="http://schemas.openxmlformats.org/markup-compatibility/2006">
              <mc:Choice xmlns:v="urn:schemas-microsoft-com:vml" Requires="v">
                <p:oleObj spid="_x0000_s154792" name="Equation" r:id="rId5" imgW="330057" imgH="723586" progId="Equation.3">
                  <p:embed/>
                </p:oleObj>
              </mc:Choice>
              <mc:Fallback>
                <p:oleObj name="Equation" r:id="rId5" imgW="330057" imgH="723586"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314950" y="3435350"/>
                        <a:ext cx="231775" cy="5064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48" name="Text Box 30"/>
          <p:cNvSpPr txBox="1">
            <a:spLocks noChangeArrowheads="1"/>
          </p:cNvSpPr>
          <p:nvPr/>
        </p:nvSpPr>
        <p:spPr bwMode="auto">
          <a:xfrm>
            <a:off x="302400" y="3028950"/>
            <a:ext cx="12573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dirty="0"/>
              <a:t>elasticity</a:t>
            </a:r>
            <a:endParaRPr lang="en-US" sz="1800" b="1" dirty="0"/>
          </a:p>
        </p:txBody>
      </p:sp>
      <p:grpSp>
        <p:nvGrpSpPr>
          <p:cNvPr id="57" name="Group 31"/>
          <p:cNvGrpSpPr>
            <a:grpSpLocks/>
          </p:cNvGrpSpPr>
          <p:nvPr/>
        </p:nvGrpSpPr>
        <p:grpSpPr bwMode="auto">
          <a:xfrm>
            <a:off x="1437900" y="4521200"/>
            <a:ext cx="3289300" cy="838200"/>
            <a:chOff x="288" y="2464"/>
            <a:chExt cx="2072" cy="528"/>
          </a:xfrm>
        </p:grpSpPr>
        <p:sp>
          <p:nvSpPr>
            <p:cNvPr id="58" name="Line 32"/>
            <p:cNvSpPr>
              <a:spLocks noChangeShapeType="1"/>
            </p:cNvSpPr>
            <p:nvPr/>
          </p:nvSpPr>
          <p:spPr bwMode="auto">
            <a:xfrm>
              <a:off x="472" y="2736"/>
              <a:ext cx="1728"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graphicFrame>
          <p:nvGraphicFramePr>
            <p:cNvPr id="65" name="Object 33"/>
            <p:cNvGraphicFramePr>
              <a:graphicFrameLocks noChangeAspect="1"/>
            </p:cNvGraphicFramePr>
            <p:nvPr/>
          </p:nvGraphicFramePr>
          <p:xfrm>
            <a:off x="288" y="2684"/>
            <a:ext cx="136" cy="88"/>
          </p:xfrm>
          <a:graphic>
            <a:graphicData uri="http://schemas.openxmlformats.org/presentationml/2006/ole">
              <mc:AlternateContent xmlns:mc="http://schemas.openxmlformats.org/markup-compatibility/2006">
                <mc:Choice xmlns:v="urn:schemas-microsoft-com:vml" Requires="v">
                  <p:oleObj spid="_x0000_s154793" name="Equation" r:id="rId7" imgW="215640" imgH="139680" progId="Equation.3">
                    <p:embed/>
                  </p:oleObj>
                </mc:Choice>
                <mc:Fallback>
                  <p:oleObj name="Equation" r:id="rId7" imgW="215640" imgH="13968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88" y="2684"/>
                          <a:ext cx="136" cy="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67" name="Text Box 34"/>
            <p:cNvSpPr txBox="1">
              <a:spLocks noChangeArrowheads="1"/>
            </p:cNvSpPr>
            <p:nvPr/>
          </p:nvSpPr>
          <p:spPr bwMode="auto">
            <a:xfrm>
              <a:off x="440" y="2464"/>
              <a:ext cx="1920"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a:t>slope of the tangent at </a:t>
              </a:r>
              <a:r>
                <a:rPr lang="en-GB" sz="2400" i="1">
                  <a:latin typeface="Times New Roman" pitchFamily="18" charset="0"/>
                </a:rPr>
                <a:t>A</a:t>
              </a:r>
              <a:endParaRPr lang="en-US" sz="2400" i="1">
                <a:latin typeface="Times New Roman" pitchFamily="18" charset="0"/>
              </a:endParaRPr>
            </a:p>
          </p:txBody>
        </p:sp>
        <p:sp>
          <p:nvSpPr>
            <p:cNvPr id="68" name="Text Box 35"/>
            <p:cNvSpPr txBox="1">
              <a:spLocks noChangeArrowheads="1"/>
            </p:cNvSpPr>
            <p:nvPr/>
          </p:nvSpPr>
          <p:spPr bwMode="auto">
            <a:xfrm>
              <a:off x="808" y="2704"/>
              <a:ext cx="1104"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dirty="0"/>
                <a:t>slope of </a:t>
              </a:r>
              <a:r>
                <a:rPr lang="en-GB" sz="2400" i="1" dirty="0">
                  <a:latin typeface="Times New Roman" pitchFamily="18" charset="0"/>
                </a:rPr>
                <a:t>OA</a:t>
              </a:r>
              <a:endParaRPr lang="en-US" sz="2400" i="1" dirty="0">
                <a:latin typeface="Times New Roman" pitchFamily="18" charset="0"/>
              </a:endParaRPr>
            </a:p>
          </p:txBody>
        </p:sp>
      </p:grpSp>
      <p:graphicFrame>
        <p:nvGraphicFramePr>
          <p:cNvPr id="69" name="Object 68"/>
          <p:cNvGraphicFramePr>
            <a:graphicFrameLocks noChangeAspect="1"/>
          </p:cNvGraphicFramePr>
          <p:nvPr>
            <p:extLst>
              <p:ext uri="{D42A27DB-BD31-4B8C-83A1-F6EECF244321}">
                <p14:modId xmlns:p14="http://schemas.microsoft.com/office/powerpoint/2010/main" val="2564337704"/>
              </p:ext>
            </p:extLst>
          </p:nvPr>
        </p:nvGraphicFramePr>
        <p:xfrm>
          <a:off x="1438275" y="2851150"/>
          <a:ext cx="1231900" cy="1612900"/>
        </p:xfrm>
        <a:graphic>
          <a:graphicData uri="http://schemas.openxmlformats.org/presentationml/2006/ole">
            <mc:AlternateContent xmlns:mc="http://schemas.openxmlformats.org/markup-compatibility/2006">
              <mc:Choice xmlns:v="urn:schemas-microsoft-com:vml" Requires="v">
                <p:oleObj spid="_x0000_s154794" name="Equation" r:id="rId9" imgW="1231560" imgH="1612800" progId="Equation.DSMT4">
                  <p:embed/>
                </p:oleObj>
              </mc:Choice>
              <mc:Fallback>
                <p:oleObj name="Equation" r:id="rId9" imgW="1231560" imgH="1612800" progId="Equation.DSMT4">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438275" y="2851150"/>
                        <a:ext cx="1231900" cy="16129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66" name="Text Box 41"/>
          <p:cNvSpPr txBox="1">
            <a:spLocks noChangeArrowheads="1"/>
          </p:cNvSpPr>
          <p:nvPr/>
        </p:nvSpPr>
        <p:spPr bwMode="auto">
          <a:xfrm>
            <a:off x="5327650" y="1016000"/>
            <a:ext cx="15494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dirty="0"/>
              <a:t>elasticity </a:t>
            </a:r>
            <a:r>
              <a:rPr lang="en-GB" sz="1800" b="1" dirty="0" smtClean="0"/>
              <a:t>&lt; </a:t>
            </a:r>
            <a:r>
              <a:rPr lang="en-GB" sz="1800" b="1" dirty="0"/>
              <a:t>1</a:t>
            </a:r>
            <a:endParaRPr lang="en-US" sz="1800" b="1" dirty="0"/>
          </a:p>
        </p:txBody>
      </p:sp>
      <p:sp>
        <p:nvSpPr>
          <p:cNvPr id="55" name="Rectangle 24"/>
          <p:cNvSpPr>
            <a:spLocks noChangeArrowheads="1"/>
          </p:cNvSpPr>
          <p:nvPr/>
        </p:nvSpPr>
        <p:spPr bwMode="auto">
          <a:xfrm>
            <a:off x="8391525" y="4067174"/>
            <a:ext cx="361950" cy="295275"/>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Rectangle 41"/>
          <p:cNvSpPr/>
          <p:nvPr/>
        </p:nvSpPr>
        <p:spPr bwMode="auto">
          <a:xfrm>
            <a:off x="180975" y="2676525"/>
            <a:ext cx="4543425" cy="2876550"/>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400" b="0" i="0" u="none" strike="noStrike" cap="none" normalizeH="0" baseline="0" smtClean="0">
              <a:ln>
                <a:noFill/>
              </a:ln>
              <a:solidFill>
                <a:schemeClr val="tx1"/>
              </a:solidFill>
              <a:effectLst/>
              <a:latin typeface="Arial" charset="0"/>
            </a:endParaRPr>
          </a:p>
        </p:txBody>
      </p:sp>
      <p:sp>
        <p:nvSpPr>
          <p:cNvPr id="43" name="Rectangle 5"/>
          <p:cNvSpPr>
            <a:spLocks noChangeArrowheads="1"/>
          </p:cNvSpPr>
          <p:nvPr/>
        </p:nvSpPr>
        <p:spPr bwMode="auto">
          <a:xfrm>
            <a:off x="180975" y="710299"/>
            <a:ext cx="4057650" cy="1658251"/>
          </a:xfrm>
          <a:prstGeom prst="rect">
            <a:avLst/>
          </a:prstGeom>
          <a:solidFill>
            <a:srgbClr val="F8F8FA"/>
          </a:solidFill>
          <a:ln>
            <a:noFill/>
          </a:ln>
          <a:effectLst>
            <a:innerShdw blurRad="76200">
              <a:srgbClr val="003366"/>
            </a:innerShdw>
          </a:effectLst>
        </p:spPr>
        <p:txBody>
          <a:bodyPr/>
          <a:lstStyle/>
          <a:p>
            <a:pPr>
              <a:defRPr/>
            </a:pPr>
            <a:endParaRPr lang="en-GB"/>
          </a:p>
        </p:txBody>
      </p:sp>
      <p:sp>
        <p:nvSpPr>
          <p:cNvPr id="40" name="Rectangle 39"/>
          <p:cNvSpPr/>
          <p:nvPr/>
        </p:nvSpPr>
        <p:spPr bwMode="auto">
          <a:xfrm>
            <a:off x="4460875" y="552450"/>
            <a:ext cx="4410000" cy="3914775"/>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dirty="0"/>
          </a:p>
        </p:txBody>
      </p:sp>
      <p:sp>
        <p:nvSpPr>
          <p:cNvPr id="30"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graphicFrame>
        <p:nvGraphicFramePr>
          <p:cNvPr id="112662" name="Object 22"/>
          <p:cNvGraphicFramePr>
            <a:graphicFrameLocks/>
          </p:cNvGraphicFramePr>
          <p:nvPr>
            <p:extLst>
              <p:ext uri="{D42A27DB-BD31-4B8C-83A1-F6EECF244321}">
                <p14:modId xmlns:p14="http://schemas.microsoft.com/office/powerpoint/2010/main" val="3527425530"/>
              </p:ext>
            </p:extLst>
          </p:nvPr>
        </p:nvGraphicFramePr>
        <p:xfrm>
          <a:off x="4822825" y="668338"/>
          <a:ext cx="3884613" cy="3757612"/>
        </p:xfrm>
        <a:graphic>
          <a:graphicData uri="http://schemas.openxmlformats.org/presentationml/2006/ole">
            <mc:AlternateContent xmlns:mc="http://schemas.openxmlformats.org/markup-compatibility/2006">
              <mc:Choice xmlns:v="urn:schemas-microsoft-com:vml" Requires="v">
                <p:oleObj spid="_x0000_s112782" name="Worksheet" r:id="rId3" imgW="9306151" imgH="5724766" progId="Excel.Sheet.8">
                  <p:embed/>
                </p:oleObj>
              </mc:Choice>
              <mc:Fallback>
                <p:oleObj name="Worksheet" r:id="rId3" imgW="9306151" imgH="5724766" progId="Excel.Sheet.8">
                  <p:embed/>
                  <p:pic>
                    <p:nvPicPr>
                      <p:cNvPr id="0" name="Object 22"/>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822825" y="668338"/>
                        <a:ext cx="3884613" cy="37576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12643" name="Text Box 3"/>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5</a:t>
            </a:r>
          </a:p>
        </p:txBody>
      </p:sp>
      <p:sp>
        <p:nvSpPr>
          <p:cNvPr id="112645" name="Text Box 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In this case the tangent at </a:t>
            </a:r>
            <a:r>
              <a:rPr lang="en-GB" sz="1500" b="1" i="1"/>
              <a:t>A</a:t>
            </a:r>
            <a:r>
              <a:rPr lang="en-GB" sz="1500" b="1"/>
              <a:t> is steeper than </a:t>
            </a:r>
            <a:r>
              <a:rPr lang="en-GB" sz="1500" b="1" i="1"/>
              <a:t>OA</a:t>
            </a:r>
            <a:r>
              <a:rPr lang="en-GB" sz="1500" b="1"/>
              <a:t> and the elasticity is greater than 1.</a:t>
            </a:r>
            <a:endParaRPr lang="en-GB" sz="1500" b="1">
              <a:latin typeface="Times New Roman" pitchFamily="18" charset="0"/>
            </a:endParaRPr>
          </a:p>
        </p:txBody>
      </p:sp>
      <p:sp>
        <p:nvSpPr>
          <p:cNvPr id="112649" name="Line 9"/>
          <p:cNvSpPr>
            <a:spLocks noChangeShapeType="1"/>
          </p:cNvSpPr>
          <p:nvPr/>
        </p:nvSpPr>
        <p:spPr bwMode="auto">
          <a:xfrm flipV="1">
            <a:off x="5810250" y="1939925"/>
            <a:ext cx="2057400" cy="1819275"/>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12651" name="Line 11"/>
          <p:cNvSpPr>
            <a:spLocks noChangeShapeType="1"/>
          </p:cNvSpPr>
          <p:nvPr/>
        </p:nvSpPr>
        <p:spPr bwMode="auto">
          <a:xfrm>
            <a:off x="4951413" y="2854325"/>
            <a:ext cx="1828800" cy="0"/>
          </a:xfrm>
          <a:prstGeom prst="line">
            <a:avLst/>
          </a:prstGeom>
          <a:noFill/>
          <a:ln w="19050">
            <a:solidFill>
              <a:schemeClr val="tx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12652" name="Line 12"/>
          <p:cNvSpPr>
            <a:spLocks noChangeShapeType="1"/>
          </p:cNvSpPr>
          <p:nvPr/>
        </p:nvSpPr>
        <p:spPr bwMode="auto">
          <a:xfrm flipV="1">
            <a:off x="6824663" y="2898775"/>
            <a:ext cx="0" cy="1060450"/>
          </a:xfrm>
          <a:prstGeom prst="line">
            <a:avLst/>
          </a:prstGeom>
          <a:noFill/>
          <a:ln w="19050">
            <a:solidFill>
              <a:schemeClr val="tx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12653" name="Line 13"/>
          <p:cNvSpPr>
            <a:spLocks noChangeShapeType="1"/>
          </p:cNvSpPr>
          <p:nvPr/>
        </p:nvSpPr>
        <p:spPr bwMode="auto">
          <a:xfrm flipV="1">
            <a:off x="4951413" y="2862263"/>
            <a:ext cx="1836737" cy="1096962"/>
          </a:xfrm>
          <a:prstGeom prst="line">
            <a:avLst/>
          </a:prstGeom>
          <a:noFill/>
          <a:ln w="19050">
            <a:solidFill>
              <a:schemeClr val="tx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12656" name="Rectangle 16"/>
          <p:cNvSpPr>
            <a:spLocks noChangeArrowheads="1"/>
          </p:cNvSpPr>
          <p:nvPr/>
        </p:nvSpPr>
        <p:spPr bwMode="auto">
          <a:xfrm>
            <a:off x="4743450" y="4029075"/>
            <a:ext cx="457200" cy="38100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12658" name="Text Box 18"/>
          <p:cNvSpPr txBox="1">
            <a:spLocks noChangeArrowheads="1"/>
          </p:cNvSpPr>
          <p:nvPr/>
        </p:nvSpPr>
        <p:spPr bwMode="auto">
          <a:xfrm>
            <a:off x="6648450" y="2444750"/>
            <a:ext cx="304800" cy="365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spcBef>
                <a:spcPct val="50000"/>
              </a:spcBef>
            </a:pPr>
            <a:r>
              <a:rPr lang="en-US" sz="2400" b="1" i="1">
                <a:latin typeface="Times New Roman" pitchFamily="18" charset="0"/>
              </a:rPr>
              <a:t>A</a:t>
            </a:r>
          </a:p>
        </p:txBody>
      </p:sp>
      <p:sp>
        <p:nvSpPr>
          <p:cNvPr id="112659" name="Text Box 19"/>
          <p:cNvSpPr txBox="1">
            <a:spLocks noChangeArrowheads="1"/>
          </p:cNvSpPr>
          <p:nvPr/>
        </p:nvSpPr>
        <p:spPr bwMode="auto">
          <a:xfrm>
            <a:off x="4819650" y="3952875"/>
            <a:ext cx="304800" cy="365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spcBef>
                <a:spcPct val="50000"/>
              </a:spcBef>
            </a:pPr>
            <a:r>
              <a:rPr lang="en-US" sz="2400" b="1" i="1">
                <a:latin typeface="Times New Roman" pitchFamily="18" charset="0"/>
              </a:rPr>
              <a:t>O</a:t>
            </a:r>
          </a:p>
        </p:txBody>
      </p:sp>
      <p:sp>
        <p:nvSpPr>
          <p:cNvPr id="112663" name="Oval 23"/>
          <p:cNvSpPr>
            <a:spLocks noChangeArrowheads="1"/>
          </p:cNvSpPr>
          <p:nvPr/>
        </p:nvSpPr>
        <p:spPr bwMode="auto">
          <a:xfrm>
            <a:off x="6788150" y="2809875"/>
            <a:ext cx="76200" cy="76200"/>
          </a:xfrm>
          <a:prstGeom prst="ellipse">
            <a:avLst/>
          </a:prstGeom>
          <a:solidFill>
            <a:srgbClr val="00FFFF"/>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12670" name="Text Box 30"/>
          <p:cNvSpPr txBox="1">
            <a:spLocks noChangeArrowheads="1"/>
          </p:cNvSpPr>
          <p:nvPr/>
        </p:nvSpPr>
        <p:spPr bwMode="auto">
          <a:xfrm>
            <a:off x="4622800" y="2657475"/>
            <a:ext cx="304800" cy="365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spcBef>
                <a:spcPct val="50000"/>
              </a:spcBef>
            </a:pPr>
            <a:r>
              <a:rPr lang="en-US" sz="2400" b="1" i="1">
                <a:latin typeface="Times New Roman" pitchFamily="18" charset="0"/>
              </a:rPr>
              <a:t>Y</a:t>
            </a:r>
          </a:p>
        </p:txBody>
      </p:sp>
      <p:sp>
        <p:nvSpPr>
          <p:cNvPr id="112671" name="Text Box 31"/>
          <p:cNvSpPr txBox="1">
            <a:spLocks noChangeArrowheads="1"/>
          </p:cNvSpPr>
          <p:nvPr/>
        </p:nvSpPr>
        <p:spPr bwMode="auto">
          <a:xfrm>
            <a:off x="6724650" y="3968750"/>
            <a:ext cx="304800" cy="365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spcBef>
                <a:spcPct val="50000"/>
              </a:spcBef>
            </a:pPr>
            <a:r>
              <a:rPr lang="en-US" sz="2400" b="1" i="1">
                <a:latin typeface="Times New Roman" pitchFamily="18" charset="0"/>
              </a:rPr>
              <a:t>X</a:t>
            </a:r>
          </a:p>
        </p:txBody>
      </p:sp>
      <p:sp>
        <p:nvSpPr>
          <p:cNvPr id="112681" name="Text Box 41"/>
          <p:cNvSpPr txBox="1">
            <a:spLocks noChangeArrowheads="1"/>
          </p:cNvSpPr>
          <p:nvPr/>
        </p:nvSpPr>
        <p:spPr bwMode="auto">
          <a:xfrm>
            <a:off x="5327650" y="1016000"/>
            <a:ext cx="15494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dirty="0"/>
              <a:t>elasticity &gt; 1</a:t>
            </a:r>
            <a:endParaRPr lang="en-US" sz="1800" b="1" dirty="0"/>
          </a:p>
        </p:txBody>
      </p:sp>
      <p:sp>
        <p:nvSpPr>
          <p:cNvPr id="28"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29" name="Text Box 4"/>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ELASTICITIES AND LOGARITHMIC MODELS</a:t>
            </a:r>
            <a:endParaRPr lang="en-GB" sz="1600" dirty="0">
              <a:latin typeface="Times New Roman" pitchFamily="18" charset="0"/>
            </a:endParaRPr>
          </a:p>
        </p:txBody>
      </p:sp>
      <p:sp>
        <p:nvSpPr>
          <p:cNvPr id="32" name="Text Box 28"/>
          <p:cNvSpPr txBox="1">
            <a:spLocks noChangeArrowheads="1"/>
          </p:cNvSpPr>
          <p:nvPr/>
        </p:nvSpPr>
        <p:spPr bwMode="auto">
          <a:xfrm>
            <a:off x="301626" y="798514"/>
            <a:ext cx="3841749" cy="1617662"/>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46150" algn="l"/>
              </a:tabLst>
              <a:defRPr sz="2400">
                <a:solidFill>
                  <a:schemeClr val="tx1"/>
                </a:solidFill>
                <a:latin typeface="Times New Roman" pitchFamily="18" charset="0"/>
              </a:defRPr>
            </a:lvl1pPr>
            <a:lvl2pPr>
              <a:tabLst>
                <a:tab pos="946150" algn="l"/>
              </a:tabLst>
              <a:defRPr sz="2400">
                <a:solidFill>
                  <a:schemeClr val="tx1"/>
                </a:solidFill>
                <a:latin typeface="Times New Roman" pitchFamily="18" charset="0"/>
              </a:defRPr>
            </a:lvl2pPr>
            <a:lvl3pPr>
              <a:tabLst>
                <a:tab pos="946150" algn="l"/>
              </a:tabLst>
              <a:defRPr sz="2400">
                <a:solidFill>
                  <a:schemeClr val="tx1"/>
                </a:solidFill>
                <a:latin typeface="Times New Roman" pitchFamily="18" charset="0"/>
              </a:defRPr>
            </a:lvl3pPr>
            <a:lvl4pPr>
              <a:tabLst>
                <a:tab pos="946150" algn="l"/>
              </a:tabLst>
              <a:defRPr sz="2400">
                <a:solidFill>
                  <a:schemeClr val="tx1"/>
                </a:solidFill>
                <a:latin typeface="Times New Roman" pitchFamily="18" charset="0"/>
              </a:defRPr>
            </a:lvl4pPr>
            <a:lvl5pPr>
              <a:tabLst>
                <a:tab pos="946150" algn="l"/>
              </a:tabLst>
              <a:defRPr sz="2400">
                <a:solidFill>
                  <a:schemeClr val="tx1"/>
                </a:solidFill>
                <a:latin typeface="Times New Roman" pitchFamily="18" charset="0"/>
              </a:defRPr>
            </a:lvl5pPr>
            <a:lvl6pPr eaLnBrk="0" fontAlgn="base" hangingPunct="0">
              <a:spcBef>
                <a:spcPct val="0"/>
              </a:spcBef>
              <a:spcAft>
                <a:spcPct val="0"/>
              </a:spcAft>
              <a:tabLst>
                <a:tab pos="946150" algn="l"/>
              </a:tabLst>
              <a:defRPr sz="2400">
                <a:solidFill>
                  <a:schemeClr val="tx1"/>
                </a:solidFill>
                <a:latin typeface="Times New Roman" pitchFamily="18" charset="0"/>
              </a:defRPr>
            </a:lvl6pPr>
            <a:lvl7pPr eaLnBrk="0" fontAlgn="base" hangingPunct="0">
              <a:spcBef>
                <a:spcPct val="0"/>
              </a:spcBef>
              <a:spcAft>
                <a:spcPct val="0"/>
              </a:spcAft>
              <a:tabLst>
                <a:tab pos="946150" algn="l"/>
              </a:tabLst>
              <a:defRPr sz="2400">
                <a:solidFill>
                  <a:schemeClr val="tx1"/>
                </a:solidFill>
                <a:latin typeface="Times New Roman" pitchFamily="18" charset="0"/>
              </a:defRPr>
            </a:lvl7pPr>
            <a:lvl8pPr eaLnBrk="0" fontAlgn="base" hangingPunct="0">
              <a:spcBef>
                <a:spcPct val="0"/>
              </a:spcBef>
              <a:spcAft>
                <a:spcPct val="0"/>
              </a:spcAft>
              <a:tabLst>
                <a:tab pos="946150" algn="l"/>
              </a:tabLst>
              <a:defRPr sz="2400">
                <a:solidFill>
                  <a:schemeClr val="tx1"/>
                </a:solidFill>
                <a:latin typeface="Times New Roman" pitchFamily="18" charset="0"/>
              </a:defRPr>
            </a:lvl8pPr>
            <a:lvl9pPr eaLnBrk="0" fontAlgn="base" hangingPunct="0">
              <a:spcBef>
                <a:spcPct val="0"/>
              </a:spcBef>
              <a:spcAft>
                <a:spcPct val="0"/>
              </a:spcAft>
              <a:tabLst>
                <a:tab pos="946150" algn="l"/>
              </a:tabLst>
              <a:defRPr sz="2400">
                <a:solidFill>
                  <a:schemeClr val="tx1"/>
                </a:solidFill>
                <a:latin typeface="Times New Roman" pitchFamily="18" charset="0"/>
              </a:defRPr>
            </a:lvl9pPr>
          </a:lstStyle>
          <a:p>
            <a:r>
              <a:rPr lang="en-US" sz="1800" b="1" dirty="0" smtClean="0">
                <a:latin typeface="Arial" charset="0"/>
              </a:rPr>
              <a:t>Definition:</a:t>
            </a:r>
            <a:endParaRPr lang="en-US" sz="1800" b="1" dirty="0">
              <a:latin typeface="Arial" charset="0"/>
            </a:endParaRPr>
          </a:p>
          <a:p>
            <a:r>
              <a:rPr lang="en-US" sz="1800" b="1" dirty="0" smtClean="0">
                <a:latin typeface="Arial" charset="0"/>
              </a:rPr>
              <a:t>The elasticity </a:t>
            </a:r>
            <a:r>
              <a:rPr lang="en-US" sz="1800" b="1" dirty="0">
                <a:latin typeface="Arial" charset="0"/>
              </a:rPr>
              <a:t>of </a:t>
            </a:r>
            <a:r>
              <a:rPr lang="en-US" b="1" i="1" dirty="0"/>
              <a:t>Y</a:t>
            </a:r>
            <a:r>
              <a:rPr lang="en-US" sz="1800" b="1" i="1" dirty="0">
                <a:latin typeface="Arial" charset="0"/>
              </a:rPr>
              <a:t> </a:t>
            </a:r>
            <a:r>
              <a:rPr lang="en-US" sz="1800" b="1" dirty="0">
                <a:latin typeface="Arial" charset="0"/>
              </a:rPr>
              <a:t>with respect to</a:t>
            </a:r>
            <a:r>
              <a:rPr lang="en-US" b="1" dirty="0"/>
              <a:t> </a:t>
            </a:r>
            <a:r>
              <a:rPr lang="en-US" b="1" i="1" dirty="0" smtClean="0"/>
              <a:t>X </a:t>
            </a:r>
            <a:r>
              <a:rPr lang="en-US" sz="1800" b="1" dirty="0" smtClean="0">
                <a:latin typeface="Arial" charset="0"/>
              </a:rPr>
              <a:t>is </a:t>
            </a:r>
            <a:r>
              <a:rPr lang="en-US" sz="1800" b="1" dirty="0">
                <a:latin typeface="Arial" charset="0"/>
              </a:rPr>
              <a:t>the proportional change in</a:t>
            </a:r>
            <a:r>
              <a:rPr lang="en-US" b="1" dirty="0"/>
              <a:t> </a:t>
            </a:r>
            <a:r>
              <a:rPr lang="en-US" b="1" i="1" dirty="0" smtClean="0"/>
              <a:t>Y</a:t>
            </a:r>
            <a:r>
              <a:rPr lang="en-US" sz="1800" b="1" dirty="0" smtClean="0">
                <a:latin typeface="Arial" charset="0"/>
              </a:rPr>
              <a:t> per </a:t>
            </a:r>
            <a:r>
              <a:rPr lang="en-US" sz="1800" b="1" dirty="0">
                <a:latin typeface="Arial" charset="0"/>
              </a:rPr>
              <a:t>proportional change in </a:t>
            </a:r>
            <a:r>
              <a:rPr lang="en-US" b="1" i="1" dirty="0" smtClean="0"/>
              <a:t>X</a:t>
            </a:r>
            <a:r>
              <a:rPr lang="en-US" sz="1800" b="1" dirty="0">
                <a:latin typeface="Arial" pitchFamily="34" charset="0"/>
                <a:cs typeface="Arial" pitchFamily="34" charset="0"/>
              </a:rPr>
              <a:t>.</a:t>
            </a:r>
          </a:p>
          <a:p>
            <a:r>
              <a:rPr lang="en-US" b="1" dirty="0"/>
              <a:t>	</a:t>
            </a:r>
            <a:endParaRPr lang="en-US" sz="1800" dirty="0">
              <a:solidFill>
                <a:schemeClr val="bg1"/>
              </a:solidFill>
              <a:latin typeface="Arial" charset="0"/>
            </a:endParaRPr>
          </a:p>
        </p:txBody>
      </p:sp>
      <p:sp>
        <p:nvSpPr>
          <p:cNvPr id="41" name="Rectangle 24"/>
          <p:cNvSpPr>
            <a:spLocks noChangeArrowheads="1"/>
          </p:cNvSpPr>
          <p:nvPr/>
        </p:nvSpPr>
        <p:spPr bwMode="auto">
          <a:xfrm>
            <a:off x="8391525" y="4067174"/>
            <a:ext cx="361950" cy="295275"/>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44" name="Text Box 30"/>
          <p:cNvSpPr txBox="1">
            <a:spLocks noChangeArrowheads="1"/>
          </p:cNvSpPr>
          <p:nvPr/>
        </p:nvSpPr>
        <p:spPr bwMode="auto">
          <a:xfrm>
            <a:off x="302400" y="3028950"/>
            <a:ext cx="12573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dirty="0"/>
              <a:t>elasticity</a:t>
            </a:r>
            <a:endParaRPr lang="en-US" sz="1800" b="1" dirty="0"/>
          </a:p>
        </p:txBody>
      </p:sp>
      <p:grpSp>
        <p:nvGrpSpPr>
          <p:cNvPr id="45" name="Group 31"/>
          <p:cNvGrpSpPr>
            <a:grpSpLocks/>
          </p:cNvGrpSpPr>
          <p:nvPr/>
        </p:nvGrpSpPr>
        <p:grpSpPr bwMode="auto">
          <a:xfrm>
            <a:off x="1437900" y="4521200"/>
            <a:ext cx="3289300" cy="838200"/>
            <a:chOff x="288" y="2464"/>
            <a:chExt cx="2072" cy="528"/>
          </a:xfrm>
        </p:grpSpPr>
        <p:sp>
          <p:nvSpPr>
            <p:cNvPr id="46" name="Line 32"/>
            <p:cNvSpPr>
              <a:spLocks noChangeShapeType="1"/>
            </p:cNvSpPr>
            <p:nvPr/>
          </p:nvSpPr>
          <p:spPr bwMode="auto">
            <a:xfrm>
              <a:off x="472" y="2736"/>
              <a:ext cx="1728"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graphicFrame>
          <p:nvGraphicFramePr>
            <p:cNvPr id="47" name="Object 33"/>
            <p:cNvGraphicFramePr>
              <a:graphicFrameLocks noChangeAspect="1"/>
            </p:cNvGraphicFramePr>
            <p:nvPr/>
          </p:nvGraphicFramePr>
          <p:xfrm>
            <a:off x="288" y="2684"/>
            <a:ext cx="136" cy="88"/>
          </p:xfrm>
          <a:graphic>
            <a:graphicData uri="http://schemas.openxmlformats.org/presentationml/2006/ole">
              <mc:AlternateContent xmlns:mc="http://schemas.openxmlformats.org/markup-compatibility/2006">
                <mc:Choice xmlns:v="urn:schemas-microsoft-com:vml" Requires="v">
                  <p:oleObj spid="_x0000_s112783" name="Equation" r:id="rId5" imgW="215640" imgH="139680" progId="Equation.3">
                    <p:embed/>
                  </p:oleObj>
                </mc:Choice>
                <mc:Fallback>
                  <p:oleObj name="Equation" r:id="rId5" imgW="215640" imgH="13968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88" y="2684"/>
                          <a:ext cx="136" cy="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48" name="Text Box 34"/>
            <p:cNvSpPr txBox="1">
              <a:spLocks noChangeArrowheads="1"/>
            </p:cNvSpPr>
            <p:nvPr/>
          </p:nvSpPr>
          <p:spPr bwMode="auto">
            <a:xfrm>
              <a:off x="440" y="2464"/>
              <a:ext cx="1920"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a:t>slope of the tangent at </a:t>
              </a:r>
              <a:r>
                <a:rPr lang="en-GB" sz="2400" i="1">
                  <a:latin typeface="Times New Roman" pitchFamily="18" charset="0"/>
                </a:rPr>
                <a:t>A</a:t>
              </a:r>
              <a:endParaRPr lang="en-US" sz="2400" i="1">
                <a:latin typeface="Times New Roman" pitchFamily="18" charset="0"/>
              </a:endParaRPr>
            </a:p>
          </p:txBody>
        </p:sp>
        <p:sp>
          <p:nvSpPr>
            <p:cNvPr id="49" name="Text Box 35"/>
            <p:cNvSpPr txBox="1">
              <a:spLocks noChangeArrowheads="1"/>
            </p:cNvSpPr>
            <p:nvPr/>
          </p:nvSpPr>
          <p:spPr bwMode="auto">
            <a:xfrm>
              <a:off x="808" y="2704"/>
              <a:ext cx="1104"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dirty="0"/>
                <a:t>slope of </a:t>
              </a:r>
              <a:r>
                <a:rPr lang="en-GB" sz="2400" i="1" dirty="0">
                  <a:latin typeface="Times New Roman" pitchFamily="18" charset="0"/>
                </a:rPr>
                <a:t>OA</a:t>
              </a:r>
              <a:endParaRPr lang="en-US" sz="2400" i="1" dirty="0">
                <a:latin typeface="Times New Roman" pitchFamily="18" charset="0"/>
              </a:endParaRPr>
            </a:p>
          </p:txBody>
        </p:sp>
      </p:grpSp>
      <p:graphicFrame>
        <p:nvGraphicFramePr>
          <p:cNvPr id="50" name="Object 49"/>
          <p:cNvGraphicFramePr>
            <a:graphicFrameLocks noChangeAspect="1"/>
          </p:cNvGraphicFramePr>
          <p:nvPr>
            <p:extLst>
              <p:ext uri="{D42A27DB-BD31-4B8C-83A1-F6EECF244321}">
                <p14:modId xmlns:p14="http://schemas.microsoft.com/office/powerpoint/2010/main" val="798407775"/>
              </p:ext>
            </p:extLst>
          </p:nvPr>
        </p:nvGraphicFramePr>
        <p:xfrm>
          <a:off x="1438275" y="2851150"/>
          <a:ext cx="1231900" cy="1612900"/>
        </p:xfrm>
        <a:graphic>
          <a:graphicData uri="http://schemas.openxmlformats.org/presentationml/2006/ole">
            <mc:AlternateContent xmlns:mc="http://schemas.openxmlformats.org/markup-compatibility/2006">
              <mc:Choice xmlns:v="urn:schemas-microsoft-com:vml" Requires="v">
                <p:oleObj spid="_x0000_s112784" name="Equation" r:id="rId7" imgW="1231560" imgH="1612800" progId="Equation.DSMT4">
                  <p:embed/>
                </p:oleObj>
              </mc:Choice>
              <mc:Fallback>
                <p:oleObj name="Equation" r:id="rId7" imgW="1231560" imgH="1612800" progId="Equation.DSMT4">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438275" y="2851150"/>
                        <a:ext cx="1231900" cy="16129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Rectangle 30"/>
          <p:cNvSpPr/>
          <p:nvPr/>
        </p:nvSpPr>
        <p:spPr bwMode="auto">
          <a:xfrm>
            <a:off x="180975" y="657225"/>
            <a:ext cx="4543425" cy="4676775"/>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400" b="0" i="0" u="none" strike="noStrike" cap="none" normalizeH="0" baseline="0" smtClean="0">
              <a:ln>
                <a:noFill/>
              </a:ln>
              <a:solidFill>
                <a:schemeClr val="tx1"/>
              </a:solidFill>
              <a:effectLst/>
              <a:latin typeface="Arial" charset="0"/>
            </a:endParaRPr>
          </a:p>
        </p:txBody>
      </p:sp>
      <p:sp>
        <p:nvSpPr>
          <p:cNvPr id="65" name="Rectangle 64"/>
          <p:cNvSpPr/>
          <p:nvPr/>
        </p:nvSpPr>
        <p:spPr bwMode="auto">
          <a:xfrm>
            <a:off x="4848225" y="657225"/>
            <a:ext cx="4022650" cy="3914775"/>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dirty="0"/>
          </a:p>
        </p:txBody>
      </p:sp>
      <p:sp>
        <p:nvSpPr>
          <p:cNvPr id="30"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13668" name="Text Box 4"/>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6</a:t>
            </a:r>
          </a:p>
        </p:txBody>
      </p:sp>
      <p:sp>
        <p:nvSpPr>
          <p:cNvPr id="113670" name="Text Box 6"/>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In general the elasticity will be different at different points on the function relating </a:t>
            </a:r>
            <a:r>
              <a:rPr lang="en-GB" sz="1500" b="1" i="1"/>
              <a:t>Y</a:t>
            </a:r>
            <a:r>
              <a:rPr lang="en-GB" sz="1500" b="1"/>
              <a:t> to </a:t>
            </a:r>
            <a:r>
              <a:rPr lang="en-GB" sz="1500" b="1" i="1"/>
              <a:t>X</a:t>
            </a:r>
            <a:r>
              <a:rPr lang="en-GB" sz="1500" b="1"/>
              <a:t>.</a:t>
            </a:r>
            <a:endParaRPr lang="en-GB" sz="1500" b="1">
              <a:latin typeface="Times New Roman" pitchFamily="18" charset="0"/>
            </a:endParaRPr>
          </a:p>
        </p:txBody>
      </p:sp>
      <p:sp>
        <p:nvSpPr>
          <p:cNvPr id="28"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29" name="Text Box 4"/>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ELASTICITIES AND LOGARITHMIC MODELS</a:t>
            </a:r>
            <a:endParaRPr lang="en-GB" sz="1600" dirty="0">
              <a:latin typeface="Times New Roman" pitchFamily="18" charset="0"/>
            </a:endParaRPr>
          </a:p>
        </p:txBody>
      </p:sp>
      <p:graphicFrame>
        <p:nvGraphicFramePr>
          <p:cNvPr id="41" name="Object 24"/>
          <p:cNvGraphicFramePr>
            <a:graphicFrameLocks noChangeAspect="1"/>
          </p:cNvGraphicFramePr>
          <p:nvPr>
            <p:extLst>
              <p:ext uri="{D42A27DB-BD31-4B8C-83A1-F6EECF244321}">
                <p14:modId xmlns:p14="http://schemas.microsoft.com/office/powerpoint/2010/main" val="2492300625"/>
              </p:ext>
            </p:extLst>
          </p:nvPr>
        </p:nvGraphicFramePr>
        <p:xfrm>
          <a:off x="1152525" y="960438"/>
          <a:ext cx="1727200" cy="368300"/>
        </p:xfrm>
        <a:graphic>
          <a:graphicData uri="http://schemas.openxmlformats.org/presentationml/2006/ole">
            <mc:AlternateContent xmlns:mc="http://schemas.openxmlformats.org/markup-compatibility/2006">
              <mc:Choice xmlns:v="urn:schemas-microsoft-com:vml" Requires="v">
                <p:oleObj spid="_x0000_s113831" name="Equation" r:id="rId3" imgW="1726920" imgH="368280" progId="Equation.3">
                  <p:embed/>
                </p:oleObj>
              </mc:Choice>
              <mc:Fallback>
                <p:oleObj name="Equation" r:id="rId3" imgW="1726920" imgH="36828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52525" y="960438"/>
                        <a:ext cx="1727200" cy="368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nvGrpSpPr>
          <p:cNvPr id="45" name="Group 38"/>
          <p:cNvGrpSpPr>
            <a:grpSpLocks/>
          </p:cNvGrpSpPr>
          <p:nvPr/>
        </p:nvGrpSpPr>
        <p:grpSpPr bwMode="auto">
          <a:xfrm>
            <a:off x="1431925" y="2454275"/>
            <a:ext cx="3289300" cy="838200"/>
            <a:chOff x="288" y="2464"/>
            <a:chExt cx="2072" cy="528"/>
          </a:xfrm>
        </p:grpSpPr>
        <p:sp>
          <p:nvSpPr>
            <p:cNvPr id="46" name="Line 39"/>
            <p:cNvSpPr>
              <a:spLocks noChangeShapeType="1"/>
            </p:cNvSpPr>
            <p:nvPr/>
          </p:nvSpPr>
          <p:spPr bwMode="auto">
            <a:xfrm>
              <a:off x="472" y="2736"/>
              <a:ext cx="1728"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graphicFrame>
          <p:nvGraphicFramePr>
            <p:cNvPr id="47" name="Object 40"/>
            <p:cNvGraphicFramePr>
              <a:graphicFrameLocks noChangeAspect="1"/>
            </p:cNvGraphicFramePr>
            <p:nvPr/>
          </p:nvGraphicFramePr>
          <p:xfrm>
            <a:off x="288" y="2684"/>
            <a:ext cx="136" cy="88"/>
          </p:xfrm>
          <a:graphic>
            <a:graphicData uri="http://schemas.openxmlformats.org/presentationml/2006/ole">
              <mc:AlternateContent xmlns:mc="http://schemas.openxmlformats.org/markup-compatibility/2006">
                <mc:Choice xmlns:v="urn:schemas-microsoft-com:vml" Requires="v">
                  <p:oleObj spid="_x0000_s113832" name="Equation" r:id="rId5" imgW="215640" imgH="139680" progId="Equation.3">
                    <p:embed/>
                  </p:oleObj>
                </mc:Choice>
                <mc:Fallback>
                  <p:oleObj name="Equation" r:id="rId5" imgW="215640" imgH="13968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88" y="2684"/>
                          <a:ext cx="136" cy="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48" name="Text Box 41"/>
            <p:cNvSpPr txBox="1">
              <a:spLocks noChangeArrowheads="1"/>
            </p:cNvSpPr>
            <p:nvPr/>
          </p:nvSpPr>
          <p:spPr bwMode="auto">
            <a:xfrm>
              <a:off x="440" y="2464"/>
              <a:ext cx="1920"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dirty="0"/>
                <a:t>slope of the tangent at </a:t>
              </a:r>
              <a:r>
                <a:rPr lang="en-GB" sz="2400" i="1" dirty="0">
                  <a:latin typeface="Times New Roman" pitchFamily="18" charset="0"/>
                </a:rPr>
                <a:t>A</a:t>
              </a:r>
              <a:endParaRPr lang="en-US" sz="2400" i="1" dirty="0">
                <a:latin typeface="Times New Roman" pitchFamily="18" charset="0"/>
              </a:endParaRPr>
            </a:p>
          </p:txBody>
        </p:sp>
        <p:sp>
          <p:nvSpPr>
            <p:cNvPr id="49" name="Text Box 42"/>
            <p:cNvSpPr txBox="1">
              <a:spLocks noChangeArrowheads="1"/>
            </p:cNvSpPr>
            <p:nvPr/>
          </p:nvSpPr>
          <p:spPr bwMode="auto">
            <a:xfrm>
              <a:off x="808" y="2704"/>
              <a:ext cx="1104"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a:t>slope of </a:t>
              </a:r>
              <a:r>
                <a:rPr lang="en-GB" sz="2400" i="1">
                  <a:latin typeface="Times New Roman" pitchFamily="18" charset="0"/>
                </a:rPr>
                <a:t>OA</a:t>
              </a:r>
              <a:endParaRPr lang="en-US" sz="2400" i="1">
                <a:latin typeface="Times New Roman" pitchFamily="18" charset="0"/>
              </a:endParaRPr>
            </a:p>
          </p:txBody>
        </p:sp>
      </p:grpSp>
      <p:sp>
        <p:nvSpPr>
          <p:cNvPr id="51" name="Text Box 44"/>
          <p:cNvSpPr txBox="1">
            <a:spLocks noChangeArrowheads="1"/>
          </p:cNvSpPr>
          <p:nvPr/>
        </p:nvSpPr>
        <p:spPr bwMode="auto">
          <a:xfrm>
            <a:off x="302400" y="1781175"/>
            <a:ext cx="12573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dirty="0"/>
              <a:t>elasticity</a:t>
            </a:r>
            <a:endParaRPr lang="en-US" sz="1800" b="1" dirty="0"/>
          </a:p>
        </p:txBody>
      </p:sp>
      <p:sp>
        <p:nvSpPr>
          <p:cNvPr id="54" name="Text Box 9"/>
          <p:cNvSpPr txBox="1">
            <a:spLocks noChangeArrowheads="1"/>
          </p:cNvSpPr>
          <p:nvPr/>
        </p:nvSpPr>
        <p:spPr bwMode="auto">
          <a:xfrm>
            <a:off x="8334375" y="4048125"/>
            <a:ext cx="304800" cy="365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spcBef>
                <a:spcPct val="50000"/>
              </a:spcBef>
            </a:pPr>
            <a:r>
              <a:rPr lang="en-US" sz="2400" b="1" i="1">
                <a:latin typeface="Times New Roman" pitchFamily="18" charset="0"/>
              </a:rPr>
              <a:t>x</a:t>
            </a:r>
          </a:p>
        </p:txBody>
      </p:sp>
      <p:sp>
        <p:nvSpPr>
          <p:cNvPr id="55" name="Rectangle 10"/>
          <p:cNvSpPr>
            <a:spLocks noChangeArrowheads="1"/>
          </p:cNvSpPr>
          <p:nvPr/>
        </p:nvSpPr>
        <p:spPr bwMode="auto">
          <a:xfrm>
            <a:off x="5181600" y="4124325"/>
            <a:ext cx="457200" cy="38100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56" name="Rectangle 11"/>
          <p:cNvSpPr>
            <a:spLocks noChangeArrowheads="1"/>
          </p:cNvSpPr>
          <p:nvPr/>
        </p:nvSpPr>
        <p:spPr bwMode="auto">
          <a:xfrm>
            <a:off x="8181975" y="4114800"/>
            <a:ext cx="457200" cy="38100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57" name="Text Box 12"/>
          <p:cNvSpPr txBox="1">
            <a:spLocks noChangeArrowheads="1"/>
          </p:cNvSpPr>
          <p:nvPr/>
        </p:nvSpPr>
        <p:spPr bwMode="auto">
          <a:xfrm>
            <a:off x="6324600" y="2066925"/>
            <a:ext cx="304800" cy="365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spcBef>
                <a:spcPct val="50000"/>
              </a:spcBef>
            </a:pPr>
            <a:r>
              <a:rPr lang="en-US" sz="2400" b="1" i="1">
                <a:latin typeface="Times New Roman" pitchFamily="18" charset="0"/>
              </a:rPr>
              <a:t>A</a:t>
            </a:r>
          </a:p>
        </p:txBody>
      </p:sp>
      <p:sp>
        <p:nvSpPr>
          <p:cNvPr id="58" name="Text Box 13"/>
          <p:cNvSpPr txBox="1">
            <a:spLocks noChangeArrowheads="1"/>
          </p:cNvSpPr>
          <p:nvPr/>
        </p:nvSpPr>
        <p:spPr bwMode="auto">
          <a:xfrm>
            <a:off x="5257800" y="4048125"/>
            <a:ext cx="304800" cy="365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spcBef>
                <a:spcPct val="50000"/>
              </a:spcBef>
            </a:pPr>
            <a:r>
              <a:rPr lang="en-US" sz="2400" b="1" i="1">
                <a:latin typeface="Times New Roman" pitchFamily="18" charset="0"/>
              </a:rPr>
              <a:t>O</a:t>
            </a:r>
          </a:p>
        </p:txBody>
      </p:sp>
      <p:sp>
        <p:nvSpPr>
          <p:cNvPr id="59" name="Rectangle 14"/>
          <p:cNvSpPr>
            <a:spLocks noChangeArrowheads="1"/>
          </p:cNvSpPr>
          <p:nvPr/>
        </p:nvSpPr>
        <p:spPr bwMode="auto">
          <a:xfrm>
            <a:off x="5389563" y="855663"/>
            <a:ext cx="3049587" cy="32004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60" name="Line 15"/>
          <p:cNvSpPr>
            <a:spLocks noChangeShapeType="1"/>
          </p:cNvSpPr>
          <p:nvPr/>
        </p:nvSpPr>
        <p:spPr bwMode="auto">
          <a:xfrm flipV="1">
            <a:off x="5389563" y="2482850"/>
            <a:ext cx="1123950" cy="1571625"/>
          </a:xfrm>
          <a:prstGeom prst="line">
            <a:avLst/>
          </a:prstGeom>
          <a:noFill/>
          <a:ln w="19050">
            <a:solidFill>
              <a:schemeClr val="tx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61" name="Line 16"/>
          <p:cNvSpPr>
            <a:spLocks noChangeAspect="1" noChangeShapeType="1"/>
          </p:cNvSpPr>
          <p:nvPr/>
        </p:nvSpPr>
        <p:spPr bwMode="auto">
          <a:xfrm flipV="1">
            <a:off x="5389563" y="1976438"/>
            <a:ext cx="2880000" cy="77200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62" name="Oval 17"/>
          <p:cNvSpPr>
            <a:spLocks noChangeArrowheads="1"/>
          </p:cNvSpPr>
          <p:nvPr/>
        </p:nvSpPr>
        <p:spPr bwMode="auto">
          <a:xfrm>
            <a:off x="6505575" y="2400300"/>
            <a:ext cx="76200" cy="76200"/>
          </a:xfrm>
          <a:prstGeom prst="ellipse">
            <a:avLst/>
          </a:prstGeom>
          <a:solidFill>
            <a:srgbClr val="00FFFF"/>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63" name="Text Box 28"/>
          <p:cNvSpPr txBox="1">
            <a:spLocks noChangeArrowheads="1"/>
          </p:cNvSpPr>
          <p:nvPr/>
        </p:nvSpPr>
        <p:spPr bwMode="auto">
          <a:xfrm>
            <a:off x="5087938" y="828675"/>
            <a:ext cx="304800" cy="365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spcBef>
                <a:spcPct val="50000"/>
              </a:spcBef>
            </a:pPr>
            <a:r>
              <a:rPr lang="en-US" sz="2400" b="1" i="1">
                <a:latin typeface="Times New Roman" pitchFamily="18" charset="0"/>
              </a:rPr>
              <a:t>Y</a:t>
            </a:r>
          </a:p>
        </p:txBody>
      </p:sp>
      <p:sp>
        <p:nvSpPr>
          <p:cNvPr id="64" name="Text Box 29"/>
          <p:cNvSpPr txBox="1">
            <a:spLocks noChangeArrowheads="1"/>
          </p:cNvSpPr>
          <p:nvPr/>
        </p:nvSpPr>
        <p:spPr bwMode="auto">
          <a:xfrm>
            <a:off x="8181975" y="4064000"/>
            <a:ext cx="304800" cy="365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spcBef>
                <a:spcPct val="50000"/>
              </a:spcBef>
            </a:pPr>
            <a:r>
              <a:rPr lang="en-US" sz="2400" b="1" i="1">
                <a:latin typeface="Times New Roman" pitchFamily="18" charset="0"/>
              </a:rPr>
              <a:t>X</a:t>
            </a:r>
          </a:p>
        </p:txBody>
      </p:sp>
      <p:graphicFrame>
        <p:nvGraphicFramePr>
          <p:cNvPr id="2" name="Object 1"/>
          <p:cNvGraphicFramePr>
            <a:graphicFrameLocks noChangeAspect="1"/>
          </p:cNvGraphicFramePr>
          <p:nvPr>
            <p:extLst>
              <p:ext uri="{D42A27DB-BD31-4B8C-83A1-F6EECF244321}">
                <p14:modId xmlns:p14="http://schemas.microsoft.com/office/powerpoint/2010/main" val="1120436798"/>
              </p:ext>
            </p:extLst>
          </p:nvPr>
        </p:nvGraphicFramePr>
        <p:xfrm>
          <a:off x="1428750" y="1604963"/>
          <a:ext cx="1231900" cy="787400"/>
        </p:xfrm>
        <a:graphic>
          <a:graphicData uri="http://schemas.openxmlformats.org/presentationml/2006/ole">
            <mc:AlternateContent xmlns:mc="http://schemas.openxmlformats.org/markup-compatibility/2006">
              <mc:Choice xmlns:v="urn:schemas-microsoft-com:vml" Requires="v">
                <p:oleObj spid="_x0000_s113833" name="Equation" r:id="rId7" imgW="1231560" imgH="787320" progId="Equation.DSMT4">
                  <p:embed/>
                </p:oleObj>
              </mc:Choice>
              <mc:Fallback>
                <p:oleObj name="Equation" r:id="rId7" imgW="1231560" imgH="787320" progId="Equation.DSMT4">
                  <p:embed/>
                  <p:pic>
                    <p:nvPicPr>
                      <p:cNvPr id="0" name="Object 43"/>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428750" y="1604963"/>
                        <a:ext cx="1231900" cy="7874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 name="Object 2"/>
          <p:cNvGraphicFramePr>
            <a:graphicFrameLocks noChangeAspect="1"/>
          </p:cNvGraphicFramePr>
          <p:nvPr>
            <p:extLst>
              <p:ext uri="{D42A27DB-BD31-4B8C-83A1-F6EECF244321}">
                <p14:modId xmlns:p14="http://schemas.microsoft.com/office/powerpoint/2010/main" val="1294607579"/>
              </p:ext>
            </p:extLst>
          </p:nvPr>
        </p:nvGraphicFramePr>
        <p:xfrm>
          <a:off x="1431925" y="3330575"/>
          <a:ext cx="2133600" cy="1739900"/>
        </p:xfrm>
        <a:graphic>
          <a:graphicData uri="http://schemas.openxmlformats.org/presentationml/2006/ole">
            <mc:AlternateContent xmlns:mc="http://schemas.openxmlformats.org/markup-compatibility/2006">
              <mc:Choice xmlns:v="urn:schemas-microsoft-com:vml" Requires="v">
                <p:oleObj spid="_x0000_s113834" name="Equation" r:id="rId9" imgW="2133360" imgH="1739880" progId="Equation.DSMT4">
                  <p:embed/>
                </p:oleObj>
              </mc:Choice>
              <mc:Fallback>
                <p:oleObj name="Equation" r:id="rId9" imgW="2133360" imgH="1739880" progId="Equation.DSMT4">
                  <p:embed/>
                  <p:pic>
                    <p:nvPicPr>
                      <p:cNvPr id="0" name="Object 1"/>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431925" y="3330575"/>
                        <a:ext cx="2133600" cy="17399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Rectangle 64"/>
          <p:cNvSpPr/>
          <p:nvPr/>
        </p:nvSpPr>
        <p:spPr bwMode="auto">
          <a:xfrm>
            <a:off x="4848225" y="657225"/>
            <a:ext cx="4022650" cy="3914775"/>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dirty="0"/>
          </a:p>
        </p:txBody>
      </p:sp>
      <p:sp>
        <p:nvSpPr>
          <p:cNvPr id="30"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14691" name="Text Box 3"/>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7</a:t>
            </a:r>
          </a:p>
        </p:txBody>
      </p:sp>
      <p:sp>
        <p:nvSpPr>
          <p:cNvPr id="114693" name="Text Box 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In the example above, </a:t>
            </a:r>
            <a:r>
              <a:rPr lang="en-GB" sz="1500" b="1" i="1"/>
              <a:t>Y</a:t>
            </a:r>
            <a:r>
              <a:rPr lang="en-GB" sz="1500" b="1"/>
              <a:t> is a linear function of </a:t>
            </a:r>
            <a:r>
              <a:rPr lang="en-GB" sz="1500" b="1" i="1"/>
              <a:t>X</a:t>
            </a:r>
            <a:r>
              <a:rPr lang="en-GB" sz="1500" b="1"/>
              <a:t>.</a:t>
            </a:r>
            <a:endParaRPr lang="en-GB" sz="1500" b="1">
              <a:latin typeface="Times New Roman" pitchFamily="18" charset="0"/>
            </a:endParaRPr>
          </a:p>
        </p:txBody>
      </p:sp>
      <p:sp>
        <p:nvSpPr>
          <p:cNvPr id="28"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29" name="Text Box 4"/>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ELASTICITIES AND LOGARITHMIC MODELS</a:t>
            </a:r>
            <a:endParaRPr lang="en-GB" sz="1600" dirty="0">
              <a:latin typeface="Times New Roman" pitchFamily="18" charset="0"/>
            </a:endParaRPr>
          </a:p>
        </p:txBody>
      </p:sp>
      <p:sp>
        <p:nvSpPr>
          <p:cNvPr id="54" name="Text Box 9"/>
          <p:cNvSpPr txBox="1">
            <a:spLocks noChangeArrowheads="1"/>
          </p:cNvSpPr>
          <p:nvPr/>
        </p:nvSpPr>
        <p:spPr bwMode="auto">
          <a:xfrm>
            <a:off x="8334375" y="4048125"/>
            <a:ext cx="304800" cy="365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spcBef>
                <a:spcPct val="50000"/>
              </a:spcBef>
            </a:pPr>
            <a:r>
              <a:rPr lang="en-US" sz="2400" b="1" i="1">
                <a:latin typeface="Times New Roman" pitchFamily="18" charset="0"/>
              </a:rPr>
              <a:t>x</a:t>
            </a:r>
          </a:p>
        </p:txBody>
      </p:sp>
      <p:sp>
        <p:nvSpPr>
          <p:cNvPr id="55" name="Rectangle 10"/>
          <p:cNvSpPr>
            <a:spLocks noChangeArrowheads="1"/>
          </p:cNvSpPr>
          <p:nvPr/>
        </p:nvSpPr>
        <p:spPr bwMode="auto">
          <a:xfrm>
            <a:off x="5181600" y="4124325"/>
            <a:ext cx="457200" cy="38100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56" name="Rectangle 11"/>
          <p:cNvSpPr>
            <a:spLocks noChangeArrowheads="1"/>
          </p:cNvSpPr>
          <p:nvPr/>
        </p:nvSpPr>
        <p:spPr bwMode="auto">
          <a:xfrm>
            <a:off x="8181975" y="4114800"/>
            <a:ext cx="457200" cy="38100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57" name="Text Box 12"/>
          <p:cNvSpPr txBox="1">
            <a:spLocks noChangeArrowheads="1"/>
          </p:cNvSpPr>
          <p:nvPr/>
        </p:nvSpPr>
        <p:spPr bwMode="auto">
          <a:xfrm>
            <a:off x="6324600" y="2066925"/>
            <a:ext cx="304800" cy="365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spcBef>
                <a:spcPct val="50000"/>
              </a:spcBef>
            </a:pPr>
            <a:r>
              <a:rPr lang="en-US" sz="2400" b="1" i="1">
                <a:latin typeface="Times New Roman" pitchFamily="18" charset="0"/>
              </a:rPr>
              <a:t>A</a:t>
            </a:r>
          </a:p>
        </p:txBody>
      </p:sp>
      <p:sp>
        <p:nvSpPr>
          <p:cNvPr id="58" name="Text Box 13"/>
          <p:cNvSpPr txBox="1">
            <a:spLocks noChangeArrowheads="1"/>
          </p:cNvSpPr>
          <p:nvPr/>
        </p:nvSpPr>
        <p:spPr bwMode="auto">
          <a:xfrm>
            <a:off x="5257800" y="4048125"/>
            <a:ext cx="304800" cy="365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spcBef>
                <a:spcPct val="50000"/>
              </a:spcBef>
            </a:pPr>
            <a:r>
              <a:rPr lang="en-US" sz="2400" b="1" i="1">
                <a:latin typeface="Times New Roman" pitchFamily="18" charset="0"/>
              </a:rPr>
              <a:t>O</a:t>
            </a:r>
          </a:p>
        </p:txBody>
      </p:sp>
      <p:sp>
        <p:nvSpPr>
          <p:cNvPr id="59" name="Rectangle 14"/>
          <p:cNvSpPr>
            <a:spLocks noChangeArrowheads="1"/>
          </p:cNvSpPr>
          <p:nvPr/>
        </p:nvSpPr>
        <p:spPr bwMode="auto">
          <a:xfrm>
            <a:off x="5389563" y="855663"/>
            <a:ext cx="3049587" cy="32004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60" name="Line 15"/>
          <p:cNvSpPr>
            <a:spLocks noChangeShapeType="1"/>
          </p:cNvSpPr>
          <p:nvPr/>
        </p:nvSpPr>
        <p:spPr bwMode="auto">
          <a:xfrm flipV="1">
            <a:off x="5389563" y="2482850"/>
            <a:ext cx="1123950" cy="1571625"/>
          </a:xfrm>
          <a:prstGeom prst="line">
            <a:avLst/>
          </a:prstGeom>
          <a:noFill/>
          <a:ln w="19050">
            <a:solidFill>
              <a:schemeClr val="tx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61" name="Line 16"/>
          <p:cNvSpPr>
            <a:spLocks noChangeAspect="1" noChangeShapeType="1"/>
          </p:cNvSpPr>
          <p:nvPr/>
        </p:nvSpPr>
        <p:spPr bwMode="auto">
          <a:xfrm flipV="1">
            <a:off x="5389563" y="1976438"/>
            <a:ext cx="2880000" cy="77200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62" name="Oval 17"/>
          <p:cNvSpPr>
            <a:spLocks noChangeArrowheads="1"/>
          </p:cNvSpPr>
          <p:nvPr/>
        </p:nvSpPr>
        <p:spPr bwMode="auto">
          <a:xfrm>
            <a:off x="6505575" y="2400300"/>
            <a:ext cx="76200" cy="76200"/>
          </a:xfrm>
          <a:prstGeom prst="ellipse">
            <a:avLst/>
          </a:prstGeom>
          <a:solidFill>
            <a:srgbClr val="00FFFF"/>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63" name="Text Box 28"/>
          <p:cNvSpPr txBox="1">
            <a:spLocks noChangeArrowheads="1"/>
          </p:cNvSpPr>
          <p:nvPr/>
        </p:nvSpPr>
        <p:spPr bwMode="auto">
          <a:xfrm>
            <a:off x="5087938" y="828675"/>
            <a:ext cx="304800" cy="365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spcBef>
                <a:spcPct val="50000"/>
              </a:spcBef>
            </a:pPr>
            <a:r>
              <a:rPr lang="en-US" sz="2400" b="1" i="1">
                <a:latin typeface="Times New Roman" pitchFamily="18" charset="0"/>
              </a:rPr>
              <a:t>Y</a:t>
            </a:r>
          </a:p>
        </p:txBody>
      </p:sp>
      <p:sp>
        <p:nvSpPr>
          <p:cNvPr id="64" name="Text Box 29"/>
          <p:cNvSpPr txBox="1">
            <a:spLocks noChangeArrowheads="1"/>
          </p:cNvSpPr>
          <p:nvPr/>
        </p:nvSpPr>
        <p:spPr bwMode="auto">
          <a:xfrm>
            <a:off x="8181975" y="4064000"/>
            <a:ext cx="304800" cy="365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spcBef>
                <a:spcPct val="50000"/>
              </a:spcBef>
            </a:pPr>
            <a:r>
              <a:rPr lang="en-US" sz="2400" b="1" i="1">
                <a:latin typeface="Times New Roman" pitchFamily="18" charset="0"/>
              </a:rPr>
              <a:t>X</a:t>
            </a:r>
          </a:p>
        </p:txBody>
      </p:sp>
      <p:sp>
        <p:nvSpPr>
          <p:cNvPr id="32" name="Rectangle 31"/>
          <p:cNvSpPr/>
          <p:nvPr/>
        </p:nvSpPr>
        <p:spPr bwMode="auto">
          <a:xfrm>
            <a:off x="180975" y="657225"/>
            <a:ext cx="4543425" cy="4676775"/>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400" b="0" i="0" u="none" strike="noStrike" cap="none" normalizeH="0" baseline="0" smtClean="0">
              <a:ln>
                <a:noFill/>
              </a:ln>
              <a:solidFill>
                <a:schemeClr val="tx1"/>
              </a:solidFill>
              <a:effectLst/>
              <a:latin typeface="Arial" charset="0"/>
            </a:endParaRPr>
          </a:p>
        </p:txBody>
      </p:sp>
      <p:graphicFrame>
        <p:nvGraphicFramePr>
          <p:cNvPr id="33" name="Object 24"/>
          <p:cNvGraphicFramePr>
            <a:graphicFrameLocks noChangeAspect="1"/>
          </p:cNvGraphicFramePr>
          <p:nvPr>
            <p:extLst>
              <p:ext uri="{D42A27DB-BD31-4B8C-83A1-F6EECF244321}">
                <p14:modId xmlns:p14="http://schemas.microsoft.com/office/powerpoint/2010/main" val="3394542297"/>
              </p:ext>
            </p:extLst>
          </p:nvPr>
        </p:nvGraphicFramePr>
        <p:xfrm>
          <a:off x="1152525" y="960438"/>
          <a:ext cx="1727200" cy="368300"/>
        </p:xfrm>
        <a:graphic>
          <a:graphicData uri="http://schemas.openxmlformats.org/presentationml/2006/ole">
            <mc:AlternateContent xmlns:mc="http://schemas.openxmlformats.org/markup-compatibility/2006">
              <mc:Choice xmlns:v="urn:schemas-microsoft-com:vml" Requires="v">
                <p:oleObj spid="_x0000_s114860" name="Equation" r:id="rId3" imgW="1726920" imgH="368280" progId="Equation.3">
                  <p:embed/>
                </p:oleObj>
              </mc:Choice>
              <mc:Fallback>
                <p:oleObj name="Equation" r:id="rId3" imgW="1726920" imgH="36828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52525" y="960438"/>
                        <a:ext cx="1727200" cy="368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nvGrpSpPr>
          <p:cNvPr id="35" name="Group 38"/>
          <p:cNvGrpSpPr>
            <a:grpSpLocks/>
          </p:cNvGrpSpPr>
          <p:nvPr/>
        </p:nvGrpSpPr>
        <p:grpSpPr bwMode="auto">
          <a:xfrm>
            <a:off x="1431925" y="2454275"/>
            <a:ext cx="3289300" cy="838200"/>
            <a:chOff x="288" y="2464"/>
            <a:chExt cx="2072" cy="528"/>
          </a:xfrm>
        </p:grpSpPr>
        <p:sp>
          <p:nvSpPr>
            <p:cNvPr id="36" name="Line 39"/>
            <p:cNvSpPr>
              <a:spLocks noChangeShapeType="1"/>
            </p:cNvSpPr>
            <p:nvPr/>
          </p:nvSpPr>
          <p:spPr bwMode="auto">
            <a:xfrm>
              <a:off x="472" y="2736"/>
              <a:ext cx="1728"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graphicFrame>
          <p:nvGraphicFramePr>
            <p:cNvPr id="37" name="Object 40"/>
            <p:cNvGraphicFramePr>
              <a:graphicFrameLocks noChangeAspect="1"/>
            </p:cNvGraphicFramePr>
            <p:nvPr/>
          </p:nvGraphicFramePr>
          <p:xfrm>
            <a:off x="288" y="2684"/>
            <a:ext cx="136" cy="88"/>
          </p:xfrm>
          <a:graphic>
            <a:graphicData uri="http://schemas.openxmlformats.org/presentationml/2006/ole">
              <mc:AlternateContent xmlns:mc="http://schemas.openxmlformats.org/markup-compatibility/2006">
                <mc:Choice xmlns:v="urn:schemas-microsoft-com:vml" Requires="v">
                  <p:oleObj spid="_x0000_s114861" name="Equation" r:id="rId5" imgW="215640" imgH="139680" progId="Equation.3">
                    <p:embed/>
                  </p:oleObj>
                </mc:Choice>
                <mc:Fallback>
                  <p:oleObj name="Equation" r:id="rId5" imgW="215640" imgH="13968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88" y="2684"/>
                          <a:ext cx="136" cy="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38" name="Text Box 41"/>
            <p:cNvSpPr txBox="1">
              <a:spLocks noChangeArrowheads="1"/>
            </p:cNvSpPr>
            <p:nvPr/>
          </p:nvSpPr>
          <p:spPr bwMode="auto">
            <a:xfrm>
              <a:off x="440" y="2464"/>
              <a:ext cx="1920"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dirty="0"/>
                <a:t>slope of the tangent at </a:t>
              </a:r>
              <a:r>
                <a:rPr lang="en-GB" sz="2400" i="1" dirty="0">
                  <a:latin typeface="Times New Roman" pitchFamily="18" charset="0"/>
                </a:rPr>
                <a:t>A</a:t>
              </a:r>
              <a:endParaRPr lang="en-US" sz="2400" i="1" dirty="0">
                <a:latin typeface="Times New Roman" pitchFamily="18" charset="0"/>
              </a:endParaRPr>
            </a:p>
          </p:txBody>
        </p:sp>
        <p:sp>
          <p:nvSpPr>
            <p:cNvPr id="39" name="Text Box 42"/>
            <p:cNvSpPr txBox="1">
              <a:spLocks noChangeArrowheads="1"/>
            </p:cNvSpPr>
            <p:nvPr/>
          </p:nvSpPr>
          <p:spPr bwMode="auto">
            <a:xfrm>
              <a:off x="808" y="2704"/>
              <a:ext cx="1104"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a:t>slope of </a:t>
              </a:r>
              <a:r>
                <a:rPr lang="en-GB" sz="2400" i="1">
                  <a:latin typeface="Times New Roman" pitchFamily="18" charset="0"/>
                </a:rPr>
                <a:t>OA</a:t>
              </a:r>
              <a:endParaRPr lang="en-US" sz="2400" i="1">
                <a:latin typeface="Times New Roman" pitchFamily="18" charset="0"/>
              </a:endParaRPr>
            </a:p>
          </p:txBody>
        </p:sp>
      </p:grpSp>
      <p:sp>
        <p:nvSpPr>
          <p:cNvPr id="42" name="Text Box 44"/>
          <p:cNvSpPr txBox="1">
            <a:spLocks noChangeArrowheads="1"/>
          </p:cNvSpPr>
          <p:nvPr/>
        </p:nvSpPr>
        <p:spPr bwMode="auto">
          <a:xfrm>
            <a:off x="302400" y="1781175"/>
            <a:ext cx="12573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dirty="0"/>
              <a:t>elasticity</a:t>
            </a:r>
            <a:endParaRPr lang="en-US" sz="1800" b="1" dirty="0"/>
          </a:p>
        </p:txBody>
      </p:sp>
      <p:graphicFrame>
        <p:nvGraphicFramePr>
          <p:cNvPr id="2" name="Object 1"/>
          <p:cNvGraphicFramePr>
            <a:graphicFrameLocks noChangeAspect="1"/>
          </p:cNvGraphicFramePr>
          <p:nvPr>
            <p:extLst>
              <p:ext uri="{D42A27DB-BD31-4B8C-83A1-F6EECF244321}">
                <p14:modId xmlns:p14="http://schemas.microsoft.com/office/powerpoint/2010/main" val="1120436798"/>
              </p:ext>
            </p:extLst>
          </p:nvPr>
        </p:nvGraphicFramePr>
        <p:xfrm>
          <a:off x="1428750" y="1604963"/>
          <a:ext cx="1231900" cy="787400"/>
        </p:xfrm>
        <a:graphic>
          <a:graphicData uri="http://schemas.openxmlformats.org/presentationml/2006/ole">
            <mc:AlternateContent xmlns:mc="http://schemas.openxmlformats.org/markup-compatibility/2006">
              <mc:Choice xmlns:v="urn:schemas-microsoft-com:vml" Requires="v">
                <p:oleObj spid="_x0000_s114862" name="Equation" r:id="rId7" imgW="1231560" imgH="787320" progId="Equation.DSMT4">
                  <p:embed/>
                </p:oleObj>
              </mc:Choice>
              <mc:Fallback>
                <p:oleObj name="Equation" r:id="rId7" imgW="1231560" imgH="787320" progId="Equation.DSMT4">
                  <p:embed/>
                  <p:pic>
                    <p:nvPicPr>
                      <p:cNvPr id="0" name="Object 43"/>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428750" y="1604963"/>
                        <a:ext cx="1231900" cy="7874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 name="Object 2"/>
          <p:cNvGraphicFramePr>
            <a:graphicFrameLocks noChangeAspect="1"/>
          </p:cNvGraphicFramePr>
          <p:nvPr>
            <p:extLst>
              <p:ext uri="{D42A27DB-BD31-4B8C-83A1-F6EECF244321}">
                <p14:modId xmlns:p14="http://schemas.microsoft.com/office/powerpoint/2010/main" val="1294607579"/>
              </p:ext>
            </p:extLst>
          </p:nvPr>
        </p:nvGraphicFramePr>
        <p:xfrm>
          <a:off x="1431925" y="3330575"/>
          <a:ext cx="2133600" cy="1739900"/>
        </p:xfrm>
        <a:graphic>
          <a:graphicData uri="http://schemas.openxmlformats.org/presentationml/2006/ole">
            <mc:AlternateContent xmlns:mc="http://schemas.openxmlformats.org/markup-compatibility/2006">
              <mc:Choice xmlns:v="urn:schemas-microsoft-com:vml" Requires="v">
                <p:oleObj spid="_x0000_s114863" name="Equation" r:id="rId9" imgW="2133360" imgH="1739880" progId="Equation.DSMT4">
                  <p:embed/>
                </p:oleObj>
              </mc:Choice>
              <mc:Fallback>
                <p:oleObj name="Equation" r:id="rId9" imgW="2133360" imgH="1739880" progId="Equation.DSMT4">
                  <p:embed/>
                  <p:pic>
                    <p:nvPicPr>
                      <p:cNvPr id="0" name="Object 1"/>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431925" y="3330575"/>
                        <a:ext cx="2133600" cy="17399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 name="Rectangle 66"/>
          <p:cNvSpPr/>
          <p:nvPr/>
        </p:nvSpPr>
        <p:spPr bwMode="auto">
          <a:xfrm>
            <a:off x="4848225" y="657225"/>
            <a:ext cx="4022650" cy="3914775"/>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dirty="0"/>
          </a:p>
        </p:txBody>
      </p:sp>
      <p:sp>
        <p:nvSpPr>
          <p:cNvPr id="30"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15715" name="Text Box 3"/>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8</a:t>
            </a:r>
          </a:p>
        </p:txBody>
      </p:sp>
      <p:sp>
        <p:nvSpPr>
          <p:cNvPr id="115717" name="Text Box 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The tangent at any point is coincidental with the line itself, so in this case its slope is always </a:t>
            </a:r>
            <a:r>
              <a:rPr lang="en-GB" sz="1500" b="1" i="1">
                <a:latin typeface="Symbol" pitchFamily="18" charset="2"/>
              </a:rPr>
              <a:t>b</a:t>
            </a:r>
            <a:r>
              <a:rPr lang="en-GB" sz="1500" b="1" baseline="-25000"/>
              <a:t>2</a:t>
            </a:r>
            <a:r>
              <a:rPr lang="en-GB" sz="1500" b="1"/>
              <a:t>.  The elasticity depends on the slope of the line joining the point to the origin.</a:t>
            </a:r>
            <a:endParaRPr lang="en-GB" sz="1500" b="1">
              <a:latin typeface="Times New Roman" pitchFamily="18" charset="0"/>
            </a:endParaRPr>
          </a:p>
        </p:txBody>
      </p:sp>
      <p:sp>
        <p:nvSpPr>
          <p:cNvPr id="28"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29" name="Text Box 4"/>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ELASTICITIES AND LOGARITHMIC MODELS</a:t>
            </a:r>
            <a:endParaRPr lang="en-GB" sz="1600" dirty="0">
              <a:latin typeface="Times New Roman" pitchFamily="18" charset="0"/>
            </a:endParaRPr>
          </a:p>
        </p:txBody>
      </p:sp>
      <p:sp>
        <p:nvSpPr>
          <p:cNvPr id="41" name="Text Box 9"/>
          <p:cNvSpPr txBox="1">
            <a:spLocks noChangeArrowheads="1"/>
          </p:cNvSpPr>
          <p:nvPr/>
        </p:nvSpPr>
        <p:spPr bwMode="auto">
          <a:xfrm>
            <a:off x="8334375" y="4048125"/>
            <a:ext cx="304800" cy="365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spcBef>
                <a:spcPct val="50000"/>
              </a:spcBef>
            </a:pPr>
            <a:r>
              <a:rPr lang="en-US" sz="2400" b="1" i="1">
                <a:latin typeface="Times New Roman" pitchFamily="18" charset="0"/>
              </a:rPr>
              <a:t>x</a:t>
            </a:r>
          </a:p>
        </p:txBody>
      </p:sp>
      <p:sp>
        <p:nvSpPr>
          <p:cNvPr id="42" name="Rectangle 10"/>
          <p:cNvSpPr>
            <a:spLocks noChangeArrowheads="1"/>
          </p:cNvSpPr>
          <p:nvPr/>
        </p:nvSpPr>
        <p:spPr bwMode="auto">
          <a:xfrm>
            <a:off x="5181600" y="4124325"/>
            <a:ext cx="457200" cy="38100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43" name="Rectangle 11"/>
          <p:cNvSpPr>
            <a:spLocks noChangeArrowheads="1"/>
          </p:cNvSpPr>
          <p:nvPr/>
        </p:nvSpPr>
        <p:spPr bwMode="auto">
          <a:xfrm>
            <a:off x="8181975" y="4114800"/>
            <a:ext cx="457200" cy="38100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55" name="Text Box 12"/>
          <p:cNvSpPr txBox="1">
            <a:spLocks noChangeArrowheads="1"/>
          </p:cNvSpPr>
          <p:nvPr/>
        </p:nvSpPr>
        <p:spPr bwMode="auto">
          <a:xfrm>
            <a:off x="6324600" y="2066925"/>
            <a:ext cx="304800" cy="365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spcBef>
                <a:spcPct val="50000"/>
              </a:spcBef>
            </a:pPr>
            <a:r>
              <a:rPr lang="en-US" sz="2400" b="1" i="1">
                <a:latin typeface="Times New Roman" pitchFamily="18" charset="0"/>
              </a:rPr>
              <a:t>A</a:t>
            </a:r>
          </a:p>
        </p:txBody>
      </p:sp>
      <p:sp>
        <p:nvSpPr>
          <p:cNvPr id="56" name="Text Box 13"/>
          <p:cNvSpPr txBox="1">
            <a:spLocks noChangeArrowheads="1"/>
          </p:cNvSpPr>
          <p:nvPr/>
        </p:nvSpPr>
        <p:spPr bwMode="auto">
          <a:xfrm>
            <a:off x="5257800" y="4048125"/>
            <a:ext cx="304800" cy="365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spcBef>
                <a:spcPct val="50000"/>
              </a:spcBef>
            </a:pPr>
            <a:r>
              <a:rPr lang="en-US" sz="2400" b="1" i="1">
                <a:latin typeface="Times New Roman" pitchFamily="18" charset="0"/>
              </a:rPr>
              <a:t>O</a:t>
            </a:r>
          </a:p>
        </p:txBody>
      </p:sp>
      <p:sp>
        <p:nvSpPr>
          <p:cNvPr id="57" name="Rectangle 14"/>
          <p:cNvSpPr>
            <a:spLocks noChangeArrowheads="1"/>
          </p:cNvSpPr>
          <p:nvPr/>
        </p:nvSpPr>
        <p:spPr bwMode="auto">
          <a:xfrm>
            <a:off x="5389563" y="855663"/>
            <a:ext cx="3049587" cy="32004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58" name="Line 15"/>
          <p:cNvSpPr>
            <a:spLocks noChangeShapeType="1"/>
          </p:cNvSpPr>
          <p:nvPr/>
        </p:nvSpPr>
        <p:spPr bwMode="auto">
          <a:xfrm flipV="1">
            <a:off x="5389563" y="2482850"/>
            <a:ext cx="1123950" cy="1571625"/>
          </a:xfrm>
          <a:prstGeom prst="line">
            <a:avLst/>
          </a:prstGeom>
          <a:noFill/>
          <a:ln w="19050">
            <a:solidFill>
              <a:schemeClr val="tx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59" name="Line 16"/>
          <p:cNvSpPr>
            <a:spLocks noChangeAspect="1" noChangeShapeType="1"/>
          </p:cNvSpPr>
          <p:nvPr/>
        </p:nvSpPr>
        <p:spPr bwMode="auto">
          <a:xfrm flipV="1">
            <a:off x="5389563" y="1976438"/>
            <a:ext cx="2880000" cy="77200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60" name="Oval 17"/>
          <p:cNvSpPr>
            <a:spLocks noChangeArrowheads="1"/>
          </p:cNvSpPr>
          <p:nvPr/>
        </p:nvSpPr>
        <p:spPr bwMode="auto">
          <a:xfrm>
            <a:off x="6505575" y="2400300"/>
            <a:ext cx="76200" cy="76200"/>
          </a:xfrm>
          <a:prstGeom prst="ellipse">
            <a:avLst/>
          </a:prstGeom>
          <a:solidFill>
            <a:srgbClr val="00FFFF"/>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64" name="Text Box 28"/>
          <p:cNvSpPr txBox="1">
            <a:spLocks noChangeArrowheads="1"/>
          </p:cNvSpPr>
          <p:nvPr/>
        </p:nvSpPr>
        <p:spPr bwMode="auto">
          <a:xfrm>
            <a:off x="5087938" y="828675"/>
            <a:ext cx="304800" cy="365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spcBef>
                <a:spcPct val="50000"/>
              </a:spcBef>
            </a:pPr>
            <a:r>
              <a:rPr lang="en-US" sz="2400" b="1" i="1">
                <a:latin typeface="Times New Roman" pitchFamily="18" charset="0"/>
              </a:rPr>
              <a:t>Y</a:t>
            </a:r>
          </a:p>
        </p:txBody>
      </p:sp>
      <p:sp>
        <p:nvSpPr>
          <p:cNvPr id="65" name="Text Box 29"/>
          <p:cNvSpPr txBox="1">
            <a:spLocks noChangeArrowheads="1"/>
          </p:cNvSpPr>
          <p:nvPr/>
        </p:nvSpPr>
        <p:spPr bwMode="auto">
          <a:xfrm>
            <a:off x="8181975" y="4064000"/>
            <a:ext cx="304800" cy="365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spcBef>
                <a:spcPct val="50000"/>
              </a:spcBef>
            </a:pPr>
            <a:r>
              <a:rPr lang="en-US" sz="2400" b="1" i="1">
                <a:latin typeface="Times New Roman" pitchFamily="18" charset="0"/>
              </a:rPr>
              <a:t>X</a:t>
            </a:r>
          </a:p>
        </p:txBody>
      </p:sp>
      <p:sp>
        <p:nvSpPr>
          <p:cNvPr id="31" name="Rectangle 30"/>
          <p:cNvSpPr/>
          <p:nvPr/>
        </p:nvSpPr>
        <p:spPr bwMode="auto">
          <a:xfrm>
            <a:off x="180975" y="657225"/>
            <a:ext cx="4543425" cy="4676775"/>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400" b="0" i="0" u="none" strike="noStrike" cap="none" normalizeH="0" baseline="0" smtClean="0">
              <a:ln>
                <a:noFill/>
              </a:ln>
              <a:solidFill>
                <a:schemeClr val="tx1"/>
              </a:solidFill>
              <a:effectLst/>
              <a:latin typeface="Arial" charset="0"/>
            </a:endParaRPr>
          </a:p>
        </p:txBody>
      </p:sp>
      <p:graphicFrame>
        <p:nvGraphicFramePr>
          <p:cNvPr id="32" name="Object 24"/>
          <p:cNvGraphicFramePr>
            <a:graphicFrameLocks noChangeAspect="1"/>
          </p:cNvGraphicFramePr>
          <p:nvPr>
            <p:extLst>
              <p:ext uri="{D42A27DB-BD31-4B8C-83A1-F6EECF244321}">
                <p14:modId xmlns:p14="http://schemas.microsoft.com/office/powerpoint/2010/main" val="3394542297"/>
              </p:ext>
            </p:extLst>
          </p:nvPr>
        </p:nvGraphicFramePr>
        <p:xfrm>
          <a:off x="1152525" y="960438"/>
          <a:ext cx="1727200" cy="368300"/>
        </p:xfrm>
        <a:graphic>
          <a:graphicData uri="http://schemas.openxmlformats.org/presentationml/2006/ole">
            <mc:AlternateContent xmlns:mc="http://schemas.openxmlformats.org/markup-compatibility/2006">
              <mc:Choice xmlns:v="urn:schemas-microsoft-com:vml" Requires="v">
                <p:oleObj spid="_x0000_s115884" name="Equation" r:id="rId3" imgW="1726920" imgH="368280" progId="Equation.3">
                  <p:embed/>
                </p:oleObj>
              </mc:Choice>
              <mc:Fallback>
                <p:oleObj name="Equation" r:id="rId3" imgW="1726920" imgH="36828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52525" y="960438"/>
                        <a:ext cx="1727200" cy="368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nvGrpSpPr>
          <p:cNvPr id="34" name="Group 38"/>
          <p:cNvGrpSpPr>
            <a:grpSpLocks/>
          </p:cNvGrpSpPr>
          <p:nvPr/>
        </p:nvGrpSpPr>
        <p:grpSpPr bwMode="auto">
          <a:xfrm>
            <a:off x="1431925" y="2454275"/>
            <a:ext cx="3289300" cy="838200"/>
            <a:chOff x="288" y="2464"/>
            <a:chExt cx="2072" cy="528"/>
          </a:xfrm>
        </p:grpSpPr>
        <p:sp>
          <p:nvSpPr>
            <p:cNvPr id="35" name="Line 39"/>
            <p:cNvSpPr>
              <a:spLocks noChangeShapeType="1"/>
            </p:cNvSpPr>
            <p:nvPr/>
          </p:nvSpPr>
          <p:spPr bwMode="auto">
            <a:xfrm>
              <a:off x="472" y="2736"/>
              <a:ext cx="1728"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graphicFrame>
          <p:nvGraphicFramePr>
            <p:cNvPr id="36" name="Object 40"/>
            <p:cNvGraphicFramePr>
              <a:graphicFrameLocks noChangeAspect="1"/>
            </p:cNvGraphicFramePr>
            <p:nvPr/>
          </p:nvGraphicFramePr>
          <p:xfrm>
            <a:off x="288" y="2684"/>
            <a:ext cx="136" cy="88"/>
          </p:xfrm>
          <a:graphic>
            <a:graphicData uri="http://schemas.openxmlformats.org/presentationml/2006/ole">
              <mc:AlternateContent xmlns:mc="http://schemas.openxmlformats.org/markup-compatibility/2006">
                <mc:Choice xmlns:v="urn:schemas-microsoft-com:vml" Requires="v">
                  <p:oleObj spid="_x0000_s115885" name="Equation" r:id="rId5" imgW="215640" imgH="139680" progId="Equation.3">
                    <p:embed/>
                  </p:oleObj>
                </mc:Choice>
                <mc:Fallback>
                  <p:oleObj name="Equation" r:id="rId5" imgW="215640" imgH="13968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88" y="2684"/>
                          <a:ext cx="136" cy="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37" name="Text Box 41"/>
            <p:cNvSpPr txBox="1">
              <a:spLocks noChangeArrowheads="1"/>
            </p:cNvSpPr>
            <p:nvPr/>
          </p:nvSpPr>
          <p:spPr bwMode="auto">
            <a:xfrm>
              <a:off x="440" y="2464"/>
              <a:ext cx="1920"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dirty="0"/>
                <a:t>slope of the tangent at </a:t>
              </a:r>
              <a:r>
                <a:rPr lang="en-GB" sz="2400" i="1" dirty="0">
                  <a:latin typeface="Times New Roman" pitchFamily="18" charset="0"/>
                </a:rPr>
                <a:t>A</a:t>
              </a:r>
              <a:endParaRPr lang="en-US" sz="2400" i="1" dirty="0">
                <a:latin typeface="Times New Roman" pitchFamily="18" charset="0"/>
              </a:endParaRPr>
            </a:p>
          </p:txBody>
        </p:sp>
        <p:sp>
          <p:nvSpPr>
            <p:cNvPr id="38" name="Text Box 42"/>
            <p:cNvSpPr txBox="1">
              <a:spLocks noChangeArrowheads="1"/>
            </p:cNvSpPr>
            <p:nvPr/>
          </p:nvSpPr>
          <p:spPr bwMode="auto">
            <a:xfrm>
              <a:off x="808" y="2704"/>
              <a:ext cx="1104"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a:t>slope of </a:t>
              </a:r>
              <a:r>
                <a:rPr lang="en-GB" sz="2400" i="1">
                  <a:latin typeface="Times New Roman" pitchFamily="18" charset="0"/>
                </a:rPr>
                <a:t>OA</a:t>
              </a:r>
              <a:endParaRPr lang="en-US" sz="2400" i="1">
                <a:latin typeface="Times New Roman" pitchFamily="18" charset="0"/>
              </a:endParaRPr>
            </a:p>
          </p:txBody>
        </p:sp>
      </p:grpSp>
      <p:sp>
        <p:nvSpPr>
          <p:cNvPr id="40" name="Text Box 44"/>
          <p:cNvSpPr txBox="1">
            <a:spLocks noChangeArrowheads="1"/>
          </p:cNvSpPr>
          <p:nvPr/>
        </p:nvSpPr>
        <p:spPr bwMode="auto">
          <a:xfrm>
            <a:off x="302400" y="1781175"/>
            <a:ext cx="12573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dirty="0"/>
              <a:t>elasticity</a:t>
            </a:r>
            <a:endParaRPr lang="en-US" sz="1800" b="1" dirty="0"/>
          </a:p>
        </p:txBody>
      </p:sp>
      <p:graphicFrame>
        <p:nvGraphicFramePr>
          <p:cNvPr id="2" name="Object 1"/>
          <p:cNvGraphicFramePr>
            <a:graphicFrameLocks noChangeAspect="1"/>
          </p:cNvGraphicFramePr>
          <p:nvPr>
            <p:extLst>
              <p:ext uri="{D42A27DB-BD31-4B8C-83A1-F6EECF244321}">
                <p14:modId xmlns:p14="http://schemas.microsoft.com/office/powerpoint/2010/main" val="1120436798"/>
              </p:ext>
            </p:extLst>
          </p:nvPr>
        </p:nvGraphicFramePr>
        <p:xfrm>
          <a:off x="1428750" y="1604963"/>
          <a:ext cx="1231900" cy="787400"/>
        </p:xfrm>
        <a:graphic>
          <a:graphicData uri="http://schemas.openxmlformats.org/presentationml/2006/ole">
            <mc:AlternateContent xmlns:mc="http://schemas.openxmlformats.org/markup-compatibility/2006">
              <mc:Choice xmlns:v="urn:schemas-microsoft-com:vml" Requires="v">
                <p:oleObj spid="_x0000_s115886" name="Equation" r:id="rId7" imgW="1231560" imgH="787320" progId="Equation.DSMT4">
                  <p:embed/>
                </p:oleObj>
              </mc:Choice>
              <mc:Fallback>
                <p:oleObj name="Equation" r:id="rId7" imgW="1231560" imgH="787320" progId="Equation.DSMT4">
                  <p:embed/>
                  <p:pic>
                    <p:nvPicPr>
                      <p:cNvPr id="0" name="Object 43"/>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428750" y="1604963"/>
                        <a:ext cx="1231900" cy="7874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 name="Object 2"/>
          <p:cNvGraphicFramePr>
            <a:graphicFrameLocks noChangeAspect="1"/>
          </p:cNvGraphicFramePr>
          <p:nvPr>
            <p:extLst>
              <p:ext uri="{D42A27DB-BD31-4B8C-83A1-F6EECF244321}">
                <p14:modId xmlns:p14="http://schemas.microsoft.com/office/powerpoint/2010/main" val="1294607579"/>
              </p:ext>
            </p:extLst>
          </p:nvPr>
        </p:nvGraphicFramePr>
        <p:xfrm>
          <a:off x="1431925" y="3330575"/>
          <a:ext cx="2133600" cy="1739900"/>
        </p:xfrm>
        <a:graphic>
          <a:graphicData uri="http://schemas.openxmlformats.org/presentationml/2006/ole">
            <mc:AlternateContent xmlns:mc="http://schemas.openxmlformats.org/markup-compatibility/2006">
              <mc:Choice xmlns:v="urn:schemas-microsoft-com:vml" Requires="v">
                <p:oleObj spid="_x0000_s115887" name="Equation" r:id="rId9" imgW="2133360" imgH="1739880" progId="Equation.DSMT4">
                  <p:embed/>
                </p:oleObj>
              </mc:Choice>
              <mc:Fallback>
                <p:oleObj name="Equation" r:id="rId9" imgW="2133360" imgH="1739880" progId="Equation.DSMT4">
                  <p:embed/>
                  <p:pic>
                    <p:nvPicPr>
                      <p:cNvPr id="0" name="Object 1"/>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431925" y="3330575"/>
                        <a:ext cx="2133600" cy="17399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Default Design">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4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400" b="0" i="0" u="none" strike="noStrike" cap="none" normalizeH="0" baseline="0" smtClean="0">
            <a:ln>
              <a:noFill/>
            </a:ln>
            <a:solidFill>
              <a:schemeClr val="tx1"/>
            </a:solidFill>
            <a:effectLst/>
            <a:latin typeface="Arial" charset="0"/>
          </a:defRPr>
        </a:defPPr>
      </a:lstStyle>
    </a:lnDef>
  </a:objectDefaults>
  <a:extraClrSchemeLst>
    <a:extraClrScheme>
      <a:clrScheme name="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efault Design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E8900F5E31C89A48940A57403082843D" ma:contentTypeVersion="20" ma:contentTypeDescription="Create a new document." ma:contentTypeScope="" ma:versionID="88874d72363f998fddc7eb7299333ae6">
  <xsd:schema xmlns:xsd="http://www.w3.org/2001/XMLSchema" xmlns:xs="http://www.w3.org/2001/XMLSchema" xmlns:p="http://schemas.microsoft.com/office/2006/metadata/properties" xmlns:ns1="http://schemas.microsoft.com/sharepoint/v3" xmlns:ns2="37b7e42e-eaac-4c0c-b7ab-65d932e301c3" xmlns:ns3="7c20e60f-09c9-4b20-a5fa-550b7d980542" targetNamespace="http://schemas.microsoft.com/office/2006/metadata/properties" ma:root="true" ma:fieldsID="06086891c1d7afe90fabd02406972d02" ns1:_="" ns2:_="" ns3:_="">
    <xsd:import namespace="http://schemas.microsoft.com/sharepoint/v3"/>
    <xsd:import namespace="37b7e42e-eaac-4c0c-b7ab-65d932e301c3"/>
    <xsd:import namespace="7c20e60f-09c9-4b20-a5fa-550b7d980542"/>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DateTaken" minOccurs="0"/>
                <xsd:element ref="ns2:MediaLengthInSeconds" minOccurs="0"/>
                <xsd:element ref="ns2:lcf76f155ced4ddcb4097134ff3c332f" minOccurs="0"/>
                <xsd:element ref="ns3:TaxCatchAll" minOccurs="0"/>
                <xsd:element ref="ns2:MediaServiceOCR" minOccurs="0"/>
                <xsd:element ref="ns2:MediaServiceGenerationTime" minOccurs="0"/>
                <xsd:element ref="ns2:MediaServiceEventHashCode" minOccurs="0"/>
                <xsd:element ref="ns2:ForpracticeorgradableforLMS_x003f_" minOccurs="0"/>
                <xsd:element ref="ns2:MediaServiceObjectDetectorVersions" minOccurs="0"/>
                <xsd:element ref="ns2:MediaServiceLocation" minOccurs="0"/>
                <xsd:element ref="ns1:_ip_UnifiedCompliancePolicyProperties" minOccurs="0"/>
                <xsd:element ref="ns1:_ip_UnifiedCompliancePolicyUIAction" minOccurs="0"/>
                <xsd:element ref="ns2:CanthisbeconvertedbyStraive" minOccurs="0"/>
                <xsd:element ref="ns2:Date"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23" nillable="true" ma:displayName="Unified Compliance Policy Properties" ma:hidden="true" ma:internalName="_ip_UnifiedCompliancePolicyProperties">
      <xsd:simpleType>
        <xsd:restriction base="dms:Note"/>
      </xsd:simpleType>
    </xsd:element>
    <xsd:element name="_ip_UnifiedCompliancePolicyUIAction" ma:index="24"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37b7e42e-eaac-4c0c-b7ab-65d932e301c3"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internalName="MediaServiceDateTaken" ma:readOnly="true">
      <xsd:simpleType>
        <xsd:restriction base="dms:Text"/>
      </xsd:simpleType>
    </xsd:element>
    <xsd:element name="MediaLengthInSeconds" ma:index="13" nillable="true" ma:displayName="MediaLengthInSeconds" ma:hidden="true" ma:internalName="MediaLengthInSeconds" ma:readOnly="true">
      <xsd:simpleType>
        <xsd:restriction base="dms:Unknown"/>
      </xsd:simpleType>
    </xsd:element>
    <xsd:element name="lcf76f155ced4ddcb4097134ff3c332f" ma:index="15" nillable="true" ma:taxonomy="true" ma:internalName="lcf76f155ced4ddcb4097134ff3c332f" ma:taxonomyFieldName="MediaServiceImageTags" ma:displayName="Image Tags" ma:readOnly="false" ma:fieldId="{5cf76f15-5ced-4ddc-b409-7134ff3c332f}" ma:taxonomyMulti="true" ma:sspId="ff217fd5-6bb5-4de3-bf71-ef5eb62cb525" ma:termSetId="09814cd3-568e-fe90-9814-8d621ff8fb84" ma:anchorId="fba54fb3-c3e1-fe81-a776-ca4b69148c4d" ma:open="true" ma:isKeyword="false">
      <xsd:complexType>
        <xsd:sequence>
          <xsd:element ref="pc:Terms" minOccurs="0" maxOccurs="1"/>
        </xsd:sequence>
      </xsd:complexType>
    </xsd:element>
    <xsd:element name="MediaServiceOCR" ma:index="17" nillable="true" ma:displayName="Extracted Text" ma:internalName="MediaServiceOCR" ma:readOnly="true">
      <xsd:simpleType>
        <xsd:restriction base="dms:Note">
          <xsd:maxLength value="255"/>
        </xsd:restriction>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ForpracticeorgradableforLMS_x003f_" ma:index="20" nillable="true" ma:displayName="For practice or gradable for LMS?" ma:format="Dropdown" ma:internalName="ForpracticeorgradableforLMS_x003f_">
      <xsd:simpleType>
        <xsd:restriction base="dms:Choice">
          <xsd:enumeration value="For Practice"/>
          <xsd:enumeration value="For Grading"/>
          <xsd:enumeration value="For Practice OR Grading"/>
        </xsd:restriction>
      </xsd:simpleType>
    </xsd:element>
    <xsd:element name="MediaServiceObjectDetectorVersions" ma:index="21" nillable="true" ma:displayName="MediaServiceObjectDetectorVersions" ma:hidden="true" ma:indexed="true" ma:internalName="MediaServiceObjectDetectorVersions" ma:readOnly="true">
      <xsd:simpleType>
        <xsd:restriction base="dms:Text"/>
      </xsd:simpleType>
    </xsd:element>
    <xsd:element name="MediaServiceLocation" ma:index="22" nillable="true" ma:displayName="Location" ma:indexed="true" ma:internalName="MediaServiceLocation" ma:readOnly="true">
      <xsd:simpleType>
        <xsd:restriction base="dms:Text"/>
      </xsd:simpleType>
    </xsd:element>
    <xsd:element name="CanthisbeconvertedbyStraive" ma:index="25" nillable="true" ma:displayName="Can be converted by Straive" ma:default="No" ma:format="Dropdown" ma:internalName="CanthisbeconvertedbyStraive">
      <xsd:simpleType>
        <xsd:restriction base="dms:Choice">
          <xsd:enumeration value="Yes"/>
          <xsd:enumeration value="No"/>
        </xsd:restriction>
      </xsd:simpleType>
    </xsd:element>
    <xsd:element name="Date" ma:index="26" nillable="true" ma:displayName="Date" ma:format="DateOnly" ma:internalName="Date">
      <xsd:simpleType>
        <xsd:restriction base="dms:DateTime"/>
      </xsd:simpleType>
    </xsd:element>
    <xsd:element name="MediaServiceSearchProperties" ma:index="27"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7c20e60f-09c9-4b20-a5fa-550b7d980542"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TaxCatchAll" ma:index="16" nillable="true" ma:displayName="Taxonomy Catch All Column" ma:hidden="true" ma:list="{6927d970-8a6b-4b37-beb7-fd1884633f11}" ma:internalName="TaxCatchAll" ma:showField="CatchAllData" ma:web="7c20e60f-09c9-4b20-a5fa-550b7d980542">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_ip_UnifiedCompliancePolicyUIAction xmlns="http://schemas.microsoft.com/sharepoint/v3" xsi:nil="true"/>
    <CanthisbeconvertedbyStraive xmlns="37b7e42e-eaac-4c0c-b7ab-65d932e301c3">No</CanthisbeconvertedbyStraive>
    <Date xmlns="37b7e42e-eaac-4c0c-b7ab-65d932e301c3" xsi:nil="true"/>
    <TaxCatchAll xmlns="7c20e60f-09c9-4b20-a5fa-550b7d980542" xsi:nil="true"/>
    <_ip_UnifiedCompliancePolicyProperties xmlns="http://schemas.microsoft.com/sharepoint/v3" xsi:nil="true"/>
    <ForpracticeorgradableforLMS_x003f_ xmlns="37b7e42e-eaac-4c0c-b7ab-65d932e301c3" xsi:nil="true"/>
    <lcf76f155ced4ddcb4097134ff3c332f xmlns="37b7e42e-eaac-4c0c-b7ab-65d932e301c3">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36A87EEC-1B84-4B19-BA2E-05091BF55FC9}"/>
</file>

<file path=customXml/itemProps2.xml><?xml version="1.0" encoding="utf-8"?>
<ds:datastoreItem xmlns:ds="http://schemas.openxmlformats.org/officeDocument/2006/customXml" ds:itemID="{137B860B-8118-4791-90C8-0A4236604396}"/>
</file>

<file path=customXml/itemProps3.xml><?xml version="1.0" encoding="utf-8"?>
<ds:datastoreItem xmlns:ds="http://schemas.openxmlformats.org/officeDocument/2006/customXml" ds:itemID="{B8C4A263-0D75-41CC-8B56-652DAD062529}"/>
</file>

<file path=docProps/app.xml><?xml version="1.0" encoding="utf-8"?>
<Properties xmlns="http://schemas.openxmlformats.org/officeDocument/2006/extended-properties" xmlns:vt="http://schemas.openxmlformats.org/officeDocument/2006/docPropsVTypes">
  <TotalTime>3679</TotalTime>
  <Words>2421</Words>
  <Application>Microsoft Office PowerPoint</Application>
  <PresentationFormat>On-screen Show (4:3)</PresentationFormat>
  <Paragraphs>348</Paragraphs>
  <Slides>41</Slides>
  <Notes>0</Notes>
  <HiddenSlides>0</HiddenSlides>
  <MMClips>0</MMClips>
  <ScaleCrop>false</ScaleCrop>
  <HeadingPairs>
    <vt:vector size="6" baseType="variant">
      <vt:variant>
        <vt:lpstr>Theme</vt:lpstr>
      </vt:variant>
      <vt:variant>
        <vt:i4>1</vt:i4>
      </vt:variant>
      <vt:variant>
        <vt:lpstr>Embedded OLE Servers</vt:lpstr>
      </vt:variant>
      <vt:variant>
        <vt:i4>2</vt:i4>
      </vt:variant>
      <vt:variant>
        <vt:lpstr>Slide Titles</vt:lpstr>
      </vt:variant>
      <vt:variant>
        <vt:i4>41</vt:i4>
      </vt:variant>
    </vt:vector>
  </HeadingPairs>
  <TitlesOfParts>
    <vt:vector size="44" baseType="lpstr">
      <vt:lpstr>Default Design</vt:lpstr>
      <vt:lpstr>Worksheet</vt:lpstr>
      <vt:lpstr>Equation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Dell Computer Corporation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No Slide Title</dc:title>
  <dc:creator>CRSD</dc:creator>
  <cp:lastModifiedBy>GOODALL, Fiona</cp:lastModifiedBy>
  <cp:revision>118</cp:revision>
  <dcterms:created xsi:type="dcterms:W3CDTF">1998-05-09T13:24:56Z</dcterms:created>
  <dcterms:modified xsi:type="dcterms:W3CDTF">2016-05-20T13:20:17Z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0x010100E8900F5E31C89A48940A57403082843D</vt:lpwstr>
  </property>
</Properties>
</file>