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0.xml" ContentType="application/vnd.openxmlformats-officedocument.presentationml.slide+xml"/>
  <Override PartName="/ppt/slides/slide3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13.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69" r:id="rId2"/>
    <p:sldId id="315" r:id="rId3"/>
    <p:sldId id="330" r:id="rId4"/>
    <p:sldId id="331" r:id="rId5"/>
    <p:sldId id="332" r:id="rId6"/>
    <p:sldId id="333" r:id="rId7"/>
    <p:sldId id="334" r:id="rId8"/>
    <p:sldId id="366" r:id="rId9"/>
    <p:sldId id="335" r:id="rId10"/>
    <p:sldId id="336" r:id="rId11"/>
    <p:sldId id="337" r:id="rId12"/>
    <p:sldId id="338" r:id="rId13"/>
    <p:sldId id="342" r:id="rId14"/>
    <p:sldId id="359" r:id="rId15"/>
    <p:sldId id="358" r:id="rId16"/>
    <p:sldId id="361" r:id="rId17"/>
    <p:sldId id="343" r:id="rId18"/>
    <p:sldId id="346" r:id="rId19"/>
    <p:sldId id="345" r:id="rId20"/>
    <p:sldId id="349" r:id="rId21"/>
    <p:sldId id="350" r:id="rId22"/>
    <p:sldId id="367" r:id="rId23"/>
    <p:sldId id="351" r:id="rId24"/>
    <p:sldId id="344" r:id="rId25"/>
    <p:sldId id="352" r:id="rId26"/>
    <p:sldId id="362" r:id="rId27"/>
    <p:sldId id="363" r:id="rId28"/>
    <p:sldId id="353" r:id="rId29"/>
    <p:sldId id="354" r:id="rId30"/>
    <p:sldId id="355" r:id="rId31"/>
    <p:sldId id="364" r:id="rId32"/>
    <p:sldId id="356" r:id="rId33"/>
    <p:sldId id="365" r:id="rId34"/>
    <p:sldId id="357" r:id="rId35"/>
    <p:sldId id="284" r:id="rId36"/>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DDD"/>
    <a:srgbClr val="969696"/>
    <a:srgbClr val="003366"/>
    <a:srgbClr val="F8F8FA"/>
    <a:srgbClr val="004D99"/>
    <a:srgbClr val="FBFCFF"/>
    <a:srgbClr val="0066CC"/>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24" autoAdjust="0"/>
    <p:restoredTop sz="97070" autoAdjust="0"/>
  </p:normalViewPr>
  <p:slideViewPr>
    <p:cSldViewPr snapToGrid="0" showGuides="1">
      <p:cViewPr>
        <p:scale>
          <a:sx n="100" d="100"/>
          <a:sy n="100" d="100"/>
        </p:scale>
        <p:origin x="-2166" y="-38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2.wmf"/><Relationship Id="rId1" Type="http://schemas.openxmlformats.org/officeDocument/2006/relationships/image" Target="../media/image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10" Type="http://schemas.openxmlformats.org/officeDocument/2006/relationships/image" Target="../media/image13.wmf"/><Relationship Id="rId4" Type="http://schemas.openxmlformats.org/officeDocument/2006/relationships/image" Target="../media/image9.wmf"/><Relationship Id="rId9" Type="http://schemas.openxmlformats.org/officeDocument/2006/relationships/image" Target="../media/image1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5.wmf"/><Relationship Id="rId1" Type="http://schemas.openxmlformats.org/officeDocument/2006/relationships/image" Target="../media/image1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6.wmf"/><Relationship Id="rId1" Type="http://schemas.openxmlformats.org/officeDocument/2006/relationships/image" Target="../media/image13.wmf"/><Relationship Id="rId4" Type="http://schemas.openxmlformats.org/officeDocument/2006/relationships/image" Target="../media/image1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5.wmf"/><Relationship Id="rId1" Type="http://schemas.openxmlformats.org/officeDocument/2006/relationships/image" Target="../media/image14.wmf"/><Relationship Id="rId4" Type="http://schemas.openxmlformats.org/officeDocument/2006/relationships/image" Target="../media/image1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572A727-62EA-4588-B676-6BA432F346DF}" type="slidenum">
              <a:rPr lang="en-US"/>
              <a:pPr/>
              <a:t>‹#›</a:t>
            </a:fld>
            <a:endParaRPr lang="en-US"/>
          </a:p>
        </p:txBody>
      </p:sp>
    </p:spTree>
    <p:extLst>
      <p:ext uri="{BB962C8B-B14F-4D97-AF65-F5344CB8AC3E}">
        <p14:creationId xmlns:p14="http://schemas.microsoft.com/office/powerpoint/2010/main" val="3493382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FC947A9-C0EF-42F9-8A41-55460EFA51B9}" type="slidenum">
              <a:rPr lang="en-US"/>
              <a:pPr/>
              <a:t>‹#›</a:t>
            </a:fld>
            <a:endParaRPr lang="en-US"/>
          </a:p>
        </p:txBody>
      </p:sp>
    </p:spTree>
    <p:extLst>
      <p:ext uri="{BB962C8B-B14F-4D97-AF65-F5344CB8AC3E}">
        <p14:creationId xmlns:p14="http://schemas.microsoft.com/office/powerpoint/2010/main" val="2100222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08AC144-856C-4181-8290-EB10532D022E}" type="slidenum">
              <a:rPr lang="en-US"/>
              <a:pPr/>
              <a:t>‹#›</a:t>
            </a:fld>
            <a:endParaRPr lang="en-US"/>
          </a:p>
        </p:txBody>
      </p:sp>
    </p:spTree>
    <p:extLst>
      <p:ext uri="{BB962C8B-B14F-4D97-AF65-F5344CB8AC3E}">
        <p14:creationId xmlns:p14="http://schemas.microsoft.com/office/powerpoint/2010/main" val="1400578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BA398E-478C-4045-9E83-71D1959E10A7}" type="slidenum">
              <a:rPr lang="en-US"/>
              <a:pPr/>
              <a:t>‹#›</a:t>
            </a:fld>
            <a:endParaRPr lang="en-US"/>
          </a:p>
        </p:txBody>
      </p:sp>
    </p:spTree>
    <p:extLst>
      <p:ext uri="{BB962C8B-B14F-4D97-AF65-F5344CB8AC3E}">
        <p14:creationId xmlns:p14="http://schemas.microsoft.com/office/powerpoint/2010/main" val="2325304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00094C6-3D16-496D-8EE4-614B5974730D}" type="slidenum">
              <a:rPr lang="en-US"/>
              <a:pPr/>
              <a:t>‹#›</a:t>
            </a:fld>
            <a:endParaRPr lang="en-US"/>
          </a:p>
        </p:txBody>
      </p:sp>
    </p:spTree>
    <p:extLst>
      <p:ext uri="{BB962C8B-B14F-4D97-AF65-F5344CB8AC3E}">
        <p14:creationId xmlns:p14="http://schemas.microsoft.com/office/powerpoint/2010/main" val="78774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E2DA4A1-73EB-47DE-9239-FD02631BA6DA}" type="slidenum">
              <a:rPr lang="en-US"/>
              <a:pPr/>
              <a:t>‹#›</a:t>
            </a:fld>
            <a:endParaRPr lang="en-US"/>
          </a:p>
        </p:txBody>
      </p:sp>
    </p:spTree>
    <p:extLst>
      <p:ext uri="{BB962C8B-B14F-4D97-AF65-F5344CB8AC3E}">
        <p14:creationId xmlns:p14="http://schemas.microsoft.com/office/powerpoint/2010/main" val="3203608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75AFB5F-F971-48E4-856D-59BBF510ADD6}" type="slidenum">
              <a:rPr lang="en-US"/>
              <a:pPr/>
              <a:t>‹#›</a:t>
            </a:fld>
            <a:endParaRPr lang="en-US"/>
          </a:p>
        </p:txBody>
      </p:sp>
    </p:spTree>
    <p:extLst>
      <p:ext uri="{BB962C8B-B14F-4D97-AF65-F5344CB8AC3E}">
        <p14:creationId xmlns:p14="http://schemas.microsoft.com/office/powerpoint/2010/main" val="2481635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934E7A0-5EA3-49E2-A7DA-496EC55A9596}" type="slidenum">
              <a:rPr lang="en-US"/>
              <a:pPr/>
              <a:t>‹#›</a:t>
            </a:fld>
            <a:endParaRPr lang="en-US"/>
          </a:p>
        </p:txBody>
      </p:sp>
    </p:spTree>
    <p:extLst>
      <p:ext uri="{BB962C8B-B14F-4D97-AF65-F5344CB8AC3E}">
        <p14:creationId xmlns:p14="http://schemas.microsoft.com/office/powerpoint/2010/main" val="33748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31762F0-144D-4DD3-9F3F-E96BC8E27188}" type="slidenum">
              <a:rPr lang="en-US"/>
              <a:pPr/>
              <a:t>‹#›</a:t>
            </a:fld>
            <a:endParaRPr lang="en-US"/>
          </a:p>
        </p:txBody>
      </p:sp>
    </p:spTree>
    <p:extLst>
      <p:ext uri="{BB962C8B-B14F-4D97-AF65-F5344CB8AC3E}">
        <p14:creationId xmlns:p14="http://schemas.microsoft.com/office/powerpoint/2010/main" val="2365943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77A91A9-0FE2-4897-B165-950D09A3E4CA}" type="slidenum">
              <a:rPr lang="en-US"/>
              <a:pPr/>
              <a:t>‹#›</a:t>
            </a:fld>
            <a:endParaRPr lang="en-US"/>
          </a:p>
        </p:txBody>
      </p:sp>
    </p:spTree>
    <p:extLst>
      <p:ext uri="{BB962C8B-B14F-4D97-AF65-F5344CB8AC3E}">
        <p14:creationId xmlns:p14="http://schemas.microsoft.com/office/powerpoint/2010/main" val="2852826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150BF13-1E36-4F7E-BBEC-10438EB6064D}" type="slidenum">
              <a:rPr lang="en-US"/>
              <a:pPr/>
              <a:t>‹#›</a:t>
            </a:fld>
            <a:endParaRPr lang="en-US"/>
          </a:p>
        </p:txBody>
      </p:sp>
    </p:spTree>
    <p:extLst>
      <p:ext uri="{BB962C8B-B14F-4D97-AF65-F5344CB8AC3E}">
        <p14:creationId xmlns:p14="http://schemas.microsoft.com/office/powerpoint/2010/main" val="2601965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CC469164-63D3-46FF-BF9B-C0B07BB9AA3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5" Type="http://schemas.openxmlformats.org/officeDocument/2006/relationships/oleObject" Target="../embeddings/oleObject18.bin"/><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2.wmf"/><Relationship Id="rId5" Type="http://schemas.openxmlformats.org/officeDocument/2006/relationships/oleObject" Target="../embeddings/oleObject21.bin"/><Relationship Id="rId4" Type="http://schemas.openxmlformats.org/officeDocument/2006/relationships/image" Target="../media/image3.wmf"/></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5.wmf"/><Relationship Id="rId11" Type="http://schemas.openxmlformats.org/officeDocument/2006/relationships/oleObject" Target="../embeddings/oleObject27.bin"/><Relationship Id="rId5" Type="http://schemas.openxmlformats.org/officeDocument/2006/relationships/oleObject" Target="../embeddings/oleObject24.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26.bin"/></Relationships>
</file>

<file path=ppt/slides/_rels/slide1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3.bin"/><Relationship Id="rId18" Type="http://schemas.openxmlformats.org/officeDocument/2006/relationships/image" Target="../media/image11.wmf"/><Relationship Id="rId3" Type="http://schemas.openxmlformats.org/officeDocument/2006/relationships/oleObject" Target="../embeddings/oleObject28.bin"/><Relationship Id="rId21" Type="http://schemas.openxmlformats.org/officeDocument/2006/relationships/oleObject" Target="../embeddings/oleObject37.bin"/><Relationship Id="rId7" Type="http://schemas.openxmlformats.org/officeDocument/2006/relationships/oleObject" Target="../embeddings/oleObject30.bin"/><Relationship Id="rId12" Type="http://schemas.openxmlformats.org/officeDocument/2006/relationships/image" Target="../media/image7.wmf"/><Relationship Id="rId17" Type="http://schemas.openxmlformats.org/officeDocument/2006/relationships/oleObject" Target="../embeddings/oleObject35.bin"/><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2.wmf"/><Relationship Id="rId1" Type="http://schemas.openxmlformats.org/officeDocument/2006/relationships/vmlDrawing" Target="../drawings/vmlDrawing12.vml"/><Relationship Id="rId6" Type="http://schemas.openxmlformats.org/officeDocument/2006/relationships/image" Target="../media/image5.wmf"/><Relationship Id="rId11" Type="http://schemas.openxmlformats.org/officeDocument/2006/relationships/oleObject" Target="../embeddings/oleObject32.bin"/><Relationship Id="rId5" Type="http://schemas.openxmlformats.org/officeDocument/2006/relationships/oleObject" Target="../embeddings/oleObject29.bin"/><Relationship Id="rId15" Type="http://schemas.openxmlformats.org/officeDocument/2006/relationships/oleObject" Target="../embeddings/oleObject34.bin"/><Relationship Id="rId10" Type="http://schemas.openxmlformats.org/officeDocument/2006/relationships/image" Target="../media/image9.wmf"/><Relationship Id="rId19" Type="http://schemas.openxmlformats.org/officeDocument/2006/relationships/oleObject" Target="../embeddings/oleObject36.bin"/><Relationship Id="rId4" Type="http://schemas.openxmlformats.org/officeDocument/2006/relationships/image" Target="../media/image2.wmf"/><Relationship Id="rId9" Type="http://schemas.openxmlformats.org/officeDocument/2006/relationships/oleObject" Target="../embeddings/oleObject31.bin"/><Relationship Id="rId14" Type="http://schemas.openxmlformats.org/officeDocument/2006/relationships/image" Target="../media/image8.wmf"/><Relationship Id="rId22" Type="http://schemas.openxmlformats.org/officeDocument/2006/relationships/image" Target="../media/image13.wmf"/></Relationships>
</file>

<file path=ppt/slides/_rels/slide1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5.wmf"/><Relationship Id="rId5" Type="http://schemas.openxmlformats.org/officeDocument/2006/relationships/oleObject" Target="../embeddings/oleObject39.bin"/><Relationship Id="rId4" Type="http://schemas.openxmlformats.org/officeDocument/2006/relationships/image" Target="../media/image14.wmf"/></Relationships>
</file>

<file path=ppt/slides/_rels/slide15.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6.wmf"/><Relationship Id="rId5" Type="http://schemas.openxmlformats.org/officeDocument/2006/relationships/oleObject" Target="../embeddings/oleObject42.bin"/><Relationship Id="rId10" Type="http://schemas.openxmlformats.org/officeDocument/2006/relationships/image" Target="../media/image15.wmf"/><Relationship Id="rId4" Type="http://schemas.openxmlformats.org/officeDocument/2006/relationships/image" Target="../media/image13.wmf"/><Relationship Id="rId9" Type="http://schemas.openxmlformats.org/officeDocument/2006/relationships/oleObject" Target="../embeddings/oleObject44.bin"/></Relationships>
</file>

<file path=ppt/slides/_rels/slide16.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5.wmf"/><Relationship Id="rId5" Type="http://schemas.openxmlformats.org/officeDocument/2006/relationships/oleObject" Target="../embeddings/oleObject46.bin"/><Relationship Id="rId10" Type="http://schemas.openxmlformats.org/officeDocument/2006/relationships/image" Target="../media/image17.wmf"/><Relationship Id="rId4" Type="http://schemas.openxmlformats.org/officeDocument/2006/relationships/image" Target="../media/image14.wmf"/><Relationship Id="rId9" Type="http://schemas.openxmlformats.org/officeDocument/2006/relationships/oleObject" Target="../embeddings/oleObject48.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8.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9.wmf"/><Relationship Id="rId5" Type="http://schemas.openxmlformats.org/officeDocument/2006/relationships/oleObject" Target="../embeddings/oleObject51.bin"/><Relationship Id="rId4" Type="http://schemas.openxmlformats.org/officeDocument/2006/relationships/image" Target="../media/image18.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7.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9.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12.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5" Type="http://schemas.openxmlformats.org/officeDocument/2006/relationships/oleObject" Target="../embeddings/oleObject15.bin"/><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4: </a:t>
            </a:r>
            <a:r>
              <a:rPr lang="en-US" dirty="0">
                <a:solidFill>
                  <a:schemeClr val="bg1"/>
                </a:solidFill>
                <a:latin typeface="Arial" pitchFamily="34" charset="0"/>
                <a:cs typeface="Arial" pitchFamily="34" charset="0"/>
              </a:rPr>
              <a:t>Nonlinear Models and Transformations of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4435662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2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9</a:t>
            </a:r>
            <a:endParaRPr lang="en-US" sz="1000" dirty="0">
              <a:solidFill>
                <a:srgbClr val="3366FF"/>
              </a:solidFill>
            </a:endParaRPr>
          </a:p>
        </p:txBody>
      </p:sp>
      <p:sp>
        <p:nvSpPr>
          <p:cNvPr id="16282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a:ea typeface="굴림" charset="-127"/>
              </a:rPr>
              <a:t>Sometimes the estimate will be completely implausible, in the same way as the estimate of the intercept in a regression is often implausible if given a literal interpretation. </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20"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8"/>
          <p:cNvGraphicFramePr>
            <a:graphicFrameLocks noChangeAspect="1"/>
          </p:cNvGraphicFramePr>
          <p:nvPr>
            <p:extLst>
              <p:ext uri="{D42A27DB-BD31-4B8C-83A1-F6EECF244321}">
                <p14:modId xmlns:p14="http://schemas.microsoft.com/office/powerpoint/2010/main" val="309133308"/>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62954"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16"/>
          <p:cNvSpPr>
            <a:spLocks noChangeArrowheads="1"/>
          </p:cNvSpPr>
          <p:nvPr/>
        </p:nvSpPr>
        <p:spPr bwMode="auto">
          <a:xfrm>
            <a:off x="0" y="1245599"/>
            <a:ext cx="9144000" cy="114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23"/>
          <p:cNvSpPr/>
          <p:nvPr/>
        </p:nvSpPr>
        <p:spPr bwMode="auto">
          <a:xfrm>
            <a:off x="4449600" y="1861200"/>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5" name="Rectangle 24"/>
          <p:cNvSpPr/>
          <p:nvPr/>
        </p:nvSpPr>
        <p:spPr bwMode="auto">
          <a:xfrm>
            <a:off x="3486150" y="1333500"/>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6" name="Object 25"/>
          <p:cNvGraphicFramePr>
            <a:graphicFrameLocks noChangeAspect="1"/>
          </p:cNvGraphicFramePr>
          <p:nvPr>
            <p:extLst>
              <p:ext uri="{D42A27DB-BD31-4B8C-83A1-F6EECF244321}">
                <p14:modId xmlns:p14="http://schemas.microsoft.com/office/powerpoint/2010/main" val="885986744"/>
              </p:ext>
            </p:extLst>
          </p:nvPr>
        </p:nvGraphicFramePr>
        <p:xfrm>
          <a:off x="2274888" y="1379538"/>
          <a:ext cx="4452937" cy="381000"/>
        </p:xfrm>
        <a:graphic>
          <a:graphicData uri="http://schemas.openxmlformats.org/presentationml/2006/ole">
            <mc:AlternateContent xmlns:mc="http://schemas.openxmlformats.org/markup-compatibility/2006">
              <mc:Choice xmlns:v="urn:schemas-microsoft-com:vml" Requires="v">
                <p:oleObj spid="_x0000_s162955" name="Equation" r:id="rId5" imgW="4445000" imgH="381000" progId="Equation.3">
                  <p:embed/>
                </p:oleObj>
              </mc:Choice>
              <mc:Fallback>
                <p:oleObj name="Equation" r:id="rId5" imgW="44450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4888" y="1379538"/>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303792792"/>
              </p:ext>
            </p:extLst>
          </p:nvPr>
        </p:nvGraphicFramePr>
        <p:xfrm>
          <a:off x="2268538" y="1900800"/>
          <a:ext cx="4452937" cy="381000"/>
        </p:xfrm>
        <a:graphic>
          <a:graphicData uri="http://schemas.openxmlformats.org/presentationml/2006/ole">
            <mc:AlternateContent xmlns:mc="http://schemas.openxmlformats.org/markup-compatibility/2006">
              <mc:Choice xmlns:v="urn:schemas-microsoft-com:vml" Requires="v">
                <p:oleObj spid="_x0000_s162956" name="Equation" r:id="rId7" imgW="4445000" imgH="381000" progId="Equation.3">
                  <p:embed/>
                </p:oleObj>
              </mc:Choice>
              <mc:Fallback>
                <p:oleObj name="Equation" r:id="rId7" imgW="44450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8538" y="1900800"/>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245599"/>
            <a:ext cx="9144000" cy="114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p:nvPr/>
        </p:nvSpPr>
        <p:spPr bwMode="auto">
          <a:xfrm>
            <a:off x="4449600" y="1861200"/>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Rectangle 17"/>
          <p:cNvSpPr/>
          <p:nvPr/>
        </p:nvSpPr>
        <p:spPr bwMode="auto">
          <a:xfrm>
            <a:off x="3486150" y="1333500"/>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4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16384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a:ea typeface="굴림" charset="-127"/>
              </a:rPr>
              <a:t>This can make it difficult to compare the estimates of the effects of </a:t>
            </a:r>
            <a:r>
              <a:rPr lang="en-GB" altLang="ko-KR" sz="1500" b="1" i="1">
                <a:ea typeface="굴림" charset="-127"/>
              </a:rPr>
              <a:t>X</a:t>
            </a:r>
            <a:r>
              <a:rPr lang="en-GB" altLang="ko-KR" sz="1500" b="1" baseline="-25000">
                <a:ea typeface="굴림" charset="-127"/>
              </a:rPr>
              <a:t>2</a:t>
            </a:r>
            <a:r>
              <a:rPr lang="en-GB" altLang="ko-KR" sz="1500" b="1">
                <a:ea typeface="굴림" charset="-127"/>
              </a:rPr>
              <a:t> and </a:t>
            </a:r>
            <a:r>
              <a:rPr lang="en-GB" altLang="ko-KR" sz="1500" b="1" i="1">
                <a:ea typeface="굴림" charset="-127"/>
              </a:rPr>
              <a:t>X</a:t>
            </a:r>
            <a:r>
              <a:rPr lang="en-GB" altLang="ko-KR" sz="1500" b="1" baseline="-25000">
                <a:ea typeface="굴림" charset="-127"/>
              </a:rPr>
              <a:t>3</a:t>
            </a:r>
            <a:r>
              <a:rPr lang="en-GB" altLang="ko-KR" sz="1500" b="1">
                <a:ea typeface="굴림" charset="-127"/>
              </a:rPr>
              <a:t> on </a:t>
            </a:r>
            <a:r>
              <a:rPr lang="en-GB" altLang="ko-KR" sz="1500" b="1" i="1">
                <a:ea typeface="굴림" charset="-127"/>
              </a:rPr>
              <a:t>Y</a:t>
            </a:r>
            <a:r>
              <a:rPr lang="en-GB" altLang="ko-KR" sz="1500" b="1">
                <a:ea typeface="굴림" charset="-127"/>
              </a:rPr>
              <a:t> in models excluding and including the interactive term.</a:t>
            </a:r>
            <a:r>
              <a:rPr lang="en-US" altLang="ko-KR" sz="1500">
                <a:ea typeface="굴림" charset="-127"/>
              </a:rPr>
              <a:t> </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45304006"/>
              </p:ext>
            </p:extLst>
          </p:nvPr>
        </p:nvGraphicFramePr>
        <p:xfrm>
          <a:off x="2274888" y="1379538"/>
          <a:ext cx="4452937" cy="381000"/>
        </p:xfrm>
        <a:graphic>
          <a:graphicData uri="http://schemas.openxmlformats.org/presentationml/2006/ole">
            <mc:AlternateContent xmlns:mc="http://schemas.openxmlformats.org/markup-compatibility/2006">
              <mc:Choice xmlns:v="urn:schemas-microsoft-com:vml" Requires="v">
                <p:oleObj spid="_x0000_s163975" name="Equation" r:id="rId3" imgW="4445000" imgH="381000" progId="Equation.3">
                  <p:embed/>
                </p:oleObj>
              </mc:Choice>
              <mc:Fallback>
                <p:oleObj name="Equation" r:id="rId3" imgW="4445000" imgH="381000" progId="Equation.3">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4888" y="1379538"/>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8"/>
          <p:cNvGraphicFramePr>
            <a:graphicFrameLocks noChangeAspect="1"/>
          </p:cNvGraphicFramePr>
          <p:nvPr>
            <p:extLst>
              <p:ext uri="{D42A27DB-BD31-4B8C-83A1-F6EECF244321}">
                <p14:modId xmlns:p14="http://schemas.microsoft.com/office/powerpoint/2010/main" val="3858790900"/>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63976" name="Equation" r:id="rId5" imgW="4584600" imgH="380880" progId="Equation.3">
                  <p:embed/>
                </p:oleObj>
              </mc:Choice>
              <mc:Fallback>
                <p:oleObj name="Equation" r:id="rId5" imgW="4584600" imgH="380880" progId="Equation.3">
                  <p:embed/>
                  <p:pic>
                    <p:nvPicPr>
                      <p:cNvPr id="0" name=""/>
                      <p:cNvPicPr>
                        <a:picLocks noChangeAspect="1" noChangeArrowheads="1"/>
                      </p:cNvPicPr>
                      <p:nvPr/>
                    </p:nvPicPr>
                    <p:blipFill>
                      <a:blip r:embed="rId6"/>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55009501"/>
              </p:ext>
            </p:extLst>
          </p:nvPr>
        </p:nvGraphicFramePr>
        <p:xfrm>
          <a:off x="2268538" y="1900800"/>
          <a:ext cx="4452937" cy="381000"/>
        </p:xfrm>
        <a:graphic>
          <a:graphicData uri="http://schemas.openxmlformats.org/presentationml/2006/ole">
            <mc:AlternateContent xmlns:mc="http://schemas.openxmlformats.org/markup-compatibility/2006">
              <mc:Choice xmlns:v="urn:schemas-microsoft-com:vml" Requires="v">
                <p:oleObj spid="_x0000_s163977" name="Equation" r:id="rId7" imgW="4445000" imgH="381000" progId="Equation.3">
                  <p:embed/>
                </p:oleObj>
              </mc:Choice>
              <mc:Fallback>
                <p:oleObj name="Equation" r:id="rId7" imgW="4445000" imgH="38100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8538" y="1900800"/>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6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16487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One way of mitigating the problem is to rescale </a:t>
            </a:r>
            <a:r>
              <a:rPr lang="en-GB" sz="1500" b="1" i="1" dirty="0"/>
              <a:t>X</a:t>
            </a:r>
            <a:r>
              <a:rPr lang="en-GB" sz="1500" b="1" baseline="-25000" dirty="0"/>
              <a:t>2</a:t>
            </a:r>
            <a:r>
              <a:rPr lang="en-GB" sz="1500" b="1" dirty="0"/>
              <a:t> and </a:t>
            </a:r>
            <a:r>
              <a:rPr lang="en-GB" sz="1500" b="1" i="1" dirty="0"/>
              <a:t>X</a:t>
            </a:r>
            <a:r>
              <a:rPr lang="en-GB" sz="1500" b="1" baseline="-25000" dirty="0"/>
              <a:t>3</a:t>
            </a:r>
            <a:r>
              <a:rPr lang="en-GB" sz="1500" b="1" dirty="0"/>
              <a:t> so that they are measured from their sample </a:t>
            </a:r>
            <a:r>
              <a:rPr lang="en-GB" sz="1500" b="1" dirty="0" smtClean="0"/>
              <a:t>means.</a:t>
            </a:r>
            <a:endParaRPr lang="en-GB" sz="1500" b="1"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8"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8"/>
          <p:cNvGraphicFramePr>
            <a:graphicFrameLocks noChangeAspect="1"/>
          </p:cNvGraphicFramePr>
          <p:nvPr>
            <p:extLst>
              <p:ext uri="{D42A27DB-BD31-4B8C-83A1-F6EECF244321}">
                <p14:modId xmlns:p14="http://schemas.microsoft.com/office/powerpoint/2010/main" val="4107332546"/>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65082"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16"/>
          <p:cNvSpPr>
            <a:spLocks noChangeArrowheads="1"/>
          </p:cNvSpPr>
          <p:nvPr/>
        </p:nvSpPr>
        <p:spPr bwMode="auto">
          <a:xfrm>
            <a:off x="0" y="1245600"/>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10"/>
          <p:cNvGraphicFramePr>
            <a:graphicFrameLocks noChangeAspect="1"/>
          </p:cNvGraphicFramePr>
          <p:nvPr>
            <p:extLst>
              <p:ext uri="{D42A27DB-BD31-4B8C-83A1-F6EECF244321}">
                <p14:modId xmlns:p14="http://schemas.microsoft.com/office/powerpoint/2010/main" val="1730237342"/>
              </p:ext>
            </p:extLst>
          </p:nvPr>
        </p:nvGraphicFramePr>
        <p:xfrm>
          <a:off x="2349500" y="1337700"/>
          <a:ext cx="1760538" cy="412750"/>
        </p:xfrm>
        <a:graphic>
          <a:graphicData uri="http://schemas.openxmlformats.org/presentationml/2006/ole">
            <mc:AlternateContent xmlns:mc="http://schemas.openxmlformats.org/markup-compatibility/2006">
              <mc:Choice xmlns:v="urn:schemas-microsoft-com:vml" Requires="v">
                <p:oleObj spid="_x0000_s165083" name="Equation" r:id="rId5" imgW="1752480" imgH="406080" progId="Equation.3">
                  <p:embed/>
                </p:oleObj>
              </mc:Choice>
              <mc:Fallback>
                <p:oleObj name="Equation" r:id="rId5" imgW="1752480" imgH="4060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9500" y="1337700"/>
                        <a:ext cx="1760538" cy="412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Object 11"/>
          <p:cNvGraphicFramePr>
            <a:graphicFrameLocks noChangeAspect="1"/>
          </p:cNvGraphicFramePr>
          <p:nvPr>
            <p:extLst>
              <p:ext uri="{D42A27DB-BD31-4B8C-83A1-F6EECF244321}">
                <p14:modId xmlns:p14="http://schemas.microsoft.com/office/powerpoint/2010/main" val="3106663337"/>
              </p:ext>
            </p:extLst>
          </p:nvPr>
        </p:nvGraphicFramePr>
        <p:xfrm>
          <a:off x="4987925" y="1337700"/>
          <a:ext cx="1744663" cy="425450"/>
        </p:xfrm>
        <a:graphic>
          <a:graphicData uri="http://schemas.openxmlformats.org/presentationml/2006/ole">
            <mc:AlternateContent xmlns:mc="http://schemas.openxmlformats.org/markup-compatibility/2006">
              <mc:Choice xmlns:v="urn:schemas-microsoft-com:vml" Requires="v">
                <p:oleObj spid="_x0000_s165084" name="Equation" r:id="rId7" imgW="1752480" imgH="419040" progId="Equation.3">
                  <p:embed/>
                </p:oleObj>
              </mc:Choice>
              <mc:Fallback>
                <p:oleObj name="Equation" r:id="rId7" imgW="17524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7925" y="1337700"/>
                        <a:ext cx="1744663"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Object 15"/>
          <p:cNvGraphicFramePr>
            <a:graphicFrameLocks noChangeAspect="1"/>
          </p:cNvGraphicFramePr>
          <p:nvPr>
            <p:extLst>
              <p:ext uri="{D42A27DB-BD31-4B8C-83A1-F6EECF244321}">
                <p14:modId xmlns:p14="http://schemas.microsoft.com/office/powerpoint/2010/main" val="724110734"/>
              </p:ext>
            </p:extLst>
          </p:nvPr>
        </p:nvGraphicFramePr>
        <p:xfrm>
          <a:off x="2349500" y="1769700"/>
          <a:ext cx="1773238" cy="412750"/>
        </p:xfrm>
        <a:graphic>
          <a:graphicData uri="http://schemas.openxmlformats.org/presentationml/2006/ole">
            <mc:AlternateContent xmlns:mc="http://schemas.openxmlformats.org/markup-compatibility/2006">
              <mc:Choice xmlns:v="urn:schemas-microsoft-com:vml" Requires="v">
                <p:oleObj spid="_x0000_s165085" name="Equation" r:id="rId9" imgW="1765080" imgH="406080" progId="Equation.3">
                  <p:embed/>
                </p:oleObj>
              </mc:Choice>
              <mc:Fallback>
                <p:oleObj name="Equation" r:id="rId9" imgW="17650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9500" y="1769700"/>
                        <a:ext cx="1773238" cy="412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 name="Object 16"/>
          <p:cNvGraphicFramePr>
            <a:graphicFrameLocks noChangeAspect="1"/>
          </p:cNvGraphicFramePr>
          <p:nvPr>
            <p:extLst>
              <p:ext uri="{D42A27DB-BD31-4B8C-83A1-F6EECF244321}">
                <p14:modId xmlns:p14="http://schemas.microsoft.com/office/powerpoint/2010/main" val="182944056"/>
              </p:ext>
            </p:extLst>
          </p:nvPr>
        </p:nvGraphicFramePr>
        <p:xfrm>
          <a:off x="4981575" y="1769700"/>
          <a:ext cx="1757363" cy="425450"/>
        </p:xfrm>
        <a:graphic>
          <a:graphicData uri="http://schemas.openxmlformats.org/presentationml/2006/ole">
            <mc:AlternateContent xmlns:mc="http://schemas.openxmlformats.org/markup-compatibility/2006">
              <mc:Choice xmlns:v="urn:schemas-microsoft-com:vml" Requires="v">
                <p:oleObj spid="_x0000_s165086" name="Equation" r:id="rId11" imgW="1765080" imgH="419040" progId="Equation.3">
                  <p:embed/>
                </p:oleObj>
              </mc:Choice>
              <mc:Fallback>
                <p:oleObj name="Equation" r:id="rId11" imgW="176508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81575" y="1769700"/>
                        <a:ext cx="1757363"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4376025"/>
            <a:ext cx="9144000" cy="6879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2413875"/>
            <a:ext cx="9144000" cy="6879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1245600"/>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3211200"/>
            <a:ext cx="9144000" cy="1058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graphicFrame>
        <p:nvGraphicFramePr>
          <p:cNvPr id="168968" name="Object 8"/>
          <p:cNvGraphicFramePr>
            <a:graphicFrameLocks noChangeAspect="1"/>
          </p:cNvGraphicFramePr>
          <p:nvPr>
            <p:extLst>
              <p:ext uri="{D42A27DB-BD31-4B8C-83A1-F6EECF244321}">
                <p14:modId xmlns:p14="http://schemas.microsoft.com/office/powerpoint/2010/main" val="152889547"/>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69364" name="Equation" r:id="rId3" imgW="4584600" imgH="380880" progId="Equation.3">
                  <p:embed/>
                </p:oleObj>
              </mc:Choice>
              <mc:Fallback>
                <p:oleObj name="Equation" r:id="rId3" imgW="4584600" imgH="380880" progId="Equation.3">
                  <p:embed/>
                  <p:pic>
                    <p:nvPicPr>
                      <p:cNvPr id="0" name="Object 8"/>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0" name="Object 10"/>
          <p:cNvGraphicFramePr>
            <a:graphicFrameLocks noChangeAspect="1"/>
          </p:cNvGraphicFramePr>
          <p:nvPr>
            <p:extLst>
              <p:ext uri="{D42A27DB-BD31-4B8C-83A1-F6EECF244321}">
                <p14:modId xmlns:p14="http://schemas.microsoft.com/office/powerpoint/2010/main" val="3059301868"/>
              </p:ext>
            </p:extLst>
          </p:nvPr>
        </p:nvGraphicFramePr>
        <p:xfrm>
          <a:off x="2349500" y="1337700"/>
          <a:ext cx="1760538" cy="412750"/>
        </p:xfrm>
        <a:graphic>
          <a:graphicData uri="http://schemas.openxmlformats.org/presentationml/2006/ole">
            <mc:AlternateContent xmlns:mc="http://schemas.openxmlformats.org/markup-compatibility/2006">
              <mc:Choice xmlns:v="urn:schemas-microsoft-com:vml" Requires="v">
                <p:oleObj spid="_x0000_s169365" name="Equation" r:id="rId5" imgW="1752480" imgH="406080" progId="Equation.3">
                  <p:embed/>
                </p:oleObj>
              </mc:Choice>
              <mc:Fallback>
                <p:oleObj name="Equation" r:id="rId5" imgW="1752480" imgH="40608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9500" y="1337700"/>
                        <a:ext cx="1760538" cy="412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1" name="Object 11"/>
          <p:cNvGraphicFramePr>
            <a:graphicFrameLocks noChangeAspect="1"/>
          </p:cNvGraphicFramePr>
          <p:nvPr>
            <p:extLst>
              <p:ext uri="{D42A27DB-BD31-4B8C-83A1-F6EECF244321}">
                <p14:modId xmlns:p14="http://schemas.microsoft.com/office/powerpoint/2010/main" val="3899292320"/>
              </p:ext>
            </p:extLst>
          </p:nvPr>
        </p:nvGraphicFramePr>
        <p:xfrm>
          <a:off x="4987925" y="1337700"/>
          <a:ext cx="1744663" cy="425450"/>
        </p:xfrm>
        <a:graphic>
          <a:graphicData uri="http://schemas.openxmlformats.org/presentationml/2006/ole">
            <mc:AlternateContent xmlns:mc="http://schemas.openxmlformats.org/markup-compatibility/2006">
              <mc:Choice xmlns:v="urn:schemas-microsoft-com:vml" Requires="v">
                <p:oleObj spid="_x0000_s169366" name="Equation" r:id="rId7" imgW="1752480" imgH="419040" progId="Equation.3">
                  <p:embed/>
                </p:oleObj>
              </mc:Choice>
              <mc:Fallback>
                <p:oleObj name="Equation" r:id="rId7" imgW="1752480" imgH="41904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7925" y="1337700"/>
                        <a:ext cx="1744663"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2" name="Object 12"/>
          <p:cNvGraphicFramePr>
            <a:graphicFrameLocks noChangeAspect="1"/>
          </p:cNvGraphicFramePr>
          <p:nvPr>
            <p:extLst>
              <p:ext uri="{D42A27DB-BD31-4B8C-83A1-F6EECF244321}">
                <p14:modId xmlns:p14="http://schemas.microsoft.com/office/powerpoint/2010/main" val="2302146289"/>
              </p:ext>
            </p:extLst>
          </p:nvPr>
        </p:nvGraphicFramePr>
        <p:xfrm>
          <a:off x="493713" y="2505075"/>
          <a:ext cx="8194675" cy="485775"/>
        </p:xfrm>
        <a:graphic>
          <a:graphicData uri="http://schemas.openxmlformats.org/presentationml/2006/ole">
            <mc:AlternateContent xmlns:mc="http://schemas.openxmlformats.org/markup-compatibility/2006">
              <mc:Choice xmlns:v="urn:schemas-microsoft-com:vml" Requires="v">
                <p:oleObj spid="_x0000_s169367" name="Equation" r:id="rId9" imgW="8204040" imgH="482400" progId="Equation.3">
                  <p:embed/>
                </p:oleObj>
              </mc:Choice>
              <mc:Fallback>
                <p:oleObj name="Equation" r:id="rId9" imgW="8204040" imgH="482400" progId="Equation.3">
                  <p:embed/>
                  <p:pic>
                    <p:nvPicPr>
                      <p:cNvPr id="0" name="Object 12"/>
                      <p:cNvPicPr>
                        <a:picLocks noChangeAspect="1" noChangeArrowheads="1"/>
                      </p:cNvPicPr>
                      <p:nvPr/>
                    </p:nvPicPr>
                    <p:blipFill>
                      <a:blip r:embed="rId10"/>
                      <a:srcRect/>
                      <a:stretch>
                        <a:fillRect/>
                      </a:stretch>
                    </p:blipFill>
                    <p:spPr bwMode="auto">
                      <a:xfrm>
                        <a:off x="493713" y="2505075"/>
                        <a:ext cx="8194675"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5" name="Object 15"/>
          <p:cNvGraphicFramePr>
            <a:graphicFrameLocks noChangeAspect="1"/>
          </p:cNvGraphicFramePr>
          <p:nvPr>
            <p:extLst>
              <p:ext uri="{D42A27DB-BD31-4B8C-83A1-F6EECF244321}">
                <p14:modId xmlns:p14="http://schemas.microsoft.com/office/powerpoint/2010/main" val="2861385651"/>
              </p:ext>
            </p:extLst>
          </p:nvPr>
        </p:nvGraphicFramePr>
        <p:xfrm>
          <a:off x="2349500" y="1769700"/>
          <a:ext cx="1773238" cy="412750"/>
        </p:xfrm>
        <a:graphic>
          <a:graphicData uri="http://schemas.openxmlformats.org/presentationml/2006/ole">
            <mc:AlternateContent xmlns:mc="http://schemas.openxmlformats.org/markup-compatibility/2006">
              <mc:Choice xmlns:v="urn:schemas-microsoft-com:vml" Requires="v">
                <p:oleObj spid="_x0000_s169368" name="Equation" r:id="rId11" imgW="1765080" imgH="406080" progId="Equation.3">
                  <p:embed/>
                </p:oleObj>
              </mc:Choice>
              <mc:Fallback>
                <p:oleObj name="Equation" r:id="rId11" imgW="1765080" imgH="406080" progId="Equation.3">
                  <p:embed/>
                  <p:pic>
                    <p:nvPicPr>
                      <p:cNvPr id="0"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9500" y="1769700"/>
                        <a:ext cx="1773238" cy="412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6" name="Object 16"/>
          <p:cNvGraphicFramePr>
            <a:graphicFrameLocks noChangeAspect="1"/>
          </p:cNvGraphicFramePr>
          <p:nvPr>
            <p:extLst>
              <p:ext uri="{D42A27DB-BD31-4B8C-83A1-F6EECF244321}">
                <p14:modId xmlns:p14="http://schemas.microsoft.com/office/powerpoint/2010/main" val="2332999834"/>
              </p:ext>
            </p:extLst>
          </p:nvPr>
        </p:nvGraphicFramePr>
        <p:xfrm>
          <a:off x="4981575" y="1769700"/>
          <a:ext cx="1757363" cy="425450"/>
        </p:xfrm>
        <a:graphic>
          <a:graphicData uri="http://schemas.openxmlformats.org/presentationml/2006/ole">
            <mc:AlternateContent xmlns:mc="http://schemas.openxmlformats.org/markup-compatibility/2006">
              <mc:Choice xmlns:v="urn:schemas-microsoft-com:vml" Requires="v">
                <p:oleObj spid="_x0000_s169369" name="Equation" r:id="rId13" imgW="1765080" imgH="419040" progId="Equation.3">
                  <p:embed/>
                </p:oleObj>
              </mc:Choice>
              <mc:Fallback>
                <p:oleObj name="Equation" r:id="rId13" imgW="1765080" imgH="419040" progId="Equation.3">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81575" y="1769700"/>
                        <a:ext cx="1757363"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897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graphicFrame>
        <p:nvGraphicFramePr>
          <p:cNvPr id="168973" name="Object 13"/>
          <p:cNvGraphicFramePr>
            <a:graphicFrameLocks noChangeAspect="1"/>
          </p:cNvGraphicFramePr>
          <p:nvPr>
            <p:extLst>
              <p:ext uri="{D42A27DB-BD31-4B8C-83A1-F6EECF244321}">
                <p14:modId xmlns:p14="http://schemas.microsoft.com/office/powerpoint/2010/main" val="1084617679"/>
              </p:ext>
            </p:extLst>
          </p:nvPr>
        </p:nvGraphicFramePr>
        <p:xfrm>
          <a:off x="827088" y="3303588"/>
          <a:ext cx="4244975" cy="423862"/>
        </p:xfrm>
        <a:graphic>
          <a:graphicData uri="http://schemas.openxmlformats.org/presentationml/2006/ole">
            <mc:AlternateContent xmlns:mc="http://schemas.openxmlformats.org/markup-compatibility/2006">
              <mc:Choice xmlns:v="urn:schemas-microsoft-com:vml" Requires="v">
                <p:oleObj spid="_x0000_s169370" name="Equation" r:id="rId15" imgW="4241520" imgH="419040" progId="Equation.3">
                  <p:embed/>
                </p:oleObj>
              </mc:Choice>
              <mc:Fallback>
                <p:oleObj name="Equation" r:id="rId15" imgW="4241520" imgH="419040" progId="Equation.3">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7088" y="3303588"/>
                        <a:ext cx="4244975" cy="423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4" name="Object 14"/>
          <p:cNvGraphicFramePr>
            <a:graphicFrameLocks noChangeAspect="1"/>
          </p:cNvGraphicFramePr>
          <p:nvPr>
            <p:extLst>
              <p:ext uri="{D42A27DB-BD31-4B8C-83A1-F6EECF244321}">
                <p14:modId xmlns:p14="http://schemas.microsoft.com/office/powerpoint/2010/main" val="1105796899"/>
              </p:ext>
            </p:extLst>
          </p:nvPr>
        </p:nvGraphicFramePr>
        <p:xfrm>
          <a:off x="5772150" y="3303588"/>
          <a:ext cx="1955800" cy="425450"/>
        </p:xfrm>
        <a:graphic>
          <a:graphicData uri="http://schemas.openxmlformats.org/presentationml/2006/ole">
            <mc:AlternateContent xmlns:mc="http://schemas.openxmlformats.org/markup-compatibility/2006">
              <mc:Choice xmlns:v="urn:schemas-microsoft-com:vml" Requires="v">
                <p:oleObj spid="_x0000_s169371" name="Equation" r:id="rId17" imgW="1955520" imgH="419040" progId="Equation.3">
                  <p:embed/>
                </p:oleObj>
              </mc:Choice>
              <mc:Fallback>
                <p:oleObj name="Equation" r:id="rId17" imgW="1955520" imgH="419040" progId="Equation.3">
                  <p:embed/>
                  <p:pic>
                    <p:nvPicPr>
                      <p:cNvPr id="0"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772150" y="3303588"/>
                        <a:ext cx="1955800"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7" name="Object 17"/>
          <p:cNvGraphicFramePr>
            <a:graphicFrameLocks noChangeAspect="1"/>
          </p:cNvGraphicFramePr>
          <p:nvPr>
            <p:extLst>
              <p:ext uri="{D42A27DB-BD31-4B8C-83A1-F6EECF244321}">
                <p14:modId xmlns:p14="http://schemas.microsoft.com/office/powerpoint/2010/main" val="390388018"/>
              </p:ext>
            </p:extLst>
          </p:nvPr>
        </p:nvGraphicFramePr>
        <p:xfrm>
          <a:off x="5784850" y="3735388"/>
          <a:ext cx="1955800" cy="425450"/>
        </p:xfrm>
        <a:graphic>
          <a:graphicData uri="http://schemas.openxmlformats.org/presentationml/2006/ole">
            <mc:AlternateContent xmlns:mc="http://schemas.openxmlformats.org/markup-compatibility/2006">
              <mc:Choice xmlns:v="urn:schemas-microsoft-com:vml" Requires="v">
                <p:oleObj spid="_x0000_s169372" name="Equation" r:id="rId19" imgW="1955520" imgH="419040" progId="Equation.3">
                  <p:embed/>
                </p:oleObj>
              </mc:Choice>
              <mc:Fallback>
                <p:oleObj name="Equation" r:id="rId19" imgW="1955520" imgH="419040" progId="Equation.3">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84850" y="3735388"/>
                        <a:ext cx="1955800"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Substituting for </a:t>
            </a:r>
            <a:r>
              <a:rPr lang="en-GB" sz="1500" b="1" i="1"/>
              <a:t>X</a:t>
            </a:r>
            <a:r>
              <a:rPr lang="en-GB" sz="1500" b="1" baseline="-25000"/>
              <a:t>2</a:t>
            </a:r>
            <a:r>
              <a:rPr lang="en-GB" sz="1500" b="1"/>
              <a:t> and </a:t>
            </a:r>
            <a:r>
              <a:rPr lang="en-GB" sz="1500" b="1" i="1"/>
              <a:t>X</a:t>
            </a:r>
            <a:r>
              <a:rPr lang="en-GB" sz="1500" b="1" baseline="-25000"/>
              <a:t>3</a:t>
            </a:r>
            <a:r>
              <a:rPr lang="en-GB" sz="1500" b="1"/>
              <a:t>, the model is as shown, with new parameters defined in terms of the original ones.</a:t>
            </a:r>
            <a:endParaRPr lang="en-GB" sz="1500"/>
          </a:p>
        </p:txBody>
      </p:sp>
      <p:graphicFrame>
        <p:nvGraphicFramePr>
          <p:cNvPr id="2" name="Object 1"/>
          <p:cNvGraphicFramePr>
            <a:graphicFrameLocks noChangeAspect="1"/>
          </p:cNvGraphicFramePr>
          <p:nvPr>
            <p:extLst>
              <p:ext uri="{D42A27DB-BD31-4B8C-83A1-F6EECF244321}">
                <p14:modId xmlns:p14="http://schemas.microsoft.com/office/powerpoint/2010/main" val="2329550220"/>
              </p:ext>
            </p:extLst>
          </p:nvPr>
        </p:nvGraphicFramePr>
        <p:xfrm>
          <a:off x="2275200" y="4498975"/>
          <a:ext cx="4706937" cy="422275"/>
        </p:xfrm>
        <a:graphic>
          <a:graphicData uri="http://schemas.openxmlformats.org/presentationml/2006/ole">
            <mc:AlternateContent xmlns:mc="http://schemas.openxmlformats.org/markup-compatibility/2006">
              <mc:Choice xmlns:v="urn:schemas-microsoft-com:vml" Requires="v">
                <p:oleObj spid="_x0000_s169373" name="Equation" r:id="rId21" imgW="4711680" imgH="419040" progId="Equation.3">
                  <p:embed/>
                </p:oleObj>
              </mc:Choice>
              <mc:Fallback>
                <p:oleObj name="Equation" r:id="rId21" imgW="4711680" imgH="419040" progId="Equation.3">
                  <p:embed/>
                  <p:pic>
                    <p:nvPicPr>
                      <p:cNvPr id="0" name="Object 12"/>
                      <p:cNvPicPr>
                        <a:picLocks noChangeAspect="1" noChangeArrowheads="1"/>
                      </p:cNvPicPr>
                      <p:nvPr/>
                    </p:nvPicPr>
                    <p:blipFill>
                      <a:blip r:embed="rId22"/>
                      <a:srcRect/>
                      <a:stretch>
                        <a:fillRect/>
                      </a:stretch>
                    </p:blipFill>
                    <p:spPr bwMode="auto">
                      <a:xfrm>
                        <a:off x="2275200" y="4498975"/>
                        <a:ext cx="4706937"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1245597"/>
            <a:ext cx="9144000" cy="130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16897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28"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a:ea typeface="굴림" charset="-127"/>
              </a:rPr>
              <a:t>The point of doing this is that the coefficients of </a:t>
            </a:r>
            <a:r>
              <a:rPr lang="en-GB" altLang="ko-KR" sz="1500" b="1" i="1">
                <a:ea typeface="굴림" charset="-127"/>
              </a:rPr>
              <a:t>X</a:t>
            </a:r>
            <a:r>
              <a:rPr lang="en-GB" altLang="ko-KR" sz="1500" b="1" baseline="-25000">
                <a:ea typeface="굴림" charset="-127"/>
              </a:rPr>
              <a:t>2</a:t>
            </a:r>
            <a:r>
              <a:rPr lang="en-GB" altLang="ko-KR" sz="1500" b="1">
                <a:ea typeface="굴림" charset="-127"/>
              </a:rPr>
              <a:t> and </a:t>
            </a:r>
            <a:r>
              <a:rPr lang="en-GB" altLang="ko-KR" sz="1500" b="1" i="1">
                <a:ea typeface="굴림" charset="-127"/>
              </a:rPr>
              <a:t>X</a:t>
            </a:r>
            <a:r>
              <a:rPr lang="en-GB" altLang="ko-KR" sz="1500" b="1" baseline="-25000">
                <a:ea typeface="굴림" charset="-127"/>
              </a:rPr>
              <a:t>3</a:t>
            </a:r>
            <a:r>
              <a:rPr lang="en-GB" altLang="ko-KR" sz="1500" b="1">
                <a:ea typeface="굴림" charset="-127"/>
              </a:rPr>
              <a:t> now give the marginal effects of the variables when the other variable is held at its sample mean, which is to some extent a representative value.</a:t>
            </a:r>
            <a:r>
              <a:rPr lang="en-US" altLang="ko-KR" sz="1500">
                <a:ea typeface="굴림" charset="-127"/>
              </a:rPr>
              <a:t> </a:t>
            </a:r>
            <a:endParaRPr lang="en-GB" sz="1500"/>
          </a:p>
        </p:txBody>
      </p:sp>
      <p:graphicFrame>
        <p:nvGraphicFramePr>
          <p:cNvPr id="2" name="Object 1"/>
          <p:cNvGraphicFramePr>
            <a:graphicFrameLocks noChangeAspect="1"/>
          </p:cNvGraphicFramePr>
          <p:nvPr>
            <p:extLst>
              <p:ext uri="{D42A27DB-BD31-4B8C-83A1-F6EECF244321}">
                <p14:modId xmlns:p14="http://schemas.microsoft.com/office/powerpoint/2010/main" val="1318877621"/>
              </p:ext>
            </p:extLst>
          </p:nvPr>
        </p:nvGraphicFramePr>
        <p:xfrm>
          <a:off x="2275200" y="1016000"/>
          <a:ext cx="4533900" cy="809625"/>
        </p:xfrm>
        <a:graphic>
          <a:graphicData uri="http://schemas.openxmlformats.org/presentationml/2006/ole">
            <mc:AlternateContent xmlns:mc="http://schemas.openxmlformats.org/markup-compatibility/2006">
              <mc:Choice xmlns:v="urn:schemas-microsoft-com:vml" Requires="v">
                <p:oleObj spid="_x0000_s185455" name="Equation" r:id="rId3" imgW="4533840" imgH="799920" progId="Equation.3">
                  <p:embed/>
                </p:oleObj>
              </mc:Choice>
              <mc:Fallback>
                <p:oleObj name="Equation" r:id="rId3" imgW="4533840" imgH="799920" progId="Equation.3">
                  <p:embed/>
                  <p:pic>
                    <p:nvPicPr>
                      <p:cNvPr id="0" name="Object 19"/>
                      <p:cNvPicPr>
                        <a:picLocks noChangeAspect="1" noChangeArrowheads="1"/>
                      </p:cNvPicPr>
                      <p:nvPr/>
                    </p:nvPicPr>
                    <p:blipFill>
                      <a:blip r:embed="rId4"/>
                      <a:srcRect/>
                      <a:stretch>
                        <a:fillRect/>
                      </a:stretch>
                    </p:blipFill>
                    <p:spPr bwMode="auto">
                      <a:xfrm>
                        <a:off x="2275200" y="1016000"/>
                        <a:ext cx="45339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476315664"/>
              </p:ext>
            </p:extLst>
          </p:nvPr>
        </p:nvGraphicFramePr>
        <p:xfrm>
          <a:off x="2274888" y="1598613"/>
          <a:ext cx="4533900" cy="812800"/>
        </p:xfrm>
        <a:graphic>
          <a:graphicData uri="http://schemas.openxmlformats.org/presentationml/2006/ole">
            <mc:AlternateContent xmlns:mc="http://schemas.openxmlformats.org/markup-compatibility/2006">
              <mc:Choice xmlns:v="urn:schemas-microsoft-com:vml" Requires="v">
                <p:oleObj spid="_x0000_s185456" name="Equation" r:id="rId5" imgW="4533840" imgH="799920" progId="Equation.3">
                  <p:embed/>
                </p:oleObj>
              </mc:Choice>
              <mc:Fallback>
                <p:oleObj name="Equation" r:id="rId5" imgW="4533840" imgH="799920" progId="Equation.3">
                  <p:embed/>
                  <p:pic>
                    <p:nvPicPr>
                      <p:cNvPr id="0" name="Object 1"/>
                      <p:cNvPicPr>
                        <a:picLocks noChangeAspect="1" noChangeArrowheads="1"/>
                      </p:cNvPicPr>
                      <p:nvPr/>
                    </p:nvPicPr>
                    <p:blipFill>
                      <a:blip r:embed="rId6"/>
                      <a:srcRect/>
                      <a:stretch>
                        <a:fillRect/>
                      </a:stretch>
                    </p:blipFill>
                    <p:spPr bwMode="auto">
                      <a:xfrm>
                        <a:off x="2274888" y="1598613"/>
                        <a:ext cx="4533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3" name="Object 8"/>
          <p:cNvGraphicFramePr>
            <a:graphicFrameLocks noChangeAspect="1"/>
          </p:cNvGraphicFramePr>
          <p:nvPr>
            <p:extLst>
              <p:ext uri="{D42A27DB-BD31-4B8C-83A1-F6EECF244321}">
                <p14:modId xmlns:p14="http://schemas.microsoft.com/office/powerpoint/2010/main" val="3858790900"/>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85457" name="Equation" r:id="rId7" imgW="4584600" imgH="380880" progId="Equation.3">
                  <p:embed/>
                </p:oleObj>
              </mc:Choice>
              <mc:Fallback>
                <p:oleObj name="Equation" r:id="rId7" imgW="4584600" imgH="380880" progId="Equation.3">
                  <p:embed/>
                  <p:pic>
                    <p:nvPicPr>
                      <p:cNvPr id="0" name=""/>
                      <p:cNvPicPr>
                        <a:picLocks noChangeAspect="1" noChangeArrowheads="1"/>
                      </p:cNvPicPr>
                      <p:nvPr/>
                    </p:nvPicPr>
                    <p:blipFill>
                      <a:blip r:embed="rId8"/>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17435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3" name="Rectangle 16"/>
          <p:cNvSpPr>
            <a:spLocks noChangeArrowheads="1"/>
          </p:cNvSpPr>
          <p:nvPr/>
        </p:nvSpPr>
        <p:spPr bwMode="auto">
          <a:xfrm>
            <a:off x="3076575" y="3143249"/>
            <a:ext cx="2952750" cy="6179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16896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For example</a:t>
            </a:r>
            <a:r>
              <a:rPr lang="en-GB" sz="1500" b="1" dirty="0" smtClean="0"/>
              <a:t>, </a:t>
            </a:r>
            <a:r>
              <a:rPr lang="en-GB" sz="1500" b="1" dirty="0"/>
              <a:t>it can be seen that </a:t>
            </a:r>
            <a:r>
              <a:rPr lang="en-GB" sz="1500" b="1" i="1" dirty="0">
                <a:latin typeface="Symbol" pitchFamily="18" charset="2"/>
              </a:rPr>
              <a:t>b</a:t>
            </a:r>
            <a:r>
              <a:rPr lang="en-GB" sz="1500" b="1" baseline="-25000" dirty="0"/>
              <a:t>2</a:t>
            </a:r>
            <a:r>
              <a:rPr lang="en-GB" sz="1500" b="1" dirty="0"/>
              <a:t>* gives the marginal effect of </a:t>
            </a:r>
            <a:r>
              <a:rPr lang="en-GB" sz="1500" b="1" i="1" dirty="0"/>
              <a:t>X</a:t>
            </a:r>
            <a:r>
              <a:rPr lang="en-GB" sz="1500" b="1" baseline="-25000" dirty="0"/>
              <a:t>2</a:t>
            </a:r>
            <a:r>
              <a:rPr lang="en-GB" sz="1500" b="1" dirty="0"/>
              <a:t>*, and hence </a:t>
            </a:r>
            <a:r>
              <a:rPr lang="en-GB" sz="1500" b="1" i="1" dirty="0"/>
              <a:t>X</a:t>
            </a:r>
            <a:r>
              <a:rPr lang="en-GB" sz="1500" b="1" baseline="-25000" dirty="0"/>
              <a:t>2</a:t>
            </a:r>
            <a:r>
              <a:rPr lang="en-GB" sz="1500" b="1" dirty="0"/>
              <a:t>, when </a:t>
            </a:r>
            <a:r>
              <a:rPr lang="en-GB" sz="1500" b="1" i="1" dirty="0"/>
              <a:t>X</a:t>
            </a:r>
            <a:r>
              <a:rPr lang="en-GB" sz="1500" b="1" baseline="-25000" dirty="0"/>
              <a:t>3</a:t>
            </a:r>
            <a:r>
              <a:rPr lang="en-GB" sz="1500" b="1" dirty="0"/>
              <a:t>* = 0, that is, when </a:t>
            </a:r>
            <a:r>
              <a:rPr lang="en-GB" sz="1500" b="1" i="1" dirty="0"/>
              <a:t>X</a:t>
            </a:r>
            <a:r>
              <a:rPr lang="en-GB" sz="1500" b="1" baseline="-25000" dirty="0"/>
              <a:t>3</a:t>
            </a:r>
            <a:r>
              <a:rPr lang="en-GB" sz="1500" b="1" dirty="0"/>
              <a:t> is at its sample mean</a:t>
            </a:r>
            <a:r>
              <a:rPr lang="en-GB" sz="1500" b="1" dirty="0" smtClean="0"/>
              <a:t>.</a:t>
            </a:r>
            <a:endParaRPr lang="en-GB" sz="1500" b="1" dirty="0"/>
          </a:p>
        </p:txBody>
      </p:sp>
      <p:sp>
        <p:nvSpPr>
          <p:cNvPr id="16897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graphicFrame>
        <p:nvGraphicFramePr>
          <p:cNvPr id="29" name="Object 28"/>
          <p:cNvGraphicFramePr>
            <a:graphicFrameLocks noChangeAspect="1"/>
          </p:cNvGraphicFramePr>
          <p:nvPr>
            <p:extLst>
              <p:ext uri="{D42A27DB-BD31-4B8C-83A1-F6EECF244321}">
                <p14:modId xmlns:p14="http://schemas.microsoft.com/office/powerpoint/2010/main" val="1595929856"/>
              </p:ext>
            </p:extLst>
          </p:nvPr>
        </p:nvGraphicFramePr>
        <p:xfrm>
          <a:off x="2275199" y="605025"/>
          <a:ext cx="4711680" cy="419040"/>
        </p:xfrm>
        <a:graphic>
          <a:graphicData uri="http://schemas.openxmlformats.org/presentationml/2006/ole">
            <mc:AlternateContent xmlns:mc="http://schemas.openxmlformats.org/markup-compatibility/2006">
              <mc:Choice xmlns:v="urn:schemas-microsoft-com:vml" Requires="v">
                <p:oleObj spid="_x0000_s186507" name="Equation" r:id="rId3" imgW="4711680" imgH="419040" progId="Equation.3">
                  <p:embed/>
                </p:oleObj>
              </mc:Choice>
              <mc:Fallback>
                <p:oleObj name="Equation" r:id="rId3" imgW="4711680" imgH="419040" progId="Equation.3">
                  <p:embed/>
                  <p:pic>
                    <p:nvPicPr>
                      <p:cNvPr id="0" name=""/>
                      <p:cNvPicPr>
                        <a:picLocks noChangeAspect="1" noChangeArrowheads="1"/>
                      </p:cNvPicPr>
                      <p:nvPr/>
                    </p:nvPicPr>
                    <p:blipFill>
                      <a:blip r:embed="rId4"/>
                      <a:srcRect/>
                      <a:stretch>
                        <a:fillRect/>
                      </a:stretch>
                    </p:blipFill>
                    <p:spPr bwMode="auto">
                      <a:xfrm>
                        <a:off x="2275199" y="605025"/>
                        <a:ext cx="4711680" cy="41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3771362128"/>
              </p:ext>
            </p:extLst>
          </p:nvPr>
        </p:nvGraphicFramePr>
        <p:xfrm>
          <a:off x="3176588" y="3221038"/>
          <a:ext cx="2730500" cy="425450"/>
        </p:xfrm>
        <a:graphic>
          <a:graphicData uri="http://schemas.openxmlformats.org/presentationml/2006/ole">
            <mc:AlternateContent xmlns:mc="http://schemas.openxmlformats.org/markup-compatibility/2006">
              <mc:Choice xmlns:v="urn:schemas-microsoft-com:vml" Requires="v">
                <p:oleObj spid="_x0000_s186508" name="Equation" r:id="rId5" imgW="2730240" imgH="419040" progId="Equation.3">
                  <p:embed/>
                </p:oleObj>
              </mc:Choice>
              <mc:Fallback>
                <p:oleObj name="Equation" r:id="rId5" imgW="2730240" imgH="419040" progId="Equation.3">
                  <p:embed/>
                  <p:pic>
                    <p:nvPicPr>
                      <p:cNvPr id="0" name=""/>
                      <p:cNvPicPr>
                        <a:picLocks noChangeAspect="1" noChangeArrowheads="1"/>
                      </p:cNvPicPr>
                      <p:nvPr/>
                    </p:nvPicPr>
                    <p:blipFill>
                      <a:blip r:embed="rId6"/>
                      <a:srcRect/>
                      <a:stretch>
                        <a:fillRect/>
                      </a:stretch>
                    </p:blipFill>
                    <p:spPr bwMode="auto">
                      <a:xfrm>
                        <a:off x="3176588" y="3221038"/>
                        <a:ext cx="27305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Rectangle 16"/>
          <p:cNvSpPr>
            <a:spLocks noChangeArrowheads="1"/>
          </p:cNvSpPr>
          <p:nvPr/>
        </p:nvSpPr>
        <p:spPr bwMode="auto">
          <a:xfrm>
            <a:off x="0" y="1245597"/>
            <a:ext cx="9144000" cy="130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31"/>
          <p:cNvSpPr/>
          <p:nvPr/>
        </p:nvSpPr>
        <p:spPr bwMode="auto">
          <a:xfrm>
            <a:off x="3514725" y="1390650"/>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123668190"/>
              </p:ext>
            </p:extLst>
          </p:nvPr>
        </p:nvGraphicFramePr>
        <p:xfrm>
          <a:off x="2275200" y="1016000"/>
          <a:ext cx="4533900" cy="809625"/>
        </p:xfrm>
        <a:graphic>
          <a:graphicData uri="http://schemas.openxmlformats.org/presentationml/2006/ole">
            <mc:AlternateContent xmlns:mc="http://schemas.openxmlformats.org/markup-compatibility/2006">
              <mc:Choice xmlns:v="urn:schemas-microsoft-com:vml" Requires="v">
                <p:oleObj spid="_x0000_s186509" name="Equation" r:id="rId7" imgW="4533840" imgH="799920" progId="Equation.3">
                  <p:embed/>
                </p:oleObj>
              </mc:Choice>
              <mc:Fallback>
                <p:oleObj name="Equation" r:id="rId7" imgW="4533840" imgH="799920" progId="Equation.3">
                  <p:embed/>
                  <p:pic>
                    <p:nvPicPr>
                      <p:cNvPr id="0" name=""/>
                      <p:cNvPicPr>
                        <a:picLocks noChangeAspect="1" noChangeArrowheads="1"/>
                      </p:cNvPicPr>
                      <p:nvPr/>
                    </p:nvPicPr>
                    <p:blipFill>
                      <a:blip r:embed="rId8"/>
                      <a:srcRect/>
                      <a:stretch>
                        <a:fillRect/>
                      </a:stretch>
                    </p:blipFill>
                    <p:spPr bwMode="auto">
                      <a:xfrm>
                        <a:off x="2275200" y="1016000"/>
                        <a:ext cx="45339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726776658"/>
              </p:ext>
            </p:extLst>
          </p:nvPr>
        </p:nvGraphicFramePr>
        <p:xfrm>
          <a:off x="2274888" y="1598613"/>
          <a:ext cx="4533900" cy="812800"/>
        </p:xfrm>
        <a:graphic>
          <a:graphicData uri="http://schemas.openxmlformats.org/presentationml/2006/ole">
            <mc:AlternateContent xmlns:mc="http://schemas.openxmlformats.org/markup-compatibility/2006">
              <mc:Choice xmlns:v="urn:schemas-microsoft-com:vml" Requires="v">
                <p:oleObj spid="_x0000_s186510" name="Equation" r:id="rId9" imgW="4533840" imgH="799920" progId="Equation.3">
                  <p:embed/>
                </p:oleObj>
              </mc:Choice>
              <mc:Fallback>
                <p:oleObj name="Equation" r:id="rId9" imgW="4533840" imgH="799920" progId="Equation.3">
                  <p:embed/>
                  <p:pic>
                    <p:nvPicPr>
                      <p:cNvPr id="0" name=""/>
                      <p:cNvPicPr>
                        <a:picLocks noChangeAspect="1" noChangeArrowheads="1"/>
                      </p:cNvPicPr>
                      <p:nvPr/>
                    </p:nvPicPr>
                    <p:blipFill>
                      <a:blip r:embed="rId10"/>
                      <a:srcRect/>
                      <a:stretch>
                        <a:fillRect/>
                      </a:stretch>
                    </p:blipFill>
                    <p:spPr bwMode="auto">
                      <a:xfrm>
                        <a:off x="2274888" y="1598613"/>
                        <a:ext cx="4533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5775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Rectangle 16"/>
          <p:cNvSpPr>
            <a:spLocks noChangeArrowheads="1"/>
          </p:cNvSpPr>
          <p:nvPr/>
        </p:nvSpPr>
        <p:spPr bwMode="auto">
          <a:xfrm>
            <a:off x="0" y="1245597"/>
            <a:ext cx="9144000" cy="130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2980083490"/>
              </p:ext>
            </p:extLst>
          </p:nvPr>
        </p:nvGraphicFramePr>
        <p:xfrm>
          <a:off x="2275200" y="1016000"/>
          <a:ext cx="4533900" cy="809625"/>
        </p:xfrm>
        <a:graphic>
          <a:graphicData uri="http://schemas.openxmlformats.org/presentationml/2006/ole">
            <mc:AlternateContent xmlns:mc="http://schemas.openxmlformats.org/markup-compatibility/2006">
              <mc:Choice xmlns:v="urn:schemas-microsoft-com:vml" Requires="v">
                <p:oleObj spid="_x0000_s188538" name="Equation" r:id="rId3" imgW="4533840" imgH="799920" progId="Equation.3">
                  <p:embed/>
                </p:oleObj>
              </mc:Choice>
              <mc:Fallback>
                <p:oleObj name="Equation" r:id="rId3" imgW="4533840" imgH="799920" progId="Equation.3">
                  <p:embed/>
                  <p:pic>
                    <p:nvPicPr>
                      <p:cNvPr id="0" name=""/>
                      <p:cNvPicPr>
                        <a:picLocks noChangeAspect="1" noChangeArrowheads="1"/>
                      </p:cNvPicPr>
                      <p:nvPr/>
                    </p:nvPicPr>
                    <p:blipFill>
                      <a:blip r:embed="rId4"/>
                      <a:srcRect/>
                      <a:stretch>
                        <a:fillRect/>
                      </a:stretch>
                    </p:blipFill>
                    <p:spPr bwMode="auto">
                      <a:xfrm>
                        <a:off x="2275200" y="1016000"/>
                        <a:ext cx="45339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 name="Rectangle 31"/>
          <p:cNvSpPr/>
          <p:nvPr/>
        </p:nvSpPr>
        <p:spPr bwMode="auto">
          <a:xfrm>
            <a:off x="4505325" y="1971675"/>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4039065486"/>
              </p:ext>
            </p:extLst>
          </p:nvPr>
        </p:nvGraphicFramePr>
        <p:xfrm>
          <a:off x="2274888" y="1598613"/>
          <a:ext cx="4533900" cy="812800"/>
        </p:xfrm>
        <a:graphic>
          <a:graphicData uri="http://schemas.openxmlformats.org/presentationml/2006/ole">
            <mc:AlternateContent xmlns:mc="http://schemas.openxmlformats.org/markup-compatibility/2006">
              <mc:Choice xmlns:v="urn:schemas-microsoft-com:vml" Requires="v">
                <p:oleObj spid="_x0000_s188539" name="Equation" r:id="rId5" imgW="4533840" imgH="799920" progId="Equation.3">
                  <p:embed/>
                </p:oleObj>
              </mc:Choice>
              <mc:Fallback>
                <p:oleObj name="Equation" r:id="rId5" imgW="4533840" imgH="799920" progId="Equation.3">
                  <p:embed/>
                  <p:pic>
                    <p:nvPicPr>
                      <p:cNvPr id="0" name=""/>
                      <p:cNvPicPr>
                        <a:picLocks noChangeAspect="1" noChangeArrowheads="1"/>
                      </p:cNvPicPr>
                      <p:nvPr/>
                    </p:nvPicPr>
                    <p:blipFill>
                      <a:blip r:embed="rId6"/>
                      <a:srcRect/>
                      <a:stretch>
                        <a:fillRect/>
                      </a:stretch>
                    </p:blipFill>
                    <p:spPr bwMode="auto">
                      <a:xfrm>
                        <a:off x="2274888" y="1598613"/>
                        <a:ext cx="4533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 name="Rectangle 16"/>
          <p:cNvSpPr>
            <a:spLocks noChangeArrowheads="1"/>
          </p:cNvSpPr>
          <p:nvPr/>
        </p:nvSpPr>
        <p:spPr bwMode="auto">
          <a:xfrm>
            <a:off x="3076575" y="3143249"/>
            <a:ext cx="2952750" cy="6179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16896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dirty="0" smtClean="0">
                <a:latin typeface="Symbol" pitchFamily="18" charset="2"/>
              </a:rPr>
              <a:t>b</a:t>
            </a:r>
            <a:r>
              <a:rPr lang="en-GB" sz="1500" b="1" baseline="-25000" dirty="0" smtClean="0"/>
              <a:t>3</a:t>
            </a:r>
            <a:r>
              <a:rPr lang="en-GB" sz="1500" b="1" dirty="0" smtClean="0"/>
              <a:t>* </a:t>
            </a:r>
            <a:r>
              <a:rPr lang="en-GB" sz="1500" b="1" dirty="0"/>
              <a:t>has a similar interpretation.</a:t>
            </a:r>
          </a:p>
        </p:txBody>
      </p:sp>
      <p:sp>
        <p:nvSpPr>
          <p:cNvPr id="16897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graphicFrame>
        <p:nvGraphicFramePr>
          <p:cNvPr id="29" name="Object 28"/>
          <p:cNvGraphicFramePr>
            <a:graphicFrameLocks noChangeAspect="1"/>
          </p:cNvGraphicFramePr>
          <p:nvPr>
            <p:extLst>
              <p:ext uri="{D42A27DB-BD31-4B8C-83A1-F6EECF244321}">
                <p14:modId xmlns:p14="http://schemas.microsoft.com/office/powerpoint/2010/main" val="2386942052"/>
              </p:ext>
            </p:extLst>
          </p:nvPr>
        </p:nvGraphicFramePr>
        <p:xfrm>
          <a:off x="2275199" y="605025"/>
          <a:ext cx="4711680" cy="419040"/>
        </p:xfrm>
        <a:graphic>
          <a:graphicData uri="http://schemas.openxmlformats.org/presentationml/2006/ole">
            <mc:AlternateContent xmlns:mc="http://schemas.openxmlformats.org/markup-compatibility/2006">
              <mc:Choice xmlns:v="urn:schemas-microsoft-com:vml" Requires="v">
                <p:oleObj spid="_x0000_s188540" name="Equation" r:id="rId7" imgW="4711680" imgH="419040" progId="Equation.3">
                  <p:embed/>
                </p:oleObj>
              </mc:Choice>
              <mc:Fallback>
                <p:oleObj name="Equation" r:id="rId7" imgW="4711680" imgH="419040" progId="Equation.3">
                  <p:embed/>
                  <p:pic>
                    <p:nvPicPr>
                      <p:cNvPr id="0" name=""/>
                      <p:cNvPicPr>
                        <a:picLocks noChangeAspect="1" noChangeArrowheads="1"/>
                      </p:cNvPicPr>
                      <p:nvPr/>
                    </p:nvPicPr>
                    <p:blipFill>
                      <a:blip r:embed="rId8"/>
                      <a:srcRect/>
                      <a:stretch>
                        <a:fillRect/>
                      </a:stretch>
                    </p:blipFill>
                    <p:spPr bwMode="auto">
                      <a:xfrm>
                        <a:off x="2275199" y="605025"/>
                        <a:ext cx="4711680" cy="41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760038727"/>
              </p:ext>
            </p:extLst>
          </p:nvPr>
        </p:nvGraphicFramePr>
        <p:xfrm>
          <a:off x="3176588" y="3222000"/>
          <a:ext cx="2730500" cy="411162"/>
        </p:xfrm>
        <a:graphic>
          <a:graphicData uri="http://schemas.openxmlformats.org/presentationml/2006/ole">
            <mc:AlternateContent xmlns:mc="http://schemas.openxmlformats.org/markup-compatibility/2006">
              <mc:Choice xmlns:v="urn:schemas-microsoft-com:vml" Requires="v">
                <p:oleObj spid="_x0000_s188541" name="Equation" r:id="rId9" imgW="2730240" imgH="406080" progId="Equation.3">
                  <p:embed/>
                </p:oleObj>
              </mc:Choice>
              <mc:Fallback>
                <p:oleObj name="Equation" r:id="rId9" imgW="2730240" imgH="406080" progId="Equation.3">
                  <p:embed/>
                  <p:pic>
                    <p:nvPicPr>
                      <p:cNvPr id="0" name=""/>
                      <p:cNvPicPr>
                        <a:picLocks noChangeAspect="1" noChangeArrowheads="1"/>
                      </p:cNvPicPr>
                      <p:nvPr/>
                    </p:nvPicPr>
                    <p:blipFill>
                      <a:blip r:embed="rId10"/>
                      <a:srcRect/>
                      <a:stretch>
                        <a:fillRect/>
                      </a:stretch>
                    </p:blipFill>
                    <p:spPr bwMode="auto">
                      <a:xfrm>
                        <a:off x="3176588" y="3222000"/>
                        <a:ext cx="27305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317504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342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0004" name="Rectangle 20"/>
          <p:cNvSpPr>
            <a:spLocks noChangeArrowheads="1"/>
          </p:cNvSpPr>
          <p:nvPr/>
        </p:nvSpPr>
        <p:spPr bwMode="auto">
          <a:xfrm>
            <a:off x="365125" y="6372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9988" name="Text Box 4"/>
          <p:cNvSpPr txBox="1">
            <a:spLocks noChangeArrowheads="1"/>
          </p:cNvSpPr>
          <p:nvPr/>
        </p:nvSpPr>
        <p:spPr bwMode="auto">
          <a:xfrm>
            <a:off x="301625" y="597600"/>
            <a:ext cx="8532813" cy="3317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40.12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21.2104059     2  10.6052029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131.388814   497  .264363811           R-squared     =  0.1390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0.1355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.51416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6998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16</a:t>
            </a:r>
            <a:endParaRPr lang="en-US" sz="1000" dirty="0">
              <a:solidFill>
                <a:srgbClr val="3366FF"/>
              </a:solidFill>
            </a:endParaRPr>
          </a:p>
        </p:txBody>
      </p:sp>
      <p:sp>
        <p:nvSpPr>
          <p:cNvPr id="16999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will illustrate the analysis with a wage equation where the logarithm of hourly earnings is regressed on years of schooling and work experience.  We start with a straightforward linear specification, using </a:t>
            </a:r>
            <a:r>
              <a:rPr lang="en-GB" sz="1500" b="1" i="1" dirty="0" smtClean="0"/>
              <a:t>EAWE</a:t>
            </a:r>
            <a:r>
              <a:rPr lang="en-GB" sz="1500" b="1" dirty="0" smtClean="0"/>
              <a:t> </a:t>
            </a:r>
            <a:r>
              <a:rPr lang="en-GB" sz="1500" b="1" dirty="0"/>
              <a:t>Data Set </a:t>
            </a:r>
            <a:r>
              <a:rPr lang="en-GB" sz="1500" b="1" dirty="0" smtClean="0"/>
              <a:t>21.</a:t>
            </a:r>
            <a:endParaRPr lang="en-GB" sz="1500" dirty="0"/>
          </a:p>
        </p:txBody>
      </p:sp>
      <p:sp>
        <p:nvSpPr>
          <p:cNvPr id="170002"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17</a:t>
            </a:r>
            <a:endParaRPr lang="en-US" sz="1000" dirty="0">
              <a:solidFill>
                <a:srgbClr val="3366FF"/>
              </a:solidFill>
            </a:endParaRPr>
          </a:p>
        </p:txBody>
      </p:sp>
      <p:sp>
        <p:nvSpPr>
          <p:cNvPr id="1730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dirty="0">
                <a:ea typeface="굴림" charset="-127"/>
              </a:rPr>
              <a:t>The regression implies that an extra year of schooling increases earnings by </a:t>
            </a:r>
            <a:r>
              <a:rPr lang="en-GB" altLang="ko-KR" sz="1500" b="1" dirty="0" smtClean="0">
                <a:ea typeface="굴림" charset="-127"/>
              </a:rPr>
              <a:t>9.2 </a:t>
            </a:r>
            <a:r>
              <a:rPr lang="en-GB" altLang="ko-KR" sz="1500" b="1" dirty="0">
                <a:ea typeface="굴림" charset="-127"/>
              </a:rPr>
              <a:t>percent and that an extra year of work experience increases them by </a:t>
            </a:r>
            <a:r>
              <a:rPr lang="en-GB" altLang="ko-KR" sz="1500" b="1" dirty="0" smtClean="0">
                <a:ea typeface="굴림" charset="-127"/>
              </a:rPr>
              <a:t>4.1 </a:t>
            </a:r>
            <a:r>
              <a:rPr lang="en-GB" altLang="ko-KR" sz="1500" b="1" dirty="0">
                <a:ea typeface="굴림" charset="-127"/>
              </a:rPr>
              <a:t>percent.</a:t>
            </a:r>
            <a:r>
              <a:rPr lang="en-US" altLang="ko-KR" sz="1500" dirty="0">
                <a:ea typeface="굴림" charset="-127"/>
              </a:rPr>
              <a:t> </a:t>
            </a:r>
            <a:endParaRPr lang="en-GB" sz="1500" dirty="0"/>
          </a:p>
        </p:txBody>
      </p:sp>
      <p:sp>
        <p:nvSpPr>
          <p:cNvPr id="17306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42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20"/>
          <p:cNvSpPr>
            <a:spLocks noChangeArrowheads="1"/>
          </p:cNvSpPr>
          <p:nvPr/>
        </p:nvSpPr>
        <p:spPr bwMode="auto">
          <a:xfrm>
            <a:off x="365125" y="6372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4"/>
          <p:cNvSpPr txBox="1">
            <a:spLocks noChangeArrowheads="1"/>
          </p:cNvSpPr>
          <p:nvPr/>
        </p:nvSpPr>
        <p:spPr bwMode="auto">
          <a:xfrm>
            <a:off x="301625" y="597600"/>
            <a:ext cx="8532813" cy="3317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40.12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21.2104059     2  10.6052029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131.388814   497  .264363811           R-squared     =  0.1390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0.1355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.51416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3"/>
            <a:ext cx="9144000" cy="393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40" name="Rectangle 8"/>
          <p:cNvSpPr>
            <a:spLocks noChangeArrowheads="1"/>
          </p:cNvSpPr>
          <p:nvPr/>
        </p:nvSpPr>
        <p:spPr bwMode="auto">
          <a:xfrm>
            <a:off x="365125" y="919125"/>
            <a:ext cx="25193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2039" name="Rectangle 7"/>
          <p:cNvSpPr>
            <a:spLocks noChangeArrowheads="1"/>
          </p:cNvSpPr>
          <p:nvPr/>
        </p:nvSpPr>
        <p:spPr bwMode="auto">
          <a:xfrm>
            <a:off x="365125" y="6372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2034" name="Text Box 2"/>
          <p:cNvSpPr txBox="1">
            <a:spLocks noChangeArrowheads="1"/>
          </p:cNvSpPr>
          <p:nvPr/>
        </p:nvSpPr>
        <p:spPr bwMode="auto">
          <a:xfrm>
            <a:off x="301625" y="597600"/>
            <a:ext cx="8532813" cy="38600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gen SEXP = </a:t>
            </a:r>
            <a:r>
              <a:rPr lang="en-GB" sz="1400" b="1" dirty="0" smtClean="0">
                <a:latin typeface="Courier New" pitchFamily="49" charset="0"/>
                <a:cs typeface="Courier New" pitchFamily="49" charset="0"/>
              </a:rPr>
              <a:t>S*EXP</a:t>
            </a:r>
          </a:p>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3,   496) =   26.75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21.254031     3  7.08467699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131.345189   496  .264808848           R-squared     =  0.1393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.5146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720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18</a:t>
            </a:r>
            <a:endParaRPr lang="en-US" sz="1000" dirty="0">
              <a:solidFill>
                <a:srgbClr val="3366FF"/>
              </a:solidFill>
            </a:endParaRPr>
          </a:p>
        </p:txBody>
      </p:sp>
      <p:sp>
        <p:nvSpPr>
          <p:cNvPr id="1720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a:ea typeface="굴림" charset="-127"/>
              </a:rPr>
              <a:t>The interactive variable </a:t>
            </a:r>
            <a:r>
              <a:rPr lang="en-GB" altLang="ko-KR" sz="1500" b="1" i="1">
                <a:ea typeface="굴림" charset="-127"/>
              </a:rPr>
              <a:t>SEXP</a:t>
            </a:r>
            <a:r>
              <a:rPr lang="en-GB" altLang="ko-KR" sz="1500" b="1">
                <a:ea typeface="굴림" charset="-127"/>
              </a:rPr>
              <a:t> is defined as the product of </a:t>
            </a:r>
            <a:r>
              <a:rPr lang="en-GB" altLang="ko-KR" sz="1500" b="1" i="1">
                <a:ea typeface="굴림" charset="-127"/>
              </a:rPr>
              <a:t>S</a:t>
            </a:r>
            <a:r>
              <a:rPr lang="en-GB" altLang="ko-KR" sz="1500" b="1">
                <a:ea typeface="굴림" charset="-127"/>
              </a:rPr>
              <a:t> and </a:t>
            </a:r>
            <a:r>
              <a:rPr lang="en-GB" altLang="ko-KR" sz="1500" b="1" i="1">
                <a:ea typeface="굴림" charset="-127"/>
              </a:rPr>
              <a:t>EXP</a:t>
            </a:r>
            <a:r>
              <a:rPr lang="en-GB" altLang="ko-KR" sz="1500" b="1">
                <a:ea typeface="굴림" charset="-127"/>
              </a:rPr>
              <a:t> and the regression is performed again, including this term.</a:t>
            </a:r>
            <a:endParaRPr lang="en-GB" sz="1500"/>
          </a:p>
        </p:txBody>
      </p:sp>
      <p:sp>
        <p:nvSpPr>
          <p:cNvPr id="17203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02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a:t>
            </a:r>
            <a:endParaRPr lang="en-US" sz="1000">
              <a:solidFill>
                <a:srgbClr val="3366FF"/>
              </a:solidFill>
            </a:endParaRPr>
          </a:p>
        </p:txBody>
      </p:sp>
      <p:sp>
        <p:nvSpPr>
          <p:cNvPr id="14030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40312"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altLang="ko-KR" sz="1500" b="1" dirty="0">
                <a:ea typeface="굴림" charset="-127"/>
              </a:rPr>
              <a:t>The model shown above is linear in parameters and it may be fitted using straightforward OLS, provided that the regression model assumptions are satisfied.  However, the fact that it is nonlinear in variables has implications for the interpretation of the parameters. </a:t>
            </a:r>
            <a:endParaRPr lang="en-GB" sz="1500" dirty="0"/>
          </a:p>
        </p:txBody>
      </p:sp>
      <p:sp>
        <p:nvSpPr>
          <p:cNvPr id="12"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3" name="Object 8"/>
          <p:cNvGraphicFramePr>
            <a:graphicFrameLocks noChangeAspect="1"/>
          </p:cNvGraphicFramePr>
          <p:nvPr>
            <p:extLst>
              <p:ext uri="{D42A27DB-BD31-4B8C-83A1-F6EECF244321}">
                <p14:modId xmlns:p14="http://schemas.microsoft.com/office/powerpoint/2010/main" val="697128926"/>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40384"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19</a:t>
            </a:r>
            <a:endParaRPr lang="en-US" sz="1000" dirty="0">
              <a:solidFill>
                <a:srgbClr val="3366FF"/>
              </a:solidFill>
            </a:endParaRPr>
          </a:p>
        </p:txBody>
      </p:sp>
      <p:sp>
        <p:nvSpPr>
          <p:cNvPr id="1761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dirty="0">
                <a:ea typeface="굴림" charset="-127"/>
              </a:rPr>
              <a:t>The schooling coefficient </a:t>
            </a:r>
            <a:r>
              <a:rPr lang="en-GB" altLang="ko-KR" sz="1500" b="1" dirty="0" smtClean="0">
                <a:ea typeface="굴림" charset="-127"/>
              </a:rPr>
              <a:t>has fallen.  It </a:t>
            </a:r>
            <a:r>
              <a:rPr lang="en-GB" altLang="ko-KR" sz="1500" b="1" dirty="0">
                <a:ea typeface="굴림" charset="-127"/>
              </a:rPr>
              <a:t>has now changed its meaning.  It now estimates the impact of an extra year of schooling for those individuals who have no work experience.</a:t>
            </a:r>
            <a:r>
              <a:rPr lang="en-GB" altLang="ko-KR" sz="1500" dirty="0">
                <a:ea typeface="굴림" charset="-127"/>
              </a:rPr>
              <a:t> </a:t>
            </a:r>
            <a:r>
              <a:rPr lang="en-GB" altLang="ko-KR" sz="1500" b="1" dirty="0">
                <a:ea typeface="굴림" charset="-127"/>
              </a:rPr>
              <a:t> </a:t>
            </a:r>
            <a:endParaRPr lang="en-GB" sz="1500" b="1" dirty="0"/>
          </a:p>
        </p:txBody>
      </p:sp>
      <p:sp>
        <p:nvSpPr>
          <p:cNvPr id="17613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5" name="Rectangle 5"/>
          <p:cNvSpPr>
            <a:spLocks noChangeArrowheads="1"/>
          </p:cNvSpPr>
          <p:nvPr/>
        </p:nvSpPr>
        <p:spPr bwMode="auto">
          <a:xfrm>
            <a:off x="0" y="2599200"/>
            <a:ext cx="9144000" cy="243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5"/>
          <p:cNvSpPr>
            <a:spLocks noChangeArrowheads="1"/>
          </p:cNvSpPr>
          <p:nvPr/>
        </p:nvSpPr>
        <p:spPr bwMode="auto">
          <a:xfrm>
            <a:off x="0" y="548373"/>
            <a:ext cx="9144000" cy="1944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1"/>
          <p:cNvSpPr>
            <a:spLocks noChangeArrowheads="1"/>
          </p:cNvSpPr>
          <p:nvPr/>
        </p:nvSpPr>
        <p:spPr bwMode="auto">
          <a:xfrm>
            <a:off x="365125" y="2691375"/>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0"/>
          <p:cNvSpPr>
            <a:spLocks noChangeArrowheads="1"/>
          </p:cNvSpPr>
          <p:nvPr/>
        </p:nvSpPr>
        <p:spPr bwMode="auto">
          <a:xfrm>
            <a:off x="365125" y="2965449"/>
            <a:ext cx="25193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8"/>
          <p:cNvSpPr>
            <a:spLocks noChangeArrowheads="1"/>
          </p:cNvSpPr>
          <p:nvPr/>
        </p:nvSpPr>
        <p:spPr bwMode="auto">
          <a:xfrm>
            <a:off x="365125" y="6372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11"/>
          <p:cNvSpPr>
            <a:spLocks noChangeArrowheads="1"/>
          </p:cNvSpPr>
          <p:nvPr/>
        </p:nvSpPr>
        <p:spPr bwMode="auto">
          <a:xfrm>
            <a:off x="1851025" y="1549125"/>
            <a:ext cx="1033200" cy="230400"/>
          </a:xfrm>
          <a:prstGeom prst="rect">
            <a:avLst/>
          </a:prstGeom>
          <a:solidFill>
            <a:srgbClr val="FFFF00"/>
          </a:solidFill>
          <a:ln>
            <a:noFill/>
          </a:ln>
          <a:effectLst/>
        </p:spPr>
        <p:txBody>
          <a:bodyPr wrap="none" anchor="ctr"/>
          <a:lstStyle/>
          <a:p>
            <a:endParaRPr lang="en-GB"/>
          </a:p>
        </p:txBody>
      </p:sp>
      <p:sp>
        <p:nvSpPr>
          <p:cNvPr id="20" name="Text Box 6"/>
          <p:cNvSpPr txBox="1">
            <a:spLocks noChangeArrowheads="1"/>
          </p:cNvSpPr>
          <p:nvPr/>
        </p:nvSpPr>
        <p:spPr bwMode="auto">
          <a:xfrm>
            <a:off x="301625" y="597601"/>
            <a:ext cx="8532813" cy="18407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3" name="Rectangle 11"/>
          <p:cNvSpPr>
            <a:spLocks noChangeArrowheads="1"/>
          </p:cNvSpPr>
          <p:nvPr/>
        </p:nvSpPr>
        <p:spPr bwMode="auto">
          <a:xfrm>
            <a:off x="1851025" y="3892275"/>
            <a:ext cx="1033200" cy="230400"/>
          </a:xfrm>
          <a:prstGeom prst="rect">
            <a:avLst/>
          </a:prstGeom>
          <a:solidFill>
            <a:srgbClr val="FFFF00"/>
          </a:solidFill>
          <a:ln>
            <a:noFill/>
          </a:ln>
          <a:effectLst/>
        </p:spPr>
        <p:txBody>
          <a:bodyPr wrap="none" anchor="ctr"/>
          <a:lstStyle/>
          <a:p>
            <a:endParaRPr lang="en-GB"/>
          </a:p>
        </p:txBody>
      </p:sp>
      <p:sp>
        <p:nvSpPr>
          <p:cNvPr id="24" name="Text Box 6"/>
          <p:cNvSpPr txBox="1">
            <a:spLocks noChangeArrowheads="1"/>
          </p:cNvSpPr>
          <p:nvPr/>
        </p:nvSpPr>
        <p:spPr bwMode="auto">
          <a:xfrm>
            <a:off x="301625" y="2649600"/>
            <a:ext cx="8532813" cy="2498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 </a:t>
            </a:r>
            <a:r>
              <a:rPr lang="en-GB" sz="1400" b="1" dirty="0" smtClean="0">
                <a:latin typeface="Courier New" pitchFamily="49" charset="0"/>
                <a:cs typeface="Courier New" pitchFamily="49" charset="0"/>
              </a:rPr>
              <a:t>gen </a:t>
            </a:r>
            <a:r>
              <a:rPr lang="en-GB" sz="1400" b="1" dirty="0">
                <a:latin typeface="Courier New" pitchFamily="49" charset="0"/>
                <a:cs typeface="Courier New" pitchFamily="49" charset="0"/>
              </a:rPr>
              <a:t>SEXP = S*EXP</a:t>
            </a:r>
          </a:p>
          <a:p>
            <a:pPr>
              <a:spcBef>
                <a:spcPts val="600"/>
              </a:spcBef>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spcBef>
                <a:spcPts val="300"/>
              </a:spcBef>
            </a:pPr>
            <a:r>
              <a:rPr lang="en-GB" sz="1400" b="1" dirty="0" smtClean="0">
                <a:latin typeface="Courier New" pitchFamily="49" charset="0"/>
              </a:rPr>
              <a:t> </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2599200"/>
            <a:ext cx="9144000" cy="243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715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5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dirty="0">
                <a:ea typeface="굴림" charset="-127"/>
              </a:rPr>
              <a:t>The experience coefficient has </a:t>
            </a:r>
            <a:r>
              <a:rPr lang="en-GB" altLang="ko-KR" sz="1500" b="1" dirty="0" smtClean="0">
                <a:ea typeface="굴림" charset="-127"/>
              </a:rPr>
              <a:t>fallen </a:t>
            </a:r>
            <a:r>
              <a:rPr lang="en-GB" altLang="ko-KR" sz="1500" b="1" dirty="0">
                <a:ea typeface="굴림" charset="-127"/>
              </a:rPr>
              <a:t>sharply.  </a:t>
            </a:r>
            <a:r>
              <a:rPr lang="en-GB" altLang="ko-KR" sz="1500" b="1" dirty="0" smtClean="0">
                <a:ea typeface="굴림" charset="-127"/>
              </a:rPr>
              <a:t>Its meaning has also changed.  Now it </a:t>
            </a:r>
            <a:r>
              <a:rPr lang="en-GB" altLang="ko-KR" sz="1500" b="1" dirty="0">
                <a:ea typeface="굴림" charset="-127"/>
              </a:rPr>
              <a:t>refers to individuals with no schooling, and every individual in the sample had at least 8 years.</a:t>
            </a:r>
            <a:r>
              <a:rPr lang="en-US" altLang="ko-KR" sz="1500" dirty="0">
                <a:ea typeface="굴림" charset="-127"/>
              </a:rPr>
              <a:t> </a:t>
            </a:r>
            <a:endParaRPr lang="en-GB" sz="1500"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26" name="Rectangle 5"/>
          <p:cNvSpPr>
            <a:spLocks noChangeArrowheads="1"/>
          </p:cNvSpPr>
          <p:nvPr/>
        </p:nvSpPr>
        <p:spPr bwMode="auto">
          <a:xfrm>
            <a:off x="0" y="548373"/>
            <a:ext cx="9144000" cy="1944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9" name="Rectangle 11"/>
          <p:cNvSpPr>
            <a:spLocks noChangeArrowheads="1"/>
          </p:cNvSpPr>
          <p:nvPr/>
        </p:nvSpPr>
        <p:spPr bwMode="auto">
          <a:xfrm>
            <a:off x="365125" y="2691375"/>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10"/>
          <p:cNvSpPr>
            <a:spLocks noChangeArrowheads="1"/>
          </p:cNvSpPr>
          <p:nvPr/>
        </p:nvSpPr>
        <p:spPr bwMode="auto">
          <a:xfrm>
            <a:off x="365125" y="2965449"/>
            <a:ext cx="25193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8"/>
          <p:cNvSpPr>
            <a:spLocks noChangeArrowheads="1"/>
          </p:cNvSpPr>
          <p:nvPr/>
        </p:nvSpPr>
        <p:spPr bwMode="auto">
          <a:xfrm>
            <a:off x="365125" y="6372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11"/>
          <p:cNvSpPr>
            <a:spLocks noChangeArrowheads="1"/>
          </p:cNvSpPr>
          <p:nvPr/>
        </p:nvSpPr>
        <p:spPr bwMode="auto">
          <a:xfrm>
            <a:off x="1851025" y="1768200"/>
            <a:ext cx="1033200" cy="230400"/>
          </a:xfrm>
          <a:prstGeom prst="rect">
            <a:avLst/>
          </a:prstGeom>
          <a:solidFill>
            <a:srgbClr val="FFFF00"/>
          </a:solidFill>
          <a:ln>
            <a:noFill/>
          </a:ln>
          <a:effectLst/>
        </p:spPr>
        <p:txBody>
          <a:bodyPr wrap="none" anchor="ctr"/>
          <a:lstStyle/>
          <a:p>
            <a:endParaRPr lang="en-GB"/>
          </a:p>
        </p:txBody>
      </p:sp>
      <p:sp>
        <p:nvSpPr>
          <p:cNvPr id="33" name="Text Box 6"/>
          <p:cNvSpPr txBox="1">
            <a:spLocks noChangeArrowheads="1"/>
          </p:cNvSpPr>
          <p:nvPr/>
        </p:nvSpPr>
        <p:spPr bwMode="auto">
          <a:xfrm>
            <a:off x="301625" y="597601"/>
            <a:ext cx="8532813" cy="18407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34" name="Rectangle 11"/>
          <p:cNvSpPr>
            <a:spLocks noChangeArrowheads="1"/>
          </p:cNvSpPr>
          <p:nvPr/>
        </p:nvSpPr>
        <p:spPr bwMode="auto">
          <a:xfrm>
            <a:off x="1851025" y="4111350"/>
            <a:ext cx="1033200" cy="230400"/>
          </a:xfrm>
          <a:prstGeom prst="rect">
            <a:avLst/>
          </a:prstGeom>
          <a:solidFill>
            <a:srgbClr val="FFFF00"/>
          </a:solidFill>
          <a:ln>
            <a:noFill/>
          </a:ln>
          <a:effectLst/>
        </p:spPr>
        <p:txBody>
          <a:bodyPr wrap="none" anchor="ctr"/>
          <a:lstStyle/>
          <a:p>
            <a:endParaRPr lang="en-GB"/>
          </a:p>
        </p:txBody>
      </p:sp>
      <p:sp>
        <p:nvSpPr>
          <p:cNvPr id="35" name="Text Box 6"/>
          <p:cNvSpPr txBox="1">
            <a:spLocks noChangeArrowheads="1"/>
          </p:cNvSpPr>
          <p:nvPr/>
        </p:nvSpPr>
        <p:spPr bwMode="auto">
          <a:xfrm>
            <a:off x="301625" y="2649600"/>
            <a:ext cx="8532813" cy="2498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 </a:t>
            </a:r>
            <a:r>
              <a:rPr lang="en-GB" sz="1400" b="1" dirty="0" smtClean="0">
                <a:latin typeface="Courier New" pitchFamily="49" charset="0"/>
                <a:cs typeface="Courier New" pitchFamily="49" charset="0"/>
              </a:rPr>
              <a:t>gen </a:t>
            </a:r>
            <a:r>
              <a:rPr lang="en-GB" sz="1400" b="1" dirty="0">
                <a:latin typeface="Courier New" pitchFamily="49" charset="0"/>
                <a:cs typeface="Courier New" pitchFamily="49" charset="0"/>
              </a:rPr>
              <a:t>SEXP = S*EXP</a:t>
            </a:r>
          </a:p>
          <a:p>
            <a:pPr>
              <a:spcBef>
                <a:spcPts val="600"/>
              </a:spcBef>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spcBef>
                <a:spcPts val="300"/>
              </a:spcBef>
            </a:pPr>
            <a:r>
              <a:rPr lang="en-GB" sz="1400" b="1" dirty="0" smtClean="0">
                <a:latin typeface="Courier New" pitchFamily="49" charset="0"/>
              </a:rPr>
              <a:t> </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2599200"/>
            <a:ext cx="9144000" cy="243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715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5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dirty="0">
                <a:ea typeface="굴림" charset="-127"/>
              </a:rPr>
              <a:t>The </a:t>
            </a:r>
            <a:r>
              <a:rPr lang="en-GB" altLang="ko-KR" sz="1500" b="1" dirty="0" smtClean="0">
                <a:ea typeface="굴림" charset="-127"/>
              </a:rPr>
              <a:t>coefficient of </a:t>
            </a:r>
            <a:r>
              <a:rPr lang="en-GB" altLang="ko-KR" sz="1500" b="1" i="1" dirty="0" smtClean="0">
                <a:ea typeface="굴림" charset="-127"/>
              </a:rPr>
              <a:t>SEXP</a:t>
            </a:r>
            <a:r>
              <a:rPr lang="en-GB" altLang="ko-KR" sz="1500" b="1" dirty="0" smtClean="0">
                <a:ea typeface="굴림" charset="-127"/>
              </a:rPr>
              <a:t> indicates that the schooling coefficient falls by 0.0012, that is, 0.12 percent, for every additional year of work experience.  Equally, it indicates that the experience coefficient falls by 0.12 percent for every additional year of schooling. </a:t>
            </a:r>
            <a:r>
              <a:rPr lang="en-US" altLang="ko-KR" sz="1500" dirty="0" smtClean="0">
                <a:ea typeface="굴림" charset="-127"/>
              </a:rPr>
              <a:t> </a:t>
            </a:r>
            <a:endParaRPr lang="en-GB" sz="1500"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7" name="Rectangle 5"/>
          <p:cNvSpPr>
            <a:spLocks noChangeArrowheads="1"/>
          </p:cNvSpPr>
          <p:nvPr/>
        </p:nvSpPr>
        <p:spPr bwMode="auto">
          <a:xfrm>
            <a:off x="0" y="548373"/>
            <a:ext cx="9144000" cy="1944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4" name="Rectangle 11"/>
          <p:cNvSpPr>
            <a:spLocks noChangeArrowheads="1"/>
          </p:cNvSpPr>
          <p:nvPr/>
        </p:nvSpPr>
        <p:spPr bwMode="auto">
          <a:xfrm>
            <a:off x="365125" y="2691375"/>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10"/>
          <p:cNvSpPr>
            <a:spLocks noChangeArrowheads="1"/>
          </p:cNvSpPr>
          <p:nvPr/>
        </p:nvSpPr>
        <p:spPr bwMode="auto">
          <a:xfrm>
            <a:off x="365125" y="2965449"/>
            <a:ext cx="25193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8"/>
          <p:cNvSpPr>
            <a:spLocks noChangeArrowheads="1"/>
          </p:cNvSpPr>
          <p:nvPr/>
        </p:nvSpPr>
        <p:spPr bwMode="auto">
          <a:xfrm>
            <a:off x="365125" y="6372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6"/>
          <p:cNvSpPr txBox="1">
            <a:spLocks noChangeArrowheads="1"/>
          </p:cNvSpPr>
          <p:nvPr/>
        </p:nvSpPr>
        <p:spPr bwMode="auto">
          <a:xfrm>
            <a:off x="301625" y="597601"/>
            <a:ext cx="8532813" cy="18407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31" name="Rectangle 11"/>
          <p:cNvSpPr>
            <a:spLocks noChangeArrowheads="1"/>
          </p:cNvSpPr>
          <p:nvPr/>
        </p:nvSpPr>
        <p:spPr bwMode="auto">
          <a:xfrm>
            <a:off x="1851025" y="4311375"/>
            <a:ext cx="1033200" cy="230400"/>
          </a:xfrm>
          <a:prstGeom prst="rect">
            <a:avLst/>
          </a:prstGeom>
          <a:solidFill>
            <a:srgbClr val="FFFF00"/>
          </a:solidFill>
          <a:ln>
            <a:noFill/>
          </a:ln>
          <a:effectLst/>
        </p:spPr>
        <p:txBody>
          <a:bodyPr wrap="none" anchor="ctr"/>
          <a:lstStyle/>
          <a:p>
            <a:endParaRPr lang="en-GB"/>
          </a:p>
        </p:txBody>
      </p:sp>
      <p:sp>
        <p:nvSpPr>
          <p:cNvPr id="32" name="Text Box 6"/>
          <p:cNvSpPr txBox="1">
            <a:spLocks noChangeArrowheads="1"/>
          </p:cNvSpPr>
          <p:nvPr/>
        </p:nvSpPr>
        <p:spPr bwMode="auto">
          <a:xfrm>
            <a:off x="301625" y="2649600"/>
            <a:ext cx="8532813" cy="2498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 </a:t>
            </a:r>
            <a:r>
              <a:rPr lang="en-GB" sz="1400" b="1" dirty="0" smtClean="0">
                <a:latin typeface="Courier New" pitchFamily="49" charset="0"/>
                <a:cs typeface="Courier New" pitchFamily="49" charset="0"/>
              </a:rPr>
              <a:t>gen </a:t>
            </a:r>
            <a:r>
              <a:rPr lang="en-GB" sz="1400" b="1" dirty="0">
                <a:latin typeface="Courier New" pitchFamily="49" charset="0"/>
                <a:cs typeface="Courier New" pitchFamily="49" charset="0"/>
              </a:rPr>
              <a:t>SEXP = S*EXP</a:t>
            </a:r>
          </a:p>
          <a:p>
            <a:pPr>
              <a:spcBef>
                <a:spcPts val="600"/>
              </a:spcBef>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spcBef>
                <a:spcPts val="300"/>
              </a:spcBef>
            </a:pPr>
            <a:r>
              <a:rPr lang="en-GB" sz="1400" b="1" dirty="0" smtClean="0">
                <a:latin typeface="Courier New" pitchFamily="49" charset="0"/>
              </a:rPr>
              <a:t> </a:t>
            </a:r>
            <a:endParaRPr lang="en-US" sz="1400" b="1" dirty="0">
              <a:latin typeface="Courier New" pitchFamily="49" charset="0"/>
            </a:endParaRPr>
          </a:p>
        </p:txBody>
      </p:sp>
    </p:spTree>
    <p:extLst>
      <p:ext uri="{BB962C8B-B14F-4D97-AF65-F5344CB8AC3E}">
        <p14:creationId xmlns:p14="http://schemas.microsoft.com/office/powerpoint/2010/main" val="4789787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2113200"/>
            <a:ext cx="9144000" cy="849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5"/>
          <p:cNvSpPr>
            <a:spLocks noChangeArrowheads="1"/>
          </p:cNvSpPr>
          <p:nvPr/>
        </p:nvSpPr>
        <p:spPr bwMode="auto">
          <a:xfrm>
            <a:off x="0" y="548373"/>
            <a:ext cx="9144000" cy="147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8186" name="Rectangle 10"/>
          <p:cNvSpPr>
            <a:spLocks noChangeArrowheads="1"/>
          </p:cNvSpPr>
          <p:nvPr/>
        </p:nvSpPr>
        <p:spPr bwMode="auto">
          <a:xfrm>
            <a:off x="365124" y="2203200"/>
            <a:ext cx="2314800" cy="230400"/>
          </a:xfrm>
          <a:prstGeom prst="rect">
            <a:avLst/>
          </a:prstGeom>
          <a:solidFill>
            <a:srgbClr val="DDDDDD"/>
          </a:solidFill>
          <a:ln>
            <a:noFill/>
          </a:ln>
          <a:effectLst/>
          <a:extLst/>
        </p:spPr>
        <p:txBody>
          <a:bodyPr wrap="none" anchor="ctr"/>
          <a:lstStyle/>
          <a:p>
            <a:endParaRPr lang="en-GB"/>
          </a:p>
        </p:txBody>
      </p:sp>
      <p:sp>
        <p:nvSpPr>
          <p:cNvPr id="178185" name="Rectangle 9"/>
          <p:cNvSpPr>
            <a:spLocks noChangeArrowheads="1"/>
          </p:cNvSpPr>
          <p:nvPr/>
        </p:nvSpPr>
        <p:spPr bwMode="auto">
          <a:xfrm>
            <a:off x="365125" y="2631600"/>
            <a:ext cx="23034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8184" name="Rectangle 8"/>
          <p:cNvSpPr>
            <a:spLocks noChangeArrowheads="1"/>
          </p:cNvSpPr>
          <p:nvPr/>
        </p:nvSpPr>
        <p:spPr bwMode="auto">
          <a:xfrm>
            <a:off x="365125" y="2419200"/>
            <a:ext cx="26273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8183" name="Rectangle 7"/>
          <p:cNvSpPr>
            <a:spLocks noChangeArrowheads="1"/>
          </p:cNvSpPr>
          <p:nvPr/>
        </p:nvSpPr>
        <p:spPr bwMode="auto">
          <a:xfrm>
            <a:off x="365125" y="637200"/>
            <a:ext cx="12528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81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17818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818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a:ea typeface="굴림" charset="-127"/>
              </a:rPr>
              <a:t>We now define </a:t>
            </a:r>
            <a:r>
              <a:rPr lang="en-GB" altLang="ko-KR" sz="1500" b="1" i="1">
                <a:ea typeface="굴림" charset="-127"/>
              </a:rPr>
              <a:t>S1</a:t>
            </a:r>
            <a:r>
              <a:rPr lang="en-GB" altLang="ko-KR" sz="1500" b="1">
                <a:ea typeface="굴림" charset="-127"/>
              </a:rPr>
              <a:t>, </a:t>
            </a:r>
            <a:r>
              <a:rPr lang="en-GB" altLang="ko-KR" sz="1500" b="1" i="1">
                <a:ea typeface="굴림" charset="-127"/>
              </a:rPr>
              <a:t>EXP1</a:t>
            </a:r>
            <a:r>
              <a:rPr lang="en-GB" altLang="ko-KR" sz="1500" b="1">
                <a:ea typeface="굴림" charset="-127"/>
              </a:rPr>
              <a:t>, and </a:t>
            </a:r>
            <a:r>
              <a:rPr lang="en-GB" altLang="ko-KR" sz="1500" b="1" i="1">
                <a:ea typeface="굴림" charset="-127"/>
              </a:rPr>
              <a:t>SEXP1</a:t>
            </a:r>
            <a:r>
              <a:rPr lang="en-GB" altLang="ko-KR" sz="1500" b="1">
                <a:ea typeface="굴림" charset="-127"/>
              </a:rPr>
              <a:t> as the corresponding schooling, experience, and interactive variables with the means subtracted, and repeat the regressions.  We first use the sum (summarize) command to find the mean values of </a:t>
            </a:r>
            <a:r>
              <a:rPr lang="en-GB" altLang="ko-KR" sz="1500" b="1" i="1">
                <a:ea typeface="굴림" charset="-127"/>
              </a:rPr>
              <a:t>S</a:t>
            </a:r>
            <a:r>
              <a:rPr lang="en-GB" altLang="ko-KR" sz="1500" b="1">
                <a:ea typeface="굴림" charset="-127"/>
              </a:rPr>
              <a:t> and </a:t>
            </a:r>
            <a:r>
              <a:rPr lang="en-GB" altLang="ko-KR" sz="1500" b="1" i="1">
                <a:ea typeface="굴림" charset="-127"/>
              </a:rPr>
              <a:t>EXP</a:t>
            </a:r>
            <a:r>
              <a:rPr lang="en-GB" altLang="ko-KR" sz="1500" b="1">
                <a:ea typeface="굴림" charset="-127"/>
              </a:rPr>
              <a:t>.</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9" name="Rectangle 11"/>
          <p:cNvSpPr>
            <a:spLocks noChangeArrowheads="1"/>
          </p:cNvSpPr>
          <p:nvPr/>
        </p:nvSpPr>
        <p:spPr bwMode="auto">
          <a:xfrm>
            <a:off x="3298825" y="1476000"/>
            <a:ext cx="972000" cy="442800"/>
          </a:xfrm>
          <a:prstGeom prst="rect">
            <a:avLst/>
          </a:prstGeom>
          <a:solidFill>
            <a:srgbClr val="FFFF00"/>
          </a:solidFill>
          <a:ln>
            <a:noFill/>
          </a:ln>
          <a:effectLst/>
        </p:spPr>
        <p:txBody>
          <a:bodyPr wrap="none" anchor="ctr"/>
          <a:lstStyle/>
          <a:p>
            <a:endParaRPr lang="en-GB"/>
          </a:p>
        </p:txBody>
      </p:sp>
      <p:sp>
        <p:nvSpPr>
          <p:cNvPr id="178181" name="Text Box 5"/>
          <p:cNvSpPr txBox="1">
            <a:spLocks noChangeArrowheads="1"/>
          </p:cNvSpPr>
          <p:nvPr/>
        </p:nvSpPr>
        <p:spPr bwMode="auto">
          <a:xfrm>
            <a:off x="301625" y="597600"/>
            <a:ext cx="8532813" cy="1383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a:latin typeface="Courier New" pitchFamily="49" charset="0"/>
              </a:rPr>
              <a:t>sum S EXP</a:t>
            </a:r>
          </a:p>
          <a:p>
            <a:endParaRPr lang="en-US" sz="1400" b="1" dirty="0">
              <a:latin typeface="Courier New" pitchFamily="49" charset="0"/>
            </a:endParaRPr>
          </a:p>
          <a:p>
            <a:r>
              <a:rPr lang="en-US" sz="1400" b="1" dirty="0">
                <a:latin typeface="Courier New" pitchFamily="49" charset="0"/>
              </a:rPr>
              <a:t>    Variable |       </a:t>
            </a:r>
            <a:r>
              <a:rPr lang="en-US" sz="1400" b="1" dirty="0" err="1">
                <a:latin typeface="Courier New" pitchFamily="49" charset="0"/>
              </a:rPr>
              <a:t>Obs</a:t>
            </a:r>
            <a:r>
              <a:rPr lang="en-US" sz="1400" b="1" dirty="0">
                <a:latin typeface="Courier New" pitchFamily="49" charset="0"/>
              </a:rPr>
              <a:t>        Mean    Std. Dev.       Min        Max</a:t>
            </a:r>
          </a:p>
          <a:p>
            <a:r>
              <a:rPr lang="en-US" sz="1400" b="1" dirty="0">
                <a:latin typeface="Courier New" pitchFamily="49" charset="0"/>
              </a:rPr>
              <a:t>-------------+--------------------------------------------------------</a:t>
            </a:r>
          </a:p>
          <a:p>
            <a:r>
              <a:rPr lang="en-US" sz="1400" b="1" dirty="0">
                <a:latin typeface="Courier New" pitchFamily="49" charset="0"/>
              </a:rPr>
              <a:t>           S |       500      14.866    2.742825          8         20</a:t>
            </a:r>
          </a:p>
          <a:p>
            <a:r>
              <a:rPr lang="en-US" sz="1400" b="1" dirty="0">
                <a:latin typeface="Courier New" pitchFamily="49" charset="0"/>
              </a:rPr>
              <a:t>         EXP |       500    6.444577    2.924476          0   13.92308</a:t>
            </a:r>
          </a:p>
          <a:p>
            <a:endParaRPr lang="en-US" sz="1400" b="1" dirty="0">
              <a:latin typeface="Courier New" pitchFamily="49" charset="0"/>
            </a:endParaRPr>
          </a:p>
        </p:txBody>
      </p:sp>
      <p:sp>
        <p:nvSpPr>
          <p:cNvPr id="20" name="Text Box 5"/>
          <p:cNvSpPr txBox="1">
            <a:spLocks noChangeArrowheads="1"/>
          </p:cNvSpPr>
          <p:nvPr/>
        </p:nvSpPr>
        <p:spPr bwMode="auto">
          <a:xfrm>
            <a:off x="301625" y="2163600"/>
            <a:ext cx="8532813" cy="7740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a:latin typeface="Courier New" pitchFamily="49" charset="0"/>
              </a:rPr>
              <a:t>gen S1 = S - </a:t>
            </a:r>
            <a:r>
              <a:rPr lang="en-US" sz="1400" b="1" dirty="0" smtClean="0">
                <a:latin typeface="Courier New" pitchFamily="49" charset="0"/>
              </a:rPr>
              <a:t>14.866</a:t>
            </a:r>
            <a:endParaRPr lang="en-US" sz="1400" b="1" dirty="0">
              <a:latin typeface="Courier New" pitchFamily="49" charset="0"/>
            </a:endParaRPr>
          </a:p>
          <a:p>
            <a:r>
              <a:rPr lang="en-US" sz="1400" b="1" dirty="0">
                <a:latin typeface="Courier New" pitchFamily="49" charset="0"/>
              </a:rPr>
              <a:t>. gen EXP1 = EXP - </a:t>
            </a:r>
            <a:r>
              <a:rPr lang="en-US" sz="1400" b="1" dirty="0" smtClean="0">
                <a:latin typeface="Courier New" pitchFamily="49" charset="0"/>
              </a:rPr>
              <a:t>6.445</a:t>
            </a:r>
            <a:endParaRPr lang="en-US" sz="1400" b="1" dirty="0">
              <a:latin typeface="Courier New" pitchFamily="49" charset="0"/>
            </a:endParaRPr>
          </a:p>
          <a:p>
            <a:r>
              <a:rPr lang="en-GB" sz="1400" b="1" dirty="0">
                <a:latin typeface="Courier New" pitchFamily="49" charset="0"/>
              </a:rPr>
              <a:t>. gen SEXP1 = S1*EXP1</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34330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1015" name="Rectangle 7"/>
          <p:cNvSpPr>
            <a:spLocks noChangeArrowheads="1"/>
          </p:cNvSpPr>
          <p:nvPr/>
        </p:nvSpPr>
        <p:spPr bwMode="auto">
          <a:xfrm>
            <a:off x="365125" y="637200"/>
            <a:ext cx="21875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1010" name="Text Box 2"/>
          <p:cNvSpPr txBox="1">
            <a:spLocks noChangeArrowheads="1"/>
          </p:cNvSpPr>
          <p:nvPr/>
        </p:nvSpPr>
        <p:spPr bwMode="auto">
          <a:xfrm>
            <a:off x="301625" y="597600"/>
            <a:ext cx="8532813" cy="3317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a:t>
            </a: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40.12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21.2104059     2   10.605203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131.388814   497   .26436381           R-squared     =  0.1390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0.1355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.51416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2.824265   .0229941   122.83   0.000     2.779088    2.869443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710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1710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Here is the regression without the interactive term.  The top half of the output is identical to that when </a:t>
            </a:r>
            <a:r>
              <a:rPr lang="en-GB" sz="1500" b="1" i="1"/>
              <a:t>LGEARN</a:t>
            </a:r>
            <a:r>
              <a:rPr lang="en-GB" sz="1500" b="1"/>
              <a:t> was regressed on </a:t>
            </a:r>
            <a:r>
              <a:rPr lang="en-GB" sz="1500" b="1" i="1"/>
              <a:t>S</a:t>
            </a:r>
            <a:r>
              <a:rPr lang="en-GB" sz="1500" b="1"/>
              <a:t> and </a:t>
            </a:r>
            <a:r>
              <a:rPr lang="en-GB" sz="1500" b="1" i="1"/>
              <a:t>EXP</a:t>
            </a:r>
            <a:r>
              <a:rPr lang="en-GB" sz="1500" b="1"/>
              <a:t>.  What differences do you expect in the bottom half?</a:t>
            </a:r>
          </a:p>
        </p:txBody>
      </p:sp>
      <p:sp>
        <p:nvSpPr>
          <p:cNvPr id="1710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1"/>
            <a:ext cx="9144000" cy="1918604"/>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9207" name="Rectangle 7"/>
          <p:cNvSpPr>
            <a:spLocks noChangeArrowheads="1"/>
          </p:cNvSpPr>
          <p:nvPr/>
        </p:nvSpPr>
        <p:spPr bwMode="auto">
          <a:xfrm>
            <a:off x="365125" y="637200"/>
            <a:ext cx="21875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92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179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slope coefficients (and their standard errors and </a:t>
            </a:r>
            <a:r>
              <a:rPr lang="en-GB" sz="1500" b="1" i="1"/>
              <a:t>t</a:t>
            </a:r>
            <a:r>
              <a:rPr lang="en-GB" sz="1500" b="1"/>
              <a:t> statistics) are exactly the same as before.  Only the intercept has been changed by subtracting the means from </a:t>
            </a:r>
            <a:r>
              <a:rPr lang="en-GB" sz="1500" b="1" i="1"/>
              <a:t>S</a:t>
            </a:r>
            <a:r>
              <a:rPr lang="en-GB" sz="1500" b="1"/>
              <a:t> and </a:t>
            </a:r>
            <a:r>
              <a:rPr lang="en-GB" sz="1500" b="1" i="1"/>
              <a:t>EXP</a:t>
            </a:r>
            <a:r>
              <a:rPr lang="en-GB" sz="1500" b="1"/>
              <a:t>.</a:t>
            </a:r>
          </a:p>
        </p:txBody>
      </p:sp>
      <p:sp>
        <p:nvSpPr>
          <p:cNvPr id="17920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7" name="Rectangle 11"/>
          <p:cNvSpPr>
            <a:spLocks noChangeArrowheads="1"/>
          </p:cNvSpPr>
          <p:nvPr/>
        </p:nvSpPr>
        <p:spPr bwMode="auto">
          <a:xfrm>
            <a:off x="1957650" y="1990649"/>
            <a:ext cx="925200" cy="230400"/>
          </a:xfrm>
          <a:prstGeom prst="rect">
            <a:avLst/>
          </a:prstGeom>
          <a:solidFill>
            <a:srgbClr val="FFFF00"/>
          </a:solidFill>
          <a:ln>
            <a:noFill/>
          </a:ln>
          <a:effectLst/>
        </p:spPr>
        <p:txBody>
          <a:bodyPr wrap="none" anchor="ctr"/>
          <a:lstStyle/>
          <a:p>
            <a:endParaRPr lang="en-GB"/>
          </a:p>
        </p:txBody>
      </p:sp>
      <p:sp>
        <p:nvSpPr>
          <p:cNvPr id="179202" name="Text Box 2"/>
          <p:cNvSpPr txBox="1">
            <a:spLocks noChangeArrowheads="1"/>
          </p:cNvSpPr>
          <p:nvPr/>
        </p:nvSpPr>
        <p:spPr bwMode="auto">
          <a:xfrm>
            <a:off x="301625" y="597601"/>
            <a:ext cx="8532813" cy="18217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2.824265   .0229941   122.83   0.000     2.779088    2.869443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8" name="Rectangle 5"/>
          <p:cNvSpPr>
            <a:spLocks noChangeArrowheads="1"/>
          </p:cNvSpPr>
          <p:nvPr/>
        </p:nvSpPr>
        <p:spPr bwMode="auto">
          <a:xfrm>
            <a:off x="0" y="2574000"/>
            <a:ext cx="9144000" cy="1911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8"/>
          <p:cNvSpPr>
            <a:spLocks noChangeArrowheads="1"/>
          </p:cNvSpPr>
          <p:nvPr/>
        </p:nvSpPr>
        <p:spPr bwMode="auto">
          <a:xfrm>
            <a:off x="365125" y="26565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1"/>
          <p:cNvSpPr>
            <a:spLocks noChangeArrowheads="1"/>
          </p:cNvSpPr>
          <p:nvPr/>
        </p:nvSpPr>
        <p:spPr bwMode="auto">
          <a:xfrm>
            <a:off x="1957650" y="4009949"/>
            <a:ext cx="925200" cy="230400"/>
          </a:xfrm>
          <a:prstGeom prst="rect">
            <a:avLst/>
          </a:prstGeom>
          <a:solidFill>
            <a:srgbClr val="FFFF00"/>
          </a:solidFill>
          <a:ln>
            <a:noFill/>
          </a:ln>
          <a:effectLst/>
        </p:spPr>
        <p:txBody>
          <a:bodyPr wrap="none" anchor="ctr"/>
          <a:lstStyle/>
          <a:p>
            <a:endParaRPr lang="en-GB"/>
          </a:p>
        </p:txBody>
      </p:sp>
      <p:sp>
        <p:nvSpPr>
          <p:cNvPr id="23" name="Text Box 6"/>
          <p:cNvSpPr txBox="1">
            <a:spLocks noChangeArrowheads="1"/>
          </p:cNvSpPr>
          <p:nvPr/>
        </p:nvSpPr>
        <p:spPr bwMode="auto">
          <a:xfrm>
            <a:off x="301625" y="2624400"/>
            <a:ext cx="8532813" cy="18407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92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179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In the original specification, the constant estimates predicted </a:t>
            </a:r>
            <a:r>
              <a:rPr lang="en-GB" sz="1500" b="1" i="1" dirty="0" smtClean="0"/>
              <a:t>LGEARN</a:t>
            </a:r>
            <a:r>
              <a:rPr lang="en-GB" sz="1500" b="1" dirty="0" smtClean="0"/>
              <a:t> when </a:t>
            </a:r>
            <a:r>
              <a:rPr lang="en-GB" sz="1500" b="1" i="1" dirty="0" smtClean="0"/>
              <a:t>S</a:t>
            </a:r>
            <a:r>
              <a:rPr lang="en-GB" sz="1500" b="1" dirty="0" smtClean="0"/>
              <a:t> = 0 and </a:t>
            </a:r>
            <a:r>
              <a:rPr lang="en-GB" sz="1500" b="1" i="1" dirty="0" smtClean="0"/>
              <a:t>EXP</a:t>
            </a:r>
            <a:r>
              <a:rPr lang="en-GB" sz="1500" b="1" dirty="0" smtClean="0"/>
              <a:t> = 0.  It implies hourly earnings of </a:t>
            </a:r>
            <a:r>
              <a:rPr lang="en-GB" sz="1500" b="1" i="1" dirty="0" smtClean="0"/>
              <a:t>e</a:t>
            </a:r>
            <a:r>
              <a:rPr lang="en-GB" sz="1500" b="1" baseline="30000" dirty="0" smtClean="0"/>
              <a:t>1.20</a:t>
            </a:r>
            <a:r>
              <a:rPr lang="en-GB" sz="1500" b="1" dirty="0" smtClean="0"/>
              <a:t> = $3.32.  It is doubtful whether this is meaningful.</a:t>
            </a:r>
            <a:endParaRPr lang="en-GB" sz="1500" b="1" dirty="0"/>
          </a:p>
        </p:txBody>
      </p:sp>
      <p:sp>
        <p:nvSpPr>
          <p:cNvPr id="17920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7" name="Rectangle 5"/>
          <p:cNvSpPr>
            <a:spLocks noChangeArrowheads="1"/>
          </p:cNvSpPr>
          <p:nvPr/>
        </p:nvSpPr>
        <p:spPr bwMode="auto">
          <a:xfrm>
            <a:off x="0" y="548371"/>
            <a:ext cx="9144000" cy="1918604"/>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7"/>
          <p:cNvSpPr>
            <a:spLocks noChangeArrowheads="1"/>
          </p:cNvSpPr>
          <p:nvPr/>
        </p:nvSpPr>
        <p:spPr bwMode="auto">
          <a:xfrm>
            <a:off x="365125" y="637200"/>
            <a:ext cx="21875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2"/>
          <p:cNvSpPr txBox="1">
            <a:spLocks noChangeArrowheads="1"/>
          </p:cNvSpPr>
          <p:nvPr/>
        </p:nvSpPr>
        <p:spPr bwMode="auto">
          <a:xfrm>
            <a:off x="301625" y="597601"/>
            <a:ext cx="8532813" cy="18217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2.824265   .0229941   122.83   0.000     2.779088    2.869443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8" name="Rectangle 5"/>
          <p:cNvSpPr>
            <a:spLocks noChangeArrowheads="1"/>
          </p:cNvSpPr>
          <p:nvPr/>
        </p:nvSpPr>
        <p:spPr bwMode="auto">
          <a:xfrm>
            <a:off x="0" y="2574000"/>
            <a:ext cx="9144000" cy="1911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1" name="Rectangle 8"/>
          <p:cNvSpPr>
            <a:spLocks noChangeArrowheads="1"/>
          </p:cNvSpPr>
          <p:nvPr/>
        </p:nvSpPr>
        <p:spPr bwMode="auto">
          <a:xfrm>
            <a:off x="365125" y="26565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11"/>
          <p:cNvSpPr>
            <a:spLocks noChangeArrowheads="1"/>
          </p:cNvSpPr>
          <p:nvPr/>
        </p:nvSpPr>
        <p:spPr bwMode="auto">
          <a:xfrm>
            <a:off x="1957650" y="4009949"/>
            <a:ext cx="925200" cy="230400"/>
          </a:xfrm>
          <a:prstGeom prst="rect">
            <a:avLst/>
          </a:prstGeom>
          <a:solidFill>
            <a:srgbClr val="FFFF00"/>
          </a:solidFill>
          <a:ln>
            <a:noFill/>
          </a:ln>
          <a:effectLst/>
        </p:spPr>
        <p:txBody>
          <a:bodyPr wrap="none" anchor="ctr"/>
          <a:lstStyle/>
          <a:p>
            <a:endParaRPr lang="en-GB"/>
          </a:p>
        </p:txBody>
      </p:sp>
      <p:sp>
        <p:nvSpPr>
          <p:cNvPr id="33" name="Text Box 6"/>
          <p:cNvSpPr txBox="1">
            <a:spLocks noChangeArrowheads="1"/>
          </p:cNvSpPr>
          <p:nvPr/>
        </p:nvSpPr>
        <p:spPr bwMode="auto">
          <a:xfrm>
            <a:off x="301625" y="2624400"/>
            <a:ext cx="8532813" cy="18407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9" name="Rectangle 16"/>
          <p:cNvSpPr>
            <a:spLocks noChangeArrowheads="1"/>
          </p:cNvSpPr>
          <p:nvPr/>
        </p:nvSpPr>
        <p:spPr bwMode="auto">
          <a:xfrm>
            <a:off x="3076575" y="4267199"/>
            <a:ext cx="1704975" cy="6179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706125467"/>
              </p:ext>
            </p:extLst>
          </p:nvPr>
        </p:nvGraphicFramePr>
        <p:xfrm>
          <a:off x="3227388" y="4364038"/>
          <a:ext cx="1371600" cy="347662"/>
        </p:xfrm>
        <a:graphic>
          <a:graphicData uri="http://schemas.openxmlformats.org/presentationml/2006/ole">
            <mc:AlternateContent xmlns:mc="http://schemas.openxmlformats.org/markup-compatibility/2006">
              <mc:Choice xmlns:v="urn:schemas-microsoft-com:vml" Requires="v">
                <p:oleObj spid="_x0000_s190482" name="Equation" r:id="rId3" imgW="1371600" imgH="342720" progId="Equation.DSMT4">
                  <p:embed/>
                </p:oleObj>
              </mc:Choice>
              <mc:Fallback>
                <p:oleObj name="Equation" r:id="rId3" imgW="1371600" imgH="342720" progId="Equation.DSMT4">
                  <p:embed/>
                  <p:pic>
                    <p:nvPicPr>
                      <p:cNvPr id="0" name="Object 29"/>
                      <p:cNvPicPr>
                        <a:picLocks noChangeAspect="1" noChangeArrowheads="1"/>
                      </p:cNvPicPr>
                      <p:nvPr/>
                    </p:nvPicPr>
                    <p:blipFill>
                      <a:blip r:embed="rId4"/>
                      <a:srcRect/>
                      <a:stretch>
                        <a:fillRect/>
                      </a:stretch>
                    </p:blipFill>
                    <p:spPr bwMode="auto">
                      <a:xfrm>
                        <a:off x="3227388" y="4364038"/>
                        <a:ext cx="13716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81041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92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179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In the revised specification, the constant estimates predicted </a:t>
            </a:r>
            <a:r>
              <a:rPr lang="en-GB" sz="1500" b="1" i="1" dirty="0" smtClean="0"/>
              <a:t>LGEARN</a:t>
            </a:r>
            <a:r>
              <a:rPr lang="en-GB" sz="1500" b="1" dirty="0" smtClean="0"/>
              <a:t> when </a:t>
            </a:r>
            <a:r>
              <a:rPr lang="en-GB" sz="1500" b="1" i="1" dirty="0" smtClean="0"/>
              <a:t>S1</a:t>
            </a:r>
            <a:r>
              <a:rPr lang="en-GB" sz="1500" b="1" dirty="0" smtClean="0"/>
              <a:t> = 0 and </a:t>
            </a:r>
            <a:r>
              <a:rPr lang="en-GB" sz="1500" b="1" i="1" dirty="0" smtClean="0"/>
              <a:t>EXP1</a:t>
            </a:r>
            <a:r>
              <a:rPr lang="en-GB" sz="1500" b="1" dirty="0" smtClean="0"/>
              <a:t> = 0, that is, when </a:t>
            </a:r>
            <a:r>
              <a:rPr lang="en-GB" sz="1500" b="1" i="1" dirty="0" smtClean="0"/>
              <a:t>S</a:t>
            </a:r>
            <a:r>
              <a:rPr lang="en-GB" sz="1500" b="1" dirty="0" smtClean="0"/>
              <a:t> and </a:t>
            </a:r>
            <a:r>
              <a:rPr lang="en-GB" sz="1500" b="1" i="1" dirty="0" smtClean="0"/>
              <a:t>EXP</a:t>
            </a:r>
            <a:r>
              <a:rPr lang="en-GB" sz="1500" b="1" dirty="0" smtClean="0"/>
              <a:t> are at their sample means.  It implies hourly earnings of </a:t>
            </a:r>
            <a:r>
              <a:rPr lang="en-GB" sz="1500" b="1" i="1" dirty="0" smtClean="0"/>
              <a:t>e</a:t>
            </a:r>
            <a:r>
              <a:rPr lang="en-GB" sz="1500" b="1" baseline="30000" dirty="0" smtClean="0"/>
              <a:t>2.82</a:t>
            </a:r>
            <a:r>
              <a:rPr lang="en-GB" sz="1500" b="1" dirty="0" smtClean="0"/>
              <a:t> = $16.78.  This makes much better sense.</a:t>
            </a:r>
            <a:endParaRPr lang="en-GB" sz="1500" b="1" dirty="0"/>
          </a:p>
        </p:txBody>
      </p:sp>
      <p:sp>
        <p:nvSpPr>
          <p:cNvPr id="17920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25" name="Rectangle 5"/>
          <p:cNvSpPr>
            <a:spLocks noChangeArrowheads="1"/>
          </p:cNvSpPr>
          <p:nvPr/>
        </p:nvSpPr>
        <p:spPr bwMode="auto">
          <a:xfrm>
            <a:off x="0" y="548371"/>
            <a:ext cx="9144000" cy="1918604"/>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2" name="Rectangle 7"/>
          <p:cNvSpPr>
            <a:spLocks noChangeArrowheads="1"/>
          </p:cNvSpPr>
          <p:nvPr/>
        </p:nvSpPr>
        <p:spPr bwMode="auto">
          <a:xfrm>
            <a:off x="365125" y="637200"/>
            <a:ext cx="21875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Rectangle 11"/>
          <p:cNvSpPr>
            <a:spLocks noChangeArrowheads="1"/>
          </p:cNvSpPr>
          <p:nvPr/>
        </p:nvSpPr>
        <p:spPr bwMode="auto">
          <a:xfrm>
            <a:off x="1957650" y="1990649"/>
            <a:ext cx="925200" cy="230400"/>
          </a:xfrm>
          <a:prstGeom prst="rect">
            <a:avLst/>
          </a:prstGeom>
          <a:solidFill>
            <a:srgbClr val="FFFF00"/>
          </a:solidFill>
          <a:ln>
            <a:noFill/>
          </a:ln>
          <a:effectLst/>
        </p:spPr>
        <p:txBody>
          <a:bodyPr wrap="none" anchor="ctr"/>
          <a:lstStyle/>
          <a:p>
            <a:endParaRPr lang="en-GB"/>
          </a:p>
        </p:txBody>
      </p:sp>
      <p:sp>
        <p:nvSpPr>
          <p:cNvPr id="34" name="Text Box 2"/>
          <p:cNvSpPr txBox="1">
            <a:spLocks noChangeArrowheads="1"/>
          </p:cNvSpPr>
          <p:nvPr/>
        </p:nvSpPr>
        <p:spPr bwMode="auto">
          <a:xfrm>
            <a:off x="301625" y="597601"/>
            <a:ext cx="8532813" cy="18217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2.824265   .0229941   122.83   0.000     2.779088    2.869443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35" name="Rectangle 5"/>
          <p:cNvSpPr>
            <a:spLocks noChangeArrowheads="1"/>
          </p:cNvSpPr>
          <p:nvPr/>
        </p:nvSpPr>
        <p:spPr bwMode="auto">
          <a:xfrm>
            <a:off x="0" y="2574000"/>
            <a:ext cx="9144000" cy="1911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6" name="Rectangle 8"/>
          <p:cNvSpPr>
            <a:spLocks noChangeArrowheads="1"/>
          </p:cNvSpPr>
          <p:nvPr/>
        </p:nvSpPr>
        <p:spPr bwMode="auto">
          <a:xfrm>
            <a:off x="365125" y="26565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11"/>
          <p:cNvSpPr>
            <a:spLocks noChangeArrowheads="1"/>
          </p:cNvSpPr>
          <p:nvPr/>
        </p:nvSpPr>
        <p:spPr bwMode="auto">
          <a:xfrm>
            <a:off x="1957650" y="4009949"/>
            <a:ext cx="925200" cy="230400"/>
          </a:xfrm>
          <a:prstGeom prst="rect">
            <a:avLst/>
          </a:prstGeom>
          <a:solidFill>
            <a:srgbClr val="FFFF00"/>
          </a:solidFill>
          <a:ln>
            <a:noFill/>
          </a:ln>
          <a:effectLst/>
        </p:spPr>
        <p:txBody>
          <a:bodyPr wrap="none" anchor="ctr"/>
          <a:lstStyle/>
          <a:p>
            <a:endParaRPr lang="en-GB"/>
          </a:p>
        </p:txBody>
      </p:sp>
      <p:sp>
        <p:nvSpPr>
          <p:cNvPr id="38" name="Text Box 6"/>
          <p:cNvSpPr txBox="1">
            <a:spLocks noChangeArrowheads="1"/>
          </p:cNvSpPr>
          <p:nvPr/>
        </p:nvSpPr>
        <p:spPr bwMode="auto">
          <a:xfrm>
            <a:off x="301625" y="2624400"/>
            <a:ext cx="8532813" cy="18407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39" name="Rectangle 16"/>
          <p:cNvSpPr>
            <a:spLocks noChangeArrowheads="1"/>
          </p:cNvSpPr>
          <p:nvPr/>
        </p:nvSpPr>
        <p:spPr bwMode="auto">
          <a:xfrm>
            <a:off x="3076575" y="2247899"/>
            <a:ext cx="1704975" cy="6179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Rectangle 16"/>
          <p:cNvSpPr>
            <a:spLocks noChangeArrowheads="1"/>
          </p:cNvSpPr>
          <p:nvPr/>
        </p:nvSpPr>
        <p:spPr bwMode="auto">
          <a:xfrm>
            <a:off x="3076575" y="4267199"/>
            <a:ext cx="1704975" cy="6179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2" name="Object 41"/>
          <p:cNvGraphicFramePr>
            <a:graphicFrameLocks noChangeAspect="1"/>
          </p:cNvGraphicFramePr>
          <p:nvPr>
            <p:extLst>
              <p:ext uri="{D42A27DB-BD31-4B8C-83A1-F6EECF244321}">
                <p14:modId xmlns:p14="http://schemas.microsoft.com/office/powerpoint/2010/main" val="191642006"/>
              </p:ext>
            </p:extLst>
          </p:nvPr>
        </p:nvGraphicFramePr>
        <p:xfrm>
          <a:off x="3227388" y="4364038"/>
          <a:ext cx="1371600" cy="347662"/>
        </p:xfrm>
        <a:graphic>
          <a:graphicData uri="http://schemas.openxmlformats.org/presentationml/2006/ole">
            <mc:AlternateContent xmlns:mc="http://schemas.openxmlformats.org/markup-compatibility/2006">
              <mc:Choice xmlns:v="urn:schemas-microsoft-com:vml" Requires="v">
                <p:oleObj spid="_x0000_s191518" name="Equation" r:id="rId3" imgW="1371600" imgH="342720" progId="Equation.DSMT4">
                  <p:embed/>
                </p:oleObj>
              </mc:Choice>
              <mc:Fallback>
                <p:oleObj name="Equation" r:id="rId3" imgW="1371600" imgH="342720" progId="Equation.DSMT4">
                  <p:embed/>
                  <p:pic>
                    <p:nvPicPr>
                      <p:cNvPr id="0" name=""/>
                      <p:cNvPicPr>
                        <a:picLocks noChangeAspect="1" noChangeArrowheads="1"/>
                      </p:cNvPicPr>
                      <p:nvPr/>
                    </p:nvPicPr>
                    <p:blipFill>
                      <a:blip r:embed="rId4"/>
                      <a:srcRect/>
                      <a:stretch>
                        <a:fillRect/>
                      </a:stretch>
                    </p:blipFill>
                    <p:spPr bwMode="auto">
                      <a:xfrm>
                        <a:off x="3227388" y="4364038"/>
                        <a:ext cx="13716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943724787"/>
              </p:ext>
            </p:extLst>
          </p:nvPr>
        </p:nvGraphicFramePr>
        <p:xfrm>
          <a:off x="3171600" y="2344738"/>
          <a:ext cx="1511300" cy="347662"/>
        </p:xfrm>
        <a:graphic>
          <a:graphicData uri="http://schemas.openxmlformats.org/presentationml/2006/ole">
            <mc:AlternateContent xmlns:mc="http://schemas.openxmlformats.org/markup-compatibility/2006">
              <mc:Choice xmlns:v="urn:schemas-microsoft-com:vml" Requires="v">
                <p:oleObj spid="_x0000_s191519" name="Equation" r:id="rId5" imgW="1511280" imgH="342720" progId="Equation.DSMT4">
                  <p:embed/>
                </p:oleObj>
              </mc:Choice>
              <mc:Fallback>
                <p:oleObj name="Equation" r:id="rId5" imgW="1511280" imgH="342720" progId="Equation.DSMT4">
                  <p:embed/>
                  <p:pic>
                    <p:nvPicPr>
                      <p:cNvPr id="0" name="Object 39"/>
                      <p:cNvPicPr>
                        <a:picLocks noChangeAspect="1" noChangeArrowheads="1"/>
                      </p:cNvPicPr>
                      <p:nvPr/>
                    </p:nvPicPr>
                    <p:blipFill>
                      <a:blip r:embed="rId6"/>
                      <a:srcRect/>
                      <a:stretch>
                        <a:fillRect/>
                      </a:stretch>
                    </p:blipFill>
                    <p:spPr bwMode="auto">
                      <a:xfrm>
                        <a:off x="3171600" y="2344738"/>
                        <a:ext cx="15113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952032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36331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0231" name="Rectangle 7"/>
          <p:cNvSpPr>
            <a:spLocks noChangeArrowheads="1"/>
          </p:cNvSpPr>
          <p:nvPr/>
        </p:nvSpPr>
        <p:spPr bwMode="auto">
          <a:xfrm>
            <a:off x="365125" y="637200"/>
            <a:ext cx="28257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0226" name="Text Box 2"/>
          <p:cNvSpPr txBox="1">
            <a:spLocks noChangeArrowheads="1"/>
          </p:cNvSpPr>
          <p:nvPr/>
        </p:nvSpPr>
        <p:spPr bwMode="auto">
          <a:xfrm>
            <a:off x="301625" y="597600"/>
            <a:ext cx="8532813" cy="352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 SEXP1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3,   496) =   26.75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21.2540309     3  7.08467697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131.345189   496  .264808848           R-squared     =  0.1393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.5146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.092194   .0104156     8.85   0.000     .0717299    .1126581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.0415275   .0099934     4.16   0.000     .0218929    .0611621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SEXP1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2.829957   .0269497   105.01   0.000     2.777008    2.882907</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802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1802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Here is the output from the regression using </a:t>
            </a:r>
            <a:r>
              <a:rPr lang="en-GB" sz="1500" b="1" i="1"/>
              <a:t>S</a:t>
            </a:r>
            <a:r>
              <a:rPr lang="en-GB" sz="1500" b="1"/>
              <a:t> and </a:t>
            </a:r>
            <a:r>
              <a:rPr lang="en-GB" sz="1500" b="1" i="1"/>
              <a:t>EXP</a:t>
            </a:r>
            <a:r>
              <a:rPr lang="en-GB" sz="1500" b="1"/>
              <a:t> with means extracted, with their interactive term.  The top half of the output is identical to that when </a:t>
            </a:r>
            <a:r>
              <a:rPr lang="en-GB" sz="1500" b="1" i="1"/>
              <a:t>LGEARN</a:t>
            </a:r>
            <a:r>
              <a:rPr lang="en-GB" sz="1500" b="1"/>
              <a:t> was regressed on </a:t>
            </a:r>
            <a:r>
              <a:rPr lang="en-GB" sz="1500" b="1" i="1"/>
              <a:t>S</a:t>
            </a:r>
            <a:r>
              <a:rPr lang="en-GB" sz="1500" b="1"/>
              <a:t>, </a:t>
            </a:r>
            <a:r>
              <a:rPr lang="en-GB" sz="1500" b="1" i="1"/>
              <a:t>EXP</a:t>
            </a:r>
            <a:r>
              <a:rPr lang="en-GB" sz="1500" b="1"/>
              <a:t>, and </a:t>
            </a:r>
            <a:r>
              <a:rPr lang="en-GB" sz="1500" b="1" i="1"/>
              <a:t>SEXP</a:t>
            </a:r>
            <a:r>
              <a:rPr lang="en-GB" sz="1500" b="1"/>
              <a:t>.</a:t>
            </a:r>
          </a:p>
        </p:txBody>
      </p:sp>
      <p:sp>
        <p:nvSpPr>
          <p:cNvPr id="18023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2817375"/>
            <a:ext cx="9144000" cy="2154675"/>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5" name="Rectangle 7"/>
          <p:cNvSpPr>
            <a:spLocks noChangeArrowheads="1"/>
          </p:cNvSpPr>
          <p:nvPr/>
        </p:nvSpPr>
        <p:spPr bwMode="auto">
          <a:xfrm>
            <a:off x="365125" y="2907750"/>
            <a:ext cx="2520000" cy="2190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1812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However, </a:t>
            </a:r>
            <a:r>
              <a:rPr lang="en-GB" sz="1500" b="1" dirty="0"/>
              <a:t>the bottom half is </a:t>
            </a:r>
            <a:r>
              <a:rPr lang="en-GB" sz="1500" b="1" dirty="0" smtClean="0"/>
              <a:t>different</a:t>
            </a:r>
            <a:r>
              <a:rPr lang="en-GB" sz="1500" b="1" dirty="0"/>
              <a:t>.  The coefficients of </a:t>
            </a:r>
            <a:r>
              <a:rPr lang="en-GB" sz="1500" b="1" i="1" dirty="0"/>
              <a:t>S1</a:t>
            </a:r>
            <a:r>
              <a:rPr lang="en-GB" sz="1500" b="1" dirty="0"/>
              <a:t> and </a:t>
            </a:r>
            <a:r>
              <a:rPr lang="en-GB" sz="1500" b="1" i="1" dirty="0"/>
              <a:t>EXP1</a:t>
            </a:r>
            <a:r>
              <a:rPr lang="en-GB" sz="1500" b="1" dirty="0"/>
              <a:t> measure the effects of those variables for the mean value of the other variable, that is, for a ‘typical’ individual.  The coefficients of </a:t>
            </a:r>
            <a:r>
              <a:rPr lang="en-GB" sz="1500" b="1" i="1" dirty="0"/>
              <a:t>S</a:t>
            </a:r>
            <a:r>
              <a:rPr lang="en-GB" sz="1500" b="1" dirty="0"/>
              <a:t> and </a:t>
            </a:r>
            <a:r>
              <a:rPr lang="en-GB" sz="1500" b="1" i="1" dirty="0"/>
              <a:t>EXP</a:t>
            </a:r>
            <a:r>
              <a:rPr lang="en-GB" sz="1500" b="1" dirty="0"/>
              <a:t> </a:t>
            </a:r>
            <a:r>
              <a:rPr lang="en-GB" sz="1500" b="1" dirty="0" smtClean="0"/>
              <a:t>measure </a:t>
            </a:r>
            <a:r>
              <a:rPr lang="en-GB" sz="1500" b="1" dirty="0"/>
              <a:t>their effects when the other variable is zero.  </a:t>
            </a:r>
          </a:p>
        </p:txBody>
      </p:sp>
      <p:sp>
        <p:nvSpPr>
          <p:cNvPr id="18125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7" name="Rectangle 11"/>
          <p:cNvSpPr>
            <a:spLocks noChangeArrowheads="1"/>
          </p:cNvSpPr>
          <p:nvPr/>
        </p:nvSpPr>
        <p:spPr bwMode="auto">
          <a:xfrm>
            <a:off x="1957650" y="3828825"/>
            <a:ext cx="925200" cy="442800"/>
          </a:xfrm>
          <a:prstGeom prst="rect">
            <a:avLst/>
          </a:prstGeom>
          <a:solidFill>
            <a:srgbClr val="FFFF00"/>
          </a:solidFill>
          <a:ln>
            <a:noFill/>
          </a:ln>
          <a:effectLst/>
        </p:spPr>
        <p:txBody>
          <a:bodyPr wrap="none" anchor="ctr"/>
          <a:lstStyle/>
          <a:p>
            <a:endParaRPr lang="en-GB"/>
          </a:p>
        </p:txBody>
      </p:sp>
      <p:sp>
        <p:nvSpPr>
          <p:cNvPr id="181250" name="Text Box 2"/>
          <p:cNvSpPr txBox="1">
            <a:spLocks noChangeArrowheads="1"/>
          </p:cNvSpPr>
          <p:nvPr/>
        </p:nvSpPr>
        <p:spPr bwMode="auto">
          <a:xfrm>
            <a:off x="301625" y="2867776"/>
            <a:ext cx="8532813" cy="2037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9" name="Rectangle 5"/>
          <p:cNvSpPr>
            <a:spLocks noChangeArrowheads="1"/>
          </p:cNvSpPr>
          <p:nvPr/>
        </p:nvSpPr>
        <p:spPr bwMode="auto">
          <a:xfrm>
            <a:off x="0" y="547200"/>
            <a:ext cx="9144000" cy="2156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10"/>
          <p:cNvSpPr>
            <a:spLocks noChangeArrowheads="1"/>
          </p:cNvSpPr>
          <p:nvPr/>
        </p:nvSpPr>
        <p:spPr bwMode="auto">
          <a:xfrm>
            <a:off x="365124" y="637200"/>
            <a:ext cx="282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1"/>
          <p:cNvSpPr>
            <a:spLocks noChangeArrowheads="1"/>
          </p:cNvSpPr>
          <p:nvPr/>
        </p:nvSpPr>
        <p:spPr bwMode="auto">
          <a:xfrm>
            <a:off x="1957650" y="1558650"/>
            <a:ext cx="925200" cy="442800"/>
          </a:xfrm>
          <a:prstGeom prst="rect">
            <a:avLst/>
          </a:prstGeom>
          <a:solidFill>
            <a:srgbClr val="FFFF00"/>
          </a:solidFill>
          <a:ln>
            <a:noFill/>
          </a:ln>
          <a:effectLst/>
        </p:spPr>
        <p:txBody>
          <a:bodyPr wrap="none" anchor="ctr"/>
          <a:lstStyle/>
          <a:p>
            <a:endParaRPr lang="en-GB"/>
          </a:p>
        </p:txBody>
      </p:sp>
      <p:sp>
        <p:nvSpPr>
          <p:cNvPr id="23" name="Text Box 6"/>
          <p:cNvSpPr txBox="1">
            <a:spLocks noChangeArrowheads="1"/>
          </p:cNvSpPr>
          <p:nvPr/>
        </p:nvSpPr>
        <p:spPr bwMode="auto">
          <a:xfrm>
            <a:off x="301625" y="597600"/>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 SEXP1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.092194   .0104156     8.85   0.000     .0717299    .1126581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.0415275   .0099934     4.16   0.000     .0218929    .0611621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SEXP1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2.829957   .0269497   105.01   0.000     2.777008    2.882907</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7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5667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altLang="ko-KR" sz="1500" b="1">
                <a:ea typeface="굴림" charset="-127"/>
              </a:rPr>
              <a:t>When multiple regression was introduced at the beginning of the previous chapter, it was stated that the slope coefficients represented the separate, individual marginal effects of the variables on </a:t>
            </a:r>
            <a:r>
              <a:rPr lang="en-GB" altLang="ko-KR" sz="1500" b="1" i="1">
                <a:ea typeface="굴림" charset="-127"/>
              </a:rPr>
              <a:t>Y</a:t>
            </a:r>
            <a:r>
              <a:rPr lang="en-GB" altLang="ko-KR" sz="1500" b="1">
                <a:ea typeface="굴림" charset="-127"/>
              </a:rPr>
              <a:t>, holding the other variables constant.</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3"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8"/>
          <p:cNvGraphicFramePr>
            <a:graphicFrameLocks noChangeAspect="1"/>
          </p:cNvGraphicFramePr>
          <p:nvPr>
            <p:extLst>
              <p:ext uri="{D42A27DB-BD31-4B8C-83A1-F6EECF244321}">
                <p14:modId xmlns:p14="http://schemas.microsoft.com/office/powerpoint/2010/main" val="697128926"/>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56739"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2817375"/>
            <a:ext cx="9144000" cy="2154675"/>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17" name="Rectangle 7"/>
          <p:cNvSpPr>
            <a:spLocks noChangeArrowheads="1"/>
          </p:cNvSpPr>
          <p:nvPr/>
        </p:nvSpPr>
        <p:spPr bwMode="auto">
          <a:xfrm>
            <a:off x="365125" y="2907750"/>
            <a:ext cx="2520000" cy="2190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1"/>
          <p:cNvSpPr>
            <a:spLocks noChangeArrowheads="1"/>
          </p:cNvSpPr>
          <p:nvPr/>
        </p:nvSpPr>
        <p:spPr bwMode="auto">
          <a:xfrm>
            <a:off x="1958400" y="4257225"/>
            <a:ext cx="925200" cy="230400"/>
          </a:xfrm>
          <a:prstGeom prst="rect">
            <a:avLst/>
          </a:prstGeom>
          <a:solidFill>
            <a:srgbClr val="FFFF00"/>
          </a:solidFill>
          <a:ln>
            <a:noFill/>
          </a:ln>
          <a:effectLst/>
        </p:spPr>
        <p:txBody>
          <a:bodyPr wrap="none" anchor="ctr"/>
          <a:lstStyle/>
          <a:p>
            <a:endParaRPr lang="en-GB"/>
          </a:p>
        </p:txBody>
      </p:sp>
      <p:sp>
        <p:nvSpPr>
          <p:cNvPr id="21" name="Text Box 2"/>
          <p:cNvSpPr txBox="1">
            <a:spLocks noChangeArrowheads="1"/>
          </p:cNvSpPr>
          <p:nvPr/>
        </p:nvSpPr>
        <p:spPr bwMode="auto">
          <a:xfrm>
            <a:off x="301625" y="2867776"/>
            <a:ext cx="8532813" cy="2037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2" name="Rectangle 5"/>
          <p:cNvSpPr>
            <a:spLocks noChangeArrowheads="1"/>
          </p:cNvSpPr>
          <p:nvPr/>
        </p:nvSpPr>
        <p:spPr bwMode="auto">
          <a:xfrm>
            <a:off x="0" y="547200"/>
            <a:ext cx="9144000" cy="2156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1"/>
          <p:cNvSpPr>
            <a:spLocks noChangeArrowheads="1"/>
          </p:cNvSpPr>
          <p:nvPr/>
        </p:nvSpPr>
        <p:spPr bwMode="auto">
          <a:xfrm>
            <a:off x="1958400" y="1977525"/>
            <a:ext cx="925200" cy="230400"/>
          </a:xfrm>
          <a:prstGeom prst="rect">
            <a:avLst/>
          </a:prstGeom>
          <a:solidFill>
            <a:srgbClr val="FFFF00"/>
          </a:solidFill>
          <a:ln>
            <a:noFill/>
          </a:ln>
          <a:effectLst/>
        </p:spPr>
        <p:txBody>
          <a:bodyPr wrap="none" anchor="ctr"/>
          <a:lstStyle/>
          <a:p>
            <a:endParaRPr lang="en-GB"/>
          </a:p>
        </p:txBody>
      </p:sp>
      <p:sp>
        <p:nvSpPr>
          <p:cNvPr id="25" name="Rectangle 10"/>
          <p:cNvSpPr>
            <a:spLocks noChangeArrowheads="1"/>
          </p:cNvSpPr>
          <p:nvPr/>
        </p:nvSpPr>
        <p:spPr bwMode="auto">
          <a:xfrm>
            <a:off x="365124" y="637200"/>
            <a:ext cx="282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6"/>
          <p:cNvSpPr txBox="1">
            <a:spLocks noChangeArrowheads="1"/>
          </p:cNvSpPr>
          <p:nvPr/>
        </p:nvSpPr>
        <p:spPr bwMode="auto">
          <a:xfrm>
            <a:off x="301625" y="597600"/>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 SEXP1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.092194   .0104156     8.85   0.000     .0717299    .1126581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.0415275   .0099934     4.16   0.000     .0218929    .0611621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SEXP1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2.829957   .0269497   105.01   0.000     2.777008    2.882907</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1822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Note that the coefficient of the interactive term is the same</a:t>
            </a:r>
            <a:r>
              <a:rPr lang="en-GB" sz="1500" b="1" dirty="0" smtClean="0"/>
              <a:t>.</a:t>
            </a:r>
            <a:endParaRPr lang="en-GB" sz="1500" b="1" dirty="0"/>
          </a:p>
        </p:txBody>
      </p:sp>
      <p:sp>
        <p:nvSpPr>
          <p:cNvPr id="18227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1822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As before, it </a:t>
            </a:r>
            <a:r>
              <a:rPr lang="en-GB" sz="1500" b="1" dirty="0"/>
              <a:t>measures the change in the schooling coefficient per unit (one year) change in experience and is unaffected by the extraction of the means.  </a:t>
            </a:r>
            <a:r>
              <a:rPr lang="en-GB" sz="1500" b="1" dirty="0" smtClean="0"/>
              <a:t>It </a:t>
            </a:r>
            <a:r>
              <a:rPr lang="en-GB" sz="1500" b="1" dirty="0"/>
              <a:t>also measures the change in the experience coefficient per unit change in schooling</a:t>
            </a:r>
            <a:r>
              <a:rPr lang="en-GB" sz="1500" b="1" dirty="0" smtClean="0"/>
              <a:t>.</a:t>
            </a:r>
            <a:endParaRPr lang="en-GB" sz="1500" b="1" dirty="0"/>
          </a:p>
        </p:txBody>
      </p:sp>
      <p:sp>
        <p:nvSpPr>
          <p:cNvPr id="18227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6" name="Rectangle 5"/>
          <p:cNvSpPr>
            <a:spLocks noChangeArrowheads="1"/>
          </p:cNvSpPr>
          <p:nvPr/>
        </p:nvSpPr>
        <p:spPr bwMode="auto">
          <a:xfrm>
            <a:off x="0" y="2817375"/>
            <a:ext cx="9144000" cy="2154675"/>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17" name="Rectangle 7"/>
          <p:cNvSpPr>
            <a:spLocks noChangeArrowheads="1"/>
          </p:cNvSpPr>
          <p:nvPr/>
        </p:nvSpPr>
        <p:spPr bwMode="auto">
          <a:xfrm>
            <a:off x="365125" y="2907750"/>
            <a:ext cx="2520000" cy="2190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1"/>
          <p:cNvSpPr>
            <a:spLocks noChangeArrowheads="1"/>
          </p:cNvSpPr>
          <p:nvPr/>
        </p:nvSpPr>
        <p:spPr bwMode="auto">
          <a:xfrm>
            <a:off x="1958400" y="4257225"/>
            <a:ext cx="925200" cy="230400"/>
          </a:xfrm>
          <a:prstGeom prst="rect">
            <a:avLst/>
          </a:prstGeom>
          <a:solidFill>
            <a:srgbClr val="FFFF00"/>
          </a:solidFill>
          <a:ln>
            <a:noFill/>
          </a:ln>
          <a:effectLst/>
        </p:spPr>
        <p:txBody>
          <a:bodyPr wrap="none" anchor="ctr"/>
          <a:lstStyle/>
          <a:p>
            <a:endParaRPr lang="en-GB"/>
          </a:p>
        </p:txBody>
      </p:sp>
      <p:sp>
        <p:nvSpPr>
          <p:cNvPr id="19" name="Text Box 2"/>
          <p:cNvSpPr txBox="1">
            <a:spLocks noChangeArrowheads="1"/>
          </p:cNvSpPr>
          <p:nvPr/>
        </p:nvSpPr>
        <p:spPr bwMode="auto">
          <a:xfrm>
            <a:off x="301625" y="2867776"/>
            <a:ext cx="8532813" cy="2037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0" name="Rectangle 5"/>
          <p:cNvSpPr>
            <a:spLocks noChangeArrowheads="1"/>
          </p:cNvSpPr>
          <p:nvPr/>
        </p:nvSpPr>
        <p:spPr bwMode="auto">
          <a:xfrm>
            <a:off x="0" y="547200"/>
            <a:ext cx="9144000" cy="2156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11"/>
          <p:cNvSpPr>
            <a:spLocks noChangeArrowheads="1"/>
          </p:cNvSpPr>
          <p:nvPr/>
        </p:nvSpPr>
        <p:spPr bwMode="auto">
          <a:xfrm>
            <a:off x="1958400" y="1977525"/>
            <a:ext cx="925200" cy="230400"/>
          </a:xfrm>
          <a:prstGeom prst="rect">
            <a:avLst/>
          </a:prstGeom>
          <a:solidFill>
            <a:srgbClr val="FFFF00"/>
          </a:solidFill>
          <a:ln>
            <a:noFill/>
          </a:ln>
          <a:effectLst/>
        </p:spPr>
        <p:txBody>
          <a:bodyPr wrap="none" anchor="ctr"/>
          <a:lstStyle/>
          <a:p>
            <a:endParaRPr lang="en-GB"/>
          </a:p>
        </p:txBody>
      </p:sp>
      <p:sp>
        <p:nvSpPr>
          <p:cNvPr id="22" name="Rectangle 10"/>
          <p:cNvSpPr>
            <a:spLocks noChangeArrowheads="1"/>
          </p:cNvSpPr>
          <p:nvPr/>
        </p:nvSpPr>
        <p:spPr bwMode="auto">
          <a:xfrm>
            <a:off x="365124" y="637200"/>
            <a:ext cx="282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6"/>
          <p:cNvSpPr txBox="1">
            <a:spLocks noChangeArrowheads="1"/>
          </p:cNvSpPr>
          <p:nvPr/>
        </p:nvSpPr>
        <p:spPr bwMode="auto">
          <a:xfrm>
            <a:off x="301625" y="597600"/>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 SEXP1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.092194   .0104156     8.85   0.000     .0717299    .1126581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.0415275   .0099934     4.16   0.000     .0218929    .0611621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SEXP1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2.829957   .0269497   105.01   0.000     2.777008    2.882907</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extLst>
      <p:ext uri="{BB962C8B-B14F-4D97-AF65-F5344CB8AC3E}">
        <p14:creationId xmlns:p14="http://schemas.microsoft.com/office/powerpoint/2010/main" val="18328064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2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1833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With the means-extracted variables, we can see more clearly the impact of including the interactive term</a:t>
            </a:r>
            <a:r>
              <a:rPr lang="en-GB" sz="1500" b="1" dirty="0" smtClean="0"/>
              <a:t>.</a:t>
            </a:r>
            <a:endParaRPr lang="en-GB" sz="1500" b="1" dirty="0"/>
          </a:p>
        </p:txBody>
      </p:sp>
      <p:sp>
        <p:nvSpPr>
          <p:cNvPr id="18330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8" name="Rectangle 5"/>
          <p:cNvSpPr>
            <a:spLocks noChangeArrowheads="1"/>
          </p:cNvSpPr>
          <p:nvPr/>
        </p:nvSpPr>
        <p:spPr bwMode="auto">
          <a:xfrm>
            <a:off x="0" y="548371"/>
            <a:ext cx="9144000" cy="1918604"/>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1"/>
          <p:cNvSpPr>
            <a:spLocks noChangeArrowheads="1"/>
          </p:cNvSpPr>
          <p:nvPr/>
        </p:nvSpPr>
        <p:spPr bwMode="auto">
          <a:xfrm>
            <a:off x="1957650" y="1558650"/>
            <a:ext cx="925200" cy="442800"/>
          </a:xfrm>
          <a:prstGeom prst="rect">
            <a:avLst/>
          </a:prstGeom>
          <a:solidFill>
            <a:srgbClr val="FFFF00"/>
          </a:solidFill>
          <a:ln>
            <a:noFill/>
          </a:ln>
          <a:effectLst/>
        </p:spPr>
        <p:txBody>
          <a:bodyPr wrap="none" anchor="ctr"/>
          <a:lstStyle/>
          <a:p>
            <a:endParaRPr lang="en-GB"/>
          </a:p>
        </p:txBody>
      </p:sp>
      <p:sp>
        <p:nvSpPr>
          <p:cNvPr id="21" name="Rectangle 7"/>
          <p:cNvSpPr>
            <a:spLocks noChangeArrowheads="1"/>
          </p:cNvSpPr>
          <p:nvPr/>
        </p:nvSpPr>
        <p:spPr bwMode="auto">
          <a:xfrm>
            <a:off x="365125" y="637200"/>
            <a:ext cx="21875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2"/>
          <p:cNvSpPr txBox="1">
            <a:spLocks noChangeArrowheads="1"/>
          </p:cNvSpPr>
          <p:nvPr/>
        </p:nvSpPr>
        <p:spPr bwMode="auto">
          <a:xfrm>
            <a:off x="301625" y="597601"/>
            <a:ext cx="8532813" cy="18217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2.824265   .0229941   122.83   0.000     2.779088    2.869443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8" name="Rectangle 5"/>
          <p:cNvSpPr>
            <a:spLocks noChangeArrowheads="1"/>
          </p:cNvSpPr>
          <p:nvPr/>
        </p:nvSpPr>
        <p:spPr bwMode="auto">
          <a:xfrm>
            <a:off x="0" y="2576025"/>
            <a:ext cx="9144000" cy="2156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1"/>
          <p:cNvSpPr>
            <a:spLocks noChangeArrowheads="1"/>
          </p:cNvSpPr>
          <p:nvPr/>
        </p:nvSpPr>
        <p:spPr bwMode="auto">
          <a:xfrm>
            <a:off x="1957650" y="3584250"/>
            <a:ext cx="925200" cy="442800"/>
          </a:xfrm>
          <a:prstGeom prst="rect">
            <a:avLst/>
          </a:prstGeom>
          <a:solidFill>
            <a:srgbClr val="FFFF00"/>
          </a:solidFill>
          <a:ln>
            <a:noFill/>
          </a:ln>
          <a:effectLst/>
        </p:spPr>
        <p:txBody>
          <a:bodyPr wrap="none" anchor="ctr"/>
          <a:lstStyle/>
          <a:p>
            <a:endParaRPr lang="en-GB"/>
          </a:p>
        </p:txBody>
      </p:sp>
      <p:sp>
        <p:nvSpPr>
          <p:cNvPr id="30" name="Rectangle 10"/>
          <p:cNvSpPr>
            <a:spLocks noChangeArrowheads="1"/>
          </p:cNvSpPr>
          <p:nvPr/>
        </p:nvSpPr>
        <p:spPr bwMode="auto">
          <a:xfrm>
            <a:off x="365124" y="2666025"/>
            <a:ext cx="282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6"/>
          <p:cNvSpPr txBox="1">
            <a:spLocks noChangeArrowheads="1"/>
          </p:cNvSpPr>
          <p:nvPr/>
        </p:nvSpPr>
        <p:spPr bwMode="auto">
          <a:xfrm>
            <a:off x="301625" y="2626425"/>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 SEXP1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.092194   .0104156     8.85   0.000     .0717299    .1126581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.0415275   .0099934     4.16   0.000     .0218929    .0611621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SEXP1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2.829957   .0269497   105.01   0.000     2.777008    2.882907</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2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1833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dirty="0"/>
              <a:t>we assume that it should be in the model, omitting it </a:t>
            </a:r>
            <a:r>
              <a:rPr lang="en-GB" sz="1500" b="1" dirty="0" smtClean="0"/>
              <a:t>has very little effect on </a:t>
            </a:r>
            <a:r>
              <a:rPr lang="en-GB" sz="1500" b="1" dirty="0"/>
              <a:t>the schooling </a:t>
            </a:r>
            <a:r>
              <a:rPr lang="en-GB" sz="1500" b="1" dirty="0" smtClean="0"/>
              <a:t>and experience coefficients.</a:t>
            </a:r>
            <a:endParaRPr lang="en-GB" sz="1500" b="1" dirty="0"/>
          </a:p>
        </p:txBody>
      </p:sp>
      <p:sp>
        <p:nvSpPr>
          <p:cNvPr id="18330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6" name="Rectangle 5"/>
          <p:cNvSpPr>
            <a:spLocks noChangeArrowheads="1"/>
          </p:cNvSpPr>
          <p:nvPr/>
        </p:nvSpPr>
        <p:spPr bwMode="auto">
          <a:xfrm>
            <a:off x="0" y="548371"/>
            <a:ext cx="9144000" cy="1918604"/>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1"/>
          <p:cNvSpPr>
            <a:spLocks noChangeArrowheads="1"/>
          </p:cNvSpPr>
          <p:nvPr/>
        </p:nvSpPr>
        <p:spPr bwMode="auto">
          <a:xfrm>
            <a:off x="1957650" y="1558650"/>
            <a:ext cx="925200" cy="442800"/>
          </a:xfrm>
          <a:prstGeom prst="rect">
            <a:avLst/>
          </a:prstGeom>
          <a:solidFill>
            <a:srgbClr val="FFFF00"/>
          </a:solidFill>
          <a:ln>
            <a:noFill/>
          </a:ln>
          <a:effectLst/>
        </p:spPr>
        <p:txBody>
          <a:bodyPr wrap="none" anchor="ctr"/>
          <a:lstStyle/>
          <a:p>
            <a:endParaRPr lang="en-GB"/>
          </a:p>
        </p:txBody>
      </p:sp>
      <p:sp>
        <p:nvSpPr>
          <p:cNvPr id="18" name="Rectangle 7"/>
          <p:cNvSpPr>
            <a:spLocks noChangeArrowheads="1"/>
          </p:cNvSpPr>
          <p:nvPr/>
        </p:nvSpPr>
        <p:spPr bwMode="auto">
          <a:xfrm>
            <a:off x="365125" y="637200"/>
            <a:ext cx="21875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2"/>
          <p:cNvSpPr txBox="1">
            <a:spLocks noChangeArrowheads="1"/>
          </p:cNvSpPr>
          <p:nvPr/>
        </p:nvSpPr>
        <p:spPr bwMode="auto">
          <a:xfrm>
            <a:off x="301625" y="597601"/>
            <a:ext cx="8532813" cy="18217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2.824265   .0229941   122.83   0.000     2.779088    2.869443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8" name="Rectangle 5"/>
          <p:cNvSpPr>
            <a:spLocks noChangeArrowheads="1"/>
          </p:cNvSpPr>
          <p:nvPr/>
        </p:nvSpPr>
        <p:spPr bwMode="auto">
          <a:xfrm>
            <a:off x="0" y="2576025"/>
            <a:ext cx="9144000" cy="2156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9" name="Rectangle 11"/>
          <p:cNvSpPr>
            <a:spLocks noChangeArrowheads="1"/>
          </p:cNvSpPr>
          <p:nvPr/>
        </p:nvSpPr>
        <p:spPr bwMode="auto">
          <a:xfrm>
            <a:off x="1957650" y="3584250"/>
            <a:ext cx="925200" cy="442800"/>
          </a:xfrm>
          <a:prstGeom prst="rect">
            <a:avLst/>
          </a:prstGeom>
          <a:solidFill>
            <a:srgbClr val="FFFF00"/>
          </a:solidFill>
          <a:ln>
            <a:noFill/>
          </a:ln>
          <a:effectLst/>
        </p:spPr>
        <p:txBody>
          <a:bodyPr wrap="none" anchor="ctr"/>
          <a:lstStyle/>
          <a:p>
            <a:endParaRPr lang="en-GB"/>
          </a:p>
        </p:txBody>
      </p:sp>
      <p:sp>
        <p:nvSpPr>
          <p:cNvPr id="30" name="Rectangle 10"/>
          <p:cNvSpPr>
            <a:spLocks noChangeArrowheads="1"/>
          </p:cNvSpPr>
          <p:nvPr/>
        </p:nvSpPr>
        <p:spPr bwMode="auto">
          <a:xfrm>
            <a:off x="365124" y="2666025"/>
            <a:ext cx="282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6"/>
          <p:cNvSpPr txBox="1">
            <a:spLocks noChangeArrowheads="1"/>
          </p:cNvSpPr>
          <p:nvPr/>
        </p:nvSpPr>
        <p:spPr bwMode="auto">
          <a:xfrm>
            <a:off x="301625" y="2626425"/>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S1 EXP1 SEXP1</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S1 |    .092194   .0104156     8.85   0.000     .0717299    .1126581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EXP1 |   .0415275   .0099934     4.16   0.000     .0218929    .0611621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SEXP1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2.829957   .0269497   105.01   0.000     2.777008    2.882907</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extLst>
      <p:ext uri="{BB962C8B-B14F-4D97-AF65-F5344CB8AC3E}">
        <p14:creationId xmlns:p14="http://schemas.microsoft.com/office/powerpoint/2010/main" val="19537260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43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1843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For comparison, here again are the corresponding results with the original variables, where the introduction of the interactive term appears to have a </a:t>
            </a:r>
            <a:r>
              <a:rPr lang="en-GB" sz="1500" b="1" dirty="0" smtClean="0"/>
              <a:t>much larger </a:t>
            </a:r>
            <a:r>
              <a:rPr lang="en-GB" sz="1500" b="1" dirty="0"/>
              <a:t>effect.</a:t>
            </a:r>
          </a:p>
        </p:txBody>
      </p:sp>
      <p:sp>
        <p:nvSpPr>
          <p:cNvPr id="18432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6" name="Rectangle 5"/>
          <p:cNvSpPr>
            <a:spLocks noChangeArrowheads="1"/>
          </p:cNvSpPr>
          <p:nvPr/>
        </p:nvSpPr>
        <p:spPr bwMode="auto">
          <a:xfrm>
            <a:off x="0" y="548373"/>
            <a:ext cx="9144000" cy="191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8"/>
          <p:cNvSpPr>
            <a:spLocks noChangeArrowheads="1"/>
          </p:cNvSpPr>
          <p:nvPr/>
        </p:nvSpPr>
        <p:spPr bwMode="auto">
          <a:xfrm>
            <a:off x="365125" y="637200"/>
            <a:ext cx="197961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1"/>
          <p:cNvSpPr>
            <a:spLocks noChangeArrowheads="1"/>
          </p:cNvSpPr>
          <p:nvPr/>
        </p:nvSpPr>
        <p:spPr bwMode="auto">
          <a:xfrm>
            <a:off x="1957650" y="1558650"/>
            <a:ext cx="925200" cy="442800"/>
          </a:xfrm>
          <a:prstGeom prst="rect">
            <a:avLst/>
          </a:prstGeom>
          <a:solidFill>
            <a:srgbClr val="FFFF00"/>
          </a:solidFill>
          <a:ln>
            <a:noFill/>
          </a:ln>
          <a:effectLst/>
        </p:spPr>
        <p:txBody>
          <a:bodyPr wrap="none" anchor="ctr"/>
          <a:lstStyle/>
          <a:p>
            <a:endParaRPr lang="en-GB"/>
          </a:p>
        </p:txBody>
      </p:sp>
      <p:sp>
        <p:nvSpPr>
          <p:cNvPr id="18" name="Text Box 6"/>
          <p:cNvSpPr txBox="1">
            <a:spLocks noChangeArrowheads="1"/>
          </p:cNvSpPr>
          <p:nvPr/>
        </p:nvSpPr>
        <p:spPr bwMode="auto">
          <a:xfrm>
            <a:off x="301625" y="597601"/>
            <a:ext cx="8532813" cy="18407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1.199799   .1980634     6.06   0.000     .8106537    1.588943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6" name="Rectangle 5"/>
          <p:cNvSpPr>
            <a:spLocks noChangeArrowheads="1"/>
          </p:cNvSpPr>
          <p:nvPr/>
        </p:nvSpPr>
        <p:spPr bwMode="auto">
          <a:xfrm>
            <a:off x="0" y="2577600"/>
            <a:ext cx="9144000" cy="2154675"/>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29" name="Rectangle 7"/>
          <p:cNvSpPr>
            <a:spLocks noChangeArrowheads="1"/>
          </p:cNvSpPr>
          <p:nvPr/>
        </p:nvSpPr>
        <p:spPr bwMode="auto">
          <a:xfrm>
            <a:off x="365125" y="2667600"/>
            <a:ext cx="2520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11"/>
          <p:cNvSpPr>
            <a:spLocks noChangeArrowheads="1"/>
          </p:cNvSpPr>
          <p:nvPr/>
        </p:nvSpPr>
        <p:spPr bwMode="auto">
          <a:xfrm>
            <a:off x="1957650" y="3584250"/>
            <a:ext cx="925200" cy="442800"/>
          </a:xfrm>
          <a:prstGeom prst="rect">
            <a:avLst/>
          </a:prstGeom>
          <a:solidFill>
            <a:srgbClr val="FFFF00"/>
          </a:solidFill>
          <a:ln>
            <a:noFill/>
          </a:ln>
          <a:effectLst/>
        </p:spPr>
        <p:txBody>
          <a:bodyPr wrap="none" anchor="ctr"/>
          <a:lstStyle/>
          <a:p>
            <a:endParaRPr lang="en-GB"/>
          </a:p>
        </p:txBody>
      </p:sp>
      <p:sp>
        <p:nvSpPr>
          <p:cNvPr id="31" name="Text Box 2"/>
          <p:cNvSpPr txBox="1">
            <a:spLocks noChangeArrowheads="1"/>
          </p:cNvSpPr>
          <p:nvPr/>
        </p:nvSpPr>
        <p:spPr bwMode="auto">
          <a:xfrm>
            <a:off x="301625" y="2628000"/>
            <a:ext cx="8532813" cy="2037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spcBef>
                <a:spcPts val="600"/>
              </a:spcBef>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SEXP</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.0843417   .0208594     4.04   0.000     .0433581    .1253253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.0234143   .0433233     0.54   0.589    -.0617055    .1085341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SEXP |   .0012184   .0030019     0.41   0.685    -.0046796    .0071165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1.308507   .3332092     3.93   0.000     .6538312    1.963182</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5" name="Text Box 11"/>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4.3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hlinkClick r:id="rId2"/>
              </a:rPr>
              <a:t>/</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6" name="Text Box 12"/>
          <p:cNvSpPr txBox="1">
            <a:spLocks noChangeArrowheads="1"/>
          </p:cNvSpPr>
          <p:nvPr/>
        </p:nvSpPr>
        <p:spPr bwMode="auto">
          <a:xfrm>
            <a:off x="8210550" y="6553200"/>
            <a:ext cx="857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5770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altLang="ko-KR" sz="1500" b="1">
                <a:ea typeface="굴림" charset="-127"/>
              </a:rPr>
              <a:t>In this model, such an interpretation is not possible.  In particular, it is not possible to interpret </a:t>
            </a:r>
            <a:r>
              <a:rPr lang="en-GB" altLang="ko-KR" sz="1500" b="1" i="1">
                <a:latin typeface="Symbol" pitchFamily="18" charset="2"/>
                <a:ea typeface="굴림" charset="-127"/>
              </a:rPr>
              <a:t>b</a:t>
            </a:r>
            <a:r>
              <a:rPr lang="en-GB" altLang="ko-KR" sz="1500" b="1" baseline="-25000">
                <a:ea typeface="굴림" charset="-127"/>
              </a:rPr>
              <a:t>2</a:t>
            </a:r>
            <a:r>
              <a:rPr lang="en-GB" altLang="ko-KR" sz="1500" b="1">
                <a:ea typeface="굴림" charset="-127"/>
              </a:rPr>
              <a:t> as the effect of </a:t>
            </a:r>
            <a:r>
              <a:rPr lang="en-GB" altLang="ko-KR" sz="1500" b="1" i="1">
                <a:ea typeface="굴림" charset="-127"/>
              </a:rPr>
              <a:t>X</a:t>
            </a:r>
            <a:r>
              <a:rPr lang="en-GB" altLang="ko-KR" sz="1500" b="1" baseline="-25000">
                <a:ea typeface="굴림" charset="-127"/>
              </a:rPr>
              <a:t>2</a:t>
            </a:r>
            <a:r>
              <a:rPr lang="en-GB" altLang="ko-KR" sz="1500" b="1">
                <a:ea typeface="굴림" charset="-127"/>
              </a:rPr>
              <a:t> on </a:t>
            </a:r>
            <a:r>
              <a:rPr lang="en-GB" altLang="ko-KR" sz="1500" b="1" i="1">
                <a:ea typeface="굴림" charset="-127"/>
              </a:rPr>
              <a:t>Y</a:t>
            </a:r>
            <a:r>
              <a:rPr lang="en-GB" altLang="ko-KR" sz="1500" b="1">
                <a:ea typeface="굴림" charset="-127"/>
              </a:rPr>
              <a:t>, holding </a:t>
            </a:r>
            <a:r>
              <a:rPr lang="en-GB" altLang="ko-KR" sz="1500" b="1" i="1">
                <a:ea typeface="굴림" charset="-127"/>
              </a:rPr>
              <a:t>X</a:t>
            </a:r>
            <a:r>
              <a:rPr lang="en-GB" altLang="ko-KR" sz="1500" b="1" baseline="-25000">
                <a:ea typeface="굴림" charset="-127"/>
              </a:rPr>
              <a:t>3</a:t>
            </a:r>
            <a:r>
              <a:rPr lang="en-GB" altLang="ko-KR" sz="1500" b="1">
                <a:ea typeface="굴림" charset="-127"/>
              </a:rPr>
              <a:t> and </a:t>
            </a:r>
            <a:r>
              <a:rPr lang="en-GB" altLang="ko-KR" sz="1500" b="1" i="1">
                <a:ea typeface="굴림" charset="-127"/>
              </a:rPr>
              <a:t>X</a:t>
            </a:r>
            <a:r>
              <a:rPr lang="en-GB" altLang="ko-KR" sz="1500" b="1" baseline="-25000">
                <a:ea typeface="굴림" charset="-127"/>
              </a:rPr>
              <a:t>2</a:t>
            </a:r>
            <a:r>
              <a:rPr lang="en-GB" altLang="ko-KR" sz="1500" b="1" i="1">
                <a:ea typeface="굴림" charset="-127"/>
              </a:rPr>
              <a:t>X</a:t>
            </a:r>
            <a:r>
              <a:rPr lang="en-GB" altLang="ko-KR" sz="1500" b="1" baseline="-25000">
                <a:ea typeface="굴림" charset="-127"/>
              </a:rPr>
              <a:t>3</a:t>
            </a:r>
            <a:r>
              <a:rPr lang="en-GB" altLang="ko-KR" sz="1500" b="1">
                <a:ea typeface="굴림" charset="-127"/>
              </a:rPr>
              <a:t> constant, because it is not possible to hold both </a:t>
            </a:r>
            <a:r>
              <a:rPr lang="en-GB" altLang="ko-KR" sz="1500" b="1" i="1">
                <a:ea typeface="굴림" charset="-127"/>
              </a:rPr>
              <a:t>X</a:t>
            </a:r>
            <a:r>
              <a:rPr lang="en-GB" altLang="ko-KR" sz="1500" b="1" baseline="-25000">
                <a:ea typeface="굴림" charset="-127"/>
              </a:rPr>
              <a:t>3</a:t>
            </a:r>
            <a:r>
              <a:rPr lang="en-GB" altLang="ko-KR" sz="1500" b="1">
                <a:ea typeface="굴림" charset="-127"/>
              </a:rPr>
              <a:t> and </a:t>
            </a:r>
            <a:r>
              <a:rPr lang="en-GB" altLang="ko-KR" sz="1500" b="1" i="1">
                <a:ea typeface="굴림" charset="-127"/>
              </a:rPr>
              <a:t>X</a:t>
            </a:r>
            <a:r>
              <a:rPr lang="en-GB" altLang="ko-KR" sz="1500" b="1" baseline="-25000">
                <a:ea typeface="굴림" charset="-127"/>
              </a:rPr>
              <a:t>2</a:t>
            </a:r>
            <a:r>
              <a:rPr lang="en-GB" altLang="ko-KR" sz="1500" b="1" i="1">
                <a:ea typeface="굴림" charset="-127"/>
              </a:rPr>
              <a:t>X</a:t>
            </a:r>
            <a:r>
              <a:rPr lang="en-GB" altLang="ko-KR" sz="1500" b="1" baseline="-25000">
                <a:ea typeface="굴림" charset="-127"/>
              </a:rPr>
              <a:t>3</a:t>
            </a:r>
            <a:r>
              <a:rPr lang="en-GB" altLang="ko-KR" sz="1500" b="1">
                <a:ea typeface="굴림" charset="-127"/>
              </a:rPr>
              <a:t> constant if </a:t>
            </a:r>
            <a:r>
              <a:rPr lang="en-GB" altLang="ko-KR" sz="1500" b="1" i="1">
                <a:ea typeface="굴림" charset="-127"/>
              </a:rPr>
              <a:t>X</a:t>
            </a:r>
            <a:r>
              <a:rPr lang="en-GB" altLang="ko-KR" sz="1500" b="1" baseline="-25000">
                <a:ea typeface="굴림" charset="-127"/>
              </a:rPr>
              <a:t>2</a:t>
            </a:r>
            <a:r>
              <a:rPr lang="en-GB" altLang="ko-KR" sz="1500" b="1">
                <a:ea typeface="굴림" charset="-127"/>
              </a:rPr>
              <a:t> changes.</a:t>
            </a:r>
            <a:r>
              <a:rPr lang="en-US" altLang="ko-KR" sz="1500">
                <a:ea typeface="굴림" charset="-127"/>
              </a:rPr>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3"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8"/>
          <p:cNvGraphicFramePr>
            <a:graphicFrameLocks noChangeAspect="1"/>
          </p:cNvGraphicFramePr>
          <p:nvPr>
            <p:extLst>
              <p:ext uri="{D42A27DB-BD31-4B8C-83A1-F6EECF244321}">
                <p14:modId xmlns:p14="http://schemas.microsoft.com/office/powerpoint/2010/main" val="697128926"/>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57763"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587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To </a:t>
            </a:r>
            <a:r>
              <a:rPr lang="en-GB" sz="1500" b="1" dirty="0" smtClean="0"/>
              <a:t>make </a:t>
            </a:r>
            <a:r>
              <a:rPr lang="en-GB" sz="1500" b="1" dirty="0"/>
              <a:t>a proper interpretation </a:t>
            </a:r>
            <a:r>
              <a:rPr lang="en-GB" sz="1500" b="1" dirty="0" smtClean="0"/>
              <a:t>of </a:t>
            </a:r>
            <a:r>
              <a:rPr lang="en-GB" sz="1500" b="1" dirty="0"/>
              <a:t>the coefficients, we can rewrite the model as shown.  The coefficient of </a:t>
            </a:r>
            <a:r>
              <a:rPr lang="en-GB" sz="1500" b="1" i="1" dirty="0"/>
              <a:t>X</a:t>
            </a:r>
            <a:r>
              <a:rPr lang="en-GB" sz="1500" b="1" baseline="-25000" dirty="0"/>
              <a:t>2</a:t>
            </a:r>
            <a:r>
              <a:rPr lang="en-GB" sz="1500" b="1" dirty="0"/>
              <a:t>, (</a:t>
            </a:r>
            <a:r>
              <a:rPr lang="en-GB" sz="1500" b="1" i="1" dirty="0">
                <a:latin typeface="Symbol" pitchFamily="18" charset="2"/>
              </a:rPr>
              <a:t>b</a:t>
            </a:r>
            <a:r>
              <a:rPr lang="en-GB" sz="1500" b="1" baseline="-25000" dirty="0"/>
              <a:t>2</a:t>
            </a:r>
            <a:r>
              <a:rPr lang="en-GB" sz="1500" b="1" dirty="0"/>
              <a:t> + </a:t>
            </a:r>
            <a:r>
              <a:rPr lang="en-GB" sz="1500" b="1" i="1" dirty="0">
                <a:latin typeface="Symbol" pitchFamily="18" charset="2"/>
              </a:rPr>
              <a:t>b</a:t>
            </a:r>
            <a:r>
              <a:rPr lang="en-GB" sz="1500" b="1" baseline="-25000" dirty="0"/>
              <a:t>4</a:t>
            </a:r>
            <a:r>
              <a:rPr lang="en-GB" sz="1500" b="1" i="1" dirty="0"/>
              <a:t>X</a:t>
            </a:r>
            <a:r>
              <a:rPr lang="en-GB" sz="1500" b="1" baseline="-25000" dirty="0"/>
              <a:t>3</a:t>
            </a:r>
            <a:r>
              <a:rPr lang="en-GB" sz="1500" b="1" dirty="0"/>
              <a:t>), can now be interpreted as the marginal effect of </a:t>
            </a:r>
            <a:r>
              <a:rPr lang="en-GB" sz="1500" b="1" i="1" dirty="0"/>
              <a:t>X</a:t>
            </a:r>
            <a:r>
              <a:rPr lang="en-GB" sz="1500" b="1" baseline="-25000" dirty="0"/>
              <a:t>2</a:t>
            </a:r>
            <a:r>
              <a:rPr lang="en-GB" sz="1500" b="1" dirty="0"/>
              <a:t> on </a:t>
            </a:r>
            <a:r>
              <a:rPr lang="en-GB" sz="1500" b="1" i="1" dirty="0"/>
              <a:t>Y</a:t>
            </a:r>
            <a:r>
              <a:rPr lang="en-GB" sz="1500" b="1" dirty="0"/>
              <a:t>, </a:t>
            </a:r>
            <a:r>
              <a:rPr lang="en-GB" sz="1500" b="1" dirty="0" smtClean="0"/>
              <a:t>conditional on the value of </a:t>
            </a:r>
            <a:r>
              <a:rPr lang="en-GB" sz="1500" b="1" i="1" dirty="0" smtClean="0"/>
              <a:t>X</a:t>
            </a:r>
            <a:r>
              <a:rPr lang="en-GB" sz="1500" b="1" baseline="-25000" dirty="0" smtClean="0"/>
              <a:t>3</a:t>
            </a:r>
            <a:r>
              <a:rPr lang="en-GB" sz="1500" b="1" dirty="0" smtClean="0"/>
              <a:t>.</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6"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8"/>
          <p:cNvGraphicFramePr>
            <a:graphicFrameLocks noChangeAspect="1"/>
          </p:cNvGraphicFramePr>
          <p:nvPr>
            <p:extLst>
              <p:ext uri="{D42A27DB-BD31-4B8C-83A1-F6EECF244321}">
                <p14:modId xmlns:p14="http://schemas.microsoft.com/office/powerpoint/2010/main" val="3181897737"/>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58822"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6"/>
          <p:cNvSpPr>
            <a:spLocks noChangeArrowheads="1"/>
          </p:cNvSpPr>
          <p:nvPr/>
        </p:nvSpPr>
        <p:spPr bwMode="auto">
          <a:xfrm>
            <a:off x="0" y="1245599"/>
            <a:ext cx="9144000" cy="114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885986744"/>
              </p:ext>
            </p:extLst>
          </p:nvPr>
        </p:nvGraphicFramePr>
        <p:xfrm>
          <a:off x="2274888" y="1379538"/>
          <a:ext cx="4452937" cy="381000"/>
        </p:xfrm>
        <a:graphic>
          <a:graphicData uri="http://schemas.openxmlformats.org/presentationml/2006/ole">
            <mc:AlternateContent xmlns:mc="http://schemas.openxmlformats.org/markup-compatibility/2006">
              <mc:Choice xmlns:v="urn:schemas-microsoft-com:vml" Requires="v">
                <p:oleObj spid="_x0000_s158823" name="Equation" r:id="rId5" imgW="4445000" imgH="381000" progId="Equation.3">
                  <p:embed/>
                </p:oleObj>
              </mc:Choice>
              <mc:Fallback>
                <p:oleObj name="Equation" r:id="rId5" imgW="44450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4888" y="1379538"/>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4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5975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representation makes explicit the fact that the marginal effect of </a:t>
            </a:r>
            <a:r>
              <a:rPr lang="en-GB" sz="1500" b="1" i="1"/>
              <a:t>X</a:t>
            </a:r>
            <a:r>
              <a:rPr lang="en-GB" sz="1500" b="1" baseline="-25000"/>
              <a:t>2</a:t>
            </a:r>
            <a:r>
              <a:rPr lang="en-GB" sz="1500" b="1"/>
              <a:t> depends on the value of </a:t>
            </a:r>
            <a:r>
              <a:rPr lang="en-GB" sz="1500" b="1" i="1"/>
              <a:t>X</a:t>
            </a:r>
            <a:r>
              <a:rPr lang="en-GB" sz="1500" b="1" baseline="-25000"/>
              <a:t>3</a:t>
            </a:r>
            <a:r>
              <a:rPr lang="en-GB" sz="1500" b="1"/>
              <a:t>.  The interpretation of </a:t>
            </a:r>
            <a:r>
              <a:rPr lang="en-GB" sz="1500" b="1" i="1">
                <a:latin typeface="Symbol" pitchFamily="18" charset="2"/>
              </a:rPr>
              <a:t>b</a:t>
            </a:r>
            <a:r>
              <a:rPr lang="en-GB" sz="1500" b="1" baseline="-25000"/>
              <a:t>2</a:t>
            </a:r>
            <a:r>
              <a:rPr lang="en-GB" sz="1500" b="1"/>
              <a:t> now becomes the marginal effect of </a:t>
            </a:r>
            <a:r>
              <a:rPr lang="en-GB" sz="1500" b="1" i="1"/>
              <a:t>X</a:t>
            </a:r>
            <a:r>
              <a:rPr lang="en-GB" sz="1500" b="1" baseline="-25000"/>
              <a:t>2</a:t>
            </a:r>
            <a:r>
              <a:rPr lang="en-GB" sz="1500" b="1"/>
              <a:t> on </a:t>
            </a:r>
            <a:r>
              <a:rPr lang="en-GB" sz="1500" b="1" i="1"/>
              <a:t>Y</a:t>
            </a:r>
            <a:r>
              <a:rPr lang="en-GB" sz="1500" b="1"/>
              <a:t>, </a:t>
            </a:r>
            <a:r>
              <a:rPr lang="en-GB" sz="1500" b="1" i="1"/>
              <a:t>when</a:t>
            </a:r>
            <a:r>
              <a:rPr lang="en-GB" sz="1500" b="1"/>
              <a:t> </a:t>
            </a:r>
            <a:r>
              <a:rPr lang="en-GB" sz="1500" b="1" i="1"/>
              <a:t>X</a:t>
            </a:r>
            <a:r>
              <a:rPr lang="en-GB" sz="1500" b="1" baseline="-25000"/>
              <a:t>3</a:t>
            </a:r>
            <a:r>
              <a:rPr lang="en-GB" sz="1500" b="1"/>
              <a:t> </a:t>
            </a:r>
            <a:r>
              <a:rPr lang="en-GB" sz="1500" b="1" i="1"/>
              <a:t>is equal to zero</a:t>
            </a:r>
            <a:r>
              <a:rPr lang="en-GB" sz="1500" b="1"/>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6"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8"/>
          <p:cNvGraphicFramePr>
            <a:graphicFrameLocks noChangeAspect="1"/>
          </p:cNvGraphicFramePr>
          <p:nvPr>
            <p:extLst>
              <p:ext uri="{D42A27DB-BD31-4B8C-83A1-F6EECF244321}">
                <p14:modId xmlns:p14="http://schemas.microsoft.com/office/powerpoint/2010/main" val="3181897737"/>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59844"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6"/>
          <p:cNvSpPr>
            <a:spLocks noChangeArrowheads="1"/>
          </p:cNvSpPr>
          <p:nvPr/>
        </p:nvSpPr>
        <p:spPr bwMode="auto">
          <a:xfrm>
            <a:off x="0" y="1245599"/>
            <a:ext cx="9144000" cy="114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885986744"/>
              </p:ext>
            </p:extLst>
          </p:nvPr>
        </p:nvGraphicFramePr>
        <p:xfrm>
          <a:off x="2274888" y="1379538"/>
          <a:ext cx="4452937" cy="381000"/>
        </p:xfrm>
        <a:graphic>
          <a:graphicData uri="http://schemas.openxmlformats.org/presentationml/2006/ole">
            <mc:AlternateContent xmlns:mc="http://schemas.openxmlformats.org/markup-compatibility/2006">
              <mc:Choice xmlns:v="urn:schemas-microsoft-com:vml" Requires="v">
                <p:oleObj spid="_x0000_s159845" name="Equation" r:id="rId5" imgW="4445000" imgH="381000" progId="Equation.3">
                  <p:embed/>
                </p:oleObj>
              </mc:Choice>
              <mc:Fallback>
                <p:oleObj name="Equation" r:id="rId5" imgW="44450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4888" y="1379538"/>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7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6077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One may equally well rewrite the model as in the third line.  </a:t>
            </a:r>
            <a:r>
              <a:rPr lang="en-GB" altLang="ko-KR" sz="1500" b="1" dirty="0">
                <a:ea typeface="굴림" charset="-127"/>
              </a:rPr>
              <a:t>From this it may be seen that the marginal effect of </a:t>
            </a:r>
            <a:r>
              <a:rPr lang="en-GB" altLang="ko-KR" sz="1500" b="1" i="1" dirty="0">
                <a:ea typeface="굴림" charset="-127"/>
              </a:rPr>
              <a:t>X</a:t>
            </a:r>
            <a:r>
              <a:rPr lang="en-GB" altLang="ko-KR" sz="1500" b="1" baseline="-25000" dirty="0">
                <a:ea typeface="굴림" charset="-127"/>
              </a:rPr>
              <a:t>3</a:t>
            </a:r>
            <a:r>
              <a:rPr lang="en-GB" altLang="ko-KR" sz="1500" b="1" dirty="0">
                <a:ea typeface="굴림" charset="-127"/>
              </a:rPr>
              <a:t> on </a:t>
            </a:r>
            <a:r>
              <a:rPr lang="en-GB" altLang="ko-KR" sz="1500" b="1" i="1" dirty="0">
                <a:ea typeface="굴림" charset="-127"/>
              </a:rPr>
              <a:t>Y</a:t>
            </a:r>
            <a:r>
              <a:rPr lang="en-GB" altLang="ko-KR" sz="1500" b="1" dirty="0">
                <a:ea typeface="굴림" charset="-127"/>
              </a:rPr>
              <a:t>, </a:t>
            </a:r>
            <a:r>
              <a:rPr lang="en-GB" altLang="ko-KR" sz="1500" b="1" dirty="0" smtClean="0">
                <a:ea typeface="굴림" charset="-127"/>
              </a:rPr>
              <a:t>conditional on the value of </a:t>
            </a:r>
            <a:r>
              <a:rPr lang="en-GB" altLang="ko-KR" sz="1500" b="1" i="1" dirty="0" smtClean="0">
                <a:ea typeface="굴림" charset="-127"/>
              </a:rPr>
              <a:t>X</a:t>
            </a:r>
            <a:r>
              <a:rPr lang="en-GB" altLang="ko-KR" sz="1500" b="1" baseline="-25000" dirty="0" smtClean="0">
                <a:ea typeface="굴림" charset="-127"/>
              </a:rPr>
              <a:t>2</a:t>
            </a:r>
            <a:r>
              <a:rPr lang="en-GB" altLang="ko-KR" sz="1500" b="1" dirty="0" smtClean="0">
                <a:ea typeface="굴림" charset="-127"/>
              </a:rPr>
              <a:t>, </a:t>
            </a:r>
            <a:r>
              <a:rPr lang="en-GB" altLang="ko-KR" sz="1500" b="1" dirty="0">
                <a:ea typeface="굴림" charset="-127"/>
              </a:rPr>
              <a:t>is (</a:t>
            </a:r>
            <a:r>
              <a:rPr lang="en-GB" altLang="ko-KR" sz="1500" b="1" i="1" dirty="0">
                <a:latin typeface="Symbol" pitchFamily="18" charset="2"/>
                <a:ea typeface="굴림" charset="-127"/>
              </a:rPr>
              <a:t>b</a:t>
            </a:r>
            <a:r>
              <a:rPr lang="en-GB" altLang="ko-KR" sz="1500" b="1" baseline="-25000" dirty="0">
                <a:ea typeface="굴림" charset="-127"/>
              </a:rPr>
              <a:t>3</a:t>
            </a:r>
            <a:r>
              <a:rPr lang="en-GB" altLang="ko-KR" sz="1500" b="1" dirty="0">
                <a:ea typeface="굴림" charset="-127"/>
              </a:rPr>
              <a:t> + </a:t>
            </a:r>
            <a:r>
              <a:rPr lang="en-GB" altLang="ko-KR" sz="1500" b="1" i="1" dirty="0">
                <a:latin typeface="Symbol" pitchFamily="18" charset="2"/>
                <a:ea typeface="굴림" charset="-127"/>
              </a:rPr>
              <a:t>b</a:t>
            </a:r>
            <a:r>
              <a:rPr lang="en-GB" altLang="ko-KR" sz="1500" b="1" baseline="-25000" dirty="0">
                <a:ea typeface="굴림" charset="-127"/>
              </a:rPr>
              <a:t>4</a:t>
            </a:r>
            <a:r>
              <a:rPr lang="en-GB" altLang="ko-KR" sz="1500" b="1" i="1" dirty="0">
                <a:ea typeface="굴림" charset="-127"/>
              </a:rPr>
              <a:t>X</a:t>
            </a:r>
            <a:r>
              <a:rPr lang="en-GB" altLang="ko-KR" sz="1500" b="1" baseline="-25000" dirty="0">
                <a:ea typeface="굴림" charset="-127"/>
              </a:rPr>
              <a:t>2</a:t>
            </a:r>
            <a:r>
              <a:rPr lang="en-GB" altLang="ko-KR" sz="1500" b="1" dirty="0">
                <a:ea typeface="굴림" charset="-127"/>
              </a:rPr>
              <a:t>) and that </a:t>
            </a:r>
            <a:r>
              <a:rPr lang="en-GB" altLang="ko-KR" sz="1500" b="1" i="1" dirty="0">
                <a:latin typeface="Symbol" pitchFamily="18" charset="2"/>
                <a:ea typeface="굴림" charset="-127"/>
              </a:rPr>
              <a:t>b</a:t>
            </a:r>
            <a:r>
              <a:rPr lang="en-GB" altLang="ko-KR" sz="1500" b="1" baseline="-25000" dirty="0">
                <a:ea typeface="굴림" charset="-127"/>
              </a:rPr>
              <a:t>3</a:t>
            </a:r>
            <a:r>
              <a:rPr lang="en-GB" altLang="ko-KR" sz="1500" b="1" dirty="0">
                <a:ea typeface="굴림" charset="-127"/>
              </a:rPr>
              <a:t> may be interpreted as the marginal effect of </a:t>
            </a:r>
            <a:r>
              <a:rPr lang="en-GB" altLang="ko-KR" sz="1500" b="1" i="1" dirty="0">
                <a:ea typeface="굴림" charset="-127"/>
              </a:rPr>
              <a:t>X</a:t>
            </a:r>
            <a:r>
              <a:rPr lang="en-GB" altLang="ko-KR" sz="1500" b="1" baseline="-25000" dirty="0">
                <a:ea typeface="굴림" charset="-127"/>
              </a:rPr>
              <a:t>3</a:t>
            </a:r>
            <a:r>
              <a:rPr lang="en-GB" altLang="ko-KR" sz="1500" b="1" dirty="0">
                <a:ea typeface="굴림" charset="-127"/>
              </a:rPr>
              <a:t> on </a:t>
            </a:r>
            <a:r>
              <a:rPr lang="en-GB" altLang="ko-KR" sz="1500" b="1" i="1" dirty="0">
                <a:ea typeface="굴림" charset="-127"/>
              </a:rPr>
              <a:t>Y</a:t>
            </a:r>
            <a:r>
              <a:rPr lang="en-GB" altLang="ko-KR" sz="1500" b="1" dirty="0">
                <a:ea typeface="굴림" charset="-127"/>
              </a:rPr>
              <a:t>, when </a:t>
            </a:r>
            <a:r>
              <a:rPr lang="en-GB" altLang="ko-KR" sz="1500" b="1" i="1" dirty="0">
                <a:ea typeface="굴림" charset="-127"/>
              </a:rPr>
              <a:t>X</a:t>
            </a:r>
            <a:r>
              <a:rPr lang="en-GB" altLang="ko-KR" sz="1500" b="1" baseline="-25000" dirty="0">
                <a:ea typeface="굴림" charset="-127"/>
              </a:rPr>
              <a:t>2</a:t>
            </a:r>
            <a:r>
              <a:rPr lang="en-GB" altLang="ko-KR" sz="1500" b="1" dirty="0">
                <a:ea typeface="굴림" charset="-127"/>
              </a:rPr>
              <a:t> is equal to zero.</a:t>
            </a:r>
            <a:r>
              <a:rPr lang="en-US" altLang="ko-KR" sz="1500" dirty="0">
                <a:ea typeface="굴림" charset="-127"/>
              </a:rPr>
              <a:t> </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7"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181897737"/>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60908"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6"/>
          <p:cNvSpPr>
            <a:spLocks noChangeArrowheads="1"/>
          </p:cNvSpPr>
          <p:nvPr/>
        </p:nvSpPr>
        <p:spPr bwMode="auto">
          <a:xfrm>
            <a:off x="0" y="1245599"/>
            <a:ext cx="9144000" cy="114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885986744"/>
              </p:ext>
            </p:extLst>
          </p:nvPr>
        </p:nvGraphicFramePr>
        <p:xfrm>
          <a:off x="2274888" y="1379538"/>
          <a:ext cx="4452937" cy="381000"/>
        </p:xfrm>
        <a:graphic>
          <a:graphicData uri="http://schemas.openxmlformats.org/presentationml/2006/ole">
            <mc:AlternateContent xmlns:mc="http://schemas.openxmlformats.org/markup-compatibility/2006">
              <mc:Choice xmlns:v="urn:schemas-microsoft-com:vml" Requires="v">
                <p:oleObj spid="_x0000_s160909" name="Equation" r:id="rId5" imgW="4445000" imgH="381000" progId="Equation.3">
                  <p:embed/>
                </p:oleObj>
              </mc:Choice>
              <mc:Fallback>
                <p:oleObj name="Equation" r:id="rId5" imgW="44450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4888" y="1379538"/>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303792792"/>
              </p:ext>
            </p:extLst>
          </p:nvPr>
        </p:nvGraphicFramePr>
        <p:xfrm>
          <a:off x="2268538" y="1900800"/>
          <a:ext cx="4452937" cy="381000"/>
        </p:xfrm>
        <a:graphic>
          <a:graphicData uri="http://schemas.openxmlformats.org/presentationml/2006/ole">
            <mc:AlternateContent xmlns:mc="http://schemas.openxmlformats.org/markup-compatibility/2006">
              <mc:Choice xmlns:v="urn:schemas-microsoft-com:vml" Requires="v">
                <p:oleObj spid="_x0000_s160910" name="Equation" r:id="rId7" imgW="4445000" imgH="381000" progId="Equation.3">
                  <p:embed/>
                </p:oleObj>
              </mc:Choice>
              <mc:Fallback>
                <p:oleObj name="Equation" r:id="rId7" imgW="44450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8538" y="1900800"/>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7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7</a:t>
            </a:r>
            <a:endParaRPr lang="en-US" sz="1000" dirty="0">
              <a:solidFill>
                <a:srgbClr val="3366FF"/>
              </a:solidFill>
            </a:endParaRPr>
          </a:p>
        </p:txBody>
      </p:sp>
      <p:sp>
        <p:nvSpPr>
          <p:cNvPr id="16077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dirty="0" smtClean="0">
                <a:latin typeface="Symbol" pitchFamily="18" charset="2"/>
              </a:rPr>
              <a:t>b</a:t>
            </a:r>
            <a:r>
              <a:rPr lang="en-GB" sz="1500" b="1" baseline="-25000" dirty="0" smtClean="0"/>
              <a:t>4</a:t>
            </a:r>
            <a:r>
              <a:rPr lang="en-GB" sz="1500" b="1" dirty="0" smtClean="0"/>
              <a:t> may be interpreted as the change in the coefficient of </a:t>
            </a:r>
            <a:r>
              <a:rPr lang="en-GB" sz="1500" b="1" i="1" dirty="0" smtClean="0"/>
              <a:t>X</a:t>
            </a:r>
            <a:r>
              <a:rPr lang="en-GB" sz="1500" b="1" baseline="-25000" dirty="0" smtClean="0"/>
              <a:t>2</a:t>
            </a:r>
            <a:r>
              <a:rPr lang="en-GB" sz="1500" b="1" dirty="0" smtClean="0"/>
              <a:t> when </a:t>
            </a:r>
            <a:r>
              <a:rPr lang="en-GB" sz="1500" b="1" i="1" dirty="0" smtClean="0"/>
              <a:t>X</a:t>
            </a:r>
            <a:r>
              <a:rPr lang="en-GB" sz="1500" b="1" baseline="-25000" dirty="0" smtClean="0"/>
              <a:t>3</a:t>
            </a:r>
            <a:r>
              <a:rPr lang="en-GB" sz="1500" b="1" dirty="0" smtClean="0"/>
              <a:t> changes by one unit.  Equally, it may be interpreted as the change in the coefficient of </a:t>
            </a:r>
            <a:r>
              <a:rPr lang="en-GB" sz="1500" b="1" i="1" dirty="0" smtClean="0"/>
              <a:t>X</a:t>
            </a:r>
            <a:r>
              <a:rPr lang="en-GB" sz="1500" b="1" baseline="-25000" dirty="0" smtClean="0"/>
              <a:t>3</a:t>
            </a:r>
            <a:r>
              <a:rPr lang="en-GB" sz="1500" b="1" dirty="0" smtClean="0"/>
              <a:t> when </a:t>
            </a:r>
            <a:r>
              <a:rPr lang="en-GB" sz="1500" b="1" i="1" dirty="0" smtClean="0"/>
              <a:t>X</a:t>
            </a:r>
            <a:r>
              <a:rPr lang="en-GB" sz="1500" b="1" baseline="-25000" dirty="0" smtClean="0"/>
              <a:t>2</a:t>
            </a:r>
            <a:r>
              <a:rPr lang="en-GB" sz="1500" b="1" dirty="0" smtClean="0"/>
              <a:t> changes by one unit.</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19"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8"/>
          <p:cNvGraphicFramePr>
            <a:graphicFrameLocks noChangeAspect="1"/>
          </p:cNvGraphicFramePr>
          <p:nvPr>
            <p:extLst>
              <p:ext uri="{D42A27DB-BD31-4B8C-83A1-F6EECF244321}">
                <p14:modId xmlns:p14="http://schemas.microsoft.com/office/powerpoint/2010/main" val="309133308"/>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89529"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16"/>
          <p:cNvSpPr>
            <a:spLocks noChangeArrowheads="1"/>
          </p:cNvSpPr>
          <p:nvPr/>
        </p:nvSpPr>
        <p:spPr bwMode="auto">
          <a:xfrm>
            <a:off x="0" y="1245599"/>
            <a:ext cx="9144000" cy="114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885986744"/>
              </p:ext>
            </p:extLst>
          </p:nvPr>
        </p:nvGraphicFramePr>
        <p:xfrm>
          <a:off x="2274888" y="1379538"/>
          <a:ext cx="4452937" cy="381000"/>
        </p:xfrm>
        <a:graphic>
          <a:graphicData uri="http://schemas.openxmlformats.org/presentationml/2006/ole">
            <mc:AlternateContent xmlns:mc="http://schemas.openxmlformats.org/markup-compatibility/2006">
              <mc:Choice xmlns:v="urn:schemas-microsoft-com:vml" Requires="v">
                <p:oleObj spid="_x0000_s189530" name="Equation" r:id="rId5" imgW="4445000" imgH="381000" progId="Equation.3">
                  <p:embed/>
                </p:oleObj>
              </mc:Choice>
              <mc:Fallback>
                <p:oleObj name="Equation" r:id="rId5" imgW="44450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4888" y="1379538"/>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303792792"/>
              </p:ext>
            </p:extLst>
          </p:nvPr>
        </p:nvGraphicFramePr>
        <p:xfrm>
          <a:off x="2268538" y="1900800"/>
          <a:ext cx="4452937" cy="381000"/>
        </p:xfrm>
        <a:graphic>
          <a:graphicData uri="http://schemas.openxmlformats.org/presentationml/2006/ole">
            <mc:AlternateContent xmlns:mc="http://schemas.openxmlformats.org/markup-compatibility/2006">
              <mc:Choice xmlns:v="urn:schemas-microsoft-com:vml" Requires="v">
                <p:oleObj spid="_x0000_s189531" name="Equation" r:id="rId7" imgW="4445000" imgH="381000" progId="Equation.3">
                  <p:embed/>
                </p:oleObj>
              </mc:Choice>
              <mc:Fallback>
                <p:oleObj name="Equation" r:id="rId7" imgW="44450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8538" y="1900800"/>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72280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8</a:t>
            </a:r>
            <a:endParaRPr lang="en-US" sz="1000" dirty="0">
              <a:solidFill>
                <a:srgbClr val="3366FF"/>
              </a:solidFill>
            </a:endParaRPr>
          </a:p>
        </p:txBody>
      </p:sp>
      <p:sp>
        <p:nvSpPr>
          <p:cNvPr id="1617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ko-KR" sz="1500" b="1" dirty="0">
                <a:ea typeface="굴림" charset="-127"/>
              </a:rPr>
              <a:t>If </a:t>
            </a:r>
            <a:r>
              <a:rPr lang="en-GB" altLang="ko-KR" sz="1500" b="1" i="1" dirty="0">
                <a:ea typeface="굴림" charset="-127"/>
              </a:rPr>
              <a:t>X</a:t>
            </a:r>
            <a:r>
              <a:rPr lang="en-GB" altLang="ko-KR" sz="1500" b="1" baseline="-25000" dirty="0">
                <a:ea typeface="굴림" charset="-127"/>
              </a:rPr>
              <a:t>3</a:t>
            </a:r>
            <a:r>
              <a:rPr lang="en-GB" altLang="ko-KR" sz="1500" b="1" dirty="0">
                <a:ea typeface="굴림" charset="-127"/>
              </a:rPr>
              <a:t> = 0 is a long way outside its range in the sample, the interpretation </a:t>
            </a:r>
            <a:r>
              <a:rPr lang="en-GB" altLang="ko-KR" sz="1500" b="1" dirty="0" smtClean="0">
                <a:ea typeface="굴림" charset="-127"/>
              </a:rPr>
              <a:t>of </a:t>
            </a:r>
            <a:r>
              <a:rPr lang="en-GB" altLang="ko-KR" sz="1500" b="1" i="1" dirty="0">
                <a:latin typeface="Symbol" pitchFamily="18" charset="2"/>
                <a:ea typeface="굴림" charset="-127"/>
              </a:rPr>
              <a:t>b</a:t>
            </a:r>
            <a:r>
              <a:rPr lang="en-GB" altLang="ko-KR" sz="1500" b="1" baseline="-25000" dirty="0">
                <a:ea typeface="굴림" charset="-127"/>
              </a:rPr>
              <a:t>2</a:t>
            </a:r>
            <a:r>
              <a:rPr lang="en-GB" altLang="ko-KR" sz="1500" b="1" dirty="0">
                <a:ea typeface="굴림" charset="-127"/>
              </a:rPr>
              <a:t> </a:t>
            </a:r>
            <a:r>
              <a:rPr lang="en-GB" altLang="ko-KR" sz="1500" b="1" dirty="0" smtClean="0">
                <a:ea typeface="굴림" charset="-127"/>
              </a:rPr>
              <a:t>as </a:t>
            </a:r>
            <a:r>
              <a:rPr lang="en-GB" altLang="ko-KR" sz="1500" b="1" dirty="0">
                <a:ea typeface="굴림" charset="-127"/>
              </a:rPr>
              <a:t>the marginal effect of </a:t>
            </a:r>
            <a:r>
              <a:rPr lang="en-GB" altLang="ko-KR" sz="1500" b="1" i="1" dirty="0">
                <a:ea typeface="굴림" charset="-127"/>
              </a:rPr>
              <a:t>X</a:t>
            </a:r>
            <a:r>
              <a:rPr lang="en-GB" altLang="ko-KR" sz="1500" b="1" baseline="-25000" dirty="0">
                <a:ea typeface="굴림" charset="-127"/>
              </a:rPr>
              <a:t>2</a:t>
            </a:r>
            <a:r>
              <a:rPr lang="en-GB" altLang="ko-KR" sz="1500" b="1" dirty="0">
                <a:ea typeface="굴림" charset="-127"/>
              </a:rPr>
              <a:t> when </a:t>
            </a:r>
            <a:r>
              <a:rPr lang="en-GB" altLang="ko-KR" sz="1500" b="1" i="1" dirty="0">
                <a:ea typeface="굴림" charset="-127"/>
              </a:rPr>
              <a:t>X</a:t>
            </a:r>
            <a:r>
              <a:rPr lang="en-GB" altLang="ko-KR" sz="1500" b="1" baseline="-25000" dirty="0">
                <a:ea typeface="굴림" charset="-127"/>
              </a:rPr>
              <a:t>3</a:t>
            </a:r>
            <a:r>
              <a:rPr lang="en-GB" altLang="ko-KR" sz="1500" b="1" dirty="0">
                <a:ea typeface="굴림" charset="-127"/>
              </a:rPr>
              <a:t> = 0 should be treated with caution. </a:t>
            </a:r>
            <a:r>
              <a:rPr lang="en-GB" altLang="ko-KR" sz="1500" b="1" dirty="0" smtClean="0">
                <a:ea typeface="굴림" charset="-127"/>
              </a:rPr>
              <a:t> The same applies to the interpretation of </a:t>
            </a:r>
            <a:r>
              <a:rPr lang="en-GB" altLang="ko-KR" sz="1500" b="1" i="1" dirty="0" smtClean="0">
                <a:latin typeface="Symbol" pitchFamily="18" charset="2"/>
                <a:ea typeface="굴림" charset="-127"/>
              </a:rPr>
              <a:t>b</a:t>
            </a:r>
            <a:r>
              <a:rPr lang="en-GB" altLang="ko-KR" sz="1500" b="1" baseline="-25000" dirty="0" smtClean="0">
                <a:ea typeface="굴림" charset="-127"/>
              </a:rPr>
              <a:t>3</a:t>
            </a:r>
            <a:r>
              <a:rPr lang="en-GB" altLang="ko-KR" sz="1500" b="1" dirty="0" smtClean="0">
                <a:ea typeface="굴림" charset="-127"/>
              </a:rPr>
              <a:t> as the marginal effect of </a:t>
            </a:r>
            <a:r>
              <a:rPr lang="en-GB" altLang="ko-KR" sz="1500" b="1" i="1" dirty="0" smtClean="0">
                <a:ea typeface="굴림" charset="-127"/>
              </a:rPr>
              <a:t>X</a:t>
            </a:r>
            <a:r>
              <a:rPr lang="en-GB" altLang="ko-KR" sz="1500" b="1" baseline="-25000" dirty="0" smtClean="0">
                <a:ea typeface="굴림" charset="-127"/>
              </a:rPr>
              <a:t>2</a:t>
            </a:r>
            <a:r>
              <a:rPr lang="en-GB" altLang="ko-KR" sz="1500" b="1" dirty="0" smtClean="0">
                <a:ea typeface="굴림" charset="-127"/>
              </a:rPr>
              <a:t> when </a:t>
            </a:r>
            <a:r>
              <a:rPr lang="en-GB" altLang="ko-KR" sz="1500" b="1" i="1" dirty="0" smtClean="0">
                <a:ea typeface="굴림" charset="-127"/>
              </a:rPr>
              <a:t>X</a:t>
            </a:r>
            <a:r>
              <a:rPr lang="en-GB" altLang="ko-KR" sz="1500" b="1" baseline="-25000" dirty="0" smtClean="0">
                <a:ea typeface="굴림" charset="-127"/>
              </a:rPr>
              <a:t>3</a:t>
            </a:r>
            <a:r>
              <a:rPr lang="en-GB" altLang="ko-KR" sz="1500" b="1" dirty="0" smtClean="0">
                <a:ea typeface="굴림" charset="-127"/>
              </a:rPr>
              <a:t> = 0. </a:t>
            </a:r>
            <a:r>
              <a:rPr lang="en-US" altLang="ko-KR" sz="1500" dirty="0" smtClean="0">
                <a:ea typeface="굴림" charset="-127"/>
              </a:rPr>
              <a:t> </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INTERACTIVE EXPLANATORY VARIABLES</a:t>
            </a:r>
            <a:endParaRPr lang="en-GB" sz="1600" dirty="0">
              <a:latin typeface="Times New Roman" pitchFamily="18" charset="0"/>
            </a:endParaRPr>
          </a:p>
        </p:txBody>
      </p:sp>
      <p:sp>
        <p:nvSpPr>
          <p:cNvPr id="23" name="Rectangle 16"/>
          <p:cNvSpPr>
            <a:spLocks noChangeArrowheads="1"/>
          </p:cNvSpPr>
          <p:nvPr/>
        </p:nvSpPr>
        <p:spPr bwMode="auto">
          <a:xfrm>
            <a:off x="0" y="555625"/>
            <a:ext cx="9144000" cy="58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8"/>
          <p:cNvGraphicFramePr>
            <a:graphicFrameLocks noChangeAspect="1"/>
          </p:cNvGraphicFramePr>
          <p:nvPr>
            <p:extLst>
              <p:ext uri="{D42A27DB-BD31-4B8C-83A1-F6EECF244321}">
                <p14:modId xmlns:p14="http://schemas.microsoft.com/office/powerpoint/2010/main" val="309133308"/>
              </p:ext>
            </p:extLst>
          </p:nvPr>
        </p:nvGraphicFramePr>
        <p:xfrm>
          <a:off x="2273300" y="658800"/>
          <a:ext cx="4592638" cy="381000"/>
        </p:xfrm>
        <a:graphic>
          <a:graphicData uri="http://schemas.openxmlformats.org/presentationml/2006/ole">
            <mc:AlternateContent xmlns:mc="http://schemas.openxmlformats.org/markup-compatibility/2006">
              <mc:Choice xmlns:v="urn:schemas-microsoft-com:vml" Requires="v">
                <p:oleObj spid="_x0000_s161929" name="Equation" r:id="rId3" imgW="4584600" imgH="380880" progId="Equation.3">
                  <p:embed/>
                </p:oleObj>
              </mc:Choice>
              <mc:Fallback>
                <p:oleObj name="Equation" r:id="rId3" imgW="4584600" imgH="380880" progId="Equation.3">
                  <p:embed/>
                  <p:pic>
                    <p:nvPicPr>
                      <p:cNvPr id="0" name=""/>
                      <p:cNvPicPr>
                        <a:picLocks noChangeAspect="1" noChangeArrowheads="1"/>
                      </p:cNvPicPr>
                      <p:nvPr/>
                    </p:nvPicPr>
                    <p:blipFill>
                      <a:blip r:embed="rId4"/>
                      <a:srcRect/>
                      <a:stretch>
                        <a:fillRect/>
                      </a:stretch>
                    </p:blipFill>
                    <p:spPr bwMode="auto">
                      <a:xfrm>
                        <a:off x="2273300" y="658800"/>
                        <a:ext cx="4592638"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16"/>
          <p:cNvSpPr>
            <a:spLocks noChangeArrowheads="1"/>
          </p:cNvSpPr>
          <p:nvPr/>
        </p:nvSpPr>
        <p:spPr bwMode="auto">
          <a:xfrm>
            <a:off x="0" y="1245599"/>
            <a:ext cx="9144000" cy="1141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26"/>
          <p:cNvSpPr/>
          <p:nvPr/>
        </p:nvSpPr>
        <p:spPr bwMode="auto">
          <a:xfrm>
            <a:off x="4449600" y="1861200"/>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27"/>
          <p:cNvSpPr/>
          <p:nvPr/>
        </p:nvSpPr>
        <p:spPr bwMode="auto">
          <a:xfrm>
            <a:off x="3486150" y="1333500"/>
            <a:ext cx="352425" cy="457200"/>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9" name="Object 28"/>
          <p:cNvGraphicFramePr>
            <a:graphicFrameLocks noChangeAspect="1"/>
          </p:cNvGraphicFramePr>
          <p:nvPr>
            <p:extLst>
              <p:ext uri="{D42A27DB-BD31-4B8C-83A1-F6EECF244321}">
                <p14:modId xmlns:p14="http://schemas.microsoft.com/office/powerpoint/2010/main" val="885986744"/>
              </p:ext>
            </p:extLst>
          </p:nvPr>
        </p:nvGraphicFramePr>
        <p:xfrm>
          <a:off x="2274888" y="1379538"/>
          <a:ext cx="4452937" cy="381000"/>
        </p:xfrm>
        <a:graphic>
          <a:graphicData uri="http://schemas.openxmlformats.org/presentationml/2006/ole">
            <mc:AlternateContent xmlns:mc="http://schemas.openxmlformats.org/markup-compatibility/2006">
              <mc:Choice xmlns:v="urn:schemas-microsoft-com:vml" Requires="v">
                <p:oleObj spid="_x0000_s161930" name="Equation" r:id="rId5" imgW="4445000" imgH="381000" progId="Equation.3">
                  <p:embed/>
                </p:oleObj>
              </mc:Choice>
              <mc:Fallback>
                <p:oleObj name="Equation" r:id="rId5" imgW="44450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4888" y="1379538"/>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303792792"/>
              </p:ext>
            </p:extLst>
          </p:nvPr>
        </p:nvGraphicFramePr>
        <p:xfrm>
          <a:off x="2268538" y="1900800"/>
          <a:ext cx="4452937" cy="381000"/>
        </p:xfrm>
        <a:graphic>
          <a:graphicData uri="http://schemas.openxmlformats.org/presentationml/2006/ole">
            <mc:AlternateContent xmlns:mc="http://schemas.openxmlformats.org/markup-compatibility/2006">
              <mc:Choice xmlns:v="urn:schemas-microsoft-com:vml" Requires="v">
                <p:oleObj spid="_x0000_s161931" name="Equation" r:id="rId7" imgW="4445000" imgH="381000" progId="Equation.3">
                  <p:embed/>
                </p:oleObj>
              </mc:Choice>
              <mc:Fallback>
                <p:oleObj name="Equation" r:id="rId7" imgW="44450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8538" y="1900800"/>
                        <a:ext cx="44529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2D0625A-AADA-4A20-9D3F-11A748E0A064}"/>
</file>

<file path=customXml/itemProps2.xml><?xml version="1.0" encoding="utf-8"?>
<ds:datastoreItem xmlns:ds="http://schemas.openxmlformats.org/officeDocument/2006/customXml" ds:itemID="{21756AB5-0FA0-4314-A73A-0351CC79C5EC}"/>
</file>

<file path=customXml/itemProps3.xml><?xml version="1.0" encoding="utf-8"?>
<ds:datastoreItem xmlns:ds="http://schemas.openxmlformats.org/officeDocument/2006/customXml" ds:itemID="{5B5352C1-C9DD-40C9-8567-3B0BD2A1F3CB}"/>
</file>

<file path=docProps/app.xml><?xml version="1.0" encoding="utf-8"?>
<Properties xmlns="http://schemas.openxmlformats.org/officeDocument/2006/extended-properties" xmlns:vt="http://schemas.openxmlformats.org/officeDocument/2006/docPropsVTypes">
  <TotalTime>3871</TotalTime>
  <Words>4013</Words>
  <Application>Microsoft Office PowerPoint</Application>
  <PresentationFormat>On-screen Show (4:3)</PresentationFormat>
  <Paragraphs>418</Paragraphs>
  <Slides>35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119</cp:revision>
  <dcterms:created xsi:type="dcterms:W3CDTF">1998-05-09T13:24:56Z</dcterms:created>
  <dcterms:modified xsi:type="dcterms:W3CDTF">2016-05-20T13:21:28Z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