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62" r:id="rId2"/>
    <p:sldId id="339" r:id="rId3"/>
    <p:sldId id="351" r:id="rId4"/>
    <p:sldId id="350" r:id="rId5"/>
    <p:sldId id="349" r:id="rId6"/>
    <p:sldId id="348" r:id="rId7"/>
    <p:sldId id="347" r:id="rId8"/>
    <p:sldId id="346" r:id="rId9"/>
    <p:sldId id="319" r:id="rId10"/>
    <p:sldId id="353" r:id="rId11"/>
    <p:sldId id="354" r:id="rId12"/>
    <p:sldId id="361" r:id="rId13"/>
    <p:sldId id="356" r:id="rId14"/>
    <p:sldId id="357" r:id="rId15"/>
    <p:sldId id="358" r:id="rId16"/>
    <p:sldId id="360" r:id="rId17"/>
    <p:sldId id="33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004D99"/>
    <a:srgbClr val="FBFCFF"/>
    <a:srgbClr val="DDDDDD"/>
    <a:srgbClr val="F5F5F5"/>
    <a:srgbClr val="3366FF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3" autoAdjust="0"/>
    <p:restoredTop sz="98235" autoAdjust="0"/>
  </p:normalViewPr>
  <p:slideViewPr>
    <p:cSldViewPr snapToGrid="0" showGuides="1">
      <p:cViewPr>
        <p:scale>
          <a:sx n="100" d="100"/>
          <a:sy n="100" d="100"/>
        </p:scale>
        <p:origin x="-1986" y="-42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3062F-AADE-49AE-9AA7-A7053B9545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33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51DFC-5C8B-43F6-9D80-94302CD4F8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0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EBDBC-F943-4D69-BB36-24F1E07CB0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517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C3E20-EB89-400F-8E52-32B44C8A4D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058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596A9-FDC5-41A6-A299-160606E0C0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9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30E72-5973-4685-88DD-EE843B99A2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1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85731-C09B-4EC1-99B1-67B9CC9626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3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EFC7A-1C76-4C39-9FCE-50A81AAF67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5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8F99F-E96A-469A-A6EF-972F1424C3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4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DB729-DF2B-4A74-B5BC-1B53D597C7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91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F9194-A0A6-4636-90D6-A6B02BF391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62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071F13D6-526C-4C92-9BA1-5B94F75FFB2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8.emf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4: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Nonlinear Models and Transformations of Variables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463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A plot of the data reveals that the relationship is</a:t>
            </a:r>
            <a:r>
              <a:rPr lang="en-US" sz="1500"/>
              <a:t> </a:t>
            </a:r>
            <a:r>
              <a:rPr lang="en-US" sz="1500" b="1"/>
              <a:t>clearly nonlinear.  We will consider various nonlinear specifications for the relationship in the course of this chapter, starting with the hyperbolic model shown.</a:t>
            </a:r>
            <a:endParaRPr lang="en-GB" sz="1500" b="1"/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7999" y="694799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20873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866900" y="477225"/>
            <a:ext cx="2162175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975403"/>
              </p:ext>
            </p:extLst>
          </p:nvPr>
        </p:nvGraphicFramePr>
        <p:xfrm>
          <a:off x="1987550" y="5112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79" name="Equation" r:id="rId4" imgW="1879560" imgH="787320" progId="Equation.3">
                  <p:embed/>
                </p:oleObj>
              </mc:Choice>
              <mc:Fallback>
                <p:oleObj name="Equation" r:id="rId4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7550" y="5112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67999" y="694799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This is nonlinear in </a:t>
            </a:r>
            <a:r>
              <a:rPr lang="en-US" sz="1500" b="1" i="1"/>
              <a:t>g</a:t>
            </a:r>
            <a:r>
              <a:rPr lang="en-US" sz="1500" b="1"/>
              <a:t>, but if we define </a:t>
            </a:r>
            <a:r>
              <a:rPr lang="en-US" sz="1500" b="1" i="1"/>
              <a:t>z</a:t>
            </a:r>
            <a:r>
              <a:rPr lang="en-US" sz="1500" b="1"/>
              <a:t> = 1/</a:t>
            </a:r>
            <a:r>
              <a:rPr lang="en-US" sz="1500" b="1" i="1"/>
              <a:t>g</a:t>
            </a:r>
            <a:r>
              <a:rPr lang="en-US" sz="1500" b="1"/>
              <a:t>, we can rewrite the model so that it is linear in variables as well as parameters.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21866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10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9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866900" y="477225"/>
            <a:ext cx="2162175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16541"/>
              </p:ext>
            </p:extLst>
          </p:nvPr>
        </p:nvGraphicFramePr>
        <p:xfrm>
          <a:off x="1987550" y="5112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5" name="Equation" r:id="rId4" imgW="1879560" imgH="787320" progId="Equation.3">
                  <p:embed/>
                </p:oleObj>
              </mc:Choice>
              <mc:Fallback>
                <p:oleObj name="Equation" r:id="rId4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7550" y="5112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4305300" y="477225"/>
            <a:ext cx="933450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18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510021"/>
              </p:ext>
            </p:extLst>
          </p:nvPr>
        </p:nvGraphicFramePr>
        <p:xfrm>
          <a:off x="4431300" y="511200"/>
          <a:ext cx="70961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6" name="Equation" r:id="rId6" imgW="711000" imgH="787320" progId="Equation.3">
                  <p:embed/>
                </p:oleObj>
              </mc:Choice>
              <mc:Fallback>
                <p:oleObj name="Equation" r:id="rId6" imgW="711000" imgH="7873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1300" y="511200"/>
                        <a:ext cx="709613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5572125" y="477225"/>
            <a:ext cx="2276475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18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68419"/>
              </p:ext>
            </p:extLst>
          </p:nvPr>
        </p:nvGraphicFramePr>
        <p:xfrm>
          <a:off x="5697600" y="705600"/>
          <a:ext cx="1981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7" name="Equation" r:id="rId8" imgW="1981080" imgH="368280" progId="Equation.3">
                  <p:embed/>
                </p:oleObj>
              </mc:Choice>
              <mc:Fallback>
                <p:oleObj name="Equation" r:id="rId8" imgW="1981080" imgH="3682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7600" y="705600"/>
                        <a:ext cx="19812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data table a second time, showing the values of </a:t>
            </a:r>
            <a:r>
              <a:rPr lang="en-GB" sz="1500" b="1" i="1"/>
              <a:t>z</a:t>
            </a:r>
            <a:r>
              <a:rPr lang="en-GB" sz="1500" b="1"/>
              <a:t> computed from those of </a:t>
            </a:r>
            <a:r>
              <a:rPr lang="en-GB" sz="1500" b="1" i="1"/>
              <a:t>g</a:t>
            </a:r>
            <a:r>
              <a:rPr lang="en-GB" sz="1500" b="1"/>
              <a:t>.  There is no need in practice to perform the calculations oneself.  Regression applications always have a facility for generating new variables as functions of existing ones.</a:t>
            </a:r>
            <a:endParaRPr lang="en-GB" sz="1500"/>
          </a:p>
        </p:txBody>
      </p:sp>
      <p:sp>
        <p:nvSpPr>
          <p:cNvPr id="122891" name="Text Box 1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11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234000" y="576948"/>
            <a:ext cx="8676000" cy="4976128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277200" y="622050"/>
            <a:ext cx="858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77200" y="1054050"/>
            <a:ext cx="8589600" cy="365175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255600" y="1016700"/>
            <a:ext cx="8632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255600" y="1410600"/>
            <a:ext cx="8632800" cy="14400"/>
          </a:xfrm>
          <a:prstGeom prst="line">
            <a:avLst/>
          </a:prstGeom>
          <a:noFill/>
          <a:ln w="317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66750" y="592138"/>
            <a:ext cx="7905750" cy="8875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216000" tIns="72000" bIns="144000">
            <a:spAutoFit/>
          </a:bodyPr>
          <a:lstStyle>
            <a:lvl1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Average annual percentage growth rates</a:t>
            </a:r>
            <a:endParaRPr lang="en-GB" sz="1800" b="1" dirty="0">
              <a:latin typeface="Arial" charset="0"/>
              <a:cs typeface="Arial" charset="0"/>
            </a:endParaRPr>
          </a:p>
          <a:p>
            <a:pPr eaLnBrk="1" hangingPunct="1">
              <a:spcBef>
                <a:spcPts val="900"/>
              </a:spcBef>
            </a:pPr>
            <a:r>
              <a:rPr lang="en-GB" sz="1800" b="1" dirty="0">
                <a:latin typeface="Arial" charset="0"/>
                <a:cs typeface="Arial" charset="0"/>
              </a:rPr>
              <a:t>                 </a:t>
            </a:r>
            <a:r>
              <a:rPr lang="en-GB" sz="1800" b="1" dirty="0" smtClean="0">
                <a:latin typeface="Arial" charset="0"/>
                <a:cs typeface="Arial" charset="0"/>
              </a:rPr>
              <a:t>       </a:t>
            </a:r>
            <a:r>
              <a:rPr lang="en-GB" sz="1600" b="1" dirty="0">
                <a:latin typeface="Arial" charset="0"/>
                <a:cs typeface="Arial" charset="0"/>
              </a:rPr>
              <a:t> </a:t>
            </a:r>
            <a:r>
              <a:rPr lang="en-GB" sz="1600" b="1" i="1" dirty="0" smtClean="0">
                <a:latin typeface="Arial" charset="0"/>
                <a:cs typeface="Arial" charset="0"/>
              </a:rPr>
              <a:t>e</a:t>
            </a:r>
            <a:r>
              <a:rPr lang="en-GB" sz="1600" b="1" dirty="0" smtClean="0">
                <a:latin typeface="Arial" charset="0"/>
                <a:cs typeface="Arial" charset="0"/>
              </a:rPr>
              <a:t>           </a:t>
            </a:r>
            <a:r>
              <a:rPr lang="en-GB" sz="1600" b="1" i="1" dirty="0" smtClean="0">
                <a:latin typeface="Arial" charset="0"/>
                <a:cs typeface="Arial" charset="0"/>
              </a:rPr>
              <a:t>g</a:t>
            </a:r>
            <a:r>
              <a:rPr lang="en-GB" sz="1600" b="1" dirty="0" smtClean="0">
                <a:latin typeface="Arial" charset="0"/>
                <a:cs typeface="Arial" charset="0"/>
              </a:rPr>
              <a:t>            </a:t>
            </a:r>
            <a:r>
              <a:rPr lang="en-GB" sz="1600" b="1" i="1" dirty="0" smtClean="0">
                <a:latin typeface="Arial" charset="0"/>
                <a:cs typeface="Arial" charset="0"/>
              </a:rPr>
              <a:t>z</a:t>
            </a:r>
            <a:r>
              <a:rPr lang="en-GB" sz="1600" b="1" dirty="0" smtClean="0">
                <a:latin typeface="Arial" charset="0"/>
                <a:cs typeface="Arial" charset="0"/>
              </a:rPr>
              <a:t>                                             </a:t>
            </a:r>
            <a:r>
              <a:rPr lang="en-GB" sz="1600" b="1" i="1" dirty="0" smtClean="0">
                <a:latin typeface="Arial" charset="0"/>
                <a:cs typeface="Arial" charset="0"/>
              </a:rPr>
              <a:t>e           g            z</a:t>
            </a:r>
            <a:endParaRPr lang="en-GB" sz="1600" b="1" dirty="0">
              <a:latin typeface="Arial" charset="0"/>
              <a:cs typeface="Arial" charset="0"/>
            </a:endParaRPr>
          </a:p>
        </p:txBody>
      </p:sp>
      <p:sp>
        <p:nvSpPr>
          <p:cNvPr id="27" name="Text Box 120"/>
          <p:cNvSpPr txBox="1">
            <a:spLocks noChangeArrowheads="1"/>
          </p:cNvSpPr>
          <p:nvPr/>
        </p:nvSpPr>
        <p:spPr bwMode="auto">
          <a:xfrm>
            <a:off x="431800" y="1436688"/>
            <a:ext cx="8235950" cy="415764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216000" tIns="72000" bIns="144000">
            <a:spAutoFit/>
          </a:bodyPr>
          <a:lstStyle>
            <a:lvl1pPr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Australia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2.57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3.52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0.2841	Korea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1.11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4.48	0.2235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Austria	1</a:t>
            </a:r>
            <a:r>
              <a:rPr lang="en-GB" sz="1600" b="1" dirty="0" smtClean="0">
                <a:cs typeface="Arial" pitchFamily="34" charset="0"/>
              </a:rPr>
              <a:t>.64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2.66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0.3757	Luxembourg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1.34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4.55	0.2199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Belgium	</a:t>
            </a:r>
            <a:r>
              <a:rPr lang="en-GB" sz="1600" b="1" dirty="0" smtClean="0">
                <a:cs typeface="Arial" pitchFamily="34" charset="0"/>
              </a:rPr>
              <a:t>1.06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2.27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0.4401	Mexico</a:t>
            </a:r>
            <a:r>
              <a:rPr lang="en-GB" sz="1600" b="1" dirty="0">
                <a:cs typeface="Arial" pitchFamily="34" charset="0"/>
              </a:rPr>
              <a:t>	1.88	</a:t>
            </a:r>
            <a:r>
              <a:rPr lang="en-GB" sz="1600" b="1" dirty="0" smtClean="0">
                <a:cs typeface="Arial" pitchFamily="34" charset="0"/>
              </a:rPr>
              <a:t>3.36	0.2976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Canada	</a:t>
            </a:r>
            <a:r>
              <a:rPr lang="en-GB" sz="1600" b="1" dirty="0" smtClean="0">
                <a:cs typeface="Arial" pitchFamily="34" charset="0"/>
              </a:rPr>
              <a:t>1.90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2.57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0.3891	Netherlands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2.37	0.4221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Czech Republic	0.79	5.62	0.1781	New Zealand	2.67	3.41	0.2929</a:t>
            </a: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Denmark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0.58</a:t>
            </a:r>
            <a:r>
              <a:rPr lang="en-GB" sz="1600" b="1" dirty="0">
                <a:cs typeface="Arial" pitchFamily="34" charset="0"/>
              </a:rPr>
              <a:t>	2.02	</a:t>
            </a:r>
            <a:r>
              <a:rPr lang="en-GB" sz="1600" b="1" dirty="0" smtClean="0">
                <a:cs typeface="Arial" pitchFamily="34" charset="0"/>
              </a:rPr>
              <a:t>0.4961	Norway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1.36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2.49	0.4013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Estonia	2.28	8.10	0.1234	Poland	2.05	5.16	0.1938</a:t>
            </a: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Finland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0.98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3.75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0.2664	Portugal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0.13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1.04	0.9603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France	</a:t>
            </a:r>
            <a:r>
              <a:rPr lang="en-GB" sz="1600" b="1" dirty="0" smtClean="0">
                <a:cs typeface="Arial" pitchFamily="34" charset="0"/>
              </a:rPr>
              <a:t>0.69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2.00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0.5004	Slovak Republic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2.08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7.04	0.1420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Germany	</a:t>
            </a:r>
            <a:r>
              <a:rPr lang="en-GB" sz="1600" b="1" dirty="0" smtClean="0">
                <a:cs typeface="Arial" pitchFamily="34" charset="0"/>
              </a:rPr>
              <a:t>0.84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1.67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0.5980	Slovenia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1.60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4.82	0.2075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Greece	</a:t>
            </a:r>
            <a:r>
              <a:rPr lang="en-GB" sz="1600" b="1" dirty="0" smtClean="0">
                <a:cs typeface="Arial" pitchFamily="34" charset="0"/>
              </a:rPr>
              <a:t>1.55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4.32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0.2315	Sweden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0.83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3.47	0.2885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Hungary	0.28	3.31	0.3021	Switzerland	0.90	2.54	0.3941</a:t>
            </a: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Iceland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2.49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5.62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0.1779	Turkey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1.30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6.90	0.1449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 smtClean="0">
                <a:cs typeface="Arial" pitchFamily="34" charset="0"/>
              </a:rPr>
              <a:t>Israel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3.29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4.79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0.2089	United </a:t>
            </a:r>
            <a:r>
              <a:rPr lang="en-GB" sz="1600" b="1" dirty="0">
                <a:cs typeface="Arial" pitchFamily="34" charset="0"/>
              </a:rPr>
              <a:t>Kingdom	</a:t>
            </a:r>
            <a:r>
              <a:rPr lang="en-GB" sz="1600" b="1" dirty="0" smtClean="0">
                <a:cs typeface="Arial" pitchFamily="34" charset="0"/>
              </a:rPr>
              <a:t>0.92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3.31	0.3024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Italy	</a:t>
            </a:r>
            <a:r>
              <a:rPr lang="en-GB" sz="1600" b="1" dirty="0" smtClean="0">
                <a:cs typeface="Arial" pitchFamily="34" charset="0"/>
              </a:rPr>
              <a:t>0.89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1.29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0.7723	United </a:t>
            </a:r>
            <a:r>
              <a:rPr lang="en-GB" sz="1600" b="1" dirty="0">
                <a:cs typeface="Arial" pitchFamily="34" charset="0"/>
              </a:rPr>
              <a:t>States	</a:t>
            </a:r>
            <a:r>
              <a:rPr lang="en-GB" sz="1600" b="1" dirty="0" smtClean="0">
                <a:cs typeface="Arial" pitchFamily="34" charset="0"/>
              </a:rPr>
              <a:t>1.36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2.88	0.3476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790700" algn="dec"/>
                <a:tab pos="2514600" algn="dec"/>
                <a:tab pos="3228975" algn="dec"/>
                <a:tab pos="4124325" algn="l"/>
                <a:tab pos="6010275" algn="dec"/>
                <a:tab pos="6724650" algn="dec"/>
                <a:tab pos="7448550" algn="dec"/>
              </a:tabLst>
            </a:pPr>
            <a:r>
              <a:rPr lang="en-GB" sz="1600" b="1" dirty="0">
                <a:cs typeface="Arial" pitchFamily="34" charset="0"/>
              </a:rPr>
              <a:t>Japan	</a:t>
            </a:r>
            <a:r>
              <a:rPr lang="en-GB" sz="1600" b="1" dirty="0" smtClean="0">
                <a:cs typeface="Arial" pitchFamily="34" charset="0"/>
              </a:rPr>
              <a:t>0.31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1.85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0.5417</a:t>
            </a:r>
            <a:endParaRPr lang="en-GB" sz="16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46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6807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output for a regression of </a:t>
            </a:r>
            <a:r>
              <a:rPr lang="en-GB" sz="1500" b="1" i="1"/>
              <a:t>e</a:t>
            </a:r>
            <a:r>
              <a:rPr lang="en-GB" sz="1500" b="1"/>
              <a:t> on </a:t>
            </a:r>
            <a:r>
              <a:rPr lang="en-GB" sz="1500" b="1" i="1"/>
              <a:t>z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12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65125" y="637200"/>
            <a:ext cx="14688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65125" y="930750"/>
            <a:ext cx="10260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 bwMode="auto">
          <a:xfrm>
            <a:off x="1781175" y="3333750"/>
            <a:ext cx="1114425" cy="442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gen z = 1/g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 z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 29) =   13.68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5.80515811     1  5.80515811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12.3041069    29  .424279548           R-squared     =  0.3206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0.2971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  Root MSE      =  .65137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z |  -2.356137   .6369707    -3.70   0.001    -3.658888   -1.053385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 2.17537    .249479     8.72   0.000     1.665128    2.685612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467999" y="694800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figure shows the transformed data and the regression line for the regression of </a:t>
            </a:r>
            <a:r>
              <a:rPr lang="en-GB" sz="1500" b="1" i="1"/>
              <a:t>e</a:t>
            </a:r>
            <a:r>
              <a:rPr lang="en-GB" sz="1500" b="1"/>
              <a:t> on </a:t>
            </a:r>
            <a:r>
              <a:rPr lang="en-GB" sz="1500" b="1" i="1"/>
              <a:t>z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124941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13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24969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552825" y="609600"/>
            <a:ext cx="2447925" cy="533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188714"/>
              </p:ext>
            </p:extLst>
          </p:nvPr>
        </p:nvGraphicFramePr>
        <p:xfrm>
          <a:off x="3743325" y="701675"/>
          <a:ext cx="20018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4" name="Equation" r:id="rId4" imgW="1993680" imgH="304560" progId="Equation.DSMT4">
                  <p:embed/>
                </p:oleObj>
              </mc:Choice>
              <mc:Fallback>
                <p:oleObj name="Equation" r:id="rId4" imgW="1993680" imgH="304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325" y="701675"/>
                        <a:ext cx="200183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7" name="Rectangle 9"/>
          <p:cNvSpPr>
            <a:spLocks noChangeArrowheads="1"/>
          </p:cNvSpPr>
          <p:nvPr/>
        </p:nvSpPr>
        <p:spPr bwMode="auto">
          <a:xfrm>
            <a:off x="6063675" y="1375200"/>
            <a:ext cx="2782800" cy="127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6076950" y="1328738"/>
            <a:ext cx="27971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------------------------</a:t>
            </a:r>
          </a:p>
          <a:p>
            <a:r>
              <a:rPr lang="en-US" sz="1400" b="1" dirty="0">
                <a:latin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</a:t>
            </a:r>
          </a:p>
          <a:p>
            <a:r>
              <a:rPr lang="en-US" sz="1400" b="1" dirty="0">
                <a:latin typeface="Courier New" pitchFamily="49" charset="0"/>
              </a:rPr>
              <a:t>-----------+------------</a:t>
            </a:r>
          </a:p>
          <a:p>
            <a:r>
              <a:rPr lang="en-US" sz="1400" b="1" dirty="0">
                <a:latin typeface="Courier New" pitchFamily="49" charset="0"/>
              </a:rPr>
              <a:t>         z |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-2.356137</a:t>
            </a:r>
            <a:r>
              <a:rPr lang="en-US" sz="1400" b="1" dirty="0" smtClean="0">
                <a:latin typeface="Courier New" pitchFamily="49" charset="0"/>
              </a:rPr>
              <a:t> 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     _cons |  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2.17537</a:t>
            </a:r>
            <a:r>
              <a:rPr lang="en-US" sz="1400" b="1" dirty="0" smtClean="0">
                <a:latin typeface="Courier New" pitchFamily="49" charset="0"/>
              </a:rPr>
              <a:t> 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------------------------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 bwMode="auto">
          <a:xfrm>
            <a:off x="467999" y="694800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Substituting 1/g for z, we obtain the nonlinear relationship between </a:t>
            </a:r>
            <a:r>
              <a:rPr lang="en-GB" sz="1500" b="1" i="1" dirty="0"/>
              <a:t>e</a:t>
            </a:r>
            <a:r>
              <a:rPr lang="en-GB" sz="1500" b="1" dirty="0"/>
              <a:t> and </a:t>
            </a:r>
            <a:r>
              <a:rPr lang="en-GB" sz="1500" b="1" i="1" dirty="0"/>
              <a:t>g</a:t>
            </a:r>
            <a:r>
              <a:rPr lang="en-GB" sz="1500" b="1" dirty="0"/>
              <a:t>.  The figure </a:t>
            </a:r>
            <a:r>
              <a:rPr lang="en-US" sz="1500" b="1" dirty="0"/>
              <a:t>shows this relationship plotted in the original diagram.  The linear regression of </a:t>
            </a:r>
            <a:r>
              <a:rPr lang="en-US" sz="1500" b="1" i="1" dirty="0"/>
              <a:t>e</a:t>
            </a:r>
            <a:r>
              <a:rPr lang="en-US" sz="1500" b="1" dirty="0"/>
              <a:t> on </a:t>
            </a:r>
            <a:r>
              <a:rPr lang="en-US" sz="1500" b="1" i="1" dirty="0"/>
              <a:t>g</a:t>
            </a:r>
            <a:r>
              <a:rPr lang="en-US" sz="1500" b="1" dirty="0"/>
              <a:t> reported in Exercise </a:t>
            </a:r>
            <a:r>
              <a:rPr lang="en-US" sz="1500" b="1" dirty="0" smtClean="0"/>
              <a:t>1.5 </a:t>
            </a:r>
            <a:r>
              <a:rPr lang="en-US" sz="1500" b="1" dirty="0"/>
              <a:t>is also shown, for comparison.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14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25991" name="Picture 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543175" y="477225"/>
            <a:ext cx="4010025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408221"/>
              </p:ext>
            </p:extLst>
          </p:nvPr>
        </p:nvGraphicFramePr>
        <p:xfrm>
          <a:off x="2693988" y="522288"/>
          <a:ext cx="36830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7" name="Equation" r:id="rId4" imgW="3670200" imgH="787320" progId="Equation.DSMT4">
                  <p:embed/>
                </p:oleObj>
              </mc:Choice>
              <mc:Fallback>
                <p:oleObj name="Equation" r:id="rId4" imgW="3670200" imgH="7873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988" y="522288"/>
                        <a:ext cx="3683000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In this case, it was easy to see that the relationship between </a:t>
            </a:r>
            <a:r>
              <a:rPr lang="en-US" sz="1500" b="1" i="1"/>
              <a:t>e</a:t>
            </a:r>
            <a:r>
              <a:rPr lang="en-US" sz="1500" b="1"/>
              <a:t> and </a:t>
            </a:r>
            <a:r>
              <a:rPr lang="en-US" sz="1500" b="1" i="1"/>
              <a:t>g</a:t>
            </a:r>
            <a:r>
              <a:rPr lang="en-US" sz="1500" b="1"/>
              <a:t> was nonlinear.  In the case of multiple regression analysis, nonlinearity might be detected using the graphical technique described in a previous slideshow.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2" name="Rectangle 11"/>
          <p:cNvSpPr/>
          <p:nvPr/>
        </p:nvSpPr>
        <p:spPr bwMode="auto">
          <a:xfrm>
            <a:off x="467999" y="694800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543175" y="477225"/>
            <a:ext cx="4010025" cy="88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339150"/>
              </p:ext>
            </p:extLst>
          </p:nvPr>
        </p:nvGraphicFramePr>
        <p:xfrm>
          <a:off x="2693988" y="522288"/>
          <a:ext cx="36830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1" name="Equation" r:id="rId4" imgW="3670200" imgH="787320" progId="Equation.DSMT4">
                  <p:embed/>
                </p:oleObj>
              </mc:Choice>
              <mc:Fallback>
                <p:oleObj name="Equation" r:id="rId4" imgW="36702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988" y="522288"/>
                        <a:ext cx="3683000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86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4.1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8229600" y="65532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2016.05.01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0651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This sequence introduces the topic of fitting nonlinear regression models.  First we need a definition of linearity. 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54242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5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model shown above is linear in two</a:t>
            </a:r>
            <a:r>
              <a:rPr lang="en-US" sz="1500" b="1"/>
              <a:t> senses.  The right side is linear in variables because the variables are included exactly as defined, rather than as functions.</a:t>
            </a:r>
            <a:endParaRPr lang="en-GB" sz="1500" b="1"/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54242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4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It is also linear in parameters since a different parameter appears as a multiplicative factor in each term.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54242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0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second model above is linear in parameters, but nonlinear in variables.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458799"/>
            <a:ext cx="9144000" cy="16655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894275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099390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9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580042"/>
              </p:ext>
            </p:extLst>
          </p:nvPr>
        </p:nvGraphicFramePr>
        <p:xfrm>
          <a:off x="2260800" y="2530800"/>
          <a:ext cx="4953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0" name="Equation" r:id="rId5" imgW="4952880" imgH="431640" progId="Equation.3">
                  <p:embed/>
                </p:oleObj>
              </mc:Choice>
              <mc:Fallback>
                <p:oleObj name="Equation" r:id="rId5" imgW="4952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800" y="2530800"/>
                        <a:ext cx="49530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01625" y="1922464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parameters, nonlinear in variables:</a:t>
            </a:r>
          </a:p>
          <a:p>
            <a:endParaRPr lang="en-US" sz="1800" b="1" dirty="0">
              <a:latin typeface="Arial" charset="0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Such models present no problem at all.  Define new variables as shown.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5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458799"/>
            <a:ext cx="9144000" cy="16655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894275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099390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88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580042"/>
              </p:ext>
            </p:extLst>
          </p:nvPr>
        </p:nvGraphicFramePr>
        <p:xfrm>
          <a:off x="2260800" y="2530800"/>
          <a:ext cx="4953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89" name="Equation" r:id="rId5" imgW="4952880" imgH="431640" progId="Equation.3">
                  <p:embed/>
                </p:oleObj>
              </mc:Choice>
              <mc:Fallback>
                <p:oleObj name="Equation" r:id="rId5" imgW="4952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800" y="2530800"/>
                        <a:ext cx="49530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547921"/>
              </p:ext>
            </p:extLst>
          </p:nvPr>
        </p:nvGraphicFramePr>
        <p:xfrm>
          <a:off x="2127600" y="3046413"/>
          <a:ext cx="45085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90" name="Equation" r:id="rId7" imgW="4508280" imgH="431640" progId="Equation.3">
                  <p:embed/>
                </p:oleObj>
              </mc:Choice>
              <mc:Fallback>
                <p:oleObj name="Equation" r:id="rId7" imgW="45082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600" y="3046413"/>
                        <a:ext cx="45085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01625" y="1922464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parameters, nonlinear in variables:</a:t>
            </a:r>
          </a:p>
          <a:p>
            <a:endParaRPr lang="en-US" sz="1800" b="1" dirty="0">
              <a:latin typeface="Arial" charset="0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469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With these cosmetic transformations, we have made the model linear in both variables and parameters.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6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2458799"/>
            <a:ext cx="9144000" cy="16655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894275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099390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87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580042"/>
              </p:ext>
            </p:extLst>
          </p:nvPr>
        </p:nvGraphicFramePr>
        <p:xfrm>
          <a:off x="2260800" y="2530800"/>
          <a:ext cx="4953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88" name="Equation" r:id="rId5" imgW="4952880" imgH="431640" progId="Equation.3">
                  <p:embed/>
                </p:oleObj>
              </mc:Choice>
              <mc:Fallback>
                <p:oleObj name="Equation" r:id="rId5" imgW="4952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800" y="2530800"/>
                        <a:ext cx="49530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547921"/>
              </p:ext>
            </p:extLst>
          </p:nvPr>
        </p:nvGraphicFramePr>
        <p:xfrm>
          <a:off x="2127600" y="3046413"/>
          <a:ext cx="45085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89" name="Equation" r:id="rId7" imgW="4508280" imgH="431640" progId="Equation.3">
                  <p:embed/>
                </p:oleObj>
              </mc:Choice>
              <mc:Fallback>
                <p:oleObj name="Equation" r:id="rId7" imgW="45082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600" y="3046413"/>
                        <a:ext cx="45085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406137"/>
              </p:ext>
            </p:extLst>
          </p:nvPr>
        </p:nvGraphicFramePr>
        <p:xfrm>
          <a:off x="2254250" y="3632200"/>
          <a:ext cx="4089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90" name="Equation" r:id="rId9" imgW="4089240" imgH="380880" progId="Equation.3">
                  <p:embed/>
                </p:oleObj>
              </mc:Choice>
              <mc:Fallback>
                <p:oleObj name="Equation" r:id="rId9" imgW="4089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0" y="3632200"/>
                        <a:ext cx="4089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301625" y="1922464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parameters, nonlinear in variables:</a:t>
            </a:r>
          </a:p>
          <a:p>
            <a:endParaRPr lang="en-US" sz="1800" b="1" dirty="0">
              <a:latin typeface="Arial" charset="0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4860000"/>
            <a:ext cx="9144000" cy="58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2458799"/>
            <a:ext cx="9144000" cy="16655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141199"/>
            <a:ext cx="9144000" cy="582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42948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894275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45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301625" y="4323600"/>
            <a:ext cx="85328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Nonlinear </a:t>
            </a:r>
            <a:r>
              <a:rPr lang="en-US" sz="1800" b="1" dirty="0">
                <a:latin typeface="Arial" charset="0"/>
              </a:rPr>
              <a:t>in parameters:</a:t>
            </a:r>
          </a:p>
        </p:txBody>
      </p:sp>
      <p:graphicFrame>
        <p:nvGraphicFramePr>
          <p:cNvPr id="1136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329605"/>
              </p:ext>
            </p:extLst>
          </p:nvPr>
        </p:nvGraphicFramePr>
        <p:xfrm>
          <a:off x="2257425" y="1255713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6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425" y="1255713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171889"/>
              </p:ext>
            </p:extLst>
          </p:nvPr>
        </p:nvGraphicFramePr>
        <p:xfrm>
          <a:off x="2260800" y="2530800"/>
          <a:ext cx="4953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7" name="Equation" r:id="rId5" imgW="4952880" imgH="431640" progId="Equation.3">
                  <p:embed/>
                </p:oleObj>
              </mc:Choice>
              <mc:Fallback>
                <p:oleObj name="Equation" r:id="rId5" imgW="495288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800" y="2530800"/>
                        <a:ext cx="49530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897740"/>
              </p:ext>
            </p:extLst>
          </p:nvPr>
        </p:nvGraphicFramePr>
        <p:xfrm>
          <a:off x="2127600" y="3046413"/>
          <a:ext cx="45085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8" name="Equation" r:id="rId7" imgW="4508280" imgH="431640" progId="Equation.3">
                  <p:embed/>
                </p:oleObj>
              </mc:Choice>
              <mc:Fallback>
                <p:oleObj name="Equation" r:id="rId7" imgW="450828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600" y="3046413"/>
                        <a:ext cx="45085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024719"/>
              </p:ext>
            </p:extLst>
          </p:nvPr>
        </p:nvGraphicFramePr>
        <p:xfrm>
          <a:off x="2254250" y="3632200"/>
          <a:ext cx="4089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9" name="Equation" r:id="rId9" imgW="4089240" imgH="380880" progId="Equation.3">
                  <p:embed/>
                </p:oleObj>
              </mc:Choice>
              <mc:Fallback>
                <p:oleObj name="Equation" r:id="rId9" imgW="4089240" imgH="380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0" y="3632200"/>
                        <a:ext cx="4089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530708"/>
              </p:ext>
            </p:extLst>
          </p:nvPr>
        </p:nvGraphicFramePr>
        <p:xfrm>
          <a:off x="2264400" y="4975200"/>
          <a:ext cx="452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0" name="Equation" r:id="rId11" imgW="4520880" imgH="380880" progId="Equation.3">
                  <p:embed/>
                </p:oleObj>
              </mc:Choice>
              <mc:Fallback>
                <p:oleObj name="Equation" r:id="rId11" imgW="4520880" imgH="3808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4400" y="4975200"/>
                        <a:ext cx="452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model is nonlinear in parameters since the coefficient of </a:t>
            </a:r>
            <a:r>
              <a:rPr lang="en-GB" sz="1500" b="1" i="1"/>
              <a:t>X</a:t>
            </a:r>
            <a:r>
              <a:rPr lang="en-GB" sz="1500" b="1" baseline="-25000"/>
              <a:t>4</a:t>
            </a:r>
            <a:r>
              <a:rPr lang="en-GB" sz="1500" b="1"/>
              <a:t> is the product of the coefficients of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 baseline="-25000"/>
              <a:t>3</a:t>
            </a:r>
            <a:r>
              <a:rPr lang="en-GB" sz="1500" b="1"/>
              <a:t>.  As we will see, some models which are nonlinear in parameters can be linearized by appropriate transformations, but this is not one of those.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7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01625" y="1922464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parameters, nonlinear in variables:</a:t>
            </a:r>
          </a:p>
          <a:p>
            <a:endParaRPr lang="en-US" sz="1800" b="1" dirty="0">
              <a:latin typeface="Arial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1625" y="604800"/>
            <a:ext cx="8532813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Linear </a:t>
            </a:r>
            <a:r>
              <a:rPr lang="en-US" sz="1800" b="1" dirty="0">
                <a:latin typeface="Arial" charset="0"/>
              </a:rPr>
              <a:t>in variables and parameters</a:t>
            </a:r>
            <a:r>
              <a:rPr lang="en-US" sz="1800" b="1" dirty="0" smtClean="0">
                <a:latin typeface="Arial" charset="0"/>
              </a:rPr>
              <a:t>:</a:t>
            </a:r>
            <a:endParaRPr lang="en-US" sz="1800" b="1" dirty="0">
              <a:latin typeface="Arial" charset="0"/>
            </a:endParaRPr>
          </a:p>
          <a:p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We will begin with an example of a simple model that can be linearized by a cosmetic transformation.  The table reproduces the data in Exercise </a:t>
            </a:r>
            <a:r>
              <a:rPr lang="en-US" sz="1500" b="1" dirty="0" smtClean="0"/>
              <a:t>1.5 </a:t>
            </a:r>
            <a:r>
              <a:rPr lang="en-US" sz="1500" b="1" dirty="0"/>
              <a:t>on average annual rates of growth of employment and GDP for </a:t>
            </a:r>
            <a:r>
              <a:rPr lang="en-US" sz="1500" b="1" dirty="0" smtClean="0"/>
              <a:t>31 </a:t>
            </a:r>
            <a:r>
              <a:rPr lang="en-US" sz="1500" b="1" dirty="0"/>
              <a:t>OECD countries.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LINEARITY AND NONLINEARITY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234000" y="576948"/>
            <a:ext cx="8676000" cy="4976128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277200" y="622050"/>
            <a:ext cx="858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277200" y="1054050"/>
            <a:ext cx="8589600" cy="365175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255600" y="1016700"/>
            <a:ext cx="8632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55600" y="1410600"/>
            <a:ext cx="8632800" cy="14400"/>
          </a:xfrm>
          <a:prstGeom prst="line">
            <a:avLst/>
          </a:prstGeom>
          <a:noFill/>
          <a:ln w="317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85003" name="Text Box 11"/>
          <p:cNvSpPr txBox="1">
            <a:spLocks noChangeArrowheads="1"/>
          </p:cNvSpPr>
          <p:nvPr/>
        </p:nvSpPr>
        <p:spPr bwMode="auto">
          <a:xfrm>
            <a:off x="666750" y="592138"/>
            <a:ext cx="7905750" cy="8875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216000" tIns="72000" bIns="144000">
            <a:spAutoFit/>
          </a:bodyPr>
          <a:lstStyle>
            <a:lvl1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Average annual percentage growth rates</a:t>
            </a:r>
            <a:endParaRPr lang="en-GB" sz="1800" b="1" dirty="0">
              <a:latin typeface="Arial" charset="0"/>
              <a:cs typeface="Arial" charset="0"/>
            </a:endParaRPr>
          </a:p>
          <a:p>
            <a:pPr eaLnBrk="1" hangingPunct="1">
              <a:spcBef>
                <a:spcPts val="900"/>
              </a:spcBef>
            </a:pPr>
            <a:r>
              <a:rPr lang="en-GB" sz="1800" b="1" dirty="0">
                <a:latin typeface="Arial" charset="0"/>
                <a:cs typeface="Arial" charset="0"/>
              </a:rPr>
              <a:t>                 </a:t>
            </a:r>
            <a:r>
              <a:rPr lang="en-GB" sz="1800" b="1" dirty="0" smtClean="0">
                <a:latin typeface="Arial" charset="0"/>
                <a:cs typeface="Arial" charset="0"/>
              </a:rPr>
              <a:t>       </a:t>
            </a:r>
            <a:r>
              <a:rPr lang="en-GB" sz="1600" b="1" dirty="0" smtClean="0">
                <a:latin typeface="Arial" charset="0"/>
                <a:cs typeface="Arial" charset="0"/>
              </a:rPr>
              <a:t>Employment   </a:t>
            </a:r>
            <a:r>
              <a:rPr lang="en-GB" sz="1600" b="1" dirty="0">
                <a:latin typeface="Arial" charset="0"/>
                <a:cs typeface="Arial" charset="0"/>
              </a:rPr>
              <a:t>GDP                                  </a:t>
            </a:r>
            <a:r>
              <a:rPr lang="en-GB" sz="1600" b="1" dirty="0" smtClean="0">
                <a:latin typeface="Arial" charset="0"/>
                <a:cs typeface="Arial" charset="0"/>
              </a:rPr>
              <a:t>    Employment   GDP</a:t>
            </a:r>
            <a:endParaRPr lang="en-GB" sz="1600" b="1" dirty="0">
              <a:latin typeface="Arial" charset="0"/>
              <a:cs typeface="Arial" charset="0"/>
            </a:endParaRPr>
          </a:p>
        </p:txBody>
      </p:sp>
      <p:sp>
        <p:nvSpPr>
          <p:cNvPr id="14" name="Text Box 120"/>
          <p:cNvSpPr txBox="1">
            <a:spLocks noChangeArrowheads="1"/>
          </p:cNvSpPr>
          <p:nvPr/>
        </p:nvSpPr>
        <p:spPr bwMode="auto">
          <a:xfrm>
            <a:off x="727075" y="1436688"/>
            <a:ext cx="7777163" cy="415764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216000" tIns="72000" bIns="144000">
            <a:spAutoFit/>
          </a:bodyPr>
          <a:lstStyle>
            <a:lvl1pPr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1800" algn="dec"/>
                <a:tab pos="2781300" algn="dec"/>
                <a:tab pos="3860800" algn="l"/>
                <a:tab pos="5918200" algn="dec"/>
                <a:tab pos="6997700" algn="dec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Australia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2.57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3.52</a:t>
            </a:r>
            <a:r>
              <a:rPr lang="en-GB" sz="1600" b="1" dirty="0">
                <a:cs typeface="Arial" pitchFamily="34" charset="0"/>
              </a:rPr>
              <a:t>	Korea	</a:t>
            </a:r>
            <a:r>
              <a:rPr lang="en-GB" sz="1600" b="1" dirty="0" smtClean="0">
                <a:cs typeface="Arial" pitchFamily="34" charset="0"/>
              </a:rPr>
              <a:t>1.11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4.48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Austria	1</a:t>
            </a:r>
            <a:r>
              <a:rPr lang="en-GB" sz="1600" b="1" dirty="0" smtClean="0">
                <a:cs typeface="Arial" pitchFamily="34" charset="0"/>
              </a:rPr>
              <a:t>.64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2.66</a:t>
            </a:r>
            <a:r>
              <a:rPr lang="en-GB" sz="1600" b="1" dirty="0">
                <a:cs typeface="Arial" pitchFamily="34" charset="0"/>
              </a:rPr>
              <a:t>	Luxembourg	</a:t>
            </a:r>
            <a:r>
              <a:rPr lang="en-GB" sz="1600" b="1" dirty="0" smtClean="0">
                <a:cs typeface="Arial" pitchFamily="34" charset="0"/>
              </a:rPr>
              <a:t>1.34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4.55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Belgium	</a:t>
            </a:r>
            <a:r>
              <a:rPr lang="en-GB" sz="1600" b="1" dirty="0" smtClean="0">
                <a:cs typeface="Arial" pitchFamily="34" charset="0"/>
              </a:rPr>
              <a:t>1.06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2.27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Mexico</a:t>
            </a:r>
            <a:r>
              <a:rPr lang="en-GB" sz="1600" b="1" dirty="0">
                <a:cs typeface="Arial" pitchFamily="34" charset="0"/>
              </a:rPr>
              <a:t>	1.88	</a:t>
            </a:r>
            <a:r>
              <a:rPr lang="en-GB" sz="1600" b="1" dirty="0" smtClean="0">
                <a:cs typeface="Arial" pitchFamily="34" charset="0"/>
              </a:rPr>
              <a:t>3.36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Canada	</a:t>
            </a:r>
            <a:r>
              <a:rPr lang="en-GB" sz="1600" b="1" dirty="0" smtClean="0">
                <a:cs typeface="Arial" pitchFamily="34" charset="0"/>
              </a:rPr>
              <a:t>1.90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2.57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Netherlands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2.37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Czech Republic	0.79	5.62	New Zealand	2.67	3.41</a:t>
            </a: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Denmark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0.58</a:t>
            </a:r>
            <a:r>
              <a:rPr lang="en-GB" sz="1600" b="1" dirty="0">
                <a:cs typeface="Arial" pitchFamily="34" charset="0"/>
              </a:rPr>
              <a:t>	2.02	Norway	</a:t>
            </a:r>
            <a:r>
              <a:rPr lang="en-GB" sz="1600" b="1" dirty="0" smtClean="0">
                <a:cs typeface="Arial" pitchFamily="34" charset="0"/>
              </a:rPr>
              <a:t>1.36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2.49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Estonia	2.28	8.10	Poland	2.05	5.16</a:t>
            </a: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Finland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0.98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3.75</a:t>
            </a:r>
            <a:r>
              <a:rPr lang="en-GB" sz="1600" b="1" dirty="0">
                <a:cs typeface="Arial" pitchFamily="34" charset="0"/>
              </a:rPr>
              <a:t>	Portugal	</a:t>
            </a:r>
            <a:r>
              <a:rPr lang="en-GB" sz="1600" b="1" dirty="0" smtClean="0">
                <a:cs typeface="Arial" pitchFamily="34" charset="0"/>
              </a:rPr>
              <a:t>0.13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1.04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France	</a:t>
            </a:r>
            <a:r>
              <a:rPr lang="en-GB" sz="1600" b="1" dirty="0" smtClean="0">
                <a:cs typeface="Arial" pitchFamily="34" charset="0"/>
              </a:rPr>
              <a:t>0.69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2.00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Slovak Republic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2.08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7.04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Germany	</a:t>
            </a:r>
            <a:r>
              <a:rPr lang="en-GB" sz="1600" b="1" dirty="0" smtClean="0">
                <a:cs typeface="Arial" pitchFamily="34" charset="0"/>
              </a:rPr>
              <a:t>0.84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1.67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Slovenia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1.60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4.82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Greece	</a:t>
            </a:r>
            <a:r>
              <a:rPr lang="en-GB" sz="1600" b="1" dirty="0" smtClean="0">
                <a:cs typeface="Arial" pitchFamily="34" charset="0"/>
              </a:rPr>
              <a:t>1.55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4.32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Sweden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0.83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3.47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Hungary	0.28	3.31	Switzerland	0.90	2.54</a:t>
            </a: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Iceland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2.49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5.62</a:t>
            </a:r>
            <a:r>
              <a:rPr lang="en-GB" sz="1600" b="1" dirty="0">
                <a:cs typeface="Arial" pitchFamily="34" charset="0"/>
              </a:rPr>
              <a:t>	Turkey	</a:t>
            </a:r>
            <a:r>
              <a:rPr lang="en-GB" sz="1600" b="1" dirty="0" smtClean="0">
                <a:cs typeface="Arial" pitchFamily="34" charset="0"/>
              </a:rPr>
              <a:t>1.30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6.90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 smtClean="0">
                <a:cs typeface="Arial" pitchFamily="34" charset="0"/>
              </a:rPr>
              <a:t>Israel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3.29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4.79</a:t>
            </a:r>
            <a:r>
              <a:rPr lang="en-GB" sz="1600" b="1" dirty="0">
                <a:cs typeface="Arial" pitchFamily="34" charset="0"/>
              </a:rPr>
              <a:t>	United Kingdom	</a:t>
            </a:r>
            <a:r>
              <a:rPr lang="en-GB" sz="1600" b="1" dirty="0" smtClean="0">
                <a:cs typeface="Arial" pitchFamily="34" charset="0"/>
              </a:rPr>
              <a:t>0.92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3.31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Italy	</a:t>
            </a:r>
            <a:r>
              <a:rPr lang="en-GB" sz="1600" b="1" dirty="0" smtClean="0">
                <a:cs typeface="Arial" pitchFamily="34" charset="0"/>
              </a:rPr>
              <a:t>0.89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1.29</a:t>
            </a:r>
            <a:r>
              <a:rPr lang="en-GB" sz="1600" b="1" dirty="0">
                <a:cs typeface="Arial" pitchFamily="34" charset="0"/>
              </a:rPr>
              <a:t>	United States	</a:t>
            </a:r>
            <a:r>
              <a:rPr lang="en-GB" sz="1600" b="1" dirty="0" smtClean="0">
                <a:cs typeface="Arial" pitchFamily="34" charset="0"/>
              </a:rPr>
              <a:t>1.36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2.88</a:t>
            </a:r>
            <a:endParaRPr lang="en-GB" sz="1600" b="1" dirty="0">
              <a:cs typeface="Arial" pitchFamily="34" charset="0"/>
            </a:endParaRPr>
          </a:p>
          <a:p>
            <a:pPr eaLnBrk="1" hangingPunct="1">
              <a:tabLst>
                <a:tab pos="1971675" algn="dec"/>
                <a:tab pos="2962275" algn="dec"/>
                <a:tab pos="3860800" algn="l"/>
                <a:tab pos="6010275" algn="dec"/>
                <a:tab pos="6997700" algn="dec"/>
              </a:tabLst>
            </a:pPr>
            <a:r>
              <a:rPr lang="en-GB" sz="1600" b="1" dirty="0">
                <a:cs typeface="Arial" pitchFamily="34" charset="0"/>
              </a:rPr>
              <a:t>Japan	</a:t>
            </a:r>
            <a:r>
              <a:rPr lang="en-GB" sz="1600" b="1" dirty="0" smtClean="0">
                <a:cs typeface="Arial" pitchFamily="34" charset="0"/>
              </a:rPr>
              <a:t>0.31</a:t>
            </a:r>
            <a:r>
              <a:rPr lang="en-GB" sz="1600" b="1" dirty="0">
                <a:cs typeface="Arial" pitchFamily="34" charset="0"/>
              </a:rPr>
              <a:t>	</a:t>
            </a:r>
            <a:r>
              <a:rPr lang="en-GB" sz="1600" b="1" dirty="0" smtClean="0">
                <a:cs typeface="Arial" pitchFamily="34" charset="0"/>
              </a:rPr>
              <a:t>1.85</a:t>
            </a:r>
            <a:r>
              <a:rPr lang="en-GB" sz="1600" b="1" dirty="0">
                <a:cs typeface="Arial" pitchFamily="34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6DBD0AC-6151-4913-9FB3-6542DCB937F0}"/>
</file>

<file path=customXml/itemProps2.xml><?xml version="1.0" encoding="utf-8"?>
<ds:datastoreItem xmlns:ds="http://schemas.openxmlformats.org/officeDocument/2006/customXml" ds:itemID="{5FDEB882-A6EB-4095-8CAE-CAC25003EC5B}"/>
</file>

<file path=customXml/itemProps3.xml><?xml version="1.0" encoding="utf-8"?>
<ds:datastoreItem xmlns:ds="http://schemas.openxmlformats.org/officeDocument/2006/customXml" ds:itemID="{F94C3895-97CE-4A78-A87C-0B60DA0AFB87}"/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901</Words>
  <Application>Microsoft Office PowerPoint</Application>
  <PresentationFormat>On-screen Show (4:3)</PresentationFormat>
  <Paragraphs>136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82</cp:revision>
  <dcterms:created xsi:type="dcterms:W3CDTF">1998-05-09T13:24:56Z</dcterms:created>
  <dcterms:modified xsi:type="dcterms:W3CDTF">2016-05-20T13:20:04Z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