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4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20.xml" ContentType="application/vnd.openxmlformats-officedocument.presentationml.slide+xml"/>
  <Override PartName="/ppt/slides/slide15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26.xml" ContentType="application/vnd.openxmlformats-officedocument.presentationml.slide+xml"/>
  <Override PartName="/ppt/slides/slide21.xml" ContentType="application/vnd.openxmlformats-officedocument.presentationml.slide+xml"/>
  <Override PartName="/ppt/slides/slide27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46" r:id="rId2"/>
    <p:sldId id="271" r:id="rId3"/>
    <p:sldId id="316" r:id="rId4"/>
    <p:sldId id="317" r:id="rId5"/>
    <p:sldId id="319" r:id="rId6"/>
    <p:sldId id="344" r:id="rId7"/>
    <p:sldId id="321" r:id="rId8"/>
    <p:sldId id="322" r:id="rId9"/>
    <p:sldId id="323" r:id="rId10"/>
    <p:sldId id="324" r:id="rId11"/>
    <p:sldId id="325" r:id="rId12"/>
    <p:sldId id="326" r:id="rId13"/>
    <p:sldId id="343" r:id="rId14"/>
    <p:sldId id="327" r:id="rId15"/>
    <p:sldId id="328" r:id="rId16"/>
    <p:sldId id="329" r:id="rId17"/>
    <p:sldId id="330" r:id="rId18"/>
    <p:sldId id="331" r:id="rId19"/>
    <p:sldId id="335" r:id="rId20"/>
    <p:sldId id="336" r:id="rId21"/>
    <p:sldId id="337" r:id="rId22"/>
    <p:sldId id="342" r:id="rId23"/>
    <p:sldId id="338" r:id="rId24"/>
    <p:sldId id="339" r:id="rId25"/>
    <p:sldId id="340" r:id="rId26"/>
    <p:sldId id="341" r:id="rId27"/>
    <p:sldId id="284" r:id="rId2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3366"/>
    <a:srgbClr val="F8F8FA"/>
    <a:srgbClr val="004D99"/>
    <a:srgbClr val="FBFCFF"/>
    <a:srgbClr val="3366FF"/>
    <a:srgbClr val="FFFF00"/>
    <a:srgbClr val="00FF00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04" autoAdjust="0"/>
    <p:restoredTop sz="98361" autoAdjust="0"/>
  </p:normalViewPr>
  <p:slideViewPr>
    <p:cSldViewPr snapToGrid="0" showGuides="1">
      <p:cViewPr>
        <p:scale>
          <a:sx n="100" d="100"/>
          <a:sy n="100" d="100"/>
        </p:scale>
        <p:origin x="-2226" y="-420"/>
      </p:cViewPr>
      <p:guideLst>
        <p:guide orient="horz" pos="3677"/>
        <p:guide pos="281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8.wmf"/><Relationship Id="rId1" Type="http://schemas.openxmlformats.org/officeDocument/2006/relationships/image" Target="../media/image20.wmf"/><Relationship Id="rId4" Type="http://schemas.openxmlformats.org/officeDocument/2006/relationships/image" Target="../media/image22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24.wmf"/><Relationship Id="rId1" Type="http://schemas.openxmlformats.org/officeDocument/2006/relationships/image" Target="../media/image20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12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06505-A306-40F9-8514-42656F5BAA1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727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63BF67-663C-49AF-954D-38E33294FD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90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432DB7-87A6-48EE-BE30-78C5DA9F6E4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52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7231C5-D94F-494E-9AE2-69ED3C9CD33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57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4771C2-ED67-45B4-A37E-A09A54C1C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719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D26D3-107B-4F83-B2A1-E00324DA941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25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C851F1-7E1C-42B6-B3B1-7AB754E20C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794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F17E28-8F9B-4765-BFE7-38A5C92CEE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778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2D16C-7C62-4512-8277-9DFD9586A26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87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2F5343-34C1-43CA-9462-53EC0B63F5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785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4F10C3-D363-42AC-807C-BCD51A9BC78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840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85E7CCAE-5C20-4B68-9A60-686069EC25F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46.bin"/><Relationship Id="rId18" Type="http://schemas.openxmlformats.org/officeDocument/2006/relationships/image" Target="../media/image9.wmf"/><Relationship Id="rId3" Type="http://schemas.openxmlformats.org/officeDocument/2006/relationships/oleObject" Target="../embeddings/oleObject41.bin"/><Relationship Id="rId21" Type="http://schemas.openxmlformats.org/officeDocument/2006/relationships/image" Target="../media/image10.wmf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20" Type="http://schemas.openxmlformats.org/officeDocument/2006/relationships/oleObject" Target="../embeddings/oleObject50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5" Type="http://schemas.openxmlformats.org/officeDocument/2006/relationships/oleObject" Target="../embeddings/oleObject47.bin"/><Relationship Id="rId23" Type="http://schemas.openxmlformats.org/officeDocument/2006/relationships/image" Target="../media/image11.wmf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49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44.bin"/><Relationship Id="rId14" Type="http://schemas.openxmlformats.org/officeDocument/2006/relationships/image" Target="../media/image7.wmf"/><Relationship Id="rId22" Type="http://schemas.openxmlformats.org/officeDocument/2006/relationships/oleObject" Target="../embeddings/oleObject5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57.bin"/><Relationship Id="rId18" Type="http://schemas.openxmlformats.org/officeDocument/2006/relationships/image" Target="../media/image9.wmf"/><Relationship Id="rId3" Type="http://schemas.openxmlformats.org/officeDocument/2006/relationships/oleObject" Target="../embeddings/oleObject52.bin"/><Relationship Id="rId21" Type="http://schemas.openxmlformats.org/officeDocument/2006/relationships/image" Target="../media/image10.wmf"/><Relationship Id="rId7" Type="http://schemas.openxmlformats.org/officeDocument/2006/relationships/oleObject" Target="../embeddings/oleObject54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20" Type="http://schemas.openxmlformats.org/officeDocument/2006/relationships/oleObject" Target="../embeddings/oleObject61.bin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3.bin"/><Relationship Id="rId15" Type="http://schemas.openxmlformats.org/officeDocument/2006/relationships/oleObject" Target="../embeddings/oleObject58.bin"/><Relationship Id="rId23" Type="http://schemas.openxmlformats.org/officeDocument/2006/relationships/image" Target="../media/image11.wmf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60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55.bin"/><Relationship Id="rId14" Type="http://schemas.openxmlformats.org/officeDocument/2006/relationships/image" Target="../media/image7.wmf"/><Relationship Id="rId22" Type="http://schemas.openxmlformats.org/officeDocument/2006/relationships/oleObject" Target="../embeddings/oleObject6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8.bin"/><Relationship Id="rId18" Type="http://schemas.openxmlformats.org/officeDocument/2006/relationships/image" Target="../media/image9.wmf"/><Relationship Id="rId3" Type="http://schemas.openxmlformats.org/officeDocument/2006/relationships/oleObject" Target="../embeddings/oleObject63.bin"/><Relationship Id="rId21" Type="http://schemas.openxmlformats.org/officeDocument/2006/relationships/image" Target="../media/image10.wmf"/><Relationship Id="rId7" Type="http://schemas.openxmlformats.org/officeDocument/2006/relationships/oleObject" Target="../embeddings/oleObject65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20" Type="http://schemas.openxmlformats.org/officeDocument/2006/relationships/oleObject" Target="../embeddings/oleObject72.bin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67.bin"/><Relationship Id="rId5" Type="http://schemas.openxmlformats.org/officeDocument/2006/relationships/oleObject" Target="../embeddings/oleObject64.bin"/><Relationship Id="rId15" Type="http://schemas.openxmlformats.org/officeDocument/2006/relationships/oleObject" Target="../embeddings/oleObject69.bin"/><Relationship Id="rId23" Type="http://schemas.openxmlformats.org/officeDocument/2006/relationships/image" Target="../media/image11.wmf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71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66.bin"/><Relationship Id="rId14" Type="http://schemas.openxmlformats.org/officeDocument/2006/relationships/image" Target="../media/image7.wmf"/><Relationship Id="rId22" Type="http://schemas.openxmlformats.org/officeDocument/2006/relationships/oleObject" Target="../embeddings/oleObject73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79.bin"/><Relationship Id="rId18" Type="http://schemas.openxmlformats.org/officeDocument/2006/relationships/image" Target="../media/image9.wmf"/><Relationship Id="rId3" Type="http://schemas.openxmlformats.org/officeDocument/2006/relationships/oleObject" Target="../embeddings/oleObject74.bin"/><Relationship Id="rId21" Type="http://schemas.openxmlformats.org/officeDocument/2006/relationships/image" Target="../media/image10.wmf"/><Relationship Id="rId7" Type="http://schemas.openxmlformats.org/officeDocument/2006/relationships/oleObject" Target="../embeddings/oleObject76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8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20" Type="http://schemas.openxmlformats.org/officeDocument/2006/relationships/oleObject" Target="../embeddings/oleObject83.bin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78.bin"/><Relationship Id="rId5" Type="http://schemas.openxmlformats.org/officeDocument/2006/relationships/oleObject" Target="../embeddings/oleObject75.bin"/><Relationship Id="rId15" Type="http://schemas.openxmlformats.org/officeDocument/2006/relationships/oleObject" Target="../embeddings/oleObject80.bin"/><Relationship Id="rId23" Type="http://schemas.openxmlformats.org/officeDocument/2006/relationships/image" Target="../media/image11.wmf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82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77.bin"/><Relationship Id="rId14" Type="http://schemas.openxmlformats.org/officeDocument/2006/relationships/image" Target="../media/image7.wmf"/><Relationship Id="rId22" Type="http://schemas.openxmlformats.org/officeDocument/2006/relationships/oleObject" Target="../embeddings/oleObject8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85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86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9.bin"/><Relationship Id="rId13" Type="http://schemas.openxmlformats.org/officeDocument/2006/relationships/image" Target="../media/image18.wmf"/><Relationship Id="rId3" Type="http://schemas.openxmlformats.org/officeDocument/2006/relationships/image" Target="../media/image19.e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9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88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0" Type="http://schemas.openxmlformats.org/officeDocument/2006/relationships/oleObject" Target="../embeddings/oleObject90.bin"/><Relationship Id="rId4" Type="http://schemas.openxmlformats.org/officeDocument/2006/relationships/oleObject" Target="../embeddings/oleObject87.bin"/><Relationship Id="rId9" Type="http://schemas.openxmlformats.org/officeDocument/2006/relationships/image" Target="../media/image16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4.bin"/><Relationship Id="rId3" Type="http://schemas.openxmlformats.org/officeDocument/2006/relationships/image" Target="../media/image23.emf"/><Relationship Id="rId7" Type="http://schemas.openxmlformats.org/officeDocument/2006/relationships/image" Target="../media/image18.wmf"/><Relationship Id="rId12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93.bin"/><Relationship Id="rId11" Type="http://schemas.openxmlformats.org/officeDocument/2006/relationships/oleObject" Target="../embeddings/oleObject96.bin"/><Relationship Id="rId5" Type="http://schemas.openxmlformats.org/officeDocument/2006/relationships/image" Target="../media/image20.wmf"/><Relationship Id="rId10" Type="http://schemas.openxmlformats.org/officeDocument/2006/relationships/image" Target="../media/image21.wmf"/><Relationship Id="rId4" Type="http://schemas.openxmlformats.org/officeDocument/2006/relationships/oleObject" Target="../embeddings/oleObject92.bin"/><Relationship Id="rId9" Type="http://schemas.openxmlformats.org/officeDocument/2006/relationships/oleObject" Target="../embeddings/oleObject95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97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0.bin"/><Relationship Id="rId3" Type="http://schemas.openxmlformats.org/officeDocument/2006/relationships/image" Target="../media/image23.emf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99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98.bin"/><Relationship Id="rId9" Type="http://schemas.openxmlformats.org/officeDocument/2006/relationships/image" Target="../media/image18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12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12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04.bin"/><Relationship Id="rId4" Type="http://schemas.openxmlformats.org/officeDocument/2006/relationships/image" Target="../media/image12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05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7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7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27.wmf"/><Relationship Id="rId4" Type="http://schemas.openxmlformats.org/officeDocument/2006/relationships/oleObject" Target="../embeddings/oleObject108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18.bin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25.bin"/><Relationship Id="rId18" Type="http://schemas.openxmlformats.org/officeDocument/2006/relationships/image" Target="../media/image9.wmf"/><Relationship Id="rId3" Type="http://schemas.openxmlformats.org/officeDocument/2006/relationships/oleObject" Target="../embeddings/oleObject20.bin"/><Relationship Id="rId21" Type="http://schemas.openxmlformats.org/officeDocument/2006/relationships/image" Target="../media/image10.wmf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20" Type="http://schemas.openxmlformats.org/officeDocument/2006/relationships/oleObject" Target="../embeddings/oleObject29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26.bin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28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35.bin"/><Relationship Id="rId18" Type="http://schemas.openxmlformats.org/officeDocument/2006/relationships/image" Target="../media/image9.wmf"/><Relationship Id="rId3" Type="http://schemas.openxmlformats.org/officeDocument/2006/relationships/oleObject" Target="../embeddings/oleObject30.bin"/><Relationship Id="rId21" Type="http://schemas.openxmlformats.org/officeDocument/2006/relationships/image" Target="../media/image10.wmf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20" Type="http://schemas.openxmlformats.org/officeDocument/2006/relationships/oleObject" Target="../embeddings/oleObject39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5" Type="http://schemas.openxmlformats.org/officeDocument/2006/relationships/oleObject" Target="../embeddings/oleObject36.bin"/><Relationship Id="rId23" Type="http://schemas.openxmlformats.org/officeDocument/2006/relationships/image" Target="../media/image11.wmf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38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7.wmf"/><Relationship Id="rId22" Type="http://schemas.openxmlformats.org/officeDocument/2006/relationships/oleObject" Target="../embeddings/oleObject4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4: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Nonlinear Models and Transformations of Variables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652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077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If </a:t>
            </a:r>
            <a:r>
              <a:rPr lang="en-US" sz="1500" b="1" i="1" dirty="0"/>
              <a:t>RSS</a:t>
            </a:r>
            <a:r>
              <a:rPr lang="en-US" sz="1500" b="1" dirty="0"/>
              <a:t> is smaller than before, your new estimates of the parameters are better than the old ones and you </a:t>
            </a:r>
            <a:r>
              <a:rPr lang="en-US" sz="1500" b="1" dirty="0" smtClean="0"/>
              <a:t>continue adjusting your estimates in the same direction.  Otherwise, you would try different adjustments.</a:t>
            </a:r>
            <a:endParaRPr lang="en-GB" sz="1500" dirty="0"/>
          </a:p>
        </p:txBody>
      </p:sp>
      <p:sp>
        <p:nvSpPr>
          <p:cNvPr id="160776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9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900000" y="1396099"/>
            <a:ext cx="7344000" cy="3528326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943200" y="1440975"/>
            <a:ext cx="7257600" cy="397125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Line 6"/>
          <p:cNvSpPr>
            <a:spLocks noChangeShapeType="1"/>
          </p:cNvSpPr>
          <p:nvPr/>
        </p:nvSpPr>
        <p:spPr bwMode="auto">
          <a:xfrm>
            <a:off x="921600" y="1836975"/>
            <a:ext cx="73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1311275" y="1398588"/>
            <a:ext cx="6489700" cy="348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55600" indent="-355600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34988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1800" b="1" dirty="0" smtClean="0">
                <a:latin typeface="Arial" charset="0"/>
              </a:rPr>
              <a:t>Nonlinear </a:t>
            </a:r>
            <a:r>
              <a:rPr lang="en-GB" sz="1800" b="1" dirty="0">
                <a:latin typeface="Arial" charset="0"/>
              </a:rPr>
              <a:t>regression algorithm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1800" b="1" dirty="0">
                <a:latin typeface="Arial" charset="0"/>
              </a:rPr>
              <a:t>1.	</a:t>
            </a:r>
            <a:r>
              <a:rPr lang="en-US" sz="1800" b="1" dirty="0" smtClean="0">
                <a:latin typeface="Arial" charset="0"/>
              </a:rPr>
              <a:t>Guess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1</a:t>
            </a:r>
            <a:r>
              <a:rPr lang="en-US" sz="1800" b="1" dirty="0" smtClean="0">
                <a:latin typeface="Arial" charset="0"/>
              </a:rPr>
              <a:t>,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2</a:t>
            </a:r>
            <a:r>
              <a:rPr lang="en-US" sz="1800" b="1" dirty="0" smtClean="0">
                <a:latin typeface="Arial" charset="0"/>
              </a:rPr>
              <a:t>, and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3</a:t>
            </a:r>
            <a:r>
              <a:rPr lang="en-US" sz="1800" b="1" dirty="0" smtClean="0">
                <a:latin typeface="Arial" charset="0"/>
              </a:rPr>
              <a:t>.      ,     , and      are the guesses.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>
                <a:latin typeface="Arial" charset="0"/>
              </a:rPr>
              <a:t>2.	</a:t>
            </a:r>
            <a:r>
              <a:rPr lang="en-US" sz="1800" b="1" dirty="0" smtClean="0">
                <a:latin typeface="Arial" charset="0"/>
              </a:rPr>
              <a:t>Calculate</a:t>
            </a:r>
            <a:r>
              <a:rPr lang="en-US" sz="1800" b="1" i="1" dirty="0" smtClean="0">
                <a:latin typeface="Arial" charset="0"/>
              </a:rPr>
              <a:t>                        </a:t>
            </a:r>
            <a:r>
              <a:rPr lang="en-US" sz="1800" b="1" dirty="0" smtClean="0">
                <a:latin typeface="Arial" charset="0"/>
              </a:rPr>
              <a:t>    for each observation.</a:t>
            </a:r>
            <a:r>
              <a:rPr lang="en-US" sz="1800" b="1" i="1" dirty="0" smtClean="0">
                <a:latin typeface="Arial" charset="0"/>
              </a:rPr>
              <a:t> 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>
                <a:latin typeface="Arial" charset="0"/>
              </a:rPr>
              <a:t>3.	C</a:t>
            </a:r>
            <a:r>
              <a:rPr lang="en-US" sz="1800" b="1" dirty="0" smtClean="0">
                <a:latin typeface="Arial" charset="0"/>
              </a:rPr>
              <a:t>alculate                     for each observation.</a:t>
            </a: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 smtClean="0">
                <a:latin typeface="Arial" charset="0"/>
              </a:rPr>
              <a:t>4.	Calculate                      </a:t>
            </a:r>
            <a:r>
              <a:rPr lang="en-US" sz="1800" b="1" i="1" dirty="0" smtClean="0">
                <a:latin typeface="Arial" charset="0"/>
              </a:rPr>
              <a:t>.</a:t>
            </a:r>
            <a:endParaRPr lang="en-US" sz="1800" b="1" i="1" baseline="-25000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 smtClean="0">
                <a:latin typeface="Arial" charset="0"/>
              </a:rPr>
              <a:t>5.</a:t>
            </a:r>
            <a:r>
              <a:rPr lang="en-US" sz="1800" b="1" dirty="0">
                <a:latin typeface="Arial" charset="0"/>
              </a:rPr>
              <a:t>	</a:t>
            </a:r>
            <a:r>
              <a:rPr lang="en-US" sz="1800" b="1" dirty="0" smtClean="0">
                <a:latin typeface="Arial" charset="0"/>
              </a:rPr>
              <a:t>Adjust </a:t>
            </a:r>
            <a:r>
              <a:rPr lang="en-US" sz="1800" b="1" i="1" dirty="0">
                <a:latin typeface="Arial" charset="0"/>
              </a:rPr>
              <a:t> </a:t>
            </a:r>
            <a:r>
              <a:rPr lang="en-US" sz="1800" b="1" i="1" dirty="0" smtClean="0">
                <a:latin typeface="Arial" charset="0"/>
              </a:rPr>
              <a:t>   </a:t>
            </a:r>
            <a:r>
              <a:rPr lang="en-US" sz="1800" b="1" dirty="0" smtClean="0">
                <a:latin typeface="Arial" charset="0"/>
              </a:rPr>
              <a:t>,     , and     </a:t>
            </a:r>
            <a:r>
              <a:rPr lang="en-US" sz="1800" b="1" i="1" dirty="0" smtClean="0">
                <a:latin typeface="Arial" charset="0"/>
              </a:rPr>
              <a:t>.</a:t>
            </a:r>
            <a:r>
              <a:rPr lang="en-US" sz="1800" b="1" dirty="0" smtClean="0">
                <a:latin typeface="Arial" charset="0"/>
              </a:rPr>
              <a:t> 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300"/>
              </a:spcBef>
            </a:pPr>
            <a:r>
              <a:rPr lang="en-US" sz="1800" b="1" dirty="0" smtClean="0">
                <a:latin typeface="Arial" charset="0"/>
              </a:rPr>
              <a:t>6.</a:t>
            </a:r>
            <a:r>
              <a:rPr lang="en-US" sz="1800" b="1" dirty="0">
                <a:latin typeface="Arial" charset="0"/>
              </a:rPr>
              <a:t>	</a:t>
            </a:r>
            <a:r>
              <a:rPr lang="en-US" sz="1800" b="1" dirty="0" smtClean="0">
                <a:latin typeface="Arial" charset="0"/>
              </a:rPr>
              <a:t>Re-calculate </a:t>
            </a:r>
            <a:r>
              <a:rPr lang="en-US" sz="2000" b="1" i="1" dirty="0" smtClean="0">
                <a:latin typeface="+mn-lt"/>
              </a:rPr>
              <a:t>Y</a:t>
            </a:r>
            <a:r>
              <a:rPr lang="en-US" sz="2000" b="1" i="1" baseline="-25000" dirty="0" smtClean="0">
                <a:latin typeface="+mn-lt"/>
              </a:rPr>
              <a:t>i</a:t>
            </a:r>
            <a:r>
              <a:rPr lang="en-US" sz="1800" b="1" dirty="0" smtClean="0">
                <a:latin typeface="Arial" charset="0"/>
              </a:rPr>
              <a:t>,    , </a:t>
            </a:r>
            <a:r>
              <a:rPr lang="en-US" sz="2000" b="1" i="1" dirty="0">
                <a:latin typeface="+mn-lt"/>
              </a:rPr>
              <a:t>RSS</a:t>
            </a:r>
            <a:r>
              <a:rPr lang="en-US" sz="1800" b="1" dirty="0">
                <a:latin typeface="Arial" charset="0"/>
              </a:rPr>
              <a:t>.</a:t>
            </a:r>
          </a:p>
          <a:p>
            <a:pPr>
              <a:lnSpc>
                <a:spcPct val="110000"/>
              </a:lnSpc>
              <a:spcBef>
                <a:spcPts val="300"/>
              </a:spcBef>
            </a:pPr>
            <a:r>
              <a:rPr lang="en-US" sz="1800" b="1" dirty="0" smtClean="0">
                <a:latin typeface="Arial" charset="0"/>
              </a:rPr>
              <a:t>7.</a:t>
            </a:r>
            <a:r>
              <a:rPr lang="en-US" sz="1800" b="1" dirty="0">
                <a:latin typeface="Arial" charset="0"/>
              </a:rPr>
              <a:t>	</a:t>
            </a:r>
            <a:r>
              <a:rPr lang="en-US" sz="1800" b="1" dirty="0" smtClean="0">
                <a:latin typeface="Arial" charset="0"/>
              </a:rPr>
              <a:t>If new </a:t>
            </a:r>
            <a:r>
              <a:rPr lang="en-US" sz="2000" b="1" i="1" dirty="0">
                <a:latin typeface="+mn-lt"/>
              </a:rPr>
              <a:t>RSS</a:t>
            </a:r>
            <a:r>
              <a:rPr lang="en-US" sz="1800" b="1" dirty="0">
                <a:latin typeface="Arial" charset="0"/>
              </a:rPr>
              <a:t> </a:t>
            </a:r>
            <a:r>
              <a:rPr lang="en-US" sz="1800" b="1" dirty="0" smtClean="0">
                <a:latin typeface="Arial" charset="0"/>
              </a:rPr>
              <a:t>&lt; old </a:t>
            </a:r>
            <a:r>
              <a:rPr lang="en-US" sz="2000" b="1" i="1" dirty="0" smtClean="0">
                <a:latin typeface="+mn-lt"/>
              </a:rPr>
              <a:t>RSS</a:t>
            </a:r>
            <a:r>
              <a:rPr lang="en-US" sz="1800" b="1" dirty="0" smtClean="0">
                <a:latin typeface="Arial" charset="0"/>
              </a:rPr>
              <a:t>, continue adjustment</a:t>
            </a:r>
            <a:r>
              <a:rPr lang="en-US" sz="1800" b="1" i="1" dirty="0">
                <a:latin typeface="Arial" charset="0"/>
              </a:rPr>
              <a:t>.</a:t>
            </a:r>
            <a:endParaRPr lang="en-US" sz="1800" b="1" dirty="0" smtClean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800" b="1" dirty="0">
                <a:latin typeface="Arial" charset="0"/>
              </a:rPr>
              <a:t>	O</a:t>
            </a:r>
            <a:r>
              <a:rPr lang="en-US" sz="1800" b="1" dirty="0" smtClean="0">
                <a:latin typeface="Arial" charset="0"/>
              </a:rPr>
              <a:t>therwise try different adjustment</a:t>
            </a:r>
            <a:r>
              <a:rPr lang="en-US" sz="1800" b="1" i="1" dirty="0" smtClean="0">
                <a:latin typeface="Arial" charset="0"/>
              </a:rPr>
              <a:t>.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900000" y="579825"/>
            <a:ext cx="7344000" cy="677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39501"/>
              </p:ext>
            </p:extLst>
          </p:nvPr>
        </p:nvGraphicFramePr>
        <p:xfrm>
          <a:off x="3355975" y="692150"/>
          <a:ext cx="24320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1" name="Equation" r:id="rId3" imgW="2425680" imgH="419040" progId="Equation.3">
                  <p:embed/>
                </p:oleObj>
              </mc:Choice>
              <mc:Fallback>
                <p:oleObj name="Equation" r:id="rId3" imgW="2425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975" y="692150"/>
                        <a:ext cx="24320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84194"/>
              </p:ext>
            </p:extLst>
          </p:nvPr>
        </p:nvGraphicFramePr>
        <p:xfrm>
          <a:off x="4089402" y="1914527"/>
          <a:ext cx="263243" cy="358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2" name="Equation" r:id="rId5" imgW="317160" imgH="431640" progId="Equation.DSMT4">
                  <p:embed/>
                </p:oleObj>
              </mc:Choice>
              <mc:Fallback>
                <p:oleObj name="Equation" r:id="rId5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402" y="1914527"/>
                        <a:ext cx="263243" cy="3582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603126"/>
              </p:ext>
            </p:extLst>
          </p:nvPr>
        </p:nvGraphicFramePr>
        <p:xfrm>
          <a:off x="4456113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3" name="Equation" r:id="rId7" imgW="330120" imgH="431640" progId="Equation.DSMT4">
                  <p:embed/>
                </p:oleObj>
              </mc:Choice>
              <mc:Fallback>
                <p:oleObj name="Equation" r:id="rId7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6113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229866"/>
              </p:ext>
            </p:extLst>
          </p:nvPr>
        </p:nvGraphicFramePr>
        <p:xfrm>
          <a:off x="5322888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4" name="Equation" r:id="rId9" imgW="330120" imgH="431640" progId="Equation.DSMT4">
                  <p:embed/>
                </p:oleObj>
              </mc:Choice>
              <mc:Fallback>
                <p:oleObj name="Equation" r:id="rId9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2888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334360"/>
              </p:ext>
            </p:extLst>
          </p:nvPr>
        </p:nvGraphicFramePr>
        <p:xfrm>
          <a:off x="2846388" y="2260600"/>
          <a:ext cx="16319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5" name="Equation" r:id="rId11" imgW="1968480" imgH="457200" progId="Equation.DSMT4">
                  <p:embed/>
                </p:oleObj>
              </mc:Choice>
              <mc:Fallback>
                <p:oleObj name="Equation" r:id="rId11" imgW="196848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88" y="2260600"/>
                        <a:ext cx="1631950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303767"/>
              </p:ext>
            </p:extLst>
          </p:nvPr>
        </p:nvGraphicFramePr>
        <p:xfrm>
          <a:off x="2870200" y="2656425"/>
          <a:ext cx="11271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6" name="Equation" r:id="rId13" imgW="1358640" imgH="431640" progId="Equation.DSMT4">
                  <p:embed/>
                </p:oleObj>
              </mc:Choice>
              <mc:Fallback>
                <p:oleObj name="Equation" r:id="rId13" imgW="13586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0200" y="2656425"/>
                        <a:ext cx="1127125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049678"/>
              </p:ext>
            </p:extLst>
          </p:nvPr>
        </p:nvGraphicFramePr>
        <p:xfrm>
          <a:off x="2846388" y="3032125"/>
          <a:ext cx="13271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7" name="Equation" r:id="rId15" imgW="1600200" imgH="444240" progId="Equation.DSMT4">
                  <p:embed/>
                </p:oleObj>
              </mc:Choice>
              <mc:Fallback>
                <p:oleObj name="Equation" r:id="rId15" imgW="160020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88" y="3032125"/>
                        <a:ext cx="132715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93188"/>
              </p:ext>
            </p:extLst>
          </p:nvPr>
        </p:nvGraphicFramePr>
        <p:xfrm>
          <a:off x="2527300" y="3380025"/>
          <a:ext cx="2635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8" name="Equation" r:id="rId17" imgW="317160" imgH="431640" progId="Equation.DSMT4">
                  <p:embed/>
                </p:oleObj>
              </mc:Choice>
              <mc:Fallback>
                <p:oleObj name="Equation" r:id="rId17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7300" y="3380025"/>
                        <a:ext cx="263525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91423"/>
              </p:ext>
            </p:extLst>
          </p:nvPr>
        </p:nvGraphicFramePr>
        <p:xfrm>
          <a:off x="2894013" y="33800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9" name="Equation" r:id="rId19" imgW="330057" imgH="431613" progId="Equation.DSMT4">
                  <p:embed/>
                </p:oleObj>
              </mc:Choice>
              <mc:Fallback>
                <p:oleObj name="Equation" r:id="rId19" imgW="330057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4013" y="33800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19577"/>
              </p:ext>
            </p:extLst>
          </p:nvPr>
        </p:nvGraphicFramePr>
        <p:xfrm>
          <a:off x="3741738" y="33800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30" name="Equation" r:id="rId20" imgW="330120" imgH="431640" progId="Equation.DSMT4">
                  <p:embed/>
                </p:oleObj>
              </mc:Choice>
              <mc:Fallback>
                <p:oleObj name="Equation" r:id="rId20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1738" y="33800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078631"/>
              </p:ext>
            </p:extLst>
          </p:nvPr>
        </p:nvGraphicFramePr>
        <p:xfrm>
          <a:off x="3455988" y="3790950"/>
          <a:ext cx="220662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31" name="Equation" r:id="rId22" imgW="266400" imgH="380880" progId="Equation.DSMT4">
                  <p:embed/>
                </p:oleObj>
              </mc:Choice>
              <mc:Fallback>
                <p:oleObj name="Equation" r:id="rId22" imgW="26640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5988" y="3790950"/>
                        <a:ext cx="220662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900000" y="1396098"/>
            <a:ext cx="7344000" cy="3947427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179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You repeat steps </a:t>
            </a:r>
            <a:r>
              <a:rPr lang="en-US" sz="1500" b="1" dirty="0" smtClean="0"/>
              <a:t>5, 6, </a:t>
            </a:r>
            <a:r>
              <a:rPr lang="en-US" sz="1500" b="1" dirty="0"/>
              <a:t>and </a:t>
            </a:r>
            <a:r>
              <a:rPr lang="en-US" sz="1500" b="1" dirty="0" smtClean="0"/>
              <a:t>7 </a:t>
            </a:r>
            <a:r>
              <a:rPr lang="en-US" sz="1500" b="1" dirty="0"/>
              <a:t>again and </a:t>
            </a:r>
            <a:r>
              <a:rPr lang="en-US" sz="1500" b="1" dirty="0" smtClean="0"/>
              <a:t>again </a:t>
            </a:r>
            <a:r>
              <a:rPr lang="en-US" sz="1500" b="1" dirty="0"/>
              <a:t>until you are unable to make any changes in the estimates of the parameters that would reduce </a:t>
            </a:r>
            <a:r>
              <a:rPr lang="en-US" sz="1500" b="1" i="1" dirty="0"/>
              <a:t>RSS</a:t>
            </a:r>
            <a:r>
              <a:rPr lang="en-US" sz="1500" b="1" dirty="0"/>
              <a:t>.</a:t>
            </a:r>
            <a:endParaRPr lang="en-GB" sz="1500" dirty="0"/>
          </a:p>
        </p:txBody>
      </p:sp>
      <p:sp>
        <p:nvSpPr>
          <p:cNvPr id="161800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10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43200" y="1440975"/>
            <a:ext cx="7257600" cy="397125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Line 6"/>
          <p:cNvSpPr>
            <a:spLocks noChangeShapeType="1"/>
          </p:cNvSpPr>
          <p:nvPr/>
        </p:nvSpPr>
        <p:spPr bwMode="auto">
          <a:xfrm>
            <a:off x="921600" y="1836975"/>
            <a:ext cx="73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1311275" y="1398588"/>
            <a:ext cx="6489700" cy="385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55600" indent="-355600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34988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1800" b="1" dirty="0" smtClean="0">
                <a:latin typeface="Arial" charset="0"/>
              </a:rPr>
              <a:t>Nonlinear </a:t>
            </a:r>
            <a:r>
              <a:rPr lang="en-GB" sz="1800" b="1" dirty="0">
                <a:latin typeface="Arial" charset="0"/>
              </a:rPr>
              <a:t>regression algorithm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1800" b="1" dirty="0">
                <a:latin typeface="Arial" charset="0"/>
              </a:rPr>
              <a:t>1.	</a:t>
            </a:r>
            <a:r>
              <a:rPr lang="en-US" sz="1800" b="1" dirty="0" smtClean="0">
                <a:latin typeface="Arial" charset="0"/>
              </a:rPr>
              <a:t>Guess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1</a:t>
            </a:r>
            <a:r>
              <a:rPr lang="en-US" sz="1800" b="1" dirty="0" smtClean="0">
                <a:latin typeface="Arial" charset="0"/>
              </a:rPr>
              <a:t>,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2</a:t>
            </a:r>
            <a:r>
              <a:rPr lang="en-US" sz="1800" b="1" dirty="0" smtClean="0">
                <a:latin typeface="Arial" charset="0"/>
              </a:rPr>
              <a:t>, and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3</a:t>
            </a:r>
            <a:r>
              <a:rPr lang="en-US" sz="1800" b="1" dirty="0" smtClean="0">
                <a:latin typeface="Arial" charset="0"/>
              </a:rPr>
              <a:t>.      ,     , and      are the guesses.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>
                <a:latin typeface="Arial" charset="0"/>
              </a:rPr>
              <a:t>2.	</a:t>
            </a:r>
            <a:r>
              <a:rPr lang="en-US" sz="1800" b="1" dirty="0" smtClean="0">
                <a:latin typeface="Arial" charset="0"/>
              </a:rPr>
              <a:t>Calculate</a:t>
            </a:r>
            <a:r>
              <a:rPr lang="en-US" sz="1800" b="1" i="1" dirty="0" smtClean="0">
                <a:latin typeface="Arial" charset="0"/>
              </a:rPr>
              <a:t>                        </a:t>
            </a:r>
            <a:r>
              <a:rPr lang="en-US" sz="1800" b="1" dirty="0" smtClean="0">
                <a:latin typeface="Arial" charset="0"/>
              </a:rPr>
              <a:t>    for each observation.</a:t>
            </a:r>
            <a:r>
              <a:rPr lang="en-US" sz="1800" b="1" i="1" dirty="0" smtClean="0">
                <a:latin typeface="Arial" charset="0"/>
              </a:rPr>
              <a:t> 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>
                <a:latin typeface="Arial" charset="0"/>
              </a:rPr>
              <a:t>3.	C</a:t>
            </a:r>
            <a:r>
              <a:rPr lang="en-US" sz="1800" b="1" dirty="0" smtClean="0">
                <a:latin typeface="Arial" charset="0"/>
              </a:rPr>
              <a:t>alculate                     for each observation.</a:t>
            </a: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 smtClean="0">
                <a:latin typeface="Arial" charset="0"/>
              </a:rPr>
              <a:t>4.	Calculate                      </a:t>
            </a:r>
            <a:r>
              <a:rPr lang="en-US" sz="1800" b="1" i="1" dirty="0" smtClean="0">
                <a:latin typeface="Arial" charset="0"/>
              </a:rPr>
              <a:t>.</a:t>
            </a:r>
            <a:endParaRPr lang="en-US" sz="1800" b="1" i="1" baseline="-25000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 smtClean="0">
                <a:latin typeface="Arial" charset="0"/>
              </a:rPr>
              <a:t>5.</a:t>
            </a:r>
            <a:r>
              <a:rPr lang="en-US" sz="1800" b="1" dirty="0">
                <a:latin typeface="Arial" charset="0"/>
              </a:rPr>
              <a:t>	</a:t>
            </a:r>
            <a:r>
              <a:rPr lang="en-US" sz="1800" b="1" dirty="0" smtClean="0">
                <a:latin typeface="Arial" charset="0"/>
              </a:rPr>
              <a:t>Adjust </a:t>
            </a:r>
            <a:r>
              <a:rPr lang="en-US" sz="1800" b="1" i="1" dirty="0">
                <a:latin typeface="Arial" charset="0"/>
              </a:rPr>
              <a:t> </a:t>
            </a:r>
            <a:r>
              <a:rPr lang="en-US" sz="1800" b="1" i="1" dirty="0" smtClean="0">
                <a:latin typeface="Arial" charset="0"/>
              </a:rPr>
              <a:t>   </a:t>
            </a:r>
            <a:r>
              <a:rPr lang="en-US" sz="1800" b="1" dirty="0" smtClean="0">
                <a:latin typeface="Arial" charset="0"/>
              </a:rPr>
              <a:t>,     , and     </a:t>
            </a:r>
            <a:r>
              <a:rPr lang="en-US" sz="1800" b="1" i="1" dirty="0" smtClean="0">
                <a:latin typeface="Arial" charset="0"/>
              </a:rPr>
              <a:t>.</a:t>
            </a:r>
            <a:r>
              <a:rPr lang="en-US" sz="1800" b="1" dirty="0" smtClean="0">
                <a:latin typeface="Arial" charset="0"/>
              </a:rPr>
              <a:t> 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300"/>
              </a:spcBef>
            </a:pPr>
            <a:r>
              <a:rPr lang="en-US" sz="1800" b="1" dirty="0" smtClean="0">
                <a:latin typeface="Arial" charset="0"/>
              </a:rPr>
              <a:t>6.</a:t>
            </a:r>
            <a:r>
              <a:rPr lang="en-US" sz="1800" b="1" dirty="0">
                <a:latin typeface="Arial" charset="0"/>
              </a:rPr>
              <a:t>	</a:t>
            </a:r>
            <a:r>
              <a:rPr lang="en-US" sz="1800" b="1" dirty="0" smtClean="0">
                <a:latin typeface="Arial" charset="0"/>
              </a:rPr>
              <a:t>Re-calculate </a:t>
            </a:r>
            <a:r>
              <a:rPr lang="en-US" sz="2000" b="1" i="1" dirty="0" smtClean="0">
                <a:latin typeface="+mn-lt"/>
              </a:rPr>
              <a:t>Y</a:t>
            </a:r>
            <a:r>
              <a:rPr lang="en-US" sz="2000" b="1" i="1" baseline="-25000" dirty="0" smtClean="0">
                <a:latin typeface="+mn-lt"/>
              </a:rPr>
              <a:t>i</a:t>
            </a:r>
            <a:r>
              <a:rPr lang="en-US" sz="1800" b="1" dirty="0" smtClean="0">
                <a:latin typeface="Arial" charset="0"/>
              </a:rPr>
              <a:t>,    , </a:t>
            </a:r>
            <a:r>
              <a:rPr lang="en-US" sz="2000" b="1" i="1" dirty="0">
                <a:latin typeface="+mn-lt"/>
              </a:rPr>
              <a:t>RSS</a:t>
            </a:r>
            <a:r>
              <a:rPr lang="en-US" sz="1800" b="1" dirty="0">
                <a:latin typeface="Arial" charset="0"/>
              </a:rPr>
              <a:t>.</a:t>
            </a:r>
          </a:p>
          <a:p>
            <a:pPr>
              <a:lnSpc>
                <a:spcPct val="110000"/>
              </a:lnSpc>
              <a:spcBef>
                <a:spcPts val="300"/>
              </a:spcBef>
            </a:pPr>
            <a:r>
              <a:rPr lang="en-US" sz="1800" b="1" dirty="0" smtClean="0">
                <a:latin typeface="Arial" charset="0"/>
              </a:rPr>
              <a:t>7.</a:t>
            </a:r>
            <a:r>
              <a:rPr lang="en-US" sz="1800" b="1" dirty="0">
                <a:latin typeface="Arial" charset="0"/>
              </a:rPr>
              <a:t>	</a:t>
            </a:r>
            <a:r>
              <a:rPr lang="en-US" sz="1800" b="1" dirty="0" smtClean="0">
                <a:latin typeface="Arial" charset="0"/>
              </a:rPr>
              <a:t>If new </a:t>
            </a:r>
            <a:r>
              <a:rPr lang="en-US" sz="2000" b="1" i="1" dirty="0">
                <a:latin typeface="+mn-lt"/>
              </a:rPr>
              <a:t>RSS</a:t>
            </a:r>
            <a:r>
              <a:rPr lang="en-US" sz="1800" b="1" dirty="0">
                <a:latin typeface="Arial" charset="0"/>
              </a:rPr>
              <a:t> </a:t>
            </a:r>
            <a:r>
              <a:rPr lang="en-US" sz="1800" b="1" dirty="0" smtClean="0">
                <a:latin typeface="Arial" charset="0"/>
              </a:rPr>
              <a:t>&lt; old </a:t>
            </a:r>
            <a:r>
              <a:rPr lang="en-US" sz="2000" b="1" i="1" dirty="0" smtClean="0">
                <a:latin typeface="+mn-lt"/>
              </a:rPr>
              <a:t>RSS</a:t>
            </a:r>
            <a:r>
              <a:rPr lang="en-US" sz="1800" b="1" dirty="0" smtClean="0">
                <a:latin typeface="Arial" charset="0"/>
              </a:rPr>
              <a:t>, continue adjustment</a:t>
            </a:r>
            <a:r>
              <a:rPr lang="en-US" sz="1800" b="1" i="1" dirty="0">
                <a:latin typeface="Arial" charset="0"/>
              </a:rPr>
              <a:t>.</a:t>
            </a:r>
            <a:endParaRPr lang="en-US" sz="1800" b="1" dirty="0" smtClean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800" b="1" dirty="0">
                <a:latin typeface="Arial" charset="0"/>
              </a:rPr>
              <a:t>	O</a:t>
            </a:r>
            <a:r>
              <a:rPr lang="en-US" sz="1800" b="1" dirty="0" smtClean="0">
                <a:latin typeface="Arial" charset="0"/>
              </a:rPr>
              <a:t>therwise try different adjustment</a:t>
            </a:r>
            <a:r>
              <a:rPr lang="en-US" sz="1800" b="1" i="1" dirty="0">
                <a:latin typeface="Arial" charset="0"/>
              </a:rPr>
              <a:t>.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 smtClean="0">
                <a:latin typeface="Arial" charset="0"/>
              </a:rPr>
              <a:t>8.</a:t>
            </a:r>
            <a:r>
              <a:rPr lang="en-US" sz="1800" b="1" dirty="0">
                <a:latin typeface="Arial" charset="0"/>
              </a:rPr>
              <a:t>	R</a:t>
            </a:r>
            <a:r>
              <a:rPr lang="en-US" sz="1800" b="1" dirty="0" smtClean="0">
                <a:latin typeface="Arial" charset="0"/>
              </a:rPr>
              <a:t>epeat </a:t>
            </a:r>
            <a:r>
              <a:rPr lang="en-US" sz="1800" b="1" dirty="0">
                <a:latin typeface="Arial" charset="0"/>
              </a:rPr>
              <a:t>steps </a:t>
            </a:r>
            <a:r>
              <a:rPr lang="en-US" sz="1800" b="1" dirty="0" smtClean="0">
                <a:latin typeface="Arial" charset="0"/>
              </a:rPr>
              <a:t>5, 6, </a:t>
            </a:r>
            <a:r>
              <a:rPr lang="en-US" sz="1800" b="1" dirty="0">
                <a:latin typeface="Arial" charset="0"/>
              </a:rPr>
              <a:t>and </a:t>
            </a:r>
            <a:r>
              <a:rPr lang="en-US" sz="1800" b="1" dirty="0" smtClean="0">
                <a:latin typeface="Arial" charset="0"/>
              </a:rPr>
              <a:t>7 to convergence</a:t>
            </a:r>
            <a:r>
              <a:rPr lang="en-US" sz="1800" b="1" i="1" dirty="0" smtClean="0">
                <a:latin typeface="Arial" charset="0"/>
              </a:rPr>
              <a:t>.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900000" y="579825"/>
            <a:ext cx="7344000" cy="677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9361205"/>
              </p:ext>
            </p:extLst>
          </p:nvPr>
        </p:nvGraphicFramePr>
        <p:xfrm>
          <a:off x="3355975" y="692150"/>
          <a:ext cx="24320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86" name="Equation" r:id="rId3" imgW="2425680" imgH="419040" progId="Equation.3">
                  <p:embed/>
                </p:oleObj>
              </mc:Choice>
              <mc:Fallback>
                <p:oleObj name="Equation" r:id="rId3" imgW="2425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975" y="692150"/>
                        <a:ext cx="24320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39472"/>
              </p:ext>
            </p:extLst>
          </p:nvPr>
        </p:nvGraphicFramePr>
        <p:xfrm>
          <a:off x="4089402" y="1914527"/>
          <a:ext cx="263243" cy="358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87" name="Equation" r:id="rId5" imgW="317160" imgH="431640" progId="Equation.DSMT4">
                  <p:embed/>
                </p:oleObj>
              </mc:Choice>
              <mc:Fallback>
                <p:oleObj name="Equation" r:id="rId5" imgW="317160" imgH="4316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402" y="1914527"/>
                        <a:ext cx="263243" cy="3582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370909"/>
              </p:ext>
            </p:extLst>
          </p:nvPr>
        </p:nvGraphicFramePr>
        <p:xfrm>
          <a:off x="4456113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88" name="Equation" r:id="rId7" imgW="330120" imgH="431640" progId="Equation.DSMT4">
                  <p:embed/>
                </p:oleObj>
              </mc:Choice>
              <mc:Fallback>
                <p:oleObj name="Equation" r:id="rId7" imgW="33012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6113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8220423"/>
              </p:ext>
            </p:extLst>
          </p:nvPr>
        </p:nvGraphicFramePr>
        <p:xfrm>
          <a:off x="5322888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89" name="Equation" r:id="rId9" imgW="330120" imgH="431640" progId="Equation.DSMT4">
                  <p:embed/>
                </p:oleObj>
              </mc:Choice>
              <mc:Fallback>
                <p:oleObj name="Equation" r:id="rId9" imgW="33012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2888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554343"/>
              </p:ext>
            </p:extLst>
          </p:nvPr>
        </p:nvGraphicFramePr>
        <p:xfrm>
          <a:off x="2846388" y="2260600"/>
          <a:ext cx="16319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0" name="Equation" r:id="rId11" imgW="1968480" imgH="457200" progId="Equation.DSMT4">
                  <p:embed/>
                </p:oleObj>
              </mc:Choice>
              <mc:Fallback>
                <p:oleObj name="Equation" r:id="rId11" imgW="1968480" imgH="457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88" y="2260600"/>
                        <a:ext cx="1631950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175033"/>
              </p:ext>
            </p:extLst>
          </p:nvPr>
        </p:nvGraphicFramePr>
        <p:xfrm>
          <a:off x="2870200" y="2656425"/>
          <a:ext cx="11271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1" name="Equation" r:id="rId13" imgW="1358640" imgH="431640" progId="Equation.DSMT4">
                  <p:embed/>
                </p:oleObj>
              </mc:Choice>
              <mc:Fallback>
                <p:oleObj name="Equation" r:id="rId13" imgW="135864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0200" y="2656425"/>
                        <a:ext cx="1127125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896811"/>
              </p:ext>
            </p:extLst>
          </p:nvPr>
        </p:nvGraphicFramePr>
        <p:xfrm>
          <a:off x="2846388" y="3032125"/>
          <a:ext cx="13271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2" name="Equation" r:id="rId15" imgW="1600200" imgH="444240" progId="Equation.DSMT4">
                  <p:embed/>
                </p:oleObj>
              </mc:Choice>
              <mc:Fallback>
                <p:oleObj name="Equation" r:id="rId15" imgW="1600200" imgH="4442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88" y="3032125"/>
                        <a:ext cx="132715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421766"/>
              </p:ext>
            </p:extLst>
          </p:nvPr>
        </p:nvGraphicFramePr>
        <p:xfrm>
          <a:off x="2527300" y="3380025"/>
          <a:ext cx="2635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3" name="Equation" r:id="rId17" imgW="317160" imgH="431640" progId="Equation.DSMT4">
                  <p:embed/>
                </p:oleObj>
              </mc:Choice>
              <mc:Fallback>
                <p:oleObj name="Equation" r:id="rId17" imgW="31716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7300" y="3380025"/>
                        <a:ext cx="263525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61049"/>
              </p:ext>
            </p:extLst>
          </p:nvPr>
        </p:nvGraphicFramePr>
        <p:xfrm>
          <a:off x="2894013" y="33800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4" name="Equation" r:id="rId19" imgW="330057" imgH="431613" progId="Equation.DSMT4">
                  <p:embed/>
                </p:oleObj>
              </mc:Choice>
              <mc:Fallback>
                <p:oleObj name="Equation" r:id="rId19" imgW="330057" imgH="431613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4013" y="33800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7259506"/>
              </p:ext>
            </p:extLst>
          </p:nvPr>
        </p:nvGraphicFramePr>
        <p:xfrm>
          <a:off x="3741738" y="33800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5" name="Equation" r:id="rId20" imgW="330120" imgH="431640" progId="Equation.DSMT4">
                  <p:embed/>
                </p:oleObj>
              </mc:Choice>
              <mc:Fallback>
                <p:oleObj name="Equation" r:id="rId20" imgW="330120" imgH="431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1738" y="33800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160678"/>
              </p:ext>
            </p:extLst>
          </p:nvPr>
        </p:nvGraphicFramePr>
        <p:xfrm>
          <a:off x="3455988" y="3790950"/>
          <a:ext cx="220662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96" name="Equation" r:id="rId22" imgW="266400" imgH="380880" progId="Equation.DSMT4">
                  <p:embed/>
                </p:oleObj>
              </mc:Choice>
              <mc:Fallback>
                <p:oleObj name="Equation" r:id="rId22" imgW="266400" imgH="3808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5988" y="3790950"/>
                        <a:ext cx="220662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282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You conclude that you have minimized </a:t>
            </a:r>
            <a:r>
              <a:rPr lang="en-US" sz="1500" b="1" i="1" dirty="0"/>
              <a:t>RSS</a:t>
            </a:r>
            <a:r>
              <a:rPr lang="en-US" sz="1500" b="1" dirty="0"/>
              <a:t>, and you can describe the final estimates of the parameters as the least squares estimates.</a:t>
            </a:r>
            <a:r>
              <a:rPr lang="en-GB" sz="1500" b="1" dirty="0" smtClean="0"/>
              <a:t> </a:t>
            </a:r>
            <a:endParaRPr lang="en-GB" sz="1500" b="1" dirty="0"/>
          </a:p>
        </p:txBody>
      </p:sp>
      <p:sp>
        <p:nvSpPr>
          <p:cNvPr id="162824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11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900000" y="1396098"/>
            <a:ext cx="7344000" cy="3947427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943200" y="1440975"/>
            <a:ext cx="7257600" cy="397125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>
            <a:off x="921600" y="1836975"/>
            <a:ext cx="73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1311275" y="1398588"/>
            <a:ext cx="6489700" cy="385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55600" indent="-355600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34988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1800" b="1" dirty="0" smtClean="0">
                <a:latin typeface="Arial" charset="0"/>
              </a:rPr>
              <a:t>Nonlinear </a:t>
            </a:r>
            <a:r>
              <a:rPr lang="en-GB" sz="1800" b="1" dirty="0">
                <a:latin typeface="Arial" charset="0"/>
              </a:rPr>
              <a:t>regression algorithm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1800" b="1" dirty="0">
                <a:latin typeface="Arial" charset="0"/>
              </a:rPr>
              <a:t>1.	</a:t>
            </a:r>
            <a:r>
              <a:rPr lang="en-US" sz="1800" b="1" dirty="0" smtClean="0">
                <a:latin typeface="Arial" charset="0"/>
              </a:rPr>
              <a:t>Guess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1</a:t>
            </a:r>
            <a:r>
              <a:rPr lang="en-US" sz="1800" b="1" dirty="0" smtClean="0">
                <a:latin typeface="Arial" charset="0"/>
              </a:rPr>
              <a:t>,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2</a:t>
            </a:r>
            <a:r>
              <a:rPr lang="en-US" sz="1800" b="1" dirty="0" smtClean="0">
                <a:latin typeface="Arial" charset="0"/>
              </a:rPr>
              <a:t>, and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3</a:t>
            </a:r>
            <a:r>
              <a:rPr lang="en-US" sz="1800" b="1" dirty="0" smtClean="0">
                <a:latin typeface="Arial" charset="0"/>
              </a:rPr>
              <a:t>.      ,     , and      are the guesses.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>
                <a:latin typeface="Arial" charset="0"/>
              </a:rPr>
              <a:t>2.	</a:t>
            </a:r>
            <a:r>
              <a:rPr lang="en-US" sz="1800" b="1" dirty="0" smtClean="0">
                <a:latin typeface="Arial" charset="0"/>
              </a:rPr>
              <a:t>Calculate</a:t>
            </a:r>
            <a:r>
              <a:rPr lang="en-US" sz="1800" b="1" i="1" dirty="0" smtClean="0">
                <a:latin typeface="Arial" charset="0"/>
              </a:rPr>
              <a:t>                        </a:t>
            </a:r>
            <a:r>
              <a:rPr lang="en-US" sz="1800" b="1" dirty="0" smtClean="0">
                <a:latin typeface="Arial" charset="0"/>
              </a:rPr>
              <a:t>    for each observation.</a:t>
            </a:r>
            <a:r>
              <a:rPr lang="en-US" sz="1800" b="1" i="1" dirty="0" smtClean="0">
                <a:latin typeface="Arial" charset="0"/>
              </a:rPr>
              <a:t> 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>
                <a:latin typeface="Arial" charset="0"/>
              </a:rPr>
              <a:t>3.	C</a:t>
            </a:r>
            <a:r>
              <a:rPr lang="en-US" sz="1800" b="1" dirty="0" smtClean="0">
                <a:latin typeface="Arial" charset="0"/>
              </a:rPr>
              <a:t>alculate                     for each observation.</a:t>
            </a: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 smtClean="0">
                <a:latin typeface="Arial" charset="0"/>
              </a:rPr>
              <a:t>4.	Calculate                      </a:t>
            </a:r>
            <a:r>
              <a:rPr lang="en-US" sz="1800" b="1" i="1" dirty="0" smtClean="0">
                <a:latin typeface="Arial" charset="0"/>
              </a:rPr>
              <a:t>.</a:t>
            </a:r>
            <a:endParaRPr lang="en-US" sz="1800" b="1" i="1" baseline="-25000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 smtClean="0">
                <a:latin typeface="Arial" charset="0"/>
              </a:rPr>
              <a:t>5.</a:t>
            </a:r>
            <a:r>
              <a:rPr lang="en-US" sz="1800" b="1" dirty="0">
                <a:latin typeface="Arial" charset="0"/>
              </a:rPr>
              <a:t>	</a:t>
            </a:r>
            <a:r>
              <a:rPr lang="en-US" sz="1800" b="1" dirty="0" smtClean="0">
                <a:latin typeface="Arial" charset="0"/>
              </a:rPr>
              <a:t>Adjust </a:t>
            </a:r>
            <a:r>
              <a:rPr lang="en-US" sz="1800" b="1" i="1" dirty="0">
                <a:latin typeface="Arial" charset="0"/>
              </a:rPr>
              <a:t> </a:t>
            </a:r>
            <a:r>
              <a:rPr lang="en-US" sz="1800" b="1" i="1" dirty="0" smtClean="0">
                <a:latin typeface="Arial" charset="0"/>
              </a:rPr>
              <a:t>   </a:t>
            </a:r>
            <a:r>
              <a:rPr lang="en-US" sz="1800" b="1" dirty="0" smtClean="0">
                <a:latin typeface="Arial" charset="0"/>
              </a:rPr>
              <a:t>,     , and     </a:t>
            </a:r>
            <a:r>
              <a:rPr lang="en-US" sz="1800" b="1" i="1" dirty="0" smtClean="0">
                <a:latin typeface="Arial" charset="0"/>
              </a:rPr>
              <a:t>.</a:t>
            </a:r>
            <a:r>
              <a:rPr lang="en-US" sz="1800" b="1" dirty="0" smtClean="0">
                <a:latin typeface="Arial" charset="0"/>
              </a:rPr>
              <a:t> 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300"/>
              </a:spcBef>
            </a:pPr>
            <a:r>
              <a:rPr lang="en-US" sz="1800" b="1" dirty="0" smtClean="0">
                <a:latin typeface="Arial" charset="0"/>
              </a:rPr>
              <a:t>6.</a:t>
            </a:r>
            <a:r>
              <a:rPr lang="en-US" sz="1800" b="1" dirty="0">
                <a:latin typeface="Arial" charset="0"/>
              </a:rPr>
              <a:t>	</a:t>
            </a:r>
            <a:r>
              <a:rPr lang="en-US" sz="1800" b="1" dirty="0" smtClean="0">
                <a:latin typeface="Arial" charset="0"/>
              </a:rPr>
              <a:t>Re-calculate </a:t>
            </a:r>
            <a:r>
              <a:rPr lang="en-US" sz="2000" b="1" i="1" dirty="0" smtClean="0">
                <a:latin typeface="+mn-lt"/>
              </a:rPr>
              <a:t>Y</a:t>
            </a:r>
            <a:r>
              <a:rPr lang="en-US" sz="2000" b="1" i="1" baseline="-25000" dirty="0" smtClean="0">
                <a:latin typeface="+mn-lt"/>
              </a:rPr>
              <a:t>i</a:t>
            </a:r>
            <a:r>
              <a:rPr lang="en-US" sz="1800" b="1" dirty="0" smtClean="0">
                <a:latin typeface="Arial" charset="0"/>
              </a:rPr>
              <a:t>,    , </a:t>
            </a:r>
            <a:r>
              <a:rPr lang="en-US" sz="2000" b="1" i="1" dirty="0">
                <a:latin typeface="+mn-lt"/>
              </a:rPr>
              <a:t>RSS</a:t>
            </a:r>
            <a:r>
              <a:rPr lang="en-US" sz="1800" b="1" dirty="0">
                <a:latin typeface="Arial" charset="0"/>
              </a:rPr>
              <a:t>.</a:t>
            </a:r>
          </a:p>
          <a:p>
            <a:pPr>
              <a:lnSpc>
                <a:spcPct val="110000"/>
              </a:lnSpc>
              <a:spcBef>
                <a:spcPts val="300"/>
              </a:spcBef>
            </a:pPr>
            <a:r>
              <a:rPr lang="en-US" sz="1800" b="1" dirty="0" smtClean="0">
                <a:latin typeface="Arial" charset="0"/>
              </a:rPr>
              <a:t>7.</a:t>
            </a:r>
            <a:r>
              <a:rPr lang="en-US" sz="1800" b="1" dirty="0">
                <a:latin typeface="Arial" charset="0"/>
              </a:rPr>
              <a:t>	</a:t>
            </a:r>
            <a:r>
              <a:rPr lang="en-US" sz="1800" b="1" dirty="0" smtClean="0">
                <a:latin typeface="Arial" charset="0"/>
              </a:rPr>
              <a:t>If new </a:t>
            </a:r>
            <a:r>
              <a:rPr lang="en-US" sz="2000" b="1" i="1" dirty="0">
                <a:latin typeface="+mn-lt"/>
              </a:rPr>
              <a:t>RSS</a:t>
            </a:r>
            <a:r>
              <a:rPr lang="en-US" sz="1800" b="1" dirty="0">
                <a:latin typeface="Arial" charset="0"/>
              </a:rPr>
              <a:t> </a:t>
            </a:r>
            <a:r>
              <a:rPr lang="en-US" sz="1800" b="1" dirty="0" smtClean="0">
                <a:latin typeface="Arial" charset="0"/>
              </a:rPr>
              <a:t>&lt; old </a:t>
            </a:r>
            <a:r>
              <a:rPr lang="en-US" sz="2000" b="1" i="1" dirty="0" smtClean="0">
                <a:latin typeface="+mn-lt"/>
              </a:rPr>
              <a:t>RSS</a:t>
            </a:r>
            <a:r>
              <a:rPr lang="en-US" sz="1800" b="1" dirty="0" smtClean="0">
                <a:latin typeface="Arial" charset="0"/>
              </a:rPr>
              <a:t>, continue adjustment</a:t>
            </a:r>
            <a:r>
              <a:rPr lang="en-US" sz="1800" b="1" i="1" dirty="0">
                <a:latin typeface="Arial" charset="0"/>
              </a:rPr>
              <a:t>.</a:t>
            </a:r>
            <a:endParaRPr lang="en-US" sz="1800" b="1" dirty="0" smtClean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800" b="1" dirty="0">
                <a:latin typeface="Arial" charset="0"/>
              </a:rPr>
              <a:t>	O</a:t>
            </a:r>
            <a:r>
              <a:rPr lang="en-US" sz="1800" b="1" dirty="0" smtClean="0">
                <a:latin typeface="Arial" charset="0"/>
              </a:rPr>
              <a:t>therwise try different adjustment</a:t>
            </a:r>
            <a:r>
              <a:rPr lang="en-US" sz="1800" b="1" i="1" dirty="0">
                <a:latin typeface="Arial" charset="0"/>
              </a:rPr>
              <a:t>.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 smtClean="0">
                <a:latin typeface="Arial" charset="0"/>
              </a:rPr>
              <a:t>8.</a:t>
            </a:r>
            <a:r>
              <a:rPr lang="en-US" sz="1800" b="1" dirty="0">
                <a:latin typeface="Arial" charset="0"/>
              </a:rPr>
              <a:t>	R</a:t>
            </a:r>
            <a:r>
              <a:rPr lang="en-US" sz="1800" b="1" dirty="0" smtClean="0">
                <a:latin typeface="Arial" charset="0"/>
              </a:rPr>
              <a:t>epeat </a:t>
            </a:r>
            <a:r>
              <a:rPr lang="en-US" sz="1800" b="1" dirty="0">
                <a:latin typeface="Arial" charset="0"/>
              </a:rPr>
              <a:t>steps </a:t>
            </a:r>
            <a:r>
              <a:rPr lang="en-US" sz="1800" b="1" dirty="0" smtClean="0">
                <a:latin typeface="Arial" charset="0"/>
              </a:rPr>
              <a:t>5, 6, </a:t>
            </a:r>
            <a:r>
              <a:rPr lang="en-US" sz="1800" b="1" dirty="0">
                <a:latin typeface="Arial" charset="0"/>
              </a:rPr>
              <a:t>and </a:t>
            </a:r>
            <a:r>
              <a:rPr lang="en-US" sz="1800" b="1" dirty="0" smtClean="0">
                <a:latin typeface="Arial" charset="0"/>
              </a:rPr>
              <a:t>7 to convergence</a:t>
            </a:r>
            <a:r>
              <a:rPr lang="en-US" sz="1800" b="1" i="1" dirty="0" smtClean="0">
                <a:latin typeface="Arial" charset="0"/>
              </a:rPr>
              <a:t>.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900000" y="579825"/>
            <a:ext cx="7344000" cy="677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39501"/>
              </p:ext>
            </p:extLst>
          </p:nvPr>
        </p:nvGraphicFramePr>
        <p:xfrm>
          <a:off x="3355975" y="692150"/>
          <a:ext cx="24320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77" name="Equation" r:id="rId3" imgW="2425680" imgH="419040" progId="Equation.3">
                  <p:embed/>
                </p:oleObj>
              </mc:Choice>
              <mc:Fallback>
                <p:oleObj name="Equation" r:id="rId3" imgW="2425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975" y="692150"/>
                        <a:ext cx="24320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84194"/>
              </p:ext>
            </p:extLst>
          </p:nvPr>
        </p:nvGraphicFramePr>
        <p:xfrm>
          <a:off x="4089402" y="1914527"/>
          <a:ext cx="263243" cy="358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78" name="Equation" r:id="rId5" imgW="317160" imgH="431640" progId="Equation.DSMT4">
                  <p:embed/>
                </p:oleObj>
              </mc:Choice>
              <mc:Fallback>
                <p:oleObj name="Equation" r:id="rId5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402" y="1914527"/>
                        <a:ext cx="263243" cy="3582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603126"/>
              </p:ext>
            </p:extLst>
          </p:nvPr>
        </p:nvGraphicFramePr>
        <p:xfrm>
          <a:off x="4456113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79" name="Equation" r:id="rId7" imgW="330120" imgH="431640" progId="Equation.DSMT4">
                  <p:embed/>
                </p:oleObj>
              </mc:Choice>
              <mc:Fallback>
                <p:oleObj name="Equation" r:id="rId7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6113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229866"/>
              </p:ext>
            </p:extLst>
          </p:nvPr>
        </p:nvGraphicFramePr>
        <p:xfrm>
          <a:off x="5322888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80" name="Equation" r:id="rId9" imgW="330120" imgH="431640" progId="Equation.DSMT4">
                  <p:embed/>
                </p:oleObj>
              </mc:Choice>
              <mc:Fallback>
                <p:oleObj name="Equation" r:id="rId9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2888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334360"/>
              </p:ext>
            </p:extLst>
          </p:nvPr>
        </p:nvGraphicFramePr>
        <p:xfrm>
          <a:off x="2846388" y="2260600"/>
          <a:ext cx="16319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81" name="Equation" r:id="rId11" imgW="1968480" imgH="457200" progId="Equation.DSMT4">
                  <p:embed/>
                </p:oleObj>
              </mc:Choice>
              <mc:Fallback>
                <p:oleObj name="Equation" r:id="rId11" imgW="196848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88" y="2260600"/>
                        <a:ext cx="1631950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303767"/>
              </p:ext>
            </p:extLst>
          </p:nvPr>
        </p:nvGraphicFramePr>
        <p:xfrm>
          <a:off x="2870200" y="2656425"/>
          <a:ext cx="11271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82" name="Equation" r:id="rId13" imgW="1358640" imgH="431640" progId="Equation.DSMT4">
                  <p:embed/>
                </p:oleObj>
              </mc:Choice>
              <mc:Fallback>
                <p:oleObj name="Equation" r:id="rId13" imgW="13586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0200" y="2656425"/>
                        <a:ext cx="1127125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049678"/>
              </p:ext>
            </p:extLst>
          </p:nvPr>
        </p:nvGraphicFramePr>
        <p:xfrm>
          <a:off x="2846388" y="3032125"/>
          <a:ext cx="13271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83" name="Equation" r:id="rId15" imgW="1600200" imgH="444240" progId="Equation.DSMT4">
                  <p:embed/>
                </p:oleObj>
              </mc:Choice>
              <mc:Fallback>
                <p:oleObj name="Equation" r:id="rId15" imgW="160020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88" y="3032125"/>
                        <a:ext cx="132715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93188"/>
              </p:ext>
            </p:extLst>
          </p:nvPr>
        </p:nvGraphicFramePr>
        <p:xfrm>
          <a:off x="2527300" y="3380025"/>
          <a:ext cx="2635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84" name="Equation" r:id="rId17" imgW="317160" imgH="431640" progId="Equation.DSMT4">
                  <p:embed/>
                </p:oleObj>
              </mc:Choice>
              <mc:Fallback>
                <p:oleObj name="Equation" r:id="rId17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7300" y="3380025"/>
                        <a:ext cx="263525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91423"/>
              </p:ext>
            </p:extLst>
          </p:nvPr>
        </p:nvGraphicFramePr>
        <p:xfrm>
          <a:off x="2894013" y="33800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85" name="Equation" r:id="rId19" imgW="330057" imgH="431613" progId="Equation.DSMT4">
                  <p:embed/>
                </p:oleObj>
              </mc:Choice>
              <mc:Fallback>
                <p:oleObj name="Equation" r:id="rId19" imgW="330057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4013" y="33800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19577"/>
              </p:ext>
            </p:extLst>
          </p:nvPr>
        </p:nvGraphicFramePr>
        <p:xfrm>
          <a:off x="3741738" y="33800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86" name="Equation" r:id="rId20" imgW="330120" imgH="431640" progId="Equation.DSMT4">
                  <p:embed/>
                </p:oleObj>
              </mc:Choice>
              <mc:Fallback>
                <p:oleObj name="Equation" r:id="rId20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1738" y="33800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078631"/>
              </p:ext>
            </p:extLst>
          </p:nvPr>
        </p:nvGraphicFramePr>
        <p:xfrm>
          <a:off x="3455988" y="3790950"/>
          <a:ext cx="220662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87" name="Equation" r:id="rId22" imgW="266400" imgH="380880" progId="Equation.DSMT4">
                  <p:embed/>
                </p:oleObj>
              </mc:Choice>
              <mc:Fallback>
                <p:oleObj name="Equation" r:id="rId22" imgW="26640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5988" y="3790950"/>
                        <a:ext cx="220662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282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It should be emphasized that, long ago, mathematicians devised sophisticated techniques to minimize the number of steps required by algorithms of this type.</a:t>
            </a:r>
          </a:p>
        </p:txBody>
      </p:sp>
      <p:sp>
        <p:nvSpPr>
          <p:cNvPr id="162824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12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900000" y="1396098"/>
            <a:ext cx="7344000" cy="3947427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943200" y="1440975"/>
            <a:ext cx="7257600" cy="397125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>
            <a:off x="921600" y="1836975"/>
            <a:ext cx="73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1311275" y="1398588"/>
            <a:ext cx="6489700" cy="385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55600" indent="-355600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34988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1800" b="1" dirty="0" smtClean="0">
                <a:latin typeface="Arial" charset="0"/>
              </a:rPr>
              <a:t>Nonlinear </a:t>
            </a:r>
            <a:r>
              <a:rPr lang="en-GB" sz="1800" b="1" dirty="0">
                <a:latin typeface="Arial" charset="0"/>
              </a:rPr>
              <a:t>regression algorithm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1800" b="1" dirty="0">
                <a:latin typeface="Arial" charset="0"/>
              </a:rPr>
              <a:t>1.	</a:t>
            </a:r>
            <a:r>
              <a:rPr lang="en-US" sz="1800" b="1" dirty="0" smtClean="0">
                <a:latin typeface="Arial" charset="0"/>
              </a:rPr>
              <a:t>Guess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1</a:t>
            </a:r>
            <a:r>
              <a:rPr lang="en-US" sz="1800" b="1" dirty="0" smtClean="0">
                <a:latin typeface="Arial" charset="0"/>
              </a:rPr>
              <a:t>,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2</a:t>
            </a:r>
            <a:r>
              <a:rPr lang="en-US" sz="1800" b="1" dirty="0" smtClean="0">
                <a:latin typeface="Arial" charset="0"/>
              </a:rPr>
              <a:t>, and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3</a:t>
            </a:r>
            <a:r>
              <a:rPr lang="en-US" sz="1800" b="1" dirty="0" smtClean="0">
                <a:latin typeface="Arial" charset="0"/>
              </a:rPr>
              <a:t>.      ,     , and      are the guesses.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>
                <a:latin typeface="Arial" charset="0"/>
              </a:rPr>
              <a:t>2.	</a:t>
            </a:r>
            <a:r>
              <a:rPr lang="en-US" sz="1800" b="1" dirty="0" smtClean="0">
                <a:latin typeface="Arial" charset="0"/>
              </a:rPr>
              <a:t>Calculate</a:t>
            </a:r>
            <a:r>
              <a:rPr lang="en-US" sz="1800" b="1" i="1" dirty="0" smtClean="0">
                <a:latin typeface="Arial" charset="0"/>
              </a:rPr>
              <a:t>                        </a:t>
            </a:r>
            <a:r>
              <a:rPr lang="en-US" sz="1800" b="1" dirty="0" smtClean="0">
                <a:latin typeface="Arial" charset="0"/>
              </a:rPr>
              <a:t>    for each observation.</a:t>
            </a:r>
            <a:r>
              <a:rPr lang="en-US" sz="1800" b="1" i="1" dirty="0" smtClean="0">
                <a:latin typeface="Arial" charset="0"/>
              </a:rPr>
              <a:t> 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>
                <a:latin typeface="Arial" charset="0"/>
              </a:rPr>
              <a:t>3.	C</a:t>
            </a:r>
            <a:r>
              <a:rPr lang="en-US" sz="1800" b="1" dirty="0" smtClean="0">
                <a:latin typeface="Arial" charset="0"/>
              </a:rPr>
              <a:t>alculate                     for each observation.</a:t>
            </a: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 smtClean="0">
                <a:latin typeface="Arial" charset="0"/>
              </a:rPr>
              <a:t>4.	Calculate                      </a:t>
            </a:r>
            <a:r>
              <a:rPr lang="en-US" sz="1800" b="1" i="1" dirty="0" smtClean="0">
                <a:latin typeface="Arial" charset="0"/>
              </a:rPr>
              <a:t>.</a:t>
            </a:r>
            <a:endParaRPr lang="en-US" sz="1800" b="1" i="1" baseline="-25000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 smtClean="0">
                <a:latin typeface="Arial" charset="0"/>
              </a:rPr>
              <a:t>5.</a:t>
            </a:r>
            <a:r>
              <a:rPr lang="en-US" sz="1800" b="1" dirty="0">
                <a:latin typeface="Arial" charset="0"/>
              </a:rPr>
              <a:t>	</a:t>
            </a:r>
            <a:r>
              <a:rPr lang="en-US" sz="1800" b="1" dirty="0" smtClean="0">
                <a:latin typeface="Arial" charset="0"/>
              </a:rPr>
              <a:t>Adjust </a:t>
            </a:r>
            <a:r>
              <a:rPr lang="en-US" sz="1800" b="1" i="1" dirty="0">
                <a:latin typeface="Arial" charset="0"/>
              </a:rPr>
              <a:t> </a:t>
            </a:r>
            <a:r>
              <a:rPr lang="en-US" sz="1800" b="1" i="1" dirty="0" smtClean="0">
                <a:latin typeface="Arial" charset="0"/>
              </a:rPr>
              <a:t>   </a:t>
            </a:r>
            <a:r>
              <a:rPr lang="en-US" sz="1800" b="1" dirty="0" smtClean="0">
                <a:latin typeface="Arial" charset="0"/>
              </a:rPr>
              <a:t>,     , and     </a:t>
            </a:r>
            <a:r>
              <a:rPr lang="en-US" sz="1800" b="1" i="1" dirty="0" smtClean="0">
                <a:latin typeface="Arial" charset="0"/>
              </a:rPr>
              <a:t>.</a:t>
            </a:r>
            <a:r>
              <a:rPr lang="en-US" sz="1800" b="1" dirty="0" smtClean="0">
                <a:latin typeface="Arial" charset="0"/>
              </a:rPr>
              <a:t> 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300"/>
              </a:spcBef>
            </a:pPr>
            <a:r>
              <a:rPr lang="en-US" sz="1800" b="1" dirty="0" smtClean="0">
                <a:latin typeface="Arial" charset="0"/>
              </a:rPr>
              <a:t>6.</a:t>
            </a:r>
            <a:r>
              <a:rPr lang="en-US" sz="1800" b="1" dirty="0">
                <a:latin typeface="Arial" charset="0"/>
              </a:rPr>
              <a:t>	</a:t>
            </a:r>
            <a:r>
              <a:rPr lang="en-US" sz="1800" b="1" dirty="0" smtClean="0">
                <a:latin typeface="Arial" charset="0"/>
              </a:rPr>
              <a:t>Re-calculate </a:t>
            </a:r>
            <a:r>
              <a:rPr lang="en-US" sz="2000" b="1" i="1" dirty="0" smtClean="0">
                <a:latin typeface="+mn-lt"/>
              </a:rPr>
              <a:t>Y</a:t>
            </a:r>
            <a:r>
              <a:rPr lang="en-US" sz="2000" b="1" i="1" baseline="-25000" dirty="0" smtClean="0">
                <a:latin typeface="+mn-lt"/>
              </a:rPr>
              <a:t>i</a:t>
            </a:r>
            <a:r>
              <a:rPr lang="en-US" sz="1800" b="1" dirty="0" smtClean="0">
                <a:latin typeface="Arial" charset="0"/>
              </a:rPr>
              <a:t>,    , </a:t>
            </a:r>
            <a:r>
              <a:rPr lang="en-US" sz="2000" b="1" i="1" dirty="0">
                <a:latin typeface="+mn-lt"/>
              </a:rPr>
              <a:t>RSS</a:t>
            </a:r>
            <a:r>
              <a:rPr lang="en-US" sz="1800" b="1" dirty="0">
                <a:latin typeface="Arial" charset="0"/>
              </a:rPr>
              <a:t>.</a:t>
            </a:r>
          </a:p>
          <a:p>
            <a:pPr>
              <a:lnSpc>
                <a:spcPct val="110000"/>
              </a:lnSpc>
              <a:spcBef>
                <a:spcPts val="300"/>
              </a:spcBef>
            </a:pPr>
            <a:r>
              <a:rPr lang="en-US" sz="1800" b="1" dirty="0" smtClean="0">
                <a:latin typeface="Arial" charset="0"/>
              </a:rPr>
              <a:t>7.</a:t>
            </a:r>
            <a:r>
              <a:rPr lang="en-US" sz="1800" b="1" dirty="0">
                <a:latin typeface="Arial" charset="0"/>
              </a:rPr>
              <a:t>	</a:t>
            </a:r>
            <a:r>
              <a:rPr lang="en-US" sz="1800" b="1" dirty="0" smtClean="0">
                <a:latin typeface="Arial" charset="0"/>
              </a:rPr>
              <a:t>If new </a:t>
            </a:r>
            <a:r>
              <a:rPr lang="en-US" sz="2000" b="1" i="1" dirty="0">
                <a:latin typeface="+mn-lt"/>
              </a:rPr>
              <a:t>RSS</a:t>
            </a:r>
            <a:r>
              <a:rPr lang="en-US" sz="1800" b="1" dirty="0">
                <a:latin typeface="Arial" charset="0"/>
              </a:rPr>
              <a:t> </a:t>
            </a:r>
            <a:r>
              <a:rPr lang="en-US" sz="1800" b="1" dirty="0" smtClean="0">
                <a:latin typeface="Arial" charset="0"/>
              </a:rPr>
              <a:t>&lt; old </a:t>
            </a:r>
            <a:r>
              <a:rPr lang="en-US" sz="2000" b="1" i="1" dirty="0" smtClean="0">
                <a:latin typeface="+mn-lt"/>
              </a:rPr>
              <a:t>RSS</a:t>
            </a:r>
            <a:r>
              <a:rPr lang="en-US" sz="1800" b="1" dirty="0" smtClean="0">
                <a:latin typeface="Arial" charset="0"/>
              </a:rPr>
              <a:t>, continue adjustment</a:t>
            </a:r>
            <a:r>
              <a:rPr lang="en-US" sz="1800" b="1" i="1" dirty="0">
                <a:latin typeface="Arial" charset="0"/>
              </a:rPr>
              <a:t>.</a:t>
            </a:r>
            <a:endParaRPr lang="en-US" sz="1800" b="1" dirty="0" smtClean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800" b="1" dirty="0">
                <a:latin typeface="Arial" charset="0"/>
              </a:rPr>
              <a:t>	O</a:t>
            </a:r>
            <a:r>
              <a:rPr lang="en-US" sz="1800" b="1" dirty="0" smtClean="0">
                <a:latin typeface="Arial" charset="0"/>
              </a:rPr>
              <a:t>therwise try different adjustment</a:t>
            </a:r>
            <a:r>
              <a:rPr lang="en-US" sz="1800" b="1" i="1" dirty="0">
                <a:latin typeface="Arial" charset="0"/>
              </a:rPr>
              <a:t>.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 smtClean="0">
                <a:latin typeface="Arial" charset="0"/>
              </a:rPr>
              <a:t>8.</a:t>
            </a:r>
            <a:r>
              <a:rPr lang="en-US" sz="1800" b="1" dirty="0">
                <a:latin typeface="Arial" charset="0"/>
              </a:rPr>
              <a:t>	R</a:t>
            </a:r>
            <a:r>
              <a:rPr lang="en-US" sz="1800" b="1" dirty="0" smtClean="0">
                <a:latin typeface="Arial" charset="0"/>
              </a:rPr>
              <a:t>epeat </a:t>
            </a:r>
            <a:r>
              <a:rPr lang="en-US" sz="1800" b="1" dirty="0">
                <a:latin typeface="Arial" charset="0"/>
              </a:rPr>
              <a:t>steps </a:t>
            </a:r>
            <a:r>
              <a:rPr lang="en-US" sz="1800" b="1" dirty="0" smtClean="0">
                <a:latin typeface="Arial" charset="0"/>
              </a:rPr>
              <a:t>5, 6, </a:t>
            </a:r>
            <a:r>
              <a:rPr lang="en-US" sz="1800" b="1" dirty="0">
                <a:latin typeface="Arial" charset="0"/>
              </a:rPr>
              <a:t>and </a:t>
            </a:r>
            <a:r>
              <a:rPr lang="en-US" sz="1800" b="1" dirty="0" smtClean="0">
                <a:latin typeface="Arial" charset="0"/>
              </a:rPr>
              <a:t>7 to convergence</a:t>
            </a:r>
            <a:r>
              <a:rPr lang="en-US" sz="1800" b="1" i="1" dirty="0" smtClean="0">
                <a:latin typeface="Arial" charset="0"/>
              </a:rPr>
              <a:t>.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900000" y="579825"/>
            <a:ext cx="7344000" cy="677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39501"/>
              </p:ext>
            </p:extLst>
          </p:nvPr>
        </p:nvGraphicFramePr>
        <p:xfrm>
          <a:off x="3355975" y="692150"/>
          <a:ext cx="24320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99" name="Equation" r:id="rId3" imgW="2425680" imgH="419040" progId="Equation.3">
                  <p:embed/>
                </p:oleObj>
              </mc:Choice>
              <mc:Fallback>
                <p:oleObj name="Equation" r:id="rId3" imgW="2425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975" y="692150"/>
                        <a:ext cx="24320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84194"/>
              </p:ext>
            </p:extLst>
          </p:nvPr>
        </p:nvGraphicFramePr>
        <p:xfrm>
          <a:off x="4089402" y="1914527"/>
          <a:ext cx="263243" cy="358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400" name="Equation" r:id="rId5" imgW="317160" imgH="431640" progId="Equation.DSMT4">
                  <p:embed/>
                </p:oleObj>
              </mc:Choice>
              <mc:Fallback>
                <p:oleObj name="Equation" r:id="rId5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402" y="1914527"/>
                        <a:ext cx="263243" cy="3582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603126"/>
              </p:ext>
            </p:extLst>
          </p:nvPr>
        </p:nvGraphicFramePr>
        <p:xfrm>
          <a:off x="4456113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401" name="Equation" r:id="rId7" imgW="330120" imgH="431640" progId="Equation.DSMT4">
                  <p:embed/>
                </p:oleObj>
              </mc:Choice>
              <mc:Fallback>
                <p:oleObj name="Equation" r:id="rId7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6113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229866"/>
              </p:ext>
            </p:extLst>
          </p:nvPr>
        </p:nvGraphicFramePr>
        <p:xfrm>
          <a:off x="5322888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402" name="Equation" r:id="rId9" imgW="330120" imgH="431640" progId="Equation.DSMT4">
                  <p:embed/>
                </p:oleObj>
              </mc:Choice>
              <mc:Fallback>
                <p:oleObj name="Equation" r:id="rId9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2888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334360"/>
              </p:ext>
            </p:extLst>
          </p:nvPr>
        </p:nvGraphicFramePr>
        <p:xfrm>
          <a:off x="2846388" y="2260600"/>
          <a:ext cx="16319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403" name="Equation" r:id="rId11" imgW="1968480" imgH="457200" progId="Equation.DSMT4">
                  <p:embed/>
                </p:oleObj>
              </mc:Choice>
              <mc:Fallback>
                <p:oleObj name="Equation" r:id="rId11" imgW="196848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88" y="2260600"/>
                        <a:ext cx="1631950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303767"/>
              </p:ext>
            </p:extLst>
          </p:nvPr>
        </p:nvGraphicFramePr>
        <p:xfrm>
          <a:off x="2870200" y="2656425"/>
          <a:ext cx="11271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404" name="Equation" r:id="rId13" imgW="1358640" imgH="431640" progId="Equation.DSMT4">
                  <p:embed/>
                </p:oleObj>
              </mc:Choice>
              <mc:Fallback>
                <p:oleObj name="Equation" r:id="rId13" imgW="13586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0200" y="2656425"/>
                        <a:ext cx="1127125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049678"/>
              </p:ext>
            </p:extLst>
          </p:nvPr>
        </p:nvGraphicFramePr>
        <p:xfrm>
          <a:off x="2846388" y="3032125"/>
          <a:ext cx="13271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405" name="Equation" r:id="rId15" imgW="1600200" imgH="444240" progId="Equation.DSMT4">
                  <p:embed/>
                </p:oleObj>
              </mc:Choice>
              <mc:Fallback>
                <p:oleObj name="Equation" r:id="rId15" imgW="160020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88" y="3032125"/>
                        <a:ext cx="132715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93188"/>
              </p:ext>
            </p:extLst>
          </p:nvPr>
        </p:nvGraphicFramePr>
        <p:xfrm>
          <a:off x="2527300" y="3380025"/>
          <a:ext cx="2635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406" name="Equation" r:id="rId17" imgW="317160" imgH="431640" progId="Equation.DSMT4">
                  <p:embed/>
                </p:oleObj>
              </mc:Choice>
              <mc:Fallback>
                <p:oleObj name="Equation" r:id="rId17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7300" y="3380025"/>
                        <a:ext cx="263525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91423"/>
              </p:ext>
            </p:extLst>
          </p:nvPr>
        </p:nvGraphicFramePr>
        <p:xfrm>
          <a:off x="2894013" y="33800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407" name="Equation" r:id="rId19" imgW="330057" imgH="431613" progId="Equation.DSMT4">
                  <p:embed/>
                </p:oleObj>
              </mc:Choice>
              <mc:Fallback>
                <p:oleObj name="Equation" r:id="rId19" imgW="330057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4013" y="33800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19577"/>
              </p:ext>
            </p:extLst>
          </p:nvPr>
        </p:nvGraphicFramePr>
        <p:xfrm>
          <a:off x="3741738" y="33800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408" name="Equation" r:id="rId20" imgW="330120" imgH="431640" progId="Equation.DSMT4">
                  <p:embed/>
                </p:oleObj>
              </mc:Choice>
              <mc:Fallback>
                <p:oleObj name="Equation" r:id="rId20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1738" y="33800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078631"/>
              </p:ext>
            </p:extLst>
          </p:nvPr>
        </p:nvGraphicFramePr>
        <p:xfrm>
          <a:off x="3455988" y="3790950"/>
          <a:ext cx="220662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409" name="Equation" r:id="rId22" imgW="266400" imgH="380880" progId="Equation.DSMT4">
                  <p:embed/>
                </p:oleObj>
              </mc:Choice>
              <mc:Fallback>
                <p:oleObj name="Equation" r:id="rId22" imgW="26640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5988" y="3790950"/>
                        <a:ext cx="220662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417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384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We will return to the relationship between employment growth rate, </a:t>
            </a:r>
            <a:r>
              <a:rPr lang="en-US" sz="1500" b="1" i="1"/>
              <a:t>e</a:t>
            </a:r>
            <a:r>
              <a:rPr lang="en-US" sz="1500" b="1"/>
              <a:t>, and GDP growth rate, </a:t>
            </a:r>
            <a:r>
              <a:rPr lang="en-US" sz="1500" b="1" i="1"/>
              <a:t>g</a:t>
            </a:r>
            <a:r>
              <a:rPr lang="en-US" sz="1500" b="1"/>
              <a:t>, in the first slideshow for this chapter. </a:t>
            </a:r>
            <a:r>
              <a:rPr lang="en-US" sz="1500" b="1" i="1"/>
              <a:t> e </a:t>
            </a:r>
            <a:r>
              <a:rPr lang="en-US" sz="1500" b="1"/>
              <a:t>and</a:t>
            </a:r>
            <a:r>
              <a:rPr lang="en-US" sz="1500" b="1" i="1"/>
              <a:t> g </a:t>
            </a:r>
            <a:r>
              <a:rPr lang="en-US" sz="1500" b="1"/>
              <a:t>are hypothesized to be related as shown.</a:t>
            </a:r>
          </a:p>
        </p:txBody>
      </p:sp>
      <p:sp>
        <p:nvSpPr>
          <p:cNvPr id="163851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13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67999" y="694799"/>
            <a:ext cx="8208000" cy="4827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6" name="Picture 4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00" y="892800"/>
            <a:ext cx="6982391" cy="4550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6276975" y="477225"/>
            <a:ext cx="2162175" cy="86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7097228"/>
              </p:ext>
            </p:extLst>
          </p:nvPr>
        </p:nvGraphicFramePr>
        <p:xfrm>
          <a:off x="6397625" y="504000"/>
          <a:ext cx="187325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4" name="Equation" r:id="rId4" imgW="1879560" imgH="787320" progId="Equation.3">
                  <p:embed/>
                </p:oleObj>
              </mc:Choice>
              <mc:Fallback>
                <p:oleObj name="Equation" r:id="rId4" imgW="1879560" imgH="787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7625" y="504000"/>
                        <a:ext cx="1873250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467999" y="694799"/>
            <a:ext cx="8208000" cy="4827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8" name="Picture 4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00" y="892800"/>
            <a:ext cx="6982391" cy="4550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486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According to this specification, as </a:t>
            </a:r>
            <a:r>
              <a:rPr lang="en-US" sz="1500" b="1" i="1" dirty="0"/>
              <a:t>g</a:t>
            </a:r>
            <a:r>
              <a:rPr lang="en-US" sz="1500" b="1" dirty="0"/>
              <a:t> becomes large, </a:t>
            </a:r>
            <a:r>
              <a:rPr lang="en-US" sz="1500" b="1" i="1" dirty="0"/>
              <a:t>e</a:t>
            </a:r>
            <a:r>
              <a:rPr lang="en-US" sz="1500" b="1" dirty="0"/>
              <a:t> will tend to a limit of </a:t>
            </a:r>
            <a:r>
              <a:rPr lang="en-US" sz="1500" b="1" i="1" dirty="0">
                <a:latin typeface="Symbol" pitchFamily="18" charset="2"/>
              </a:rPr>
              <a:t>b</a:t>
            </a:r>
            <a:r>
              <a:rPr lang="en-US" sz="1500" b="1" baseline="-25000" dirty="0"/>
              <a:t>1</a:t>
            </a:r>
            <a:r>
              <a:rPr lang="en-US" sz="1500" b="1" dirty="0"/>
              <a:t>.  Looking at the figure, we see that the maximum value of </a:t>
            </a:r>
            <a:r>
              <a:rPr lang="en-US" sz="1500" b="1" i="1" dirty="0"/>
              <a:t>e</a:t>
            </a:r>
            <a:r>
              <a:rPr lang="en-US" sz="1500" b="1" dirty="0"/>
              <a:t> is about </a:t>
            </a:r>
            <a:r>
              <a:rPr lang="en-US" sz="1500" b="1" dirty="0" smtClean="0"/>
              <a:t>3.  </a:t>
            </a:r>
            <a:r>
              <a:rPr lang="en-US" sz="1500" b="1" dirty="0"/>
              <a:t>So we will take this as our initial value for </a:t>
            </a:r>
            <a:r>
              <a:rPr lang="en-US" sz="1500" b="1" i="1" dirty="0">
                <a:latin typeface="Symbol" pitchFamily="18" charset="2"/>
              </a:rPr>
              <a:t>b</a:t>
            </a:r>
            <a:r>
              <a:rPr lang="en-US" sz="1500" b="1" baseline="-25000" dirty="0"/>
              <a:t>1</a:t>
            </a:r>
            <a:r>
              <a:rPr lang="en-US" sz="1500" b="1" dirty="0"/>
              <a:t>.  We then hunt for the optimal value of </a:t>
            </a:r>
            <a:r>
              <a:rPr lang="en-US" sz="1500" b="1" i="1" dirty="0">
                <a:latin typeface="Symbol" pitchFamily="18" charset="2"/>
              </a:rPr>
              <a:t>b</a:t>
            </a:r>
            <a:r>
              <a:rPr lang="en-US" sz="1500" b="1" baseline="-25000" dirty="0"/>
              <a:t>2</a:t>
            </a:r>
            <a:r>
              <a:rPr lang="en-US" sz="1500" b="1" dirty="0"/>
              <a:t>, conditional on this guess for </a:t>
            </a:r>
            <a:r>
              <a:rPr lang="en-US" sz="1500" b="1" i="1" dirty="0">
                <a:latin typeface="Symbol" pitchFamily="18" charset="2"/>
              </a:rPr>
              <a:t>b</a:t>
            </a:r>
            <a:r>
              <a:rPr lang="en-US" sz="1500" b="1" baseline="-25000" dirty="0"/>
              <a:t>1</a:t>
            </a:r>
            <a:r>
              <a:rPr lang="en-US" sz="1500" b="1" dirty="0"/>
              <a:t>.</a:t>
            </a:r>
            <a:endParaRPr lang="en-GB" sz="1500" b="1" dirty="0"/>
          </a:p>
        </p:txBody>
      </p:sp>
      <p:sp>
        <p:nvSpPr>
          <p:cNvPr id="164873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14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6276975" y="477225"/>
            <a:ext cx="2162175" cy="86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385819"/>
              </p:ext>
            </p:extLst>
          </p:nvPr>
        </p:nvGraphicFramePr>
        <p:xfrm>
          <a:off x="6397625" y="504000"/>
          <a:ext cx="187325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19" name="Equation" r:id="rId4" imgW="1879560" imgH="787320" progId="Equation.3">
                  <p:embed/>
                </p:oleObj>
              </mc:Choice>
              <mc:Fallback>
                <p:oleObj name="Equation" r:id="rId4" imgW="1879560" imgH="787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7625" y="504000"/>
                        <a:ext cx="1873250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360000" y="609601"/>
            <a:ext cx="8424000" cy="48577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589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The figure shows </a:t>
            </a:r>
            <a:r>
              <a:rPr lang="en-US" sz="1500" b="1" i="1" dirty="0"/>
              <a:t>RSS</a:t>
            </a:r>
            <a:r>
              <a:rPr lang="en-US" sz="1500" b="1" dirty="0"/>
              <a:t> plotted as a function of </a:t>
            </a:r>
            <a:r>
              <a:rPr lang="en-US" sz="1500" b="1" dirty="0" smtClean="0"/>
              <a:t>     , </a:t>
            </a:r>
            <a:r>
              <a:rPr lang="en-US" sz="1500" b="1" dirty="0"/>
              <a:t>conditional on </a:t>
            </a:r>
            <a:r>
              <a:rPr lang="en-US" sz="1500" b="1" dirty="0" smtClean="0"/>
              <a:t>     </a:t>
            </a:r>
            <a:r>
              <a:rPr lang="en-US" sz="1500" b="1" dirty="0"/>
              <a:t>= </a:t>
            </a:r>
            <a:r>
              <a:rPr lang="en-US" sz="1500" b="1" dirty="0" smtClean="0"/>
              <a:t>3.  </a:t>
            </a:r>
            <a:r>
              <a:rPr lang="en-US" sz="1500" b="1" dirty="0"/>
              <a:t>From this we see that the optimal value of </a:t>
            </a:r>
            <a:r>
              <a:rPr lang="en-US" sz="1500" b="1" dirty="0" smtClean="0"/>
              <a:t>     , </a:t>
            </a:r>
            <a:r>
              <a:rPr lang="en-US" sz="1500" b="1" dirty="0"/>
              <a:t>conditional on </a:t>
            </a:r>
            <a:r>
              <a:rPr lang="en-US" sz="1500" b="1" dirty="0" smtClean="0"/>
              <a:t>     </a:t>
            </a:r>
            <a:r>
              <a:rPr lang="en-US" sz="1500" b="1" dirty="0"/>
              <a:t>= </a:t>
            </a:r>
            <a:r>
              <a:rPr lang="en-US" sz="1500" b="1" dirty="0" smtClean="0"/>
              <a:t>3, </a:t>
            </a:r>
            <a:r>
              <a:rPr lang="en-US" sz="1500" b="1" dirty="0"/>
              <a:t>is </a:t>
            </a:r>
            <a:r>
              <a:rPr lang="en-US" sz="1500" b="1" dirty="0" smtClean="0"/>
              <a:t>–4.22.</a:t>
            </a:r>
            <a:r>
              <a:rPr lang="en-US" sz="1500" dirty="0" smtClean="0"/>
              <a:t> </a:t>
            </a:r>
            <a:endParaRPr lang="en-GB" sz="1500" dirty="0"/>
          </a:p>
        </p:txBody>
      </p:sp>
      <p:sp>
        <p:nvSpPr>
          <p:cNvPr id="165899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15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pic>
        <p:nvPicPr>
          <p:cNvPr id="1832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00" y="604838"/>
            <a:ext cx="7833025" cy="4793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29050" y="4686300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b="1" dirty="0" smtClean="0"/>
              <a:t>–4.22</a:t>
            </a:r>
            <a:endParaRPr lang="en-GB" sz="1350" b="1" dirty="0"/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4305300" y="4693275"/>
            <a:ext cx="0" cy="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5897" name="Text Box 9"/>
          <p:cNvSpPr txBox="1">
            <a:spLocks noChangeArrowheads="1"/>
          </p:cNvSpPr>
          <p:nvPr/>
        </p:nvSpPr>
        <p:spPr bwMode="auto">
          <a:xfrm>
            <a:off x="4950000" y="1089025"/>
            <a:ext cx="2463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C</a:t>
            </a:r>
            <a:r>
              <a:rPr lang="en-GB" sz="1800" b="1" dirty="0" smtClean="0"/>
              <a:t>onditional on</a:t>
            </a:r>
            <a:endParaRPr lang="en-US" sz="1800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695879"/>
              </p:ext>
            </p:extLst>
          </p:nvPr>
        </p:nvGraphicFramePr>
        <p:xfrm>
          <a:off x="6681788" y="1092200"/>
          <a:ext cx="650016" cy="34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56" name="Equation" r:id="rId4" imgW="812520" imgH="431640" progId="Equation.DSMT4">
                  <p:embed/>
                </p:oleObj>
              </mc:Choice>
              <mc:Fallback>
                <p:oleObj name="Equation" r:id="rId4" imgW="812520" imgH="4316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1788" y="1092200"/>
                        <a:ext cx="650016" cy="345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693752"/>
              </p:ext>
            </p:extLst>
          </p:nvPr>
        </p:nvGraphicFramePr>
        <p:xfrm>
          <a:off x="6337300" y="5854700"/>
          <a:ext cx="206154" cy="280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57" name="Equation" r:id="rId6" imgW="317160" imgH="431640" progId="Equation.DSMT4">
                  <p:embed/>
                </p:oleObj>
              </mc:Choice>
              <mc:Fallback>
                <p:oleObj name="Equation" r:id="rId6" imgW="31716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7300" y="5854700"/>
                        <a:ext cx="206154" cy="2805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3849757"/>
              </p:ext>
            </p:extLst>
          </p:nvPr>
        </p:nvGraphicFramePr>
        <p:xfrm>
          <a:off x="4384675" y="6083300"/>
          <a:ext cx="20637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58" name="Equation" r:id="rId8" imgW="317160" imgH="431640" progId="Equation.DSMT4">
                  <p:embed/>
                </p:oleObj>
              </mc:Choice>
              <mc:Fallback>
                <p:oleObj name="Equation" r:id="rId8" imgW="31716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4675" y="6083300"/>
                        <a:ext cx="206375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8362154"/>
              </p:ext>
            </p:extLst>
          </p:nvPr>
        </p:nvGraphicFramePr>
        <p:xfrm>
          <a:off x="4629150" y="5854700"/>
          <a:ext cx="21431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59" name="Equation" r:id="rId10" imgW="330120" imgH="431640" progId="Equation.DSMT4">
                  <p:embed/>
                </p:oleObj>
              </mc:Choice>
              <mc:Fallback>
                <p:oleObj name="Equation" r:id="rId10" imgW="33012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9150" y="5854700"/>
                        <a:ext cx="214313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144877"/>
              </p:ext>
            </p:extLst>
          </p:nvPr>
        </p:nvGraphicFramePr>
        <p:xfrm>
          <a:off x="2657475" y="6083300"/>
          <a:ext cx="21431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60" name="Equation" r:id="rId12" imgW="330120" imgH="431640" progId="Equation.DSMT4">
                  <p:embed/>
                </p:oleObj>
              </mc:Choice>
              <mc:Fallback>
                <p:oleObj name="Equation" r:id="rId12" imgW="330120" imgH="4316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7475" y="6083300"/>
                        <a:ext cx="214313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360000" y="609601"/>
            <a:ext cx="8424000" cy="48577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794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Next, holding </a:t>
            </a:r>
            <a:r>
              <a:rPr lang="en-US" sz="1500" b="1" dirty="0" smtClean="0"/>
              <a:t>     </a:t>
            </a:r>
            <a:r>
              <a:rPr lang="en-US" sz="1500" b="1" dirty="0"/>
              <a:t>at </a:t>
            </a:r>
            <a:r>
              <a:rPr lang="en-US" sz="1500" b="1" dirty="0" smtClean="0"/>
              <a:t>–4.22, </a:t>
            </a:r>
            <a:r>
              <a:rPr lang="en-US" sz="1500" b="1" dirty="0"/>
              <a:t>we look to improve on our guess for </a:t>
            </a:r>
            <a:r>
              <a:rPr lang="en-US" sz="1500" b="1" dirty="0" smtClean="0"/>
              <a:t>    .  </a:t>
            </a:r>
            <a:r>
              <a:rPr lang="en-US" sz="1500" b="1" dirty="0"/>
              <a:t>The figure shows </a:t>
            </a:r>
            <a:r>
              <a:rPr lang="en-US" sz="1500" b="1" i="1" dirty="0"/>
              <a:t>RSS</a:t>
            </a:r>
            <a:r>
              <a:rPr lang="en-US" sz="1500" b="1" dirty="0"/>
              <a:t> as a function of </a:t>
            </a:r>
            <a:r>
              <a:rPr lang="en-US" sz="1500" b="1" dirty="0" smtClean="0"/>
              <a:t>    , </a:t>
            </a:r>
            <a:r>
              <a:rPr lang="en-US" sz="1500" b="1" dirty="0"/>
              <a:t>conditional on </a:t>
            </a:r>
            <a:r>
              <a:rPr lang="en-US" sz="1500" b="1" dirty="0" smtClean="0"/>
              <a:t>     </a:t>
            </a:r>
            <a:r>
              <a:rPr lang="en-US" sz="1500" b="1" dirty="0"/>
              <a:t>= </a:t>
            </a:r>
            <a:r>
              <a:rPr lang="en-US" sz="1500" b="1" dirty="0" smtClean="0"/>
              <a:t>–4.22.  </a:t>
            </a:r>
            <a:r>
              <a:rPr lang="en-US" sz="1500" b="1" dirty="0"/>
              <a:t>We see that the optimal value of </a:t>
            </a:r>
            <a:r>
              <a:rPr lang="en-US" sz="1500" b="1" i="1" dirty="0"/>
              <a:t>b</a:t>
            </a:r>
            <a:r>
              <a:rPr lang="en-US" sz="1500" b="1" baseline="-25000" dirty="0"/>
              <a:t>1</a:t>
            </a:r>
            <a:r>
              <a:rPr lang="en-US" sz="1500" b="1" dirty="0"/>
              <a:t> is </a:t>
            </a:r>
            <a:r>
              <a:rPr lang="en-US" sz="1500" b="1" dirty="0" smtClean="0"/>
              <a:t>2.82.</a:t>
            </a:r>
            <a:r>
              <a:rPr lang="en-US" sz="1500" dirty="0" smtClean="0"/>
              <a:t> </a:t>
            </a:r>
            <a:endParaRPr lang="en-GB" sz="1500" dirty="0"/>
          </a:p>
        </p:txBody>
      </p:sp>
      <p:sp>
        <p:nvSpPr>
          <p:cNvPr id="167947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16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7699339" y="5053807"/>
            <a:ext cx="5016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 smtClean="0"/>
              <a:t>b</a:t>
            </a:r>
            <a:r>
              <a:rPr lang="en-GB" sz="1800" b="1" baseline="-25000" dirty="0" smtClean="0"/>
              <a:t>1</a:t>
            </a:r>
            <a:endParaRPr lang="en-US" sz="1800" b="1" dirty="0"/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5724525" y="4694400"/>
            <a:ext cx="0" cy="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843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00" y="604838"/>
            <a:ext cx="7833025" cy="4793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4950000" y="1089025"/>
            <a:ext cx="2997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C</a:t>
            </a:r>
            <a:r>
              <a:rPr lang="en-GB" sz="1800" b="1" dirty="0" smtClean="0"/>
              <a:t>onditional </a:t>
            </a:r>
            <a:r>
              <a:rPr lang="en-GB" sz="1800" b="1" dirty="0"/>
              <a:t>on </a:t>
            </a:r>
            <a:endParaRPr lang="en-US" sz="1800" b="1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557946"/>
              </p:ext>
            </p:extLst>
          </p:nvPr>
        </p:nvGraphicFramePr>
        <p:xfrm>
          <a:off x="6678613" y="1092200"/>
          <a:ext cx="10953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8" name="Equation" r:id="rId4" imgW="1371600" imgH="431640" progId="Equation.DSMT4">
                  <p:embed/>
                </p:oleObj>
              </mc:Choice>
              <mc:Fallback>
                <p:oleObj name="Equation" r:id="rId4" imgW="137160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8613" y="1092200"/>
                        <a:ext cx="109537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4169809"/>
              </p:ext>
            </p:extLst>
          </p:nvPr>
        </p:nvGraphicFramePr>
        <p:xfrm>
          <a:off x="1657350" y="5854700"/>
          <a:ext cx="21431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9" name="Equation" r:id="rId6" imgW="330057" imgH="431613" progId="Equation.DSMT4">
                  <p:embed/>
                </p:oleObj>
              </mc:Choice>
              <mc:Fallback>
                <p:oleObj name="Equation" r:id="rId6" imgW="330057" imgH="431613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7350" y="5854700"/>
                        <a:ext cx="214313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5018403"/>
              </p:ext>
            </p:extLst>
          </p:nvPr>
        </p:nvGraphicFramePr>
        <p:xfrm>
          <a:off x="3238500" y="6083300"/>
          <a:ext cx="21431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0" name="Equation" r:id="rId8" imgW="330057" imgH="431613" progId="Equation.DSMT4">
                  <p:embed/>
                </p:oleObj>
              </mc:Choice>
              <mc:Fallback>
                <p:oleObj name="Equation" r:id="rId8" imgW="330057" imgH="431613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0" y="6083300"/>
                        <a:ext cx="214313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9757008"/>
              </p:ext>
            </p:extLst>
          </p:nvPr>
        </p:nvGraphicFramePr>
        <p:xfrm>
          <a:off x="6032500" y="5854700"/>
          <a:ext cx="20637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1" name="Equation" r:id="rId9" imgW="317160" imgH="431640" progId="Equation.DSMT4">
                  <p:embed/>
                </p:oleObj>
              </mc:Choice>
              <mc:Fallback>
                <p:oleObj name="Equation" r:id="rId9" imgW="31716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2500" y="5854700"/>
                        <a:ext cx="206375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613538"/>
              </p:ext>
            </p:extLst>
          </p:nvPr>
        </p:nvGraphicFramePr>
        <p:xfrm>
          <a:off x="1584325" y="6083300"/>
          <a:ext cx="20637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2" name="Equation" r:id="rId11" imgW="317160" imgH="431640" progId="Equation.DSMT4">
                  <p:embed/>
                </p:oleObj>
              </mc:Choice>
              <mc:Fallback>
                <p:oleObj name="Equation" r:id="rId11" imgW="317160" imgH="431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4325" y="6083300"/>
                        <a:ext cx="206375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5457825" y="4687200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b="1" dirty="0" smtClean="0"/>
              <a:t>2.82</a:t>
            </a:r>
            <a:endParaRPr lang="en-GB" sz="135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896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We continue to do this both parameter estimates </a:t>
            </a:r>
            <a:r>
              <a:rPr lang="en-US" sz="1500" b="1" dirty="0" smtClean="0"/>
              <a:t>converge on limits and cease </a:t>
            </a:r>
            <a:r>
              <a:rPr lang="en-US" sz="1500" b="1" dirty="0"/>
              <a:t>to change.  </a:t>
            </a:r>
            <a:r>
              <a:rPr lang="en-US" sz="1500" b="1" dirty="0" smtClean="0"/>
              <a:t>We </a:t>
            </a:r>
            <a:r>
              <a:rPr lang="en-US" sz="1500" b="1" dirty="0"/>
              <a:t>will then have reached the values that yield minimum </a:t>
            </a:r>
            <a:r>
              <a:rPr lang="en-US" sz="1500" b="1" i="1" dirty="0"/>
              <a:t>RSS</a:t>
            </a:r>
            <a:r>
              <a:rPr lang="en-US" sz="1500" b="1" dirty="0"/>
              <a:t>.</a:t>
            </a:r>
            <a:endParaRPr lang="en-GB" sz="1500" b="1" dirty="0"/>
          </a:p>
          <a:p>
            <a:r>
              <a:rPr lang="en-US" sz="1500" b="1" dirty="0" smtClean="0"/>
              <a:t> </a:t>
            </a:r>
            <a:endParaRPr lang="en-GB" sz="1500" b="1" dirty="0"/>
          </a:p>
        </p:txBody>
      </p:sp>
      <p:sp>
        <p:nvSpPr>
          <p:cNvPr id="168971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17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60000" y="609601"/>
            <a:ext cx="8424000" cy="48577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7699339" y="5053807"/>
            <a:ext cx="5016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 smtClean="0"/>
              <a:t>b</a:t>
            </a:r>
            <a:r>
              <a:rPr lang="en-GB" sz="1800" b="1" baseline="-25000" dirty="0" smtClean="0"/>
              <a:t>1</a:t>
            </a:r>
            <a:endParaRPr lang="en-US" sz="1800" b="1" dirty="0"/>
          </a:p>
        </p:txBody>
      </p:sp>
      <p:cxnSp>
        <p:nvCxnSpPr>
          <p:cNvPr id="18" name="Straight Connector 17"/>
          <p:cNvCxnSpPr/>
          <p:nvPr/>
        </p:nvCxnSpPr>
        <p:spPr bwMode="auto">
          <a:xfrm>
            <a:off x="5724525" y="4694400"/>
            <a:ext cx="0" cy="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00" y="604838"/>
            <a:ext cx="7833025" cy="4793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4950000" y="1089025"/>
            <a:ext cx="2997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C</a:t>
            </a:r>
            <a:r>
              <a:rPr lang="en-GB" sz="1800" b="1" dirty="0" smtClean="0"/>
              <a:t>onditional </a:t>
            </a:r>
            <a:r>
              <a:rPr lang="en-GB" sz="1800" b="1" dirty="0"/>
              <a:t>on </a:t>
            </a:r>
            <a:endParaRPr lang="en-US" sz="1800" b="1" dirty="0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945043"/>
              </p:ext>
            </p:extLst>
          </p:nvPr>
        </p:nvGraphicFramePr>
        <p:xfrm>
          <a:off x="6678613" y="1092200"/>
          <a:ext cx="10953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6" name="Equation" r:id="rId4" imgW="1371600" imgH="431640" progId="Equation.DSMT4">
                  <p:embed/>
                </p:oleObj>
              </mc:Choice>
              <mc:Fallback>
                <p:oleObj name="Equation" r:id="rId4" imgW="1371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8613" y="1092200"/>
                        <a:ext cx="109537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5457825" y="4687200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b="1" dirty="0" smtClean="0"/>
              <a:t>2.82</a:t>
            </a:r>
            <a:endParaRPr lang="en-GB" sz="135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3062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The limits must be the values from the transformed linear regression shown in the first slideshow for this chapter:  </a:t>
            </a:r>
            <a:r>
              <a:rPr lang="en-US" sz="1500" b="1" dirty="0" smtClean="0"/>
              <a:t>    </a:t>
            </a:r>
            <a:r>
              <a:rPr lang="en-US" sz="1500" b="1" dirty="0"/>
              <a:t>= </a:t>
            </a:r>
            <a:r>
              <a:rPr lang="en-US" sz="1500" b="1" dirty="0" smtClean="0"/>
              <a:t>2.18 </a:t>
            </a:r>
            <a:r>
              <a:rPr lang="en-US" sz="1500" b="1" dirty="0"/>
              <a:t>and </a:t>
            </a:r>
            <a:r>
              <a:rPr lang="en-US" sz="1500" b="1" dirty="0" smtClean="0"/>
              <a:t>     </a:t>
            </a:r>
            <a:r>
              <a:rPr lang="en-US" sz="1500" b="1" dirty="0"/>
              <a:t>= </a:t>
            </a:r>
            <a:r>
              <a:rPr lang="en-US" sz="1500" b="1" dirty="0" smtClean="0"/>
              <a:t>–2.36.  </a:t>
            </a:r>
            <a:r>
              <a:rPr lang="en-US" sz="1500" b="1" dirty="0"/>
              <a:t>They have been determined by the same criterion, the minimization of </a:t>
            </a:r>
            <a:r>
              <a:rPr lang="en-US" sz="1500" b="1" i="1" dirty="0"/>
              <a:t>RSS</a:t>
            </a:r>
            <a:r>
              <a:rPr lang="en-US" sz="1500" b="1" dirty="0"/>
              <a:t>.  All that we have done is to use a different method. </a:t>
            </a:r>
            <a:endParaRPr lang="en-GB" sz="1500" b="1" dirty="0"/>
          </a:p>
        </p:txBody>
      </p:sp>
      <p:sp>
        <p:nvSpPr>
          <p:cNvPr id="173065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18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60000" y="609601"/>
            <a:ext cx="8424000" cy="48577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7699339" y="5053807"/>
            <a:ext cx="5016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 smtClean="0"/>
              <a:t>b</a:t>
            </a:r>
            <a:r>
              <a:rPr lang="en-GB" sz="1800" b="1" baseline="-25000" dirty="0" smtClean="0"/>
              <a:t>1</a:t>
            </a:r>
            <a:endParaRPr lang="en-US" sz="1800" b="1" dirty="0"/>
          </a:p>
        </p:txBody>
      </p:sp>
      <p:cxnSp>
        <p:nvCxnSpPr>
          <p:cNvPr id="15" name="Straight Connector 14"/>
          <p:cNvCxnSpPr/>
          <p:nvPr/>
        </p:nvCxnSpPr>
        <p:spPr bwMode="auto">
          <a:xfrm>
            <a:off x="5724525" y="4694400"/>
            <a:ext cx="0" cy="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00" y="604838"/>
            <a:ext cx="7833025" cy="4793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4950000" y="1089025"/>
            <a:ext cx="2997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C</a:t>
            </a:r>
            <a:r>
              <a:rPr lang="en-GB" sz="1800" b="1" dirty="0" smtClean="0"/>
              <a:t>onditional </a:t>
            </a:r>
            <a:r>
              <a:rPr lang="en-GB" sz="1800" b="1" dirty="0"/>
              <a:t>on </a:t>
            </a:r>
            <a:endParaRPr lang="en-US" sz="1800" b="1" dirty="0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740246"/>
              </p:ext>
            </p:extLst>
          </p:nvPr>
        </p:nvGraphicFramePr>
        <p:xfrm>
          <a:off x="6678613" y="1092200"/>
          <a:ext cx="10953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6" name="Equation" r:id="rId4" imgW="1371600" imgH="431640" progId="Equation.DSMT4">
                  <p:embed/>
                </p:oleObj>
              </mc:Choice>
              <mc:Fallback>
                <p:oleObj name="Equation" r:id="rId4" imgW="1371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8613" y="1092200"/>
                        <a:ext cx="109537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5457825" y="4687200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b="1" dirty="0" smtClean="0"/>
              <a:t>2.82</a:t>
            </a:r>
            <a:endParaRPr lang="en-GB" sz="1350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772452"/>
              </p:ext>
            </p:extLst>
          </p:nvPr>
        </p:nvGraphicFramePr>
        <p:xfrm>
          <a:off x="2889250" y="6083300"/>
          <a:ext cx="20637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7" name="Equation" r:id="rId6" imgW="317160" imgH="431640" progId="Equation.DSMT4">
                  <p:embed/>
                </p:oleObj>
              </mc:Choice>
              <mc:Fallback>
                <p:oleObj name="Equation" r:id="rId6" imgW="317160" imgH="4316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9250" y="6083300"/>
                        <a:ext cx="206375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392252"/>
              </p:ext>
            </p:extLst>
          </p:nvPr>
        </p:nvGraphicFramePr>
        <p:xfrm>
          <a:off x="4114800" y="6083300"/>
          <a:ext cx="21431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8" name="Equation" r:id="rId8" imgW="330057" imgH="431613" progId="Equation.DSMT4">
                  <p:embed/>
                </p:oleObj>
              </mc:Choice>
              <mc:Fallback>
                <p:oleObj name="Equation" r:id="rId8" imgW="330057" imgH="431613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6083300"/>
                        <a:ext cx="214313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Suppose you believe that a variable</a:t>
            </a:r>
            <a:r>
              <a:rPr lang="en-US" sz="1500" b="1" i="1" dirty="0"/>
              <a:t> Y </a:t>
            </a:r>
            <a:r>
              <a:rPr lang="en-US" sz="1500" b="1" dirty="0"/>
              <a:t>depends on a variable</a:t>
            </a:r>
            <a:r>
              <a:rPr lang="en-US" sz="1500" b="1" i="1" dirty="0"/>
              <a:t> X </a:t>
            </a:r>
            <a:r>
              <a:rPr lang="en-US" sz="1500" b="1" dirty="0"/>
              <a:t>according to the relationship shown and you wish to obtain estimates of </a:t>
            </a:r>
            <a:r>
              <a:rPr lang="en-US" sz="1500" b="1" i="1" dirty="0">
                <a:latin typeface="Symbol" pitchFamily="18" charset="2"/>
              </a:rPr>
              <a:t>b</a:t>
            </a:r>
            <a:r>
              <a:rPr lang="en-US" sz="1500" b="1" baseline="-25000" dirty="0"/>
              <a:t>1</a:t>
            </a:r>
            <a:r>
              <a:rPr lang="en-US" sz="1500" b="1" dirty="0"/>
              <a:t>, </a:t>
            </a:r>
            <a:r>
              <a:rPr lang="en-US" sz="1500" b="1" i="1" dirty="0">
                <a:latin typeface="Symbol" pitchFamily="18" charset="2"/>
              </a:rPr>
              <a:t>b</a:t>
            </a:r>
            <a:r>
              <a:rPr lang="en-US" sz="1500" b="1" baseline="-25000" dirty="0"/>
              <a:t>2</a:t>
            </a:r>
            <a:r>
              <a:rPr lang="en-US" sz="1500" b="1" dirty="0"/>
              <a:t>, and </a:t>
            </a:r>
            <a:r>
              <a:rPr lang="en-US" sz="1500" b="1" i="1" dirty="0">
                <a:latin typeface="Symbol" pitchFamily="18" charset="2"/>
              </a:rPr>
              <a:t>b</a:t>
            </a:r>
            <a:r>
              <a:rPr lang="en-US" sz="1500" b="1" baseline="-25000" dirty="0"/>
              <a:t>3</a:t>
            </a:r>
            <a:r>
              <a:rPr lang="en-US" sz="1500" b="1" dirty="0"/>
              <a:t> given data on</a:t>
            </a:r>
            <a:r>
              <a:rPr lang="en-US" sz="1500" b="1" i="1" dirty="0"/>
              <a:t> Y </a:t>
            </a:r>
            <a:r>
              <a:rPr lang="en-US" sz="1500" b="1" dirty="0"/>
              <a:t>and</a:t>
            </a:r>
            <a:r>
              <a:rPr lang="en-US" sz="1500" b="1" i="1" dirty="0"/>
              <a:t> X</a:t>
            </a:r>
            <a:r>
              <a:rPr lang="en-US" sz="1500" b="1" dirty="0"/>
              <a:t>.</a:t>
            </a:r>
            <a:endParaRPr lang="en-GB" sz="1500" dirty="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900000" y="579825"/>
            <a:ext cx="7344000" cy="677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715229"/>
              </p:ext>
            </p:extLst>
          </p:nvPr>
        </p:nvGraphicFramePr>
        <p:xfrm>
          <a:off x="3355975" y="692150"/>
          <a:ext cx="24320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5" name="Equation" r:id="rId3" imgW="2425680" imgH="419040" progId="Equation.3">
                  <p:embed/>
                </p:oleObj>
              </mc:Choice>
              <mc:Fallback>
                <p:oleObj name="Equation" r:id="rId3" imgW="2425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975" y="692150"/>
                        <a:ext cx="24320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4086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 smtClean="0"/>
              <a:t>Here is the </a:t>
            </a:r>
            <a:r>
              <a:rPr lang="en-US" sz="1500" b="1" dirty="0"/>
              <a:t>output for the present hyperbolic regression of </a:t>
            </a:r>
            <a:r>
              <a:rPr lang="en-US" sz="1500" b="1" i="1" dirty="0"/>
              <a:t>e</a:t>
            </a:r>
            <a:r>
              <a:rPr lang="en-US" sz="1500" b="1" dirty="0"/>
              <a:t> on </a:t>
            </a:r>
            <a:r>
              <a:rPr lang="en-US" sz="1500" b="1" i="1" dirty="0" smtClean="0"/>
              <a:t>g</a:t>
            </a:r>
            <a:r>
              <a:rPr lang="en-US" sz="1500" b="1" dirty="0" smtClean="0"/>
              <a:t> using nonlinear regression.  </a:t>
            </a:r>
            <a:r>
              <a:rPr lang="en-US" sz="1500" b="1" dirty="0"/>
              <a:t>It is, as usual, </a:t>
            </a:r>
            <a:r>
              <a:rPr lang="en-US" sz="1500" b="1" dirty="0" err="1"/>
              <a:t>Stata</a:t>
            </a:r>
            <a:r>
              <a:rPr lang="en-US" sz="1500" b="1" dirty="0"/>
              <a:t> output, but output from other regression applications will look similar.</a:t>
            </a:r>
            <a:endParaRPr lang="en-GB" sz="1500" dirty="0"/>
          </a:p>
        </p:txBody>
      </p:sp>
      <p:sp>
        <p:nvSpPr>
          <p:cNvPr id="174090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19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39390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365125" y="636588"/>
            <a:ext cx="3222000" cy="230187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2" name="Rectangle 11"/>
          <p:cNvSpPr/>
          <p:nvPr/>
        </p:nvSpPr>
        <p:spPr bwMode="auto">
          <a:xfrm>
            <a:off x="1771650" y="3752850"/>
            <a:ext cx="1114425" cy="4428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301625" y="597600"/>
            <a:ext cx="8532813" cy="386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34988"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nl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(e = {beta1} + {beta2}/g)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31)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Iteration 0:  residual SS =  12.30411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Iteration 1:  residual SS =  12.30411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   31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5.80515805     1  5.80515805         R-squared     =    0.3206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 12.304107    29   .42427955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  0.2971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Root MSE      =  .6513674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 18.109265    30  .603642167         Res. dev.     =  59.32851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e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/beta1 |    2.17537    .249479     8.72   0.000     1.665128    2.685612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/beta2 |  -2.356136   .6369707    -3.70   0.001    -3.658888   -1.053385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6276975" y="477225"/>
            <a:ext cx="2162175" cy="86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058963"/>
              </p:ext>
            </p:extLst>
          </p:nvPr>
        </p:nvGraphicFramePr>
        <p:xfrm>
          <a:off x="6397625" y="504000"/>
          <a:ext cx="187325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3" name="Equation" r:id="rId3" imgW="1879560" imgH="787320" progId="Equation.3">
                  <p:embed/>
                </p:oleObj>
              </mc:Choice>
              <mc:Fallback>
                <p:oleObj name="Equation" r:id="rId3" imgW="1879560" imgH="787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7625" y="504000"/>
                        <a:ext cx="1873250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510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The </a:t>
            </a:r>
            <a:r>
              <a:rPr lang="en-US" sz="1500" b="1" dirty="0" err="1"/>
              <a:t>Stata</a:t>
            </a:r>
            <a:r>
              <a:rPr lang="en-US" sz="1500" b="1" dirty="0"/>
              <a:t> command for a nonlinear regression is ‘</a:t>
            </a:r>
            <a:r>
              <a:rPr lang="en-US" sz="1500" b="1" dirty="0" err="1"/>
              <a:t>nl</a:t>
            </a:r>
            <a:r>
              <a:rPr lang="en-US" sz="1500" b="1" dirty="0"/>
              <a:t>’.  This is followed by the hypothesized mathematical relationship within parentheses.  The parameters must be given names placed within braces.  Here </a:t>
            </a:r>
            <a:r>
              <a:rPr lang="en-US" sz="1500" b="1" i="1" dirty="0"/>
              <a:t>b</a:t>
            </a:r>
            <a:r>
              <a:rPr lang="en-US" sz="1500" b="1" baseline="-25000" dirty="0"/>
              <a:t>1</a:t>
            </a:r>
            <a:r>
              <a:rPr lang="en-US" sz="1500" b="1" dirty="0"/>
              <a:t> is {beta1} and </a:t>
            </a:r>
            <a:r>
              <a:rPr lang="en-US" sz="1500" b="1" i="1" dirty="0"/>
              <a:t>b</a:t>
            </a:r>
            <a:r>
              <a:rPr lang="en-US" sz="1500" b="1" baseline="-25000" dirty="0"/>
              <a:t>2</a:t>
            </a:r>
            <a:r>
              <a:rPr lang="en-US" sz="1500" b="1" dirty="0"/>
              <a:t> is {beta2</a:t>
            </a:r>
            <a:r>
              <a:rPr lang="en-US" sz="1500" b="1" dirty="0" smtClean="0"/>
              <a:t>}.</a:t>
            </a:r>
            <a:endParaRPr lang="en-GB" sz="1500" dirty="0"/>
          </a:p>
        </p:txBody>
      </p:sp>
      <p:sp>
        <p:nvSpPr>
          <p:cNvPr id="175113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20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39390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365125" y="636588"/>
            <a:ext cx="3222000" cy="230187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16"/>
          <p:cNvSpPr/>
          <p:nvPr/>
        </p:nvSpPr>
        <p:spPr bwMode="auto">
          <a:xfrm>
            <a:off x="1771650" y="3752850"/>
            <a:ext cx="1114425" cy="4428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301625" y="597600"/>
            <a:ext cx="8532813" cy="386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34988"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nl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(e = {beta1} + {beta2}/g)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31)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Iteration 0:  residual SS =  12.30411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Iteration 1:  residual SS =  12.30411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   31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5.80515805     1  5.80515805         R-squared     =    0.3206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 12.304107    29   .42427955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  0.2971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Root MSE      =  .6513674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 18.109265    30  .603642167         Res. dev.     =  59.32851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e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/beta1 |    2.17537    .249479     8.72   0.000     1.665128    2.685612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/beta2 |  -2.356136   .6369707    -3.70   0.001    -3.658888   -1.053385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6276975" y="477225"/>
            <a:ext cx="2162175" cy="86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973082"/>
              </p:ext>
            </p:extLst>
          </p:nvPr>
        </p:nvGraphicFramePr>
        <p:xfrm>
          <a:off x="6397625" y="504000"/>
          <a:ext cx="187325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56" name="Equation" r:id="rId3" imgW="1879560" imgH="787320" progId="Equation.3">
                  <p:embed/>
                </p:oleObj>
              </mc:Choice>
              <mc:Fallback>
                <p:oleObj name="Equation" r:id="rId3" imgW="1879560" imgH="787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7625" y="504000"/>
                        <a:ext cx="1873250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3500925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365125" y="637200"/>
            <a:ext cx="1468800" cy="230187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365125" y="930750"/>
            <a:ext cx="10260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Rectangle 26"/>
          <p:cNvSpPr/>
          <p:nvPr/>
        </p:nvSpPr>
        <p:spPr bwMode="auto">
          <a:xfrm>
            <a:off x="1781175" y="3333750"/>
            <a:ext cx="1114425" cy="4428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368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887538" algn="r"/>
                <a:tab pos="3151188" algn="dec"/>
                <a:tab pos="4745038" algn="r"/>
                <a:tab pos="6008688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gen z = 1/g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e z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 31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1,    29) =   13.68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5.80515811     1  5.80515811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0.0009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12.3041069    29  .424279548           R-squared     =  0.3206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0.2971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 18.109265    30  .603642167           Root MSE      =  .65137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e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z |  -2.356137   .6369707    -3.70   0.001    -3.658888   -1.053385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 2.17537    .249479     8.72   0.000     1.665128    2.685612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6276975" y="477225"/>
            <a:ext cx="2162175" cy="86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663973"/>
              </p:ext>
            </p:extLst>
          </p:nvPr>
        </p:nvGraphicFramePr>
        <p:xfrm>
          <a:off x="6397625" y="504000"/>
          <a:ext cx="187325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09" name="Equation" r:id="rId3" imgW="1879560" imgH="787320" progId="Equation.3">
                  <p:embed/>
                </p:oleObj>
              </mc:Choice>
              <mc:Fallback>
                <p:oleObj name="Equation" r:id="rId3" imgW="1879560" imgH="787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7625" y="504000"/>
                        <a:ext cx="1873250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510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 smtClean="0"/>
              <a:t>The </a:t>
            </a:r>
            <a:r>
              <a:rPr lang="en-US" sz="1500" b="1" dirty="0"/>
              <a:t>output is effectively the same as the linear regression output in the first slideshow for this chapter.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175113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21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2819399" y="3952875"/>
            <a:ext cx="4124326" cy="988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2162904"/>
              </p:ext>
            </p:extLst>
          </p:nvPr>
        </p:nvGraphicFramePr>
        <p:xfrm>
          <a:off x="3048000" y="4046538"/>
          <a:ext cx="36576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10" name="Equation" r:id="rId5" imgW="3670200" imgH="787320" progId="Equation.DSMT4">
                  <p:embed/>
                </p:oleObj>
              </mc:Choice>
              <mc:Fallback>
                <p:oleObj name="Equation" r:id="rId5" imgW="367020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046538"/>
                        <a:ext cx="3657600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77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467999" y="676275"/>
            <a:ext cx="8208000" cy="4791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613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The hyperbolic function imposes the constraint that the function plunges to minus infinity for positive </a:t>
            </a:r>
            <a:r>
              <a:rPr lang="en-US" sz="1500" b="1" i="1"/>
              <a:t>g</a:t>
            </a:r>
            <a:r>
              <a:rPr lang="en-US" sz="1500" b="1"/>
              <a:t> as </a:t>
            </a:r>
            <a:r>
              <a:rPr lang="en-US" sz="1500" b="1" i="1"/>
              <a:t>g</a:t>
            </a:r>
            <a:r>
              <a:rPr lang="en-US" sz="1500" b="1"/>
              <a:t> approaches zero.</a:t>
            </a:r>
            <a:endParaRPr lang="en-GB" sz="1500"/>
          </a:p>
        </p:txBody>
      </p:sp>
      <p:sp>
        <p:nvSpPr>
          <p:cNvPr id="176137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22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pic>
        <p:nvPicPr>
          <p:cNvPr id="176178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734400"/>
            <a:ext cx="7833025" cy="4793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6276975" y="477225"/>
            <a:ext cx="2162175" cy="86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031657"/>
              </p:ext>
            </p:extLst>
          </p:nvPr>
        </p:nvGraphicFramePr>
        <p:xfrm>
          <a:off x="6397625" y="504000"/>
          <a:ext cx="187325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84" name="Equation" r:id="rId4" imgW="1879560" imgH="787320" progId="Equation.3">
                  <p:embed/>
                </p:oleObj>
              </mc:Choice>
              <mc:Fallback>
                <p:oleObj name="Equation" r:id="rId4" imgW="1879560" imgH="787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7625" y="504000"/>
                        <a:ext cx="1873250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715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This feature can be relaxed by using the variation shown.  Unlike the previous function, this cannot be linearized by any kind of transformation.  Here, nonlinear regression must be used.</a:t>
            </a:r>
            <a:endParaRPr lang="en-GB" sz="1500"/>
          </a:p>
        </p:txBody>
      </p:sp>
      <p:sp>
        <p:nvSpPr>
          <p:cNvPr id="177160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23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4582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365125" y="636588"/>
            <a:ext cx="4500000" cy="230187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442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34988"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nl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(e = {beta1} + {beta2}/({beta3} + g))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31)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Iteration 0:  residual SS =  12.30411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Iteration 1:  residual SS =  12.27327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.....................................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Iteration 8:  residual SS =  11.98063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   31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6.12863996     2  3.06431998         R-squared     =    0.3384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11.9806251    28  .427879466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  0.2912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Root MSE      =   .654125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 18.109265    30  .603642167         Res. dev.     =   58.5026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e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/beta1 |   2.714411   1.017058     2.67   0.013     .6310616     4.79776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/beta2 |  -6.140415   8.770209    -0.70   0.490    -24.10537    11.82454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/beta3 |   1.404714   2.889556     0.49   0.631    -4.514274    7.323702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6276975" y="477225"/>
            <a:ext cx="2628900" cy="86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" name="Rectangle 1"/>
          <p:cNvSpPr/>
          <p:nvPr/>
        </p:nvSpPr>
        <p:spPr bwMode="auto">
          <a:xfrm>
            <a:off x="7400925" y="914400"/>
            <a:ext cx="447675" cy="3960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4370815"/>
              </p:ext>
            </p:extLst>
          </p:nvPr>
        </p:nvGraphicFramePr>
        <p:xfrm>
          <a:off x="6397200" y="504000"/>
          <a:ext cx="23495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02" name="Equation" r:id="rId3" imgW="2349360" imgH="799920" progId="Equation.3">
                  <p:embed/>
                </p:oleObj>
              </mc:Choice>
              <mc:Fallback>
                <p:oleObj name="Equation" r:id="rId3" imgW="2349360" imgH="7999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7200" y="504000"/>
                        <a:ext cx="2349500" cy="806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4582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365125" y="636588"/>
            <a:ext cx="4500000" cy="230187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442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34988"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nl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(e = {beta1} + {beta2}/({beta3} + g))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31)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Iteration 0:  residual SS =  12.30411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Iteration 1:  residual SS =  12.27327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.....................................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Iteration 8:  residual SS =  11.98063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   31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6.12863996     2  3.06431998         R-squared     =    0.3384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11.9806251    28  .427879466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  0.2912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Root MSE      =   .654125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 18.109265    30  .603642167         Res. dev.     =   58.5026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e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/beta1 |   2.714411   1.017058     2.67   0.013     .6310616     4.79776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/beta2 |  -6.140415   8.770209    -0.70   0.490    -24.10537    11.82454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/beta3 |   1.404714   2.889556     0.49   0.631    -4.514274    7.323702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818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The output for this specification is shown, with most of the iteration messages deleted.  </a:t>
            </a:r>
            <a:endParaRPr lang="en-GB" sz="1500"/>
          </a:p>
        </p:txBody>
      </p:sp>
      <p:sp>
        <p:nvSpPr>
          <p:cNvPr id="178183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24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34988"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03600" algn="r"/>
                <a:tab pos="44831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900" b="1">
              <a:latin typeface="Arial" charset="0"/>
            </a:endParaRPr>
          </a:p>
          <a:p>
            <a:pPr>
              <a:lnSpc>
                <a:spcPct val="120000"/>
              </a:lnSpc>
            </a:pPr>
            <a:endParaRPr lang="en-GB" sz="1800" b="1">
              <a:latin typeface="Arial" charset="0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6276975" y="477225"/>
            <a:ext cx="2628900" cy="86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990431"/>
              </p:ext>
            </p:extLst>
          </p:nvPr>
        </p:nvGraphicFramePr>
        <p:xfrm>
          <a:off x="6397200" y="504000"/>
          <a:ext cx="23495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225" name="Equation" r:id="rId3" imgW="2349360" imgH="799920" progId="Equation.3">
                  <p:embed/>
                </p:oleObj>
              </mc:Choice>
              <mc:Fallback>
                <p:oleObj name="Equation" r:id="rId3" imgW="2349360" imgH="7999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7200" y="504000"/>
                        <a:ext cx="2349500" cy="806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467999" y="676275"/>
            <a:ext cx="8208000" cy="4791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920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The figure compares the original (black) and new (red) hyperbolic functions.  The </a:t>
            </a:r>
            <a:r>
              <a:rPr lang="en-US" sz="1500" b="1" dirty="0" smtClean="0"/>
              <a:t>overall fit </a:t>
            </a:r>
            <a:r>
              <a:rPr lang="en-US" sz="1500" b="1" dirty="0"/>
              <a:t>is </a:t>
            </a:r>
            <a:r>
              <a:rPr lang="en-US" sz="1500" b="1" dirty="0" smtClean="0"/>
              <a:t>not greatly improved, but the specification does seem more satisfactory.</a:t>
            </a:r>
            <a:endParaRPr lang="en-GB" sz="1500" dirty="0"/>
          </a:p>
        </p:txBody>
      </p:sp>
      <p:sp>
        <p:nvSpPr>
          <p:cNvPr id="179208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25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pic>
        <p:nvPicPr>
          <p:cNvPr id="179249" name="Picture 4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734400"/>
            <a:ext cx="7833025" cy="4793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6276975" y="477225"/>
            <a:ext cx="2628900" cy="86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9276000"/>
              </p:ext>
            </p:extLst>
          </p:nvPr>
        </p:nvGraphicFramePr>
        <p:xfrm>
          <a:off x="6397200" y="504000"/>
          <a:ext cx="23495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55" name="Equation" r:id="rId4" imgW="2349360" imgH="799920" progId="Equation.3">
                  <p:embed/>
                </p:oleObj>
              </mc:Choice>
              <mc:Fallback>
                <p:oleObj name="Equation" r:id="rId4" imgW="2349360" imgH="7999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7200" y="504000"/>
                        <a:ext cx="2349500" cy="806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73" name="Text Box 1045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4.4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www.oxfordtextbooks.co.uk/orc/dougherty5e/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25974" name="Text Box 1046"/>
          <p:cNvSpPr txBox="1">
            <a:spLocks noChangeArrowheads="1"/>
          </p:cNvSpPr>
          <p:nvPr/>
        </p:nvSpPr>
        <p:spPr bwMode="auto">
          <a:xfrm>
            <a:off x="8162925" y="6553200"/>
            <a:ext cx="90487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2016_05_03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258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There is no way of transforming the relationship to obtain a linear relationship, and so it is not possible to apply the usual regression procedure.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152587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900000" y="579825"/>
            <a:ext cx="7344000" cy="677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715229"/>
              </p:ext>
            </p:extLst>
          </p:nvPr>
        </p:nvGraphicFramePr>
        <p:xfrm>
          <a:off x="3355975" y="692150"/>
          <a:ext cx="24320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27" name="Equation" r:id="rId3" imgW="2425680" imgH="419040" progId="Equation.3">
                  <p:embed/>
                </p:oleObj>
              </mc:Choice>
              <mc:Fallback>
                <p:oleObj name="Equation" r:id="rId3" imgW="2425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975" y="692150"/>
                        <a:ext cx="24320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Nevertheless, one can still use the principle of minimizing the sum of the squares of the residuals to obtain estimates of the parameters.  We will describe a simple nonlinear regression algorithm that uses the principle.  It consists of a series of repeated steps.</a:t>
            </a:r>
            <a:endParaRPr lang="en-GB" sz="1500"/>
          </a:p>
        </p:txBody>
      </p:sp>
      <p:sp>
        <p:nvSpPr>
          <p:cNvPr id="153611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900000" y="579825"/>
            <a:ext cx="7344000" cy="677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715229"/>
              </p:ext>
            </p:extLst>
          </p:nvPr>
        </p:nvGraphicFramePr>
        <p:xfrm>
          <a:off x="3355975" y="692150"/>
          <a:ext cx="24320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1" name="Equation" r:id="rId3" imgW="2425680" imgH="419040" progId="Equation.3">
                  <p:embed/>
                </p:oleObj>
              </mc:Choice>
              <mc:Fallback>
                <p:oleObj name="Equation" r:id="rId3" imgW="2425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975" y="692150"/>
                        <a:ext cx="24320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You start by guessing plausible values for the parameters.</a:t>
            </a:r>
            <a:endParaRPr lang="en-GB" sz="1500" dirty="0"/>
          </a:p>
        </p:txBody>
      </p:sp>
      <p:sp>
        <p:nvSpPr>
          <p:cNvPr id="155656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4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900000" y="579825"/>
            <a:ext cx="7344000" cy="677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715229"/>
              </p:ext>
            </p:extLst>
          </p:nvPr>
        </p:nvGraphicFramePr>
        <p:xfrm>
          <a:off x="3355975" y="692150"/>
          <a:ext cx="24320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6" name="Equation" r:id="rId3" imgW="2425680" imgH="419040" progId="Equation.3">
                  <p:embed/>
                </p:oleObj>
              </mc:Choice>
              <mc:Fallback>
                <p:oleObj name="Equation" r:id="rId3" imgW="2425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975" y="692150"/>
                        <a:ext cx="24320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900000" y="1396100"/>
            <a:ext cx="7344000" cy="106135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943200" y="1440975"/>
            <a:ext cx="7257600" cy="397125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>
            <a:off x="921600" y="1836975"/>
            <a:ext cx="73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1311275" y="1398590"/>
            <a:ext cx="6489700" cy="954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55600" indent="-355600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34988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1800" b="1" dirty="0" smtClean="0">
                <a:latin typeface="Arial" charset="0"/>
              </a:rPr>
              <a:t>Nonlinear </a:t>
            </a:r>
            <a:r>
              <a:rPr lang="en-GB" sz="1800" b="1" dirty="0">
                <a:latin typeface="Arial" charset="0"/>
              </a:rPr>
              <a:t>regression algorithm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1800" b="1" dirty="0">
                <a:latin typeface="Arial" charset="0"/>
              </a:rPr>
              <a:t>1.	</a:t>
            </a:r>
            <a:r>
              <a:rPr lang="en-US" sz="1800" b="1" dirty="0" smtClean="0">
                <a:latin typeface="Arial" charset="0"/>
              </a:rPr>
              <a:t>Guess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1</a:t>
            </a:r>
            <a:r>
              <a:rPr lang="en-US" sz="1800" b="1" dirty="0" smtClean="0">
                <a:latin typeface="Arial" charset="0"/>
              </a:rPr>
              <a:t>,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2</a:t>
            </a:r>
            <a:r>
              <a:rPr lang="en-US" sz="1800" b="1" dirty="0" smtClean="0">
                <a:latin typeface="Arial" charset="0"/>
              </a:rPr>
              <a:t>, and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3</a:t>
            </a:r>
            <a:r>
              <a:rPr lang="en-US" sz="1800" b="1" dirty="0" smtClean="0">
                <a:latin typeface="Arial" charset="0"/>
              </a:rPr>
              <a:t>.      ,     , and      are the guesses.</a:t>
            </a:r>
            <a:endParaRPr lang="en-US" sz="1800" b="1" dirty="0">
              <a:latin typeface="Arial" charset="0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502918"/>
              </p:ext>
            </p:extLst>
          </p:nvPr>
        </p:nvGraphicFramePr>
        <p:xfrm>
          <a:off x="4089402" y="1914527"/>
          <a:ext cx="263243" cy="358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7" name="Equation" r:id="rId5" imgW="317160" imgH="431640" progId="Equation.DSMT4">
                  <p:embed/>
                </p:oleObj>
              </mc:Choice>
              <mc:Fallback>
                <p:oleObj name="Equation" r:id="rId5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402" y="1914527"/>
                        <a:ext cx="263243" cy="3582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328157"/>
              </p:ext>
            </p:extLst>
          </p:nvPr>
        </p:nvGraphicFramePr>
        <p:xfrm>
          <a:off x="4456113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8" name="Equation" r:id="rId7" imgW="330120" imgH="431640" progId="Equation.DSMT4">
                  <p:embed/>
                </p:oleObj>
              </mc:Choice>
              <mc:Fallback>
                <p:oleObj name="Equation" r:id="rId7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6113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000733"/>
              </p:ext>
            </p:extLst>
          </p:nvPr>
        </p:nvGraphicFramePr>
        <p:xfrm>
          <a:off x="5322888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9" name="Equation" r:id="rId9" imgW="330120" imgH="431640" progId="Equation.DSMT4">
                  <p:embed/>
                </p:oleObj>
              </mc:Choice>
              <mc:Fallback>
                <p:oleObj name="Equation" r:id="rId9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2888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You calculate the </a:t>
            </a:r>
            <a:r>
              <a:rPr lang="en-US" sz="1500" b="1" dirty="0" smtClean="0"/>
              <a:t>corresponding fitted </a:t>
            </a:r>
            <a:r>
              <a:rPr lang="en-US" sz="1500" b="1" dirty="0"/>
              <a:t>values of</a:t>
            </a:r>
            <a:r>
              <a:rPr lang="en-US" sz="1500" b="1" i="1" dirty="0"/>
              <a:t> Y </a:t>
            </a:r>
            <a:r>
              <a:rPr lang="en-US" sz="1500" b="1" dirty="0"/>
              <a:t>from the data on</a:t>
            </a:r>
            <a:r>
              <a:rPr lang="en-US" sz="1500" b="1" i="1" dirty="0"/>
              <a:t> X</a:t>
            </a:r>
            <a:r>
              <a:rPr lang="en-US" sz="1500" b="1" dirty="0"/>
              <a:t>, </a:t>
            </a:r>
            <a:r>
              <a:rPr lang="en-US" sz="1500" b="1" dirty="0" smtClean="0"/>
              <a:t>conditional on </a:t>
            </a:r>
            <a:r>
              <a:rPr lang="en-US" sz="1500" b="1" dirty="0"/>
              <a:t>these values of the parameters.</a:t>
            </a:r>
            <a:endParaRPr lang="en-GB" sz="1500" dirty="0"/>
          </a:p>
        </p:txBody>
      </p:sp>
      <p:sp>
        <p:nvSpPr>
          <p:cNvPr id="156680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5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900000" y="579825"/>
            <a:ext cx="7344000" cy="677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715229"/>
              </p:ext>
            </p:extLst>
          </p:nvPr>
        </p:nvGraphicFramePr>
        <p:xfrm>
          <a:off x="3355975" y="692150"/>
          <a:ext cx="24320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49" name="Equation" r:id="rId3" imgW="2425680" imgH="419040" progId="Equation.3">
                  <p:embed/>
                </p:oleObj>
              </mc:Choice>
              <mc:Fallback>
                <p:oleObj name="Equation" r:id="rId3" imgW="2425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975" y="692150"/>
                        <a:ext cx="24320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900000" y="1396100"/>
            <a:ext cx="7344000" cy="13852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943200" y="1440975"/>
            <a:ext cx="7257600" cy="397125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Line 6"/>
          <p:cNvSpPr>
            <a:spLocks noChangeShapeType="1"/>
          </p:cNvSpPr>
          <p:nvPr/>
        </p:nvSpPr>
        <p:spPr bwMode="auto">
          <a:xfrm>
            <a:off x="921600" y="1836975"/>
            <a:ext cx="73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1311275" y="1398589"/>
            <a:ext cx="6489700" cy="1344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55600" indent="-355600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34988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1800" b="1" dirty="0" smtClean="0">
                <a:latin typeface="Arial" charset="0"/>
              </a:rPr>
              <a:t>Nonlinear </a:t>
            </a:r>
            <a:r>
              <a:rPr lang="en-GB" sz="1800" b="1" dirty="0">
                <a:latin typeface="Arial" charset="0"/>
              </a:rPr>
              <a:t>regression algorithm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1800" b="1" dirty="0">
                <a:latin typeface="Arial" charset="0"/>
              </a:rPr>
              <a:t>1.	</a:t>
            </a:r>
            <a:r>
              <a:rPr lang="en-US" sz="1800" b="1" dirty="0" smtClean="0">
                <a:latin typeface="Arial" charset="0"/>
              </a:rPr>
              <a:t>Guess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1</a:t>
            </a:r>
            <a:r>
              <a:rPr lang="en-US" sz="1800" b="1" dirty="0" smtClean="0">
                <a:latin typeface="Arial" charset="0"/>
              </a:rPr>
              <a:t>,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2</a:t>
            </a:r>
            <a:r>
              <a:rPr lang="en-US" sz="1800" b="1" dirty="0" smtClean="0">
                <a:latin typeface="Arial" charset="0"/>
              </a:rPr>
              <a:t>, and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3</a:t>
            </a:r>
            <a:r>
              <a:rPr lang="en-US" sz="1800" b="1" dirty="0" smtClean="0">
                <a:latin typeface="Arial" charset="0"/>
              </a:rPr>
              <a:t>.      ,     , and      are the guesses.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>
                <a:latin typeface="Arial" charset="0"/>
              </a:rPr>
              <a:t>2.	</a:t>
            </a:r>
            <a:r>
              <a:rPr lang="en-US" sz="1800" b="1" dirty="0" smtClean="0">
                <a:latin typeface="Arial" charset="0"/>
              </a:rPr>
              <a:t>Calculate</a:t>
            </a:r>
            <a:r>
              <a:rPr lang="en-US" sz="1800" b="1" i="1" dirty="0" smtClean="0">
                <a:latin typeface="Arial" charset="0"/>
              </a:rPr>
              <a:t>                        </a:t>
            </a:r>
            <a:r>
              <a:rPr lang="en-US" sz="1800" b="1" dirty="0" smtClean="0">
                <a:latin typeface="Arial" charset="0"/>
              </a:rPr>
              <a:t>    for each observation.</a:t>
            </a:r>
            <a:r>
              <a:rPr lang="en-US" sz="1800" b="1" i="1" dirty="0" smtClean="0">
                <a:latin typeface="Arial" charset="0"/>
              </a:rPr>
              <a:t> </a:t>
            </a:r>
            <a:endParaRPr lang="en-US" sz="1800" b="1" dirty="0">
              <a:latin typeface="Arial" charset="0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562898"/>
              </p:ext>
            </p:extLst>
          </p:nvPr>
        </p:nvGraphicFramePr>
        <p:xfrm>
          <a:off x="4089402" y="1914527"/>
          <a:ext cx="263243" cy="358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50" name="Equation" r:id="rId5" imgW="317160" imgH="431640" progId="Equation.DSMT4">
                  <p:embed/>
                </p:oleObj>
              </mc:Choice>
              <mc:Fallback>
                <p:oleObj name="Equation" r:id="rId5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402" y="1914527"/>
                        <a:ext cx="263243" cy="3582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791265"/>
              </p:ext>
            </p:extLst>
          </p:nvPr>
        </p:nvGraphicFramePr>
        <p:xfrm>
          <a:off x="4456113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51" name="Equation" r:id="rId7" imgW="330120" imgH="431640" progId="Equation.DSMT4">
                  <p:embed/>
                </p:oleObj>
              </mc:Choice>
              <mc:Fallback>
                <p:oleObj name="Equation" r:id="rId7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6113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384259"/>
              </p:ext>
            </p:extLst>
          </p:nvPr>
        </p:nvGraphicFramePr>
        <p:xfrm>
          <a:off x="5322888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52" name="Equation" r:id="rId9" imgW="330120" imgH="431640" progId="Equation.DSMT4">
                  <p:embed/>
                </p:oleObj>
              </mc:Choice>
              <mc:Fallback>
                <p:oleObj name="Equation" r:id="rId9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2888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789390"/>
              </p:ext>
            </p:extLst>
          </p:nvPr>
        </p:nvGraphicFramePr>
        <p:xfrm>
          <a:off x="2846388" y="2260600"/>
          <a:ext cx="16319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53" name="Equation" r:id="rId11" imgW="1968480" imgH="457200" progId="Equation.DSMT4">
                  <p:embed/>
                </p:oleObj>
              </mc:Choice>
              <mc:Fallback>
                <p:oleObj name="Equation" r:id="rId11" imgW="196848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88" y="2260600"/>
                        <a:ext cx="1631950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000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7704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6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You calculate the residual for each observation in the sample, and hence </a:t>
            </a:r>
            <a:r>
              <a:rPr lang="en-US" sz="1500" b="1" i="1" dirty="0"/>
              <a:t>RSS</a:t>
            </a:r>
            <a:r>
              <a:rPr lang="en-US" sz="1500" b="1" dirty="0"/>
              <a:t>, the sum of the squares of the residuals.</a:t>
            </a:r>
            <a:endParaRPr lang="en-GB" sz="1500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900000" y="579825"/>
            <a:ext cx="7344000" cy="677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715229"/>
              </p:ext>
            </p:extLst>
          </p:nvPr>
        </p:nvGraphicFramePr>
        <p:xfrm>
          <a:off x="3355975" y="692150"/>
          <a:ext cx="24320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01" name="Equation" r:id="rId3" imgW="2425680" imgH="419040" progId="Equation.3">
                  <p:embed/>
                </p:oleObj>
              </mc:Choice>
              <mc:Fallback>
                <p:oleObj name="Equation" r:id="rId3" imgW="2425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975" y="692150"/>
                        <a:ext cx="24320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900000" y="1396099"/>
            <a:ext cx="7344000" cy="218530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943200" y="1440975"/>
            <a:ext cx="7257600" cy="397125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Line 6"/>
          <p:cNvSpPr>
            <a:spLocks noChangeShapeType="1"/>
          </p:cNvSpPr>
          <p:nvPr/>
        </p:nvSpPr>
        <p:spPr bwMode="auto">
          <a:xfrm>
            <a:off x="921600" y="1836975"/>
            <a:ext cx="73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1311275" y="1398589"/>
            <a:ext cx="6489700" cy="208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55600" indent="-355600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34988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1800" b="1" dirty="0" smtClean="0">
                <a:latin typeface="Arial" charset="0"/>
              </a:rPr>
              <a:t>Nonlinear </a:t>
            </a:r>
            <a:r>
              <a:rPr lang="en-GB" sz="1800" b="1" dirty="0">
                <a:latin typeface="Arial" charset="0"/>
              </a:rPr>
              <a:t>regression algorithm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1800" b="1" dirty="0">
                <a:latin typeface="Arial" charset="0"/>
              </a:rPr>
              <a:t>1.	</a:t>
            </a:r>
            <a:r>
              <a:rPr lang="en-US" sz="1800" b="1" dirty="0" smtClean="0">
                <a:latin typeface="Arial" charset="0"/>
              </a:rPr>
              <a:t>Guess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1</a:t>
            </a:r>
            <a:r>
              <a:rPr lang="en-US" sz="1800" b="1" dirty="0" smtClean="0">
                <a:latin typeface="Arial" charset="0"/>
              </a:rPr>
              <a:t>,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2</a:t>
            </a:r>
            <a:r>
              <a:rPr lang="en-US" sz="1800" b="1" dirty="0" smtClean="0">
                <a:latin typeface="Arial" charset="0"/>
              </a:rPr>
              <a:t>, and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3</a:t>
            </a:r>
            <a:r>
              <a:rPr lang="en-US" sz="1800" b="1" dirty="0" smtClean="0">
                <a:latin typeface="Arial" charset="0"/>
              </a:rPr>
              <a:t>.      ,     , and      are the guesses.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>
                <a:latin typeface="Arial" charset="0"/>
              </a:rPr>
              <a:t>2.	</a:t>
            </a:r>
            <a:r>
              <a:rPr lang="en-US" sz="1800" b="1" dirty="0" smtClean="0">
                <a:latin typeface="Arial" charset="0"/>
              </a:rPr>
              <a:t>Calculate</a:t>
            </a:r>
            <a:r>
              <a:rPr lang="en-US" sz="1800" b="1" i="1" dirty="0" smtClean="0">
                <a:latin typeface="Arial" charset="0"/>
              </a:rPr>
              <a:t>                        </a:t>
            </a:r>
            <a:r>
              <a:rPr lang="en-US" sz="1800" b="1" dirty="0" smtClean="0">
                <a:latin typeface="Arial" charset="0"/>
              </a:rPr>
              <a:t>    for each observation.</a:t>
            </a:r>
            <a:r>
              <a:rPr lang="en-US" sz="1800" b="1" i="1" dirty="0" smtClean="0">
                <a:latin typeface="Arial" charset="0"/>
              </a:rPr>
              <a:t> 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>
                <a:latin typeface="Arial" charset="0"/>
              </a:rPr>
              <a:t>3.	C</a:t>
            </a:r>
            <a:r>
              <a:rPr lang="en-US" sz="1800" b="1" dirty="0" smtClean="0">
                <a:latin typeface="Arial" charset="0"/>
              </a:rPr>
              <a:t>alculate                     for each observation.</a:t>
            </a: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 smtClean="0">
                <a:latin typeface="Arial" charset="0"/>
              </a:rPr>
              <a:t>4.	Calculate                      </a:t>
            </a:r>
            <a:r>
              <a:rPr lang="en-US" sz="1800" b="1" i="1" dirty="0" smtClean="0">
                <a:latin typeface="Arial" charset="0"/>
              </a:rPr>
              <a:t>.</a:t>
            </a:r>
            <a:endParaRPr lang="en-US" sz="1800" b="1" i="1" baseline="-25000" dirty="0">
              <a:latin typeface="Arial" charset="0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0060587"/>
              </p:ext>
            </p:extLst>
          </p:nvPr>
        </p:nvGraphicFramePr>
        <p:xfrm>
          <a:off x="4089402" y="1914527"/>
          <a:ext cx="263243" cy="358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02" name="Equation" r:id="rId5" imgW="317160" imgH="431640" progId="Equation.DSMT4">
                  <p:embed/>
                </p:oleObj>
              </mc:Choice>
              <mc:Fallback>
                <p:oleObj name="Equation" r:id="rId5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402" y="1914527"/>
                        <a:ext cx="263243" cy="3582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142453"/>
              </p:ext>
            </p:extLst>
          </p:nvPr>
        </p:nvGraphicFramePr>
        <p:xfrm>
          <a:off x="4456113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03" name="Equation" r:id="rId7" imgW="330120" imgH="431640" progId="Equation.DSMT4">
                  <p:embed/>
                </p:oleObj>
              </mc:Choice>
              <mc:Fallback>
                <p:oleObj name="Equation" r:id="rId7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6113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2162629"/>
              </p:ext>
            </p:extLst>
          </p:nvPr>
        </p:nvGraphicFramePr>
        <p:xfrm>
          <a:off x="5322888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04" name="Equation" r:id="rId9" imgW="330120" imgH="431640" progId="Equation.DSMT4">
                  <p:embed/>
                </p:oleObj>
              </mc:Choice>
              <mc:Fallback>
                <p:oleObj name="Equation" r:id="rId9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2888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007561"/>
              </p:ext>
            </p:extLst>
          </p:nvPr>
        </p:nvGraphicFramePr>
        <p:xfrm>
          <a:off x="2846388" y="2260600"/>
          <a:ext cx="16319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05" name="Equation" r:id="rId11" imgW="1968480" imgH="457200" progId="Equation.DSMT4">
                  <p:embed/>
                </p:oleObj>
              </mc:Choice>
              <mc:Fallback>
                <p:oleObj name="Equation" r:id="rId11" imgW="196848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88" y="2260600"/>
                        <a:ext cx="1631950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008783"/>
              </p:ext>
            </p:extLst>
          </p:nvPr>
        </p:nvGraphicFramePr>
        <p:xfrm>
          <a:off x="2870200" y="2656425"/>
          <a:ext cx="11271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06" name="Equation" r:id="rId13" imgW="1358640" imgH="431640" progId="Equation.DSMT4">
                  <p:embed/>
                </p:oleObj>
              </mc:Choice>
              <mc:Fallback>
                <p:oleObj name="Equation" r:id="rId13" imgW="13586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0200" y="2656425"/>
                        <a:ext cx="1127125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681029"/>
              </p:ext>
            </p:extLst>
          </p:nvPr>
        </p:nvGraphicFramePr>
        <p:xfrm>
          <a:off x="2846388" y="3032125"/>
          <a:ext cx="13271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07" name="Equation" r:id="rId15" imgW="1600200" imgH="444240" progId="Equation.DSMT4">
                  <p:embed/>
                </p:oleObj>
              </mc:Choice>
              <mc:Fallback>
                <p:oleObj name="Equation" r:id="rId15" imgW="160020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88" y="3032125"/>
                        <a:ext cx="132715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8728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7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en-US" sz="1500" b="1" dirty="0"/>
              <a:t>You then make small changes in one or more of your estimates of the parameters. 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900000" y="579825"/>
            <a:ext cx="7344000" cy="677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715229"/>
              </p:ext>
            </p:extLst>
          </p:nvPr>
        </p:nvGraphicFramePr>
        <p:xfrm>
          <a:off x="3355975" y="692150"/>
          <a:ext cx="24320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53" name="Equation" r:id="rId3" imgW="2425680" imgH="419040" progId="Equation.3">
                  <p:embed/>
                </p:oleObj>
              </mc:Choice>
              <mc:Fallback>
                <p:oleObj name="Equation" r:id="rId3" imgW="2425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975" y="692150"/>
                        <a:ext cx="24320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900000" y="1396099"/>
            <a:ext cx="7344000" cy="250915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943200" y="1440975"/>
            <a:ext cx="7257600" cy="397125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Line 6"/>
          <p:cNvSpPr>
            <a:spLocks noChangeShapeType="1"/>
          </p:cNvSpPr>
          <p:nvPr/>
        </p:nvSpPr>
        <p:spPr bwMode="auto">
          <a:xfrm>
            <a:off x="921600" y="1836975"/>
            <a:ext cx="73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1311275" y="1398588"/>
            <a:ext cx="6489700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55600" indent="-355600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34988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1800" b="1" dirty="0" smtClean="0">
                <a:latin typeface="Arial" charset="0"/>
              </a:rPr>
              <a:t>Nonlinear </a:t>
            </a:r>
            <a:r>
              <a:rPr lang="en-GB" sz="1800" b="1" dirty="0">
                <a:latin typeface="Arial" charset="0"/>
              </a:rPr>
              <a:t>regression algorithm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1800" b="1" dirty="0">
                <a:latin typeface="Arial" charset="0"/>
              </a:rPr>
              <a:t>1.	</a:t>
            </a:r>
            <a:r>
              <a:rPr lang="en-US" sz="1800" b="1" dirty="0" smtClean="0">
                <a:latin typeface="Arial" charset="0"/>
              </a:rPr>
              <a:t>Guess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1</a:t>
            </a:r>
            <a:r>
              <a:rPr lang="en-US" sz="1800" b="1" dirty="0" smtClean="0">
                <a:latin typeface="Arial" charset="0"/>
              </a:rPr>
              <a:t>,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2</a:t>
            </a:r>
            <a:r>
              <a:rPr lang="en-US" sz="1800" b="1" dirty="0" smtClean="0">
                <a:latin typeface="Arial" charset="0"/>
              </a:rPr>
              <a:t>, and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3</a:t>
            </a:r>
            <a:r>
              <a:rPr lang="en-US" sz="1800" b="1" dirty="0" smtClean="0">
                <a:latin typeface="Arial" charset="0"/>
              </a:rPr>
              <a:t>.      ,     , and      are the guesses.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>
                <a:latin typeface="Arial" charset="0"/>
              </a:rPr>
              <a:t>2.	</a:t>
            </a:r>
            <a:r>
              <a:rPr lang="en-US" sz="1800" b="1" dirty="0" smtClean="0">
                <a:latin typeface="Arial" charset="0"/>
              </a:rPr>
              <a:t>Calculate</a:t>
            </a:r>
            <a:r>
              <a:rPr lang="en-US" sz="1800" b="1" i="1" dirty="0" smtClean="0">
                <a:latin typeface="Arial" charset="0"/>
              </a:rPr>
              <a:t>                        </a:t>
            </a:r>
            <a:r>
              <a:rPr lang="en-US" sz="1800" b="1" dirty="0" smtClean="0">
                <a:latin typeface="Arial" charset="0"/>
              </a:rPr>
              <a:t>    for each observation.</a:t>
            </a:r>
            <a:r>
              <a:rPr lang="en-US" sz="1800" b="1" i="1" dirty="0" smtClean="0">
                <a:latin typeface="Arial" charset="0"/>
              </a:rPr>
              <a:t> 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>
                <a:latin typeface="Arial" charset="0"/>
              </a:rPr>
              <a:t>3.	C</a:t>
            </a:r>
            <a:r>
              <a:rPr lang="en-US" sz="1800" b="1" dirty="0" smtClean="0">
                <a:latin typeface="Arial" charset="0"/>
              </a:rPr>
              <a:t>alculate                     for each observation.</a:t>
            </a: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 smtClean="0">
                <a:latin typeface="Arial" charset="0"/>
              </a:rPr>
              <a:t>4.	Calculate                      </a:t>
            </a:r>
            <a:r>
              <a:rPr lang="en-US" sz="1800" b="1" i="1" dirty="0" smtClean="0">
                <a:latin typeface="Arial" charset="0"/>
              </a:rPr>
              <a:t>.</a:t>
            </a:r>
            <a:endParaRPr lang="en-US" sz="1800" b="1" i="1" baseline="-25000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 smtClean="0">
                <a:latin typeface="Arial" charset="0"/>
              </a:rPr>
              <a:t>5.</a:t>
            </a:r>
            <a:r>
              <a:rPr lang="en-US" sz="1800" b="1" dirty="0">
                <a:latin typeface="Arial" charset="0"/>
              </a:rPr>
              <a:t>	</a:t>
            </a:r>
            <a:r>
              <a:rPr lang="en-US" sz="1800" b="1" dirty="0" smtClean="0">
                <a:latin typeface="Arial" charset="0"/>
              </a:rPr>
              <a:t>Adjust </a:t>
            </a:r>
            <a:r>
              <a:rPr lang="en-US" sz="1800" b="1" i="1" dirty="0">
                <a:latin typeface="Arial" charset="0"/>
              </a:rPr>
              <a:t> </a:t>
            </a:r>
            <a:r>
              <a:rPr lang="en-US" sz="1800" b="1" i="1" dirty="0" smtClean="0">
                <a:latin typeface="Arial" charset="0"/>
              </a:rPr>
              <a:t>   </a:t>
            </a:r>
            <a:r>
              <a:rPr lang="en-US" sz="1800" b="1" dirty="0" smtClean="0">
                <a:latin typeface="Arial" charset="0"/>
              </a:rPr>
              <a:t>,     , and     </a:t>
            </a:r>
            <a:r>
              <a:rPr lang="en-US" sz="1800" b="1" i="1" dirty="0" smtClean="0">
                <a:latin typeface="Arial" charset="0"/>
              </a:rPr>
              <a:t>.</a:t>
            </a:r>
            <a:r>
              <a:rPr lang="en-US" sz="1800" b="1" dirty="0" smtClean="0">
                <a:latin typeface="Arial" charset="0"/>
              </a:rPr>
              <a:t> </a:t>
            </a:r>
            <a:endParaRPr lang="en-US" sz="1800" b="1" dirty="0">
              <a:latin typeface="Arial" charset="0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749944"/>
              </p:ext>
            </p:extLst>
          </p:nvPr>
        </p:nvGraphicFramePr>
        <p:xfrm>
          <a:off x="4089402" y="1914527"/>
          <a:ext cx="263243" cy="358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54" name="Equation" r:id="rId5" imgW="317160" imgH="431640" progId="Equation.DSMT4">
                  <p:embed/>
                </p:oleObj>
              </mc:Choice>
              <mc:Fallback>
                <p:oleObj name="Equation" r:id="rId5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402" y="1914527"/>
                        <a:ext cx="263243" cy="3582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425906"/>
              </p:ext>
            </p:extLst>
          </p:nvPr>
        </p:nvGraphicFramePr>
        <p:xfrm>
          <a:off x="4456113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55" name="Equation" r:id="rId7" imgW="330120" imgH="431640" progId="Equation.DSMT4">
                  <p:embed/>
                </p:oleObj>
              </mc:Choice>
              <mc:Fallback>
                <p:oleObj name="Equation" r:id="rId7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6113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7957230"/>
              </p:ext>
            </p:extLst>
          </p:nvPr>
        </p:nvGraphicFramePr>
        <p:xfrm>
          <a:off x="5322888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56" name="Equation" r:id="rId9" imgW="330120" imgH="431640" progId="Equation.DSMT4">
                  <p:embed/>
                </p:oleObj>
              </mc:Choice>
              <mc:Fallback>
                <p:oleObj name="Equation" r:id="rId9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2888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5448365"/>
              </p:ext>
            </p:extLst>
          </p:nvPr>
        </p:nvGraphicFramePr>
        <p:xfrm>
          <a:off x="2846388" y="2260600"/>
          <a:ext cx="16319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57" name="Equation" r:id="rId11" imgW="1968480" imgH="457200" progId="Equation.DSMT4">
                  <p:embed/>
                </p:oleObj>
              </mc:Choice>
              <mc:Fallback>
                <p:oleObj name="Equation" r:id="rId11" imgW="196848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88" y="2260600"/>
                        <a:ext cx="1631950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318573"/>
              </p:ext>
            </p:extLst>
          </p:nvPr>
        </p:nvGraphicFramePr>
        <p:xfrm>
          <a:off x="2870200" y="2656425"/>
          <a:ext cx="11271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58" name="Equation" r:id="rId13" imgW="1358640" imgH="431640" progId="Equation.DSMT4">
                  <p:embed/>
                </p:oleObj>
              </mc:Choice>
              <mc:Fallback>
                <p:oleObj name="Equation" r:id="rId13" imgW="13586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0200" y="2656425"/>
                        <a:ext cx="1127125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052226"/>
              </p:ext>
            </p:extLst>
          </p:nvPr>
        </p:nvGraphicFramePr>
        <p:xfrm>
          <a:off x="2846388" y="3032125"/>
          <a:ext cx="13271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59" name="Equation" r:id="rId15" imgW="1600200" imgH="444240" progId="Equation.DSMT4">
                  <p:embed/>
                </p:oleObj>
              </mc:Choice>
              <mc:Fallback>
                <p:oleObj name="Equation" r:id="rId15" imgW="160020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88" y="3032125"/>
                        <a:ext cx="132715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317529"/>
              </p:ext>
            </p:extLst>
          </p:nvPr>
        </p:nvGraphicFramePr>
        <p:xfrm>
          <a:off x="2527300" y="3380025"/>
          <a:ext cx="2635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60" name="Equation" r:id="rId17" imgW="317160" imgH="431640" progId="Equation.DSMT4">
                  <p:embed/>
                </p:oleObj>
              </mc:Choice>
              <mc:Fallback>
                <p:oleObj name="Equation" r:id="rId17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7300" y="3380025"/>
                        <a:ext cx="263525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490950"/>
              </p:ext>
            </p:extLst>
          </p:nvPr>
        </p:nvGraphicFramePr>
        <p:xfrm>
          <a:off x="2894013" y="33800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61" name="Equation" r:id="rId19" imgW="330057" imgH="431613" progId="Equation.DSMT4">
                  <p:embed/>
                </p:oleObj>
              </mc:Choice>
              <mc:Fallback>
                <p:oleObj name="Equation" r:id="rId19" imgW="330057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4013" y="33800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664806"/>
              </p:ext>
            </p:extLst>
          </p:nvPr>
        </p:nvGraphicFramePr>
        <p:xfrm>
          <a:off x="3741738" y="33800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62" name="Equation" r:id="rId20" imgW="330120" imgH="431640" progId="Equation.DSMT4">
                  <p:embed/>
                </p:oleObj>
              </mc:Choice>
              <mc:Fallback>
                <p:oleObj name="Equation" r:id="rId20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1738" y="33800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974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 smtClean="0"/>
              <a:t>Using the new estimates of </a:t>
            </a:r>
            <a:r>
              <a:rPr lang="en-US" sz="1500" b="1" i="1" dirty="0" smtClean="0">
                <a:latin typeface="Symbol" pitchFamily="18" charset="2"/>
              </a:rPr>
              <a:t>b</a:t>
            </a:r>
            <a:r>
              <a:rPr lang="en-US" sz="1500" b="1" baseline="-25000" dirty="0" smtClean="0"/>
              <a:t>1</a:t>
            </a:r>
            <a:r>
              <a:rPr lang="en-US" sz="1500" b="1" dirty="0" smtClean="0"/>
              <a:t>, </a:t>
            </a:r>
            <a:r>
              <a:rPr lang="en-US" sz="1500" b="1" i="1" dirty="0" smtClean="0">
                <a:latin typeface="Symbol" pitchFamily="18" charset="2"/>
              </a:rPr>
              <a:t>b</a:t>
            </a:r>
            <a:r>
              <a:rPr lang="en-US" sz="1500" b="1" baseline="-25000" dirty="0" smtClean="0"/>
              <a:t>2</a:t>
            </a:r>
            <a:r>
              <a:rPr lang="en-US" sz="1500" b="1" dirty="0" smtClean="0"/>
              <a:t>, and </a:t>
            </a:r>
            <a:r>
              <a:rPr lang="en-US" sz="1500" b="1" i="1" dirty="0" smtClean="0">
                <a:latin typeface="Symbol" pitchFamily="18" charset="2"/>
              </a:rPr>
              <a:t>b</a:t>
            </a:r>
            <a:r>
              <a:rPr lang="en-US" sz="1500" b="1" baseline="-25000" dirty="0" smtClean="0"/>
              <a:t>3</a:t>
            </a:r>
            <a:r>
              <a:rPr lang="en-US" sz="1500" b="1" dirty="0" smtClean="0"/>
              <a:t>, you re-calculate </a:t>
            </a:r>
            <a:r>
              <a:rPr lang="en-US" sz="1500" b="1" dirty="0"/>
              <a:t>the </a:t>
            </a:r>
            <a:r>
              <a:rPr lang="en-US" sz="1500" b="1" dirty="0" smtClean="0"/>
              <a:t>fitted </a:t>
            </a:r>
            <a:r>
              <a:rPr lang="en-US" sz="1500" b="1" dirty="0"/>
              <a:t>values of</a:t>
            </a:r>
            <a:r>
              <a:rPr lang="en-US" sz="1500" b="1" i="1" dirty="0"/>
              <a:t> </a:t>
            </a:r>
            <a:r>
              <a:rPr lang="en-US" sz="1500" b="1" i="1" dirty="0" smtClean="0"/>
              <a:t>Y</a:t>
            </a:r>
            <a:r>
              <a:rPr lang="en-US" sz="1500" b="1" dirty="0" smtClean="0"/>
              <a:t>.  Then you re-calculate the residuals and  </a:t>
            </a:r>
            <a:r>
              <a:rPr lang="en-US" sz="1500" b="1" i="1" dirty="0"/>
              <a:t>RSS</a:t>
            </a:r>
            <a:r>
              <a:rPr lang="en-US" sz="1500" b="1" dirty="0"/>
              <a:t>.</a:t>
            </a:r>
            <a:endParaRPr lang="en-GB" sz="1500" dirty="0"/>
          </a:p>
        </p:txBody>
      </p:sp>
      <p:sp>
        <p:nvSpPr>
          <p:cNvPr id="159752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8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NONLINEAR REGRESSION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1806575" y="1674813"/>
            <a:ext cx="5594350" cy="357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55600" indent="-355600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34988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1800" b="1" dirty="0" smtClean="0">
                <a:latin typeface="Arial" charset="0"/>
              </a:rPr>
              <a:t>Nonlinear </a:t>
            </a:r>
            <a:r>
              <a:rPr lang="en-GB" sz="1800" b="1" dirty="0">
                <a:latin typeface="Arial" charset="0"/>
              </a:rPr>
              <a:t>regression algorithm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1500"/>
              </a:spcBef>
            </a:pPr>
            <a:r>
              <a:rPr lang="en-US" sz="1600" b="1" dirty="0">
                <a:latin typeface="Arial" charset="0"/>
              </a:rPr>
              <a:t>1.	</a:t>
            </a:r>
            <a:r>
              <a:rPr lang="en-US" sz="1600" b="1" dirty="0" smtClean="0">
                <a:latin typeface="Arial" charset="0"/>
              </a:rPr>
              <a:t>Guess </a:t>
            </a:r>
            <a:r>
              <a:rPr lang="en-US" sz="1600" b="1" i="1" dirty="0" smtClean="0">
                <a:latin typeface="Symbol" pitchFamily="18" charset="2"/>
              </a:rPr>
              <a:t>b</a:t>
            </a:r>
            <a:r>
              <a:rPr lang="en-US" sz="1600" b="1" baseline="-25000" dirty="0" smtClean="0">
                <a:latin typeface="Arial" charset="0"/>
              </a:rPr>
              <a:t>1</a:t>
            </a:r>
            <a:r>
              <a:rPr lang="en-US" sz="1600" b="1" dirty="0" smtClean="0">
                <a:latin typeface="Arial" charset="0"/>
              </a:rPr>
              <a:t>, </a:t>
            </a:r>
            <a:r>
              <a:rPr lang="en-US" sz="1600" b="1" i="1" dirty="0" smtClean="0">
                <a:latin typeface="Symbol" pitchFamily="18" charset="2"/>
              </a:rPr>
              <a:t>b</a:t>
            </a:r>
            <a:r>
              <a:rPr lang="en-US" sz="1600" b="1" baseline="-25000" dirty="0" smtClean="0">
                <a:latin typeface="Arial" charset="0"/>
              </a:rPr>
              <a:t>2</a:t>
            </a:r>
            <a:r>
              <a:rPr lang="en-US" sz="1600" b="1" dirty="0" smtClean="0">
                <a:latin typeface="Arial" charset="0"/>
              </a:rPr>
              <a:t>, and </a:t>
            </a:r>
            <a:r>
              <a:rPr lang="en-US" sz="1600" b="1" i="1" dirty="0" smtClean="0">
                <a:latin typeface="Symbol" pitchFamily="18" charset="2"/>
              </a:rPr>
              <a:t>b</a:t>
            </a:r>
            <a:r>
              <a:rPr lang="en-US" sz="1600" b="1" baseline="-25000" dirty="0" smtClean="0">
                <a:latin typeface="Arial" charset="0"/>
              </a:rPr>
              <a:t>3</a:t>
            </a:r>
            <a:r>
              <a:rPr lang="en-US" sz="1600" b="1" dirty="0" smtClean="0">
                <a:latin typeface="Arial" charset="0"/>
              </a:rPr>
              <a:t>.  </a:t>
            </a:r>
            <a:r>
              <a:rPr lang="en-US" sz="1600" b="1" i="1" dirty="0" smtClean="0">
                <a:latin typeface="Arial" charset="0"/>
              </a:rPr>
              <a:t>b</a:t>
            </a:r>
            <a:r>
              <a:rPr lang="en-US" sz="1600" b="1" baseline="-25000" dirty="0" smtClean="0">
                <a:latin typeface="Arial" charset="0"/>
              </a:rPr>
              <a:t>1</a:t>
            </a:r>
            <a:r>
              <a:rPr lang="en-US" sz="1600" b="1" dirty="0" smtClean="0">
                <a:latin typeface="Arial" charset="0"/>
              </a:rPr>
              <a:t>, </a:t>
            </a:r>
            <a:r>
              <a:rPr lang="en-US" sz="1600" b="1" i="1" dirty="0" smtClean="0">
                <a:latin typeface="Arial" charset="0"/>
              </a:rPr>
              <a:t>b</a:t>
            </a:r>
            <a:r>
              <a:rPr lang="en-US" sz="1600" b="1" baseline="-25000" dirty="0" smtClean="0">
                <a:latin typeface="Arial" charset="0"/>
              </a:rPr>
              <a:t>2</a:t>
            </a:r>
            <a:r>
              <a:rPr lang="en-US" sz="1600" b="1" dirty="0" smtClean="0">
                <a:latin typeface="Arial" charset="0"/>
              </a:rPr>
              <a:t>, and </a:t>
            </a:r>
            <a:r>
              <a:rPr lang="en-US" sz="1600" b="1" i="1" dirty="0" smtClean="0">
                <a:latin typeface="Arial" charset="0"/>
              </a:rPr>
              <a:t>b</a:t>
            </a:r>
            <a:r>
              <a:rPr lang="en-US" sz="1600" b="1" baseline="-25000" dirty="0" smtClean="0">
                <a:latin typeface="Arial" charset="0"/>
              </a:rPr>
              <a:t>3</a:t>
            </a:r>
            <a:r>
              <a:rPr lang="en-US" sz="1600" b="1" dirty="0" smtClean="0">
                <a:latin typeface="Arial" charset="0"/>
              </a:rPr>
              <a:t> are the guesses.</a:t>
            </a:r>
            <a:endParaRPr lang="en-US" sz="16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600" b="1" dirty="0">
                <a:latin typeface="Arial" charset="0"/>
              </a:rPr>
              <a:t>2.	</a:t>
            </a:r>
            <a:r>
              <a:rPr lang="en-US" sz="1600" b="1" dirty="0" smtClean="0">
                <a:latin typeface="Arial" charset="0"/>
              </a:rPr>
              <a:t>Calculate</a:t>
            </a:r>
            <a:r>
              <a:rPr lang="en-US" sz="1600" b="1" i="1" dirty="0" smtClean="0">
                <a:latin typeface="Arial" charset="0"/>
              </a:rPr>
              <a:t> Y</a:t>
            </a:r>
            <a:r>
              <a:rPr lang="en-US" sz="1600" b="1" i="1" baseline="-25000" dirty="0" smtClean="0">
                <a:latin typeface="Arial" charset="0"/>
              </a:rPr>
              <a:t>i</a:t>
            </a:r>
            <a:r>
              <a:rPr lang="en-US" sz="1600" b="1" dirty="0" smtClean="0">
                <a:latin typeface="Arial" charset="0"/>
              </a:rPr>
              <a:t> = </a:t>
            </a:r>
            <a:r>
              <a:rPr lang="en-US" sz="1600" b="1" i="1" dirty="0" smtClean="0">
                <a:latin typeface="Arial" charset="0"/>
              </a:rPr>
              <a:t>b</a:t>
            </a:r>
            <a:r>
              <a:rPr lang="en-US" sz="1600" b="1" baseline="-25000" dirty="0" smtClean="0">
                <a:latin typeface="Arial" charset="0"/>
              </a:rPr>
              <a:t>1</a:t>
            </a:r>
            <a:r>
              <a:rPr lang="en-US" sz="1600" b="1" dirty="0" smtClean="0">
                <a:latin typeface="Arial" charset="0"/>
              </a:rPr>
              <a:t> + </a:t>
            </a:r>
            <a:r>
              <a:rPr lang="en-US" sz="1600" b="1" i="1" dirty="0" smtClean="0">
                <a:latin typeface="Arial" charset="0"/>
              </a:rPr>
              <a:t>b</a:t>
            </a:r>
            <a:r>
              <a:rPr lang="en-US" sz="1600" b="1" baseline="-25000" dirty="0" smtClean="0">
                <a:latin typeface="Arial" charset="0"/>
              </a:rPr>
              <a:t>2</a:t>
            </a:r>
            <a:r>
              <a:rPr lang="en-US" sz="1600" b="1" i="1" dirty="0" smtClean="0">
                <a:latin typeface="Arial" charset="0"/>
              </a:rPr>
              <a:t>X</a:t>
            </a:r>
            <a:r>
              <a:rPr lang="en-US" sz="1600" b="1" i="1" baseline="-25000" dirty="0" smtClean="0">
                <a:latin typeface="Arial" charset="0"/>
              </a:rPr>
              <a:t>i</a:t>
            </a:r>
            <a:r>
              <a:rPr lang="en-US" sz="1600" b="1" dirty="0" smtClean="0">
                <a:latin typeface="Arial" charset="0"/>
              </a:rPr>
              <a:t>    for each observation.</a:t>
            </a:r>
            <a:r>
              <a:rPr lang="en-US" sz="1600" b="1" i="1" dirty="0" smtClean="0">
                <a:latin typeface="Arial" charset="0"/>
              </a:rPr>
              <a:t> </a:t>
            </a:r>
            <a:endParaRPr lang="en-US" sz="16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600" b="1" dirty="0">
                <a:latin typeface="Arial" charset="0"/>
              </a:rPr>
              <a:t>3.	C</a:t>
            </a:r>
            <a:r>
              <a:rPr lang="en-US" sz="1600" b="1" dirty="0" smtClean="0">
                <a:latin typeface="Arial" charset="0"/>
              </a:rPr>
              <a:t>alculate </a:t>
            </a:r>
            <a:r>
              <a:rPr lang="en-US" sz="1600" b="1" i="1" dirty="0" err="1" smtClean="0">
                <a:latin typeface="Arial" charset="0"/>
              </a:rPr>
              <a:t>e</a:t>
            </a:r>
            <a:r>
              <a:rPr lang="en-US" sz="1600" b="1" i="1" baseline="-25000" dirty="0" err="1" smtClean="0">
                <a:latin typeface="Arial" charset="0"/>
              </a:rPr>
              <a:t>i</a:t>
            </a:r>
            <a:r>
              <a:rPr lang="en-US" sz="1600" b="1" dirty="0" smtClean="0">
                <a:latin typeface="Arial" charset="0"/>
              </a:rPr>
              <a:t> = </a:t>
            </a:r>
            <a:r>
              <a:rPr lang="en-US" sz="1600" b="1" i="1" dirty="0" smtClean="0">
                <a:latin typeface="Arial" charset="0"/>
              </a:rPr>
              <a:t>Y</a:t>
            </a:r>
            <a:r>
              <a:rPr lang="en-US" sz="1600" b="1" i="1" baseline="-25000" dirty="0" smtClean="0">
                <a:latin typeface="Arial" charset="0"/>
              </a:rPr>
              <a:t>i</a:t>
            </a:r>
            <a:r>
              <a:rPr lang="en-US" sz="1600" b="1" dirty="0" smtClean="0">
                <a:latin typeface="Arial" charset="0"/>
              </a:rPr>
              <a:t> – </a:t>
            </a:r>
            <a:r>
              <a:rPr lang="en-US" sz="1600" b="1" i="1" dirty="0" smtClean="0">
                <a:latin typeface="Arial" charset="0"/>
              </a:rPr>
              <a:t>Y</a:t>
            </a:r>
            <a:r>
              <a:rPr lang="en-US" sz="1600" b="1" i="1" baseline="-25000" dirty="0" smtClean="0">
                <a:latin typeface="Arial" charset="0"/>
              </a:rPr>
              <a:t>i</a:t>
            </a:r>
            <a:r>
              <a:rPr lang="en-US" sz="1600" b="1" dirty="0" smtClean="0">
                <a:latin typeface="Arial" charset="0"/>
              </a:rPr>
              <a:t>  for each observation.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600" b="1" dirty="0" smtClean="0">
                <a:latin typeface="Arial" charset="0"/>
              </a:rPr>
              <a:t>4.	Calculate </a:t>
            </a:r>
            <a:r>
              <a:rPr lang="en-US" sz="1600" b="1" i="1" dirty="0" smtClean="0">
                <a:latin typeface="Arial" charset="0"/>
              </a:rPr>
              <a:t>RSS</a:t>
            </a:r>
            <a:r>
              <a:rPr lang="en-US" sz="1600" b="1" dirty="0" smtClean="0">
                <a:latin typeface="Arial" charset="0"/>
              </a:rPr>
              <a:t> = ∑</a:t>
            </a:r>
            <a:r>
              <a:rPr lang="en-US" sz="1600" b="1" i="1" dirty="0" err="1" smtClean="0">
                <a:latin typeface="Arial" charset="0"/>
              </a:rPr>
              <a:t>e</a:t>
            </a:r>
            <a:r>
              <a:rPr lang="en-US" sz="1600" b="1" i="1" baseline="-25000" dirty="0" err="1" smtClean="0">
                <a:latin typeface="Arial" charset="0"/>
              </a:rPr>
              <a:t>i</a:t>
            </a:r>
            <a:r>
              <a:rPr lang="en-US" sz="1600" b="1" i="1" dirty="0">
                <a:latin typeface="Arial" charset="0"/>
              </a:rPr>
              <a:t>.</a:t>
            </a:r>
            <a:endParaRPr lang="en-US" sz="1600" b="1" i="1" baseline="-25000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600" b="1" dirty="0" smtClean="0">
                <a:latin typeface="Arial" charset="0"/>
              </a:rPr>
              <a:t>5.</a:t>
            </a:r>
            <a:r>
              <a:rPr lang="en-US" sz="1600" b="1" dirty="0">
                <a:latin typeface="Arial" charset="0"/>
              </a:rPr>
              <a:t>	</a:t>
            </a:r>
            <a:r>
              <a:rPr lang="en-US" sz="1600" b="1" dirty="0" smtClean="0">
                <a:latin typeface="Arial" charset="0"/>
              </a:rPr>
              <a:t>Adjust </a:t>
            </a:r>
            <a:r>
              <a:rPr lang="en-US" sz="1600" b="1" i="1" dirty="0" smtClean="0">
                <a:latin typeface="Arial" charset="0"/>
              </a:rPr>
              <a:t>b</a:t>
            </a:r>
            <a:r>
              <a:rPr lang="en-US" sz="1600" b="1" baseline="-25000" dirty="0" smtClean="0">
                <a:latin typeface="Arial" charset="0"/>
              </a:rPr>
              <a:t>1</a:t>
            </a:r>
            <a:r>
              <a:rPr lang="en-US" sz="1600" b="1" dirty="0" smtClean="0">
                <a:latin typeface="Arial" charset="0"/>
              </a:rPr>
              <a:t>, </a:t>
            </a:r>
            <a:r>
              <a:rPr lang="en-US" sz="1600" b="1" i="1" dirty="0" smtClean="0">
                <a:latin typeface="Arial" charset="0"/>
              </a:rPr>
              <a:t>b</a:t>
            </a:r>
            <a:r>
              <a:rPr lang="en-US" sz="1600" b="1" baseline="-25000" dirty="0" smtClean="0">
                <a:latin typeface="Arial" charset="0"/>
              </a:rPr>
              <a:t>2</a:t>
            </a:r>
            <a:r>
              <a:rPr lang="en-US" sz="1600" b="1" dirty="0" smtClean="0">
                <a:latin typeface="Arial" charset="0"/>
              </a:rPr>
              <a:t>, and </a:t>
            </a:r>
            <a:r>
              <a:rPr lang="en-US" sz="1600" b="1" i="1" dirty="0" smtClean="0">
                <a:latin typeface="Arial" charset="0"/>
              </a:rPr>
              <a:t>b</a:t>
            </a:r>
            <a:r>
              <a:rPr lang="en-US" sz="1600" b="1" baseline="-25000" dirty="0" smtClean="0">
                <a:latin typeface="Arial" charset="0"/>
              </a:rPr>
              <a:t>3</a:t>
            </a:r>
            <a:r>
              <a:rPr lang="en-US" sz="1600" b="1" i="1" dirty="0">
                <a:latin typeface="Arial" charset="0"/>
              </a:rPr>
              <a:t>.</a:t>
            </a:r>
            <a:r>
              <a:rPr lang="en-US" sz="1600" b="1" dirty="0" smtClean="0">
                <a:latin typeface="Arial" charset="0"/>
              </a:rPr>
              <a:t> </a:t>
            </a:r>
            <a:endParaRPr lang="en-US" sz="16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600" b="1" dirty="0" smtClean="0">
                <a:latin typeface="Arial" charset="0"/>
              </a:rPr>
              <a:t>6.</a:t>
            </a:r>
            <a:r>
              <a:rPr lang="en-US" sz="1600" b="1" dirty="0">
                <a:latin typeface="Arial" charset="0"/>
              </a:rPr>
              <a:t>	</a:t>
            </a:r>
            <a:r>
              <a:rPr lang="en-US" sz="1600" b="1" dirty="0" smtClean="0">
                <a:latin typeface="Arial" charset="0"/>
              </a:rPr>
              <a:t>Re-calculate </a:t>
            </a:r>
            <a:r>
              <a:rPr lang="en-US" sz="1600" b="1" i="1" dirty="0" smtClean="0">
                <a:latin typeface="Arial" charset="0"/>
              </a:rPr>
              <a:t>Y</a:t>
            </a:r>
            <a:r>
              <a:rPr lang="en-US" sz="1600" b="1" i="1" baseline="-25000" dirty="0" smtClean="0">
                <a:latin typeface="Arial" charset="0"/>
              </a:rPr>
              <a:t>i</a:t>
            </a:r>
            <a:r>
              <a:rPr lang="en-US" sz="1600" b="1" dirty="0" smtClean="0">
                <a:latin typeface="Arial" charset="0"/>
              </a:rPr>
              <a:t>, </a:t>
            </a:r>
            <a:r>
              <a:rPr lang="en-US" sz="1600" b="1" i="1" dirty="0" err="1" smtClean="0">
                <a:latin typeface="Arial" charset="0"/>
              </a:rPr>
              <a:t>e</a:t>
            </a:r>
            <a:r>
              <a:rPr lang="en-US" sz="1600" b="1" i="1" baseline="-25000" dirty="0" err="1" smtClean="0">
                <a:latin typeface="Arial" charset="0"/>
              </a:rPr>
              <a:t>i</a:t>
            </a:r>
            <a:r>
              <a:rPr lang="en-US" sz="1600" b="1" dirty="0" smtClean="0">
                <a:latin typeface="Arial" charset="0"/>
              </a:rPr>
              <a:t>, </a:t>
            </a:r>
            <a:r>
              <a:rPr lang="en-US" sz="1600" b="1" i="1" dirty="0">
                <a:latin typeface="Arial" charset="0"/>
              </a:rPr>
              <a:t>RSS</a:t>
            </a:r>
            <a:r>
              <a:rPr lang="en-US" sz="1600" b="1" dirty="0" smtClean="0">
                <a:latin typeface="Arial" charset="0"/>
              </a:rPr>
              <a:t>.</a:t>
            </a:r>
            <a:endParaRPr lang="en-US" sz="1600" b="1" dirty="0">
              <a:latin typeface="Arial" charset="0"/>
            </a:endParaRP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900000" y="579825"/>
            <a:ext cx="7344000" cy="677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715229"/>
              </p:ext>
            </p:extLst>
          </p:nvPr>
        </p:nvGraphicFramePr>
        <p:xfrm>
          <a:off x="3355975" y="692150"/>
          <a:ext cx="24320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98" name="Equation" r:id="rId3" imgW="2425680" imgH="419040" progId="Equation.3">
                  <p:embed/>
                </p:oleObj>
              </mc:Choice>
              <mc:Fallback>
                <p:oleObj name="Equation" r:id="rId3" imgW="2425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975" y="692150"/>
                        <a:ext cx="24320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900000" y="1396099"/>
            <a:ext cx="7344000" cy="2858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943200" y="1440975"/>
            <a:ext cx="7257600" cy="397125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Line 6"/>
          <p:cNvSpPr>
            <a:spLocks noChangeShapeType="1"/>
          </p:cNvSpPr>
          <p:nvPr/>
        </p:nvSpPr>
        <p:spPr bwMode="auto">
          <a:xfrm>
            <a:off x="921600" y="1836975"/>
            <a:ext cx="73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1311275" y="1398588"/>
            <a:ext cx="6489700" cy="276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55600" indent="-355600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34988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1800" b="1" dirty="0" smtClean="0">
                <a:latin typeface="Arial" charset="0"/>
              </a:rPr>
              <a:t>Nonlinear </a:t>
            </a:r>
            <a:r>
              <a:rPr lang="en-GB" sz="1800" b="1" dirty="0">
                <a:latin typeface="Arial" charset="0"/>
              </a:rPr>
              <a:t>regression algorithm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1800" b="1" dirty="0">
                <a:latin typeface="Arial" charset="0"/>
              </a:rPr>
              <a:t>1.	</a:t>
            </a:r>
            <a:r>
              <a:rPr lang="en-US" sz="1800" b="1" dirty="0" smtClean="0">
                <a:latin typeface="Arial" charset="0"/>
              </a:rPr>
              <a:t>Guess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1</a:t>
            </a:r>
            <a:r>
              <a:rPr lang="en-US" sz="1800" b="1" dirty="0" smtClean="0">
                <a:latin typeface="Arial" charset="0"/>
              </a:rPr>
              <a:t>,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2</a:t>
            </a:r>
            <a:r>
              <a:rPr lang="en-US" sz="1800" b="1" dirty="0" smtClean="0">
                <a:latin typeface="Arial" charset="0"/>
              </a:rPr>
              <a:t>, and </a:t>
            </a:r>
            <a:r>
              <a:rPr lang="en-US" sz="2000" b="1" i="1" dirty="0" smtClean="0">
                <a:latin typeface="Symbol" pitchFamily="18" charset="2"/>
              </a:rPr>
              <a:t>b</a:t>
            </a:r>
            <a:r>
              <a:rPr lang="en-US" sz="2000" b="1" baseline="-25000" dirty="0" smtClean="0">
                <a:latin typeface="+mn-lt"/>
              </a:rPr>
              <a:t>3</a:t>
            </a:r>
            <a:r>
              <a:rPr lang="en-US" sz="1800" b="1" dirty="0" smtClean="0">
                <a:latin typeface="Arial" charset="0"/>
              </a:rPr>
              <a:t>.      ,     , and      are the guesses.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>
                <a:latin typeface="Arial" charset="0"/>
              </a:rPr>
              <a:t>2.	</a:t>
            </a:r>
            <a:r>
              <a:rPr lang="en-US" sz="1800" b="1" dirty="0" smtClean="0">
                <a:latin typeface="Arial" charset="0"/>
              </a:rPr>
              <a:t>Calculate</a:t>
            </a:r>
            <a:r>
              <a:rPr lang="en-US" sz="1800" b="1" i="1" dirty="0" smtClean="0">
                <a:latin typeface="Arial" charset="0"/>
              </a:rPr>
              <a:t>                        </a:t>
            </a:r>
            <a:r>
              <a:rPr lang="en-US" sz="1800" b="1" dirty="0" smtClean="0">
                <a:latin typeface="Arial" charset="0"/>
              </a:rPr>
              <a:t>    for each observation.</a:t>
            </a:r>
            <a:r>
              <a:rPr lang="en-US" sz="1800" b="1" i="1" dirty="0" smtClean="0">
                <a:latin typeface="Arial" charset="0"/>
              </a:rPr>
              <a:t> 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>
                <a:latin typeface="Arial" charset="0"/>
              </a:rPr>
              <a:t>3.	C</a:t>
            </a:r>
            <a:r>
              <a:rPr lang="en-US" sz="1800" b="1" dirty="0" smtClean="0">
                <a:latin typeface="Arial" charset="0"/>
              </a:rPr>
              <a:t>alculate                     for each observation.</a:t>
            </a: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 smtClean="0">
                <a:latin typeface="Arial" charset="0"/>
              </a:rPr>
              <a:t>4.	Calculate                      </a:t>
            </a:r>
            <a:r>
              <a:rPr lang="en-US" sz="1800" b="1" i="1" dirty="0" smtClean="0">
                <a:latin typeface="Arial" charset="0"/>
              </a:rPr>
              <a:t>.</a:t>
            </a:r>
            <a:endParaRPr lang="en-US" sz="1800" b="1" i="1" baseline="-25000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en-US" sz="1800" b="1" dirty="0" smtClean="0">
                <a:latin typeface="Arial" charset="0"/>
              </a:rPr>
              <a:t>5.</a:t>
            </a:r>
            <a:r>
              <a:rPr lang="en-US" sz="1800" b="1" dirty="0">
                <a:latin typeface="Arial" charset="0"/>
              </a:rPr>
              <a:t>	</a:t>
            </a:r>
            <a:r>
              <a:rPr lang="en-US" sz="1800" b="1" dirty="0" smtClean="0">
                <a:latin typeface="Arial" charset="0"/>
              </a:rPr>
              <a:t>Adjust </a:t>
            </a:r>
            <a:r>
              <a:rPr lang="en-US" sz="1800" b="1" i="1" dirty="0">
                <a:latin typeface="Arial" charset="0"/>
              </a:rPr>
              <a:t> </a:t>
            </a:r>
            <a:r>
              <a:rPr lang="en-US" sz="1800" b="1" i="1" dirty="0" smtClean="0">
                <a:latin typeface="Arial" charset="0"/>
              </a:rPr>
              <a:t>   </a:t>
            </a:r>
            <a:r>
              <a:rPr lang="en-US" sz="1800" b="1" dirty="0" smtClean="0">
                <a:latin typeface="Arial" charset="0"/>
              </a:rPr>
              <a:t>,     , and     </a:t>
            </a:r>
            <a:r>
              <a:rPr lang="en-US" sz="1800" b="1" i="1" dirty="0" smtClean="0">
                <a:latin typeface="Arial" charset="0"/>
              </a:rPr>
              <a:t>.</a:t>
            </a:r>
            <a:r>
              <a:rPr lang="en-US" sz="1800" b="1" dirty="0" smtClean="0">
                <a:latin typeface="Arial" charset="0"/>
              </a:rPr>
              <a:t> </a:t>
            </a:r>
            <a:endParaRPr lang="en-US" sz="1800" b="1" dirty="0">
              <a:latin typeface="Arial" charset="0"/>
            </a:endParaRPr>
          </a:p>
          <a:p>
            <a:pPr>
              <a:lnSpc>
                <a:spcPct val="110000"/>
              </a:lnSpc>
              <a:spcBef>
                <a:spcPts val="300"/>
              </a:spcBef>
            </a:pPr>
            <a:r>
              <a:rPr lang="en-US" sz="1800" b="1" dirty="0" smtClean="0">
                <a:latin typeface="Arial" charset="0"/>
              </a:rPr>
              <a:t>6.</a:t>
            </a:r>
            <a:r>
              <a:rPr lang="en-US" sz="1800" b="1" dirty="0">
                <a:latin typeface="Arial" charset="0"/>
              </a:rPr>
              <a:t>	</a:t>
            </a:r>
            <a:r>
              <a:rPr lang="en-US" sz="1800" b="1" dirty="0" smtClean="0">
                <a:latin typeface="Arial" charset="0"/>
              </a:rPr>
              <a:t>Re-calculate </a:t>
            </a:r>
            <a:r>
              <a:rPr lang="en-US" sz="2000" b="1" i="1" dirty="0" smtClean="0">
                <a:latin typeface="+mn-lt"/>
              </a:rPr>
              <a:t>Y</a:t>
            </a:r>
            <a:r>
              <a:rPr lang="en-US" sz="2000" b="1" i="1" baseline="-25000" dirty="0" smtClean="0">
                <a:latin typeface="+mn-lt"/>
              </a:rPr>
              <a:t>i</a:t>
            </a:r>
            <a:r>
              <a:rPr lang="en-US" sz="1800" b="1" dirty="0" smtClean="0">
                <a:latin typeface="Arial" charset="0"/>
              </a:rPr>
              <a:t>,    , </a:t>
            </a:r>
            <a:r>
              <a:rPr lang="en-US" sz="2000" b="1" i="1" dirty="0">
                <a:latin typeface="+mn-lt"/>
              </a:rPr>
              <a:t>RSS</a:t>
            </a:r>
            <a:r>
              <a:rPr lang="en-US" sz="1800" b="1" dirty="0" smtClean="0">
                <a:latin typeface="Arial" charset="0"/>
              </a:rPr>
              <a:t>.</a:t>
            </a:r>
            <a:endParaRPr lang="en-US" sz="1800" b="1" dirty="0">
              <a:latin typeface="Arial" charset="0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28427"/>
              </p:ext>
            </p:extLst>
          </p:nvPr>
        </p:nvGraphicFramePr>
        <p:xfrm>
          <a:off x="4089402" y="1914527"/>
          <a:ext cx="263243" cy="358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99" name="Equation" r:id="rId5" imgW="317160" imgH="431640" progId="Equation.DSMT4">
                  <p:embed/>
                </p:oleObj>
              </mc:Choice>
              <mc:Fallback>
                <p:oleObj name="Equation" r:id="rId5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402" y="1914527"/>
                        <a:ext cx="263243" cy="3582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097989"/>
              </p:ext>
            </p:extLst>
          </p:nvPr>
        </p:nvGraphicFramePr>
        <p:xfrm>
          <a:off x="4456113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900" name="Equation" r:id="rId7" imgW="330120" imgH="431640" progId="Equation.DSMT4">
                  <p:embed/>
                </p:oleObj>
              </mc:Choice>
              <mc:Fallback>
                <p:oleObj name="Equation" r:id="rId7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6113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378046"/>
              </p:ext>
            </p:extLst>
          </p:nvPr>
        </p:nvGraphicFramePr>
        <p:xfrm>
          <a:off x="5322888" y="19145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901" name="Equation" r:id="rId9" imgW="330120" imgH="431640" progId="Equation.DSMT4">
                  <p:embed/>
                </p:oleObj>
              </mc:Choice>
              <mc:Fallback>
                <p:oleObj name="Equation" r:id="rId9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2888" y="19145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028183"/>
              </p:ext>
            </p:extLst>
          </p:nvPr>
        </p:nvGraphicFramePr>
        <p:xfrm>
          <a:off x="2846388" y="2260600"/>
          <a:ext cx="16319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902" name="Equation" r:id="rId11" imgW="1968480" imgH="457200" progId="Equation.DSMT4">
                  <p:embed/>
                </p:oleObj>
              </mc:Choice>
              <mc:Fallback>
                <p:oleObj name="Equation" r:id="rId11" imgW="196848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88" y="2260600"/>
                        <a:ext cx="1631950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630603"/>
              </p:ext>
            </p:extLst>
          </p:nvPr>
        </p:nvGraphicFramePr>
        <p:xfrm>
          <a:off x="2870200" y="2656425"/>
          <a:ext cx="11271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903" name="Equation" r:id="rId13" imgW="1358640" imgH="431640" progId="Equation.DSMT4">
                  <p:embed/>
                </p:oleObj>
              </mc:Choice>
              <mc:Fallback>
                <p:oleObj name="Equation" r:id="rId13" imgW="13586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0200" y="2656425"/>
                        <a:ext cx="1127125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1541714"/>
              </p:ext>
            </p:extLst>
          </p:nvPr>
        </p:nvGraphicFramePr>
        <p:xfrm>
          <a:off x="2846388" y="3032125"/>
          <a:ext cx="13271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904" name="Equation" r:id="rId15" imgW="1600200" imgH="444240" progId="Equation.DSMT4">
                  <p:embed/>
                </p:oleObj>
              </mc:Choice>
              <mc:Fallback>
                <p:oleObj name="Equation" r:id="rId15" imgW="160020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88" y="3032125"/>
                        <a:ext cx="132715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065856"/>
              </p:ext>
            </p:extLst>
          </p:nvPr>
        </p:nvGraphicFramePr>
        <p:xfrm>
          <a:off x="2527300" y="3380025"/>
          <a:ext cx="2635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905" name="Equation" r:id="rId17" imgW="317160" imgH="431640" progId="Equation.DSMT4">
                  <p:embed/>
                </p:oleObj>
              </mc:Choice>
              <mc:Fallback>
                <p:oleObj name="Equation" r:id="rId17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7300" y="3380025"/>
                        <a:ext cx="263525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729216"/>
              </p:ext>
            </p:extLst>
          </p:nvPr>
        </p:nvGraphicFramePr>
        <p:xfrm>
          <a:off x="2894013" y="33800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906" name="Equation" r:id="rId19" imgW="330057" imgH="431613" progId="Equation.DSMT4">
                  <p:embed/>
                </p:oleObj>
              </mc:Choice>
              <mc:Fallback>
                <p:oleObj name="Equation" r:id="rId19" imgW="330057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4013" y="33800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16256"/>
              </p:ext>
            </p:extLst>
          </p:nvPr>
        </p:nvGraphicFramePr>
        <p:xfrm>
          <a:off x="3741738" y="3380025"/>
          <a:ext cx="2746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907" name="Equation" r:id="rId20" imgW="330120" imgH="431640" progId="Equation.DSMT4">
                  <p:embed/>
                </p:oleObj>
              </mc:Choice>
              <mc:Fallback>
                <p:oleObj name="Equation" r:id="rId20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1738" y="3380025"/>
                        <a:ext cx="274637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111487"/>
              </p:ext>
            </p:extLst>
          </p:nvPr>
        </p:nvGraphicFramePr>
        <p:xfrm>
          <a:off x="3455988" y="3790950"/>
          <a:ext cx="220662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908" name="Equation" r:id="rId22" imgW="266400" imgH="380880" progId="Equation.DSMT4">
                  <p:embed/>
                </p:oleObj>
              </mc:Choice>
              <mc:Fallback>
                <p:oleObj name="Equation" r:id="rId22" imgW="26640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5988" y="3790950"/>
                        <a:ext cx="220662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7F2796E-95E7-4597-A2BE-2AFC7C0E1799}"/>
</file>

<file path=customXml/itemProps2.xml><?xml version="1.0" encoding="utf-8"?>
<ds:datastoreItem xmlns:ds="http://schemas.openxmlformats.org/officeDocument/2006/customXml" ds:itemID="{4CDD30B5-A709-47CC-AE15-6D55D6E22F98}"/>
</file>

<file path=customXml/itemProps3.xml><?xml version="1.0" encoding="utf-8"?>
<ds:datastoreItem xmlns:ds="http://schemas.openxmlformats.org/officeDocument/2006/customXml" ds:itemID="{8C8367FC-05B1-4617-97E6-460995CDE223}"/>
</file>

<file path=docProps/app.xml><?xml version="1.0" encoding="utf-8"?>
<Properties xmlns="http://schemas.openxmlformats.org/officeDocument/2006/extended-properties" xmlns:vt="http://schemas.openxmlformats.org/officeDocument/2006/docPropsVTypes">
  <TotalTime>3949</TotalTime>
  <Words>1791</Words>
  <Application>Microsoft Office PowerPoint</Application>
  <PresentationFormat>On-screen Show (4:3)</PresentationFormat>
  <Paragraphs>267</Paragraphs>
  <Slides>27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126</cp:revision>
  <dcterms:created xsi:type="dcterms:W3CDTF">1998-05-09T13:24:56Z</dcterms:created>
  <dcterms:modified xsi:type="dcterms:W3CDTF">2016-05-20T13:21:54Z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