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7.xml" ContentType="application/vnd.openxmlformats-officedocument.presentationml.slide+xml"/>
  <Override PartName="/ppt/slides/slide1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331" r:id="rId2"/>
    <p:sldId id="289" r:id="rId3"/>
    <p:sldId id="328" r:id="rId4"/>
    <p:sldId id="329" r:id="rId5"/>
    <p:sldId id="330" r:id="rId6"/>
    <p:sldId id="314" r:id="rId7"/>
    <p:sldId id="315" r:id="rId8"/>
    <p:sldId id="316" r:id="rId9"/>
    <p:sldId id="317" r:id="rId10"/>
    <p:sldId id="318" r:id="rId11"/>
    <p:sldId id="319" r:id="rId12"/>
    <p:sldId id="322" r:id="rId13"/>
    <p:sldId id="323" r:id="rId14"/>
    <p:sldId id="324" r:id="rId15"/>
    <p:sldId id="325" r:id="rId16"/>
    <p:sldId id="326" r:id="rId17"/>
    <p:sldId id="284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B2B2B2"/>
    <a:srgbClr val="003366"/>
    <a:srgbClr val="FFFFFF"/>
    <a:srgbClr val="F8F8FA"/>
    <a:srgbClr val="3366FF"/>
    <a:srgbClr val="FFFF00"/>
    <a:srgbClr val="00FF00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344" autoAdjust="0"/>
  </p:normalViewPr>
  <p:slideViewPr>
    <p:cSldViewPr snapToGrid="0" showGuides="1">
      <p:cViewPr>
        <p:scale>
          <a:sx n="100" d="100"/>
          <a:sy n="100" d="100"/>
        </p:scale>
        <p:origin x="-1944" y="-420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image" Target="../media/image4.wmf"/><Relationship Id="rId7" Type="http://schemas.openxmlformats.org/officeDocument/2006/relationships/image" Target="../media/image14.wmf"/><Relationship Id="rId2" Type="http://schemas.openxmlformats.org/officeDocument/2006/relationships/image" Target="../media/image3.wmf"/><Relationship Id="rId1" Type="http://schemas.openxmlformats.org/officeDocument/2006/relationships/image" Target="../media/image7.wmf"/><Relationship Id="rId6" Type="http://schemas.openxmlformats.org/officeDocument/2006/relationships/image" Target="../media/image9.wmf"/><Relationship Id="rId5" Type="http://schemas.openxmlformats.org/officeDocument/2006/relationships/image" Target="../media/image6.wmf"/><Relationship Id="rId4" Type="http://schemas.openxmlformats.org/officeDocument/2006/relationships/image" Target="../media/image5.wmf"/><Relationship Id="rId9" Type="http://schemas.openxmlformats.org/officeDocument/2006/relationships/image" Target="../media/image10.wmf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16.wmf"/></Relationships>
</file>

<file path=ppt/drawings/_rels/vmlDrawing1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18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18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17.wmf"/><Relationship Id="rId5" Type="http://schemas.openxmlformats.org/officeDocument/2006/relationships/image" Target="../media/image19.wmf"/><Relationship Id="rId4" Type="http://schemas.openxmlformats.org/officeDocument/2006/relationships/image" Target="../media/image21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4" Type="http://schemas.openxmlformats.org/officeDocument/2006/relationships/image" Target="../media/image6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7.wmf"/><Relationship Id="rId6" Type="http://schemas.openxmlformats.org/officeDocument/2006/relationships/image" Target="../media/image8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10.wmf"/><Relationship Id="rId2" Type="http://schemas.openxmlformats.org/officeDocument/2006/relationships/image" Target="../media/image3.wmf"/><Relationship Id="rId1" Type="http://schemas.openxmlformats.org/officeDocument/2006/relationships/image" Target="../media/image7.wmf"/><Relationship Id="rId6" Type="http://schemas.openxmlformats.org/officeDocument/2006/relationships/image" Target="../media/image9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7.wmf"/><Relationship Id="rId6" Type="http://schemas.openxmlformats.org/officeDocument/2006/relationships/image" Target="../media/image10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6.wmf"/><Relationship Id="rId2" Type="http://schemas.openxmlformats.org/officeDocument/2006/relationships/image" Target="../media/image11.wmf"/><Relationship Id="rId1" Type="http://schemas.openxmlformats.org/officeDocument/2006/relationships/image" Target="../media/image7.wmf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10.wmf"/><Relationship Id="rId2" Type="http://schemas.openxmlformats.org/officeDocument/2006/relationships/image" Target="../media/image3.wmf"/><Relationship Id="rId1" Type="http://schemas.openxmlformats.org/officeDocument/2006/relationships/image" Target="../media/image7.wmf"/><Relationship Id="rId6" Type="http://schemas.openxmlformats.org/officeDocument/2006/relationships/image" Target="../media/image13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1C7833-4271-4A28-B699-1490BC16600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2479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74644A-3E31-4634-82F5-1AD575BADC4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723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041418-376B-4710-8CA6-C8CDDB5D33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31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80388F-4F98-4907-AC8F-641EC5B82B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6583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87AB33-7509-42CA-863D-64CBA18E0F5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67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A3FE8B-1178-4E25-A19A-1B40A5048FD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343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104FC-FC64-4F03-832E-FBF2E7206E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790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01A3B-3EB2-4980-992E-E23EA295AF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600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D077B3-35D9-481B-B9ED-F8301817BA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224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B9B238-F9B7-4A81-A883-D6D0600B3F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1442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D56F40-1E18-4842-9D87-69DFBAB9DCF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2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DEE81212-030A-4D15-AF14-F8F7C14FCEA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39.bin"/><Relationship Id="rId3" Type="http://schemas.openxmlformats.org/officeDocument/2006/relationships/oleObject" Target="../embeddings/oleObject34.bin"/><Relationship Id="rId7" Type="http://schemas.openxmlformats.org/officeDocument/2006/relationships/oleObject" Target="../embeddings/oleObject36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.wmf"/><Relationship Id="rId1" Type="http://schemas.openxmlformats.org/officeDocument/2006/relationships/vmlDrawing" Target="../drawings/vmlDrawing9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38.bin"/><Relationship Id="rId5" Type="http://schemas.openxmlformats.org/officeDocument/2006/relationships/oleObject" Target="../embeddings/oleObject35.bin"/><Relationship Id="rId15" Type="http://schemas.openxmlformats.org/officeDocument/2006/relationships/oleObject" Target="../embeddings/oleObject40.bin"/><Relationship Id="rId10" Type="http://schemas.openxmlformats.org/officeDocument/2006/relationships/image" Target="../media/image5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37.bin"/><Relationship Id="rId14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46.bin"/><Relationship Id="rId18" Type="http://schemas.openxmlformats.org/officeDocument/2006/relationships/oleObject" Target="../embeddings/oleObject49.bin"/><Relationship Id="rId3" Type="http://schemas.openxmlformats.org/officeDocument/2006/relationships/oleObject" Target="../embeddings/oleObject41.bin"/><Relationship Id="rId21" Type="http://schemas.openxmlformats.org/officeDocument/2006/relationships/image" Target="../media/image10.wmf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6.wmf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48.bin"/><Relationship Id="rId20" Type="http://schemas.openxmlformats.org/officeDocument/2006/relationships/oleObject" Target="../embeddings/oleObject50.bin"/><Relationship Id="rId1" Type="http://schemas.openxmlformats.org/officeDocument/2006/relationships/vmlDrawing" Target="../drawings/vmlDrawing10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5" Type="http://schemas.openxmlformats.org/officeDocument/2006/relationships/oleObject" Target="../embeddings/oleObject47.bin"/><Relationship Id="rId10" Type="http://schemas.openxmlformats.org/officeDocument/2006/relationships/image" Target="../media/image5.wmf"/><Relationship Id="rId19" Type="http://schemas.openxmlformats.org/officeDocument/2006/relationships/image" Target="../media/image13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44.bin"/><Relationship Id="rId14" Type="http://schemas.openxmlformats.org/officeDocument/2006/relationships/image" Target="../media/image9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3" Type="http://schemas.openxmlformats.org/officeDocument/2006/relationships/oleObject" Target="../embeddings/oleObject51.bin"/><Relationship Id="rId7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52.bin"/><Relationship Id="rId10" Type="http://schemas.openxmlformats.org/officeDocument/2006/relationships/image" Target="../media/image1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5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56.bin"/><Relationship Id="rId10" Type="http://schemas.openxmlformats.org/officeDocument/2006/relationships/image" Target="../media/image18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58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oleObject" Target="../embeddings/oleObject59.bin"/><Relationship Id="rId7" Type="http://schemas.openxmlformats.org/officeDocument/2006/relationships/oleObject" Target="../embeddings/oleObject61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60.bin"/><Relationship Id="rId10" Type="http://schemas.openxmlformats.org/officeDocument/2006/relationships/image" Target="../media/image18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62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13" Type="http://schemas.openxmlformats.org/officeDocument/2006/relationships/oleObject" Target="../embeddings/oleObject69.bin"/><Relationship Id="rId3" Type="http://schemas.openxmlformats.org/officeDocument/2006/relationships/oleObject" Target="../embeddings/oleObject64.bin"/><Relationship Id="rId7" Type="http://schemas.openxmlformats.org/officeDocument/2006/relationships/oleObject" Target="../embeddings/oleObject66.bin"/><Relationship Id="rId12" Type="http://schemas.openxmlformats.org/officeDocument/2006/relationships/image" Target="../media/image1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8.wmf"/><Relationship Id="rId1" Type="http://schemas.openxmlformats.org/officeDocument/2006/relationships/vmlDrawing" Target="../drawings/vmlDrawing14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68.bin"/><Relationship Id="rId5" Type="http://schemas.openxmlformats.org/officeDocument/2006/relationships/oleObject" Target="../embeddings/oleObject65.bin"/><Relationship Id="rId15" Type="http://schemas.openxmlformats.org/officeDocument/2006/relationships/oleObject" Target="../embeddings/oleObject70.bin"/><Relationship Id="rId10" Type="http://schemas.openxmlformats.org/officeDocument/2006/relationships/image" Target="../media/image21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67.bin"/><Relationship Id="rId14" Type="http://schemas.openxmlformats.org/officeDocument/2006/relationships/image" Target="../media/image17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wmf"/><Relationship Id="rId13" Type="http://schemas.openxmlformats.org/officeDocument/2006/relationships/oleObject" Target="../embeddings/oleObject76.bin"/><Relationship Id="rId3" Type="http://schemas.openxmlformats.org/officeDocument/2006/relationships/oleObject" Target="../embeddings/oleObject71.bin"/><Relationship Id="rId7" Type="http://schemas.openxmlformats.org/officeDocument/2006/relationships/oleObject" Target="../embeddings/oleObject73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75.bin"/><Relationship Id="rId5" Type="http://schemas.openxmlformats.org/officeDocument/2006/relationships/oleObject" Target="../embeddings/oleObject72.bin"/><Relationship Id="rId10" Type="http://schemas.openxmlformats.org/officeDocument/2006/relationships/image" Target="../media/image19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74.bin"/><Relationship Id="rId14" Type="http://schemas.openxmlformats.org/officeDocument/2006/relationships/image" Target="../media/image18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6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7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0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12.bin"/><Relationship Id="rId5" Type="http://schemas.openxmlformats.org/officeDocument/2006/relationships/oleObject" Target="../embeddings/oleObject9.bin"/><Relationship Id="rId10" Type="http://schemas.openxmlformats.org/officeDocument/2006/relationships/image" Target="../media/image5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11.bin"/><Relationship Id="rId14" Type="http://schemas.openxmlformats.org/officeDocument/2006/relationships/image" Target="../media/image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19.bin"/><Relationship Id="rId3" Type="http://schemas.openxmlformats.org/officeDocument/2006/relationships/oleObject" Target="../embeddings/oleObject14.bin"/><Relationship Id="rId7" Type="http://schemas.openxmlformats.org/officeDocument/2006/relationships/oleObject" Target="../embeddings/oleObject16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0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18.bin"/><Relationship Id="rId5" Type="http://schemas.openxmlformats.org/officeDocument/2006/relationships/oleObject" Target="../embeddings/oleObject15.bin"/><Relationship Id="rId15" Type="http://schemas.openxmlformats.org/officeDocument/2006/relationships/oleObject" Target="../embeddings/oleObject20.bin"/><Relationship Id="rId10" Type="http://schemas.openxmlformats.org/officeDocument/2006/relationships/image" Target="../media/image5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17.bin"/><Relationship Id="rId1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26.bin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25.bin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5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24.bin"/><Relationship Id="rId14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32.bin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4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6.wmf"/><Relationship Id="rId1" Type="http://schemas.openxmlformats.org/officeDocument/2006/relationships/vmlDrawing" Target="../drawings/vmlDrawing8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8.bin"/><Relationship Id="rId15" Type="http://schemas.openxmlformats.org/officeDocument/2006/relationships/oleObject" Target="../embeddings/oleObject33.bin"/><Relationship Id="rId10" Type="http://schemas.openxmlformats.org/officeDocument/2006/relationships/image" Target="../media/image3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30.bin"/><Relationship Id="rId14" Type="http://schemas.openxmlformats.org/officeDocument/2006/relationships/image" Target="../media/image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3: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Multiple Regression Analysis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87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0" y="1461599"/>
            <a:ext cx="9144000" cy="169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3835400" y="2090738"/>
            <a:ext cx="936000" cy="3889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3749675" y="1560513"/>
            <a:ext cx="936000" cy="3889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3376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</a:t>
            </a:r>
            <a:r>
              <a:rPr lang="en-GB" sz="1500" b="1" i="1"/>
              <a:t>a</a:t>
            </a:r>
            <a:r>
              <a:rPr lang="en-GB" sz="1500" b="1"/>
              <a:t>* terms are nonstochastic since they depend only on the values of </a:t>
            </a:r>
            <a:r>
              <a:rPr lang="en-GB" sz="1500" b="1" i="1"/>
              <a:t>X</a:t>
            </a:r>
            <a:r>
              <a:rPr lang="en-GB" sz="1500" b="1" baseline="-25000"/>
              <a:t>2</a:t>
            </a:r>
            <a:r>
              <a:rPr lang="en-GB" sz="1500" b="1"/>
              <a:t> and </a:t>
            </a:r>
            <a:r>
              <a:rPr lang="en-GB" sz="1500" b="1" i="1"/>
              <a:t>X</a:t>
            </a:r>
            <a:r>
              <a:rPr lang="en-GB" sz="1500" b="1" baseline="-25000"/>
              <a:t>3</a:t>
            </a:r>
            <a:r>
              <a:rPr lang="en-GB" sz="1500" b="1"/>
              <a:t>, and these are assumed to be nonstochastic.  Hence the </a:t>
            </a:r>
            <a:r>
              <a:rPr lang="en-GB" sz="1500" b="1" i="1"/>
              <a:t>a</a:t>
            </a:r>
            <a:r>
              <a:rPr lang="en-GB" sz="1500" b="1"/>
              <a:t>* terms may be taken out of the expectations as factors.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43378" name="Text Box 1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9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0" y="4413600"/>
            <a:ext cx="9144000" cy="118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9" name="Rectangle 16"/>
          <p:cNvSpPr>
            <a:spLocks noChangeArrowheads="1"/>
          </p:cNvSpPr>
          <p:nvPr/>
        </p:nvSpPr>
        <p:spPr bwMode="auto">
          <a:xfrm>
            <a:off x="0" y="3225600"/>
            <a:ext cx="9144000" cy="1116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407988" y="3352800"/>
            <a:ext cx="857250" cy="3889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5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196524"/>
              </p:ext>
            </p:extLst>
          </p:nvPr>
        </p:nvGraphicFramePr>
        <p:xfrm>
          <a:off x="431800" y="3371850"/>
          <a:ext cx="7442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2" name="Equation" r:id="rId3" imgW="7441920" imgH="850680" progId="Equation.3">
                  <p:embed/>
                </p:oleObj>
              </mc:Choice>
              <mc:Fallback>
                <p:oleObj name="Equation" r:id="rId3" imgW="744192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" y="3371850"/>
                        <a:ext cx="74422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Rectangle 52"/>
          <p:cNvSpPr/>
          <p:nvPr/>
        </p:nvSpPr>
        <p:spPr bwMode="auto">
          <a:xfrm>
            <a:off x="8229599" y="4914900"/>
            <a:ext cx="809625" cy="609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3853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3" name="Equation" r:id="rId5" imgW="3263760" imgH="380880" progId="Equation.3">
                  <p:embed/>
                </p:oleObj>
              </mc:Choice>
              <mc:Fallback>
                <p:oleObj name="Equation" r:id="rId5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42848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4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27456"/>
              </p:ext>
            </p:extLst>
          </p:nvPr>
        </p:nvGraphicFramePr>
        <p:xfrm>
          <a:off x="2012950" y="1517650"/>
          <a:ext cx="45053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5" name="Equation" r:id="rId9" imgW="4508500" imgH="469900" progId="Equation.3">
                  <p:embed/>
                </p:oleObj>
              </mc:Choice>
              <mc:Fallback>
                <p:oleObj name="Equation" r:id="rId9" imgW="4508500" imgH="4699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1517650"/>
                        <a:ext cx="45053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065108"/>
              </p:ext>
            </p:extLst>
          </p:nvPr>
        </p:nvGraphicFramePr>
        <p:xfrm>
          <a:off x="471488" y="2054225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6" name="Equation" r:id="rId11" imgW="8191500" imgH="990600" progId="Equation.DSMT4">
                  <p:embed/>
                </p:oleObj>
              </mc:Choice>
              <mc:Fallback>
                <p:oleObj name="Equation" r:id="rId11" imgW="8191500" imgH="9906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2054225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55876"/>
              </p:ext>
            </p:extLst>
          </p:nvPr>
        </p:nvGraphicFramePr>
        <p:xfrm>
          <a:off x="336550" y="5002213"/>
          <a:ext cx="86868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7" name="Equation" r:id="rId13" imgW="8686800" imgH="507960" progId="Equation.DSMT4">
                  <p:embed/>
                </p:oleObj>
              </mc:Choice>
              <mc:Fallback>
                <p:oleObj name="Equation" r:id="rId13" imgW="8686800" imgH="50796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5002213"/>
                        <a:ext cx="8686800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427752"/>
              </p:ext>
            </p:extLst>
          </p:nvPr>
        </p:nvGraphicFramePr>
        <p:xfrm>
          <a:off x="869950" y="4505325"/>
          <a:ext cx="22225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78" name="Equation" r:id="rId15" imgW="2222280" imgH="457200" progId="Equation.DSMT4">
                  <p:embed/>
                </p:oleObj>
              </mc:Choice>
              <mc:Fallback>
                <p:oleObj name="Equation" r:id="rId15" imgW="2222280" imgH="4572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9950" y="4505325"/>
                        <a:ext cx="222250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0" y="1461599"/>
            <a:ext cx="9144000" cy="169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6" name="Rectangle 2"/>
          <p:cNvSpPr>
            <a:spLocks noChangeArrowheads="1"/>
          </p:cNvSpPr>
          <p:nvPr/>
        </p:nvSpPr>
        <p:spPr bwMode="auto">
          <a:xfrm>
            <a:off x="3835400" y="2090738"/>
            <a:ext cx="936000" cy="3889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7" name="Rectangle 3"/>
          <p:cNvSpPr>
            <a:spLocks noChangeArrowheads="1"/>
          </p:cNvSpPr>
          <p:nvPr/>
        </p:nvSpPr>
        <p:spPr bwMode="auto">
          <a:xfrm>
            <a:off x="3749675" y="1560513"/>
            <a:ext cx="936000" cy="3889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0" y="4413600"/>
            <a:ext cx="9144000" cy="118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3225600"/>
            <a:ext cx="9144000" cy="1116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4388" name="Rectangle 4"/>
          <p:cNvSpPr>
            <a:spLocks noChangeArrowheads="1"/>
          </p:cNvSpPr>
          <p:nvPr/>
        </p:nvSpPr>
        <p:spPr bwMode="auto">
          <a:xfrm>
            <a:off x="407988" y="3352800"/>
            <a:ext cx="857250" cy="3889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144396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5053128"/>
              </p:ext>
            </p:extLst>
          </p:nvPr>
        </p:nvGraphicFramePr>
        <p:xfrm>
          <a:off x="431800" y="3371850"/>
          <a:ext cx="7442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23" name="Equation" r:id="rId3" imgW="7441920" imgH="850680" progId="Equation.3">
                  <p:embed/>
                </p:oleObj>
              </mc:Choice>
              <mc:Fallback>
                <p:oleObj name="Equation" r:id="rId3" imgW="7441920" imgH="85068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" y="3371850"/>
                        <a:ext cx="74422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4400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By Assumption A.3, </a:t>
            </a:r>
            <a:r>
              <a:rPr lang="en-GB" sz="1500" b="1" i="1" dirty="0"/>
              <a:t>E</a:t>
            </a:r>
            <a:r>
              <a:rPr lang="en-GB" sz="1500" b="1" dirty="0"/>
              <a:t>(</a:t>
            </a:r>
            <a:r>
              <a:rPr lang="en-GB" sz="1500" b="1" i="1" dirty="0" err="1"/>
              <a:t>u</a:t>
            </a:r>
            <a:r>
              <a:rPr lang="en-GB" sz="1500" b="1" i="1" baseline="-25000" dirty="0" err="1"/>
              <a:t>i</a:t>
            </a:r>
            <a:r>
              <a:rPr lang="en-GB" sz="1500" b="1" dirty="0"/>
              <a:t>) = 0 for all </a:t>
            </a:r>
            <a:r>
              <a:rPr lang="en-GB" sz="1500" b="1" i="1" dirty="0"/>
              <a:t>i</a:t>
            </a:r>
            <a:r>
              <a:rPr lang="en-GB" sz="1500" b="1" dirty="0"/>
              <a:t>.  Hence </a:t>
            </a:r>
            <a:r>
              <a:rPr lang="en-GB" sz="1500" b="1" i="1" dirty="0" smtClean="0"/>
              <a:t>E</a:t>
            </a:r>
            <a:r>
              <a:rPr lang="en-GB" sz="1500" b="1" dirty="0" smtClean="0"/>
              <a:t>(</a:t>
            </a:r>
            <a:r>
              <a:rPr lang="en-GB" sz="1500" b="1" i="1" dirty="0"/>
              <a:t> </a:t>
            </a:r>
            <a:r>
              <a:rPr lang="en-GB" sz="1500" b="1" i="1" dirty="0" smtClean="0"/>
              <a:t>   </a:t>
            </a:r>
            <a:r>
              <a:rPr lang="en-GB" sz="1500" b="1" dirty="0" smtClean="0"/>
              <a:t>) </a:t>
            </a:r>
            <a:r>
              <a:rPr lang="en-GB" sz="1500" b="1" dirty="0"/>
              <a:t>is equal to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and so </a:t>
            </a:r>
            <a:r>
              <a:rPr lang="en-GB" sz="1500" b="1" i="1" dirty="0"/>
              <a:t> </a:t>
            </a:r>
            <a:r>
              <a:rPr lang="en-GB" sz="1500" b="1" i="1" dirty="0" smtClean="0"/>
              <a:t>    </a:t>
            </a:r>
            <a:r>
              <a:rPr lang="en-GB" sz="1500" b="1" dirty="0" smtClean="0"/>
              <a:t>is </a:t>
            </a:r>
            <a:r>
              <a:rPr lang="en-GB" sz="1500" b="1" dirty="0"/>
              <a:t>an unbiased estimator.  Similarly </a:t>
            </a:r>
            <a:r>
              <a:rPr lang="en-GB" sz="1500" b="1" i="1" dirty="0"/>
              <a:t> </a:t>
            </a:r>
            <a:r>
              <a:rPr lang="en-GB" sz="1500" b="1" i="1" dirty="0" smtClean="0"/>
              <a:t>    </a:t>
            </a:r>
            <a:r>
              <a:rPr lang="en-GB" sz="1500" b="1" dirty="0" smtClean="0"/>
              <a:t>is </a:t>
            </a:r>
            <a:r>
              <a:rPr lang="en-GB" sz="1500" b="1" dirty="0"/>
              <a:t>an unbiased estimator of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3</a:t>
            </a:r>
            <a:r>
              <a:rPr lang="en-GB" sz="1500" b="1" dirty="0"/>
              <a:t>. </a:t>
            </a:r>
          </a:p>
          <a:p>
            <a:pPr>
              <a:spcBef>
                <a:spcPct val="50000"/>
              </a:spcBef>
            </a:pP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44401" name="Text Box 1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10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3853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24" name="Equation" r:id="rId5" imgW="3263760" imgH="380880" progId="Equation.3">
                  <p:embed/>
                </p:oleObj>
              </mc:Choice>
              <mc:Fallback>
                <p:oleObj name="Equation" r:id="rId5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35" name="Object 3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42848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25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27456"/>
              </p:ext>
            </p:extLst>
          </p:nvPr>
        </p:nvGraphicFramePr>
        <p:xfrm>
          <a:off x="2012950" y="1517650"/>
          <a:ext cx="45053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26" name="Equation" r:id="rId9" imgW="4508500" imgH="469900" progId="Equation.3">
                  <p:embed/>
                </p:oleObj>
              </mc:Choice>
              <mc:Fallback>
                <p:oleObj name="Equation" r:id="rId9" imgW="4508500" imgH="4699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1517650"/>
                        <a:ext cx="45053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065108"/>
              </p:ext>
            </p:extLst>
          </p:nvPr>
        </p:nvGraphicFramePr>
        <p:xfrm>
          <a:off x="471488" y="2054225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27" name="Equation" r:id="rId11" imgW="8191500" imgH="990600" progId="Equation.DSMT4">
                  <p:embed/>
                </p:oleObj>
              </mc:Choice>
              <mc:Fallback>
                <p:oleObj name="Equation" r:id="rId11" imgW="8191500" imgH="9906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2054225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957875"/>
              </p:ext>
            </p:extLst>
          </p:nvPr>
        </p:nvGraphicFramePr>
        <p:xfrm>
          <a:off x="6810375" y="5853113"/>
          <a:ext cx="2143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28" name="Equation" r:id="rId13" imgW="330057" imgH="431613" progId="Equation.DSMT4">
                  <p:embed/>
                </p:oleObj>
              </mc:Choice>
              <mc:Fallback>
                <p:oleObj name="Equation" r:id="rId13" imgW="330057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10375" y="5853113"/>
                        <a:ext cx="214313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8390679"/>
              </p:ext>
            </p:extLst>
          </p:nvPr>
        </p:nvGraphicFramePr>
        <p:xfrm>
          <a:off x="4600575" y="5853113"/>
          <a:ext cx="2143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29" name="Equation" r:id="rId15" imgW="330057" imgH="431613" progId="Equation.DSMT4">
                  <p:embed/>
                </p:oleObj>
              </mc:Choice>
              <mc:Fallback>
                <p:oleObj name="Equation" r:id="rId15" imgW="330057" imgH="431613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00575" y="5853113"/>
                        <a:ext cx="214313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700665"/>
              </p:ext>
            </p:extLst>
          </p:nvPr>
        </p:nvGraphicFramePr>
        <p:xfrm>
          <a:off x="2238375" y="6081713"/>
          <a:ext cx="2143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30" name="Equation" r:id="rId16" imgW="330120" imgH="431640" progId="Equation.DSMT4">
                  <p:embed/>
                </p:oleObj>
              </mc:Choice>
              <mc:Fallback>
                <p:oleObj name="Equation" r:id="rId16" imgW="33012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8375" y="6081713"/>
                        <a:ext cx="214313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55876"/>
              </p:ext>
            </p:extLst>
          </p:nvPr>
        </p:nvGraphicFramePr>
        <p:xfrm>
          <a:off x="336550" y="5002213"/>
          <a:ext cx="86868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31" name="Equation" r:id="rId18" imgW="8686800" imgH="507960" progId="Equation.DSMT4">
                  <p:embed/>
                </p:oleObj>
              </mc:Choice>
              <mc:Fallback>
                <p:oleObj name="Equation" r:id="rId18" imgW="8686800" imgH="50796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5002213"/>
                        <a:ext cx="8686800" cy="503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427752"/>
              </p:ext>
            </p:extLst>
          </p:nvPr>
        </p:nvGraphicFramePr>
        <p:xfrm>
          <a:off x="869950" y="4505325"/>
          <a:ext cx="22225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632" name="Equation" r:id="rId20" imgW="2222280" imgH="457200" progId="Equation.DSMT4">
                  <p:embed/>
                </p:oleObj>
              </mc:Choice>
              <mc:Fallback>
                <p:oleObj name="Equation" r:id="rId20" imgW="2222280" imgH="4572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9950" y="4505325"/>
                        <a:ext cx="222250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7474" name="Text Box 18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Finally we will show that </a:t>
            </a:r>
            <a:r>
              <a:rPr lang="en-GB" sz="1500" b="1" i="1" dirty="0"/>
              <a:t> </a:t>
            </a:r>
            <a:r>
              <a:rPr lang="en-GB" sz="1500" b="1" i="1" dirty="0" smtClean="0"/>
              <a:t>    </a:t>
            </a:r>
            <a:r>
              <a:rPr lang="en-GB" sz="1500" b="1" dirty="0" smtClean="0"/>
              <a:t>is </a:t>
            </a:r>
            <a:r>
              <a:rPr lang="en-GB" sz="1500" b="1" dirty="0"/>
              <a:t>an unbiased estimator of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1</a:t>
            </a:r>
            <a:r>
              <a:rPr lang="en-GB" sz="1500" b="1" dirty="0"/>
              <a:t>.  This is quite simple, so you should attempt to do this yourself, before looking at the rest of this sequence.</a:t>
            </a:r>
          </a:p>
        </p:txBody>
      </p:sp>
      <p:sp>
        <p:nvSpPr>
          <p:cNvPr id="147479" name="Text Box 2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11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0" y="1461599"/>
            <a:ext cx="9144000" cy="6552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3853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66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42848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67" name="Equation" r:id="rId5" imgW="2755800" imgH="431640" progId="Equation.DSMT4">
                  <p:embed/>
                </p:oleObj>
              </mc:Choice>
              <mc:Fallback>
                <p:oleObj name="Equation" r:id="rId5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9233554"/>
              </p:ext>
            </p:extLst>
          </p:nvPr>
        </p:nvGraphicFramePr>
        <p:xfrm>
          <a:off x="2651125" y="5857200"/>
          <a:ext cx="206375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68" name="Equation" r:id="rId7" imgW="317160" imgH="431640" progId="Equation.DSMT4">
                  <p:embed/>
                </p:oleObj>
              </mc:Choice>
              <mc:Fallback>
                <p:oleObj name="Equation" r:id="rId7" imgW="31716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51125" y="5857200"/>
                        <a:ext cx="206375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972617"/>
              </p:ext>
            </p:extLst>
          </p:nvPr>
        </p:nvGraphicFramePr>
        <p:xfrm>
          <a:off x="1504950" y="1557338"/>
          <a:ext cx="274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7569" name="Equation" r:id="rId9" imgW="2743200" imgH="431640" progId="Equation.DSMT4">
                  <p:embed/>
                </p:oleObj>
              </mc:Choice>
              <mc:Fallback>
                <p:oleObj name="Equation" r:id="rId9" imgW="274320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1557338"/>
                        <a:ext cx="2743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8491" name="Text Box 1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First substitute for the sample mean of </a:t>
            </a:r>
            <a:r>
              <a:rPr lang="en-GB" sz="1500" b="1" i="1"/>
              <a:t>Y</a:t>
            </a:r>
            <a:r>
              <a:rPr lang="en-GB" sz="1500" b="1"/>
              <a:t>. </a:t>
            </a:r>
          </a:p>
        </p:txBody>
      </p:sp>
      <p:sp>
        <p:nvSpPr>
          <p:cNvPr id="148492" name="Text Box 1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12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3853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7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42848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8" name="Equation" r:id="rId5" imgW="2755800" imgH="431640" progId="Equation.DSMT4">
                  <p:embed/>
                </p:oleObj>
              </mc:Choice>
              <mc:Fallback>
                <p:oleObj name="Equation" r:id="rId5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Rectangle 16"/>
          <p:cNvSpPr>
            <a:spLocks noChangeArrowheads="1"/>
          </p:cNvSpPr>
          <p:nvPr/>
        </p:nvSpPr>
        <p:spPr bwMode="auto">
          <a:xfrm>
            <a:off x="0" y="1461600"/>
            <a:ext cx="9144000" cy="1306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1" name="Object 3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393000"/>
              </p:ext>
            </p:extLst>
          </p:nvPr>
        </p:nvGraphicFramePr>
        <p:xfrm>
          <a:off x="1504950" y="1552575"/>
          <a:ext cx="54737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79" name="Equation" r:id="rId7" imgW="5473440" imgH="1054080" progId="Equation.DSMT4">
                  <p:embed/>
                </p:oleObj>
              </mc:Choice>
              <mc:Fallback>
                <p:oleObj name="Equation" r:id="rId7" imgW="547344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1552575"/>
                        <a:ext cx="54737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Object 3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260541"/>
              </p:ext>
            </p:extLst>
          </p:nvPr>
        </p:nvGraphicFramePr>
        <p:xfrm>
          <a:off x="1504950" y="1557338"/>
          <a:ext cx="274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8580" name="Equation" r:id="rId9" imgW="2743200" imgH="431640" progId="Equation.DSMT4">
                  <p:embed/>
                </p:oleObj>
              </mc:Choice>
              <mc:Fallback>
                <p:oleObj name="Equation" r:id="rId9" imgW="27432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1557338"/>
                        <a:ext cx="2743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9515" name="Text Box 1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Now take expectations.  The first three terms are nonstochastic, so they are unaffected by taking expectations.</a:t>
            </a:r>
          </a:p>
        </p:txBody>
      </p:sp>
      <p:sp>
        <p:nvSpPr>
          <p:cNvPr id="149517" name="Text Box 1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13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3853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34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42848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35" name="Equation" r:id="rId5" imgW="2755800" imgH="431640" progId="Equation.DSMT4">
                  <p:embed/>
                </p:oleObj>
              </mc:Choice>
              <mc:Fallback>
                <p:oleObj name="Equation" r:id="rId5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" name="Rectangle 16"/>
          <p:cNvSpPr>
            <a:spLocks noChangeArrowheads="1"/>
          </p:cNvSpPr>
          <p:nvPr/>
        </p:nvSpPr>
        <p:spPr bwMode="auto">
          <a:xfrm>
            <a:off x="0" y="1461600"/>
            <a:ext cx="9144000" cy="1306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7" name="Object 3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393000"/>
              </p:ext>
            </p:extLst>
          </p:nvPr>
        </p:nvGraphicFramePr>
        <p:xfrm>
          <a:off x="1504950" y="1552575"/>
          <a:ext cx="54737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36" name="Equation" r:id="rId7" imgW="5473440" imgH="1054080" progId="Equation.DSMT4">
                  <p:embed/>
                </p:oleObj>
              </mc:Choice>
              <mc:Fallback>
                <p:oleObj name="Equation" r:id="rId7" imgW="547344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1552575"/>
                        <a:ext cx="54737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260541"/>
              </p:ext>
            </p:extLst>
          </p:nvPr>
        </p:nvGraphicFramePr>
        <p:xfrm>
          <a:off x="1504950" y="1557338"/>
          <a:ext cx="274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37" name="Equation" r:id="rId9" imgW="2743200" imgH="431640" progId="Equation.DSMT4">
                  <p:embed/>
                </p:oleObj>
              </mc:Choice>
              <mc:Fallback>
                <p:oleObj name="Equation" r:id="rId9" imgW="27432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1557338"/>
                        <a:ext cx="2743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Rectangle 16"/>
          <p:cNvSpPr>
            <a:spLocks noChangeArrowheads="1"/>
          </p:cNvSpPr>
          <p:nvPr/>
        </p:nvSpPr>
        <p:spPr bwMode="auto">
          <a:xfrm>
            <a:off x="0" y="2840400"/>
            <a:ext cx="9144000" cy="19039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40" name="Object 3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9334522"/>
              </p:ext>
            </p:extLst>
          </p:nvPr>
        </p:nvGraphicFramePr>
        <p:xfrm>
          <a:off x="966788" y="3006000"/>
          <a:ext cx="7392987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9638" name="Equation" r:id="rId11" imgW="7391160" imgH="1600200" progId="Equation.DSMT4">
                  <p:embed/>
                </p:oleObj>
              </mc:Choice>
              <mc:Fallback>
                <p:oleObj name="Equation" r:id="rId11" imgW="7391160" imgH="160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788" y="3006000"/>
                        <a:ext cx="7392987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1547813" y="3543301"/>
            <a:ext cx="5040312" cy="110648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0539" name="Text Box 1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expected value of the mean of the disturbance term is zero since </a:t>
            </a:r>
            <a:r>
              <a:rPr lang="en-GB" sz="1500" b="1" i="1" dirty="0"/>
              <a:t>E</a:t>
            </a:r>
            <a:r>
              <a:rPr lang="en-GB" sz="1500" b="1" dirty="0"/>
              <a:t>(</a:t>
            </a:r>
            <a:r>
              <a:rPr lang="en-GB" sz="1500" b="1" i="1" dirty="0"/>
              <a:t>u</a:t>
            </a:r>
            <a:r>
              <a:rPr lang="en-GB" sz="1500" b="1" dirty="0"/>
              <a:t>) is zero in each observation.  We have just shown that </a:t>
            </a:r>
            <a:r>
              <a:rPr lang="en-GB" sz="1500" b="1" i="1" dirty="0" smtClean="0"/>
              <a:t>E</a:t>
            </a:r>
            <a:r>
              <a:rPr lang="en-GB" sz="1500" b="1" dirty="0" smtClean="0"/>
              <a:t>(</a:t>
            </a:r>
            <a:r>
              <a:rPr lang="en-GB" sz="1500" b="1" i="1" dirty="0"/>
              <a:t> </a:t>
            </a:r>
            <a:r>
              <a:rPr lang="en-GB" sz="1500" b="1" i="1" dirty="0" smtClean="0"/>
              <a:t>   </a:t>
            </a:r>
            <a:r>
              <a:rPr lang="en-GB" sz="1500" b="1" dirty="0" smtClean="0"/>
              <a:t>) </a:t>
            </a:r>
            <a:r>
              <a:rPr lang="en-GB" sz="1500" b="1" dirty="0"/>
              <a:t>is equal to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and that </a:t>
            </a:r>
            <a:r>
              <a:rPr lang="en-GB" sz="1500" b="1" i="1" dirty="0" smtClean="0"/>
              <a:t>E</a:t>
            </a:r>
            <a:r>
              <a:rPr lang="en-GB" sz="1500" b="1" dirty="0" smtClean="0"/>
              <a:t>(    ) </a:t>
            </a:r>
            <a:r>
              <a:rPr lang="en-GB" sz="1500" b="1" dirty="0"/>
              <a:t>is equal to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3</a:t>
            </a:r>
            <a:r>
              <a:rPr lang="en-GB" sz="1500" b="1" dirty="0" smtClean="0"/>
              <a:t>.</a:t>
            </a:r>
            <a:endParaRPr lang="en-GB" sz="1500" b="1" dirty="0"/>
          </a:p>
        </p:txBody>
      </p:sp>
      <p:sp>
        <p:nvSpPr>
          <p:cNvPr id="150541" name="Text Box 13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14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3853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674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42848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675" name="Equation" r:id="rId5" imgW="2755800" imgH="431640" progId="Equation.DSMT4">
                  <p:embed/>
                </p:oleObj>
              </mc:Choice>
              <mc:Fallback>
                <p:oleObj name="Equation" r:id="rId5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892059"/>
              </p:ext>
            </p:extLst>
          </p:nvPr>
        </p:nvGraphicFramePr>
        <p:xfrm>
          <a:off x="4086225" y="6081713"/>
          <a:ext cx="2143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676" name="Equation" r:id="rId7" imgW="330120" imgH="431640" progId="Equation.DSMT4">
                  <p:embed/>
                </p:oleObj>
              </mc:Choice>
              <mc:Fallback>
                <p:oleObj name="Equation" r:id="rId7" imgW="33012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86225" y="6081713"/>
                        <a:ext cx="214313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81041136"/>
              </p:ext>
            </p:extLst>
          </p:nvPr>
        </p:nvGraphicFramePr>
        <p:xfrm>
          <a:off x="6610350" y="6081713"/>
          <a:ext cx="2143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677" name="Equation" r:id="rId9" imgW="330057" imgH="431613" progId="Equation.DSMT4">
                  <p:embed/>
                </p:oleObj>
              </mc:Choice>
              <mc:Fallback>
                <p:oleObj name="Equation" r:id="rId9" imgW="330057" imgH="431613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0350" y="6081713"/>
                        <a:ext cx="214313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Rectangle 16"/>
          <p:cNvSpPr>
            <a:spLocks noChangeArrowheads="1"/>
          </p:cNvSpPr>
          <p:nvPr/>
        </p:nvSpPr>
        <p:spPr bwMode="auto">
          <a:xfrm>
            <a:off x="0" y="2840400"/>
            <a:ext cx="9144000" cy="19039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6" name="Object 3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99840744"/>
              </p:ext>
            </p:extLst>
          </p:nvPr>
        </p:nvGraphicFramePr>
        <p:xfrm>
          <a:off x="966788" y="3006000"/>
          <a:ext cx="7392987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678" name="Equation" r:id="rId11" imgW="7391160" imgH="1600200" progId="Equation.DSMT4">
                  <p:embed/>
                </p:oleObj>
              </mc:Choice>
              <mc:Fallback>
                <p:oleObj name="Equation" r:id="rId11" imgW="7391160" imgH="1600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788" y="3006000"/>
                        <a:ext cx="7392987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0" y="1461600"/>
            <a:ext cx="9144000" cy="1306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38" name="Object 3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0393000"/>
              </p:ext>
            </p:extLst>
          </p:nvPr>
        </p:nvGraphicFramePr>
        <p:xfrm>
          <a:off x="1504950" y="1552575"/>
          <a:ext cx="54737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679" name="Equation" r:id="rId13" imgW="5473440" imgH="1054080" progId="Equation.DSMT4">
                  <p:embed/>
                </p:oleObj>
              </mc:Choice>
              <mc:Fallback>
                <p:oleObj name="Equation" r:id="rId13" imgW="5473440" imgH="10540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1552575"/>
                        <a:ext cx="54737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" name="Object 3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8260541"/>
              </p:ext>
            </p:extLst>
          </p:nvPr>
        </p:nvGraphicFramePr>
        <p:xfrm>
          <a:off x="1504950" y="1557338"/>
          <a:ext cx="274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0680" name="Equation" r:id="rId15" imgW="2743200" imgH="431640" progId="Equation.DSMT4">
                  <p:embed/>
                </p:oleObj>
              </mc:Choice>
              <mc:Fallback>
                <p:oleObj name="Equation" r:id="rId15" imgW="27432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1557338"/>
                        <a:ext cx="2743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0540" name="Rectangle 12"/>
          <p:cNvSpPr>
            <a:spLocks noChangeArrowheads="1"/>
          </p:cNvSpPr>
          <p:nvPr/>
        </p:nvSpPr>
        <p:spPr bwMode="auto">
          <a:xfrm>
            <a:off x="1547813" y="4162425"/>
            <a:ext cx="5040312" cy="4873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6"/>
          <p:cNvSpPr>
            <a:spLocks noChangeArrowheads="1"/>
          </p:cNvSpPr>
          <p:nvPr/>
        </p:nvSpPr>
        <p:spPr bwMode="auto">
          <a:xfrm>
            <a:off x="0" y="2840400"/>
            <a:ext cx="9144000" cy="190395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Rectangle 16"/>
          <p:cNvSpPr>
            <a:spLocks noChangeArrowheads="1"/>
          </p:cNvSpPr>
          <p:nvPr/>
        </p:nvSpPr>
        <p:spPr bwMode="auto">
          <a:xfrm>
            <a:off x="0" y="1461600"/>
            <a:ext cx="9144000" cy="13068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1563" name="Text Box 11"/>
          <p:cNvSpPr txBox="1">
            <a:spLocks noChangeArrowheads="1"/>
          </p:cNvSpPr>
          <p:nvPr/>
        </p:nvSpPr>
        <p:spPr bwMode="auto">
          <a:xfrm>
            <a:off x="301625" y="5834063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Hence </a:t>
            </a:r>
            <a:r>
              <a:rPr lang="en-GB" sz="1500" b="1" i="1" dirty="0"/>
              <a:t> </a:t>
            </a:r>
            <a:r>
              <a:rPr lang="en-GB" sz="1500" b="1" i="1" dirty="0" smtClean="0"/>
              <a:t>    </a:t>
            </a:r>
            <a:r>
              <a:rPr lang="en-GB" sz="1500" b="1" dirty="0" smtClean="0"/>
              <a:t>is </a:t>
            </a:r>
            <a:r>
              <a:rPr lang="en-GB" sz="1500" b="1" dirty="0"/>
              <a:t>an unbiased estimator of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1</a:t>
            </a:r>
            <a:r>
              <a:rPr lang="en-GB" sz="1500" b="1" dirty="0"/>
              <a:t>.</a:t>
            </a:r>
          </a:p>
        </p:txBody>
      </p:sp>
      <p:sp>
        <p:nvSpPr>
          <p:cNvPr id="151564" name="Text Box 12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15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9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3853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07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30" name="Object 2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42848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08" name="Equation" r:id="rId5" imgW="2755800" imgH="431640" progId="Equation.DSMT4">
                  <p:embed/>
                </p:oleObj>
              </mc:Choice>
              <mc:Fallback>
                <p:oleObj name="Equation" r:id="rId5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3222039"/>
              </p:ext>
            </p:extLst>
          </p:nvPr>
        </p:nvGraphicFramePr>
        <p:xfrm>
          <a:off x="1012825" y="5853113"/>
          <a:ext cx="206375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09" name="Equation" r:id="rId7" imgW="317160" imgH="431640" progId="Equation.DSMT4">
                  <p:embed/>
                </p:oleObj>
              </mc:Choice>
              <mc:Fallback>
                <p:oleObj name="Equation" r:id="rId7" imgW="31716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2825" y="5853113"/>
                        <a:ext cx="206375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227411"/>
              </p:ext>
            </p:extLst>
          </p:nvPr>
        </p:nvGraphicFramePr>
        <p:xfrm>
          <a:off x="966788" y="3006000"/>
          <a:ext cx="7392987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10" name="Equation" r:id="rId9" imgW="7391160" imgH="1600200" progId="Equation.DSMT4">
                  <p:embed/>
                </p:oleObj>
              </mc:Choice>
              <mc:Fallback>
                <p:oleObj name="Equation" r:id="rId9" imgW="7391160" imgH="160020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6788" y="3006000"/>
                        <a:ext cx="7392987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9940081"/>
              </p:ext>
            </p:extLst>
          </p:nvPr>
        </p:nvGraphicFramePr>
        <p:xfrm>
          <a:off x="1504950" y="1552575"/>
          <a:ext cx="5473700" cy="105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11" name="Equation" r:id="rId11" imgW="5473440" imgH="1054080" progId="Equation.DSMT4">
                  <p:embed/>
                </p:oleObj>
              </mc:Choice>
              <mc:Fallback>
                <p:oleObj name="Equation" r:id="rId11" imgW="5473440" imgH="105408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1552575"/>
                        <a:ext cx="5473700" cy="1054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0972617"/>
              </p:ext>
            </p:extLst>
          </p:nvPr>
        </p:nvGraphicFramePr>
        <p:xfrm>
          <a:off x="1504950" y="1557338"/>
          <a:ext cx="274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1712" name="Equation" r:id="rId13" imgW="2743200" imgH="431640" progId="Equation.DSMT4">
                  <p:embed/>
                </p:oleObj>
              </mc:Choice>
              <mc:Fallback>
                <p:oleObj name="Equation" r:id="rId13" imgW="2743200" imgH="43164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4950" y="1557338"/>
                        <a:ext cx="2743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Text Box 10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3.3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8220075" y="6553200"/>
            <a:ext cx="84772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2016.04.28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1134001"/>
            <a:ext cx="9144000" cy="980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3671" name="Text Box 7"/>
          <p:cNvSpPr txBox="1">
            <a:spLocks noChangeArrowheads="1"/>
          </p:cNvSpPr>
          <p:nvPr/>
        </p:nvSpPr>
        <p:spPr bwMode="auto">
          <a:xfrm>
            <a:off x="301626" y="1206000"/>
            <a:ext cx="7137400" cy="43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032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2675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>
                <a:latin typeface="Arial" charset="0"/>
              </a:rPr>
              <a:t>A.1	The model is linear in parameters and correctly specified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113673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1367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7400997"/>
              </p:ext>
            </p:extLst>
          </p:nvPr>
        </p:nvGraphicFramePr>
        <p:xfrm>
          <a:off x="2566988" y="1587500"/>
          <a:ext cx="378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728" name="Equation" r:id="rId3" imgW="3784320" imgH="380880" progId="Equation.3">
                  <p:embed/>
                </p:oleObj>
              </mc:Choice>
              <mc:Fallback>
                <p:oleObj name="Equation" r:id="rId3" imgW="3784320" imgH="38088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6988" y="1587500"/>
                        <a:ext cx="378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689" name="Text Box 2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1</a:t>
            </a:r>
          </a:p>
        </p:txBody>
      </p:sp>
      <p:sp>
        <p:nvSpPr>
          <p:cNvPr id="113690" name="Text Box 2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Moving from the simple to the multiple regression model, we start by restating the regression model assumptions. 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0" y="4986000"/>
            <a:ext cx="9144000" cy="536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301625" y="5058000"/>
            <a:ext cx="6061075" cy="41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A.6</a:t>
            </a:r>
            <a:r>
              <a:rPr lang="en-GB" sz="1800" b="1" dirty="0">
                <a:latin typeface="Arial" pitchFamily="34" charset="0"/>
                <a:cs typeface="Arial" pitchFamily="34" charset="0"/>
              </a:rPr>
              <a:t>	The disturbance term has a normal 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distribution.</a:t>
            </a: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r>
              <a:rPr lang="en-US" sz="1800" b="1" dirty="0">
                <a:latin typeface="Arial" pitchFamily="34" charset="0"/>
                <a:cs typeface="Arial" pitchFamily="34" charset="0"/>
              </a:rPr>
              <a:t> 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GB" sz="1800" b="1" dirty="0">
                <a:latin typeface="Arial" pitchFamily="34" charset="0"/>
                <a:cs typeface="Arial" pitchFamily="34" charset="0"/>
              </a:rPr>
              <a:t>	</a:t>
            </a: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7"/>
          <p:cNvSpPr>
            <a:spLocks noChangeArrowheads="1"/>
          </p:cNvSpPr>
          <p:nvPr/>
        </p:nvSpPr>
        <p:spPr bwMode="auto">
          <a:xfrm>
            <a:off x="0" y="4359600"/>
            <a:ext cx="9144000" cy="536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2"/>
          <p:cNvSpPr txBox="1">
            <a:spLocks noChangeArrowheads="1"/>
          </p:cNvSpPr>
          <p:nvPr/>
        </p:nvSpPr>
        <p:spPr bwMode="auto">
          <a:xfrm>
            <a:off x="301625" y="4431600"/>
            <a:ext cx="8175625" cy="477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A.5</a:t>
            </a:r>
            <a:r>
              <a:rPr lang="en-GB" sz="1800" b="1" dirty="0">
                <a:latin typeface="Arial" charset="0"/>
              </a:rPr>
              <a:t>	The values of the disturbance term have independent </a:t>
            </a:r>
            <a:r>
              <a:rPr lang="en-GB" sz="1800" b="1" dirty="0" smtClean="0">
                <a:latin typeface="Arial" charset="0"/>
              </a:rPr>
              <a:t>distributions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0" y="3733200"/>
            <a:ext cx="9144000" cy="536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301625" y="3805200"/>
            <a:ext cx="52038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A.4</a:t>
            </a:r>
            <a:r>
              <a:rPr lang="en-GB" sz="1800" b="1" dirty="0">
                <a:latin typeface="Arial" charset="0"/>
              </a:rPr>
              <a:t>	The disturbance term is homoscedastic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3106800"/>
            <a:ext cx="9144000" cy="536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301625" y="3178800"/>
            <a:ext cx="5641975" cy="42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A.3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</a:t>
            </a: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2203198"/>
            <a:ext cx="9144000" cy="813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301625" y="2275200"/>
            <a:ext cx="8532813" cy="706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032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2675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A.2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in the sample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0" y="540000"/>
            <a:ext cx="9144000" cy="504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01625" y="598201"/>
            <a:ext cx="3813175" cy="38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ASSUMPTIONS </a:t>
            </a:r>
            <a:r>
              <a:rPr lang="en-US" sz="1800" b="1" dirty="0">
                <a:latin typeface="Arial" charset="0"/>
              </a:rPr>
              <a:t>FOR MODEL </a:t>
            </a:r>
            <a:r>
              <a:rPr lang="en-US" sz="1800" b="1" dirty="0" smtClean="0">
                <a:latin typeface="Arial" charset="0"/>
              </a:rPr>
              <a:t>A</a:t>
            </a:r>
            <a:endParaRPr lang="en-US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1134001"/>
            <a:ext cx="9144000" cy="980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301626" y="1206000"/>
            <a:ext cx="7137400" cy="43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032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2675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>
                <a:latin typeface="Arial" charset="0"/>
              </a:rPr>
              <a:t>A.1	The model is linear in parameters and correctly specified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17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3813069"/>
              </p:ext>
            </p:extLst>
          </p:nvPr>
        </p:nvGraphicFramePr>
        <p:xfrm>
          <a:off x="2566988" y="1587500"/>
          <a:ext cx="378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34" name="Equation" r:id="rId3" imgW="3784320" imgH="380880" progId="Equation.3">
                  <p:embed/>
                </p:oleObj>
              </mc:Choice>
              <mc:Fallback>
                <p:oleObj name="Equation" r:id="rId3" imgW="378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6988" y="1587500"/>
                        <a:ext cx="378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4986000"/>
            <a:ext cx="9144000" cy="536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301625" y="5058000"/>
            <a:ext cx="6061075" cy="41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A.6</a:t>
            </a:r>
            <a:r>
              <a:rPr lang="en-GB" sz="1800" b="1" dirty="0">
                <a:latin typeface="Arial" pitchFamily="34" charset="0"/>
                <a:cs typeface="Arial" pitchFamily="34" charset="0"/>
              </a:rPr>
              <a:t>	The disturbance term has a normal 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distribution.</a:t>
            </a: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r>
              <a:rPr lang="en-US" sz="1800" b="1" dirty="0">
                <a:latin typeface="Arial" pitchFamily="34" charset="0"/>
                <a:cs typeface="Arial" pitchFamily="34" charset="0"/>
              </a:rPr>
              <a:t> 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GB" sz="1800" b="1" dirty="0">
                <a:latin typeface="Arial" pitchFamily="34" charset="0"/>
                <a:cs typeface="Arial" pitchFamily="34" charset="0"/>
              </a:rPr>
              <a:t>	</a:t>
            </a: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0" y="4359600"/>
            <a:ext cx="9144000" cy="536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2"/>
          <p:cNvSpPr txBox="1">
            <a:spLocks noChangeArrowheads="1"/>
          </p:cNvSpPr>
          <p:nvPr/>
        </p:nvSpPr>
        <p:spPr bwMode="auto">
          <a:xfrm>
            <a:off x="301625" y="4431600"/>
            <a:ext cx="8175625" cy="477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A.5</a:t>
            </a:r>
            <a:r>
              <a:rPr lang="en-GB" sz="1800" b="1" dirty="0">
                <a:latin typeface="Arial" charset="0"/>
              </a:rPr>
              <a:t>	The values of the disturbance term have independent </a:t>
            </a:r>
            <a:r>
              <a:rPr lang="en-GB" sz="1800" b="1" dirty="0" smtClean="0">
                <a:latin typeface="Arial" charset="0"/>
              </a:rPr>
              <a:t>distributions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0" y="3733200"/>
            <a:ext cx="9144000" cy="536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01625" y="3805200"/>
            <a:ext cx="52038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A.4</a:t>
            </a:r>
            <a:r>
              <a:rPr lang="en-GB" sz="1800" b="1" dirty="0">
                <a:latin typeface="Arial" charset="0"/>
              </a:rPr>
              <a:t>	The disturbance term is homoscedastic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0" y="3106800"/>
            <a:ext cx="9144000" cy="536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01625" y="3178800"/>
            <a:ext cx="5641975" cy="42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A.3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</a:t>
            </a:r>
          </a:p>
        </p:txBody>
      </p:sp>
      <p:sp>
        <p:nvSpPr>
          <p:cNvPr id="27" name="Rectangle 7"/>
          <p:cNvSpPr>
            <a:spLocks noChangeArrowheads="1"/>
          </p:cNvSpPr>
          <p:nvPr/>
        </p:nvSpPr>
        <p:spPr bwMode="auto">
          <a:xfrm>
            <a:off x="0" y="2203198"/>
            <a:ext cx="9144000" cy="813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53608" name="Rectangle 8"/>
          <p:cNvSpPr>
            <a:spLocks noChangeArrowheads="1"/>
          </p:cNvSpPr>
          <p:nvPr/>
        </p:nvSpPr>
        <p:spPr bwMode="auto">
          <a:xfrm>
            <a:off x="43200" y="2246400"/>
            <a:ext cx="9057600" cy="7272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301625" y="2275200"/>
            <a:ext cx="8532813" cy="706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032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2675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A.2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in the sample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0" y="540000"/>
            <a:ext cx="9144000" cy="504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01625" y="598201"/>
            <a:ext cx="3813175" cy="38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ASSUMPTIONS </a:t>
            </a:r>
            <a:r>
              <a:rPr lang="en-US" sz="1800" b="1" dirty="0">
                <a:latin typeface="Arial" charset="0"/>
              </a:rPr>
              <a:t>FOR MODEL </a:t>
            </a:r>
            <a:r>
              <a:rPr lang="en-US" sz="1800" b="1" dirty="0" smtClean="0">
                <a:latin typeface="Arial" charset="0"/>
              </a:rPr>
              <a:t>A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3607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Only A.2 is different.  Previously it stated that there must be some variation in the </a:t>
            </a:r>
            <a:r>
              <a:rPr lang="en-GB" sz="1500" b="1" i="1"/>
              <a:t>X</a:t>
            </a:r>
            <a:r>
              <a:rPr lang="en-GB" sz="1500" b="1"/>
              <a:t> variable.  We will explain the difference in one of the following slideshows.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3609" name="Text Box 9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2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4631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Provided that the regression model assumptions are valid, the OLS estimators in the multiple regression model are unbiased and efficient, as in the simple regression model.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4632" name="Text Box 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3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1134001"/>
            <a:ext cx="9144000" cy="980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301626" y="1206000"/>
            <a:ext cx="7137400" cy="430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032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2675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800" b="1" dirty="0">
                <a:latin typeface="Arial" charset="0"/>
              </a:rPr>
              <a:t>A.1	The model is linear in parameters and correctly specified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graphicFrame>
        <p:nvGraphicFramePr>
          <p:cNvPr id="16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873947"/>
              </p:ext>
            </p:extLst>
          </p:nvPr>
        </p:nvGraphicFramePr>
        <p:xfrm>
          <a:off x="2566988" y="1587500"/>
          <a:ext cx="3784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657" name="Equation" r:id="rId3" imgW="3784320" imgH="380880" progId="Equation.3">
                  <p:embed/>
                </p:oleObj>
              </mc:Choice>
              <mc:Fallback>
                <p:oleObj name="Equation" r:id="rId3" imgW="3784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6988" y="1587500"/>
                        <a:ext cx="3784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0" y="4986000"/>
            <a:ext cx="9144000" cy="536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301625" y="5058000"/>
            <a:ext cx="6061075" cy="411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A.6</a:t>
            </a:r>
            <a:r>
              <a:rPr lang="en-GB" sz="1800" b="1" dirty="0">
                <a:latin typeface="Arial" pitchFamily="34" charset="0"/>
                <a:cs typeface="Arial" pitchFamily="34" charset="0"/>
              </a:rPr>
              <a:t>	The disturbance term has a normal </a:t>
            </a:r>
            <a:r>
              <a:rPr lang="en-GB" sz="1800" b="1" dirty="0" smtClean="0">
                <a:latin typeface="Arial" pitchFamily="34" charset="0"/>
                <a:cs typeface="Arial" pitchFamily="34" charset="0"/>
              </a:rPr>
              <a:t>distribution.</a:t>
            </a: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r>
              <a:rPr lang="en-US" sz="1800" b="1" dirty="0">
                <a:latin typeface="Arial" pitchFamily="34" charset="0"/>
                <a:cs typeface="Arial" pitchFamily="34" charset="0"/>
              </a:rPr>
              <a:t> </a:t>
            </a:r>
            <a:endParaRPr lang="en-GB" sz="1800" b="1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GB" sz="1800" b="1" dirty="0">
                <a:latin typeface="Arial" pitchFamily="34" charset="0"/>
                <a:cs typeface="Arial" pitchFamily="34" charset="0"/>
              </a:rPr>
              <a:t>	</a:t>
            </a: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endParaRPr lang="en-GB" sz="1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0" y="4359600"/>
            <a:ext cx="9144000" cy="536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4431600"/>
            <a:ext cx="8175625" cy="477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13462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A.5</a:t>
            </a:r>
            <a:r>
              <a:rPr lang="en-GB" sz="1800" b="1" dirty="0">
                <a:latin typeface="Arial" charset="0"/>
              </a:rPr>
              <a:t>	The values of the disturbance term have independent </a:t>
            </a:r>
            <a:r>
              <a:rPr lang="en-GB" sz="1800" b="1" dirty="0" smtClean="0">
                <a:latin typeface="Arial" charset="0"/>
              </a:rPr>
              <a:t>distributions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0" y="3733200"/>
            <a:ext cx="9144000" cy="536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01625" y="3805200"/>
            <a:ext cx="5203825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A.4</a:t>
            </a:r>
            <a:r>
              <a:rPr lang="en-GB" sz="1800" b="1" dirty="0">
                <a:latin typeface="Arial" charset="0"/>
              </a:rPr>
              <a:t>	The disturbance term is homoscedastic</a:t>
            </a:r>
            <a:endParaRPr lang="en-US" sz="1800" b="1" dirty="0">
              <a:latin typeface="Arial" charset="0"/>
            </a:endParaRPr>
          </a:p>
        </p:txBody>
      </p:sp>
      <p:sp>
        <p:nvSpPr>
          <p:cNvPr id="24" name="Rectangle 7"/>
          <p:cNvSpPr>
            <a:spLocks noChangeArrowheads="1"/>
          </p:cNvSpPr>
          <p:nvPr/>
        </p:nvSpPr>
        <p:spPr bwMode="auto">
          <a:xfrm>
            <a:off x="0" y="3106800"/>
            <a:ext cx="9144000" cy="5364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301625" y="3178800"/>
            <a:ext cx="5641975" cy="42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ts val="0"/>
              </a:spcBef>
            </a:pPr>
            <a:r>
              <a:rPr lang="en-GB" sz="1800" b="1" dirty="0" smtClean="0">
                <a:latin typeface="Arial" charset="0"/>
              </a:rPr>
              <a:t>A.3</a:t>
            </a:r>
            <a:r>
              <a:rPr lang="en-GB" sz="1800" b="1" dirty="0">
                <a:latin typeface="Arial" charset="0"/>
              </a:rPr>
              <a:t>	The disturbance term has zero </a:t>
            </a:r>
            <a:r>
              <a:rPr lang="en-GB" sz="1800" b="1" dirty="0" smtClean="0">
                <a:latin typeface="Arial" charset="0"/>
              </a:rPr>
              <a:t>expectation</a:t>
            </a:r>
          </a:p>
        </p:txBody>
      </p:sp>
      <p:sp>
        <p:nvSpPr>
          <p:cNvPr id="26" name="Rectangle 7"/>
          <p:cNvSpPr>
            <a:spLocks noChangeArrowheads="1"/>
          </p:cNvSpPr>
          <p:nvPr/>
        </p:nvSpPr>
        <p:spPr bwMode="auto">
          <a:xfrm>
            <a:off x="0" y="2203198"/>
            <a:ext cx="9144000" cy="813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301625" y="2275200"/>
            <a:ext cx="8532813" cy="706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533400" indent="-533400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903288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082675"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4615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GB" sz="1800" b="1" dirty="0" smtClean="0">
                <a:latin typeface="Arial" charset="0"/>
              </a:rPr>
              <a:t>A.2</a:t>
            </a:r>
            <a:r>
              <a:rPr lang="en-GB" sz="1800" b="1" dirty="0">
                <a:latin typeface="Arial" charset="0"/>
              </a:rPr>
              <a:t>	There does not exist an exact linear relationship among the </a:t>
            </a:r>
            <a:r>
              <a:rPr lang="en-GB" sz="1800" b="1" dirty="0" err="1">
                <a:latin typeface="Arial" charset="0"/>
              </a:rPr>
              <a:t>regressors</a:t>
            </a:r>
            <a:r>
              <a:rPr lang="en-GB" sz="1800" b="1" dirty="0">
                <a:latin typeface="Arial" charset="0"/>
              </a:rPr>
              <a:t> in the sample</a:t>
            </a:r>
            <a:r>
              <a:rPr lang="en-GB" sz="1800" b="1" dirty="0" smtClean="0">
                <a:latin typeface="Arial" charset="0"/>
              </a:rPr>
              <a:t>.</a:t>
            </a:r>
            <a:endParaRPr lang="en-GB" sz="1800" b="1" dirty="0">
              <a:latin typeface="Arial" charset="0"/>
            </a:endParaRPr>
          </a:p>
        </p:txBody>
      </p:sp>
      <p:sp>
        <p:nvSpPr>
          <p:cNvPr id="28" name="Rectangle 4"/>
          <p:cNvSpPr>
            <a:spLocks noChangeArrowheads="1"/>
          </p:cNvSpPr>
          <p:nvPr/>
        </p:nvSpPr>
        <p:spPr bwMode="auto">
          <a:xfrm>
            <a:off x="0" y="540000"/>
            <a:ext cx="9144000" cy="504000"/>
          </a:xfrm>
          <a:prstGeom prst="rect">
            <a:avLst/>
          </a:prstGeom>
          <a:solidFill>
            <a:srgbClr val="F5F5F5"/>
          </a:solidFill>
          <a:ln>
            <a:noFill/>
          </a:ln>
          <a:effectLst>
            <a:innerShdw blurRad="762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01625" y="598201"/>
            <a:ext cx="3813175" cy="382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2693988"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2873375"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3052763"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3232150"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36893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41465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46037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5060950" eaLnBrk="0" fontAlgn="base" hangingPunct="0">
              <a:spcBef>
                <a:spcPct val="0"/>
              </a:spcBef>
              <a:spcAft>
                <a:spcPct val="0"/>
              </a:spcAft>
              <a:tabLst>
                <a:tab pos="533400" algn="l"/>
                <a:tab pos="2514600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800" b="1" dirty="0" smtClean="0">
                <a:latin typeface="Arial" charset="0"/>
              </a:rPr>
              <a:t>ASSUMPTIONS </a:t>
            </a:r>
            <a:r>
              <a:rPr lang="en-US" sz="1800" b="1" dirty="0">
                <a:latin typeface="Arial" charset="0"/>
              </a:rPr>
              <a:t>FOR MODEL </a:t>
            </a:r>
            <a:r>
              <a:rPr lang="en-US" sz="1800" b="1" dirty="0" smtClean="0">
                <a:latin typeface="Arial" charset="0"/>
              </a:rPr>
              <a:t>A</a:t>
            </a:r>
            <a:endParaRPr lang="en-US" sz="1800" b="1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8254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not attempt to prove efficiency.  We will however outline a proof of unbiasedness. 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38255" name="Text Box 15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4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0" y="1461599"/>
            <a:ext cx="9144000" cy="169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362554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3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25" name="Object 2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037670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4" name="Equation" r:id="rId5" imgW="2755800" imgH="431640" progId="Equation.DSMT4">
                  <p:embed/>
                </p:oleObj>
              </mc:Choice>
              <mc:Fallback>
                <p:oleObj name="Equation" r:id="rId5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27456"/>
              </p:ext>
            </p:extLst>
          </p:nvPr>
        </p:nvGraphicFramePr>
        <p:xfrm>
          <a:off x="2012950" y="1517650"/>
          <a:ext cx="45053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5" name="Equation" r:id="rId7" imgW="4508500" imgH="469900" progId="Equation.3">
                  <p:embed/>
                </p:oleObj>
              </mc:Choice>
              <mc:Fallback>
                <p:oleObj name="Equation" r:id="rId7" imgW="4508500" imgH="469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1517650"/>
                        <a:ext cx="45053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" name="Object 2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065108"/>
              </p:ext>
            </p:extLst>
          </p:nvPr>
        </p:nvGraphicFramePr>
        <p:xfrm>
          <a:off x="471488" y="2054225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676" name="Equation" r:id="rId9" imgW="8191440" imgH="990360" progId="Equation.DSMT4">
                  <p:embed/>
                </p:oleObj>
              </mc:Choice>
              <mc:Fallback>
                <p:oleObj name="Equation" r:id="rId9" imgW="8191440" imgH="9903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2054225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8616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9278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first step, as always, is to substitute for </a:t>
            </a:r>
            <a:r>
              <a:rPr lang="en-GB" sz="1500" b="1" i="1" dirty="0"/>
              <a:t>Y</a:t>
            </a:r>
            <a:r>
              <a:rPr lang="en-GB" sz="1500" b="1" dirty="0"/>
              <a:t> from the true relationship.  The </a:t>
            </a:r>
            <a:r>
              <a:rPr lang="en-GB" sz="1500" b="1" i="1" dirty="0"/>
              <a:t>Y</a:t>
            </a:r>
            <a:r>
              <a:rPr lang="en-GB" sz="1500" b="1" dirty="0"/>
              <a:t> ingredients of </a:t>
            </a:r>
            <a:r>
              <a:rPr lang="en-GB" sz="1500" b="1" i="1" dirty="0"/>
              <a:t> </a:t>
            </a:r>
            <a:r>
              <a:rPr lang="en-GB" sz="1500" b="1" i="1" dirty="0" smtClean="0"/>
              <a:t>    </a:t>
            </a:r>
            <a:r>
              <a:rPr lang="en-GB" sz="1500" b="1" dirty="0" smtClean="0"/>
              <a:t>are </a:t>
            </a:r>
            <a:r>
              <a:rPr lang="en-GB" sz="1500" b="1" dirty="0"/>
              <a:t>actually in the form of </a:t>
            </a:r>
            <a:r>
              <a:rPr lang="en-GB" sz="1500" b="1" i="1" dirty="0"/>
              <a:t>Y</a:t>
            </a:r>
            <a:r>
              <a:rPr lang="en-GB" sz="1500" b="1" i="1" baseline="-25000" dirty="0"/>
              <a:t>i</a:t>
            </a:r>
            <a:r>
              <a:rPr lang="en-GB" sz="1500" b="1" dirty="0"/>
              <a:t> minus its mean, so it is convenient to obtain an expression for this. 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9282" name="Text Box 1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5</a:t>
            </a: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0" y="1461599"/>
            <a:ext cx="9144000" cy="169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0" y="3225600"/>
            <a:ext cx="9144000" cy="1116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5" name="Rectangle 2"/>
          <p:cNvSpPr>
            <a:spLocks noChangeArrowheads="1"/>
          </p:cNvSpPr>
          <p:nvPr/>
        </p:nvSpPr>
        <p:spPr bwMode="auto">
          <a:xfrm>
            <a:off x="3835400" y="2090738"/>
            <a:ext cx="936000" cy="3889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Rectangle 3"/>
          <p:cNvSpPr>
            <a:spLocks noChangeArrowheads="1"/>
          </p:cNvSpPr>
          <p:nvPr/>
        </p:nvSpPr>
        <p:spPr bwMode="auto">
          <a:xfrm>
            <a:off x="3749675" y="1560513"/>
            <a:ext cx="936000" cy="3889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407988" y="3352800"/>
            <a:ext cx="857250" cy="3889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0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196524"/>
              </p:ext>
            </p:extLst>
          </p:nvPr>
        </p:nvGraphicFramePr>
        <p:xfrm>
          <a:off x="431800" y="3371850"/>
          <a:ext cx="7442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18" name="Equation" r:id="rId3" imgW="7441920" imgH="850680" progId="Equation.3">
                  <p:embed/>
                </p:oleObj>
              </mc:Choice>
              <mc:Fallback>
                <p:oleObj name="Equation" r:id="rId3" imgW="744192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" y="3371850"/>
                        <a:ext cx="74422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3853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19" name="Equation" r:id="rId5" imgW="3263760" imgH="380880" progId="Equation.3">
                  <p:embed/>
                </p:oleObj>
              </mc:Choice>
              <mc:Fallback>
                <p:oleObj name="Equation" r:id="rId5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24" name="Object 2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42848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0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27456"/>
              </p:ext>
            </p:extLst>
          </p:nvPr>
        </p:nvGraphicFramePr>
        <p:xfrm>
          <a:off x="2012950" y="1517650"/>
          <a:ext cx="45053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1" name="Equation" r:id="rId9" imgW="4508500" imgH="469900" progId="Equation.3">
                  <p:embed/>
                </p:oleObj>
              </mc:Choice>
              <mc:Fallback>
                <p:oleObj name="Equation" r:id="rId9" imgW="4508500" imgH="4699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1517650"/>
                        <a:ext cx="45053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065108"/>
              </p:ext>
            </p:extLst>
          </p:nvPr>
        </p:nvGraphicFramePr>
        <p:xfrm>
          <a:off x="471488" y="2054225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2" name="Equation" r:id="rId11" imgW="8191500" imgH="990600" progId="Equation.DSMT4">
                  <p:embed/>
                </p:oleObj>
              </mc:Choice>
              <mc:Fallback>
                <p:oleObj name="Equation" r:id="rId11" imgW="8191500" imgH="9906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2054225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900554"/>
              </p:ext>
            </p:extLst>
          </p:nvPr>
        </p:nvGraphicFramePr>
        <p:xfrm>
          <a:off x="619139" y="6081720"/>
          <a:ext cx="214578" cy="280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9423" name="Equation" r:id="rId13" imgW="330120" imgH="431640" progId="Equation.DSMT4">
                  <p:embed/>
                </p:oleObj>
              </mc:Choice>
              <mc:Fallback>
                <p:oleObj name="Equation" r:id="rId13" imgW="330120" imgH="431640" progId="Equation.DSMT4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139" y="6081720"/>
                        <a:ext cx="214578" cy="2805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0" y="1461599"/>
            <a:ext cx="9144000" cy="169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3835400" y="2090738"/>
            <a:ext cx="936000" cy="3889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3749675" y="1560513"/>
            <a:ext cx="936000" cy="3889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0304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After substituting, and simplifying, we find that </a:t>
            </a:r>
            <a:r>
              <a:rPr lang="en-GB" sz="1500" b="1" i="1" dirty="0"/>
              <a:t> </a:t>
            </a:r>
            <a:r>
              <a:rPr lang="en-GB" sz="1500" b="1" i="1" dirty="0" smtClean="0"/>
              <a:t>    </a:t>
            </a:r>
            <a:r>
              <a:rPr lang="en-GB" sz="1500" b="1" dirty="0" smtClean="0"/>
              <a:t>can </a:t>
            </a:r>
            <a:r>
              <a:rPr lang="en-GB" sz="1500" b="1" dirty="0"/>
              <a:t>be decomposed into the true value </a:t>
            </a:r>
            <a:r>
              <a:rPr lang="en-GB" sz="1500" b="1" i="1" dirty="0">
                <a:latin typeface="Symbol" pitchFamily="18" charset="2"/>
              </a:rPr>
              <a:t>b</a:t>
            </a:r>
            <a:r>
              <a:rPr lang="en-GB" sz="1500" b="1" baseline="-25000" dirty="0"/>
              <a:t>2</a:t>
            </a:r>
            <a:r>
              <a:rPr lang="en-GB" sz="1500" b="1" dirty="0"/>
              <a:t> plus a weighted linear combination of the values of the disturbance term in the sample.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40305" name="Text Box 1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6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0" y="4413600"/>
            <a:ext cx="9144000" cy="118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6" name="Rectangle 16"/>
          <p:cNvSpPr>
            <a:spLocks noChangeArrowheads="1"/>
          </p:cNvSpPr>
          <p:nvPr/>
        </p:nvSpPr>
        <p:spPr bwMode="auto">
          <a:xfrm>
            <a:off x="0" y="3225600"/>
            <a:ext cx="9144000" cy="1116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407988" y="3352800"/>
            <a:ext cx="857250" cy="3889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196524"/>
              </p:ext>
            </p:extLst>
          </p:nvPr>
        </p:nvGraphicFramePr>
        <p:xfrm>
          <a:off x="431800" y="3371850"/>
          <a:ext cx="7442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472" name="Equation" r:id="rId3" imgW="7441920" imgH="850680" progId="Equation.3">
                  <p:embed/>
                </p:oleObj>
              </mc:Choice>
              <mc:Fallback>
                <p:oleObj name="Equation" r:id="rId3" imgW="744192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" y="3371850"/>
                        <a:ext cx="74422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3853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473" name="Equation" r:id="rId5" imgW="3263760" imgH="380880" progId="Equation.3">
                  <p:embed/>
                </p:oleObj>
              </mc:Choice>
              <mc:Fallback>
                <p:oleObj name="Equation" r:id="rId5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42848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474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27456"/>
              </p:ext>
            </p:extLst>
          </p:nvPr>
        </p:nvGraphicFramePr>
        <p:xfrm>
          <a:off x="2012950" y="1517650"/>
          <a:ext cx="45053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475" name="Equation" r:id="rId9" imgW="4508500" imgH="469900" progId="Equation.3">
                  <p:embed/>
                </p:oleObj>
              </mc:Choice>
              <mc:Fallback>
                <p:oleObj name="Equation" r:id="rId9" imgW="4508500" imgH="4699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1517650"/>
                        <a:ext cx="45053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065108"/>
              </p:ext>
            </p:extLst>
          </p:nvPr>
        </p:nvGraphicFramePr>
        <p:xfrm>
          <a:off x="471488" y="2054225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476" name="Equation" r:id="rId11" imgW="8191500" imgH="990600" progId="Equation.DSMT4">
                  <p:embed/>
                </p:oleObj>
              </mc:Choice>
              <mc:Fallback>
                <p:oleObj name="Equation" r:id="rId11" imgW="8191500" imgH="9906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2054225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4562018"/>
              </p:ext>
            </p:extLst>
          </p:nvPr>
        </p:nvGraphicFramePr>
        <p:xfrm>
          <a:off x="4686300" y="5853113"/>
          <a:ext cx="214313" cy="280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477" name="Equation" r:id="rId13" imgW="330120" imgH="431640" progId="Equation.DSMT4">
                  <p:embed/>
                </p:oleObj>
              </mc:Choice>
              <mc:Fallback>
                <p:oleObj name="Equation" r:id="rId13" imgW="33012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6300" y="5853113"/>
                        <a:ext cx="214313" cy="280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427752"/>
              </p:ext>
            </p:extLst>
          </p:nvPr>
        </p:nvGraphicFramePr>
        <p:xfrm>
          <a:off x="869950" y="4505325"/>
          <a:ext cx="22225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0478" name="Equation" r:id="rId15" imgW="2222280" imgH="457200" progId="Equation.DSMT4">
                  <p:embed/>
                </p:oleObj>
              </mc:Choice>
              <mc:Fallback>
                <p:oleObj name="Equation" r:id="rId15" imgW="2222280" imgH="4572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9950" y="4505325"/>
                        <a:ext cx="222250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0" y="1461599"/>
            <a:ext cx="9144000" cy="169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3835400" y="2090738"/>
            <a:ext cx="936000" cy="3889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3749675" y="1560513"/>
            <a:ext cx="936000" cy="3889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1328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This is what we found in the simple regression model.  The difference is that the expression for the weights, which depend on all the values of </a:t>
            </a:r>
            <a:r>
              <a:rPr lang="en-GB" sz="1500" b="1" i="1"/>
              <a:t>X</a:t>
            </a:r>
            <a:r>
              <a:rPr lang="en-GB" sz="1500" b="1" baseline="-25000"/>
              <a:t>2</a:t>
            </a:r>
            <a:r>
              <a:rPr lang="en-GB" sz="1500" b="1"/>
              <a:t> and </a:t>
            </a:r>
            <a:r>
              <a:rPr lang="en-GB" sz="1500" b="1" i="1"/>
              <a:t>X</a:t>
            </a:r>
            <a:r>
              <a:rPr lang="en-GB" sz="1500" b="1" baseline="-25000"/>
              <a:t>3</a:t>
            </a:r>
            <a:r>
              <a:rPr lang="en-GB" sz="1500" b="1"/>
              <a:t> in the sample, is considerably more complicated.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41329" name="Text Box 17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7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0" y="4413600"/>
            <a:ext cx="9144000" cy="118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6" name="Rectangle 16"/>
          <p:cNvSpPr>
            <a:spLocks noChangeArrowheads="1"/>
          </p:cNvSpPr>
          <p:nvPr/>
        </p:nvSpPr>
        <p:spPr bwMode="auto">
          <a:xfrm>
            <a:off x="0" y="3225600"/>
            <a:ext cx="9144000" cy="1116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407988" y="3352800"/>
            <a:ext cx="857250" cy="3889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2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196524"/>
              </p:ext>
            </p:extLst>
          </p:nvPr>
        </p:nvGraphicFramePr>
        <p:xfrm>
          <a:off x="431800" y="3371850"/>
          <a:ext cx="7442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95" name="Equation" r:id="rId3" imgW="7441920" imgH="850680" progId="Equation.3">
                  <p:embed/>
                </p:oleObj>
              </mc:Choice>
              <mc:Fallback>
                <p:oleObj name="Equation" r:id="rId3" imgW="744192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" y="3371850"/>
                        <a:ext cx="74422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3853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96" name="Equation" r:id="rId5" imgW="3263760" imgH="380880" progId="Equation.3">
                  <p:embed/>
                </p:oleObj>
              </mc:Choice>
              <mc:Fallback>
                <p:oleObj name="Equation" r:id="rId5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26" name="Object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42848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97" name="Equation" r:id="rId7" imgW="2755800" imgH="431640" progId="Equation.DSMT4">
                  <p:embed/>
                </p:oleObj>
              </mc:Choice>
              <mc:Fallback>
                <p:oleObj name="Equation" r:id="rId7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27456"/>
              </p:ext>
            </p:extLst>
          </p:nvPr>
        </p:nvGraphicFramePr>
        <p:xfrm>
          <a:off x="2012950" y="1517650"/>
          <a:ext cx="45053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98" name="Equation" r:id="rId9" imgW="4508500" imgH="469900" progId="Equation.3">
                  <p:embed/>
                </p:oleObj>
              </mc:Choice>
              <mc:Fallback>
                <p:oleObj name="Equation" r:id="rId9" imgW="4508500" imgH="4699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1517650"/>
                        <a:ext cx="45053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065108"/>
              </p:ext>
            </p:extLst>
          </p:nvPr>
        </p:nvGraphicFramePr>
        <p:xfrm>
          <a:off x="471488" y="2054225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499" name="Equation" r:id="rId11" imgW="8191500" imgH="990600" progId="Equation.DSMT4">
                  <p:embed/>
                </p:oleObj>
              </mc:Choice>
              <mc:Fallback>
                <p:oleObj name="Equation" r:id="rId11" imgW="8191500" imgH="9906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2054225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427752"/>
              </p:ext>
            </p:extLst>
          </p:nvPr>
        </p:nvGraphicFramePr>
        <p:xfrm>
          <a:off x="869950" y="4505325"/>
          <a:ext cx="22225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1500" name="Equation" r:id="rId13" imgW="2222280" imgH="457200" progId="Equation.DSMT4">
                  <p:embed/>
                </p:oleObj>
              </mc:Choice>
              <mc:Fallback>
                <p:oleObj name="Equation" r:id="rId13" imgW="2222280" imgH="4572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9950" y="4505325"/>
                        <a:ext cx="2222500" cy="454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0" y="1461599"/>
            <a:ext cx="9144000" cy="1692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Rectangle 2"/>
          <p:cNvSpPr>
            <a:spLocks noChangeArrowheads="1"/>
          </p:cNvSpPr>
          <p:nvPr/>
        </p:nvSpPr>
        <p:spPr bwMode="auto">
          <a:xfrm>
            <a:off x="3835400" y="2090738"/>
            <a:ext cx="936000" cy="3889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3749675" y="1560513"/>
            <a:ext cx="936000" cy="38893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2352" name="Text Box 1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Having reached this point, proving unbiasedness is easy.  Taking expectations,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 is unaffected, being a constant.  The expectation of a sum is equal to the sum of expectations.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42354" name="Text Box 18"/>
          <p:cNvSpPr txBox="1">
            <a:spLocks noChangeArrowheads="1"/>
          </p:cNvSpPr>
          <p:nvPr/>
        </p:nvSpPr>
        <p:spPr bwMode="auto">
          <a:xfrm>
            <a:off x="8686800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79388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  <a:latin typeface="Arial" charset="0"/>
              </a:rPr>
              <a:t>	8</a:t>
            </a: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PROPERTIES OF THE MULTIPLE REGRESSION COEFFICIENTS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0" y="4413600"/>
            <a:ext cx="9144000" cy="118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9" name="Rectangle 16"/>
          <p:cNvSpPr>
            <a:spLocks noChangeArrowheads="1"/>
          </p:cNvSpPr>
          <p:nvPr/>
        </p:nvSpPr>
        <p:spPr bwMode="auto">
          <a:xfrm>
            <a:off x="0" y="3225600"/>
            <a:ext cx="9144000" cy="11160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407988" y="3352800"/>
            <a:ext cx="857250" cy="38893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45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6196524"/>
              </p:ext>
            </p:extLst>
          </p:nvPr>
        </p:nvGraphicFramePr>
        <p:xfrm>
          <a:off x="431800" y="3371850"/>
          <a:ext cx="7442200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44" name="Equation" r:id="rId3" imgW="7441920" imgH="850680" progId="Equation.3">
                  <p:embed/>
                </p:oleObj>
              </mc:Choice>
              <mc:Fallback>
                <p:oleObj name="Equation" r:id="rId3" imgW="7441920" imgH="850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1800" y="3371850"/>
                        <a:ext cx="7442200" cy="850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2427752"/>
              </p:ext>
            </p:extLst>
          </p:nvPr>
        </p:nvGraphicFramePr>
        <p:xfrm>
          <a:off x="869950" y="4505325"/>
          <a:ext cx="2222500" cy="454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45" name="Equation" r:id="rId5" imgW="2222280" imgH="457200" progId="Equation.DSMT4">
                  <p:embed/>
                </p:oleObj>
              </mc:Choice>
              <mc:Fallback>
                <p:oleObj name="Equation" r:id="rId5" imgW="222228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9950" y="4505325"/>
                        <a:ext cx="2222500" cy="454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855876"/>
              </p:ext>
            </p:extLst>
          </p:nvPr>
        </p:nvGraphicFramePr>
        <p:xfrm>
          <a:off x="336550" y="5002213"/>
          <a:ext cx="8686800" cy="503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46" name="Equation" r:id="rId7" imgW="8686800" imgH="507960" progId="Equation.DSMT4">
                  <p:embed/>
                </p:oleObj>
              </mc:Choice>
              <mc:Fallback>
                <p:oleObj name="Equation" r:id="rId7" imgW="8686800" imgH="5079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5002213"/>
                        <a:ext cx="8686800" cy="503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 bwMode="auto">
          <a:xfrm>
            <a:off x="6038849" y="4914900"/>
            <a:ext cx="3000375" cy="6096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5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8283853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47" name="Equation" r:id="rId9" imgW="3263760" imgH="380880" progId="Equation.3">
                  <p:embed/>
                </p:oleObj>
              </mc:Choice>
              <mc:Fallback>
                <p:oleObj name="Equation" r:id="rId9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28" name="Object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1142848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48" name="Equation" r:id="rId11" imgW="2755800" imgH="431640" progId="Equation.DSMT4">
                  <p:embed/>
                </p:oleObj>
              </mc:Choice>
              <mc:Fallback>
                <p:oleObj name="Equation" r:id="rId11" imgW="27558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4027456"/>
              </p:ext>
            </p:extLst>
          </p:nvPr>
        </p:nvGraphicFramePr>
        <p:xfrm>
          <a:off x="2012950" y="1517650"/>
          <a:ext cx="45053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49" name="Equation" r:id="rId13" imgW="4508500" imgH="469900" progId="Equation.3">
                  <p:embed/>
                </p:oleObj>
              </mc:Choice>
              <mc:Fallback>
                <p:oleObj name="Equation" r:id="rId13" imgW="4508500" imgH="469900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1517650"/>
                        <a:ext cx="45053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0065108"/>
              </p:ext>
            </p:extLst>
          </p:nvPr>
        </p:nvGraphicFramePr>
        <p:xfrm>
          <a:off x="471488" y="2054225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2550" name="Equation" r:id="rId15" imgW="8191500" imgH="990600" progId="Equation.DSMT4">
                  <p:embed/>
                </p:oleObj>
              </mc:Choice>
              <mc:Fallback>
                <p:oleObj name="Equation" r:id="rId15" imgW="8191500" imgH="9906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2054225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602364E-145F-4280-ADDE-6F71DF38731D}"/>
</file>

<file path=customXml/itemProps2.xml><?xml version="1.0" encoding="utf-8"?>
<ds:datastoreItem xmlns:ds="http://schemas.openxmlformats.org/officeDocument/2006/customXml" ds:itemID="{708C6395-D7AA-4239-B2CC-754B8915E614}"/>
</file>

<file path=customXml/itemProps3.xml><?xml version="1.0" encoding="utf-8"?>
<ds:datastoreItem xmlns:ds="http://schemas.openxmlformats.org/officeDocument/2006/customXml" ds:itemID="{3ACE2882-1492-4CF0-8428-FE951C83928D}"/>
</file>

<file path=docProps/app.xml><?xml version="1.0" encoding="utf-8"?>
<Properties xmlns="http://schemas.openxmlformats.org/officeDocument/2006/extended-properties" xmlns:vt="http://schemas.openxmlformats.org/officeDocument/2006/docPropsVTypes">
  <TotalTime>3551</TotalTime>
  <Words>785</Words>
  <Application>Microsoft Office PowerPoint</Application>
  <PresentationFormat>On-screen Show (4:3)</PresentationFormat>
  <Paragraphs>118</Paragraphs>
  <Slides>17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88</cp:revision>
  <dcterms:created xsi:type="dcterms:W3CDTF">1998-05-09T13:24:56Z</dcterms:created>
  <dcterms:modified xsi:type="dcterms:W3CDTF">2016-05-20T12:39:23Z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