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8"/>
  </p:notesMasterIdLst>
  <p:sldIdLst>
    <p:sldId id="359" r:id="rId2"/>
    <p:sldId id="318" r:id="rId3"/>
    <p:sldId id="353" r:id="rId4"/>
    <p:sldId id="348" r:id="rId5"/>
    <p:sldId id="349" r:id="rId6"/>
    <p:sldId id="350" r:id="rId7"/>
    <p:sldId id="351" r:id="rId8"/>
    <p:sldId id="341" r:id="rId9"/>
    <p:sldId id="325" r:id="rId10"/>
    <p:sldId id="342" r:id="rId11"/>
    <p:sldId id="352" r:id="rId12"/>
    <p:sldId id="338" r:id="rId13"/>
    <p:sldId id="354" r:id="rId14"/>
    <p:sldId id="356" r:id="rId15"/>
    <p:sldId id="358" r:id="rId16"/>
    <p:sldId id="344" r:id="rId17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B2B2B2"/>
    <a:srgbClr val="004D99"/>
    <a:srgbClr val="FDFEFF"/>
    <a:srgbClr val="003366"/>
    <a:srgbClr val="F8F8FA"/>
    <a:srgbClr val="3366FF"/>
    <a:srgbClr val="FFFF00"/>
    <a:srgbClr val="00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00" d="100"/>
          <a:sy n="100" d="100"/>
        </p:scale>
        <p:origin x="-1944" y="-324"/>
      </p:cViewPr>
      <p:guideLst>
        <p:guide orient="horz" pos="367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53" d="100"/>
          <a:sy n="53" d="100"/>
        </p:scale>
        <p:origin x="-1806" y="-90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1208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208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08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1208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BAF56B7-281C-40B0-88A0-DBEB2F6E43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626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BBC265-9EAF-4162-951A-B9D472CC680E}" type="slidenum">
              <a:rPr lang="en-US"/>
              <a:pPr/>
              <a:t>2</a:t>
            </a:fld>
            <a:endParaRPr lang="en-US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5625C-B490-4956-AF77-E655396BB9D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8174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410984-0122-4E64-A935-5C2AC93B985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691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800469-C34F-4307-AA7A-BE381DB139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1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BF5FA2-5D26-443E-9F77-2C553B63E6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296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2968F3-D22B-4012-9558-E874F82B4B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84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47713-76F4-4FB3-9869-E052B97EAC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157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9E9DE-D1E2-4564-B7FA-BA7BF5A364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34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8C4647-B47B-41D4-88A1-AC11EB03D1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405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694847-8ABC-40CF-B639-479FF680F6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09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6EDE3E-BD0A-474D-AC55-38BF3FA60CF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643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BA584-1110-4236-B2C7-3AD2102BA6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547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03E846E9-3EA5-4A07-B912-06C25A0F58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 bwMode="auto">
          <a:xfrm>
            <a:off x="428625" y="591525"/>
            <a:ext cx="8287200" cy="48890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1776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Now we plot </a:t>
            </a:r>
            <a:r>
              <a:rPr lang="en-GB" sz="1500" b="1" i="1" dirty="0"/>
              <a:t>EEARN</a:t>
            </a:r>
            <a:r>
              <a:rPr lang="en-GB" sz="1500" b="1" dirty="0"/>
              <a:t> on </a:t>
            </a:r>
            <a:r>
              <a:rPr lang="en-GB" sz="1500" b="1" i="1" dirty="0"/>
              <a:t>ES</a:t>
            </a:r>
            <a:r>
              <a:rPr lang="en-GB" sz="1500" b="1" dirty="0"/>
              <a:t> and the scatter is a faithful representation of the relationship, both in terms of the slope of the trend line (the </a:t>
            </a:r>
            <a:r>
              <a:rPr lang="en-GB" sz="1500" b="1" dirty="0" smtClean="0"/>
              <a:t>solid </a:t>
            </a:r>
            <a:r>
              <a:rPr lang="en-GB" sz="1500" b="1" dirty="0"/>
              <a:t>line) and in terms of the variation about that line</a:t>
            </a:r>
            <a:r>
              <a:rPr lang="en-GB" sz="1500" b="1" dirty="0" smtClean="0"/>
              <a:t>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0" y="590401"/>
            <a:ext cx="7447884" cy="485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428625" y="591525"/>
            <a:ext cx="8287200" cy="488902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10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31080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As you would expect, the trend line is steeper that in scatter diagram which did not control for </a:t>
            </a:r>
            <a:r>
              <a:rPr lang="en-GB" sz="1500" b="1" i="1" dirty="0"/>
              <a:t>EXP</a:t>
            </a:r>
            <a:r>
              <a:rPr lang="en-GB" sz="1500" b="1" dirty="0"/>
              <a:t> (reproduced here as the </a:t>
            </a:r>
            <a:r>
              <a:rPr lang="en-GB" sz="1500" b="1" dirty="0" smtClean="0"/>
              <a:t>dashed </a:t>
            </a:r>
            <a:r>
              <a:rPr lang="en-GB" sz="1500" b="1" dirty="0"/>
              <a:t>line).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50" y="590401"/>
            <a:ext cx="7447884" cy="4853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3670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11367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Here is the regression of </a:t>
            </a:r>
            <a:r>
              <a:rPr lang="en-GB" sz="1500" b="1" i="1"/>
              <a:t>EEARN</a:t>
            </a:r>
            <a:r>
              <a:rPr lang="en-GB" sz="1500" b="1"/>
              <a:t> on </a:t>
            </a:r>
            <a:r>
              <a:rPr lang="en-GB" sz="1500" b="1" i="1"/>
              <a:t>ES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282347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61950" y="2696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361950" y="637200"/>
            <a:ext cx="15652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01625" y="597601"/>
            <a:ext cx="8532813" cy="282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EEARN ES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 70.56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8727.05507     1  8727.05507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61593.5414   498   123.68181           R-squared     =  0.1241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0.1223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70320.5965   499  140.923039           Root MSE      =  11.121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EEARN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   </a:t>
            </a:r>
            <a:r>
              <a:rPr lang="en-US" sz="1400" b="1" dirty="0">
                <a:latin typeface="Courier New" pitchFamily="49" charset="0"/>
              </a:rPr>
              <a:t>ES |   1.877563   .2235186     8.40   0.000     1.438408    2.316719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-1.32e-08   .4973566    -0.00   1.000     -.977176     .977176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33131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 mathematical proof that the technique works requires matrix algebra.  We will content ourselves by verifying that the estimate of the slope coefficient is the same as in the multiple regression.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3466800"/>
            <a:ext cx="9144000" cy="213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282347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361950" y="46800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61950" y="3873600"/>
            <a:ext cx="221932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302400" y="3505200"/>
            <a:ext cx="244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From multiple regression:</a:t>
            </a:r>
            <a:endParaRPr lang="en-GB" b="1" dirty="0"/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361950" y="2696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61950" y="637200"/>
            <a:ext cx="15652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01625" y="597601"/>
            <a:ext cx="8532813" cy="282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EEARN ES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 70.56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8727.05507     1  8727.05507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61593.5414   498   123.68181           R-squared     =  0.1241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0.1223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70320.5965   499  140.923039           Root MSE      =  11.121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EEARN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   </a:t>
            </a:r>
            <a:r>
              <a:rPr lang="en-US" sz="1400" b="1" dirty="0">
                <a:latin typeface="Courier New" pitchFamily="49" charset="0"/>
              </a:rPr>
              <a:t>ES |   1.877563   .2235186     8.40   0.000     1.438408    2.316719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-1.32e-08   .4973566    -0.00   1.000     -.977176     .977176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3836101"/>
            <a:ext cx="8532813" cy="1859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3466800"/>
            <a:ext cx="9144000" cy="213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282347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517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Finally, a small and not very important technical point.  You may have noticed that the standard error and </a:t>
            </a:r>
            <a:r>
              <a:rPr lang="en-GB" sz="1500" b="1" i="1"/>
              <a:t>t</a:t>
            </a:r>
            <a:r>
              <a:rPr lang="en-GB" sz="1500" b="1"/>
              <a:t> statistic do not quite match.  The reason for this is that the number of degrees of freedom is overstated by 1 in the residuals regression.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361950" y="46800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61950" y="3873600"/>
            <a:ext cx="221932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8" name="TextBox 27"/>
          <p:cNvSpPr txBox="1"/>
          <p:nvPr/>
        </p:nvSpPr>
        <p:spPr>
          <a:xfrm>
            <a:off x="302400" y="3505200"/>
            <a:ext cx="244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From multiple regression:</a:t>
            </a:r>
            <a:endParaRPr lang="en-GB" b="1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61950" y="2696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361950" y="637200"/>
            <a:ext cx="15652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01625" y="597601"/>
            <a:ext cx="8532813" cy="282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EEARN ES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 70.56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8727.05507     1  8727.05507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61593.5414   498   123.68181           R-squared     =  0.1241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0.1223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70320.5965   499  140.923039           Root MSE      =  11.121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EEARN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   </a:t>
            </a:r>
            <a:r>
              <a:rPr lang="en-US" sz="1400" b="1" dirty="0">
                <a:latin typeface="Courier New" pitchFamily="49" charset="0"/>
              </a:rPr>
              <a:t>ES |   1.877563   .2235186     8.40   0.000     1.438408    2.316719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-1.32e-08   .4973566    -0.00   1.000     -.977176     .977176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01625" y="3836101"/>
            <a:ext cx="8532813" cy="1859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7223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14</a:t>
            </a:r>
          </a:p>
        </p:txBody>
      </p:sp>
      <p:sp>
        <p:nvSpPr>
          <p:cNvPr id="13722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That regression has not made allowance for the fact that we have already used up 1 degree of freedom in removing </a:t>
            </a:r>
            <a:r>
              <a:rPr lang="en-GB" sz="1500" b="1" i="1"/>
              <a:t>EXP</a:t>
            </a:r>
            <a:r>
              <a:rPr lang="en-GB" sz="1500" b="1"/>
              <a:t> from the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0" y="3466800"/>
            <a:ext cx="9144000" cy="213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282347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3"/>
          <p:cNvSpPr>
            <a:spLocks noChangeArrowheads="1"/>
          </p:cNvSpPr>
          <p:nvPr/>
        </p:nvSpPr>
        <p:spPr bwMode="auto">
          <a:xfrm>
            <a:off x="361950" y="46800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5" name="Rectangle 4"/>
          <p:cNvSpPr>
            <a:spLocks noChangeArrowheads="1"/>
          </p:cNvSpPr>
          <p:nvPr/>
        </p:nvSpPr>
        <p:spPr bwMode="auto">
          <a:xfrm>
            <a:off x="361950" y="3873600"/>
            <a:ext cx="221932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9" name="TextBox 28"/>
          <p:cNvSpPr txBox="1"/>
          <p:nvPr/>
        </p:nvSpPr>
        <p:spPr>
          <a:xfrm>
            <a:off x="302400" y="3505200"/>
            <a:ext cx="24479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From multiple regression:</a:t>
            </a:r>
            <a:endParaRPr lang="en-GB" b="1" dirty="0"/>
          </a:p>
        </p:txBody>
      </p:sp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361950" y="2696400"/>
            <a:ext cx="4644000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361950" y="637200"/>
            <a:ext cx="15652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301625" y="597601"/>
            <a:ext cx="8532813" cy="2821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 smtClean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EEARN ES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 70.56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8727.05507     1  8727.05507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61593.5414   498   123.68181           R-squared     =  0.1241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0.1223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70320.5965   499  140.923039           Root MSE      =  11.121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EEARN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   </a:t>
            </a:r>
            <a:r>
              <a:rPr lang="en-US" sz="1400" b="1" dirty="0">
                <a:latin typeface="Courier New" pitchFamily="49" charset="0"/>
              </a:rPr>
              <a:t>ES |   1.877563   .2235186     8.40   0.000     1.438408    2.316719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-1.32e-08   .4973566    -0.00   1.000     -.977176     .977176</a:t>
            </a:r>
          </a:p>
          <a:p>
            <a:pPr>
              <a:lnSpc>
                <a:spcPct val="97000"/>
              </a:lnSpc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01625" y="3836101"/>
            <a:ext cx="8532813" cy="18598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pPr>
              <a:lnSpc>
                <a:spcPct val="97000"/>
              </a:lnSpc>
            </a:pP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pPr>
              <a:lnSpc>
                <a:spcPct val="97000"/>
              </a:lnSpc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4" name="Text Box 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3.2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19815" name="Text Box 7"/>
          <p:cNvSpPr txBox="1">
            <a:spLocks noChangeArrowheads="1"/>
          </p:cNvSpPr>
          <p:nvPr/>
        </p:nvSpPr>
        <p:spPr bwMode="auto">
          <a:xfrm>
            <a:off x="8244408" y="6553200"/>
            <a:ext cx="82339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2016.04.28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output above shows the result of regressing </a:t>
            </a:r>
            <a:r>
              <a:rPr lang="en-GB" sz="1500" b="1" i="1" dirty="0"/>
              <a:t>EARNINGS</a:t>
            </a:r>
            <a:r>
              <a:rPr lang="en-GB" sz="1500" b="1" dirty="0"/>
              <a:t>, hourly earnings in dollars, on </a:t>
            </a:r>
            <a:r>
              <a:rPr lang="en-GB" sz="1500" b="1" i="1" dirty="0"/>
              <a:t>S</a:t>
            </a:r>
            <a:r>
              <a:rPr lang="en-GB" sz="1500" b="1" dirty="0"/>
              <a:t>, years of schooling, and </a:t>
            </a:r>
            <a:r>
              <a:rPr lang="en-GB" sz="1500" b="1" i="1" dirty="0"/>
              <a:t>EXP</a:t>
            </a:r>
            <a:r>
              <a:rPr lang="en-GB" sz="1500" b="1" dirty="0"/>
              <a:t>, years of work experience.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0" y="4136400"/>
            <a:ext cx="9144000" cy="722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9555170"/>
              </p:ext>
            </p:extLst>
          </p:nvPr>
        </p:nvGraphicFramePr>
        <p:xfrm>
          <a:off x="1936750" y="4265613"/>
          <a:ext cx="52720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02" name="Equation" r:id="rId4" imgW="5270400" imgH="355320" progId="Equation.DSMT4">
                  <p:embed/>
                </p:oleObj>
              </mc:Choice>
              <mc:Fallback>
                <p:oleObj name="Equation" r:id="rId4" imgW="527040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4265613"/>
                        <a:ext cx="52720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210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2</a:t>
            </a: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Suppose that you were particularly interested in the relationship between </a:t>
            </a:r>
            <a:r>
              <a:rPr lang="en-GB" sz="1500" b="1" i="1"/>
              <a:t>EARNINGS</a:t>
            </a:r>
            <a:r>
              <a:rPr lang="en-GB" sz="1500" b="1"/>
              <a:t> and </a:t>
            </a:r>
            <a:r>
              <a:rPr lang="en-GB" sz="1500" b="1" i="1"/>
              <a:t>S</a:t>
            </a:r>
            <a:r>
              <a:rPr lang="en-GB" sz="1500" b="1"/>
              <a:t> and wished to represent it graphically, using the sample data.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28400" y="590400"/>
            <a:ext cx="8298000" cy="488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590400"/>
            <a:ext cx="8017331" cy="49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2698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6984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A simple plot would be misleading.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428400" y="590400"/>
            <a:ext cx="8298000" cy="488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590400"/>
            <a:ext cx="8017331" cy="49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800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4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8007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Schooling is negatively correlated with work experience.  The plot fails to take account of this, and as a consequence the regression line underestimates the impact of schooling on earnings.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8400" y="590400"/>
            <a:ext cx="8298000" cy="488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590400"/>
            <a:ext cx="8017331" cy="49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746249" y="922724"/>
            <a:ext cx="3127375" cy="149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28008" name="Text Box 8"/>
          <p:cNvSpPr txBox="1">
            <a:spLocks noChangeArrowheads="1"/>
          </p:cNvSpPr>
          <p:nvPr/>
        </p:nvSpPr>
        <p:spPr bwMode="auto">
          <a:xfrm>
            <a:off x="1774825" y="968375"/>
            <a:ext cx="3127375" cy="14478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cor</a:t>
            </a:r>
            <a:r>
              <a:rPr lang="en-US" sz="1400" b="1" dirty="0">
                <a:latin typeface="Courier New" pitchFamily="49" charset="0"/>
              </a:rPr>
              <a:t> S EXP</a:t>
            </a:r>
          </a:p>
          <a:p>
            <a:r>
              <a:rPr lang="en-US" sz="1400" b="1" dirty="0">
                <a:latin typeface="Courier New" pitchFamily="49" charset="0"/>
              </a:rPr>
              <a:t>(</a:t>
            </a:r>
            <a:r>
              <a:rPr lang="en-US" sz="1400" b="1" dirty="0" err="1" smtClean="0">
                <a:latin typeface="Courier New" pitchFamily="49" charset="0"/>
              </a:rPr>
              <a:t>obs</a:t>
            </a:r>
            <a:r>
              <a:rPr lang="en-US" sz="1400" b="1" dirty="0" smtClean="0">
                <a:latin typeface="Courier New" pitchFamily="49" charset="0"/>
              </a:rPr>
              <a:t>=500</a:t>
            </a:r>
            <a:r>
              <a:rPr lang="en-US" sz="1400" b="1" dirty="0">
                <a:latin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</a:rPr>
              <a:t>        |        S   ASVABC</a:t>
            </a:r>
          </a:p>
          <a:p>
            <a:r>
              <a:rPr lang="en-US" sz="1400" b="1" dirty="0">
                <a:latin typeface="Courier New" pitchFamily="49" charset="0"/>
              </a:rPr>
              <a:t>--------+------------------</a:t>
            </a:r>
          </a:p>
          <a:p>
            <a:r>
              <a:rPr lang="en-US" sz="1400" b="1" dirty="0">
                <a:latin typeface="Courier New" pitchFamily="49" charset="0"/>
              </a:rPr>
              <a:t>       S|   1.0000</a:t>
            </a:r>
          </a:p>
          <a:p>
            <a:r>
              <a:rPr lang="en-US" sz="1400" b="1" dirty="0">
                <a:latin typeface="Courier New" pitchFamily="49" charset="0"/>
              </a:rPr>
              <a:t>     EXP|  -</a:t>
            </a:r>
            <a:r>
              <a:rPr lang="en-US" sz="1400" b="1" dirty="0" smtClean="0">
                <a:latin typeface="Courier New" pitchFamily="49" charset="0"/>
              </a:rPr>
              <a:t>0.5836   </a:t>
            </a:r>
            <a:r>
              <a:rPr lang="en-US" sz="1400" b="1" dirty="0">
                <a:latin typeface="Courier New" pitchFamily="49" charset="0"/>
              </a:rPr>
              <a:t>1.0000</a:t>
            </a:r>
          </a:p>
          <a:p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902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5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29032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will investigate the distortion mathematically when we come to omitted variable bias.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28400" y="590400"/>
            <a:ext cx="8298000" cy="488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590400"/>
            <a:ext cx="8017331" cy="49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746249" y="922724"/>
            <a:ext cx="3127375" cy="149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774825" y="968375"/>
            <a:ext cx="3127375" cy="14478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cor</a:t>
            </a:r>
            <a:r>
              <a:rPr lang="en-US" sz="1400" b="1" dirty="0">
                <a:latin typeface="Courier New" pitchFamily="49" charset="0"/>
              </a:rPr>
              <a:t> S EXP</a:t>
            </a:r>
          </a:p>
          <a:p>
            <a:r>
              <a:rPr lang="en-US" sz="1400" b="1" dirty="0">
                <a:latin typeface="Courier New" pitchFamily="49" charset="0"/>
              </a:rPr>
              <a:t>(</a:t>
            </a:r>
            <a:r>
              <a:rPr lang="en-US" sz="1400" b="1" dirty="0" err="1" smtClean="0">
                <a:latin typeface="Courier New" pitchFamily="49" charset="0"/>
              </a:rPr>
              <a:t>obs</a:t>
            </a:r>
            <a:r>
              <a:rPr lang="en-US" sz="1400" b="1" dirty="0" smtClean="0">
                <a:latin typeface="Courier New" pitchFamily="49" charset="0"/>
              </a:rPr>
              <a:t>=500</a:t>
            </a:r>
            <a:r>
              <a:rPr lang="en-US" sz="1400" b="1" dirty="0">
                <a:latin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</a:rPr>
              <a:t>        |        S   ASVABC</a:t>
            </a:r>
          </a:p>
          <a:p>
            <a:r>
              <a:rPr lang="en-US" sz="1400" b="1" dirty="0">
                <a:latin typeface="Courier New" pitchFamily="49" charset="0"/>
              </a:rPr>
              <a:t>--------+------------------</a:t>
            </a:r>
          </a:p>
          <a:p>
            <a:r>
              <a:rPr lang="en-US" sz="1400" b="1" dirty="0">
                <a:latin typeface="Courier New" pitchFamily="49" charset="0"/>
              </a:rPr>
              <a:t>       S|   1.0000</a:t>
            </a:r>
          </a:p>
          <a:p>
            <a:r>
              <a:rPr lang="en-US" sz="1400" b="1" dirty="0">
                <a:latin typeface="Courier New" pitchFamily="49" charset="0"/>
              </a:rPr>
              <a:t>     EXP|  -</a:t>
            </a:r>
            <a:r>
              <a:rPr lang="en-US" sz="1400" b="1" dirty="0" smtClean="0">
                <a:latin typeface="Courier New" pitchFamily="49" charset="0"/>
              </a:rPr>
              <a:t>0.5836   </a:t>
            </a:r>
            <a:r>
              <a:rPr lang="en-US" sz="1400" b="1" dirty="0">
                <a:latin typeface="Courier New" pitchFamily="49" charset="0"/>
              </a:rPr>
              <a:t>1.0000</a:t>
            </a:r>
          </a:p>
          <a:p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0050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3005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6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3005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To eliminate the distortion, you purge both </a:t>
            </a:r>
            <a:r>
              <a:rPr lang="en-GB" sz="1500" b="1" i="1"/>
              <a:t>EARNINGS</a:t>
            </a:r>
            <a:r>
              <a:rPr lang="en-GB" sz="1500" b="1"/>
              <a:t> and </a:t>
            </a:r>
            <a:r>
              <a:rPr lang="en-GB" sz="1500" b="1" i="1"/>
              <a:t>S</a:t>
            </a:r>
            <a:r>
              <a:rPr lang="en-GB" sz="1500" b="1"/>
              <a:t> of their components related to </a:t>
            </a:r>
            <a:r>
              <a:rPr lang="en-GB" sz="1500" b="1" i="1"/>
              <a:t>EXP</a:t>
            </a:r>
            <a:r>
              <a:rPr lang="en-GB" sz="1500" b="1"/>
              <a:t> and then draw a scatter diagram using the purged variables.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428400" y="590400"/>
            <a:ext cx="8298000" cy="48888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0" y="590400"/>
            <a:ext cx="8017331" cy="49066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1746249" y="922724"/>
            <a:ext cx="3127375" cy="14940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1774825" y="968375"/>
            <a:ext cx="3127375" cy="144780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cor</a:t>
            </a:r>
            <a:r>
              <a:rPr lang="en-US" sz="1400" b="1" dirty="0">
                <a:latin typeface="Courier New" pitchFamily="49" charset="0"/>
              </a:rPr>
              <a:t> S EXP</a:t>
            </a:r>
          </a:p>
          <a:p>
            <a:r>
              <a:rPr lang="en-US" sz="1400" b="1" dirty="0">
                <a:latin typeface="Courier New" pitchFamily="49" charset="0"/>
              </a:rPr>
              <a:t>(</a:t>
            </a:r>
            <a:r>
              <a:rPr lang="en-US" sz="1400" b="1" dirty="0" err="1" smtClean="0">
                <a:latin typeface="Courier New" pitchFamily="49" charset="0"/>
              </a:rPr>
              <a:t>obs</a:t>
            </a:r>
            <a:r>
              <a:rPr lang="en-US" sz="1400" b="1" dirty="0" smtClean="0">
                <a:latin typeface="Courier New" pitchFamily="49" charset="0"/>
              </a:rPr>
              <a:t>=500</a:t>
            </a:r>
            <a:r>
              <a:rPr lang="en-US" sz="1400" b="1" dirty="0">
                <a:latin typeface="Courier New" pitchFamily="49" charset="0"/>
              </a:rPr>
              <a:t>)</a:t>
            </a:r>
          </a:p>
          <a:p>
            <a:r>
              <a:rPr lang="en-US" sz="1400" b="1" dirty="0">
                <a:latin typeface="Courier New" pitchFamily="49" charset="0"/>
              </a:rPr>
              <a:t>        |        S   ASVABC</a:t>
            </a:r>
          </a:p>
          <a:p>
            <a:r>
              <a:rPr lang="en-US" sz="1400" b="1" dirty="0">
                <a:latin typeface="Courier New" pitchFamily="49" charset="0"/>
              </a:rPr>
              <a:t>--------+------------------</a:t>
            </a:r>
          </a:p>
          <a:p>
            <a:r>
              <a:rPr lang="en-US" sz="1400" b="1" dirty="0">
                <a:latin typeface="Courier New" pitchFamily="49" charset="0"/>
              </a:rPr>
              <a:t>       S|   1.0000</a:t>
            </a:r>
          </a:p>
          <a:p>
            <a:r>
              <a:rPr lang="en-US" sz="1400" b="1" dirty="0">
                <a:latin typeface="Courier New" pitchFamily="49" charset="0"/>
              </a:rPr>
              <a:t>     EXP|  -</a:t>
            </a:r>
            <a:r>
              <a:rPr lang="en-US" sz="1400" b="1" dirty="0" smtClean="0">
                <a:latin typeface="Courier New" pitchFamily="49" charset="0"/>
              </a:rPr>
              <a:t>0.5836   </a:t>
            </a:r>
            <a:r>
              <a:rPr lang="en-US" sz="1400" b="1" dirty="0">
                <a:latin typeface="Courier New" pitchFamily="49" charset="0"/>
              </a:rPr>
              <a:t>1.0000</a:t>
            </a:r>
          </a:p>
          <a:p>
            <a:endParaRPr lang="en-US" sz="1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33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6744" name="Rectangle 8"/>
          <p:cNvSpPr>
            <a:spLocks noChangeArrowheads="1"/>
          </p:cNvSpPr>
          <p:nvPr/>
        </p:nvSpPr>
        <p:spPr bwMode="auto">
          <a:xfrm>
            <a:off x="361950" y="640800"/>
            <a:ext cx="1997075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361950" y="3916800"/>
            <a:ext cx="2432050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6739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87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EARNINGS EXP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  0.06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8.36885807     1  8.36885807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0.8078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70320.5974   498  141.206019           R-squared     =  0.0001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-0.0019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70328.9662   499  140.939812           Root MSE      =  11.883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EARNINGS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-.0442828   .1818981    -0.24   0.808    -.4016651    .3130996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19.86614   1.287089    15.43   0.000     17.33735    22.39494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. predict EEARN, </a:t>
            </a:r>
            <a:r>
              <a:rPr lang="en-US" sz="1400" b="1" dirty="0" err="1" smtClean="0">
                <a:latin typeface="Courier New" pitchFamily="49" charset="0"/>
              </a:rPr>
              <a:t>resid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116741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start by regressing </a:t>
            </a:r>
            <a:r>
              <a:rPr lang="en-GB" sz="1500" b="1" i="1"/>
              <a:t>EARNINGS</a:t>
            </a:r>
            <a:r>
              <a:rPr lang="en-GB" sz="1500" b="1"/>
              <a:t> on </a:t>
            </a:r>
            <a:r>
              <a:rPr lang="en-GB" sz="1500" b="1" i="1"/>
              <a:t>EXP</a:t>
            </a:r>
            <a:r>
              <a:rPr lang="en-GB" sz="1500" b="1"/>
              <a:t>, as shown above.  The residuals are the part of </a:t>
            </a:r>
            <a:r>
              <a:rPr lang="en-GB" sz="1500" b="1" i="1"/>
              <a:t>EARNINGS</a:t>
            </a:r>
            <a:r>
              <a:rPr lang="en-GB" sz="1500" b="1"/>
              <a:t> which is not related to </a:t>
            </a:r>
            <a:r>
              <a:rPr lang="en-GB" sz="1500" b="1" i="1"/>
              <a:t>EXP</a:t>
            </a:r>
            <a:r>
              <a:rPr lang="en-GB" sz="1500" b="1"/>
              <a:t>.  The ‘predict’ command is the Stata command for saving the residuals from the most recent regression.  We name them </a:t>
            </a:r>
            <a:r>
              <a:rPr lang="en-GB" sz="1500" b="1" i="1"/>
              <a:t>EEARN</a:t>
            </a:r>
            <a:r>
              <a:rPr lang="en-GB" sz="1500" b="1"/>
              <a:t>.</a:t>
            </a:r>
            <a:r>
              <a:rPr lang="en-GB" sz="1500" b="1" i="1"/>
              <a:t> 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48374"/>
            <a:ext cx="9144000" cy="3833126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361950" y="3916800"/>
            <a:ext cx="2124075" cy="2190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2169" name="Rectangle 9"/>
          <p:cNvSpPr>
            <a:spLocks noChangeArrowheads="1"/>
          </p:cNvSpPr>
          <p:nvPr/>
        </p:nvSpPr>
        <p:spPr bwMode="auto">
          <a:xfrm>
            <a:off x="361950" y="648000"/>
            <a:ext cx="1249363" cy="219075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87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1400" b="1" dirty="0">
                <a:latin typeface="Courier New" pitchFamily="49" charset="0"/>
              </a:rPr>
              <a:t>. </a:t>
            </a:r>
            <a:r>
              <a:rPr lang="en-US" sz="1400" b="1" dirty="0" err="1">
                <a:latin typeface="Courier New" pitchFamily="49" charset="0"/>
              </a:rPr>
              <a:t>reg</a:t>
            </a:r>
            <a:r>
              <a:rPr lang="en-US" sz="1400" b="1" dirty="0">
                <a:latin typeface="Courier New" pitchFamily="49" charset="0"/>
              </a:rPr>
              <a:t> S EXP</a:t>
            </a:r>
          </a:p>
          <a:p>
            <a:pPr>
              <a:spcBef>
                <a:spcPts val="600"/>
              </a:spcBef>
            </a:pPr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</a:t>
            </a:r>
            <a:r>
              <a:rPr lang="en-US" sz="1400" b="1" dirty="0">
                <a:latin typeface="Courier New" pitchFamily="49" charset="0"/>
              </a:rPr>
              <a:t>Source |       SS       </a:t>
            </a:r>
            <a:r>
              <a:rPr lang="en-US" sz="1400" b="1" dirty="0" err="1">
                <a:latin typeface="Courier New" pitchFamily="49" charset="0"/>
              </a:rPr>
              <a:t>df</a:t>
            </a:r>
            <a:r>
              <a:rPr lang="en-US" sz="1400" b="1" dirty="0">
                <a:latin typeface="Courier New" pitchFamily="49" charset="0"/>
              </a:rPr>
              <a:t>       MS              Number of </a:t>
            </a:r>
            <a:r>
              <a:rPr lang="en-US" sz="1400" b="1" dirty="0" err="1">
                <a:latin typeface="Courier New" pitchFamily="49" charset="0"/>
              </a:rPr>
              <a:t>obs</a:t>
            </a:r>
            <a:r>
              <a:rPr lang="en-US" sz="1400" b="1" dirty="0">
                <a:latin typeface="Courier New" pitchFamily="49" charset="0"/>
              </a:rPr>
              <a:t> =     500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>
                <a:latin typeface="Courier New" pitchFamily="49" charset="0"/>
              </a:rPr>
              <a:t>F(  1,   498) =  257.18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Model |  1278.43322     1  1278.43322           </a:t>
            </a:r>
            <a:r>
              <a:rPr lang="en-US" sz="1400" b="1" dirty="0" err="1">
                <a:latin typeface="Courier New" pitchFamily="49" charset="0"/>
              </a:rPr>
              <a:t>Prob</a:t>
            </a:r>
            <a:r>
              <a:rPr lang="en-US" sz="1400" b="1" dirty="0">
                <a:latin typeface="Courier New" pitchFamily="49" charset="0"/>
              </a:rPr>
              <a:t> &gt; F      =  0.0000</a:t>
            </a:r>
          </a:p>
          <a:p>
            <a:r>
              <a:rPr lang="en-US" sz="1400" b="1" dirty="0" smtClean="0">
                <a:latin typeface="Courier New" pitchFamily="49" charset="0"/>
              </a:rPr>
              <a:t>  </a:t>
            </a:r>
            <a:r>
              <a:rPr lang="en-US" sz="1400" b="1" dirty="0">
                <a:latin typeface="Courier New" pitchFamily="49" charset="0"/>
              </a:rPr>
              <a:t>Residual |  2475.58878   498   4.9710618           R-squared     =  0.3406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           </a:t>
            </a:r>
            <a:r>
              <a:rPr lang="en-US" sz="1400" b="1" dirty="0" err="1">
                <a:latin typeface="Courier New" pitchFamily="49" charset="0"/>
              </a:rPr>
              <a:t>Adj</a:t>
            </a:r>
            <a:r>
              <a:rPr lang="en-US" sz="1400" b="1" dirty="0">
                <a:latin typeface="Courier New" pitchFamily="49" charset="0"/>
              </a:rPr>
              <a:t> R-squared =  0.3392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Total |    3754.022   499  7.52309018           Root MSE      =  2.2296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  </a:t>
            </a:r>
            <a:r>
              <a:rPr lang="en-US" sz="1400" b="1" dirty="0">
                <a:latin typeface="Courier New" pitchFamily="49" charset="0"/>
              </a:rPr>
              <a:t>S |      </a:t>
            </a:r>
            <a:r>
              <a:rPr lang="en-US" sz="1400" b="1" dirty="0" err="1">
                <a:latin typeface="Courier New" pitchFamily="49" charset="0"/>
              </a:rPr>
              <a:t>Coef</a:t>
            </a:r>
            <a:r>
              <a:rPr lang="en-US" sz="1400" b="1" dirty="0">
                <a:latin typeface="Courier New" pitchFamily="49" charset="0"/>
              </a:rPr>
              <a:t>.   Std. Err.      t    P&gt;|t|     [95% Conf. Interval]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-----------+----------------------------------------------------------------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 smtClean="0">
                <a:latin typeface="Courier New" pitchFamily="49" charset="0"/>
              </a:rPr>
              <a:t>       </a:t>
            </a:r>
            <a:r>
              <a:rPr lang="en-US" sz="1400" b="1" dirty="0">
                <a:latin typeface="Courier New" pitchFamily="49" charset="0"/>
              </a:rPr>
              <a:t>EXP |  -.5473191   .0341292   -16.04   0.000    -.6143741   -.4802641</a:t>
            </a:r>
          </a:p>
          <a:p>
            <a:r>
              <a:rPr lang="en-US" sz="1400" b="1" dirty="0" smtClean="0">
                <a:latin typeface="Courier New" pitchFamily="49" charset="0"/>
              </a:rPr>
              <a:t>     </a:t>
            </a:r>
            <a:r>
              <a:rPr lang="en-US" sz="1400" b="1" dirty="0">
                <a:latin typeface="Courier New" pitchFamily="49" charset="0"/>
              </a:rPr>
              <a:t>_cons |   18.39324    .241494    76.16   0.000     17.91877    18.86771</a:t>
            </a:r>
          </a:p>
          <a:p>
            <a:r>
              <a:rPr lang="en-US" sz="1400" b="1" dirty="0" smtClean="0">
                <a:latin typeface="Courier New" pitchFamily="49" charset="0"/>
              </a:rPr>
              <a:t>----------------------------------------------------------------------------</a:t>
            </a:r>
            <a:endParaRPr lang="en-US" sz="1400" b="1" dirty="0">
              <a:latin typeface="Courier New" pitchFamily="49" charset="0"/>
            </a:endParaRPr>
          </a:p>
          <a:p>
            <a:endParaRPr lang="en-US" sz="1400" b="1" dirty="0">
              <a:latin typeface="Courier New" pitchFamily="49" charset="0"/>
            </a:endParaRPr>
          </a:p>
          <a:p>
            <a:r>
              <a:rPr lang="en-US" sz="1400" b="1" dirty="0">
                <a:latin typeface="Courier New" pitchFamily="49" charset="0"/>
              </a:rPr>
              <a:t>. predict ES, </a:t>
            </a:r>
            <a:r>
              <a:rPr lang="en-US" sz="1400" b="1" dirty="0" err="1" smtClean="0">
                <a:latin typeface="Courier New" pitchFamily="49" charset="0"/>
              </a:rPr>
              <a:t>resid</a:t>
            </a:r>
            <a:endParaRPr lang="en-US" sz="1400" b="1" dirty="0">
              <a:latin typeface="Courier New" pitchFamily="49" charset="0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do the same with </a:t>
            </a:r>
            <a:r>
              <a:rPr lang="en-GB" sz="1500" b="1" i="1"/>
              <a:t>S</a:t>
            </a:r>
            <a:r>
              <a:rPr lang="en-GB" sz="1500" b="1"/>
              <a:t>.  We regress it on </a:t>
            </a:r>
            <a:r>
              <a:rPr lang="en-GB" sz="1500" b="1" i="1"/>
              <a:t>EXP</a:t>
            </a:r>
            <a:r>
              <a:rPr lang="en-GB" sz="1500" b="1"/>
              <a:t> and save the residuals as </a:t>
            </a:r>
            <a:r>
              <a:rPr lang="en-GB" sz="1500" b="1" i="1"/>
              <a:t>ES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GRAPHING A RELATIONSHIP IN A MULTIPLE REGRESSION MODEL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344094B-683A-4F11-9224-A9DEA395BE3C}"/>
</file>

<file path=customXml/itemProps2.xml><?xml version="1.0" encoding="utf-8"?>
<ds:datastoreItem xmlns:ds="http://schemas.openxmlformats.org/officeDocument/2006/customXml" ds:itemID="{EF39AC39-37EB-4912-AA6B-79E203DDB85C}"/>
</file>

<file path=customXml/itemProps3.xml><?xml version="1.0" encoding="utf-8"?>
<ds:datastoreItem xmlns:ds="http://schemas.openxmlformats.org/officeDocument/2006/customXml" ds:itemID="{474B2FFB-09E4-4C74-912D-0528111864A8}"/>
</file>

<file path=docProps/app.xml><?xml version="1.0" encoding="utf-8"?>
<Properties xmlns="http://schemas.openxmlformats.org/officeDocument/2006/extended-properties" xmlns:vt="http://schemas.openxmlformats.org/officeDocument/2006/docPropsVTypes">
  <TotalTime>795</TotalTime>
  <Words>1753</Words>
  <Application>Microsoft Office PowerPoint</Application>
  <PresentationFormat>On-screen Show (4:3)</PresentationFormat>
  <Paragraphs>209</Paragraphs>
  <Slides>16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46</cp:revision>
  <dcterms:created xsi:type="dcterms:W3CDTF">1999-07-01T20:09:01Z</dcterms:created>
  <dcterms:modified xsi:type="dcterms:W3CDTF">2016-05-20T12:39:10Z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