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7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sldIdLst>
    <p:sldId id="457" r:id="rId2"/>
    <p:sldId id="421" r:id="rId3"/>
    <p:sldId id="422" r:id="rId4"/>
    <p:sldId id="423" r:id="rId5"/>
    <p:sldId id="442" r:id="rId6"/>
    <p:sldId id="424" r:id="rId7"/>
    <p:sldId id="443" r:id="rId8"/>
    <p:sldId id="425" r:id="rId9"/>
    <p:sldId id="456" r:id="rId10"/>
    <p:sldId id="455" r:id="rId11"/>
    <p:sldId id="454" r:id="rId12"/>
    <p:sldId id="453" r:id="rId13"/>
    <p:sldId id="452" r:id="rId14"/>
    <p:sldId id="451" r:id="rId15"/>
    <p:sldId id="450" r:id="rId16"/>
    <p:sldId id="449" r:id="rId17"/>
    <p:sldId id="448" r:id="rId18"/>
    <p:sldId id="447" r:id="rId19"/>
    <p:sldId id="446" r:id="rId20"/>
    <p:sldId id="445" r:id="rId21"/>
    <p:sldId id="284" r:id="rId2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003366"/>
    <a:srgbClr val="F8F8FA"/>
    <a:srgbClr val="DDEEFF"/>
    <a:srgbClr val="3366FF"/>
    <a:srgbClr val="FFFF00"/>
    <a:srgbClr val="00FF00"/>
    <a:srgbClr val="FF0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88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2118" y="-324"/>
      </p:cViewPr>
      <p:guideLst>
        <p:guide orient="horz" pos="36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notesViewPr>
    <p:cSldViewPr snapToGrid="0" showGuides="1">
      <p:cViewPr varScale="1">
        <p:scale>
          <a:sx n="29" d="100"/>
          <a:sy n="29" d="100"/>
        </p:scale>
        <p:origin x="-1181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52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952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52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952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952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90D552-7E73-40A0-98A1-F2F1C3B7432A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22783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0341D-6E1D-4E43-843B-792D01C266C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617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A39DF1-9EE5-48E0-838C-7364E511CC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070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115A9F-CE5C-4F70-95D4-E3ACC780E3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648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31CAFD-2A82-4C1F-A4F8-818C72B5685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613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07E177-50C6-4057-8041-0EE0D4DC983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919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E7786F-282A-4E3B-9F2C-41C3664368F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556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72E736-BD18-4F15-B6F6-2167E7186E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7611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020F8F-9A07-4736-AF08-FA1D2E756C3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86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CCA9E-E8E9-4B24-B1E2-FA197B339E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872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22B93-977B-49C9-A91B-53B35F82463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653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954299-60A5-4586-8CB2-B6F1A5C5016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180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9B449C5C-1474-4947-AC40-3665BBD9EF9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2877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cause of the contradiction was the fact that the Bureau was using a very broad definition of passenger automobile that did not take account of the great improvement in average specification during the period</a:t>
            </a:r>
            <a:r>
              <a:rPr lang="en-GB" sz="1500" b="1" dirty="0" smtClean="0"/>
              <a:t>.</a:t>
            </a:r>
            <a:endParaRPr lang="en-GB" sz="1500" dirty="0"/>
          </a:p>
        </p:txBody>
      </p:sp>
      <p:sp>
        <p:nvSpPr>
          <p:cNvPr id="17" name="Rectangle 16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277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10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When </a:t>
            </a:r>
            <a:r>
              <a:rPr lang="en-GB" sz="1500" b="1" dirty="0"/>
              <a:t>one controlled for specification, the conclusion was exactly the opposite.</a:t>
            </a:r>
            <a:r>
              <a:rPr lang="en-US" sz="1500" dirty="0"/>
              <a:t>  </a:t>
            </a:r>
            <a:endParaRPr lang="en-GB" sz="1500" dirty="0"/>
          </a:p>
        </p:txBody>
      </p:sp>
      <p:sp>
        <p:nvSpPr>
          <p:cNvPr id="17" name="Rectangle 16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8827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table presents representative data for eight manufacturers for their cheapest four-passenger vehicles in 1920.  The sample is small but it will suffice for illustration.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17" name="Rectangle 16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22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359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6" name="Text Box 14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 regression of price on the characteristics yields the results shown (standard errors in parentheses).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2" name="Rectangle 21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25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01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The coefficients indicate that an extra pound of weight adds $1.13 to the value of a car, an extra inch of wheelbase $10.11, and one extra horsepower $18.28, with the weight and </a:t>
            </a:r>
            <a:r>
              <a:rPr lang="en-GB" sz="1500" b="1" dirty="0" smtClean="0"/>
              <a:t>horsepower </a:t>
            </a:r>
            <a:r>
              <a:rPr lang="en-GB" sz="1500" b="1" dirty="0"/>
              <a:t>coefficients being significant at </a:t>
            </a:r>
            <a:r>
              <a:rPr lang="en-GB" sz="1500" b="1" dirty="0" smtClean="0"/>
              <a:t>1 </a:t>
            </a:r>
            <a:r>
              <a:rPr lang="en-GB" sz="1500" b="1" dirty="0" err="1" smtClean="0"/>
              <a:t>percent</a:t>
            </a:r>
            <a:r>
              <a:rPr lang="en-GB" sz="1500" b="1" dirty="0" smtClean="0"/>
              <a:t> </a:t>
            </a:r>
            <a:r>
              <a:rPr lang="en-GB" sz="1500" b="1" dirty="0"/>
              <a:t>level, despite the tiny </a:t>
            </a:r>
            <a:r>
              <a:rPr lang="en-GB" sz="1500" b="1" dirty="0" smtClean="0"/>
              <a:t>sample size.</a:t>
            </a:r>
            <a:r>
              <a:rPr lang="en-US" sz="1500" dirty="0" smtClean="0"/>
              <a:t> </a:t>
            </a:r>
            <a:endParaRPr lang="en-GB" sz="1500" dirty="0"/>
          </a:p>
        </p:txBody>
      </p:sp>
      <p:sp>
        <p:nvSpPr>
          <p:cNvPr id="22" name="Rectangle 21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26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7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9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0" name="TextBox 29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31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745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0" y="4734000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For an automobile in this category with the average specification of 2,981 pounds, 114 inch wheelbase, and 43 horsepower, the regression specification indicates a price of $2,869.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485774" y="5127625"/>
            <a:ext cx="39814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(2,981 pounds, 114 inches, 43 </a:t>
            </a:r>
            <a:r>
              <a:rPr lang="en-GB" sz="1800" b="1" dirty="0" err="1" smtClean="0"/>
              <a:t>bhp</a:t>
            </a:r>
            <a:r>
              <a:rPr lang="en-GB" sz="1800" b="1" dirty="0" smtClean="0"/>
              <a:t>)</a:t>
            </a:r>
            <a:endParaRPr lang="en-US" sz="1800" b="1" dirty="0"/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485025" y="4835525"/>
            <a:ext cx="4477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1920 fitted price, average spec.: </a:t>
            </a:r>
            <a:r>
              <a:rPr lang="en-GB" sz="1800" b="1" dirty="0"/>
              <a:t>$2,869</a:t>
            </a:r>
            <a:endParaRPr lang="en-US" sz="1800" b="1" dirty="0"/>
          </a:p>
        </p:txBody>
      </p:sp>
      <p:sp>
        <p:nvSpPr>
          <p:cNvPr id="29" name="Rectangle 28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ectangle 29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2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3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50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0" y="4734000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regression predicts a price of $2,573 in 1939, taking account of improved specifications and allowing for deflation caused by the Great Depression.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5248275" y="48355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predicted price: $2,573</a:t>
            </a:r>
            <a:endParaRPr lang="en-US" sz="1800" b="1" dirty="0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485774" y="5127625"/>
            <a:ext cx="39814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(2,981 pounds, 114 inches, 43 </a:t>
            </a:r>
            <a:r>
              <a:rPr lang="en-GB" sz="1800" b="1" dirty="0" err="1" smtClean="0"/>
              <a:t>bhp</a:t>
            </a:r>
            <a:r>
              <a:rPr lang="en-GB" sz="1800" b="1" dirty="0" smtClean="0"/>
              <a:t>)</a:t>
            </a:r>
            <a:endParaRPr lang="en-US" sz="1800" b="1" dirty="0"/>
          </a:p>
        </p:txBody>
      </p:sp>
      <p:sp>
        <p:nvSpPr>
          <p:cNvPr id="29" name="Text Box 8"/>
          <p:cNvSpPr txBox="1">
            <a:spLocks noChangeArrowheads="1"/>
          </p:cNvSpPr>
          <p:nvPr/>
        </p:nvSpPr>
        <p:spPr bwMode="auto">
          <a:xfrm>
            <a:off x="485025" y="4835525"/>
            <a:ext cx="4477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1920 fitted price, average spec.: </a:t>
            </a:r>
            <a:r>
              <a:rPr lang="en-GB" sz="1800" b="1" dirty="0"/>
              <a:t>$2,869</a:t>
            </a:r>
            <a:endParaRPr lang="en-US" sz="1800" b="1" dirty="0"/>
          </a:p>
        </p:txBody>
      </p:sp>
      <p:sp>
        <p:nvSpPr>
          <p:cNvPr id="32" name="Rectangle 31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Rectangle 32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5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27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721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6"/>
          <p:cNvSpPr>
            <a:spLocks noChangeArrowheads="1"/>
          </p:cNvSpPr>
          <p:nvPr/>
        </p:nvSpPr>
        <p:spPr bwMode="auto">
          <a:xfrm>
            <a:off x="0" y="4734000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16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actual average price was $795, lower by 70 percent, achieved by improvements in production technology and the exploitation of economies of scale, especially between 1920 and 1925.</a:t>
            </a:r>
            <a:r>
              <a:rPr lang="en-US" sz="1500"/>
              <a:t>  </a:t>
            </a:r>
            <a:endParaRPr lang="en-GB" sz="1500"/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5248275" y="48355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predicted price: $2,573</a:t>
            </a:r>
            <a:endParaRPr lang="en-US" sz="1800" b="1" dirty="0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5248275" y="51276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actual price: $795</a:t>
            </a:r>
            <a:endParaRPr lang="en-US" sz="1800" b="1" dirty="0"/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485774" y="5127625"/>
            <a:ext cx="39814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(2,981 pounds, 114 inches, 43 </a:t>
            </a:r>
            <a:r>
              <a:rPr lang="en-GB" sz="1800" b="1" dirty="0" err="1" smtClean="0"/>
              <a:t>bhp</a:t>
            </a:r>
            <a:r>
              <a:rPr lang="en-GB" sz="1800" b="1" dirty="0" smtClean="0"/>
              <a:t>)</a:t>
            </a:r>
            <a:endParaRPr lang="en-US" sz="1800" b="1" dirty="0"/>
          </a:p>
        </p:txBody>
      </p:sp>
      <p:sp>
        <p:nvSpPr>
          <p:cNvPr id="27" name="Text Box 8"/>
          <p:cNvSpPr txBox="1">
            <a:spLocks noChangeArrowheads="1"/>
          </p:cNvSpPr>
          <p:nvPr/>
        </p:nvSpPr>
        <p:spPr bwMode="auto">
          <a:xfrm>
            <a:off x="485025" y="4835525"/>
            <a:ext cx="4477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1920 fitted price, average spec.: </a:t>
            </a:r>
            <a:r>
              <a:rPr lang="en-GB" sz="1800" b="1" dirty="0"/>
              <a:t>$2,869</a:t>
            </a:r>
            <a:endParaRPr lang="en-US" sz="1800" b="1" dirty="0"/>
          </a:p>
        </p:txBody>
      </p:sp>
      <p:sp>
        <p:nvSpPr>
          <p:cNvPr id="30" name="Rectangle 29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Rectangle 30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3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6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7" name="TextBox 36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38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999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16"/>
          <p:cNvSpPr>
            <a:spLocks noChangeArrowheads="1"/>
          </p:cNvSpPr>
          <p:nvPr/>
        </p:nvSpPr>
        <p:spPr bwMode="auto">
          <a:xfrm>
            <a:off x="0" y="4734000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What are the uses of hedonic pricing?  Obviously, a very important one is in the national accounts when, as in this example, one wishes to separate real effects from price effects over time. </a:t>
            </a:r>
            <a:endParaRPr lang="en-GB" sz="1500"/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5248275" y="48355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predicted price: $2,573</a:t>
            </a:r>
            <a:endParaRPr lang="en-US" sz="1800" b="1" dirty="0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5248275" y="51276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actual price: $795</a:t>
            </a:r>
            <a:endParaRPr lang="en-US" sz="1800" b="1" dirty="0"/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485774" y="5127625"/>
            <a:ext cx="39814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(2,981 pounds, 114 inches, 43 </a:t>
            </a:r>
            <a:r>
              <a:rPr lang="en-GB" sz="1800" b="1" dirty="0" err="1" smtClean="0"/>
              <a:t>bhp</a:t>
            </a:r>
            <a:r>
              <a:rPr lang="en-GB" sz="1800" b="1" dirty="0" smtClean="0"/>
              <a:t>)</a:t>
            </a:r>
            <a:endParaRPr lang="en-US" sz="1800" b="1" dirty="0"/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85025" y="4835525"/>
            <a:ext cx="4477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1920 fitted price, average spec.: </a:t>
            </a:r>
            <a:r>
              <a:rPr lang="en-GB" sz="1800" b="1" dirty="0"/>
              <a:t>$2,869</a:t>
            </a:r>
            <a:endParaRPr lang="en-US" sz="1800" b="1" dirty="0"/>
          </a:p>
        </p:txBody>
      </p:sp>
      <p:sp>
        <p:nvSpPr>
          <p:cNvPr id="33" name="Rectangle 32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7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26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049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/>
          <p:cNvSpPr>
            <a:spLocks noChangeArrowheads="1"/>
          </p:cNvSpPr>
          <p:nvPr/>
        </p:nvSpPr>
        <p:spPr bwMode="auto">
          <a:xfrm>
            <a:off x="0" y="4734000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Another is the determination of a fair price for a good or asset with multiple characteristics.  In particular, when a property sales agent estimates the value of a house for sale, he or she is (or should be) intuitively applying a hedonic pricing model. </a:t>
            </a:r>
            <a:endParaRPr lang="en-GB" sz="1500"/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5248275" y="48355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predicted price: $2,573</a:t>
            </a:r>
            <a:endParaRPr lang="en-US" sz="1800" b="1" dirty="0"/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5248275" y="51276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actual price: $795</a:t>
            </a:r>
            <a:endParaRPr lang="en-US" sz="1800" b="1" dirty="0"/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485774" y="5127625"/>
            <a:ext cx="39814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(2,981 pounds, 114 inches, 43 </a:t>
            </a:r>
            <a:r>
              <a:rPr lang="en-GB" sz="1800" b="1" dirty="0" err="1" smtClean="0"/>
              <a:t>bhp</a:t>
            </a:r>
            <a:r>
              <a:rPr lang="en-GB" sz="1800" b="1" dirty="0" smtClean="0"/>
              <a:t>)</a:t>
            </a:r>
            <a:endParaRPr lang="en-US" sz="1800" b="1" dirty="0"/>
          </a:p>
        </p:txBody>
      </p:sp>
      <p:sp>
        <p:nvSpPr>
          <p:cNvPr id="30" name="Text Box 8"/>
          <p:cNvSpPr txBox="1">
            <a:spLocks noChangeArrowheads="1"/>
          </p:cNvSpPr>
          <p:nvPr/>
        </p:nvSpPr>
        <p:spPr bwMode="auto">
          <a:xfrm>
            <a:off x="485025" y="4835525"/>
            <a:ext cx="4477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1920 fitted price, average spec.: </a:t>
            </a:r>
            <a:r>
              <a:rPr lang="en-GB" sz="1800" b="1" dirty="0"/>
              <a:t>$2,869</a:t>
            </a:r>
            <a:endParaRPr lang="en-US" sz="1800" b="1" dirty="0"/>
          </a:p>
        </p:txBody>
      </p:sp>
      <p:sp>
        <p:nvSpPr>
          <p:cNvPr id="33" name="Rectangle 32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Rectangle 33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6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7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5" name="TextBox 24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39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06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</a:t>
            </a:r>
          </a:p>
        </p:txBody>
      </p:sp>
      <p:sp>
        <p:nvSpPr>
          <p:cNvPr id="29082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Hedonic pricing supposes that a good or service has a number of characteristics that individually give it value to the purchaser.  The market price of the good is then assumed to be a function, typically a linear combination, of the prices of the characteristics.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90819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1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2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0864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0" y="4734000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8" name="Rectangle 16"/>
          <p:cNvSpPr>
            <a:spLocks noChangeArrowheads="1"/>
          </p:cNvSpPr>
          <p:nvPr/>
        </p:nvSpPr>
        <p:spPr bwMode="auto">
          <a:xfrm>
            <a:off x="0" y="3780224"/>
            <a:ext cx="9144000" cy="88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38278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For another example, relating to the pricing of baseball players, see Michael Lewis’s </a:t>
            </a:r>
            <a:r>
              <a:rPr lang="en-GB" sz="1500" b="1" i="1"/>
              <a:t>Moneyball</a:t>
            </a:r>
            <a:r>
              <a:rPr lang="en-GB" sz="1500" b="1"/>
              <a:t>.</a:t>
            </a:r>
            <a:endParaRPr lang="en-GB" sz="1500"/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12100" y="4172660"/>
            <a:ext cx="1148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b="1" i="1" dirty="0" smtClean="0"/>
              <a:t>R</a:t>
            </a:r>
            <a:r>
              <a:rPr lang="en-GB" sz="1800" b="1" baseline="30000" dirty="0" smtClean="0"/>
              <a:t>2</a:t>
            </a:r>
            <a:r>
              <a:rPr lang="en-GB" sz="1800" b="1" dirty="0" smtClean="0"/>
              <a:t> = 0.97</a:t>
            </a:r>
            <a:endParaRPr lang="en-GB" sz="1800" b="1" dirty="0"/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825500" y="3797300"/>
            <a:ext cx="36830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/>
              <a:t>^</a:t>
            </a:r>
            <a:endParaRPr lang="en-US" sz="2000" b="1"/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5248275" y="48355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predicted price: $2,573</a:t>
            </a:r>
            <a:endParaRPr lang="en-US" sz="1800" b="1" dirty="0"/>
          </a:p>
        </p:txBody>
      </p:sp>
      <p:sp>
        <p:nvSpPr>
          <p:cNvPr id="24" name="Text Box 10"/>
          <p:cNvSpPr txBox="1">
            <a:spLocks noChangeArrowheads="1"/>
          </p:cNvSpPr>
          <p:nvPr/>
        </p:nvSpPr>
        <p:spPr bwMode="auto">
          <a:xfrm>
            <a:off x="5248275" y="5127625"/>
            <a:ext cx="32639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/>
              <a:t>1939 actual price: $795</a:t>
            </a:r>
            <a:endParaRPr lang="en-US" sz="1800" b="1" dirty="0"/>
          </a:p>
        </p:txBody>
      </p: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485774" y="5127625"/>
            <a:ext cx="39814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(2,981 pounds, 114 inches, 43 </a:t>
            </a:r>
            <a:r>
              <a:rPr lang="en-GB" sz="1800" b="1" dirty="0" err="1" smtClean="0"/>
              <a:t>bhp</a:t>
            </a:r>
            <a:r>
              <a:rPr lang="en-GB" sz="1800" b="1" dirty="0" smtClean="0"/>
              <a:t>)</a:t>
            </a:r>
            <a:endParaRPr lang="en-US" sz="1800" b="1" dirty="0"/>
          </a:p>
        </p:txBody>
      </p:sp>
      <p:sp>
        <p:nvSpPr>
          <p:cNvPr id="19" name="Text Box 8"/>
          <p:cNvSpPr txBox="1">
            <a:spLocks noChangeArrowheads="1"/>
          </p:cNvSpPr>
          <p:nvPr/>
        </p:nvSpPr>
        <p:spPr bwMode="auto">
          <a:xfrm>
            <a:off x="485025" y="4835525"/>
            <a:ext cx="44775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1920 fitted price, average spec.: </a:t>
            </a:r>
            <a:r>
              <a:rPr lang="en-GB" sz="1800" b="1" dirty="0"/>
              <a:t>$2,869</a:t>
            </a:r>
            <a:endParaRPr lang="en-US" sz="1800" b="1" dirty="0"/>
          </a:p>
        </p:txBody>
      </p:sp>
      <p:sp>
        <p:nvSpPr>
          <p:cNvPr id="28" name="Rectangle 27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Rectangle 28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31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2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301625" y="3916876"/>
            <a:ext cx="8532813" cy="72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</a:t>
            </a:r>
            <a:r>
              <a:rPr lang="en-GB" sz="600" b="1" dirty="0" smtClean="0">
                <a:latin typeface="Arial" charset="0"/>
              </a:rPr>
              <a:t> </a:t>
            </a:r>
            <a:r>
              <a:rPr lang="en-GB" sz="1000" b="1" dirty="0" smtClean="0">
                <a:latin typeface="Arial" charset="0"/>
              </a:rPr>
              <a:t> </a:t>
            </a:r>
            <a:r>
              <a:rPr lang="en-GB" sz="1400" b="1" dirty="0" smtClean="0">
                <a:latin typeface="Arial" charset="0"/>
              </a:rPr>
              <a:t>    </a:t>
            </a:r>
            <a:r>
              <a:rPr lang="en-GB" sz="1800" b="1" dirty="0">
                <a:latin typeface="Arial" charset="0"/>
              </a:rPr>
              <a:t>price = –2441  + 1.13 weight  +	 10.11 wheelbase  + 	18.28 horsepower    	</a:t>
            </a:r>
          </a:p>
          <a:p>
            <a:r>
              <a:rPr lang="en-GB" sz="1800" b="1" dirty="0">
                <a:latin typeface="Arial" charset="0"/>
              </a:rPr>
              <a:t>                  </a:t>
            </a:r>
            <a:r>
              <a:rPr lang="en-GB" sz="12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(1667)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</a:t>
            </a:r>
            <a:r>
              <a:rPr lang="en-GB" sz="1200" b="1" dirty="0" smtClean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(0.43)     </a:t>
            </a:r>
            <a:r>
              <a:rPr lang="en-GB" sz="1400" b="1" dirty="0">
                <a:latin typeface="Arial" charset="0"/>
              </a:rPr>
              <a:t> </a:t>
            </a:r>
            <a:r>
              <a:rPr lang="en-GB" sz="800" b="1" dirty="0" smtClean="0">
                <a:latin typeface="Arial" charset="0"/>
              </a:rPr>
              <a:t> </a:t>
            </a:r>
            <a:r>
              <a:rPr lang="en-GB" sz="1800" b="1" dirty="0" smtClean="0">
                <a:latin typeface="Arial" charset="0"/>
              </a:rPr>
              <a:t>         </a:t>
            </a:r>
            <a:r>
              <a:rPr lang="en-GB" sz="1800" b="1" dirty="0">
                <a:latin typeface="Arial" charset="0"/>
              </a:rPr>
              <a:t>(23.64)               </a:t>
            </a:r>
            <a:r>
              <a:rPr lang="en-GB" sz="1000" b="1" dirty="0">
                <a:latin typeface="Arial" charset="0"/>
              </a:rPr>
              <a:t> </a:t>
            </a:r>
            <a:r>
              <a:rPr lang="en-GB" sz="1800" b="1" dirty="0">
                <a:latin typeface="Arial" charset="0"/>
              </a:rPr>
              <a:t>        (8.50</a:t>
            </a:r>
            <a:r>
              <a:rPr lang="en-GB" sz="1800" b="1" dirty="0" smtClean="0">
                <a:latin typeface="Arial" charset="0"/>
              </a:rPr>
              <a:t>)</a:t>
            </a:r>
            <a:r>
              <a:rPr lang="en-US" sz="1400" dirty="0" smtClean="0">
                <a:latin typeface="Arial" charset="0"/>
              </a:rPr>
              <a:t> </a:t>
            </a:r>
            <a:endParaRPr lang="en-US" sz="1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307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60" name="Text Box 16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3.6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2"/>
              </a:rPr>
              <a:t>www.oxfordtextbooks.co.uk/orc/dougherty5e</a:t>
            </a:r>
            <a:r>
              <a:rPr lang="en-GB" sz="1200" dirty="0">
                <a:solidFill>
                  <a:schemeClr val="bg1"/>
                </a:solidFill>
                <a:hlinkClick r:id="rId2"/>
              </a:rPr>
              <a:t>/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31761" name="Text Box 17"/>
          <p:cNvSpPr txBox="1">
            <a:spLocks noChangeArrowheads="1"/>
          </p:cNvSpPr>
          <p:nvPr/>
        </p:nvSpPr>
        <p:spPr bwMode="auto">
          <a:xfrm>
            <a:off x="8248650" y="6553200"/>
            <a:ext cx="8191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2016.05.01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8820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18821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Thus one has a relationship of the type shown, where </a:t>
            </a:r>
            <a:r>
              <a:rPr lang="en-GB" sz="1500" b="1" i="1"/>
              <a:t>P</a:t>
            </a:r>
            <a:r>
              <a:rPr lang="en-GB" sz="1500" b="1" i="1" baseline="-25000"/>
              <a:t>i</a:t>
            </a:r>
            <a:r>
              <a:rPr lang="en-GB" sz="1500" b="1"/>
              <a:t> is the price of the good, the </a:t>
            </a:r>
            <a:r>
              <a:rPr lang="en-GB" sz="1500" b="1" i="1"/>
              <a:t>X</a:t>
            </a:r>
            <a:r>
              <a:rPr lang="en-GB" sz="1500" b="1" i="1" baseline="-25000"/>
              <a:t>j</a:t>
            </a:r>
            <a:r>
              <a:rPr lang="en-GB" sz="1500" b="1"/>
              <a:t> are the characteristics, and the</a:t>
            </a:r>
            <a:r>
              <a:rPr lang="en-GB" sz="1500" b="1" i="1"/>
              <a:t>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i="1" baseline="-25000"/>
              <a:t>j</a:t>
            </a:r>
            <a:r>
              <a:rPr lang="en-GB" sz="1500" b="1"/>
              <a:t> coefficients are their prices.  In principle, the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i="1" baseline="-25000"/>
              <a:t>j</a:t>
            </a:r>
            <a:r>
              <a:rPr lang="en-GB" sz="1500" b="1"/>
              <a:t> may themselves be market prices, but more often they are implicit.</a:t>
            </a:r>
            <a:r>
              <a:rPr lang="en-US" sz="1500"/>
              <a:t> </a:t>
            </a:r>
            <a:endParaRPr lang="en-GB" sz="150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8839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984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4198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Another </a:t>
            </a:r>
            <a:r>
              <a:rPr lang="en-GB" sz="1500" b="1" dirty="0"/>
              <a:t>example, responsible for much of the growth of the early literature, is the pricing of automobiles, with value being related to size, weight, engine power, etc.</a:t>
            </a:r>
            <a:r>
              <a:rPr lang="en-US" sz="1500" dirty="0"/>
              <a:t> 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63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19844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19845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Another </a:t>
            </a:r>
            <a:r>
              <a:rPr lang="en-GB" sz="1500" b="1" dirty="0"/>
              <a:t>example, responsible for much of the growth of the early literature, is the pricing of automobiles, with value being related to size, weight, engine power, etc.</a:t>
            </a:r>
            <a:r>
              <a:rPr lang="en-US" sz="1500" dirty="0"/>
              <a:t> 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9314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6941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086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Typically, the prices of the characteristics have to be inferred, and of course multiple regression analysis is an appropriate tool</a:t>
            </a:r>
            <a:r>
              <a:rPr lang="en-GB" sz="1500" b="1" dirty="0" smtClean="0"/>
              <a:t>.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888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0868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 smtClean="0"/>
              <a:t>Given </a:t>
            </a:r>
            <a:r>
              <a:rPr lang="en-GB" sz="1500" b="1" dirty="0"/>
              <a:t>the prices of automobiles of a roughly similar nature with differing specifications, multiple regression analysis may be used to infer the prices of the more important characteristics.</a:t>
            </a:r>
            <a:r>
              <a:rPr lang="en-US" sz="1500" dirty="0"/>
              <a:t> </a:t>
            </a:r>
            <a:endParaRPr lang="en-GB" sz="1500" dirty="0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6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38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6100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21892" name="Text Box 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>
                <a:solidFill>
                  <a:srgbClr val="3366FF"/>
                </a:solidFill>
              </a:rPr>
              <a:t>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421893" name="Text Box 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/>
              <a:t>The term ‘hedonic price index’ was coined in an early study of this type that analysed the pricing of automobiles in the 1920s and 1930s</a:t>
            </a:r>
            <a:r>
              <a:rPr lang="en-GB" sz="1500"/>
              <a:t> </a:t>
            </a:r>
            <a:r>
              <a:rPr lang="en-GB" sz="1500" b="1"/>
              <a:t>. 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" name="Rectangle 16"/>
          <p:cNvSpPr>
            <a:spLocks noChangeArrowheads="1"/>
          </p:cNvSpPr>
          <p:nvPr/>
        </p:nvSpPr>
        <p:spPr bwMode="auto">
          <a:xfrm>
            <a:off x="0" y="732224"/>
            <a:ext cx="9144000" cy="1058475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5" name="Object 6"/>
          <p:cNvGraphicFramePr>
            <a:graphicFrameLocks noChangeAspect="1"/>
          </p:cNvGraphicFramePr>
          <p:nvPr/>
        </p:nvGraphicFramePr>
        <p:xfrm>
          <a:off x="3155950" y="850900"/>
          <a:ext cx="2832100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1913" name="Equation" r:id="rId3" imgW="2831760" imgH="838080" progId="Equation.3">
                  <p:embed/>
                </p:oleObj>
              </mc:Choice>
              <mc:Fallback>
                <p:oleObj name="Equation" r:id="rId3" imgW="2831760" imgH="8380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5950" y="850900"/>
                        <a:ext cx="2832100" cy="838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04000"/>
            <a:ext cx="9144000" cy="3204475"/>
          </a:xfrm>
          <a:prstGeom prst="rect">
            <a:avLst/>
          </a:prstGeom>
          <a:solidFill>
            <a:srgbClr val="FBFC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3200" y="982800"/>
            <a:ext cx="9057600" cy="568800"/>
          </a:xfrm>
          <a:prstGeom prst="rect">
            <a:avLst/>
          </a:prstGeom>
          <a:solidFill>
            <a:srgbClr val="E7F3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43200" y="547200"/>
            <a:ext cx="9057600" cy="435600"/>
          </a:xfrm>
          <a:prstGeom prst="rect">
            <a:avLst/>
          </a:prstGeom>
          <a:solidFill>
            <a:srgbClr val="DDEE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AFAF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38275" name="Text Box 3"/>
          <p:cNvSpPr txBox="1">
            <a:spLocks noChangeArrowheads="1"/>
          </p:cNvSpPr>
          <p:nvPr/>
        </p:nvSpPr>
        <p:spPr bwMode="auto">
          <a:xfrm>
            <a:off x="301625" y="421201"/>
            <a:ext cx="8532813" cy="333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48000" algn="r"/>
                <a:tab pos="4572000" algn="r"/>
                <a:tab pos="6007100" algn="r"/>
                <a:tab pos="7353300" algn="r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900" b="1" dirty="0">
                <a:latin typeface="Arial" charset="0"/>
              </a:rPr>
              <a:t> </a:t>
            </a:r>
          </a:p>
          <a:p>
            <a:pPr algn="ctr"/>
            <a:r>
              <a:rPr lang="en-GB" sz="1800" b="1" dirty="0">
                <a:latin typeface="Arial" charset="0"/>
              </a:rPr>
              <a:t>Characteristics and factory price of cheapest 4-passenger car, 1920</a:t>
            </a:r>
          </a:p>
          <a:p>
            <a:pPr>
              <a:spcBef>
                <a:spcPts val="1050"/>
              </a:spcBef>
            </a:pPr>
            <a:r>
              <a:rPr lang="en-GB" sz="1600" b="1" dirty="0">
                <a:latin typeface="Arial" charset="0"/>
              </a:rPr>
              <a:t>                                      </a:t>
            </a:r>
            <a:r>
              <a:rPr lang="en-GB" sz="1600" b="1" dirty="0" smtClean="0">
                <a:latin typeface="Arial" charset="0"/>
              </a:rPr>
              <a:t>      weight            </a:t>
            </a:r>
            <a:r>
              <a:rPr lang="en-GB" sz="1600" b="1" dirty="0">
                <a:latin typeface="Arial" charset="0"/>
              </a:rPr>
              <a:t>wheelbase       </a:t>
            </a:r>
            <a:r>
              <a:rPr lang="en-GB" sz="1600" b="1" dirty="0" smtClean="0">
                <a:latin typeface="Arial" charset="0"/>
              </a:rPr>
              <a:t>     brake           </a:t>
            </a:r>
            <a:r>
              <a:rPr lang="en-GB" sz="1600" b="1" dirty="0">
                <a:latin typeface="Arial" charset="0"/>
              </a:rPr>
              <a:t>price ($)</a:t>
            </a:r>
          </a:p>
          <a:p>
            <a:r>
              <a:rPr lang="en-GB" sz="1600" b="1" dirty="0">
                <a:latin typeface="Arial" charset="0"/>
              </a:rPr>
              <a:t>                                             </a:t>
            </a:r>
            <a:r>
              <a:rPr lang="en-GB" sz="1600" b="1" dirty="0" smtClean="0">
                <a:latin typeface="Arial" charset="0"/>
              </a:rPr>
              <a:t> (</a:t>
            </a:r>
            <a:r>
              <a:rPr lang="en-GB" sz="1600" b="1" dirty="0" err="1">
                <a:latin typeface="Arial" charset="0"/>
              </a:rPr>
              <a:t>lbs</a:t>
            </a:r>
            <a:r>
              <a:rPr lang="en-GB" sz="1600" b="1" dirty="0">
                <a:latin typeface="Arial" charset="0"/>
              </a:rPr>
              <a:t>)        </a:t>
            </a:r>
            <a:r>
              <a:rPr lang="en-GB" sz="1600" b="1" dirty="0" smtClean="0">
                <a:latin typeface="Arial" charset="0"/>
              </a:rPr>
              <a:t>        </a:t>
            </a:r>
            <a:r>
              <a:rPr lang="en-GB" sz="1600" b="1" dirty="0">
                <a:latin typeface="Arial" charset="0"/>
              </a:rPr>
              <a:t>(inches)        horsepower</a:t>
            </a:r>
          </a:p>
          <a:p>
            <a:pPr>
              <a:spcBef>
                <a:spcPts val="900"/>
              </a:spcBef>
            </a:pPr>
            <a:r>
              <a:rPr lang="en-GB" sz="1600" b="1" dirty="0">
                <a:latin typeface="Arial" charset="0"/>
              </a:rPr>
              <a:t>Chrysler	3100	117	45	3170</a:t>
            </a:r>
          </a:p>
          <a:p>
            <a:r>
              <a:rPr lang="en-GB" sz="1600" b="1" dirty="0">
                <a:latin typeface="Arial" charset="0"/>
              </a:rPr>
              <a:t>General Motors	2739	112	44	2435</a:t>
            </a:r>
          </a:p>
          <a:p>
            <a:r>
              <a:rPr lang="en-GB" sz="1600" b="1" dirty="0">
                <a:latin typeface="Arial" charset="0"/>
              </a:rPr>
              <a:t>Graham</a:t>
            </a:r>
            <a:r>
              <a:rPr lang="en-GB" sz="1600" b="1" dirty="0">
                <a:latin typeface="Arial" charset="0"/>
                <a:cs typeface="Arial" charset="0"/>
              </a:rPr>
              <a:t>–Paige	3150	119	43	3260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Hudson	2955	109	55	3010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Hupp</a:t>
            </a:r>
            <a:r>
              <a:rPr lang="en-GB" sz="1600" b="1" dirty="0">
                <a:latin typeface="Arial" charset="0"/>
                <a:cs typeface="Arial" charset="0"/>
              </a:rPr>
              <a:t>	3400	123	45	3400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Nash–Kelvinator	3455	121	35	3285</a:t>
            </a:r>
          </a:p>
          <a:p>
            <a:r>
              <a:rPr lang="en-GB" sz="1600" b="1" dirty="0">
                <a:latin typeface="Arial" charset="0"/>
                <a:cs typeface="Arial" charset="0"/>
              </a:rPr>
              <a:t>Studebaker	2900	112	45	2780</a:t>
            </a:r>
          </a:p>
          <a:p>
            <a:r>
              <a:rPr lang="en-GB" sz="1600" b="1" dirty="0" err="1">
                <a:latin typeface="Arial" charset="0"/>
                <a:cs typeface="Arial" charset="0"/>
              </a:rPr>
              <a:t>Willys</a:t>
            </a:r>
            <a:r>
              <a:rPr lang="en-GB" sz="1600" b="1" dirty="0">
                <a:latin typeface="Arial" charset="0"/>
                <a:cs typeface="Arial" charset="0"/>
              </a:rPr>
              <a:t>–Overland	2152	100	35	</a:t>
            </a:r>
            <a:r>
              <a:rPr lang="en-GB" sz="1600" b="1" dirty="0" smtClean="0">
                <a:latin typeface="Arial" charset="0"/>
                <a:cs typeface="Arial" charset="0"/>
              </a:rPr>
              <a:t>1675</a:t>
            </a:r>
            <a:endParaRPr lang="en-GB" sz="1600" b="1" dirty="0">
              <a:latin typeface="Arial" charset="0"/>
            </a:endParaRPr>
          </a:p>
        </p:txBody>
      </p:sp>
      <p:sp>
        <p:nvSpPr>
          <p:cNvPr id="438277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HEDONIC PRICING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30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GB" sz="1500" b="1" dirty="0"/>
              <a:t>It was prompted by the paradox that the price index for automobiles published by the Bureau of </a:t>
            </a:r>
            <a:r>
              <a:rPr lang="en-GB" sz="1500" b="1" dirty="0" err="1"/>
              <a:t>Labor</a:t>
            </a:r>
            <a:r>
              <a:rPr lang="en-GB" sz="1500" b="1" dirty="0"/>
              <a:t> Statistics showed an increase of 45 </a:t>
            </a:r>
            <a:r>
              <a:rPr lang="en-GB" sz="1500" b="1" dirty="0" err="1"/>
              <a:t>percent</a:t>
            </a:r>
            <a:r>
              <a:rPr lang="en-GB" sz="1500" b="1" dirty="0"/>
              <a:t> from 1925 to 1935, when it was obvious </a:t>
            </a:r>
            <a:r>
              <a:rPr lang="en-GB" sz="1500" b="1" dirty="0" smtClean="0"/>
              <a:t>to everybody else that</a:t>
            </a:r>
            <a:r>
              <a:rPr lang="en-GB" sz="1500" b="1" dirty="0"/>
              <a:t>, in reality, prices had fallen dramatically. </a:t>
            </a:r>
            <a:endParaRPr lang="en-GB" sz="1500" dirty="0"/>
          </a:p>
        </p:txBody>
      </p:sp>
      <p:sp>
        <p:nvSpPr>
          <p:cNvPr id="12" name="Line 6"/>
          <p:cNvSpPr>
            <a:spLocks noChangeShapeType="1"/>
          </p:cNvSpPr>
          <p:nvPr/>
        </p:nvSpPr>
        <p:spPr bwMode="auto">
          <a:xfrm>
            <a:off x="21600" y="9828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  <p:sp>
        <p:nvSpPr>
          <p:cNvPr id="17" name="Line 6"/>
          <p:cNvSpPr>
            <a:spLocks noChangeShapeType="1"/>
          </p:cNvSpPr>
          <p:nvPr/>
        </p:nvSpPr>
        <p:spPr bwMode="auto">
          <a:xfrm>
            <a:off x="21600" y="1551600"/>
            <a:ext cx="9100800" cy="13800"/>
          </a:xfrm>
          <a:prstGeom prst="line">
            <a:avLst/>
          </a:prstGeom>
          <a:noFill/>
          <a:ln w="9525">
            <a:solidFill>
              <a:srgbClr val="00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439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5646538-EF2D-4661-A8E2-C18175803B6B}"/>
</file>

<file path=customXml/itemProps2.xml><?xml version="1.0" encoding="utf-8"?>
<ds:datastoreItem xmlns:ds="http://schemas.openxmlformats.org/officeDocument/2006/customXml" ds:itemID="{AB77AA19-9ADD-415C-B5EA-774B0ABD9CB9}"/>
</file>

<file path=customXml/itemProps3.xml><?xml version="1.0" encoding="utf-8"?>
<ds:datastoreItem xmlns:ds="http://schemas.openxmlformats.org/officeDocument/2006/customXml" ds:itemID="{DB0F338B-25AA-4CC0-8F33-6A55C0B103EF}"/>
</file>

<file path=docProps/app.xml><?xml version="1.0" encoding="utf-8"?>
<Properties xmlns="http://schemas.openxmlformats.org/officeDocument/2006/extended-properties" xmlns:vt="http://schemas.openxmlformats.org/officeDocument/2006/docPropsVTypes">
  <TotalTime>4670</TotalTime>
  <Words>1459</Words>
  <Application>Microsoft Office PowerPoint</Application>
  <PresentationFormat>On-screen Show (4:3)</PresentationFormat>
  <Paragraphs>276</Paragraphs>
  <Slides>21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121</cp:revision>
  <dcterms:created xsi:type="dcterms:W3CDTF">1998-05-09T13:24:56Z</dcterms:created>
  <dcterms:modified xsi:type="dcterms:W3CDTF">2016-05-20T13:02:52Z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