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s/slide2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27.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1.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sldIdLst>
    <p:sldId id="387" r:id="rId2"/>
    <p:sldId id="308" r:id="rId3"/>
    <p:sldId id="342" r:id="rId4"/>
    <p:sldId id="343" r:id="rId5"/>
    <p:sldId id="344" r:id="rId6"/>
    <p:sldId id="350" r:id="rId7"/>
    <p:sldId id="385" r:id="rId8"/>
    <p:sldId id="380" r:id="rId9"/>
    <p:sldId id="378" r:id="rId10"/>
    <p:sldId id="373" r:id="rId11"/>
    <p:sldId id="374" r:id="rId12"/>
    <p:sldId id="376" r:id="rId13"/>
    <p:sldId id="377" r:id="rId14"/>
    <p:sldId id="359" r:id="rId15"/>
    <p:sldId id="360" r:id="rId16"/>
    <p:sldId id="361" r:id="rId17"/>
    <p:sldId id="362" r:id="rId18"/>
    <p:sldId id="339" r:id="rId19"/>
    <p:sldId id="363" r:id="rId20"/>
    <p:sldId id="383" r:id="rId21"/>
    <p:sldId id="386" r:id="rId22"/>
    <p:sldId id="367" r:id="rId23"/>
    <p:sldId id="384" r:id="rId24"/>
    <p:sldId id="368" r:id="rId25"/>
    <p:sldId id="369" r:id="rId26"/>
    <p:sldId id="371" r:id="rId27"/>
    <p:sldId id="372" r:id="rId28"/>
    <p:sldId id="284" r:id="rId29"/>
  </p:sldIdLst>
  <p:sldSz cx="9144000" cy="6858000" type="screen4x3"/>
  <p:notesSz cx="6858000" cy="9144000"/>
  <p:defaultTextStyle>
    <a:defPPr>
      <a:defRPr lang="en-US"/>
    </a:defPPr>
    <a:lvl1pPr algn="l" rtl="0" eaLnBrk="0" fontAlgn="base" hangingPunct="0">
      <a:spcBef>
        <a:spcPct val="0"/>
      </a:spcBef>
      <a:spcAft>
        <a:spcPct val="0"/>
      </a:spcAft>
      <a:defRPr sz="1400" kern="1200">
        <a:solidFill>
          <a:schemeClr val="tx1"/>
        </a:solidFill>
        <a:latin typeface="Arial" charset="0"/>
        <a:ea typeface="+mn-ea"/>
        <a:cs typeface="+mn-cs"/>
      </a:defRPr>
    </a:lvl1pPr>
    <a:lvl2pPr marL="457200" algn="l" rtl="0" eaLnBrk="0" fontAlgn="base" hangingPunct="0">
      <a:spcBef>
        <a:spcPct val="0"/>
      </a:spcBef>
      <a:spcAft>
        <a:spcPct val="0"/>
      </a:spcAft>
      <a:defRPr sz="1400" kern="1200">
        <a:solidFill>
          <a:schemeClr val="tx1"/>
        </a:solidFill>
        <a:latin typeface="Arial" charset="0"/>
        <a:ea typeface="+mn-ea"/>
        <a:cs typeface="+mn-cs"/>
      </a:defRPr>
    </a:lvl2pPr>
    <a:lvl3pPr marL="914400" algn="l" rtl="0" eaLnBrk="0" fontAlgn="base" hangingPunct="0">
      <a:spcBef>
        <a:spcPct val="0"/>
      </a:spcBef>
      <a:spcAft>
        <a:spcPct val="0"/>
      </a:spcAft>
      <a:defRPr sz="1400" kern="1200">
        <a:solidFill>
          <a:schemeClr val="tx1"/>
        </a:solidFill>
        <a:latin typeface="Arial" charset="0"/>
        <a:ea typeface="+mn-ea"/>
        <a:cs typeface="+mn-cs"/>
      </a:defRPr>
    </a:lvl3pPr>
    <a:lvl4pPr marL="1371600" algn="l" rtl="0" eaLnBrk="0" fontAlgn="base" hangingPunct="0">
      <a:spcBef>
        <a:spcPct val="0"/>
      </a:spcBef>
      <a:spcAft>
        <a:spcPct val="0"/>
      </a:spcAft>
      <a:defRPr sz="1400" kern="1200">
        <a:solidFill>
          <a:schemeClr val="tx1"/>
        </a:solidFill>
        <a:latin typeface="Arial" charset="0"/>
        <a:ea typeface="+mn-ea"/>
        <a:cs typeface="+mn-cs"/>
      </a:defRPr>
    </a:lvl4pPr>
    <a:lvl5pPr marL="1828800" algn="l" rtl="0" eaLnBrk="0" fontAlgn="base" hangingPunct="0">
      <a:spcBef>
        <a:spcPct val="0"/>
      </a:spcBef>
      <a:spcAft>
        <a:spcPct val="0"/>
      </a:spcAft>
      <a:defRPr sz="1400" kern="1200">
        <a:solidFill>
          <a:schemeClr val="tx1"/>
        </a:solidFill>
        <a:latin typeface="Arial" charset="0"/>
        <a:ea typeface="+mn-ea"/>
        <a:cs typeface="+mn-cs"/>
      </a:defRPr>
    </a:lvl5pPr>
    <a:lvl6pPr marL="2286000" algn="l" defTabSz="914400" rtl="0" eaLnBrk="1" latinLnBrk="0" hangingPunct="1">
      <a:defRPr sz="1400" kern="1200">
        <a:solidFill>
          <a:schemeClr val="tx1"/>
        </a:solidFill>
        <a:latin typeface="Arial" charset="0"/>
        <a:ea typeface="+mn-ea"/>
        <a:cs typeface="+mn-cs"/>
      </a:defRPr>
    </a:lvl6pPr>
    <a:lvl7pPr marL="2743200" algn="l" defTabSz="914400" rtl="0" eaLnBrk="1" latinLnBrk="0" hangingPunct="1">
      <a:defRPr sz="1400" kern="1200">
        <a:solidFill>
          <a:schemeClr val="tx1"/>
        </a:solidFill>
        <a:latin typeface="Arial" charset="0"/>
        <a:ea typeface="+mn-ea"/>
        <a:cs typeface="+mn-cs"/>
      </a:defRPr>
    </a:lvl7pPr>
    <a:lvl8pPr marL="3200400" algn="l" defTabSz="914400" rtl="0" eaLnBrk="1" latinLnBrk="0" hangingPunct="1">
      <a:defRPr sz="1400" kern="1200">
        <a:solidFill>
          <a:schemeClr val="tx1"/>
        </a:solidFill>
        <a:latin typeface="Arial" charset="0"/>
        <a:ea typeface="+mn-ea"/>
        <a:cs typeface="+mn-cs"/>
      </a:defRPr>
    </a:lvl8pPr>
    <a:lvl9pPr marL="3657600" algn="l" defTabSz="914400" rtl="0" eaLnBrk="1" latinLnBrk="0" hangingPunct="1">
      <a:defRPr sz="1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69696"/>
    <a:srgbClr val="003366"/>
    <a:srgbClr val="F8F8FA"/>
    <a:srgbClr val="3366FF"/>
    <a:srgbClr val="FFFF00"/>
    <a:srgbClr val="00FF00"/>
    <a:srgbClr val="FF0000"/>
    <a:srgbClr val="000000"/>
    <a:srgbClr val="66FFFF"/>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800" autoAdjust="0"/>
    <p:restoredTop sz="94660"/>
  </p:normalViewPr>
  <p:slideViewPr>
    <p:cSldViewPr snapToGrid="0" showGuides="1">
      <p:cViewPr>
        <p:scale>
          <a:sx n="100" d="100"/>
          <a:sy n="100" d="100"/>
        </p:scale>
        <p:origin x="-2076" y="-462"/>
      </p:cViewPr>
      <p:guideLst>
        <p:guide orient="horz" pos="3678"/>
        <p:guide pos="2880"/>
      </p:guideLst>
    </p:cSldViewPr>
  </p:slideViewPr>
  <p:notesTextViewPr>
    <p:cViewPr>
      <p:scale>
        <a:sx n="100" d="100"/>
        <a:sy n="100" d="100"/>
      </p:scale>
      <p:origin x="0" y="0"/>
    </p:cViewPr>
  </p:notesTextViewPr>
  <p:sorterViewPr>
    <p:cViewPr>
      <p:scale>
        <a:sx n="66" d="100"/>
        <a:sy n="66" d="100"/>
      </p:scale>
      <p:origin x="0" y="480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4.wmf"/><Relationship Id="rId10" Type="http://schemas.openxmlformats.org/officeDocument/2006/relationships/image" Target="../media/image17.wmf"/><Relationship Id="rId4" Type="http://schemas.openxmlformats.org/officeDocument/2006/relationships/image" Target="../media/image10.wmf"/><Relationship Id="rId9" Type="http://schemas.openxmlformats.org/officeDocument/2006/relationships/image" Target="../media/image16.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4.wmf"/><Relationship Id="rId10" Type="http://schemas.openxmlformats.org/officeDocument/2006/relationships/image" Target="../media/image18.wmf"/><Relationship Id="rId4" Type="http://schemas.openxmlformats.org/officeDocument/2006/relationships/image" Target="../media/image10.wmf"/><Relationship Id="rId9" Type="http://schemas.openxmlformats.org/officeDocument/2006/relationships/image" Target="../media/image16.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image" Target="../media/image8.wmf"/><Relationship Id="rId7" Type="http://schemas.openxmlformats.org/officeDocument/2006/relationships/image" Target="../media/image15.wmf"/><Relationship Id="rId2" Type="http://schemas.openxmlformats.org/officeDocument/2006/relationships/image" Target="../media/image20.wmf"/><Relationship Id="rId1" Type="http://schemas.openxmlformats.org/officeDocument/2006/relationships/image" Target="../media/image19.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1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image" Target="../media/image18.wmf"/><Relationship Id="rId1" Type="http://schemas.openxmlformats.org/officeDocument/2006/relationships/image" Target="../media/image21.w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23.wmf"/><Relationship Id="rId1" Type="http://schemas.openxmlformats.org/officeDocument/2006/relationships/image" Target="../media/image21.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image" Target="../media/image25.wmf"/><Relationship Id="rId1" Type="http://schemas.openxmlformats.org/officeDocument/2006/relationships/image" Target="../media/image24.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5.wmf"/><Relationship Id="rId1" Type="http://schemas.openxmlformats.org/officeDocument/2006/relationships/image" Target="../media/image24.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5.wmf"/><Relationship Id="rId1" Type="http://schemas.openxmlformats.org/officeDocument/2006/relationships/image" Target="../media/image24.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22.vml.rels><?xml version="1.0" encoding="UTF-8" standalone="yes"?>
<Relationships xmlns="http://schemas.openxmlformats.org/package/2006/relationships"><Relationship Id="rId8" Type="http://schemas.openxmlformats.org/officeDocument/2006/relationships/image" Target="../media/image36.wmf"/><Relationship Id="rId3" Type="http://schemas.openxmlformats.org/officeDocument/2006/relationships/image" Target="../media/image31.wmf"/><Relationship Id="rId7" Type="http://schemas.openxmlformats.org/officeDocument/2006/relationships/image" Target="../media/image35.wmf"/><Relationship Id="rId2" Type="http://schemas.openxmlformats.org/officeDocument/2006/relationships/image" Target="../media/image30.wmf"/><Relationship Id="rId1" Type="http://schemas.openxmlformats.org/officeDocument/2006/relationships/image" Target="../media/image29.wmf"/><Relationship Id="rId6" Type="http://schemas.openxmlformats.org/officeDocument/2006/relationships/image" Target="../media/image34.wmf"/><Relationship Id="rId5" Type="http://schemas.openxmlformats.org/officeDocument/2006/relationships/image" Target="../media/image33.wmf"/><Relationship Id="rId4" Type="http://schemas.openxmlformats.org/officeDocument/2006/relationships/image" Target="../media/image3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39.wmf"/><Relationship Id="rId7" Type="http://schemas.openxmlformats.org/officeDocument/2006/relationships/image" Target="../media/image43.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24.vml.rels><?xml version="1.0" encoding="UTF-8" standalone="yes"?>
<Relationships xmlns="http://schemas.openxmlformats.org/package/2006/relationships"><Relationship Id="rId8" Type="http://schemas.openxmlformats.org/officeDocument/2006/relationships/image" Target="../media/image45.wmf"/><Relationship Id="rId3" Type="http://schemas.openxmlformats.org/officeDocument/2006/relationships/image" Target="../media/image39.wmf"/><Relationship Id="rId7" Type="http://schemas.openxmlformats.org/officeDocument/2006/relationships/image" Target="../media/image44.wmf"/><Relationship Id="rId2" Type="http://schemas.openxmlformats.org/officeDocument/2006/relationships/image" Target="../media/image38.wmf"/><Relationship Id="rId1" Type="http://schemas.openxmlformats.org/officeDocument/2006/relationships/image" Target="../media/image37.wmf"/><Relationship Id="rId6" Type="http://schemas.openxmlformats.org/officeDocument/2006/relationships/image" Target="../media/image42.wmf"/><Relationship Id="rId5" Type="http://schemas.openxmlformats.org/officeDocument/2006/relationships/image" Target="../media/image41.wmf"/><Relationship Id="rId4" Type="http://schemas.openxmlformats.org/officeDocument/2006/relationships/image" Target="../media/image40.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16.wmf"/><Relationship Id="rId5" Type="http://schemas.openxmlformats.org/officeDocument/2006/relationships/image" Target="../media/image49.wmf"/><Relationship Id="rId4" Type="http://schemas.openxmlformats.org/officeDocument/2006/relationships/image" Target="../media/image48.wmf"/></Relationships>
</file>

<file path=ppt/drawings/_rels/vmlDrawing26.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4.wmf"/><Relationship Id="rId4"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4.wmf"/><Relationship Id="rId1" Type="http://schemas.openxmlformats.org/officeDocument/2006/relationships/image" Target="../media/image2.wmf"/><Relationship Id="rId4" Type="http://schemas.openxmlformats.org/officeDocument/2006/relationships/image" Target="../media/image7.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11.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1.wmf"/><Relationship Id="rId5" Type="http://schemas.openxmlformats.org/officeDocument/2006/relationships/image" Target="../media/image13.wmf"/><Relationship Id="rId4" Type="http://schemas.openxmlformats.org/officeDocument/2006/relationships/image" Target="../media/image1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4.wmf"/><Relationship Id="rId4" Type="http://schemas.openxmlformats.org/officeDocument/2006/relationships/image" Target="../media/image10.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4.wmf"/><Relationship Id="rId4" Type="http://schemas.openxmlformats.org/officeDocument/2006/relationships/image" Target="../media/image10.wmf"/></Relationships>
</file>

<file path=ppt/drawings/_rels/vmlDrawing9.v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image" Target="../media/image12.wmf"/><Relationship Id="rId1" Type="http://schemas.openxmlformats.org/officeDocument/2006/relationships/image" Target="../media/image8.wmf"/><Relationship Id="rId6" Type="http://schemas.openxmlformats.org/officeDocument/2006/relationships/image" Target="../media/image13.wmf"/><Relationship Id="rId5" Type="http://schemas.openxmlformats.org/officeDocument/2006/relationships/image" Target="../media/image14.wmf"/><Relationship Id="rId4" Type="http://schemas.openxmlformats.org/officeDocument/2006/relationships/image" Target="../media/image10.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E0D7454E-81DF-4B3D-96A5-1BB09F840B81}" type="slidenum">
              <a:rPr lang="en-US"/>
              <a:pPr/>
              <a:t>‹#›</a:t>
            </a:fld>
            <a:endParaRPr lang="en-US"/>
          </a:p>
        </p:txBody>
      </p:sp>
    </p:spTree>
    <p:extLst>
      <p:ext uri="{BB962C8B-B14F-4D97-AF65-F5344CB8AC3E}">
        <p14:creationId xmlns:p14="http://schemas.microsoft.com/office/powerpoint/2010/main" val="40538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718D351A-4F0C-4A5B-8DAB-518359B75949}" type="slidenum">
              <a:rPr lang="en-US"/>
              <a:pPr/>
              <a:t>‹#›</a:t>
            </a:fld>
            <a:endParaRPr lang="en-US"/>
          </a:p>
        </p:txBody>
      </p:sp>
    </p:spTree>
    <p:extLst>
      <p:ext uri="{BB962C8B-B14F-4D97-AF65-F5344CB8AC3E}">
        <p14:creationId xmlns:p14="http://schemas.microsoft.com/office/powerpoint/2010/main" val="36236055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366141AD-D637-4FC2-BF68-C0E35D3E904E}" type="slidenum">
              <a:rPr lang="en-US"/>
              <a:pPr/>
              <a:t>‹#›</a:t>
            </a:fld>
            <a:endParaRPr lang="en-US"/>
          </a:p>
        </p:txBody>
      </p:sp>
    </p:spTree>
    <p:extLst>
      <p:ext uri="{BB962C8B-B14F-4D97-AF65-F5344CB8AC3E}">
        <p14:creationId xmlns:p14="http://schemas.microsoft.com/office/powerpoint/2010/main" val="71339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DCC1CC8F-5526-47F3-B234-947588A71BF9}" type="slidenum">
              <a:rPr lang="en-US"/>
              <a:pPr/>
              <a:t>‹#›</a:t>
            </a:fld>
            <a:endParaRPr lang="en-US"/>
          </a:p>
        </p:txBody>
      </p:sp>
    </p:spTree>
    <p:extLst>
      <p:ext uri="{BB962C8B-B14F-4D97-AF65-F5344CB8AC3E}">
        <p14:creationId xmlns:p14="http://schemas.microsoft.com/office/powerpoint/2010/main" val="8967459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p>
        </p:txBody>
      </p:sp>
      <p:sp>
        <p:nvSpPr>
          <p:cNvPr id="5" name="Footer Placeholder 4"/>
          <p:cNvSpPr>
            <a:spLocks noGrp="1"/>
          </p:cNvSpPr>
          <p:nvPr>
            <p:ph type="ftr" sz="quarter" idx="11"/>
          </p:nvPr>
        </p:nvSpPr>
        <p:spPr/>
        <p:txBody>
          <a:bodyPr/>
          <a:lstStyle>
            <a:lvl1pPr>
              <a:defRPr/>
            </a:lvl1pPr>
          </a:lstStyle>
          <a:p>
            <a:endParaRPr lang="en-US"/>
          </a:p>
        </p:txBody>
      </p:sp>
      <p:sp>
        <p:nvSpPr>
          <p:cNvPr id="6" name="Slide Number Placeholder 5"/>
          <p:cNvSpPr>
            <a:spLocks noGrp="1"/>
          </p:cNvSpPr>
          <p:nvPr>
            <p:ph type="sldNum" sz="quarter" idx="12"/>
          </p:nvPr>
        </p:nvSpPr>
        <p:spPr/>
        <p:txBody>
          <a:bodyPr/>
          <a:lstStyle>
            <a:lvl1pPr>
              <a:defRPr/>
            </a:lvl1pPr>
          </a:lstStyle>
          <a:p>
            <a:fld id="{BA7BC6E0-933A-43C2-B81C-112A0EC5F561}" type="slidenum">
              <a:rPr lang="en-US"/>
              <a:pPr/>
              <a:t>‹#›</a:t>
            </a:fld>
            <a:endParaRPr lang="en-US"/>
          </a:p>
        </p:txBody>
      </p:sp>
    </p:spTree>
    <p:extLst>
      <p:ext uri="{BB962C8B-B14F-4D97-AF65-F5344CB8AC3E}">
        <p14:creationId xmlns:p14="http://schemas.microsoft.com/office/powerpoint/2010/main" val="17850694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B06953E1-2628-4A50-B86C-9114AE0EED9A}" type="slidenum">
              <a:rPr lang="en-US"/>
              <a:pPr/>
              <a:t>‹#›</a:t>
            </a:fld>
            <a:endParaRPr lang="en-US"/>
          </a:p>
        </p:txBody>
      </p:sp>
    </p:spTree>
    <p:extLst>
      <p:ext uri="{BB962C8B-B14F-4D97-AF65-F5344CB8AC3E}">
        <p14:creationId xmlns:p14="http://schemas.microsoft.com/office/powerpoint/2010/main" val="1006943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endParaRPr lang="en-US"/>
          </a:p>
        </p:txBody>
      </p:sp>
      <p:sp>
        <p:nvSpPr>
          <p:cNvPr id="8" name="Footer Placeholder 7"/>
          <p:cNvSpPr>
            <a:spLocks noGrp="1"/>
          </p:cNvSpPr>
          <p:nvPr>
            <p:ph type="ftr" sz="quarter" idx="11"/>
          </p:nvPr>
        </p:nvSpPr>
        <p:spPr/>
        <p:txBody>
          <a:bodyPr/>
          <a:lstStyle>
            <a:lvl1pPr>
              <a:defRPr/>
            </a:lvl1pPr>
          </a:lstStyle>
          <a:p>
            <a:endParaRPr lang="en-US"/>
          </a:p>
        </p:txBody>
      </p:sp>
      <p:sp>
        <p:nvSpPr>
          <p:cNvPr id="9" name="Slide Number Placeholder 8"/>
          <p:cNvSpPr>
            <a:spLocks noGrp="1"/>
          </p:cNvSpPr>
          <p:nvPr>
            <p:ph type="sldNum" sz="quarter" idx="12"/>
          </p:nvPr>
        </p:nvSpPr>
        <p:spPr/>
        <p:txBody>
          <a:bodyPr/>
          <a:lstStyle>
            <a:lvl1pPr>
              <a:defRPr/>
            </a:lvl1pPr>
          </a:lstStyle>
          <a:p>
            <a:fld id="{14D9B4DB-A998-4089-9B4C-1841F527570B}" type="slidenum">
              <a:rPr lang="en-US"/>
              <a:pPr/>
              <a:t>‹#›</a:t>
            </a:fld>
            <a:endParaRPr lang="en-US"/>
          </a:p>
        </p:txBody>
      </p:sp>
    </p:spTree>
    <p:extLst>
      <p:ext uri="{BB962C8B-B14F-4D97-AF65-F5344CB8AC3E}">
        <p14:creationId xmlns:p14="http://schemas.microsoft.com/office/powerpoint/2010/main" val="3400881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lvl1pPr>
              <a:defRPr/>
            </a:lvl1pPr>
          </a:lstStyle>
          <a:p>
            <a:endParaRPr lang="en-US"/>
          </a:p>
        </p:txBody>
      </p:sp>
      <p:sp>
        <p:nvSpPr>
          <p:cNvPr id="4" name="Footer Placeholder 3"/>
          <p:cNvSpPr>
            <a:spLocks noGrp="1"/>
          </p:cNvSpPr>
          <p:nvPr>
            <p:ph type="ftr" sz="quarter" idx="11"/>
          </p:nvPr>
        </p:nvSpPr>
        <p:spPr/>
        <p:txBody>
          <a:bodyPr/>
          <a:lstStyle>
            <a:lvl1pPr>
              <a:defRPr/>
            </a:lvl1pPr>
          </a:lstStyle>
          <a:p>
            <a:endParaRPr lang="en-US"/>
          </a:p>
        </p:txBody>
      </p:sp>
      <p:sp>
        <p:nvSpPr>
          <p:cNvPr id="5" name="Slide Number Placeholder 4"/>
          <p:cNvSpPr>
            <a:spLocks noGrp="1"/>
          </p:cNvSpPr>
          <p:nvPr>
            <p:ph type="sldNum" sz="quarter" idx="12"/>
          </p:nvPr>
        </p:nvSpPr>
        <p:spPr/>
        <p:txBody>
          <a:bodyPr/>
          <a:lstStyle>
            <a:lvl1pPr>
              <a:defRPr/>
            </a:lvl1pPr>
          </a:lstStyle>
          <a:p>
            <a:fld id="{6C62EE13-30F1-43C5-8844-2F10A2C41040}" type="slidenum">
              <a:rPr lang="en-US"/>
              <a:pPr/>
              <a:t>‹#›</a:t>
            </a:fld>
            <a:endParaRPr lang="en-US"/>
          </a:p>
        </p:txBody>
      </p:sp>
    </p:spTree>
    <p:extLst>
      <p:ext uri="{BB962C8B-B14F-4D97-AF65-F5344CB8AC3E}">
        <p14:creationId xmlns:p14="http://schemas.microsoft.com/office/powerpoint/2010/main" val="2762856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p>
        </p:txBody>
      </p:sp>
      <p:sp>
        <p:nvSpPr>
          <p:cNvPr id="3" name="Footer Placeholder 2"/>
          <p:cNvSpPr>
            <a:spLocks noGrp="1"/>
          </p:cNvSpPr>
          <p:nvPr>
            <p:ph type="ftr" sz="quarter" idx="11"/>
          </p:nvPr>
        </p:nvSpPr>
        <p:spPr/>
        <p:txBody>
          <a:bodyPr/>
          <a:lstStyle>
            <a:lvl1pPr>
              <a:defRPr/>
            </a:lvl1pPr>
          </a:lstStyle>
          <a:p>
            <a:endParaRPr lang="en-US"/>
          </a:p>
        </p:txBody>
      </p:sp>
      <p:sp>
        <p:nvSpPr>
          <p:cNvPr id="4" name="Slide Number Placeholder 3"/>
          <p:cNvSpPr>
            <a:spLocks noGrp="1"/>
          </p:cNvSpPr>
          <p:nvPr>
            <p:ph type="sldNum" sz="quarter" idx="12"/>
          </p:nvPr>
        </p:nvSpPr>
        <p:spPr/>
        <p:txBody>
          <a:bodyPr/>
          <a:lstStyle>
            <a:lvl1pPr>
              <a:defRPr/>
            </a:lvl1pPr>
          </a:lstStyle>
          <a:p>
            <a:fld id="{CE4C96A6-99C4-4877-A507-1100F36C7327}" type="slidenum">
              <a:rPr lang="en-US"/>
              <a:pPr/>
              <a:t>‹#›</a:t>
            </a:fld>
            <a:endParaRPr lang="en-US"/>
          </a:p>
        </p:txBody>
      </p:sp>
    </p:spTree>
    <p:extLst>
      <p:ext uri="{BB962C8B-B14F-4D97-AF65-F5344CB8AC3E}">
        <p14:creationId xmlns:p14="http://schemas.microsoft.com/office/powerpoint/2010/main" val="2499128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6750B370-0952-40B2-ACFC-D67C7B52A596}" type="slidenum">
              <a:rPr lang="en-US"/>
              <a:pPr/>
              <a:t>‹#›</a:t>
            </a:fld>
            <a:endParaRPr lang="en-US"/>
          </a:p>
        </p:txBody>
      </p:sp>
    </p:spTree>
    <p:extLst>
      <p:ext uri="{BB962C8B-B14F-4D97-AF65-F5344CB8AC3E}">
        <p14:creationId xmlns:p14="http://schemas.microsoft.com/office/powerpoint/2010/main" val="36548350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p>
        </p:txBody>
      </p:sp>
      <p:sp>
        <p:nvSpPr>
          <p:cNvPr id="6" name="Footer Placeholder 5"/>
          <p:cNvSpPr>
            <a:spLocks noGrp="1"/>
          </p:cNvSpPr>
          <p:nvPr>
            <p:ph type="ftr" sz="quarter" idx="11"/>
          </p:nvPr>
        </p:nvSpPr>
        <p:spPr/>
        <p:txBody>
          <a:bodyPr/>
          <a:lstStyle>
            <a:lvl1pPr>
              <a:defRPr/>
            </a:lvl1pPr>
          </a:lstStyle>
          <a:p>
            <a:endParaRPr lang="en-US"/>
          </a:p>
        </p:txBody>
      </p:sp>
      <p:sp>
        <p:nvSpPr>
          <p:cNvPr id="7" name="Slide Number Placeholder 6"/>
          <p:cNvSpPr>
            <a:spLocks noGrp="1"/>
          </p:cNvSpPr>
          <p:nvPr>
            <p:ph type="sldNum" sz="quarter" idx="12"/>
          </p:nvPr>
        </p:nvSpPr>
        <p:spPr/>
        <p:txBody>
          <a:bodyPr/>
          <a:lstStyle>
            <a:lvl1pPr>
              <a:defRPr/>
            </a:lvl1pPr>
          </a:lstStyle>
          <a:p>
            <a:fld id="{12AA286B-10B3-4465-9E9A-B36F62902444}" type="slidenum">
              <a:rPr lang="en-US"/>
              <a:pPr/>
              <a:t>‹#›</a:t>
            </a:fld>
            <a:endParaRPr lang="en-US"/>
          </a:p>
        </p:txBody>
      </p:sp>
    </p:spTree>
    <p:extLst>
      <p:ext uri="{BB962C8B-B14F-4D97-AF65-F5344CB8AC3E}">
        <p14:creationId xmlns:p14="http://schemas.microsoft.com/office/powerpoint/2010/main" val="145552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969696"/>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a:latin typeface="+mn-lt"/>
              </a:defRPr>
            </a:lvl1pPr>
          </a:lstStyle>
          <a:p>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a:latin typeface="+mn-lt"/>
              </a:defRPr>
            </a:lvl1pPr>
          </a:lstStyle>
          <a:p>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a:latin typeface="+mn-lt"/>
              </a:defRPr>
            </a:lvl1pPr>
          </a:lstStyle>
          <a:p>
            <a:fld id="{81FA0517-9E5A-4322-8C49-0DDC756EFB7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42.bin"/><Relationship Id="rId18" Type="http://schemas.openxmlformats.org/officeDocument/2006/relationships/image" Target="../media/image15.wmf"/><Relationship Id="rId3" Type="http://schemas.openxmlformats.org/officeDocument/2006/relationships/oleObject" Target="../embeddings/oleObject37.bin"/><Relationship Id="rId7" Type="http://schemas.openxmlformats.org/officeDocument/2006/relationships/oleObject" Target="../embeddings/oleObject39.bin"/><Relationship Id="rId12" Type="http://schemas.openxmlformats.org/officeDocument/2006/relationships/image" Target="../media/image14.wmf"/><Relationship Id="rId17" Type="http://schemas.openxmlformats.org/officeDocument/2006/relationships/oleObject" Target="../embeddings/oleObject44.bin"/><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9.vml"/><Relationship Id="rId6" Type="http://schemas.openxmlformats.org/officeDocument/2006/relationships/image" Target="../media/image12.wmf"/><Relationship Id="rId11" Type="http://schemas.openxmlformats.org/officeDocument/2006/relationships/oleObject" Target="../embeddings/oleObject41.bin"/><Relationship Id="rId5" Type="http://schemas.openxmlformats.org/officeDocument/2006/relationships/oleObject" Target="../embeddings/oleObject38.bin"/><Relationship Id="rId15" Type="http://schemas.openxmlformats.org/officeDocument/2006/relationships/oleObject" Target="../embeddings/oleObject43.bin"/><Relationship Id="rId10" Type="http://schemas.openxmlformats.org/officeDocument/2006/relationships/image" Target="../media/image10.wmf"/><Relationship Id="rId4" Type="http://schemas.openxmlformats.org/officeDocument/2006/relationships/image" Target="../media/image8.wmf"/><Relationship Id="rId9" Type="http://schemas.openxmlformats.org/officeDocument/2006/relationships/oleObject" Target="../embeddings/oleObject40.bin"/><Relationship Id="rId14" Type="http://schemas.openxmlformats.org/officeDocument/2006/relationships/image" Target="../media/image13.wmf"/></Relationships>
</file>

<file path=ppt/slides/_rels/slide11.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50.bin"/><Relationship Id="rId18" Type="http://schemas.openxmlformats.org/officeDocument/2006/relationships/image" Target="../media/image15.wmf"/><Relationship Id="rId3" Type="http://schemas.openxmlformats.org/officeDocument/2006/relationships/oleObject" Target="../embeddings/oleObject45.bin"/><Relationship Id="rId21" Type="http://schemas.openxmlformats.org/officeDocument/2006/relationships/oleObject" Target="../embeddings/oleObject54.bin"/><Relationship Id="rId7" Type="http://schemas.openxmlformats.org/officeDocument/2006/relationships/oleObject" Target="../embeddings/oleObject47.bin"/><Relationship Id="rId12" Type="http://schemas.openxmlformats.org/officeDocument/2006/relationships/image" Target="../media/image14.wmf"/><Relationship Id="rId17" Type="http://schemas.openxmlformats.org/officeDocument/2006/relationships/oleObject" Target="../embeddings/oleObject52.bin"/><Relationship Id="rId2" Type="http://schemas.openxmlformats.org/officeDocument/2006/relationships/slideLayout" Target="../slideLayouts/slideLayout7.xml"/><Relationship Id="rId16" Type="http://schemas.openxmlformats.org/officeDocument/2006/relationships/image" Target="../media/image11.wmf"/><Relationship Id="rId20" Type="http://schemas.openxmlformats.org/officeDocument/2006/relationships/image" Target="../media/image16.wmf"/><Relationship Id="rId1" Type="http://schemas.openxmlformats.org/officeDocument/2006/relationships/vmlDrawing" Target="../drawings/vmlDrawing10.vml"/><Relationship Id="rId6" Type="http://schemas.openxmlformats.org/officeDocument/2006/relationships/image" Target="../media/image12.wmf"/><Relationship Id="rId11" Type="http://schemas.openxmlformats.org/officeDocument/2006/relationships/oleObject" Target="../embeddings/oleObject49.bin"/><Relationship Id="rId5" Type="http://schemas.openxmlformats.org/officeDocument/2006/relationships/oleObject" Target="../embeddings/oleObject46.bin"/><Relationship Id="rId15" Type="http://schemas.openxmlformats.org/officeDocument/2006/relationships/oleObject" Target="../embeddings/oleObject51.bin"/><Relationship Id="rId10" Type="http://schemas.openxmlformats.org/officeDocument/2006/relationships/image" Target="../media/image10.wmf"/><Relationship Id="rId19" Type="http://schemas.openxmlformats.org/officeDocument/2006/relationships/oleObject" Target="../embeddings/oleObject53.bin"/><Relationship Id="rId4" Type="http://schemas.openxmlformats.org/officeDocument/2006/relationships/image" Target="../media/image8.wmf"/><Relationship Id="rId9" Type="http://schemas.openxmlformats.org/officeDocument/2006/relationships/oleObject" Target="../embeddings/oleObject48.bin"/><Relationship Id="rId14" Type="http://schemas.openxmlformats.org/officeDocument/2006/relationships/image" Target="../media/image13.wmf"/><Relationship Id="rId22" Type="http://schemas.openxmlformats.org/officeDocument/2006/relationships/image" Target="../media/image17.wmf"/></Relationships>
</file>

<file path=ppt/slides/_rels/slide12.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60.bin"/><Relationship Id="rId18" Type="http://schemas.openxmlformats.org/officeDocument/2006/relationships/image" Target="../media/image15.wmf"/><Relationship Id="rId3" Type="http://schemas.openxmlformats.org/officeDocument/2006/relationships/oleObject" Target="../embeddings/oleObject55.bin"/><Relationship Id="rId21" Type="http://schemas.openxmlformats.org/officeDocument/2006/relationships/oleObject" Target="../embeddings/oleObject64.bin"/><Relationship Id="rId7" Type="http://schemas.openxmlformats.org/officeDocument/2006/relationships/oleObject" Target="../embeddings/oleObject57.bin"/><Relationship Id="rId12" Type="http://schemas.openxmlformats.org/officeDocument/2006/relationships/image" Target="../media/image14.wmf"/><Relationship Id="rId17" Type="http://schemas.openxmlformats.org/officeDocument/2006/relationships/oleObject" Target="../embeddings/oleObject62.bin"/><Relationship Id="rId2" Type="http://schemas.openxmlformats.org/officeDocument/2006/relationships/slideLayout" Target="../slideLayouts/slideLayout7.xml"/><Relationship Id="rId16" Type="http://schemas.openxmlformats.org/officeDocument/2006/relationships/image" Target="../media/image11.wmf"/><Relationship Id="rId20" Type="http://schemas.openxmlformats.org/officeDocument/2006/relationships/image" Target="../media/image16.wmf"/><Relationship Id="rId1" Type="http://schemas.openxmlformats.org/officeDocument/2006/relationships/vmlDrawing" Target="../drawings/vmlDrawing11.vml"/><Relationship Id="rId6" Type="http://schemas.openxmlformats.org/officeDocument/2006/relationships/image" Target="../media/image12.wmf"/><Relationship Id="rId11" Type="http://schemas.openxmlformats.org/officeDocument/2006/relationships/oleObject" Target="../embeddings/oleObject59.bin"/><Relationship Id="rId5" Type="http://schemas.openxmlformats.org/officeDocument/2006/relationships/oleObject" Target="../embeddings/oleObject56.bin"/><Relationship Id="rId15" Type="http://schemas.openxmlformats.org/officeDocument/2006/relationships/oleObject" Target="../embeddings/oleObject61.bin"/><Relationship Id="rId10" Type="http://schemas.openxmlformats.org/officeDocument/2006/relationships/image" Target="../media/image10.wmf"/><Relationship Id="rId19" Type="http://schemas.openxmlformats.org/officeDocument/2006/relationships/oleObject" Target="../embeddings/oleObject63.bin"/><Relationship Id="rId4" Type="http://schemas.openxmlformats.org/officeDocument/2006/relationships/image" Target="../media/image8.wmf"/><Relationship Id="rId9" Type="http://schemas.openxmlformats.org/officeDocument/2006/relationships/oleObject" Target="../embeddings/oleObject58.bin"/><Relationship Id="rId14" Type="http://schemas.openxmlformats.org/officeDocument/2006/relationships/image" Target="../media/image13.wmf"/><Relationship Id="rId22" Type="http://schemas.openxmlformats.org/officeDocument/2006/relationships/image" Target="../media/image18.wmf"/></Relationships>
</file>

<file path=ppt/slides/_rels/slide13.xml.rels><?xml version="1.0" encoding="UTF-8" standalone="yes"?>
<Relationships xmlns="http://schemas.openxmlformats.org/package/2006/relationships"><Relationship Id="rId8" Type="http://schemas.openxmlformats.org/officeDocument/2006/relationships/image" Target="../media/image8.wmf"/><Relationship Id="rId13" Type="http://schemas.openxmlformats.org/officeDocument/2006/relationships/oleObject" Target="../embeddings/oleObject70.bin"/><Relationship Id="rId18" Type="http://schemas.openxmlformats.org/officeDocument/2006/relationships/image" Target="../media/image14.wmf"/><Relationship Id="rId3" Type="http://schemas.openxmlformats.org/officeDocument/2006/relationships/oleObject" Target="../embeddings/oleObject65.bin"/><Relationship Id="rId7" Type="http://schemas.openxmlformats.org/officeDocument/2006/relationships/oleObject" Target="../embeddings/oleObject67.bin"/><Relationship Id="rId12" Type="http://schemas.openxmlformats.org/officeDocument/2006/relationships/image" Target="../media/image9.wmf"/><Relationship Id="rId17" Type="http://schemas.openxmlformats.org/officeDocument/2006/relationships/oleObject" Target="../embeddings/oleObject72.bin"/><Relationship Id="rId2" Type="http://schemas.openxmlformats.org/officeDocument/2006/relationships/slideLayout" Target="../slideLayouts/slideLayout7.xml"/><Relationship Id="rId16" Type="http://schemas.openxmlformats.org/officeDocument/2006/relationships/image" Target="../media/image15.wmf"/><Relationship Id="rId1" Type="http://schemas.openxmlformats.org/officeDocument/2006/relationships/vmlDrawing" Target="../drawings/vmlDrawing12.vml"/><Relationship Id="rId6" Type="http://schemas.openxmlformats.org/officeDocument/2006/relationships/image" Target="../media/image20.wmf"/><Relationship Id="rId11" Type="http://schemas.openxmlformats.org/officeDocument/2006/relationships/oleObject" Target="../embeddings/oleObject69.bin"/><Relationship Id="rId5" Type="http://schemas.openxmlformats.org/officeDocument/2006/relationships/oleObject" Target="../embeddings/oleObject66.bin"/><Relationship Id="rId15" Type="http://schemas.openxmlformats.org/officeDocument/2006/relationships/oleObject" Target="../embeddings/oleObject71.bin"/><Relationship Id="rId10" Type="http://schemas.openxmlformats.org/officeDocument/2006/relationships/image" Target="../media/image12.wmf"/><Relationship Id="rId4" Type="http://schemas.openxmlformats.org/officeDocument/2006/relationships/image" Target="../media/image19.wmf"/><Relationship Id="rId9" Type="http://schemas.openxmlformats.org/officeDocument/2006/relationships/oleObject" Target="../embeddings/oleObject68.bin"/><Relationship Id="rId14" Type="http://schemas.openxmlformats.org/officeDocument/2006/relationships/image" Target="../media/image10.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slideLayout" Target="../slideLayouts/slideLayout7.xml"/><Relationship Id="rId1" Type="http://schemas.openxmlformats.org/officeDocument/2006/relationships/vmlDrawing" Target="../drawings/vmlDrawing13.vml"/><Relationship Id="rId4" Type="http://schemas.openxmlformats.org/officeDocument/2006/relationships/image" Target="../media/image21.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14.vml"/><Relationship Id="rId4" Type="http://schemas.openxmlformats.org/officeDocument/2006/relationships/image" Target="../media/image21.wmf"/></Relationships>
</file>

<file path=ppt/slides/_rels/slide16.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image" Target="../media/image18.wmf"/><Relationship Id="rId5" Type="http://schemas.openxmlformats.org/officeDocument/2006/relationships/oleObject" Target="../embeddings/oleObject76.bin"/><Relationship Id="rId4" Type="http://schemas.openxmlformats.org/officeDocument/2006/relationships/image" Target="../media/image21.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78.bin"/><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image" Target="../media/image23.wmf"/><Relationship Id="rId5" Type="http://schemas.openxmlformats.org/officeDocument/2006/relationships/oleObject" Target="../embeddings/oleObject79.bin"/><Relationship Id="rId4" Type="http://schemas.openxmlformats.org/officeDocument/2006/relationships/image" Target="../media/image21.wmf"/></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82.bin"/><Relationship Id="rId3" Type="http://schemas.openxmlformats.org/officeDocument/2006/relationships/image" Target="../media/image27.emf"/><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81.bin"/><Relationship Id="rId5" Type="http://schemas.openxmlformats.org/officeDocument/2006/relationships/image" Target="../media/image24.wmf"/><Relationship Id="rId4" Type="http://schemas.openxmlformats.org/officeDocument/2006/relationships/oleObject" Target="../embeddings/oleObject80.bin"/><Relationship Id="rId9" Type="http://schemas.openxmlformats.org/officeDocument/2006/relationships/image" Target="../media/image26.wmf"/></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85.bin"/><Relationship Id="rId3" Type="http://schemas.openxmlformats.org/officeDocument/2006/relationships/image" Target="../media/image27.emf"/><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84.bin"/><Relationship Id="rId5" Type="http://schemas.openxmlformats.org/officeDocument/2006/relationships/image" Target="../media/image24.wmf"/><Relationship Id="rId4" Type="http://schemas.openxmlformats.org/officeDocument/2006/relationships/oleObject" Target="../embeddings/oleObject83.bin"/><Relationship Id="rId9" Type="http://schemas.openxmlformats.org/officeDocument/2006/relationships/image" Target="../media/image26.wmf"/></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image" Target="../media/image3.wmf"/><Relationship Id="rId5" Type="http://schemas.openxmlformats.org/officeDocument/2006/relationships/oleObject" Target="../embeddings/oleObject2.bin"/><Relationship Id="rId4" Type="http://schemas.openxmlformats.org/officeDocument/2006/relationships/image" Target="../media/image2.wmf"/></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88.bin"/><Relationship Id="rId3" Type="http://schemas.openxmlformats.org/officeDocument/2006/relationships/image" Target="../media/image27.emf"/><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87.bin"/><Relationship Id="rId5" Type="http://schemas.openxmlformats.org/officeDocument/2006/relationships/image" Target="../media/image24.wmf"/><Relationship Id="rId4" Type="http://schemas.openxmlformats.org/officeDocument/2006/relationships/oleObject" Target="../embeddings/oleObject86.bin"/><Relationship Id="rId9" Type="http://schemas.openxmlformats.org/officeDocument/2006/relationships/image" Target="../media/image28.wmf"/></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91.bin"/><Relationship Id="rId3" Type="http://schemas.openxmlformats.org/officeDocument/2006/relationships/image" Target="../media/image27.emf"/><Relationship Id="rId7" Type="http://schemas.openxmlformats.org/officeDocument/2006/relationships/image" Target="../media/image25.wmf"/><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oleObject" Target="../embeddings/oleObject90.bin"/><Relationship Id="rId5" Type="http://schemas.openxmlformats.org/officeDocument/2006/relationships/image" Target="../media/image24.wmf"/><Relationship Id="rId4" Type="http://schemas.openxmlformats.org/officeDocument/2006/relationships/oleObject" Target="../embeddings/oleObject89.bin"/><Relationship Id="rId9" Type="http://schemas.openxmlformats.org/officeDocument/2006/relationships/image" Target="../media/image28.wmf"/></Relationships>
</file>

<file path=ppt/slides/_rels/slide22.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97.bin"/><Relationship Id="rId3" Type="http://schemas.openxmlformats.org/officeDocument/2006/relationships/oleObject" Target="../embeddings/oleObject92.bin"/><Relationship Id="rId7" Type="http://schemas.openxmlformats.org/officeDocument/2006/relationships/oleObject" Target="../embeddings/oleObject94.bin"/><Relationship Id="rId12" Type="http://schemas.openxmlformats.org/officeDocument/2006/relationships/image" Target="../media/image33.wmf"/><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image" Target="../media/image30.wmf"/><Relationship Id="rId11" Type="http://schemas.openxmlformats.org/officeDocument/2006/relationships/oleObject" Target="../embeddings/oleObject96.bin"/><Relationship Id="rId5" Type="http://schemas.openxmlformats.org/officeDocument/2006/relationships/oleObject" Target="../embeddings/oleObject93.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95.bin"/><Relationship Id="rId14" Type="http://schemas.openxmlformats.org/officeDocument/2006/relationships/image" Target="../media/image34.wmf"/></Relationships>
</file>

<file path=ppt/slides/_rels/slide23.xml.rels><?xml version="1.0" encoding="UTF-8" standalone="yes"?>
<Relationships xmlns="http://schemas.openxmlformats.org/package/2006/relationships"><Relationship Id="rId8" Type="http://schemas.openxmlformats.org/officeDocument/2006/relationships/image" Target="../media/image31.wmf"/><Relationship Id="rId13" Type="http://schemas.openxmlformats.org/officeDocument/2006/relationships/oleObject" Target="../embeddings/oleObject103.bin"/><Relationship Id="rId18" Type="http://schemas.openxmlformats.org/officeDocument/2006/relationships/image" Target="../media/image36.wmf"/><Relationship Id="rId3" Type="http://schemas.openxmlformats.org/officeDocument/2006/relationships/oleObject" Target="../embeddings/oleObject98.bin"/><Relationship Id="rId7" Type="http://schemas.openxmlformats.org/officeDocument/2006/relationships/oleObject" Target="../embeddings/oleObject100.bin"/><Relationship Id="rId12" Type="http://schemas.openxmlformats.org/officeDocument/2006/relationships/image" Target="../media/image33.wmf"/><Relationship Id="rId17" Type="http://schemas.openxmlformats.org/officeDocument/2006/relationships/oleObject" Target="../embeddings/oleObject105.bin"/><Relationship Id="rId2" Type="http://schemas.openxmlformats.org/officeDocument/2006/relationships/slideLayout" Target="../slideLayouts/slideLayout7.xml"/><Relationship Id="rId16" Type="http://schemas.openxmlformats.org/officeDocument/2006/relationships/image" Target="../media/image35.wmf"/><Relationship Id="rId1" Type="http://schemas.openxmlformats.org/officeDocument/2006/relationships/vmlDrawing" Target="../drawings/vmlDrawing22.vml"/><Relationship Id="rId6" Type="http://schemas.openxmlformats.org/officeDocument/2006/relationships/image" Target="../media/image30.wmf"/><Relationship Id="rId11" Type="http://schemas.openxmlformats.org/officeDocument/2006/relationships/oleObject" Target="../embeddings/oleObject102.bin"/><Relationship Id="rId5" Type="http://schemas.openxmlformats.org/officeDocument/2006/relationships/oleObject" Target="../embeddings/oleObject99.bin"/><Relationship Id="rId15" Type="http://schemas.openxmlformats.org/officeDocument/2006/relationships/oleObject" Target="../embeddings/oleObject104.bin"/><Relationship Id="rId10" Type="http://schemas.openxmlformats.org/officeDocument/2006/relationships/image" Target="../media/image32.wmf"/><Relationship Id="rId4" Type="http://schemas.openxmlformats.org/officeDocument/2006/relationships/image" Target="../media/image29.wmf"/><Relationship Id="rId9" Type="http://schemas.openxmlformats.org/officeDocument/2006/relationships/oleObject" Target="../embeddings/oleObject101.bin"/><Relationship Id="rId14" Type="http://schemas.openxmlformats.org/officeDocument/2006/relationships/image" Target="../media/image34.wmf"/></Relationships>
</file>

<file path=ppt/slides/_rels/slide24.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111.bin"/><Relationship Id="rId3" Type="http://schemas.openxmlformats.org/officeDocument/2006/relationships/oleObject" Target="../embeddings/oleObject106.bin"/><Relationship Id="rId7" Type="http://schemas.openxmlformats.org/officeDocument/2006/relationships/oleObject" Target="../embeddings/oleObject108.bin"/><Relationship Id="rId12" Type="http://schemas.openxmlformats.org/officeDocument/2006/relationships/image" Target="../media/image41.wmf"/><Relationship Id="rId2" Type="http://schemas.openxmlformats.org/officeDocument/2006/relationships/slideLayout" Target="../slideLayouts/slideLayout7.xml"/><Relationship Id="rId16" Type="http://schemas.openxmlformats.org/officeDocument/2006/relationships/image" Target="../media/image43.wmf"/><Relationship Id="rId1" Type="http://schemas.openxmlformats.org/officeDocument/2006/relationships/vmlDrawing" Target="../drawings/vmlDrawing23.vml"/><Relationship Id="rId6" Type="http://schemas.openxmlformats.org/officeDocument/2006/relationships/image" Target="../media/image38.wmf"/><Relationship Id="rId11" Type="http://schemas.openxmlformats.org/officeDocument/2006/relationships/oleObject" Target="../embeddings/oleObject110.bin"/><Relationship Id="rId5" Type="http://schemas.openxmlformats.org/officeDocument/2006/relationships/oleObject" Target="../embeddings/oleObject107.bin"/><Relationship Id="rId15" Type="http://schemas.openxmlformats.org/officeDocument/2006/relationships/oleObject" Target="../embeddings/oleObject112.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109.bin"/><Relationship Id="rId14" Type="http://schemas.openxmlformats.org/officeDocument/2006/relationships/image" Target="../media/image42.wmf"/></Relationships>
</file>

<file path=ppt/slides/_rels/slide25.xml.rels><?xml version="1.0" encoding="UTF-8" standalone="yes"?>
<Relationships xmlns="http://schemas.openxmlformats.org/package/2006/relationships"><Relationship Id="rId8" Type="http://schemas.openxmlformats.org/officeDocument/2006/relationships/image" Target="../media/image39.wmf"/><Relationship Id="rId13" Type="http://schemas.openxmlformats.org/officeDocument/2006/relationships/oleObject" Target="../embeddings/oleObject118.bin"/><Relationship Id="rId18" Type="http://schemas.openxmlformats.org/officeDocument/2006/relationships/image" Target="../media/image45.wmf"/><Relationship Id="rId3" Type="http://schemas.openxmlformats.org/officeDocument/2006/relationships/oleObject" Target="../embeddings/oleObject113.bin"/><Relationship Id="rId7" Type="http://schemas.openxmlformats.org/officeDocument/2006/relationships/oleObject" Target="../embeddings/oleObject115.bin"/><Relationship Id="rId12" Type="http://schemas.openxmlformats.org/officeDocument/2006/relationships/image" Target="../media/image41.wmf"/><Relationship Id="rId17" Type="http://schemas.openxmlformats.org/officeDocument/2006/relationships/oleObject" Target="../embeddings/oleObject120.bin"/><Relationship Id="rId2" Type="http://schemas.openxmlformats.org/officeDocument/2006/relationships/slideLayout" Target="../slideLayouts/slideLayout7.xml"/><Relationship Id="rId16" Type="http://schemas.openxmlformats.org/officeDocument/2006/relationships/image" Target="../media/image44.wmf"/><Relationship Id="rId1" Type="http://schemas.openxmlformats.org/officeDocument/2006/relationships/vmlDrawing" Target="../drawings/vmlDrawing24.vml"/><Relationship Id="rId6" Type="http://schemas.openxmlformats.org/officeDocument/2006/relationships/image" Target="../media/image38.wmf"/><Relationship Id="rId11" Type="http://schemas.openxmlformats.org/officeDocument/2006/relationships/oleObject" Target="../embeddings/oleObject117.bin"/><Relationship Id="rId5" Type="http://schemas.openxmlformats.org/officeDocument/2006/relationships/oleObject" Target="../embeddings/oleObject114.bin"/><Relationship Id="rId15" Type="http://schemas.openxmlformats.org/officeDocument/2006/relationships/oleObject" Target="../embeddings/oleObject119.bin"/><Relationship Id="rId10" Type="http://schemas.openxmlformats.org/officeDocument/2006/relationships/image" Target="../media/image40.wmf"/><Relationship Id="rId4" Type="http://schemas.openxmlformats.org/officeDocument/2006/relationships/image" Target="../media/image37.wmf"/><Relationship Id="rId9" Type="http://schemas.openxmlformats.org/officeDocument/2006/relationships/oleObject" Target="../embeddings/oleObject116.bin"/><Relationship Id="rId14" Type="http://schemas.openxmlformats.org/officeDocument/2006/relationships/image" Target="../media/image42.wmf"/></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23.bin"/><Relationship Id="rId13" Type="http://schemas.openxmlformats.org/officeDocument/2006/relationships/image" Target="../media/image49.wmf"/><Relationship Id="rId3" Type="http://schemas.openxmlformats.org/officeDocument/2006/relationships/image" Target="../media/image50.emf"/><Relationship Id="rId7" Type="http://schemas.openxmlformats.org/officeDocument/2006/relationships/image" Target="../media/image46.wmf"/><Relationship Id="rId12" Type="http://schemas.openxmlformats.org/officeDocument/2006/relationships/oleObject" Target="../embeddings/oleObject125.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122.bin"/><Relationship Id="rId11" Type="http://schemas.openxmlformats.org/officeDocument/2006/relationships/image" Target="../media/image48.wmf"/><Relationship Id="rId5" Type="http://schemas.openxmlformats.org/officeDocument/2006/relationships/image" Target="../media/image16.wmf"/><Relationship Id="rId10" Type="http://schemas.openxmlformats.org/officeDocument/2006/relationships/oleObject" Target="../embeddings/oleObject124.bin"/><Relationship Id="rId4" Type="http://schemas.openxmlformats.org/officeDocument/2006/relationships/oleObject" Target="../embeddings/oleObject121.bin"/><Relationship Id="rId9" Type="http://schemas.openxmlformats.org/officeDocument/2006/relationships/image" Target="../media/image47.wmf"/></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128.bin"/><Relationship Id="rId3" Type="http://schemas.openxmlformats.org/officeDocument/2006/relationships/image" Target="../media/image50.emf"/><Relationship Id="rId7" Type="http://schemas.openxmlformats.org/officeDocument/2006/relationships/image" Target="../media/image46.wmf"/><Relationship Id="rId2" Type="http://schemas.openxmlformats.org/officeDocument/2006/relationships/slideLayout" Target="../slideLayouts/slideLayout7.xml"/><Relationship Id="rId1" Type="http://schemas.openxmlformats.org/officeDocument/2006/relationships/vmlDrawing" Target="../drawings/vmlDrawing26.vml"/><Relationship Id="rId6" Type="http://schemas.openxmlformats.org/officeDocument/2006/relationships/oleObject" Target="../embeddings/oleObject127.bin"/><Relationship Id="rId5" Type="http://schemas.openxmlformats.org/officeDocument/2006/relationships/image" Target="../media/image16.wmf"/><Relationship Id="rId4" Type="http://schemas.openxmlformats.org/officeDocument/2006/relationships/oleObject" Target="../embeddings/oleObject126.bin"/><Relationship Id="rId9" Type="http://schemas.openxmlformats.org/officeDocument/2006/relationships/image" Target="../media/image47.wmf"/></Relationships>
</file>

<file path=ppt/slides/_rels/slide28.xml.rels><?xml version="1.0" encoding="UTF-8" standalone="yes"?>
<Relationships xmlns="http://schemas.openxmlformats.org/package/2006/relationships"><Relationship Id="rId3" Type="http://schemas.openxmlformats.org/officeDocument/2006/relationships/hyperlink" Target="http://www2.lse.ac.uk/study/summerSchools/summerSchool/Home.aspx" TargetMode="External"/><Relationship Id="rId2" Type="http://schemas.openxmlformats.org/officeDocument/2006/relationships/hyperlink" Target="http://www.oxfordtextbooks.co.uk/orc/dougherty5e/" TargetMode="External"/><Relationship Id="rId1" Type="http://schemas.openxmlformats.org/officeDocument/2006/relationships/slideLayout" Target="../slideLayouts/slideLayout7.xml"/><Relationship Id="rId4" Type="http://schemas.openxmlformats.org/officeDocument/2006/relationships/hyperlink" Target="../www.londoninternational.ac.uk/lse" TargetMode="Externa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wmf"/><Relationship Id="rId5" Type="http://schemas.openxmlformats.org/officeDocument/2006/relationships/oleObject" Target="../embeddings/oleObject4.bin"/><Relationship Id="rId4" Type="http://schemas.openxmlformats.org/officeDocument/2006/relationships/image" Target="../media/image2.wmf"/></Relationships>
</file>

<file path=ppt/slides/_rels/slide4.xml.rels><?xml version="1.0" encoding="UTF-8" standalone="yes"?>
<Relationships xmlns="http://schemas.openxmlformats.org/package/2006/relationships"><Relationship Id="rId8" Type="http://schemas.openxmlformats.org/officeDocument/2006/relationships/image" Target="../media/image3.wmf"/><Relationship Id="rId3" Type="http://schemas.openxmlformats.org/officeDocument/2006/relationships/oleObject" Target="../embeddings/oleObject5.bin"/><Relationship Id="rId7"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2.wmf"/><Relationship Id="rId5" Type="http://schemas.openxmlformats.org/officeDocument/2006/relationships/oleObject" Target="../embeddings/oleObject6.bin"/><Relationship Id="rId10"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oleObject" Target="../embeddings/oleObject8.bin"/></Relationships>
</file>

<file path=ppt/slides/_rels/slide5.xml.rels><?xml version="1.0" encoding="UTF-8" standalone="yes"?>
<Relationships xmlns="http://schemas.openxmlformats.org/package/2006/relationships"><Relationship Id="rId8" Type="http://schemas.openxmlformats.org/officeDocument/2006/relationships/image" Target="../media/image6.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image" Target="../media/image4.wmf"/><Relationship Id="rId5" Type="http://schemas.openxmlformats.org/officeDocument/2006/relationships/oleObject" Target="../embeddings/oleObject10.bin"/><Relationship Id="rId10" Type="http://schemas.openxmlformats.org/officeDocument/2006/relationships/image" Target="../media/image7.wmf"/><Relationship Id="rId4" Type="http://schemas.openxmlformats.org/officeDocument/2006/relationships/image" Target="../media/image2.wmf"/><Relationship Id="rId9" Type="http://schemas.openxmlformats.org/officeDocument/2006/relationships/oleObject" Target="../embeddings/oleObject12.bin"/></Relationships>
</file>

<file path=ppt/slides/_rels/slide6.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13.bin"/><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9.wmf"/><Relationship Id="rId5" Type="http://schemas.openxmlformats.org/officeDocument/2006/relationships/oleObject" Target="../embeddings/oleObject14.bin"/><Relationship Id="rId10" Type="http://schemas.openxmlformats.org/officeDocument/2006/relationships/image" Target="../media/image11.wmf"/><Relationship Id="rId4" Type="http://schemas.openxmlformats.org/officeDocument/2006/relationships/image" Target="../media/image8.wmf"/><Relationship Id="rId9" Type="http://schemas.openxmlformats.org/officeDocument/2006/relationships/oleObject" Target="../embeddings/oleObject16.bin"/></Relationships>
</file>

<file path=ppt/slides/_rels/slide7.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22.bin"/><Relationship Id="rId3" Type="http://schemas.openxmlformats.org/officeDocument/2006/relationships/oleObject" Target="../embeddings/oleObject17.bin"/><Relationship Id="rId7" Type="http://schemas.openxmlformats.org/officeDocument/2006/relationships/oleObject" Target="../embeddings/oleObject19.bin"/><Relationship Id="rId12" Type="http://schemas.openxmlformats.org/officeDocument/2006/relationships/image" Target="../media/image13.wmf"/><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2.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10.wmf"/><Relationship Id="rId4" Type="http://schemas.openxmlformats.org/officeDocument/2006/relationships/image" Target="../media/image8.wmf"/><Relationship Id="rId9" Type="http://schemas.openxmlformats.org/officeDocument/2006/relationships/oleObject" Target="../embeddings/oleObject20.bin"/><Relationship Id="rId14" Type="http://schemas.openxmlformats.org/officeDocument/2006/relationships/image" Target="../media/image11.wmf"/></Relationships>
</file>

<file path=ppt/slides/_rels/slide8.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7.vml"/><Relationship Id="rId6" Type="http://schemas.openxmlformats.org/officeDocument/2006/relationships/image" Target="../media/image12.wmf"/><Relationship Id="rId11" Type="http://schemas.openxmlformats.org/officeDocument/2006/relationships/oleObject" Target="../embeddings/oleObject27.bin"/><Relationship Id="rId5" Type="http://schemas.openxmlformats.org/officeDocument/2006/relationships/oleObject" Target="../embeddings/oleObject24.bin"/><Relationship Id="rId15" Type="http://schemas.openxmlformats.org/officeDocument/2006/relationships/oleObject" Target="../embeddings/oleObject29.bin"/><Relationship Id="rId10" Type="http://schemas.openxmlformats.org/officeDocument/2006/relationships/image" Target="../media/image10.wmf"/><Relationship Id="rId4" Type="http://schemas.openxmlformats.org/officeDocument/2006/relationships/image" Target="../media/image8.wmf"/><Relationship Id="rId9" Type="http://schemas.openxmlformats.org/officeDocument/2006/relationships/oleObject" Target="../embeddings/oleObject26.bin"/><Relationship Id="rId14" Type="http://schemas.openxmlformats.org/officeDocument/2006/relationships/image" Target="../media/image13.wmf"/></Relationships>
</file>

<file path=ppt/slides/_rels/slide9.xml.rels><?xml version="1.0" encoding="UTF-8" standalone="yes"?>
<Relationships xmlns="http://schemas.openxmlformats.org/package/2006/relationships"><Relationship Id="rId8" Type="http://schemas.openxmlformats.org/officeDocument/2006/relationships/image" Target="../media/image9.wmf"/><Relationship Id="rId13" Type="http://schemas.openxmlformats.org/officeDocument/2006/relationships/oleObject" Target="../embeddings/oleObject35.bin"/><Relationship Id="rId3" Type="http://schemas.openxmlformats.org/officeDocument/2006/relationships/oleObject" Target="../embeddings/oleObject30.bin"/><Relationship Id="rId7" Type="http://schemas.openxmlformats.org/officeDocument/2006/relationships/oleObject" Target="../embeddings/oleObject32.bin"/><Relationship Id="rId12" Type="http://schemas.openxmlformats.org/officeDocument/2006/relationships/image" Target="../media/image14.wmf"/><Relationship Id="rId2" Type="http://schemas.openxmlformats.org/officeDocument/2006/relationships/slideLayout" Target="../slideLayouts/slideLayout7.xml"/><Relationship Id="rId16" Type="http://schemas.openxmlformats.org/officeDocument/2006/relationships/image" Target="../media/image11.wmf"/><Relationship Id="rId1" Type="http://schemas.openxmlformats.org/officeDocument/2006/relationships/vmlDrawing" Target="../drawings/vmlDrawing8.vml"/><Relationship Id="rId6" Type="http://schemas.openxmlformats.org/officeDocument/2006/relationships/image" Target="../media/image12.wmf"/><Relationship Id="rId11" Type="http://schemas.openxmlformats.org/officeDocument/2006/relationships/oleObject" Target="../embeddings/oleObject34.bin"/><Relationship Id="rId5" Type="http://schemas.openxmlformats.org/officeDocument/2006/relationships/oleObject" Target="../embeddings/oleObject31.bin"/><Relationship Id="rId15" Type="http://schemas.openxmlformats.org/officeDocument/2006/relationships/oleObject" Target="../embeddings/oleObject36.bin"/><Relationship Id="rId10" Type="http://schemas.openxmlformats.org/officeDocument/2006/relationships/image" Target="../media/image10.wmf"/><Relationship Id="rId4" Type="http://schemas.openxmlformats.org/officeDocument/2006/relationships/image" Target="../media/image8.wmf"/><Relationship Id="rId9" Type="http://schemas.openxmlformats.org/officeDocument/2006/relationships/oleObject" Target="../embeddings/oleObject33.bin"/><Relationship Id="rId14" Type="http://schemas.openxmlformats.org/officeDocument/2006/relationships/image" Target="../media/image13.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type="subTitle" idx="1"/>
          </p:nvPr>
        </p:nvSpPr>
        <p:spPr bwMode="auto">
          <a:xfrm>
            <a:off x="1241425" y="3429000"/>
            <a:ext cx="6400800" cy="17526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GB" altLang="en-US" smtClean="0">
                <a:ea typeface="ＭＳ Ｐゴシック" pitchFamily="34" charset="-128"/>
              </a:rPr>
              <a:t>Chapter heading</a:t>
            </a:r>
          </a:p>
        </p:txBody>
      </p:sp>
      <p:sp>
        <p:nvSpPr>
          <p:cNvPr id="4101" name="Rectangle 2"/>
          <p:cNvSpPr>
            <a:spLocks noChangeArrowheads="1"/>
          </p:cNvSpPr>
          <p:nvPr/>
        </p:nvSpPr>
        <p:spPr bwMode="auto">
          <a:xfrm>
            <a:off x="296863" y="1223963"/>
            <a:ext cx="27495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GB" altLang="en-US">
                <a:solidFill>
                  <a:srgbClr val="042960"/>
                </a:solidFill>
              </a:rPr>
              <a:t>Type author name/s here</a:t>
            </a:r>
          </a:p>
          <a:p>
            <a:pPr>
              <a:spcBef>
                <a:spcPct val="50000"/>
              </a:spcBef>
            </a:pPr>
            <a:endParaRPr lang="en-GB" altLang="en-US">
              <a:solidFill>
                <a:srgbClr val="042960"/>
              </a:solidFill>
            </a:endParaRPr>
          </a:p>
        </p:txBody>
      </p:sp>
      <p:sp>
        <p:nvSpPr>
          <p:cNvPr id="6" name="Rectangle 5"/>
          <p:cNvSpPr/>
          <p:nvPr/>
        </p:nvSpPr>
        <p:spPr>
          <a:xfrm>
            <a:off x="0" y="20637"/>
            <a:ext cx="9131300" cy="68373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 name="Title 1"/>
          <p:cNvSpPr>
            <a:spLocks noGrp="1"/>
          </p:cNvSpPr>
          <p:nvPr>
            <p:ph type="ctrTitle"/>
          </p:nvPr>
        </p:nvSpPr>
        <p:spPr/>
        <p:txBody>
          <a:bodyPr/>
          <a:lstStyle/>
          <a:p>
            <a:endParaRPr lang="en-GB" dirty="0">
              <a:solidFill>
                <a:schemeClr val="bg1"/>
              </a:solidFill>
            </a:endParaRPr>
          </a:p>
        </p:txBody>
      </p:sp>
      <p:sp>
        <p:nvSpPr>
          <p:cNvPr id="9" name="Rectangle 8"/>
          <p:cNvSpPr/>
          <p:nvPr/>
        </p:nvSpPr>
        <p:spPr>
          <a:xfrm>
            <a:off x="281779" y="2008188"/>
            <a:ext cx="8567737" cy="4394200"/>
          </a:xfrm>
          <a:prstGeom prst="rect">
            <a:avLst/>
          </a:prstGeom>
          <a:solidFill>
            <a:srgbClr val="00214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409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31300"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2"/>
          <p:cNvSpPr>
            <a:spLocks noChangeArrowheads="1"/>
          </p:cNvSpPr>
          <p:nvPr/>
        </p:nvSpPr>
        <p:spPr bwMode="auto">
          <a:xfrm>
            <a:off x="296863" y="1223963"/>
            <a:ext cx="124906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spcBef>
                <a:spcPct val="50000"/>
              </a:spcBef>
              <a:defRPr/>
            </a:pPr>
            <a:r>
              <a:rPr lang="en-GB" altLang="en-US" sz="1800" dirty="0" smtClean="0">
                <a:solidFill>
                  <a:srgbClr val="042960"/>
                </a:solidFill>
              </a:rPr>
              <a:t>Dougherty</a:t>
            </a:r>
          </a:p>
        </p:txBody>
      </p:sp>
      <p:sp>
        <p:nvSpPr>
          <p:cNvPr id="11" name="Title 1"/>
          <p:cNvSpPr txBox="1">
            <a:spLocks/>
          </p:cNvSpPr>
          <p:nvPr/>
        </p:nvSpPr>
        <p:spPr bwMode="auto">
          <a:xfrm>
            <a:off x="838200" y="2282825"/>
            <a:ext cx="7772400" cy="1470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eaLnBrk="0" fontAlgn="base" hangingPunct="0">
              <a:spcBef>
                <a:spcPct val="0"/>
              </a:spcBef>
              <a:spcAft>
                <a:spcPct val="0"/>
              </a:spcAft>
              <a:defRPr sz="4400">
                <a:solidFill>
                  <a:schemeClr val="tx2"/>
                </a:solidFill>
                <a:latin typeface="Times New Roman" pitchFamily="18" charset="0"/>
              </a:defRPr>
            </a:lvl6pPr>
            <a:lvl7pPr marL="914400" algn="ctr" rtl="0" eaLnBrk="0" fontAlgn="base" hangingPunct="0">
              <a:spcBef>
                <a:spcPct val="0"/>
              </a:spcBef>
              <a:spcAft>
                <a:spcPct val="0"/>
              </a:spcAft>
              <a:defRPr sz="4400">
                <a:solidFill>
                  <a:schemeClr val="tx2"/>
                </a:solidFill>
                <a:latin typeface="Times New Roman" pitchFamily="18" charset="0"/>
              </a:defRPr>
            </a:lvl7pPr>
            <a:lvl8pPr marL="1371600" algn="ctr" rtl="0" eaLnBrk="0" fontAlgn="base" hangingPunct="0">
              <a:spcBef>
                <a:spcPct val="0"/>
              </a:spcBef>
              <a:spcAft>
                <a:spcPct val="0"/>
              </a:spcAft>
              <a:defRPr sz="4400">
                <a:solidFill>
                  <a:schemeClr val="tx2"/>
                </a:solidFill>
                <a:latin typeface="Times New Roman" pitchFamily="18" charset="0"/>
              </a:defRPr>
            </a:lvl8pPr>
            <a:lvl9pPr marL="1828800" algn="ctr" rtl="0" eaLnBrk="0" fontAlgn="base" hangingPunct="0">
              <a:spcBef>
                <a:spcPct val="0"/>
              </a:spcBef>
              <a:spcAft>
                <a:spcPct val="0"/>
              </a:spcAft>
              <a:defRPr sz="4400">
                <a:solidFill>
                  <a:schemeClr val="tx2"/>
                </a:solidFill>
                <a:latin typeface="Times New Roman" pitchFamily="18" charset="0"/>
              </a:defRPr>
            </a:lvl9pPr>
          </a:lstStyle>
          <a:p>
            <a:r>
              <a:rPr lang="en-US" sz="4000" dirty="0" smtClean="0">
                <a:solidFill>
                  <a:schemeClr val="bg1"/>
                </a:solidFill>
                <a:latin typeface="Arial" pitchFamily="34" charset="0"/>
                <a:cs typeface="Arial" pitchFamily="34" charset="0"/>
              </a:rPr>
              <a:t>Introduction to Econometrics, 5</a:t>
            </a:r>
            <a:r>
              <a:rPr lang="en-US" sz="4000" baseline="30000" dirty="0" smtClean="0">
                <a:solidFill>
                  <a:schemeClr val="bg1"/>
                </a:solidFill>
                <a:latin typeface="Arial" pitchFamily="34" charset="0"/>
                <a:cs typeface="Arial" pitchFamily="34" charset="0"/>
              </a:rPr>
              <a:t>th</a:t>
            </a:r>
            <a:r>
              <a:rPr lang="en-US" sz="4000" dirty="0" smtClean="0">
                <a:solidFill>
                  <a:schemeClr val="bg1"/>
                </a:solidFill>
                <a:latin typeface="Arial" pitchFamily="34" charset="0"/>
                <a:cs typeface="Arial" pitchFamily="34" charset="0"/>
              </a:rPr>
              <a:t> edition</a:t>
            </a:r>
            <a:endParaRPr lang="en-GB" sz="4000" dirty="0">
              <a:solidFill>
                <a:schemeClr val="bg1"/>
              </a:solidFill>
              <a:latin typeface="Arial" pitchFamily="34" charset="0"/>
              <a:cs typeface="Arial" pitchFamily="34" charset="0"/>
            </a:endParaRPr>
          </a:p>
        </p:txBody>
      </p:sp>
      <p:sp>
        <p:nvSpPr>
          <p:cNvPr id="13" name="Subtitle 2"/>
          <p:cNvSpPr txBox="1">
            <a:spLocks/>
          </p:cNvSpPr>
          <p:nvPr/>
        </p:nvSpPr>
        <p:spPr bwMode="auto">
          <a:xfrm>
            <a:off x="1371600" y="3962400"/>
            <a:ext cx="6400800"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i="1">
                <a:solidFill>
                  <a:schemeClr val="tx2"/>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defRPr>
            </a:lvl2pPr>
            <a:lvl3pPr marL="914400" indent="0" algn="ctr" rtl="0" eaLnBrk="0" fontAlgn="base" hangingPunct="0">
              <a:spcBef>
                <a:spcPct val="20000"/>
              </a:spcBef>
              <a:spcAft>
                <a:spcPct val="0"/>
              </a:spcAft>
              <a:buNone/>
              <a:defRPr sz="2400">
                <a:solidFill>
                  <a:schemeClr val="tx1"/>
                </a:solidFill>
                <a:latin typeface="+mn-lt"/>
              </a:defRPr>
            </a:lvl3pPr>
            <a:lvl4pPr marL="1371600" indent="0" algn="ctr" rtl="0" eaLnBrk="0" fontAlgn="base" hangingPunct="0">
              <a:spcBef>
                <a:spcPct val="20000"/>
              </a:spcBef>
              <a:spcAft>
                <a:spcPct val="0"/>
              </a:spcAft>
              <a:buNone/>
              <a:defRPr sz="2000">
                <a:solidFill>
                  <a:schemeClr val="tx1"/>
                </a:solidFill>
                <a:latin typeface="+mn-lt"/>
              </a:defRPr>
            </a:lvl4pPr>
            <a:lvl5pPr marL="1828800" indent="0" algn="ctr" rtl="0" eaLnBrk="0" fontAlgn="base" hangingPunct="0">
              <a:spcBef>
                <a:spcPct val="20000"/>
              </a:spcBef>
              <a:spcAft>
                <a:spcPct val="0"/>
              </a:spcAft>
              <a:buNone/>
              <a:defRPr sz="2000">
                <a:solidFill>
                  <a:schemeClr val="tx1"/>
                </a:solidFill>
                <a:latin typeface="+mn-lt"/>
              </a:defRPr>
            </a:lvl5pPr>
            <a:lvl6pPr marL="2286000" indent="0" algn="ctr" rtl="0" eaLnBrk="0" fontAlgn="base" hangingPunct="0">
              <a:spcBef>
                <a:spcPct val="20000"/>
              </a:spcBef>
              <a:spcAft>
                <a:spcPct val="0"/>
              </a:spcAft>
              <a:buNone/>
              <a:defRPr sz="2000">
                <a:solidFill>
                  <a:schemeClr val="tx1"/>
                </a:solidFill>
                <a:latin typeface="+mn-lt"/>
              </a:defRPr>
            </a:lvl6pPr>
            <a:lvl7pPr marL="2743200" indent="0" algn="ctr" rtl="0" eaLnBrk="0" fontAlgn="base" hangingPunct="0">
              <a:spcBef>
                <a:spcPct val="20000"/>
              </a:spcBef>
              <a:spcAft>
                <a:spcPct val="0"/>
              </a:spcAft>
              <a:buNone/>
              <a:defRPr sz="2000">
                <a:solidFill>
                  <a:schemeClr val="tx1"/>
                </a:solidFill>
                <a:latin typeface="+mn-lt"/>
              </a:defRPr>
            </a:lvl7pPr>
            <a:lvl8pPr marL="3200400" indent="0" algn="ctr" rtl="0" eaLnBrk="0" fontAlgn="base" hangingPunct="0">
              <a:spcBef>
                <a:spcPct val="20000"/>
              </a:spcBef>
              <a:spcAft>
                <a:spcPct val="0"/>
              </a:spcAft>
              <a:buNone/>
              <a:defRPr sz="2000">
                <a:solidFill>
                  <a:schemeClr val="tx1"/>
                </a:solidFill>
                <a:latin typeface="+mn-lt"/>
              </a:defRPr>
            </a:lvl8pPr>
            <a:lvl9pPr marL="3657600" indent="0" algn="ctr" rtl="0" eaLnBrk="0" fontAlgn="base" hangingPunct="0">
              <a:spcBef>
                <a:spcPct val="20000"/>
              </a:spcBef>
              <a:spcAft>
                <a:spcPct val="0"/>
              </a:spcAft>
              <a:buNone/>
              <a:defRPr sz="2000">
                <a:solidFill>
                  <a:schemeClr val="tx1"/>
                </a:solidFill>
                <a:latin typeface="+mn-lt"/>
              </a:defRPr>
            </a:lvl9pPr>
          </a:lstStyle>
          <a:p>
            <a:r>
              <a:rPr lang="en-US" dirty="0" smtClean="0">
                <a:solidFill>
                  <a:schemeClr val="bg1"/>
                </a:solidFill>
                <a:latin typeface="Arial" pitchFamily="34" charset="0"/>
                <a:cs typeface="Arial" pitchFamily="34" charset="0"/>
              </a:rPr>
              <a:t>Chapter 3: </a:t>
            </a:r>
            <a:r>
              <a:rPr lang="en-GB" dirty="0">
                <a:solidFill>
                  <a:schemeClr val="bg1"/>
                </a:solidFill>
                <a:latin typeface="Arial" pitchFamily="34" charset="0"/>
                <a:cs typeface="Arial" pitchFamily="34" charset="0"/>
              </a:rPr>
              <a:t>Multiple Regression Analysis</a:t>
            </a:r>
          </a:p>
        </p:txBody>
      </p:sp>
      <p:sp>
        <p:nvSpPr>
          <p:cNvPr id="14" name="TextBox 13"/>
          <p:cNvSpPr txBox="1">
            <a:spLocks noChangeArrowheads="1"/>
          </p:cNvSpPr>
          <p:nvPr/>
        </p:nvSpPr>
        <p:spPr bwMode="auto">
          <a:xfrm>
            <a:off x="260350" y="6489700"/>
            <a:ext cx="54451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pitchFamily="34" charset="-128"/>
              </a:defRPr>
            </a:lvl1pPr>
            <a:lvl2pPr marL="742950" indent="-285750">
              <a:defRPr>
                <a:solidFill>
                  <a:schemeClr val="tx1"/>
                </a:solidFill>
                <a:latin typeface="Arial" charset="0"/>
                <a:ea typeface="ＭＳ Ｐゴシック" pitchFamily="34" charset="-128"/>
              </a:defRPr>
            </a:lvl2pPr>
            <a:lvl3pPr marL="1143000" indent="-228600">
              <a:defRPr>
                <a:solidFill>
                  <a:schemeClr val="tx1"/>
                </a:solidFill>
                <a:latin typeface="Arial" charset="0"/>
                <a:ea typeface="ＭＳ Ｐゴシック" pitchFamily="34" charset="-128"/>
              </a:defRPr>
            </a:lvl3pPr>
            <a:lvl4pPr marL="1600200" indent="-228600">
              <a:defRPr>
                <a:solidFill>
                  <a:schemeClr val="tx1"/>
                </a:solidFill>
                <a:latin typeface="Arial" charset="0"/>
                <a:ea typeface="ＭＳ Ｐゴシック" pitchFamily="34" charset="-128"/>
              </a:defRPr>
            </a:lvl4pPr>
            <a:lvl5pPr marL="2057400" indent="-228600">
              <a:defRPr>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a:solidFill>
                  <a:schemeClr val="tx1"/>
                </a:solidFill>
                <a:latin typeface="Arial" charset="0"/>
                <a:ea typeface="ＭＳ Ｐゴシック" pitchFamily="34" charset="-128"/>
              </a:defRPr>
            </a:lvl9pPr>
          </a:lstStyle>
          <a:p>
            <a:pPr>
              <a:lnSpc>
                <a:spcPct val="115000"/>
              </a:lnSpc>
              <a:spcAft>
                <a:spcPts val="1000"/>
              </a:spcAft>
              <a:defRPr/>
            </a:pPr>
            <a:r>
              <a:rPr lang="en-GB" sz="1600" dirty="0" smtClean="0">
                <a:solidFill>
                  <a:srgbClr val="000000"/>
                </a:solidFill>
                <a:latin typeface="Arial" pitchFamily="34" charset="0"/>
                <a:cs typeface="Arial" pitchFamily="34" charset="0"/>
              </a:rPr>
              <a:t>© </a:t>
            </a:r>
            <a:r>
              <a:rPr lang="en-GB" sz="1600" dirty="0" smtClean="0">
                <a:solidFill>
                  <a:srgbClr val="000000"/>
                </a:solidFill>
                <a:latin typeface="Arial" pitchFamily="34" charset="0"/>
                <a:ea typeface="Calibri" pitchFamily="34" charset="0"/>
                <a:cs typeface="Arial" pitchFamily="34" charset="0"/>
              </a:rPr>
              <a:t>Christopher Dougherty, 2016. All rights reserved</a:t>
            </a:r>
            <a:r>
              <a:rPr lang="en-GB" sz="1600" dirty="0" smtClean="0">
                <a:solidFill>
                  <a:srgbClr val="000000"/>
                </a:solidFill>
                <a:latin typeface="+mj-lt"/>
                <a:ea typeface="Calibri" pitchFamily="34" charset="0"/>
                <a:cs typeface="Times New Roman" pitchFamily="18" charset="0"/>
              </a:rPr>
              <a:t>.</a:t>
            </a:r>
            <a:endParaRPr lang="en-GB" sz="1600" dirty="0" smtClean="0">
              <a:solidFill>
                <a:srgbClr val="000000"/>
              </a:solidFill>
              <a:latin typeface="+mj-lt"/>
            </a:endParaRPr>
          </a:p>
        </p:txBody>
      </p:sp>
    </p:spTree>
    <p:extLst>
      <p:ext uri="{BB962C8B-B14F-4D97-AF65-F5344CB8AC3E}">
        <p14:creationId xmlns:p14="http://schemas.microsoft.com/office/powerpoint/2010/main" val="5287789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9</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take expectations.</a:t>
            </a:r>
            <a:r>
              <a:rPr lang="en-US" sz="1500" b="1"/>
              <a:t>  </a:t>
            </a:r>
            <a:endParaRPr lang="en-GB" sz="1500" b="1"/>
          </a:p>
        </p:txBody>
      </p:sp>
      <p:sp>
        <p:nvSpPr>
          <p:cNvPr id="41" name="Rectangle 40"/>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2"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TextBox 43"/>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45" name="TextBox 44"/>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46" name="TextBox 45"/>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47" name="TextBox 46"/>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49" name="Object 48"/>
          <p:cNvGraphicFramePr>
            <a:graphicFrameLocks noChangeAspect="1"/>
          </p:cNvGraphicFramePr>
          <p:nvPr>
            <p:extLst>
              <p:ext uri="{D42A27DB-BD31-4B8C-83A1-F6EECF244321}">
                <p14:modId xmlns:p14="http://schemas.microsoft.com/office/powerpoint/2010/main" val="3714632386"/>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05050"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3674692627"/>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05051"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78396582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05052"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2475881432"/>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05053"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666998097"/>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05054" name="Equation" r:id="rId11" imgW="5956200" imgH="507960" progId="Equation.DSMT4">
                  <p:embed/>
                </p:oleObj>
              </mc:Choice>
              <mc:Fallback>
                <p:oleObj name="Equation" r:id="rId11" imgW="5956200" imgH="507960" progId="Equation.DSMT4">
                  <p:embed/>
                  <p:pic>
                    <p:nvPicPr>
                      <p:cNvPr id="0" name=""/>
                      <p:cNvPicPr>
                        <a:picLocks noChangeAspect="1" noChangeArrowheads="1"/>
                      </p:cNvPicPr>
                      <p:nvPr/>
                    </p:nvPicPr>
                    <p:blipFill>
                      <a:blip r:embed="rId12"/>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05055" name="Equation" r:id="rId13" imgW="355320" imgH="330120" progId="Equation.3">
                  <p:embed/>
                </p:oleObj>
              </mc:Choice>
              <mc:Fallback>
                <p:oleObj name="Equation" r:id="rId13" imgW="355320" imgH="33012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05056" name="Equation" r:id="rId15" imgW="406080" imgH="330120" progId="Equation.3">
                  <p:embed/>
                </p:oleObj>
              </mc:Choice>
              <mc:Fallback>
                <p:oleObj name="Equation" r:id="rId15" imgW="406080" imgH="33012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53"/>
          <p:cNvSpPr>
            <a:spLocks noChangeArrowheads="1"/>
          </p:cNvSpPr>
          <p:nvPr/>
        </p:nvSpPr>
        <p:spPr bwMode="auto">
          <a:xfrm>
            <a:off x="0" y="3632400"/>
            <a:ext cx="9144000" cy="186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5" name="Object 54"/>
          <p:cNvGraphicFramePr>
            <a:graphicFrameLocks noChangeAspect="1"/>
          </p:cNvGraphicFramePr>
          <p:nvPr>
            <p:extLst>
              <p:ext uri="{D42A27DB-BD31-4B8C-83A1-F6EECF244321}">
                <p14:modId xmlns:p14="http://schemas.microsoft.com/office/powerpoint/2010/main" val="1279113864"/>
              </p:ext>
            </p:extLst>
          </p:nvPr>
        </p:nvGraphicFramePr>
        <p:xfrm>
          <a:off x="1597025" y="3735388"/>
          <a:ext cx="6278563" cy="1608137"/>
        </p:xfrm>
        <a:graphic>
          <a:graphicData uri="http://schemas.openxmlformats.org/presentationml/2006/ole">
            <mc:AlternateContent xmlns:mc="http://schemas.openxmlformats.org/markup-compatibility/2006">
              <mc:Choice xmlns:v="urn:schemas-microsoft-com:vml" Requires="v">
                <p:oleObj spid="_x0000_s205057" name="Equation" r:id="rId17" imgW="6286320" imgH="1612800" progId="Equation.DSMT4">
                  <p:embed/>
                </p:oleObj>
              </mc:Choice>
              <mc:Fallback>
                <p:oleObj name="Equation" r:id="rId17" imgW="6286320" imgH="1612800" progId="Equation.DSMT4">
                  <p:embed/>
                  <p:pic>
                    <p:nvPicPr>
                      <p:cNvPr id="0" name=""/>
                      <p:cNvPicPr>
                        <a:picLocks noChangeAspect="1" noChangeArrowheads="1"/>
                      </p:cNvPicPr>
                      <p:nvPr/>
                    </p:nvPicPr>
                    <p:blipFill>
                      <a:blip r:embed="rId18"/>
                      <a:srcRect/>
                      <a:stretch>
                        <a:fillRect/>
                      </a:stretch>
                    </p:blipFill>
                    <p:spPr bwMode="auto">
                      <a:xfrm>
                        <a:off x="1597025" y="3735388"/>
                        <a:ext cx="6278563"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Rectangle 17"/>
          <p:cNvSpPr>
            <a:spLocks noChangeArrowheads="1"/>
          </p:cNvSpPr>
          <p:nvPr/>
        </p:nvSpPr>
        <p:spPr bwMode="auto">
          <a:xfrm>
            <a:off x="2457449" y="4314826"/>
            <a:ext cx="5553075" cy="105727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spTree>
    <p:extLst>
      <p:ext uri="{BB962C8B-B14F-4D97-AF65-F5344CB8AC3E}">
        <p14:creationId xmlns:p14="http://schemas.microsoft.com/office/powerpoint/2010/main" val="10345403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10</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a:latin typeface="Symbol" pitchFamily="18" charset="2"/>
              </a:rPr>
              <a:t>b</a:t>
            </a:r>
            <a:r>
              <a:rPr lang="en-GB" sz="1500" b="1" baseline="-25000" dirty="0"/>
              <a:t>1</a:t>
            </a:r>
            <a:r>
              <a:rPr lang="en-GB" sz="1500" b="1" dirty="0"/>
              <a:t> and </a:t>
            </a:r>
            <a:r>
              <a:rPr lang="en-GB" sz="1500" b="1" i="1" dirty="0">
                <a:latin typeface="Symbol" pitchFamily="18" charset="2"/>
              </a:rPr>
              <a:t>b</a:t>
            </a:r>
            <a:r>
              <a:rPr lang="en-GB" sz="1500" b="1" baseline="-25000" dirty="0"/>
              <a:t>2</a:t>
            </a:r>
            <a:r>
              <a:rPr lang="en-GB" sz="1500" b="1" dirty="0"/>
              <a:t> are assumed to be fixed parameters, so they are not affected by taking expectations.  Likewise, </a:t>
            </a:r>
            <a:r>
              <a:rPr lang="en-GB" sz="1500" b="1" i="1" dirty="0" smtClean="0"/>
              <a:t>X</a:t>
            </a:r>
            <a:r>
              <a:rPr lang="en-GB" sz="1500" b="1" baseline="30000" dirty="0" smtClean="0"/>
              <a:t> *</a:t>
            </a:r>
            <a:r>
              <a:rPr lang="en-GB" sz="1500" b="1" dirty="0" smtClean="0"/>
              <a:t> </a:t>
            </a:r>
            <a:r>
              <a:rPr lang="en-GB" sz="1500" b="1" dirty="0"/>
              <a:t>is assumed to be a fixed quantity and unaffected by taking expectations.  However, </a:t>
            </a:r>
            <a:r>
              <a:rPr lang="en-GB" sz="1500" b="1" i="1" dirty="0"/>
              <a:t>u</a:t>
            </a:r>
            <a:r>
              <a:rPr lang="en-GB" sz="1500" b="1" dirty="0"/>
              <a:t>*, </a:t>
            </a:r>
            <a:r>
              <a:rPr lang="en-GB" sz="1500" b="1" i="1" dirty="0"/>
              <a:t> </a:t>
            </a:r>
            <a:r>
              <a:rPr lang="en-GB" sz="1500" b="1" i="1" dirty="0" smtClean="0"/>
              <a:t>   </a:t>
            </a:r>
            <a:r>
              <a:rPr lang="en-GB" sz="1500" b="1" dirty="0" smtClean="0"/>
              <a:t> </a:t>
            </a:r>
            <a:r>
              <a:rPr lang="en-GB" sz="1500" b="1" dirty="0"/>
              <a:t>and </a:t>
            </a:r>
            <a:r>
              <a:rPr lang="en-GB" sz="1500" b="1" dirty="0" smtClean="0"/>
              <a:t>     </a:t>
            </a:r>
            <a:r>
              <a:rPr lang="en-GB" sz="1500" b="1" dirty="0"/>
              <a:t>are random variables. </a:t>
            </a:r>
          </a:p>
        </p:txBody>
      </p:sp>
      <p:sp>
        <p:nvSpPr>
          <p:cNvPr id="41" name="Rectangle 40"/>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42"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4" name="TextBox 43"/>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45" name="TextBox 44"/>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46" name="TextBox 45"/>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47" name="TextBox 46"/>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49" name="Object 48"/>
          <p:cNvGraphicFramePr>
            <a:graphicFrameLocks noChangeAspect="1"/>
          </p:cNvGraphicFramePr>
          <p:nvPr>
            <p:extLst>
              <p:ext uri="{D42A27DB-BD31-4B8C-83A1-F6EECF244321}">
                <p14:modId xmlns:p14="http://schemas.microsoft.com/office/powerpoint/2010/main" val="3714632386"/>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06094"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3674692627"/>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06095"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 name="Object 50"/>
          <p:cNvGraphicFramePr>
            <a:graphicFrameLocks noChangeAspect="1"/>
          </p:cNvGraphicFramePr>
          <p:nvPr>
            <p:extLst>
              <p:ext uri="{D42A27DB-BD31-4B8C-83A1-F6EECF244321}">
                <p14:modId xmlns:p14="http://schemas.microsoft.com/office/powerpoint/2010/main" val="78396582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06096"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2" name="Object 51"/>
          <p:cNvGraphicFramePr>
            <a:graphicFrameLocks noChangeAspect="1"/>
          </p:cNvGraphicFramePr>
          <p:nvPr>
            <p:extLst>
              <p:ext uri="{D42A27DB-BD31-4B8C-83A1-F6EECF244321}">
                <p14:modId xmlns:p14="http://schemas.microsoft.com/office/powerpoint/2010/main" val="2475881432"/>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06097"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3" name="Object 52"/>
          <p:cNvGraphicFramePr>
            <a:graphicFrameLocks noChangeAspect="1"/>
          </p:cNvGraphicFramePr>
          <p:nvPr>
            <p:extLst>
              <p:ext uri="{D42A27DB-BD31-4B8C-83A1-F6EECF244321}">
                <p14:modId xmlns:p14="http://schemas.microsoft.com/office/powerpoint/2010/main" val="1666998097"/>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06098" name="Equation" r:id="rId11" imgW="5956200" imgH="507960" progId="Equation.DSMT4">
                  <p:embed/>
                </p:oleObj>
              </mc:Choice>
              <mc:Fallback>
                <p:oleObj name="Equation" r:id="rId11" imgW="5956200" imgH="507960" progId="Equation.DSMT4">
                  <p:embed/>
                  <p:pic>
                    <p:nvPicPr>
                      <p:cNvPr id="0" name=""/>
                      <p:cNvPicPr>
                        <a:picLocks noChangeAspect="1" noChangeArrowheads="1"/>
                      </p:cNvPicPr>
                      <p:nvPr/>
                    </p:nvPicPr>
                    <p:blipFill>
                      <a:blip r:embed="rId12"/>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06099" name="Equation" r:id="rId13" imgW="355320" imgH="330120" progId="Equation.3">
                  <p:embed/>
                </p:oleObj>
              </mc:Choice>
              <mc:Fallback>
                <p:oleObj name="Equation" r:id="rId13" imgW="355320" imgH="33012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06100" name="Equation" r:id="rId15" imgW="406080" imgH="330120" progId="Equation.3">
                  <p:embed/>
                </p:oleObj>
              </mc:Choice>
              <mc:Fallback>
                <p:oleObj name="Equation" r:id="rId15" imgW="406080" imgH="33012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4" name="Rectangle 53"/>
          <p:cNvSpPr>
            <a:spLocks noChangeArrowheads="1"/>
          </p:cNvSpPr>
          <p:nvPr/>
        </p:nvSpPr>
        <p:spPr bwMode="auto">
          <a:xfrm>
            <a:off x="0" y="3632400"/>
            <a:ext cx="9144000" cy="186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5" name="Object 54"/>
          <p:cNvGraphicFramePr>
            <a:graphicFrameLocks noChangeAspect="1"/>
          </p:cNvGraphicFramePr>
          <p:nvPr>
            <p:extLst>
              <p:ext uri="{D42A27DB-BD31-4B8C-83A1-F6EECF244321}">
                <p14:modId xmlns:p14="http://schemas.microsoft.com/office/powerpoint/2010/main" val="1279113864"/>
              </p:ext>
            </p:extLst>
          </p:nvPr>
        </p:nvGraphicFramePr>
        <p:xfrm>
          <a:off x="1597025" y="3735388"/>
          <a:ext cx="6278563" cy="1608137"/>
        </p:xfrm>
        <a:graphic>
          <a:graphicData uri="http://schemas.openxmlformats.org/presentationml/2006/ole">
            <mc:AlternateContent xmlns:mc="http://schemas.openxmlformats.org/markup-compatibility/2006">
              <mc:Choice xmlns:v="urn:schemas-microsoft-com:vml" Requires="v">
                <p:oleObj spid="_x0000_s206101" name="Equation" r:id="rId17" imgW="6286320" imgH="1612800" progId="Equation.DSMT4">
                  <p:embed/>
                </p:oleObj>
              </mc:Choice>
              <mc:Fallback>
                <p:oleObj name="Equation" r:id="rId17" imgW="6286320" imgH="1612800" progId="Equation.DSMT4">
                  <p:embed/>
                  <p:pic>
                    <p:nvPicPr>
                      <p:cNvPr id="0" name=""/>
                      <p:cNvPicPr>
                        <a:picLocks noChangeAspect="1" noChangeArrowheads="1"/>
                      </p:cNvPicPr>
                      <p:nvPr/>
                    </p:nvPicPr>
                    <p:blipFill>
                      <a:blip r:embed="rId18"/>
                      <a:srcRect/>
                      <a:stretch>
                        <a:fillRect/>
                      </a:stretch>
                    </p:blipFill>
                    <p:spPr bwMode="auto">
                      <a:xfrm>
                        <a:off x="1597025" y="3735388"/>
                        <a:ext cx="6278563"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 name="Rectangle 17"/>
          <p:cNvSpPr>
            <a:spLocks noChangeArrowheads="1"/>
          </p:cNvSpPr>
          <p:nvPr/>
        </p:nvSpPr>
        <p:spPr bwMode="auto">
          <a:xfrm>
            <a:off x="2457450" y="4876799"/>
            <a:ext cx="5346700" cy="523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8" name="Object 7"/>
          <p:cNvGraphicFramePr>
            <a:graphicFrameLocks noChangeAspect="1"/>
          </p:cNvGraphicFramePr>
          <p:nvPr>
            <p:extLst>
              <p:ext uri="{D42A27DB-BD31-4B8C-83A1-F6EECF244321}">
                <p14:modId xmlns:p14="http://schemas.microsoft.com/office/powerpoint/2010/main" val="2615789717"/>
              </p:ext>
            </p:extLst>
          </p:nvPr>
        </p:nvGraphicFramePr>
        <p:xfrm>
          <a:off x="3556000" y="6308725"/>
          <a:ext cx="214578" cy="280566"/>
        </p:xfrm>
        <a:graphic>
          <a:graphicData uri="http://schemas.openxmlformats.org/presentationml/2006/ole">
            <mc:AlternateContent xmlns:mc="http://schemas.openxmlformats.org/markup-compatibility/2006">
              <mc:Choice xmlns:v="urn:schemas-microsoft-com:vml" Requires="v">
                <p:oleObj spid="_x0000_s206102" name="Equation" r:id="rId19" imgW="330120" imgH="431640" progId="Equation.DSMT4">
                  <p:embed/>
                </p:oleObj>
              </mc:Choice>
              <mc:Fallback>
                <p:oleObj name="Equation" r:id="rId19" imgW="330120" imgH="431640" progId="Equation.DSMT4">
                  <p:embed/>
                  <p:pic>
                    <p:nvPicPr>
                      <p:cNvPr id="0" name="Object 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56000" y="6308725"/>
                        <a:ext cx="214578" cy="2805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 name="Object 8"/>
          <p:cNvGraphicFramePr>
            <a:graphicFrameLocks noChangeAspect="1"/>
          </p:cNvGraphicFramePr>
          <p:nvPr>
            <p:extLst>
              <p:ext uri="{D42A27DB-BD31-4B8C-83A1-F6EECF244321}">
                <p14:modId xmlns:p14="http://schemas.microsoft.com/office/powerpoint/2010/main" val="1234674551"/>
              </p:ext>
            </p:extLst>
          </p:nvPr>
        </p:nvGraphicFramePr>
        <p:xfrm>
          <a:off x="2901950" y="6308725"/>
          <a:ext cx="206375" cy="280988"/>
        </p:xfrm>
        <a:graphic>
          <a:graphicData uri="http://schemas.openxmlformats.org/presentationml/2006/ole">
            <mc:AlternateContent xmlns:mc="http://schemas.openxmlformats.org/markup-compatibility/2006">
              <mc:Choice xmlns:v="urn:schemas-microsoft-com:vml" Requires="v">
                <p:oleObj spid="_x0000_s206103" name="Equation" r:id="rId21" imgW="317160" imgH="431640" progId="Equation.DSMT4">
                  <p:embed/>
                </p:oleObj>
              </mc:Choice>
              <mc:Fallback>
                <p:oleObj name="Equation" r:id="rId21" imgW="317160" imgH="431640" progId="Equation.DSMT4">
                  <p:embed/>
                  <p:pic>
                    <p:nvPicPr>
                      <p:cNvPr id="0" name="Object 7"/>
                      <p:cNvPicPr>
                        <a:picLocks noChangeAspect="1" noChangeArrowheads="1"/>
                      </p:cNvPicPr>
                      <p:nvPr/>
                    </p:nvPicPr>
                    <p:blipFill>
                      <a:blip r:embed="rId22"/>
                      <a:srcRect/>
                      <a:stretch>
                        <a:fillRect/>
                      </a:stretch>
                    </p:blipFill>
                    <p:spPr bwMode="auto">
                      <a:xfrm>
                        <a:off x="2901950" y="6308725"/>
                        <a:ext cx="2063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3928155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11</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2"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i="1" dirty="0"/>
              <a:t>E</a:t>
            </a:r>
            <a:r>
              <a:rPr lang="en-GB" sz="1500" b="1" dirty="0"/>
              <a:t>(</a:t>
            </a:r>
            <a:r>
              <a:rPr lang="en-GB" sz="1500" b="1" i="1" dirty="0"/>
              <a:t>u</a:t>
            </a:r>
            <a:r>
              <a:rPr lang="en-GB" sz="1500" b="1" dirty="0"/>
              <a:t>*) = 0 because </a:t>
            </a:r>
            <a:r>
              <a:rPr lang="en-GB" sz="1500" b="1" i="1" dirty="0"/>
              <a:t>u</a:t>
            </a:r>
            <a:r>
              <a:rPr lang="en-GB" sz="1500" b="1" dirty="0"/>
              <a:t>* is randomly drawn from the distribution for </a:t>
            </a:r>
            <a:r>
              <a:rPr lang="en-GB" sz="1500" b="1" i="1" dirty="0"/>
              <a:t>u</a:t>
            </a:r>
            <a:r>
              <a:rPr lang="en-GB" sz="1500" b="1" dirty="0"/>
              <a:t>, which we have assumed as zero population mean.</a:t>
            </a:r>
            <a:r>
              <a:rPr lang="en-US" sz="1500" b="1" dirty="0"/>
              <a:t>  Under the usual OLS assumptions, </a:t>
            </a:r>
            <a:r>
              <a:rPr lang="en-US" sz="1500" b="1" dirty="0" smtClean="0"/>
              <a:t>     </a:t>
            </a:r>
            <a:r>
              <a:rPr lang="en-US" sz="1500" b="1" dirty="0"/>
              <a:t>will be an unbiased estimator of </a:t>
            </a:r>
            <a:r>
              <a:rPr lang="en-US" sz="1500" b="1" i="1" dirty="0">
                <a:latin typeface="Symbol" pitchFamily="18" charset="2"/>
              </a:rPr>
              <a:t>b</a:t>
            </a:r>
            <a:r>
              <a:rPr lang="en-US" sz="1500" b="1" baseline="-25000" dirty="0"/>
              <a:t>1</a:t>
            </a:r>
            <a:r>
              <a:rPr lang="en-US" sz="1500" b="1" dirty="0"/>
              <a:t> and </a:t>
            </a:r>
            <a:r>
              <a:rPr lang="en-US" sz="1500" b="1" dirty="0" smtClean="0"/>
              <a:t>     </a:t>
            </a:r>
            <a:r>
              <a:rPr lang="en-US" sz="1500" b="1" dirty="0"/>
              <a:t>an unbiased estimator of </a:t>
            </a:r>
            <a:r>
              <a:rPr lang="en-US" sz="1500" b="1" i="1" dirty="0">
                <a:latin typeface="Symbol" pitchFamily="18" charset="2"/>
              </a:rPr>
              <a:t>b</a:t>
            </a:r>
            <a:r>
              <a:rPr lang="en-US" sz="1500" b="1" baseline="-25000" dirty="0"/>
              <a:t>2</a:t>
            </a:r>
            <a:r>
              <a:rPr lang="en-US" sz="1500" b="1" dirty="0"/>
              <a:t>.</a:t>
            </a:r>
            <a:endParaRPr lang="en-GB" sz="1500" b="1" dirty="0"/>
          </a:p>
        </p:txBody>
      </p:sp>
      <p:sp>
        <p:nvSpPr>
          <p:cNvPr id="38" name="Rectangle 37"/>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TextBox 40"/>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42" name="TextBox 41"/>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43" name="TextBox 42"/>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44" name="TextBox 43"/>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3714632386"/>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07117"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674692627"/>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07118"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78396582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07119"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475881432"/>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07120"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666998097"/>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07121" name="Equation" r:id="rId11" imgW="5956200" imgH="507960" progId="Equation.DSMT4">
                  <p:embed/>
                </p:oleObj>
              </mc:Choice>
              <mc:Fallback>
                <p:oleObj name="Equation" r:id="rId11" imgW="5956200" imgH="507960" progId="Equation.DSMT4">
                  <p:embed/>
                  <p:pic>
                    <p:nvPicPr>
                      <p:cNvPr id="0" name=""/>
                      <p:cNvPicPr>
                        <a:picLocks noChangeAspect="1" noChangeArrowheads="1"/>
                      </p:cNvPicPr>
                      <p:nvPr/>
                    </p:nvPicPr>
                    <p:blipFill>
                      <a:blip r:embed="rId12"/>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07122" name="Equation" r:id="rId13" imgW="355320" imgH="330120" progId="Equation.3">
                  <p:embed/>
                </p:oleObj>
              </mc:Choice>
              <mc:Fallback>
                <p:oleObj name="Equation" r:id="rId13" imgW="355320" imgH="33012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07123" name="Equation" r:id="rId15" imgW="406080" imgH="330120" progId="Equation.3">
                  <p:embed/>
                </p:oleObj>
              </mc:Choice>
              <mc:Fallback>
                <p:oleObj name="Equation" r:id="rId15" imgW="406080" imgH="33012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 name="Rectangle 50"/>
          <p:cNvSpPr>
            <a:spLocks noChangeArrowheads="1"/>
          </p:cNvSpPr>
          <p:nvPr/>
        </p:nvSpPr>
        <p:spPr bwMode="auto">
          <a:xfrm>
            <a:off x="0" y="3632400"/>
            <a:ext cx="9144000" cy="186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52" name="Object 51"/>
          <p:cNvGraphicFramePr>
            <a:graphicFrameLocks noChangeAspect="1"/>
          </p:cNvGraphicFramePr>
          <p:nvPr>
            <p:extLst>
              <p:ext uri="{D42A27DB-BD31-4B8C-83A1-F6EECF244321}">
                <p14:modId xmlns:p14="http://schemas.microsoft.com/office/powerpoint/2010/main" val="1279113864"/>
              </p:ext>
            </p:extLst>
          </p:nvPr>
        </p:nvGraphicFramePr>
        <p:xfrm>
          <a:off x="1597025" y="3735388"/>
          <a:ext cx="6278563" cy="1608137"/>
        </p:xfrm>
        <a:graphic>
          <a:graphicData uri="http://schemas.openxmlformats.org/presentationml/2006/ole">
            <mc:AlternateContent xmlns:mc="http://schemas.openxmlformats.org/markup-compatibility/2006">
              <mc:Choice xmlns:v="urn:schemas-microsoft-com:vml" Requires="v">
                <p:oleObj spid="_x0000_s207124" name="Equation" r:id="rId17" imgW="6286320" imgH="1612800" progId="Equation.DSMT4">
                  <p:embed/>
                </p:oleObj>
              </mc:Choice>
              <mc:Fallback>
                <p:oleObj name="Equation" r:id="rId17" imgW="6286320" imgH="1612800" progId="Equation.DSMT4">
                  <p:embed/>
                  <p:pic>
                    <p:nvPicPr>
                      <p:cNvPr id="0" name=""/>
                      <p:cNvPicPr>
                        <a:picLocks noChangeAspect="1" noChangeArrowheads="1"/>
                      </p:cNvPicPr>
                      <p:nvPr/>
                    </p:nvPicPr>
                    <p:blipFill>
                      <a:blip r:embed="rId18"/>
                      <a:srcRect/>
                      <a:stretch>
                        <a:fillRect/>
                      </a:stretch>
                    </p:blipFill>
                    <p:spPr bwMode="auto">
                      <a:xfrm>
                        <a:off x="1597025" y="3735388"/>
                        <a:ext cx="6278563"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 name="Rectangle 17"/>
          <p:cNvSpPr>
            <a:spLocks noChangeArrowheads="1"/>
          </p:cNvSpPr>
          <p:nvPr/>
        </p:nvSpPr>
        <p:spPr bwMode="auto">
          <a:xfrm>
            <a:off x="5724525" y="4876799"/>
            <a:ext cx="2032000" cy="523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9" name="Object 8"/>
          <p:cNvGraphicFramePr>
            <a:graphicFrameLocks noChangeAspect="1"/>
          </p:cNvGraphicFramePr>
          <p:nvPr>
            <p:extLst>
              <p:ext uri="{D42A27DB-BD31-4B8C-83A1-F6EECF244321}">
                <p14:modId xmlns:p14="http://schemas.microsoft.com/office/powerpoint/2010/main" val="2080509358"/>
              </p:ext>
            </p:extLst>
          </p:nvPr>
        </p:nvGraphicFramePr>
        <p:xfrm>
          <a:off x="2155825" y="6308725"/>
          <a:ext cx="214313" cy="280988"/>
        </p:xfrm>
        <a:graphic>
          <a:graphicData uri="http://schemas.openxmlformats.org/presentationml/2006/ole">
            <mc:AlternateContent xmlns:mc="http://schemas.openxmlformats.org/markup-compatibility/2006">
              <mc:Choice xmlns:v="urn:schemas-microsoft-com:vml" Requires="v">
                <p:oleObj spid="_x0000_s207125" name="Equation" r:id="rId19" imgW="330057" imgH="431613" progId="Equation.DSMT4">
                  <p:embed/>
                </p:oleObj>
              </mc:Choice>
              <mc:Fallback>
                <p:oleObj name="Equation" r:id="rId19" imgW="330057" imgH="431613" progId="Equation.DSMT4">
                  <p:embed/>
                  <p:pic>
                    <p:nvPicPr>
                      <p:cNvPr id="0" name="Object 7"/>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55825" y="63087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2763981142"/>
              </p:ext>
            </p:extLst>
          </p:nvPr>
        </p:nvGraphicFramePr>
        <p:xfrm>
          <a:off x="5997575" y="6080125"/>
          <a:ext cx="206375" cy="280988"/>
        </p:xfrm>
        <a:graphic>
          <a:graphicData uri="http://schemas.openxmlformats.org/presentationml/2006/ole">
            <mc:AlternateContent xmlns:mc="http://schemas.openxmlformats.org/markup-compatibility/2006">
              <mc:Choice xmlns:v="urn:schemas-microsoft-com:vml" Requires="v">
                <p:oleObj spid="_x0000_s207126" name="Equation" r:id="rId21" imgW="317160" imgH="431640" progId="Equation.DSMT4">
                  <p:embed/>
                </p:oleObj>
              </mc:Choice>
              <mc:Fallback>
                <p:oleObj name="Equation" r:id="rId21" imgW="317160" imgH="431640" progId="Equation.DSMT4">
                  <p:embed/>
                  <p:pic>
                    <p:nvPicPr>
                      <p:cNvPr id="0" name="Object 8"/>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997575" y="6080125"/>
                        <a:ext cx="2063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42811273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12</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5"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sz="1500" b="1"/>
              <a:t>Hence the expectation of the prediction error is zero.</a:t>
            </a:r>
            <a:r>
              <a:rPr lang="en-GB" sz="1500"/>
              <a:t>  </a:t>
            </a:r>
            <a:r>
              <a:rPr lang="en-GB" sz="1500" b="1"/>
              <a:t>The result generalizes easily to the case where there are multiple characteristics and the new good embodies a new combination of them.</a:t>
            </a:r>
            <a:r>
              <a:rPr lang="en-US" sz="1500"/>
              <a:t> </a:t>
            </a:r>
            <a:r>
              <a:rPr lang="en-US" sz="1500" b="1"/>
              <a:t> </a:t>
            </a:r>
            <a:endParaRPr lang="en-GB" sz="1500" b="1"/>
          </a:p>
        </p:txBody>
      </p:sp>
      <p:sp>
        <p:nvSpPr>
          <p:cNvPr id="22" name="Rectangle 21"/>
          <p:cNvSpPr>
            <a:spLocks noChangeArrowheads="1"/>
          </p:cNvSpPr>
          <p:nvPr/>
        </p:nvSpPr>
        <p:spPr bwMode="auto">
          <a:xfrm>
            <a:off x="0" y="3632400"/>
            <a:ext cx="9144000" cy="186352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3" name="Rectangle 22"/>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9"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8"/>
          <p:cNvGraphicFramePr>
            <a:graphicFrameLocks noChangeAspect="1"/>
          </p:cNvGraphicFramePr>
          <p:nvPr>
            <p:extLst>
              <p:ext uri="{D42A27DB-BD31-4B8C-83A1-F6EECF244321}">
                <p14:modId xmlns:p14="http://schemas.microsoft.com/office/powerpoint/2010/main" val="952742929"/>
              </p:ext>
            </p:extLst>
          </p:nvPr>
        </p:nvGraphicFramePr>
        <p:xfrm>
          <a:off x="3963751" y="1721775"/>
          <a:ext cx="404812" cy="330200"/>
        </p:xfrm>
        <a:graphic>
          <a:graphicData uri="http://schemas.openxmlformats.org/presentationml/2006/ole">
            <mc:AlternateContent xmlns:mc="http://schemas.openxmlformats.org/markup-compatibility/2006">
              <mc:Choice xmlns:v="urn:schemas-microsoft-com:vml" Requires="v">
                <p:oleObj spid="_x0000_s208125" name="Equation" r:id="rId3" imgW="406080" imgH="330120" progId="Equation.3">
                  <p:embed/>
                </p:oleObj>
              </mc:Choice>
              <mc:Fallback>
                <p:oleObj name="Equation" r:id="rId3" imgW="406080" imgH="330120" progId="Equation.3">
                  <p:embed/>
                  <p:pic>
                    <p:nvPicPr>
                      <p:cNvPr id="0" name=""/>
                      <p:cNvPicPr>
                        <a:picLocks noChangeAspect="1" noChangeArrowheads="1"/>
                      </p:cNvPicPr>
                      <p:nvPr/>
                    </p:nvPicPr>
                    <p:blipFill>
                      <a:blip r:embed="rId4"/>
                      <a:srcRect/>
                      <a:stretch>
                        <a:fillRect/>
                      </a:stretch>
                    </p:blipFill>
                    <p:spPr bwMode="auto">
                      <a:xfrm>
                        <a:off x="3963751" y="1721775"/>
                        <a:ext cx="404812" cy="330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Box 33"/>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35" name="TextBox 34"/>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36" name="TextBox 35"/>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37" name="TextBox 36"/>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38" name="Object 37"/>
          <p:cNvGraphicFramePr>
            <a:graphicFrameLocks noChangeAspect="1"/>
          </p:cNvGraphicFramePr>
          <p:nvPr>
            <p:extLst>
              <p:ext uri="{D42A27DB-BD31-4B8C-83A1-F6EECF244321}">
                <p14:modId xmlns:p14="http://schemas.microsoft.com/office/powerpoint/2010/main" val="3477594127"/>
              </p:ext>
            </p:extLst>
          </p:nvPr>
        </p:nvGraphicFramePr>
        <p:xfrm>
          <a:off x="2874963" y="2235600"/>
          <a:ext cx="354012" cy="330200"/>
        </p:xfrm>
        <a:graphic>
          <a:graphicData uri="http://schemas.openxmlformats.org/presentationml/2006/ole">
            <mc:AlternateContent xmlns:mc="http://schemas.openxmlformats.org/markup-compatibility/2006">
              <mc:Choice xmlns:v="urn:schemas-microsoft-com:vml" Requires="v">
                <p:oleObj spid="_x0000_s208126" name="Equation" r:id="rId5" imgW="355320" imgH="330120" progId="Equation.3">
                  <p:embed/>
                </p:oleObj>
              </mc:Choice>
              <mc:Fallback>
                <p:oleObj name="Equation" r:id="rId5" imgW="355320" imgH="330120" progId="Equation.3">
                  <p:embed/>
                  <p:pic>
                    <p:nvPicPr>
                      <p:cNvPr id="0" name=""/>
                      <p:cNvPicPr>
                        <a:picLocks noChangeAspect="1" noChangeArrowheads="1"/>
                      </p:cNvPicPr>
                      <p:nvPr/>
                    </p:nvPicPr>
                    <p:blipFill>
                      <a:blip r:embed="rId6"/>
                      <a:srcRect/>
                      <a:stretch>
                        <a:fillRect/>
                      </a:stretch>
                    </p:blipFill>
                    <p:spPr bwMode="auto">
                      <a:xfrm>
                        <a:off x="2874963" y="22356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192540261"/>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08127" name="Equation" r:id="rId7" imgW="2387600" imgH="381000" progId="Equation.3">
                  <p:embed/>
                </p:oleObj>
              </mc:Choice>
              <mc:Fallback>
                <p:oleObj name="Equation" r:id="rId7" imgW="2387600" imgH="381000" progId="Equation.3">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1555074690"/>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08128" name="Equation" r:id="rId9" imgW="2527300" imgH="406400" progId="Equation.3">
                  <p:embed/>
                </p:oleObj>
              </mc:Choice>
              <mc:Fallback>
                <p:oleObj name="Equation" r:id="rId9" imgW="2527300" imgH="406400" progId="Equation.3">
                  <p:embed/>
                  <p:pic>
                    <p:nvPicPr>
                      <p:cNvPr id="0" name="Object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64695926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08129" name="Equation" r:id="rId11" imgW="1815840" imgH="431640" progId="Equation.DSMT4">
                  <p:embed/>
                </p:oleObj>
              </mc:Choice>
              <mc:Fallback>
                <p:oleObj name="Equation" r:id="rId11" imgW="1815840" imgH="431640" progId="Equation.DSMT4">
                  <p:embed/>
                  <p:pic>
                    <p:nvPicPr>
                      <p:cNvPr id="0" name="Object 3"/>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557305861"/>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08130" name="Equation" r:id="rId13" imgW="1930320" imgH="431640" progId="Equation.DSMT4">
                  <p:embed/>
                </p:oleObj>
              </mc:Choice>
              <mc:Fallback>
                <p:oleObj name="Equation" r:id="rId13" imgW="1930320" imgH="431640" progId="Equation.DSMT4">
                  <p:embed/>
                  <p:pic>
                    <p:nvPicPr>
                      <p:cNvPr id="0" name="Object 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4040408413"/>
              </p:ext>
            </p:extLst>
          </p:nvPr>
        </p:nvGraphicFramePr>
        <p:xfrm>
          <a:off x="1597025" y="3735388"/>
          <a:ext cx="6278563" cy="1608137"/>
        </p:xfrm>
        <a:graphic>
          <a:graphicData uri="http://schemas.openxmlformats.org/presentationml/2006/ole">
            <mc:AlternateContent xmlns:mc="http://schemas.openxmlformats.org/markup-compatibility/2006">
              <mc:Choice xmlns:v="urn:schemas-microsoft-com:vml" Requires="v">
                <p:oleObj spid="_x0000_s208131" name="Equation" r:id="rId15" imgW="6286320" imgH="1612800" progId="Equation.DSMT4">
                  <p:embed/>
                </p:oleObj>
              </mc:Choice>
              <mc:Fallback>
                <p:oleObj name="Equation" r:id="rId15" imgW="6286320" imgH="1612800" progId="Equation.DSMT4">
                  <p:embed/>
                  <p:pic>
                    <p:nvPicPr>
                      <p:cNvPr id="0" name="Object 26"/>
                      <p:cNvPicPr>
                        <a:picLocks noChangeAspect="1" noChangeArrowheads="1"/>
                      </p:cNvPicPr>
                      <p:nvPr/>
                    </p:nvPicPr>
                    <p:blipFill>
                      <a:blip r:embed="rId16"/>
                      <a:srcRect/>
                      <a:stretch>
                        <a:fillRect/>
                      </a:stretch>
                    </p:blipFill>
                    <p:spPr bwMode="auto">
                      <a:xfrm>
                        <a:off x="1597025" y="3735388"/>
                        <a:ext cx="6278563" cy="160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3788986442"/>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08132" name="Equation" r:id="rId17" imgW="5956200" imgH="507960" progId="Equation.DSMT4">
                  <p:embed/>
                </p:oleObj>
              </mc:Choice>
              <mc:Fallback>
                <p:oleObj name="Equation" r:id="rId17" imgW="5956200" imgH="507960" progId="Equation.DSMT4">
                  <p:embed/>
                  <p:pic>
                    <p:nvPicPr>
                      <p:cNvPr id="0" name="Object 12"/>
                      <p:cNvPicPr>
                        <a:picLocks noChangeAspect="1" noChangeArrowheads="1"/>
                      </p:cNvPicPr>
                      <p:nvPr/>
                    </p:nvPicPr>
                    <p:blipFill>
                      <a:blip r:embed="rId18"/>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5158891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046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13</a:t>
            </a:r>
            <a:endParaRPr lang="en-US" sz="1000" dirty="0">
              <a:solidFill>
                <a:srgbClr val="3366FF"/>
              </a:solidFill>
            </a:endParaRPr>
          </a:p>
        </p:txBody>
      </p:sp>
      <p:sp>
        <p:nvSpPr>
          <p:cNvPr id="19046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population variance of the prediction error is given by the expression shown.  Unsurprisingly, this implies that, the further is the value of </a:t>
            </a:r>
            <a:r>
              <a:rPr lang="en-GB" sz="1500" b="1" i="1" dirty="0" smtClean="0"/>
              <a:t>X</a:t>
            </a:r>
            <a:r>
              <a:rPr lang="en-GB" sz="1500" b="1" baseline="30000" dirty="0" smtClean="0"/>
              <a:t> *</a:t>
            </a:r>
            <a:r>
              <a:rPr lang="en-GB" sz="1500" b="1" dirty="0" smtClean="0"/>
              <a:t> </a:t>
            </a:r>
            <a:r>
              <a:rPr lang="en-GB" sz="1500" b="1" dirty="0"/>
              <a:t>from the sample mean, the larger will be the population variance of the prediction error.</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6" name="Rectangle 15"/>
          <p:cNvSpPr>
            <a:spLocks noChangeArrowheads="1"/>
          </p:cNvSpPr>
          <p:nvPr/>
        </p:nvSpPr>
        <p:spPr bwMode="auto">
          <a:xfrm>
            <a:off x="0" y="11016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7" name="Rectangle 4"/>
          <p:cNvSpPr>
            <a:spLocks noChangeArrowheads="1"/>
          </p:cNvSpPr>
          <p:nvPr/>
        </p:nvSpPr>
        <p:spPr bwMode="auto">
          <a:xfrm>
            <a:off x="0" y="3114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8" name="Object 5"/>
          <p:cNvGraphicFramePr>
            <a:graphicFrameLocks noChangeAspect="1"/>
          </p:cNvGraphicFramePr>
          <p:nvPr>
            <p:extLst>
              <p:ext uri="{D42A27DB-BD31-4B8C-83A1-F6EECF244321}">
                <p14:modId xmlns:p14="http://schemas.microsoft.com/office/powerpoint/2010/main" val="2528713271"/>
              </p:ext>
            </p:extLst>
          </p:nvPr>
        </p:nvGraphicFramePr>
        <p:xfrm>
          <a:off x="1393825" y="1219200"/>
          <a:ext cx="3994150" cy="1663700"/>
        </p:xfrm>
        <a:graphic>
          <a:graphicData uri="http://schemas.openxmlformats.org/presentationml/2006/ole">
            <mc:AlternateContent xmlns:mc="http://schemas.openxmlformats.org/markup-compatibility/2006">
              <mc:Choice xmlns:v="urn:schemas-microsoft-com:vml" Requires="v">
                <p:oleObj spid="_x0000_s190502" name="Equation" r:id="rId3" imgW="4000320" imgH="1663560" progId="Equation.3">
                  <p:embed/>
                </p:oleObj>
              </mc:Choice>
              <mc:Fallback>
                <p:oleObj name="Equation" r:id="rId3" imgW="4000320" imgH="1663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219200"/>
                        <a:ext cx="3994150" cy="166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551250"/>
            <a:ext cx="9144000" cy="477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6"/>
          <p:cNvSpPr txBox="1">
            <a:spLocks noChangeArrowheads="1"/>
          </p:cNvSpPr>
          <p:nvPr/>
        </p:nvSpPr>
        <p:spPr bwMode="auto">
          <a:xfrm>
            <a:off x="301625" y="446088"/>
            <a:ext cx="417512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smtClean="0">
                <a:latin typeface="Arial" charset="0"/>
              </a:rPr>
              <a:t>Variance of prediction error </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1490"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14</a:t>
            </a:r>
            <a:endParaRPr lang="en-US" sz="1000" dirty="0">
              <a:solidFill>
                <a:srgbClr val="3366FF"/>
              </a:solidFill>
            </a:endParaRPr>
          </a:p>
        </p:txBody>
      </p:sp>
      <p:sp>
        <p:nvSpPr>
          <p:cNvPr id="191496"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It also implies, again unsurprisingly, that, the larger is the sample, the smaller will be the population variance of the prediction error, with a lower limit of </a:t>
            </a:r>
            <a:r>
              <a:rPr lang="en-GB" sz="1500" b="1" i="1">
                <a:latin typeface="Symbol" pitchFamily="18" charset="2"/>
              </a:rPr>
              <a:t>s</a:t>
            </a:r>
            <a:r>
              <a:rPr lang="en-GB" sz="1500" b="1" i="1" baseline="-25000"/>
              <a:t>u</a:t>
            </a:r>
            <a:r>
              <a:rPr lang="en-GB" sz="1500" b="1" baseline="30000"/>
              <a:t>2</a:t>
            </a:r>
            <a:r>
              <a:rPr lang="en-GB" sz="1500" b="1"/>
              <a:t>.</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Rectangle 13"/>
          <p:cNvSpPr>
            <a:spLocks noChangeArrowheads="1"/>
          </p:cNvSpPr>
          <p:nvPr/>
        </p:nvSpPr>
        <p:spPr bwMode="auto">
          <a:xfrm>
            <a:off x="0" y="11016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4"/>
          <p:cNvSpPr>
            <a:spLocks noChangeArrowheads="1"/>
          </p:cNvSpPr>
          <p:nvPr/>
        </p:nvSpPr>
        <p:spPr bwMode="auto">
          <a:xfrm>
            <a:off x="0" y="3114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8" name="Object 5"/>
          <p:cNvGraphicFramePr>
            <a:graphicFrameLocks noChangeAspect="1"/>
          </p:cNvGraphicFramePr>
          <p:nvPr>
            <p:extLst>
              <p:ext uri="{D42A27DB-BD31-4B8C-83A1-F6EECF244321}">
                <p14:modId xmlns:p14="http://schemas.microsoft.com/office/powerpoint/2010/main" val="2528713271"/>
              </p:ext>
            </p:extLst>
          </p:nvPr>
        </p:nvGraphicFramePr>
        <p:xfrm>
          <a:off x="1393825" y="1219200"/>
          <a:ext cx="3994150" cy="1663700"/>
        </p:xfrm>
        <a:graphic>
          <a:graphicData uri="http://schemas.openxmlformats.org/presentationml/2006/ole">
            <mc:AlternateContent xmlns:mc="http://schemas.openxmlformats.org/markup-compatibility/2006">
              <mc:Choice xmlns:v="urn:schemas-microsoft-com:vml" Requires="v">
                <p:oleObj spid="_x0000_s191528" name="Equation" r:id="rId3" imgW="4000320" imgH="1663560" progId="Equation.3">
                  <p:embed/>
                </p:oleObj>
              </mc:Choice>
              <mc:Fallback>
                <p:oleObj name="Equation" r:id="rId3" imgW="4000320" imgH="1663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219200"/>
                        <a:ext cx="3994150" cy="166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551250"/>
            <a:ext cx="9144000" cy="477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6"/>
          <p:cNvSpPr txBox="1">
            <a:spLocks noChangeArrowheads="1"/>
          </p:cNvSpPr>
          <p:nvPr/>
        </p:nvSpPr>
        <p:spPr bwMode="auto">
          <a:xfrm>
            <a:off x="301625" y="446088"/>
            <a:ext cx="417512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smtClean="0">
                <a:latin typeface="Arial" charset="0"/>
              </a:rPr>
              <a:t>Variance of prediction error </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251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15</a:t>
            </a:r>
            <a:endParaRPr lang="en-US" sz="1000" dirty="0">
              <a:solidFill>
                <a:srgbClr val="3366FF"/>
              </a:solidFill>
            </a:endParaRPr>
          </a:p>
        </p:txBody>
      </p:sp>
      <p:sp>
        <p:nvSpPr>
          <p:cNvPr id="192520"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Provided that the regression model assumptions are valid,</a:t>
            </a:r>
            <a:r>
              <a:rPr lang="en-GB" sz="1500" b="1" i="1" dirty="0"/>
              <a:t> </a:t>
            </a:r>
            <a:r>
              <a:rPr lang="en-GB" sz="1500" b="1" i="1" dirty="0" smtClean="0"/>
              <a:t>    </a:t>
            </a:r>
            <a:r>
              <a:rPr lang="en-GB" sz="1500" b="1" dirty="0" smtClean="0"/>
              <a:t>and      </a:t>
            </a:r>
            <a:r>
              <a:rPr lang="en-GB" sz="1500" b="1" dirty="0"/>
              <a:t>will tend to their true values as the sample becomes large, so the only source of error in the prediction will be </a:t>
            </a:r>
            <a:r>
              <a:rPr lang="en-GB" sz="1500" b="1" i="1" dirty="0"/>
              <a:t>u</a:t>
            </a:r>
            <a:r>
              <a:rPr lang="en-GB" sz="1500" b="1" dirty="0"/>
              <a:t>*, and by definition this has population variance </a:t>
            </a:r>
            <a:r>
              <a:rPr lang="en-GB" sz="1500" b="1" i="1" dirty="0">
                <a:latin typeface="Symbol" pitchFamily="18" charset="2"/>
              </a:rPr>
              <a:t>s</a:t>
            </a:r>
            <a:r>
              <a:rPr lang="en-GB" sz="1500" b="1" i="1" baseline="-25000" dirty="0"/>
              <a:t>u</a:t>
            </a:r>
            <a:r>
              <a:rPr lang="en-GB" sz="1500" b="1" baseline="30000" dirty="0"/>
              <a:t>2</a:t>
            </a:r>
            <a:r>
              <a:rPr lang="en-GB" sz="1500" b="1" dirty="0"/>
              <a:t>.</a:t>
            </a:r>
            <a:r>
              <a:rPr lang="en-US" sz="1500" b="1" dirty="0"/>
              <a:t> </a:t>
            </a:r>
            <a:endParaRPr lang="en-GB" sz="1500" b="1" dirty="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Rectangle 13"/>
          <p:cNvSpPr>
            <a:spLocks noChangeArrowheads="1"/>
          </p:cNvSpPr>
          <p:nvPr/>
        </p:nvSpPr>
        <p:spPr bwMode="auto">
          <a:xfrm>
            <a:off x="0" y="11016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5" name="Rectangle 4"/>
          <p:cNvSpPr>
            <a:spLocks noChangeArrowheads="1"/>
          </p:cNvSpPr>
          <p:nvPr/>
        </p:nvSpPr>
        <p:spPr bwMode="auto">
          <a:xfrm>
            <a:off x="0" y="3114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8" name="Object 5"/>
          <p:cNvGraphicFramePr>
            <a:graphicFrameLocks noChangeAspect="1"/>
          </p:cNvGraphicFramePr>
          <p:nvPr>
            <p:extLst>
              <p:ext uri="{D42A27DB-BD31-4B8C-83A1-F6EECF244321}">
                <p14:modId xmlns:p14="http://schemas.microsoft.com/office/powerpoint/2010/main" val="2528713271"/>
              </p:ext>
            </p:extLst>
          </p:nvPr>
        </p:nvGraphicFramePr>
        <p:xfrm>
          <a:off x="1393825" y="1219200"/>
          <a:ext cx="3994150" cy="1663700"/>
        </p:xfrm>
        <a:graphic>
          <a:graphicData uri="http://schemas.openxmlformats.org/presentationml/2006/ole">
            <mc:AlternateContent xmlns:mc="http://schemas.openxmlformats.org/markup-compatibility/2006">
              <mc:Choice xmlns:v="urn:schemas-microsoft-com:vml" Requires="v">
                <p:oleObj spid="_x0000_s192563" name="Equation" r:id="rId3" imgW="4000320" imgH="1663560" progId="Equation.3">
                  <p:embed/>
                </p:oleObj>
              </mc:Choice>
              <mc:Fallback>
                <p:oleObj name="Equation" r:id="rId3" imgW="4000320" imgH="166356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219200"/>
                        <a:ext cx="3994150" cy="166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Rectangle 18"/>
          <p:cNvSpPr>
            <a:spLocks noChangeArrowheads="1"/>
          </p:cNvSpPr>
          <p:nvPr/>
        </p:nvSpPr>
        <p:spPr bwMode="auto">
          <a:xfrm>
            <a:off x="0" y="551250"/>
            <a:ext cx="9144000" cy="477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0" name="Text Box 6"/>
          <p:cNvSpPr txBox="1">
            <a:spLocks noChangeArrowheads="1"/>
          </p:cNvSpPr>
          <p:nvPr/>
        </p:nvSpPr>
        <p:spPr bwMode="auto">
          <a:xfrm>
            <a:off x="301625" y="446088"/>
            <a:ext cx="417512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smtClean="0">
                <a:latin typeface="Arial" charset="0"/>
              </a:rPr>
              <a:t>Variance of prediction error </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719509968"/>
              </p:ext>
            </p:extLst>
          </p:nvPr>
        </p:nvGraphicFramePr>
        <p:xfrm>
          <a:off x="5711825" y="5851525"/>
          <a:ext cx="206375" cy="280988"/>
        </p:xfrm>
        <a:graphic>
          <a:graphicData uri="http://schemas.openxmlformats.org/presentationml/2006/ole">
            <mc:AlternateContent xmlns:mc="http://schemas.openxmlformats.org/markup-compatibility/2006">
              <mc:Choice xmlns:v="urn:schemas-microsoft-com:vml" Requires="v">
                <p:oleObj spid="_x0000_s192564" name="Equation" r:id="rId5" imgW="317160" imgH="431640" progId="Equation.DSMT4">
                  <p:embed/>
                </p:oleObj>
              </mc:Choice>
              <mc:Fallback>
                <p:oleObj name="Equation" r:id="rId5" imgW="317160" imgH="431640" progId="Equation.DSMT4">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11825" y="5851525"/>
                        <a:ext cx="206375"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2391120650"/>
              </p:ext>
            </p:extLst>
          </p:nvPr>
        </p:nvGraphicFramePr>
        <p:xfrm>
          <a:off x="6346825" y="5851525"/>
          <a:ext cx="214313" cy="280988"/>
        </p:xfrm>
        <a:graphic>
          <a:graphicData uri="http://schemas.openxmlformats.org/presentationml/2006/ole">
            <mc:AlternateContent xmlns:mc="http://schemas.openxmlformats.org/markup-compatibility/2006">
              <mc:Choice xmlns:v="urn:schemas-microsoft-com:vml" Requires="v">
                <p:oleObj spid="_x0000_s192565" name="Equation" r:id="rId7" imgW="330120" imgH="431640" progId="Equation.DSMT4">
                  <p:embed/>
                </p:oleObj>
              </mc:Choice>
              <mc:Fallback>
                <p:oleObj name="Equation" r:id="rId7" imgW="330120" imgH="431640" progId="Equation.DSMT4">
                  <p:embed/>
                  <p:pic>
                    <p:nvPicPr>
                      <p:cNvPr id="0" name="Object 1"/>
                      <p:cNvPicPr>
                        <a:picLocks noChangeAspect="1" noChangeArrowheads="1"/>
                      </p:cNvPicPr>
                      <p:nvPr/>
                    </p:nvPicPr>
                    <p:blipFill>
                      <a:blip r:embed="rId8"/>
                      <a:srcRect/>
                      <a:stretch>
                        <a:fillRect/>
                      </a:stretch>
                    </p:blipFill>
                    <p:spPr bwMode="auto">
                      <a:xfrm>
                        <a:off x="6346825" y="58515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a:spLocks noChangeArrowheads="1"/>
          </p:cNvSpPr>
          <p:nvPr/>
        </p:nvSpPr>
        <p:spPr bwMode="auto">
          <a:xfrm>
            <a:off x="0" y="36540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4" name="Rectangle 13"/>
          <p:cNvSpPr>
            <a:spLocks noChangeArrowheads="1"/>
          </p:cNvSpPr>
          <p:nvPr/>
        </p:nvSpPr>
        <p:spPr bwMode="auto">
          <a:xfrm>
            <a:off x="0" y="1101600"/>
            <a:ext cx="9144000" cy="18864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353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16</a:t>
            </a:r>
            <a:endParaRPr lang="en-US" sz="1000" dirty="0">
              <a:solidFill>
                <a:srgbClr val="3366FF"/>
              </a:solidFill>
            </a:endParaRPr>
          </a:p>
        </p:txBody>
      </p:sp>
      <p:sp>
        <p:nvSpPr>
          <p:cNvPr id="193540" name="Rectangle 4"/>
          <p:cNvSpPr>
            <a:spLocks noChangeArrowheads="1"/>
          </p:cNvSpPr>
          <p:nvPr/>
        </p:nvSpPr>
        <p:spPr bwMode="auto">
          <a:xfrm>
            <a:off x="0" y="31146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graphicFrame>
        <p:nvGraphicFramePr>
          <p:cNvPr id="193541" name="Object 5"/>
          <p:cNvGraphicFramePr>
            <a:graphicFrameLocks noChangeAspect="1"/>
          </p:cNvGraphicFramePr>
          <p:nvPr>
            <p:extLst>
              <p:ext uri="{D42A27DB-BD31-4B8C-83A1-F6EECF244321}">
                <p14:modId xmlns:p14="http://schemas.microsoft.com/office/powerpoint/2010/main" val="1656910214"/>
              </p:ext>
            </p:extLst>
          </p:nvPr>
        </p:nvGraphicFramePr>
        <p:xfrm>
          <a:off x="1393825" y="1219200"/>
          <a:ext cx="3994150" cy="1663700"/>
        </p:xfrm>
        <a:graphic>
          <a:graphicData uri="http://schemas.openxmlformats.org/presentationml/2006/ole">
            <mc:AlternateContent xmlns:mc="http://schemas.openxmlformats.org/markup-compatibility/2006">
              <mc:Choice xmlns:v="urn:schemas-microsoft-com:vml" Requires="v">
                <p:oleObj spid="_x0000_s193608" name="Equation" r:id="rId3" imgW="4000320" imgH="1663560" progId="Equation.3">
                  <p:embed/>
                </p:oleObj>
              </mc:Choice>
              <mc:Fallback>
                <p:oleObj name="Equation" r:id="rId3" imgW="4000320" imgH="1663560" progId="Equation.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3825" y="1219200"/>
                        <a:ext cx="3994150" cy="1663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3544" name="Text Box 8"/>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The standard error of the prediction error is calculated using the square root of the expression for the population variance, replacing the variance of </a:t>
            </a:r>
            <a:r>
              <a:rPr lang="en-GB" sz="1500" b="1" i="1"/>
              <a:t>u</a:t>
            </a:r>
            <a:r>
              <a:rPr lang="en-GB" sz="1500" b="1"/>
              <a:t> with the estimate obtained when fitting the model in the sample period.</a:t>
            </a:r>
            <a:endParaRPr lang="en-GB" sz="1500" b="1">
              <a:latin typeface="Times New Roman" pitchFamily="18" charset="0"/>
            </a:endParaRPr>
          </a:p>
        </p:txBody>
      </p:sp>
      <p:sp>
        <p:nvSpPr>
          <p:cNvPr id="10"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1"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5" name="Rectangle 16"/>
          <p:cNvSpPr>
            <a:spLocks noChangeArrowheads="1"/>
          </p:cNvSpPr>
          <p:nvPr/>
        </p:nvSpPr>
        <p:spPr bwMode="auto">
          <a:xfrm>
            <a:off x="0" y="3103950"/>
            <a:ext cx="9144000" cy="477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6" name="Text Box 6"/>
          <p:cNvSpPr txBox="1">
            <a:spLocks noChangeArrowheads="1"/>
          </p:cNvSpPr>
          <p:nvPr/>
        </p:nvSpPr>
        <p:spPr bwMode="auto">
          <a:xfrm>
            <a:off x="301625" y="3141663"/>
            <a:ext cx="204152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1800" b="1" dirty="0" smtClean="0">
                <a:latin typeface="Arial" charset="0"/>
              </a:rPr>
              <a:t>Standard error </a:t>
            </a:r>
            <a:endParaRPr lang="en-US" sz="1800" b="1" dirty="0">
              <a:latin typeface="Arial" charset="0"/>
            </a:endParaRPr>
          </a:p>
        </p:txBody>
      </p:sp>
      <p:sp>
        <p:nvSpPr>
          <p:cNvPr id="17" name="Rectangle 16"/>
          <p:cNvSpPr>
            <a:spLocks noChangeArrowheads="1"/>
          </p:cNvSpPr>
          <p:nvPr/>
        </p:nvSpPr>
        <p:spPr bwMode="auto">
          <a:xfrm>
            <a:off x="0" y="551250"/>
            <a:ext cx="9144000" cy="47745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Text Box 6"/>
          <p:cNvSpPr txBox="1">
            <a:spLocks noChangeArrowheads="1"/>
          </p:cNvSpPr>
          <p:nvPr/>
        </p:nvSpPr>
        <p:spPr bwMode="auto">
          <a:xfrm>
            <a:off x="301625" y="446088"/>
            <a:ext cx="417512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p>
          <a:p>
            <a:r>
              <a:rPr lang="en-GB" sz="1800" b="1" dirty="0" smtClean="0">
                <a:latin typeface="Arial" charset="0"/>
              </a:rPr>
              <a:t>Variance of prediction error </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145948329"/>
              </p:ext>
            </p:extLst>
          </p:nvPr>
        </p:nvGraphicFramePr>
        <p:xfrm>
          <a:off x="774700" y="3721100"/>
          <a:ext cx="4930775" cy="1739900"/>
        </p:xfrm>
        <a:graphic>
          <a:graphicData uri="http://schemas.openxmlformats.org/presentationml/2006/ole">
            <mc:AlternateContent xmlns:mc="http://schemas.openxmlformats.org/markup-compatibility/2006">
              <mc:Choice xmlns:v="urn:schemas-microsoft-com:vml" Requires="v">
                <p:oleObj spid="_x0000_s193609" name="Equation" r:id="rId5" imgW="4940280" imgH="1739880" progId="Equation.DSMT4">
                  <p:embed/>
                </p:oleObj>
              </mc:Choice>
              <mc:Fallback>
                <p:oleObj name="Equation" r:id="rId5" imgW="4940280" imgH="1739880" progId="Equation.DSMT4">
                  <p:embed/>
                  <p:pic>
                    <p:nvPicPr>
                      <p:cNvPr id="0" name="Object 6"/>
                      <p:cNvPicPr>
                        <a:picLocks noChangeAspect="1" noChangeArrowheads="1"/>
                      </p:cNvPicPr>
                      <p:nvPr/>
                    </p:nvPicPr>
                    <p:blipFill>
                      <a:blip r:embed="rId6"/>
                      <a:srcRect/>
                      <a:stretch>
                        <a:fillRect/>
                      </a:stretch>
                    </p:blipFill>
                    <p:spPr bwMode="auto">
                      <a:xfrm>
                        <a:off x="774700" y="3721100"/>
                        <a:ext cx="493077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4000" y="581025"/>
            <a:ext cx="8496000" cy="4899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689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17</a:t>
            </a:r>
            <a:endParaRPr lang="en-US" sz="1000" dirty="0">
              <a:solidFill>
                <a:srgbClr val="3366FF"/>
              </a:solidFill>
            </a:endParaRPr>
          </a:p>
        </p:txBody>
      </p:sp>
      <p:sp>
        <p:nvSpPr>
          <p:cNvPr id="168986" name="Text Box 2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Hence we are able to construct a confidence interval for a prediction.  </a:t>
            </a:r>
            <a:r>
              <a:rPr lang="en-GB" sz="1500" b="1" i="1"/>
              <a:t>t</a:t>
            </a:r>
            <a:r>
              <a:rPr lang="en-GB" sz="1500" b="1" baseline="-25000"/>
              <a:t>crit</a:t>
            </a:r>
            <a:r>
              <a:rPr lang="en-GB" sz="1500" b="1"/>
              <a:t> is the critical level of </a:t>
            </a:r>
            <a:r>
              <a:rPr lang="en-GB" sz="1500" b="1" i="1"/>
              <a:t>t</a:t>
            </a:r>
            <a:r>
              <a:rPr lang="en-GB" sz="1500" b="1"/>
              <a:t> , given the significance level selected and the number of degrees of freedom, and s.e. is the standard error of the prediction.</a:t>
            </a:r>
            <a:r>
              <a:rPr lang="en-US" sz="1500"/>
              <a:t> </a:t>
            </a:r>
            <a:endParaRPr lang="en-GB" sz="1500"/>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Box 13"/>
          <p:cNvSpPr txBox="1"/>
          <p:nvPr/>
        </p:nvSpPr>
        <p:spPr>
          <a:xfrm>
            <a:off x="533400" y="714375"/>
            <a:ext cx="438150" cy="400110"/>
          </a:xfrm>
          <a:prstGeom prst="rect">
            <a:avLst/>
          </a:prstGeom>
          <a:noFill/>
        </p:spPr>
        <p:txBody>
          <a:bodyPr wrap="square" rtlCol="0">
            <a:spAutoFit/>
          </a:bodyPr>
          <a:lstStyle/>
          <a:p>
            <a:r>
              <a:rPr lang="en-GB" sz="2000" b="1" i="1" dirty="0" smtClean="0">
                <a:latin typeface="+mn-lt"/>
              </a:rPr>
              <a:t>P</a:t>
            </a:r>
            <a:endParaRPr lang="en-GB" sz="2000" b="1" i="1" dirty="0">
              <a:latin typeface="+mn-lt"/>
            </a:endParaRPr>
          </a:p>
        </p:txBody>
      </p:sp>
      <p:sp>
        <p:nvSpPr>
          <p:cNvPr id="15" name="TextBox 14"/>
          <p:cNvSpPr txBox="1"/>
          <p:nvPr/>
        </p:nvSpPr>
        <p:spPr>
          <a:xfrm>
            <a:off x="7829550" y="4962525"/>
            <a:ext cx="438150"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sp>
        <p:nvSpPr>
          <p:cNvPr id="16" name="Rectangle 15"/>
          <p:cNvSpPr/>
          <p:nvPr/>
        </p:nvSpPr>
        <p:spPr bwMode="auto">
          <a:xfrm rot="-780000">
            <a:off x="1209675" y="2152650"/>
            <a:ext cx="6391275" cy="838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7" name="Rectangle 16"/>
          <p:cNvSpPr/>
          <p:nvPr/>
        </p:nvSpPr>
        <p:spPr bwMode="auto">
          <a:xfrm rot="-780000">
            <a:off x="1333500" y="3371850"/>
            <a:ext cx="6391275" cy="8382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sp>
        <p:nvSpPr>
          <p:cNvPr id="18" name="TextBox 17"/>
          <p:cNvSpPr txBox="1"/>
          <p:nvPr/>
        </p:nvSpPr>
        <p:spPr>
          <a:xfrm>
            <a:off x="5934074" y="4962525"/>
            <a:ext cx="492883"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cxnSp>
        <p:nvCxnSpPr>
          <p:cNvPr id="19" name="Straight Connector 18"/>
          <p:cNvCxnSpPr/>
          <p:nvPr/>
        </p:nvCxnSpPr>
        <p:spPr bwMode="auto">
          <a:xfrm>
            <a:off x="6132890"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20" name="Object 19"/>
          <p:cNvGraphicFramePr>
            <a:graphicFrameLocks noChangeAspect="1"/>
          </p:cNvGraphicFramePr>
          <p:nvPr>
            <p:extLst>
              <p:ext uri="{D42A27DB-BD31-4B8C-83A1-F6EECF244321}">
                <p14:modId xmlns:p14="http://schemas.microsoft.com/office/powerpoint/2010/main" val="3144358244"/>
              </p:ext>
            </p:extLst>
          </p:nvPr>
        </p:nvGraphicFramePr>
        <p:xfrm>
          <a:off x="4314825" y="5029200"/>
          <a:ext cx="255600" cy="244950"/>
        </p:xfrm>
        <a:graphic>
          <a:graphicData uri="http://schemas.openxmlformats.org/presentationml/2006/ole">
            <mc:AlternateContent xmlns:mc="http://schemas.openxmlformats.org/markup-compatibility/2006">
              <mc:Choice xmlns:v="urn:schemas-microsoft-com:vml" Requires="v">
                <p:oleObj spid="_x0000_s169086" name="Equation" r:id="rId4" imgW="304560" imgH="291960" progId="Equation.3">
                  <p:embed/>
                </p:oleObj>
              </mc:Choice>
              <mc:Fallback>
                <p:oleObj name="Equation" r:id="rId4" imgW="304560" imgH="291960" progId="Equation.3">
                  <p:embed/>
                  <p:pic>
                    <p:nvPicPr>
                      <p:cNvPr id="0" name=""/>
                      <p:cNvPicPr>
                        <a:picLocks noChangeAspect="1" noChangeArrowheads="1"/>
                      </p:cNvPicPr>
                      <p:nvPr/>
                    </p:nvPicPr>
                    <p:blipFill>
                      <a:blip r:embed="rId5"/>
                      <a:srcRect/>
                      <a:stretch>
                        <a:fillRect/>
                      </a:stretch>
                    </p:blipFill>
                    <p:spPr bwMode="auto">
                      <a:xfrm>
                        <a:off x="4314825" y="5029200"/>
                        <a:ext cx="255600" cy="244950"/>
                      </a:xfrm>
                      <a:prstGeom prst="rect">
                        <a:avLst/>
                      </a:prstGeom>
                      <a:noFill/>
                      <a:ln>
                        <a:noFill/>
                      </a:ln>
                    </p:spPr>
                  </p:pic>
                </p:oleObj>
              </mc:Fallback>
            </mc:AlternateContent>
          </a:graphicData>
        </a:graphic>
      </p:graphicFrame>
      <p:cxnSp>
        <p:nvCxnSpPr>
          <p:cNvPr id="21" name="Straight Connector 20"/>
          <p:cNvCxnSpPr/>
          <p:nvPr/>
        </p:nvCxnSpPr>
        <p:spPr bwMode="auto">
          <a:xfrm>
            <a:off x="4466015"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p:cNvSpPr>
            <a:spLocks noChangeAspect="1"/>
          </p:cNvSpPr>
          <p:nvPr/>
        </p:nvSpPr>
        <p:spPr bwMode="auto">
          <a:xfrm>
            <a:off x="6093021" y="2802255"/>
            <a:ext cx="72000" cy="72000"/>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cxnSp>
        <p:nvCxnSpPr>
          <p:cNvPr id="23" name="Straight Arrow Connector 22"/>
          <p:cNvCxnSpPr/>
          <p:nvPr/>
        </p:nvCxnSpPr>
        <p:spPr bwMode="auto">
          <a:xfrm>
            <a:off x="6130800" y="2898000"/>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4" name="Straight Arrow Connector 23"/>
          <p:cNvCxnSpPr/>
          <p:nvPr/>
        </p:nvCxnSpPr>
        <p:spPr bwMode="auto">
          <a:xfrm flipV="1">
            <a:off x="6130800" y="2259825"/>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p:cNvCxnSpPr/>
          <p:nvPr/>
        </p:nvCxnSpPr>
        <p:spPr bwMode="auto">
          <a:xfrm>
            <a:off x="5324475" y="2171760"/>
            <a:ext cx="759021" cy="361890"/>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Rectangle 16"/>
          <p:cNvSpPr>
            <a:spLocks noChangeArrowheads="1"/>
          </p:cNvSpPr>
          <p:nvPr/>
        </p:nvSpPr>
        <p:spPr bwMode="auto">
          <a:xfrm>
            <a:off x="2188332" y="968279"/>
            <a:ext cx="4783968" cy="62239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68990" name="Object 30"/>
          <p:cNvGraphicFramePr>
            <a:graphicFrameLocks noChangeAspect="1"/>
          </p:cNvGraphicFramePr>
          <p:nvPr>
            <p:extLst>
              <p:ext uri="{D42A27DB-BD31-4B8C-83A1-F6EECF244321}">
                <p14:modId xmlns:p14="http://schemas.microsoft.com/office/powerpoint/2010/main" val="3189840822"/>
              </p:ext>
            </p:extLst>
          </p:nvPr>
        </p:nvGraphicFramePr>
        <p:xfrm>
          <a:off x="2349500" y="1069975"/>
          <a:ext cx="4413250" cy="431800"/>
        </p:xfrm>
        <a:graphic>
          <a:graphicData uri="http://schemas.openxmlformats.org/presentationml/2006/ole">
            <mc:AlternateContent xmlns:mc="http://schemas.openxmlformats.org/markup-compatibility/2006">
              <mc:Choice xmlns:v="urn:schemas-microsoft-com:vml" Requires="v">
                <p:oleObj spid="_x0000_s169087" name="Equation" r:id="rId6" imgW="4406760" imgH="431640" progId="Equation.3">
                  <p:embed/>
                </p:oleObj>
              </mc:Choice>
              <mc:Fallback>
                <p:oleObj name="Equation" r:id="rId6" imgW="4406760" imgH="431640" progId="Equation.3">
                  <p:embed/>
                  <p:pic>
                    <p:nvPicPr>
                      <p:cNvPr id="0" name="Object 3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0" y="1069975"/>
                        <a:ext cx="441325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9" name="TextBox 28"/>
          <p:cNvSpPr txBox="1"/>
          <p:nvPr/>
        </p:nvSpPr>
        <p:spPr>
          <a:xfrm>
            <a:off x="1666875" y="1809750"/>
            <a:ext cx="4171950" cy="400110"/>
          </a:xfrm>
          <a:prstGeom prst="rect">
            <a:avLst/>
          </a:prstGeom>
          <a:noFill/>
        </p:spPr>
        <p:txBody>
          <a:bodyPr wrap="square" rtlCol="0">
            <a:spAutoFit/>
          </a:bodyPr>
          <a:lstStyle/>
          <a:p>
            <a:r>
              <a:rPr lang="en-GB" sz="1600" b="1" dirty="0" smtClean="0"/>
              <a:t>upper limit of confidence interval for </a:t>
            </a:r>
            <a:r>
              <a:rPr lang="en-GB" sz="2000" b="1" i="1" dirty="0" smtClean="0">
                <a:latin typeface="+mn-lt"/>
              </a:rPr>
              <a:t>P</a:t>
            </a:r>
            <a:r>
              <a:rPr lang="en-GB" sz="2000" b="1" dirty="0" smtClean="0">
                <a:latin typeface="+mn-lt"/>
              </a:rPr>
              <a:t>*</a:t>
            </a:r>
            <a:endParaRPr lang="en-GB" sz="2000" b="1" dirty="0">
              <a:latin typeface="+mn-lt"/>
            </a:endParaRPr>
          </a:p>
        </p:txBody>
      </p:sp>
      <p:sp>
        <p:nvSpPr>
          <p:cNvPr id="2" name="Rectangle 1"/>
          <p:cNvSpPr/>
          <p:nvPr/>
        </p:nvSpPr>
        <p:spPr bwMode="auto">
          <a:xfrm>
            <a:off x="1533525" y="1809750"/>
            <a:ext cx="1552575" cy="45007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graphicFrame>
        <p:nvGraphicFramePr>
          <p:cNvPr id="4" name="Object 3"/>
          <p:cNvGraphicFramePr>
            <a:graphicFrameLocks noChangeAspect="1"/>
          </p:cNvGraphicFramePr>
          <p:nvPr>
            <p:extLst>
              <p:ext uri="{D42A27DB-BD31-4B8C-83A1-F6EECF244321}">
                <p14:modId xmlns:p14="http://schemas.microsoft.com/office/powerpoint/2010/main" val="1197496097"/>
              </p:ext>
            </p:extLst>
          </p:nvPr>
        </p:nvGraphicFramePr>
        <p:xfrm>
          <a:off x="7380288" y="2344738"/>
          <a:ext cx="1381125" cy="346075"/>
        </p:xfrm>
        <a:graphic>
          <a:graphicData uri="http://schemas.openxmlformats.org/presentationml/2006/ole">
            <mc:AlternateContent xmlns:mc="http://schemas.openxmlformats.org/markup-compatibility/2006">
              <mc:Choice xmlns:v="urn:schemas-microsoft-com:vml" Requires="v">
                <p:oleObj spid="_x0000_s169088" name="Equation" r:id="rId8" imgW="1726920" imgH="431640" progId="Equation.DSMT4">
                  <p:embed/>
                </p:oleObj>
              </mc:Choice>
              <mc:Fallback>
                <p:oleObj name="Equation" r:id="rId8" imgW="1726920" imgH="43164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80288" y="2344738"/>
                        <a:ext cx="1381125" cy="346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18</a:t>
            </a:r>
            <a:endParaRPr lang="en-US" sz="1000" dirty="0">
              <a:solidFill>
                <a:srgbClr val="3366FF"/>
              </a:solidFill>
            </a:endParaRPr>
          </a:p>
        </p:txBody>
      </p:sp>
      <p:sp>
        <p:nvSpPr>
          <p:cNvPr id="194567"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The confidence interval has been drawn as a function of </a:t>
            </a:r>
            <a:r>
              <a:rPr lang="en-GB" sz="1500" b="1" i="1" dirty="0" smtClean="0"/>
              <a:t>X</a:t>
            </a:r>
            <a:r>
              <a:rPr lang="en-GB" sz="1500" b="1" i="1" baseline="30000" dirty="0" smtClean="0"/>
              <a:t> *</a:t>
            </a:r>
            <a:r>
              <a:rPr lang="en-GB" sz="1500" b="1" dirty="0" smtClean="0"/>
              <a:t>.  </a:t>
            </a:r>
            <a:r>
              <a:rPr lang="en-GB" sz="1500" b="1" dirty="0"/>
              <a:t>As we noted from the mathematical expression, it becomes wider, the greater the distance from </a:t>
            </a:r>
            <a:r>
              <a:rPr lang="en-GB" sz="1500" b="1" i="1" dirty="0" smtClean="0"/>
              <a:t>X</a:t>
            </a:r>
            <a:r>
              <a:rPr lang="en-GB" sz="1500" b="1" baseline="30000" dirty="0" smtClean="0"/>
              <a:t> </a:t>
            </a:r>
            <a:r>
              <a:rPr lang="en-GB" sz="1500" b="1" baseline="30000" dirty="0"/>
              <a:t>*</a:t>
            </a:r>
            <a:r>
              <a:rPr lang="en-GB" sz="1500" b="1" dirty="0" smtClean="0"/>
              <a:t> to </a:t>
            </a:r>
            <a:r>
              <a:rPr lang="en-GB" sz="1500" b="1" dirty="0"/>
              <a:t>the sample mean. </a:t>
            </a:r>
            <a:endParaRPr lang="en-GB" sz="1500" b="1" dirty="0">
              <a:latin typeface="Times New Roman" pitchFamily="18" charset="0"/>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34" name="Rectangle 33"/>
          <p:cNvSpPr/>
          <p:nvPr/>
        </p:nvSpPr>
        <p:spPr bwMode="auto">
          <a:xfrm>
            <a:off x="324000" y="581025"/>
            <a:ext cx="8496000" cy="4899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35" name="Freeform 34"/>
          <p:cNvSpPr>
            <a:spLocks noChangeAspect="1"/>
          </p:cNvSpPr>
          <p:nvPr/>
        </p:nvSpPr>
        <p:spPr bwMode="auto">
          <a:xfrm>
            <a:off x="1509397" y="1625816"/>
            <a:ext cx="5871600" cy="3239780"/>
          </a:xfrm>
          <a:custGeom>
            <a:avLst/>
            <a:gdLst>
              <a:gd name="T0" fmla="*/ 0 w 6886575"/>
              <a:gd name="T1" fmla="*/ 1621003 h 3789394"/>
              <a:gd name="T2" fmla="*/ 545811 w 6886575"/>
              <a:gd name="T3" fmla="*/ 1651085 h 3789394"/>
              <a:gd name="T4" fmla="*/ 1338017 w 6886575"/>
              <a:gd name="T5" fmla="*/ 1671140 h 3789394"/>
              <a:gd name="T6" fmla="*/ 2117747 w 6886575"/>
              <a:gd name="T7" fmla="*/ 1681167 h 3789394"/>
              <a:gd name="T8" fmla="*/ 2641725 w 6886575"/>
              <a:gd name="T9" fmla="*/ 1661111 h 3789394"/>
              <a:gd name="T10" fmla="*/ 3240558 w 6886575"/>
              <a:gd name="T11" fmla="*/ 1600947 h 3789394"/>
              <a:gd name="T12" fmla="*/ 3717752 w 6886575"/>
              <a:gd name="T13" fmla="*/ 1480616 h 3789394"/>
              <a:gd name="T14" fmla="*/ 4204304 w 6886575"/>
              <a:gd name="T15" fmla="*/ 1310149 h 3789394"/>
              <a:gd name="T16" fmla="*/ 4606645 w 6886575"/>
              <a:gd name="T17" fmla="*/ 1139679 h 3789394"/>
              <a:gd name="T18" fmla="*/ 5162550 w 6886575"/>
              <a:gd name="T19" fmla="*/ 867509 h 3789394"/>
              <a:gd name="T20" fmla="*/ 5695950 w 6886575"/>
              <a:gd name="T21" fmla="*/ 610116 h 3789394"/>
              <a:gd name="T22" fmla="*/ 6357938 w 6886575"/>
              <a:gd name="T23" fmla="*/ 271692 h 3789394"/>
              <a:gd name="T24" fmla="*/ 6629400 w 6886575"/>
              <a:gd name="T25" fmla="*/ 119164 h 3789394"/>
              <a:gd name="T26" fmla="*/ 6881813 w 6886575"/>
              <a:gd name="T27" fmla="*/ 0 h 3789394"/>
              <a:gd name="T28" fmla="*/ 6886575 w 6886575"/>
              <a:gd name="T29" fmla="*/ 2162489 h 3789394"/>
              <a:gd name="T30" fmla="*/ 5551677 w 6886575"/>
              <a:gd name="T31" fmla="*/ 2112352 h 3789394"/>
              <a:gd name="T32" fmla="*/ 4391439 w 6886575"/>
              <a:gd name="T33" fmla="*/ 2112352 h 3789394"/>
              <a:gd name="T34" fmla="*/ 3757613 w 6886575"/>
              <a:gd name="T35" fmla="*/ 2183072 h 3789394"/>
              <a:gd name="T36" fmla="*/ 3414713 w 6886575"/>
              <a:gd name="T37" fmla="*/ 2249804 h 3789394"/>
              <a:gd name="T38" fmla="*/ 2819504 w 6886575"/>
              <a:gd name="T39" fmla="*/ 2433233 h 3789394"/>
              <a:gd name="T40" fmla="*/ 2038350 w 6886575"/>
              <a:gd name="T41" fmla="*/ 2769356 h 3789394"/>
              <a:gd name="T42" fmla="*/ 1133475 w 6886575"/>
              <a:gd name="T43" fmla="*/ 3217411 h 3789394"/>
              <a:gd name="T44" fmla="*/ 571500 w 6886575"/>
              <a:gd name="T45" fmla="*/ 3498635 h 3789394"/>
              <a:gd name="T46" fmla="*/ 285750 w 6886575"/>
              <a:gd name="T47" fmla="*/ 3650798 h 3789394"/>
              <a:gd name="T48" fmla="*/ 0 w 6886575"/>
              <a:gd name="T49" fmla="*/ 3789394 h 3789394"/>
              <a:gd name="T50" fmla="*/ 0 w 6886575"/>
              <a:gd name="T51"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7752 w 6886575"/>
              <a:gd name="connsiteY6" fmla="*/ 148061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44302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2352 w 6886575"/>
              <a:gd name="connsiteY11" fmla="*/ 249279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29400 w 6886575"/>
              <a:gd name="connsiteY12" fmla="*/ 141578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18229 w 6886575"/>
              <a:gd name="connsiteY12" fmla="*/ 124769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86575" h="3811808">
                <a:moveTo>
                  <a:pt x="0" y="1643417"/>
                </a:moveTo>
                <a:cubicBezTo>
                  <a:pt x="271346" y="1663471"/>
                  <a:pt x="324368" y="1666814"/>
                  <a:pt x="545811" y="1673499"/>
                </a:cubicBezTo>
                <a:lnTo>
                  <a:pt x="1338017" y="1693554"/>
                </a:lnTo>
                <a:cubicBezTo>
                  <a:pt x="1600006" y="1700239"/>
                  <a:pt x="1900462" y="1705252"/>
                  <a:pt x="2117747" y="1703581"/>
                </a:cubicBezTo>
                <a:cubicBezTo>
                  <a:pt x="2335032" y="1701910"/>
                  <a:pt x="2454591" y="1701564"/>
                  <a:pt x="2641726" y="1683525"/>
                </a:cubicBezTo>
                <a:cubicBezTo>
                  <a:pt x="2828861" y="1665486"/>
                  <a:pt x="3062151" y="1628228"/>
                  <a:pt x="3240558" y="1595344"/>
                </a:cubicBezTo>
                <a:cubicBezTo>
                  <a:pt x="3418965" y="1562460"/>
                  <a:pt x="3559339" y="1536359"/>
                  <a:pt x="3712166" y="1486220"/>
                </a:cubicBezTo>
                <a:cubicBezTo>
                  <a:pt x="3871231" y="1442767"/>
                  <a:pt x="4072657" y="1368052"/>
                  <a:pt x="4209890" y="1304546"/>
                </a:cubicBezTo>
                <a:cubicBezTo>
                  <a:pt x="4356479" y="1247721"/>
                  <a:pt x="4447869" y="1212520"/>
                  <a:pt x="4606646" y="1139680"/>
                </a:cubicBezTo>
                <a:cubicBezTo>
                  <a:pt x="4765423" y="1066841"/>
                  <a:pt x="4980999" y="955768"/>
                  <a:pt x="5162550" y="867509"/>
                </a:cubicBezTo>
                <a:cubicBezTo>
                  <a:pt x="5343448" y="790632"/>
                  <a:pt x="5497650" y="703816"/>
                  <a:pt x="5695950" y="604513"/>
                </a:cubicBezTo>
                <a:cubicBezTo>
                  <a:pt x="5894250" y="505210"/>
                  <a:pt x="6198619" y="343874"/>
                  <a:pt x="6352352" y="271693"/>
                </a:cubicBezTo>
                <a:cubicBezTo>
                  <a:pt x="6507927" y="189868"/>
                  <a:pt x="6530917" y="170051"/>
                  <a:pt x="6618229" y="124769"/>
                </a:cubicBezTo>
                <a:cubicBezTo>
                  <a:pt x="6706335" y="90609"/>
                  <a:pt x="6657976" y="100098"/>
                  <a:pt x="6881813" y="0"/>
                </a:cubicBezTo>
                <a:cubicBezTo>
                  <a:pt x="6881813" y="340937"/>
                  <a:pt x="6886575" y="1633388"/>
                  <a:pt x="6886575" y="2184903"/>
                </a:cubicBezTo>
                <a:lnTo>
                  <a:pt x="5551677" y="2134766"/>
                </a:lnTo>
                <a:cubicBezTo>
                  <a:pt x="5136861" y="2128081"/>
                  <a:pt x="4690450" y="2122979"/>
                  <a:pt x="4391439" y="2134766"/>
                </a:cubicBezTo>
                <a:cubicBezTo>
                  <a:pt x="4092428" y="2146553"/>
                  <a:pt x="3920401" y="2182577"/>
                  <a:pt x="3757613" y="2205486"/>
                </a:cubicBezTo>
                <a:cubicBezTo>
                  <a:pt x="3594825" y="2228395"/>
                  <a:pt x="3571064" y="2230525"/>
                  <a:pt x="3414713" y="2272218"/>
                </a:cubicBezTo>
                <a:cubicBezTo>
                  <a:pt x="3258362" y="2313911"/>
                  <a:pt x="3048898" y="2369055"/>
                  <a:pt x="2819504" y="2455647"/>
                </a:cubicBezTo>
                <a:cubicBezTo>
                  <a:pt x="2590110" y="2542239"/>
                  <a:pt x="2319355" y="2661074"/>
                  <a:pt x="2038350" y="2791770"/>
                </a:cubicBezTo>
                <a:cubicBezTo>
                  <a:pt x="1757345" y="2922466"/>
                  <a:pt x="1377950" y="3118279"/>
                  <a:pt x="1133475" y="3239825"/>
                </a:cubicBezTo>
                <a:lnTo>
                  <a:pt x="571500" y="3521049"/>
                </a:lnTo>
                <a:cubicBezTo>
                  <a:pt x="430213" y="3593281"/>
                  <a:pt x="381000" y="3624752"/>
                  <a:pt x="285750" y="3673212"/>
                </a:cubicBezTo>
                <a:cubicBezTo>
                  <a:pt x="235847" y="3709978"/>
                  <a:pt x="0" y="3811808"/>
                  <a:pt x="0" y="3811808"/>
                </a:cubicBezTo>
                <a:lnTo>
                  <a:pt x="0" y="1643417"/>
                </a:lnTo>
                <a:close/>
              </a:path>
            </a:pathLst>
          </a:custGeom>
          <a:solidFill>
            <a:srgbClr val="DDDDDD"/>
          </a:solidFill>
          <a:ln>
            <a:noFill/>
          </a:ln>
          <a:effectLst/>
          <a:extLst>
            <a:ext uri="{91240B29-F687-4F45-9708-019B960494DF}">
              <a14:hiddenLine xmlns:a14="http://schemas.microsoft.com/office/drawing/2010/main" w="9525" cap="flat" cmpd="sng">
                <a:solidFill>
                  <a:srgbClr val="FF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sp>
        <p:nvSpPr>
          <p:cNvPr id="28" name="Rectangle 16"/>
          <p:cNvSpPr>
            <a:spLocks noChangeArrowheads="1"/>
          </p:cNvSpPr>
          <p:nvPr/>
        </p:nvSpPr>
        <p:spPr bwMode="auto">
          <a:xfrm>
            <a:off x="2188332" y="968279"/>
            <a:ext cx="4783968" cy="62239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pic>
        <p:nvPicPr>
          <p:cNvPr id="3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7" name="TextBox 36"/>
          <p:cNvSpPr txBox="1"/>
          <p:nvPr/>
        </p:nvSpPr>
        <p:spPr>
          <a:xfrm>
            <a:off x="533400" y="714375"/>
            <a:ext cx="438150" cy="400110"/>
          </a:xfrm>
          <a:prstGeom prst="rect">
            <a:avLst/>
          </a:prstGeom>
          <a:noFill/>
        </p:spPr>
        <p:txBody>
          <a:bodyPr wrap="square" rtlCol="0">
            <a:spAutoFit/>
          </a:bodyPr>
          <a:lstStyle/>
          <a:p>
            <a:r>
              <a:rPr lang="en-GB" sz="2000" b="1" i="1" dirty="0" smtClean="0">
                <a:latin typeface="+mn-lt"/>
              </a:rPr>
              <a:t>P</a:t>
            </a:r>
            <a:endParaRPr lang="en-GB" sz="2000" b="1" i="1" dirty="0">
              <a:latin typeface="+mn-lt"/>
            </a:endParaRPr>
          </a:p>
        </p:txBody>
      </p:sp>
      <p:sp>
        <p:nvSpPr>
          <p:cNvPr id="38" name="TextBox 37"/>
          <p:cNvSpPr txBox="1"/>
          <p:nvPr/>
        </p:nvSpPr>
        <p:spPr>
          <a:xfrm>
            <a:off x="7829550" y="4962525"/>
            <a:ext cx="438150"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graphicFrame>
        <p:nvGraphicFramePr>
          <p:cNvPr id="39" name="Object 38"/>
          <p:cNvGraphicFramePr>
            <a:graphicFrameLocks noChangeAspect="1"/>
          </p:cNvGraphicFramePr>
          <p:nvPr>
            <p:extLst>
              <p:ext uri="{D42A27DB-BD31-4B8C-83A1-F6EECF244321}">
                <p14:modId xmlns:p14="http://schemas.microsoft.com/office/powerpoint/2010/main" val="654659869"/>
              </p:ext>
            </p:extLst>
          </p:nvPr>
        </p:nvGraphicFramePr>
        <p:xfrm>
          <a:off x="4314825" y="5029200"/>
          <a:ext cx="255600" cy="244950"/>
        </p:xfrm>
        <a:graphic>
          <a:graphicData uri="http://schemas.openxmlformats.org/presentationml/2006/ole">
            <mc:AlternateContent xmlns:mc="http://schemas.openxmlformats.org/markup-compatibility/2006">
              <mc:Choice xmlns:v="urn:schemas-microsoft-com:vml" Requires="v">
                <p:oleObj spid="_x0000_s194657" name="Equation" r:id="rId4" imgW="304560" imgH="291960" progId="Equation.3">
                  <p:embed/>
                </p:oleObj>
              </mc:Choice>
              <mc:Fallback>
                <p:oleObj name="Equation" r:id="rId4" imgW="304560" imgH="291960" progId="Equation.3">
                  <p:embed/>
                  <p:pic>
                    <p:nvPicPr>
                      <p:cNvPr id="0" name=""/>
                      <p:cNvPicPr>
                        <a:picLocks noChangeAspect="1" noChangeArrowheads="1"/>
                      </p:cNvPicPr>
                      <p:nvPr/>
                    </p:nvPicPr>
                    <p:blipFill>
                      <a:blip r:embed="rId5"/>
                      <a:srcRect/>
                      <a:stretch>
                        <a:fillRect/>
                      </a:stretch>
                    </p:blipFill>
                    <p:spPr bwMode="auto">
                      <a:xfrm>
                        <a:off x="4314825" y="5029200"/>
                        <a:ext cx="255600" cy="244950"/>
                      </a:xfrm>
                      <a:prstGeom prst="rect">
                        <a:avLst/>
                      </a:prstGeom>
                      <a:noFill/>
                      <a:ln>
                        <a:noFill/>
                      </a:ln>
                    </p:spPr>
                  </p:pic>
                </p:oleObj>
              </mc:Fallback>
            </mc:AlternateContent>
          </a:graphicData>
        </a:graphic>
      </p:graphicFrame>
      <p:sp>
        <p:nvSpPr>
          <p:cNvPr id="40" name="TextBox 39"/>
          <p:cNvSpPr txBox="1"/>
          <p:nvPr/>
        </p:nvSpPr>
        <p:spPr>
          <a:xfrm>
            <a:off x="5934074" y="4962525"/>
            <a:ext cx="492883"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cxnSp>
        <p:nvCxnSpPr>
          <p:cNvPr id="41" name="Straight Connector 40"/>
          <p:cNvCxnSpPr/>
          <p:nvPr/>
        </p:nvCxnSpPr>
        <p:spPr bwMode="auto">
          <a:xfrm>
            <a:off x="6132890"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Straight Connector 41"/>
          <p:cNvCxnSpPr/>
          <p:nvPr/>
        </p:nvCxnSpPr>
        <p:spPr bwMode="auto">
          <a:xfrm>
            <a:off x="4466015"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3" name="Oval 42"/>
          <p:cNvSpPr>
            <a:spLocks noChangeAspect="1"/>
          </p:cNvSpPr>
          <p:nvPr/>
        </p:nvSpPr>
        <p:spPr bwMode="auto">
          <a:xfrm>
            <a:off x="6093021" y="2802255"/>
            <a:ext cx="72000" cy="72000"/>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cxnSp>
        <p:nvCxnSpPr>
          <p:cNvPr id="44" name="Straight Arrow Connector 43"/>
          <p:cNvCxnSpPr/>
          <p:nvPr/>
        </p:nvCxnSpPr>
        <p:spPr bwMode="auto">
          <a:xfrm>
            <a:off x="6130800" y="2898000"/>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5" name="Straight Arrow Connector 44"/>
          <p:cNvCxnSpPr/>
          <p:nvPr/>
        </p:nvCxnSpPr>
        <p:spPr bwMode="auto">
          <a:xfrm flipV="1">
            <a:off x="6130800" y="2259825"/>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7" name="TextBox 46"/>
          <p:cNvSpPr txBox="1"/>
          <p:nvPr/>
        </p:nvSpPr>
        <p:spPr>
          <a:xfrm>
            <a:off x="1666875" y="1809750"/>
            <a:ext cx="4171950" cy="400110"/>
          </a:xfrm>
          <a:prstGeom prst="rect">
            <a:avLst/>
          </a:prstGeom>
          <a:noFill/>
        </p:spPr>
        <p:txBody>
          <a:bodyPr wrap="square" rtlCol="0">
            <a:spAutoFit/>
          </a:bodyPr>
          <a:lstStyle/>
          <a:p>
            <a:r>
              <a:rPr lang="en-GB" sz="1600" b="1" dirty="0" smtClean="0"/>
              <a:t>upper limit of confidence 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48" name="Straight Arrow Connector 47"/>
          <p:cNvCxnSpPr>
            <a:cxnSpLocks noChangeAspect="1"/>
          </p:cNvCxnSpPr>
          <p:nvPr/>
        </p:nvCxnSpPr>
        <p:spPr bwMode="auto">
          <a:xfrm flipV="1">
            <a:off x="4981575" y="350526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9" name="TextBox 48"/>
          <p:cNvSpPr txBox="1"/>
          <p:nvPr/>
        </p:nvSpPr>
        <p:spPr>
          <a:xfrm>
            <a:off x="3876675" y="3743325"/>
            <a:ext cx="2636007" cy="338554"/>
          </a:xfrm>
          <a:prstGeom prst="rect">
            <a:avLst/>
          </a:prstGeom>
          <a:noFill/>
        </p:spPr>
        <p:txBody>
          <a:bodyPr wrap="square" rtlCol="0">
            <a:spAutoFit/>
          </a:bodyPr>
          <a:lstStyle/>
          <a:p>
            <a:r>
              <a:rPr lang="en-GB" sz="1600" b="1" dirty="0" smtClean="0"/>
              <a:t>lower limit of confidence</a:t>
            </a:r>
          </a:p>
        </p:txBody>
      </p:sp>
      <p:sp>
        <p:nvSpPr>
          <p:cNvPr id="50" name="TextBox 49"/>
          <p:cNvSpPr txBox="1"/>
          <p:nvPr/>
        </p:nvSpPr>
        <p:spPr>
          <a:xfrm>
            <a:off x="3876600" y="3924300"/>
            <a:ext cx="1789583" cy="400110"/>
          </a:xfrm>
          <a:prstGeom prst="rect">
            <a:avLst/>
          </a:prstGeom>
          <a:noFill/>
        </p:spPr>
        <p:txBody>
          <a:bodyPr wrap="square" rtlCol="0">
            <a:spAutoFit/>
          </a:bodyPr>
          <a:lstStyle/>
          <a:p>
            <a:r>
              <a:rPr lang="en-GB" sz="1600" b="1" dirty="0" smtClean="0"/>
              <a:t>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51" name="Straight Arrow Connector 50"/>
          <p:cNvCxnSpPr>
            <a:cxnSpLocks noChangeAspect="1"/>
          </p:cNvCxnSpPr>
          <p:nvPr/>
        </p:nvCxnSpPr>
        <p:spPr bwMode="auto">
          <a:xfrm>
            <a:off x="4953000" y="215271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aphicFrame>
        <p:nvGraphicFramePr>
          <p:cNvPr id="53" name="Object 30"/>
          <p:cNvGraphicFramePr>
            <a:graphicFrameLocks noChangeAspect="1"/>
          </p:cNvGraphicFramePr>
          <p:nvPr>
            <p:extLst>
              <p:ext uri="{D42A27DB-BD31-4B8C-83A1-F6EECF244321}">
                <p14:modId xmlns:p14="http://schemas.microsoft.com/office/powerpoint/2010/main" val="275835844"/>
              </p:ext>
            </p:extLst>
          </p:nvPr>
        </p:nvGraphicFramePr>
        <p:xfrm>
          <a:off x="2349500" y="1069975"/>
          <a:ext cx="4413250" cy="431800"/>
        </p:xfrm>
        <a:graphic>
          <a:graphicData uri="http://schemas.openxmlformats.org/presentationml/2006/ole">
            <mc:AlternateContent xmlns:mc="http://schemas.openxmlformats.org/markup-compatibility/2006">
              <mc:Choice xmlns:v="urn:schemas-microsoft-com:vml" Requires="v">
                <p:oleObj spid="_x0000_s194658" name="Equation" r:id="rId6" imgW="4406760" imgH="431640" progId="Equation.3">
                  <p:embed/>
                </p:oleObj>
              </mc:Choice>
              <mc:Fallback>
                <p:oleObj name="Equation" r:id="rId6" imgW="44067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0" y="1069975"/>
                        <a:ext cx="441325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197496097"/>
              </p:ext>
            </p:extLst>
          </p:nvPr>
        </p:nvGraphicFramePr>
        <p:xfrm>
          <a:off x="7380288" y="2344738"/>
          <a:ext cx="1381125" cy="346075"/>
        </p:xfrm>
        <a:graphic>
          <a:graphicData uri="http://schemas.openxmlformats.org/presentationml/2006/ole">
            <mc:AlternateContent xmlns:mc="http://schemas.openxmlformats.org/markup-compatibility/2006">
              <mc:Choice xmlns:v="urn:schemas-microsoft-com:vml" Requires="v">
                <p:oleObj spid="_x0000_s194659" name="Equation" r:id="rId8" imgW="1726920" imgH="431640" progId="Equation.DSMT4">
                  <p:embed/>
                </p:oleObj>
              </mc:Choice>
              <mc:Fallback>
                <p:oleObj name="Equation" r:id="rId8" imgW="1726920" imgH="431640" progId="Equation.DSMT4">
                  <p:embed/>
                  <p:pic>
                    <p:nvPicPr>
                      <p:cNvPr id="0" name="Object 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80288" y="2344738"/>
                        <a:ext cx="1381125" cy="3460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dirty="0"/>
          </a:p>
        </p:txBody>
      </p:sp>
      <p:sp>
        <p:nvSpPr>
          <p:cNvPr id="13"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6195"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a:t>
            </a:r>
          </a:p>
        </p:txBody>
      </p:sp>
      <p:sp>
        <p:nvSpPr>
          <p:cNvPr id="13619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36215" name="Text Box 2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In the previous sequence, we saw how to predict the price of a good or asset given the composition of its characteristics.  In this sequence, we discuss the properties of such predictions.</a:t>
            </a:r>
            <a:endParaRPr lang="en-GB" sz="1500" b="1" dirty="0">
              <a:latin typeface="Times New Roman" pitchFamily="18" charset="0"/>
            </a:endParaRPr>
          </a:p>
        </p:txBody>
      </p:sp>
      <p:sp>
        <p:nvSpPr>
          <p:cNvPr id="11" name="Rectangle 16"/>
          <p:cNvSpPr>
            <a:spLocks noChangeArrowheads="1"/>
          </p:cNvSpPr>
          <p:nvPr/>
        </p:nvSpPr>
        <p:spPr bwMode="auto">
          <a:xfrm>
            <a:off x="0" y="551249"/>
            <a:ext cx="9144000" cy="322065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8" name="TextBox 17"/>
          <p:cNvSpPr txBox="1"/>
          <p:nvPr/>
        </p:nvSpPr>
        <p:spPr>
          <a:xfrm>
            <a:off x="1085849" y="876300"/>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21" name="TextBox 20"/>
          <p:cNvSpPr txBox="1"/>
          <p:nvPr/>
        </p:nvSpPr>
        <p:spPr>
          <a:xfrm>
            <a:off x="1087200" y="1790700"/>
            <a:ext cx="1724026" cy="369332"/>
          </a:xfrm>
          <a:prstGeom prst="rect">
            <a:avLst/>
          </a:prstGeom>
          <a:noFill/>
        </p:spPr>
        <p:txBody>
          <a:bodyPr wrap="square" rtlCol="0">
            <a:spAutoFit/>
          </a:bodyPr>
          <a:lstStyle/>
          <a:p>
            <a:r>
              <a:rPr lang="en-GB" sz="1800" b="1" dirty="0" smtClean="0"/>
              <a:t>Fitted model</a:t>
            </a:r>
            <a:endParaRPr lang="en-GB"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48098724"/>
              </p:ext>
            </p:extLst>
          </p:nvPr>
        </p:nvGraphicFramePr>
        <p:xfrm>
          <a:off x="4851400" y="661988"/>
          <a:ext cx="2832100" cy="838200"/>
        </p:xfrm>
        <a:graphic>
          <a:graphicData uri="http://schemas.openxmlformats.org/presentationml/2006/ole">
            <mc:AlternateContent xmlns:mc="http://schemas.openxmlformats.org/markup-compatibility/2006">
              <mc:Choice xmlns:v="urn:schemas-microsoft-com:vml" Requires="v">
                <p:oleObj spid="_x0000_s136299" name="Equation" r:id="rId3" imgW="2832100" imgH="838200" progId="Equation.3">
                  <p:embed/>
                </p:oleObj>
              </mc:Choice>
              <mc:Fallback>
                <p:oleObj name="Equation" r:id="rId3" imgW="2832100" imgH="8382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400" y="661988"/>
                        <a:ext cx="28321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45979840"/>
              </p:ext>
            </p:extLst>
          </p:nvPr>
        </p:nvGraphicFramePr>
        <p:xfrm>
          <a:off x="4856163" y="1581150"/>
          <a:ext cx="2292350" cy="838200"/>
        </p:xfrm>
        <a:graphic>
          <a:graphicData uri="http://schemas.openxmlformats.org/presentationml/2006/ole">
            <mc:AlternateContent xmlns:mc="http://schemas.openxmlformats.org/markup-compatibility/2006">
              <mc:Choice xmlns:v="urn:schemas-microsoft-com:vml" Requires="v">
                <p:oleObj spid="_x0000_s136300" name="Equation" r:id="rId5" imgW="2298700" imgH="838200" progId="Equation.DSMT4">
                  <p:embed/>
                </p:oleObj>
              </mc:Choice>
              <mc:Fallback>
                <p:oleObj name="Equation" r:id="rId5" imgW="2298700" imgH="8382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6163" y="1581150"/>
                        <a:ext cx="22923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a:solidFill>
                  <a:srgbClr val="3366FF"/>
                </a:solidFill>
              </a:rPr>
              <a:t>19</a:t>
            </a: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Rectangle 13"/>
          <p:cNvSpPr/>
          <p:nvPr/>
        </p:nvSpPr>
        <p:spPr bwMode="auto">
          <a:xfrm>
            <a:off x="324000" y="581025"/>
            <a:ext cx="8496000" cy="4899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Freeform 14"/>
          <p:cNvSpPr>
            <a:spLocks noChangeAspect="1"/>
          </p:cNvSpPr>
          <p:nvPr/>
        </p:nvSpPr>
        <p:spPr bwMode="auto">
          <a:xfrm>
            <a:off x="1509397" y="1625816"/>
            <a:ext cx="5871600" cy="3239780"/>
          </a:xfrm>
          <a:custGeom>
            <a:avLst/>
            <a:gdLst>
              <a:gd name="T0" fmla="*/ 0 w 6886575"/>
              <a:gd name="T1" fmla="*/ 1621003 h 3789394"/>
              <a:gd name="T2" fmla="*/ 545811 w 6886575"/>
              <a:gd name="T3" fmla="*/ 1651085 h 3789394"/>
              <a:gd name="T4" fmla="*/ 1338017 w 6886575"/>
              <a:gd name="T5" fmla="*/ 1671140 h 3789394"/>
              <a:gd name="T6" fmla="*/ 2117747 w 6886575"/>
              <a:gd name="T7" fmla="*/ 1681167 h 3789394"/>
              <a:gd name="T8" fmla="*/ 2641725 w 6886575"/>
              <a:gd name="T9" fmla="*/ 1661111 h 3789394"/>
              <a:gd name="T10" fmla="*/ 3240558 w 6886575"/>
              <a:gd name="T11" fmla="*/ 1600947 h 3789394"/>
              <a:gd name="T12" fmla="*/ 3717752 w 6886575"/>
              <a:gd name="T13" fmla="*/ 1480616 h 3789394"/>
              <a:gd name="T14" fmla="*/ 4204304 w 6886575"/>
              <a:gd name="T15" fmla="*/ 1310149 h 3789394"/>
              <a:gd name="T16" fmla="*/ 4606645 w 6886575"/>
              <a:gd name="T17" fmla="*/ 1139679 h 3789394"/>
              <a:gd name="T18" fmla="*/ 5162550 w 6886575"/>
              <a:gd name="T19" fmla="*/ 867509 h 3789394"/>
              <a:gd name="T20" fmla="*/ 5695950 w 6886575"/>
              <a:gd name="T21" fmla="*/ 610116 h 3789394"/>
              <a:gd name="T22" fmla="*/ 6357938 w 6886575"/>
              <a:gd name="T23" fmla="*/ 271692 h 3789394"/>
              <a:gd name="T24" fmla="*/ 6629400 w 6886575"/>
              <a:gd name="T25" fmla="*/ 119164 h 3789394"/>
              <a:gd name="T26" fmla="*/ 6881813 w 6886575"/>
              <a:gd name="T27" fmla="*/ 0 h 3789394"/>
              <a:gd name="T28" fmla="*/ 6886575 w 6886575"/>
              <a:gd name="T29" fmla="*/ 2162489 h 3789394"/>
              <a:gd name="T30" fmla="*/ 5551677 w 6886575"/>
              <a:gd name="T31" fmla="*/ 2112352 h 3789394"/>
              <a:gd name="T32" fmla="*/ 4391439 w 6886575"/>
              <a:gd name="T33" fmla="*/ 2112352 h 3789394"/>
              <a:gd name="T34" fmla="*/ 3757613 w 6886575"/>
              <a:gd name="T35" fmla="*/ 2183072 h 3789394"/>
              <a:gd name="T36" fmla="*/ 3414713 w 6886575"/>
              <a:gd name="T37" fmla="*/ 2249804 h 3789394"/>
              <a:gd name="T38" fmla="*/ 2819504 w 6886575"/>
              <a:gd name="T39" fmla="*/ 2433233 h 3789394"/>
              <a:gd name="T40" fmla="*/ 2038350 w 6886575"/>
              <a:gd name="T41" fmla="*/ 2769356 h 3789394"/>
              <a:gd name="T42" fmla="*/ 1133475 w 6886575"/>
              <a:gd name="T43" fmla="*/ 3217411 h 3789394"/>
              <a:gd name="T44" fmla="*/ 571500 w 6886575"/>
              <a:gd name="T45" fmla="*/ 3498635 h 3789394"/>
              <a:gd name="T46" fmla="*/ 285750 w 6886575"/>
              <a:gd name="T47" fmla="*/ 3650798 h 3789394"/>
              <a:gd name="T48" fmla="*/ 0 w 6886575"/>
              <a:gd name="T49" fmla="*/ 3789394 h 3789394"/>
              <a:gd name="T50" fmla="*/ 0 w 6886575"/>
              <a:gd name="T51"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7752 w 6886575"/>
              <a:gd name="connsiteY6" fmla="*/ 148061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44302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2352 w 6886575"/>
              <a:gd name="connsiteY11" fmla="*/ 249279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29400 w 6886575"/>
              <a:gd name="connsiteY12" fmla="*/ 141578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18229 w 6886575"/>
              <a:gd name="connsiteY12" fmla="*/ 124769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86575" h="3811808">
                <a:moveTo>
                  <a:pt x="0" y="1643417"/>
                </a:moveTo>
                <a:cubicBezTo>
                  <a:pt x="271346" y="1663471"/>
                  <a:pt x="324368" y="1666814"/>
                  <a:pt x="545811" y="1673499"/>
                </a:cubicBezTo>
                <a:lnTo>
                  <a:pt x="1338017" y="1693554"/>
                </a:lnTo>
                <a:cubicBezTo>
                  <a:pt x="1600006" y="1700239"/>
                  <a:pt x="1900462" y="1705252"/>
                  <a:pt x="2117747" y="1703581"/>
                </a:cubicBezTo>
                <a:cubicBezTo>
                  <a:pt x="2335032" y="1701910"/>
                  <a:pt x="2454591" y="1701564"/>
                  <a:pt x="2641726" y="1683525"/>
                </a:cubicBezTo>
                <a:cubicBezTo>
                  <a:pt x="2828861" y="1665486"/>
                  <a:pt x="3062151" y="1628228"/>
                  <a:pt x="3240558" y="1595344"/>
                </a:cubicBezTo>
                <a:cubicBezTo>
                  <a:pt x="3418965" y="1562460"/>
                  <a:pt x="3559339" y="1536359"/>
                  <a:pt x="3712166" y="1486220"/>
                </a:cubicBezTo>
                <a:cubicBezTo>
                  <a:pt x="3871231" y="1442767"/>
                  <a:pt x="4072657" y="1368052"/>
                  <a:pt x="4209890" y="1304546"/>
                </a:cubicBezTo>
                <a:cubicBezTo>
                  <a:pt x="4356479" y="1247721"/>
                  <a:pt x="4447869" y="1212520"/>
                  <a:pt x="4606646" y="1139680"/>
                </a:cubicBezTo>
                <a:cubicBezTo>
                  <a:pt x="4765423" y="1066841"/>
                  <a:pt x="4980999" y="955768"/>
                  <a:pt x="5162550" y="867509"/>
                </a:cubicBezTo>
                <a:cubicBezTo>
                  <a:pt x="5343448" y="790632"/>
                  <a:pt x="5497650" y="703816"/>
                  <a:pt x="5695950" y="604513"/>
                </a:cubicBezTo>
                <a:cubicBezTo>
                  <a:pt x="5894250" y="505210"/>
                  <a:pt x="6198619" y="343874"/>
                  <a:pt x="6352352" y="271693"/>
                </a:cubicBezTo>
                <a:cubicBezTo>
                  <a:pt x="6507927" y="189868"/>
                  <a:pt x="6530917" y="170051"/>
                  <a:pt x="6618229" y="124769"/>
                </a:cubicBezTo>
                <a:cubicBezTo>
                  <a:pt x="6706335" y="90609"/>
                  <a:pt x="6657976" y="100098"/>
                  <a:pt x="6881813" y="0"/>
                </a:cubicBezTo>
                <a:cubicBezTo>
                  <a:pt x="6881813" y="340937"/>
                  <a:pt x="6886575" y="1633388"/>
                  <a:pt x="6886575" y="2184903"/>
                </a:cubicBezTo>
                <a:lnTo>
                  <a:pt x="5551677" y="2134766"/>
                </a:lnTo>
                <a:cubicBezTo>
                  <a:pt x="5136861" y="2128081"/>
                  <a:pt x="4690450" y="2122979"/>
                  <a:pt x="4391439" y="2134766"/>
                </a:cubicBezTo>
                <a:cubicBezTo>
                  <a:pt x="4092428" y="2146553"/>
                  <a:pt x="3920401" y="2182577"/>
                  <a:pt x="3757613" y="2205486"/>
                </a:cubicBezTo>
                <a:cubicBezTo>
                  <a:pt x="3594825" y="2228395"/>
                  <a:pt x="3571064" y="2230525"/>
                  <a:pt x="3414713" y="2272218"/>
                </a:cubicBezTo>
                <a:cubicBezTo>
                  <a:pt x="3258362" y="2313911"/>
                  <a:pt x="3048898" y="2369055"/>
                  <a:pt x="2819504" y="2455647"/>
                </a:cubicBezTo>
                <a:cubicBezTo>
                  <a:pt x="2590110" y="2542239"/>
                  <a:pt x="2319355" y="2661074"/>
                  <a:pt x="2038350" y="2791770"/>
                </a:cubicBezTo>
                <a:cubicBezTo>
                  <a:pt x="1757345" y="2922466"/>
                  <a:pt x="1377950" y="3118279"/>
                  <a:pt x="1133475" y="3239825"/>
                </a:cubicBezTo>
                <a:lnTo>
                  <a:pt x="571500" y="3521049"/>
                </a:lnTo>
                <a:cubicBezTo>
                  <a:pt x="430213" y="3593281"/>
                  <a:pt x="381000" y="3624752"/>
                  <a:pt x="285750" y="3673212"/>
                </a:cubicBezTo>
                <a:cubicBezTo>
                  <a:pt x="235847" y="3709978"/>
                  <a:pt x="0" y="3811808"/>
                  <a:pt x="0" y="3811808"/>
                </a:cubicBezTo>
                <a:lnTo>
                  <a:pt x="0" y="1643417"/>
                </a:lnTo>
                <a:close/>
              </a:path>
            </a:pathLst>
          </a:custGeom>
          <a:solidFill>
            <a:srgbClr val="DDDDDD"/>
          </a:solidFill>
          <a:ln>
            <a:noFill/>
          </a:ln>
          <a:effectLst/>
          <a:extLst>
            <a:ext uri="{91240B29-F687-4F45-9708-019B960494DF}">
              <a14:hiddenLine xmlns:a14="http://schemas.microsoft.com/office/drawing/2010/main" w="9525" cap="flat" cmpd="sng">
                <a:solidFill>
                  <a:srgbClr val="FF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33400" y="714375"/>
            <a:ext cx="438150" cy="400110"/>
          </a:xfrm>
          <a:prstGeom prst="rect">
            <a:avLst/>
          </a:prstGeom>
          <a:noFill/>
        </p:spPr>
        <p:txBody>
          <a:bodyPr wrap="square" rtlCol="0">
            <a:spAutoFit/>
          </a:bodyPr>
          <a:lstStyle/>
          <a:p>
            <a:r>
              <a:rPr lang="en-GB" sz="2000" b="1" i="1" dirty="0" smtClean="0">
                <a:latin typeface="+mn-lt"/>
              </a:rPr>
              <a:t>P</a:t>
            </a:r>
            <a:endParaRPr lang="en-GB" sz="2000" b="1" i="1" dirty="0">
              <a:latin typeface="+mn-lt"/>
            </a:endParaRPr>
          </a:p>
        </p:txBody>
      </p:sp>
      <p:sp>
        <p:nvSpPr>
          <p:cNvPr id="18" name="TextBox 17"/>
          <p:cNvSpPr txBox="1"/>
          <p:nvPr/>
        </p:nvSpPr>
        <p:spPr>
          <a:xfrm>
            <a:off x="7829550" y="4962525"/>
            <a:ext cx="438150"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3710994953"/>
              </p:ext>
            </p:extLst>
          </p:nvPr>
        </p:nvGraphicFramePr>
        <p:xfrm>
          <a:off x="4314825" y="5029200"/>
          <a:ext cx="255600" cy="244950"/>
        </p:xfrm>
        <a:graphic>
          <a:graphicData uri="http://schemas.openxmlformats.org/presentationml/2006/ole">
            <mc:AlternateContent xmlns:mc="http://schemas.openxmlformats.org/markup-compatibility/2006">
              <mc:Choice xmlns:v="urn:schemas-microsoft-com:vml" Requires="v">
                <p:oleObj spid="_x0000_s215123" name="Equation" r:id="rId4" imgW="304560" imgH="291960" progId="Equation.3">
                  <p:embed/>
                </p:oleObj>
              </mc:Choice>
              <mc:Fallback>
                <p:oleObj name="Equation" r:id="rId4" imgW="304560" imgH="291960" progId="Equation.3">
                  <p:embed/>
                  <p:pic>
                    <p:nvPicPr>
                      <p:cNvPr id="0" name=""/>
                      <p:cNvPicPr>
                        <a:picLocks noChangeAspect="1" noChangeArrowheads="1"/>
                      </p:cNvPicPr>
                      <p:nvPr/>
                    </p:nvPicPr>
                    <p:blipFill>
                      <a:blip r:embed="rId5"/>
                      <a:srcRect/>
                      <a:stretch>
                        <a:fillRect/>
                      </a:stretch>
                    </p:blipFill>
                    <p:spPr bwMode="auto">
                      <a:xfrm>
                        <a:off x="4314825" y="5029200"/>
                        <a:ext cx="255600" cy="244950"/>
                      </a:xfrm>
                      <a:prstGeom prst="rect">
                        <a:avLst/>
                      </a:prstGeom>
                      <a:noFill/>
                      <a:ln>
                        <a:noFill/>
                      </a:ln>
                    </p:spPr>
                  </p:pic>
                </p:oleObj>
              </mc:Fallback>
            </mc:AlternateContent>
          </a:graphicData>
        </a:graphic>
      </p:graphicFrame>
      <p:sp>
        <p:nvSpPr>
          <p:cNvPr id="20" name="TextBox 19"/>
          <p:cNvSpPr txBox="1"/>
          <p:nvPr/>
        </p:nvSpPr>
        <p:spPr>
          <a:xfrm>
            <a:off x="5934074" y="4962525"/>
            <a:ext cx="492883"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cxnSp>
        <p:nvCxnSpPr>
          <p:cNvPr id="21" name="Straight Connector 20"/>
          <p:cNvCxnSpPr/>
          <p:nvPr/>
        </p:nvCxnSpPr>
        <p:spPr bwMode="auto">
          <a:xfrm>
            <a:off x="6132890"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a:off x="4466015"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Oval 22"/>
          <p:cNvSpPr>
            <a:spLocks noChangeAspect="1"/>
          </p:cNvSpPr>
          <p:nvPr/>
        </p:nvSpPr>
        <p:spPr bwMode="auto">
          <a:xfrm>
            <a:off x="6093021" y="2802255"/>
            <a:ext cx="72000" cy="72000"/>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cxnSp>
        <p:nvCxnSpPr>
          <p:cNvPr id="24" name="Straight Arrow Connector 23"/>
          <p:cNvCxnSpPr/>
          <p:nvPr/>
        </p:nvCxnSpPr>
        <p:spPr bwMode="auto">
          <a:xfrm>
            <a:off x="6130800" y="2898000"/>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Arrow Connector 24"/>
          <p:cNvCxnSpPr/>
          <p:nvPr/>
        </p:nvCxnSpPr>
        <p:spPr bwMode="auto">
          <a:xfrm flipV="1">
            <a:off x="6130800" y="2259825"/>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p:cNvSpPr txBox="1"/>
          <p:nvPr/>
        </p:nvSpPr>
        <p:spPr>
          <a:xfrm>
            <a:off x="1666875" y="1809750"/>
            <a:ext cx="4171950" cy="400110"/>
          </a:xfrm>
          <a:prstGeom prst="rect">
            <a:avLst/>
          </a:prstGeom>
          <a:noFill/>
        </p:spPr>
        <p:txBody>
          <a:bodyPr wrap="square" rtlCol="0">
            <a:spAutoFit/>
          </a:bodyPr>
          <a:lstStyle/>
          <a:p>
            <a:r>
              <a:rPr lang="en-GB" sz="1600" b="1" dirty="0" smtClean="0"/>
              <a:t>upper limit of confidence 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28" name="Straight Arrow Connector 27"/>
          <p:cNvCxnSpPr>
            <a:cxnSpLocks noChangeAspect="1"/>
          </p:cNvCxnSpPr>
          <p:nvPr/>
        </p:nvCxnSpPr>
        <p:spPr bwMode="auto">
          <a:xfrm flipV="1">
            <a:off x="4981575" y="350526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28"/>
          <p:cNvSpPr txBox="1"/>
          <p:nvPr/>
        </p:nvSpPr>
        <p:spPr>
          <a:xfrm>
            <a:off x="3876675" y="3743325"/>
            <a:ext cx="2636007" cy="338554"/>
          </a:xfrm>
          <a:prstGeom prst="rect">
            <a:avLst/>
          </a:prstGeom>
          <a:noFill/>
        </p:spPr>
        <p:txBody>
          <a:bodyPr wrap="square" rtlCol="0">
            <a:spAutoFit/>
          </a:bodyPr>
          <a:lstStyle/>
          <a:p>
            <a:r>
              <a:rPr lang="en-GB" sz="1600" b="1" dirty="0" smtClean="0"/>
              <a:t>lower limit of confidence</a:t>
            </a:r>
          </a:p>
        </p:txBody>
      </p:sp>
      <p:sp>
        <p:nvSpPr>
          <p:cNvPr id="30" name="TextBox 29"/>
          <p:cNvSpPr txBox="1"/>
          <p:nvPr/>
        </p:nvSpPr>
        <p:spPr>
          <a:xfrm>
            <a:off x="3876600" y="3924300"/>
            <a:ext cx="1789583" cy="400110"/>
          </a:xfrm>
          <a:prstGeom prst="rect">
            <a:avLst/>
          </a:prstGeom>
          <a:noFill/>
        </p:spPr>
        <p:txBody>
          <a:bodyPr wrap="square" rtlCol="0">
            <a:spAutoFit/>
          </a:bodyPr>
          <a:lstStyle/>
          <a:p>
            <a:r>
              <a:rPr lang="en-GB" sz="1600" b="1" dirty="0" smtClean="0"/>
              <a:t>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31" name="Straight Arrow Connector 30"/>
          <p:cNvCxnSpPr>
            <a:cxnSpLocks noChangeAspect="1"/>
          </p:cNvCxnSpPr>
          <p:nvPr/>
        </p:nvCxnSpPr>
        <p:spPr bwMode="auto">
          <a:xfrm>
            <a:off x="4953000" y="215271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16"/>
          <p:cNvSpPr>
            <a:spLocks noChangeArrowheads="1"/>
          </p:cNvSpPr>
          <p:nvPr/>
        </p:nvSpPr>
        <p:spPr bwMode="auto">
          <a:xfrm>
            <a:off x="2188332" y="968279"/>
            <a:ext cx="4783968" cy="62239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30"/>
          <p:cNvGraphicFramePr>
            <a:graphicFrameLocks noChangeAspect="1"/>
          </p:cNvGraphicFramePr>
          <p:nvPr>
            <p:extLst>
              <p:ext uri="{D42A27DB-BD31-4B8C-83A1-F6EECF244321}">
                <p14:modId xmlns:p14="http://schemas.microsoft.com/office/powerpoint/2010/main" val="3862804592"/>
              </p:ext>
            </p:extLst>
          </p:nvPr>
        </p:nvGraphicFramePr>
        <p:xfrm>
          <a:off x="2349500" y="1069975"/>
          <a:ext cx="4413250" cy="431800"/>
        </p:xfrm>
        <a:graphic>
          <a:graphicData uri="http://schemas.openxmlformats.org/presentationml/2006/ole">
            <mc:AlternateContent xmlns:mc="http://schemas.openxmlformats.org/markup-compatibility/2006">
              <mc:Choice xmlns:v="urn:schemas-microsoft-com:vml" Requires="v">
                <p:oleObj spid="_x0000_s215124" name="Equation" r:id="rId6" imgW="4406760" imgH="431640" progId="Equation.3">
                  <p:embed/>
                </p:oleObj>
              </mc:Choice>
              <mc:Fallback>
                <p:oleObj name="Equation" r:id="rId6" imgW="44067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0" y="1069975"/>
                        <a:ext cx="441325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a:t>With multiple explanatory variables, the expression for the prediction variance becomes complex</a:t>
            </a:r>
            <a:r>
              <a:rPr lang="en-GB" sz="1500" b="1" dirty="0" smtClean="0"/>
              <a:t>.</a:t>
            </a:r>
            <a:endParaRPr lang="en-GB" sz="1500" dirty="0"/>
          </a:p>
        </p:txBody>
      </p:sp>
      <p:graphicFrame>
        <p:nvGraphicFramePr>
          <p:cNvPr id="2" name="Object 1"/>
          <p:cNvGraphicFramePr>
            <a:graphicFrameLocks noChangeAspect="1"/>
          </p:cNvGraphicFramePr>
          <p:nvPr>
            <p:extLst>
              <p:ext uri="{D42A27DB-BD31-4B8C-83A1-F6EECF244321}">
                <p14:modId xmlns:p14="http://schemas.microsoft.com/office/powerpoint/2010/main" val="1197496097"/>
              </p:ext>
            </p:extLst>
          </p:nvPr>
        </p:nvGraphicFramePr>
        <p:xfrm>
          <a:off x="7380296" y="2344742"/>
          <a:ext cx="1381536" cy="345312"/>
        </p:xfrm>
        <a:graphic>
          <a:graphicData uri="http://schemas.openxmlformats.org/presentationml/2006/ole">
            <mc:AlternateContent xmlns:mc="http://schemas.openxmlformats.org/markup-compatibility/2006">
              <mc:Choice xmlns:v="urn:schemas-microsoft-com:vml" Requires="v">
                <p:oleObj spid="_x0000_s215125" name="Equation" r:id="rId8" imgW="1726920" imgH="431640" progId="Equation.DSMT4">
                  <p:embed/>
                </p:oleObj>
              </mc:Choice>
              <mc:Fallback>
                <p:oleObj name="Equation" r:id="rId8" imgW="1726920" imgH="431640" progId="Equation.DSMT4">
                  <p:embed/>
                  <p:pic>
                    <p:nvPicPr>
                      <p:cNvPr id="0" name="Object 25"/>
                      <p:cNvPicPr>
                        <a:picLocks noChangeAspect="1" noChangeArrowheads="1"/>
                      </p:cNvPicPr>
                      <p:nvPr/>
                    </p:nvPicPr>
                    <p:blipFill>
                      <a:blip r:embed="rId9"/>
                      <a:srcRect/>
                      <a:stretch>
                        <a:fillRect/>
                      </a:stretch>
                    </p:blipFill>
                    <p:spPr bwMode="auto">
                      <a:xfrm>
                        <a:off x="7380296" y="2344742"/>
                        <a:ext cx="1381536" cy="345312"/>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94167166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456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sz="1000" dirty="0" smtClean="0">
                <a:solidFill>
                  <a:srgbClr val="3366FF"/>
                </a:solidFill>
              </a:rPr>
              <a:t>20</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Rectangle 13"/>
          <p:cNvSpPr/>
          <p:nvPr/>
        </p:nvSpPr>
        <p:spPr bwMode="auto">
          <a:xfrm>
            <a:off x="324000" y="581025"/>
            <a:ext cx="8496000" cy="4899525"/>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Freeform 14"/>
          <p:cNvSpPr>
            <a:spLocks noChangeAspect="1"/>
          </p:cNvSpPr>
          <p:nvPr/>
        </p:nvSpPr>
        <p:spPr bwMode="auto">
          <a:xfrm>
            <a:off x="1509397" y="1625816"/>
            <a:ext cx="5871600" cy="3239780"/>
          </a:xfrm>
          <a:custGeom>
            <a:avLst/>
            <a:gdLst>
              <a:gd name="T0" fmla="*/ 0 w 6886575"/>
              <a:gd name="T1" fmla="*/ 1621003 h 3789394"/>
              <a:gd name="T2" fmla="*/ 545811 w 6886575"/>
              <a:gd name="T3" fmla="*/ 1651085 h 3789394"/>
              <a:gd name="T4" fmla="*/ 1338017 w 6886575"/>
              <a:gd name="T5" fmla="*/ 1671140 h 3789394"/>
              <a:gd name="T6" fmla="*/ 2117747 w 6886575"/>
              <a:gd name="T7" fmla="*/ 1681167 h 3789394"/>
              <a:gd name="T8" fmla="*/ 2641725 w 6886575"/>
              <a:gd name="T9" fmla="*/ 1661111 h 3789394"/>
              <a:gd name="T10" fmla="*/ 3240558 w 6886575"/>
              <a:gd name="T11" fmla="*/ 1600947 h 3789394"/>
              <a:gd name="T12" fmla="*/ 3717752 w 6886575"/>
              <a:gd name="T13" fmla="*/ 1480616 h 3789394"/>
              <a:gd name="T14" fmla="*/ 4204304 w 6886575"/>
              <a:gd name="T15" fmla="*/ 1310149 h 3789394"/>
              <a:gd name="T16" fmla="*/ 4606645 w 6886575"/>
              <a:gd name="T17" fmla="*/ 1139679 h 3789394"/>
              <a:gd name="T18" fmla="*/ 5162550 w 6886575"/>
              <a:gd name="T19" fmla="*/ 867509 h 3789394"/>
              <a:gd name="T20" fmla="*/ 5695950 w 6886575"/>
              <a:gd name="T21" fmla="*/ 610116 h 3789394"/>
              <a:gd name="T22" fmla="*/ 6357938 w 6886575"/>
              <a:gd name="T23" fmla="*/ 271692 h 3789394"/>
              <a:gd name="T24" fmla="*/ 6629400 w 6886575"/>
              <a:gd name="T25" fmla="*/ 119164 h 3789394"/>
              <a:gd name="T26" fmla="*/ 6881813 w 6886575"/>
              <a:gd name="T27" fmla="*/ 0 h 3789394"/>
              <a:gd name="T28" fmla="*/ 6886575 w 6886575"/>
              <a:gd name="T29" fmla="*/ 2162489 h 3789394"/>
              <a:gd name="T30" fmla="*/ 5551677 w 6886575"/>
              <a:gd name="T31" fmla="*/ 2112352 h 3789394"/>
              <a:gd name="T32" fmla="*/ 4391439 w 6886575"/>
              <a:gd name="T33" fmla="*/ 2112352 h 3789394"/>
              <a:gd name="T34" fmla="*/ 3757613 w 6886575"/>
              <a:gd name="T35" fmla="*/ 2183072 h 3789394"/>
              <a:gd name="T36" fmla="*/ 3414713 w 6886575"/>
              <a:gd name="T37" fmla="*/ 2249804 h 3789394"/>
              <a:gd name="T38" fmla="*/ 2819504 w 6886575"/>
              <a:gd name="T39" fmla="*/ 2433233 h 3789394"/>
              <a:gd name="T40" fmla="*/ 2038350 w 6886575"/>
              <a:gd name="T41" fmla="*/ 2769356 h 3789394"/>
              <a:gd name="T42" fmla="*/ 1133475 w 6886575"/>
              <a:gd name="T43" fmla="*/ 3217411 h 3789394"/>
              <a:gd name="T44" fmla="*/ 571500 w 6886575"/>
              <a:gd name="T45" fmla="*/ 3498635 h 3789394"/>
              <a:gd name="T46" fmla="*/ 285750 w 6886575"/>
              <a:gd name="T47" fmla="*/ 3650798 h 3789394"/>
              <a:gd name="T48" fmla="*/ 0 w 6886575"/>
              <a:gd name="T49" fmla="*/ 3789394 h 3789394"/>
              <a:gd name="T50" fmla="*/ 0 w 6886575"/>
              <a:gd name="T51"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7752 w 6886575"/>
              <a:gd name="connsiteY6" fmla="*/ 148061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4304 w 6886575"/>
              <a:gd name="connsiteY7" fmla="*/ 1310149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5 w 6886575"/>
              <a:gd name="connsiteY8" fmla="*/ 1139679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5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44302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67509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610116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7938 w 6886575"/>
              <a:gd name="connsiteY11" fmla="*/ 271692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21003 h 3789394"/>
              <a:gd name="connsiteX1" fmla="*/ 545811 w 6886575"/>
              <a:gd name="connsiteY1" fmla="*/ 1651085 h 3789394"/>
              <a:gd name="connsiteX2" fmla="*/ 1338017 w 6886575"/>
              <a:gd name="connsiteY2" fmla="*/ 1671140 h 3789394"/>
              <a:gd name="connsiteX3" fmla="*/ 2117747 w 6886575"/>
              <a:gd name="connsiteY3" fmla="*/ 1681167 h 3789394"/>
              <a:gd name="connsiteX4" fmla="*/ 2641726 w 6886575"/>
              <a:gd name="connsiteY4" fmla="*/ 1661111 h 3789394"/>
              <a:gd name="connsiteX5" fmla="*/ 3240558 w 6886575"/>
              <a:gd name="connsiteY5" fmla="*/ 1572930 h 3789394"/>
              <a:gd name="connsiteX6" fmla="*/ 3712166 w 6886575"/>
              <a:gd name="connsiteY6" fmla="*/ 1463806 h 3789394"/>
              <a:gd name="connsiteX7" fmla="*/ 4209890 w 6886575"/>
              <a:gd name="connsiteY7" fmla="*/ 1282132 h 3789394"/>
              <a:gd name="connsiteX8" fmla="*/ 4606646 w 6886575"/>
              <a:gd name="connsiteY8" fmla="*/ 1117266 h 3789394"/>
              <a:gd name="connsiteX9" fmla="*/ 5162550 w 6886575"/>
              <a:gd name="connsiteY9" fmla="*/ 845095 h 3789394"/>
              <a:gd name="connsiteX10" fmla="*/ 5695950 w 6886575"/>
              <a:gd name="connsiteY10" fmla="*/ 582099 h 3789394"/>
              <a:gd name="connsiteX11" fmla="*/ 6352352 w 6886575"/>
              <a:gd name="connsiteY11" fmla="*/ 249279 h 3789394"/>
              <a:gd name="connsiteX12" fmla="*/ 6629400 w 6886575"/>
              <a:gd name="connsiteY12" fmla="*/ 119164 h 3789394"/>
              <a:gd name="connsiteX13" fmla="*/ 6881813 w 6886575"/>
              <a:gd name="connsiteY13" fmla="*/ 0 h 3789394"/>
              <a:gd name="connsiteX14" fmla="*/ 6886575 w 6886575"/>
              <a:gd name="connsiteY14" fmla="*/ 2162489 h 3789394"/>
              <a:gd name="connsiteX15" fmla="*/ 5551677 w 6886575"/>
              <a:gd name="connsiteY15" fmla="*/ 2112352 h 3789394"/>
              <a:gd name="connsiteX16" fmla="*/ 4391439 w 6886575"/>
              <a:gd name="connsiteY16" fmla="*/ 2112352 h 3789394"/>
              <a:gd name="connsiteX17" fmla="*/ 3757613 w 6886575"/>
              <a:gd name="connsiteY17" fmla="*/ 2183072 h 3789394"/>
              <a:gd name="connsiteX18" fmla="*/ 3414713 w 6886575"/>
              <a:gd name="connsiteY18" fmla="*/ 2249804 h 3789394"/>
              <a:gd name="connsiteX19" fmla="*/ 2819504 w 6886575"/>
              <a:gd name="connsiteY19" fmla="*/ 2433233 h 3789394"/>
              <a:gd name="connsiteX20" fmla="*/ 2038350 w 6886575"/>
              <a:gd name="connsiteY20" fmla="*/ 2769356 h 3789394"/>
              <a:gd name="connsiteX21" fmla="*/ 1133475 w 6886575"/>
              <a:gd name="connsiteY21" fmla="*/ 3217411 h 3789394"/>
              <a:gd name="connsiteX22" fmla="*/ 571500 w 6886575"/>
              <a:gd name="connsiteY22" fmla="*/ 3498635 h 3789394"/>
              <a:gd name="connsiteX23" fmla="*/ 285750 w 6886575"/>
              <a:gd name="connsiteY23" fmla="*/ 3650798 h 3789394"/>
              <a:gd name="connsiteX24" fmla="*/ 0 w 6886575"/>
              <a:gd name="connsiteY24" fmla="*/ 3789394 h 3789394"/>
              <a:gd name="connsiteX25" fmla="*/ 0 w 6886575"/>
              <a:gd name="connsiteY25" fmla="*/ 1621003 h 3789394"/>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29400 w 6886575"/>
              <a:gd name="connsiteY12" fmla="*/ 141578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 name="connsiteX0" fmla="*/ 0 w 6886575"/>
              <a:gd name="connsiteY0" fmla="*/ 1643417 h 3811808"/>
              <a:gd name="connsiteX1" fmla="*/ 545811 w 6886575"/>
              <a:gd name="connsiteY1" fmla="*/ 1673499 h 3811808"/>
              <a:gd name="connsiteX2" fmla="*/ 1338017 w 6886575"/>
              <a:gd name="connsiteY2" fmla="*/ 1693554 h 3811808"/>
              <a:gd name="connsiteX3" fmla="*/ 2117747 w 6886575"/>
              <a:gd name="connsiteY3" fmla="*/ 1703581 h 3811808"/>
              <a:gd name="connsiteX4" fmla="*/ 2641726 w 6886575"/>
              <a:gd name="connsiteY4" fmla="*/ 1683525 h 3811808"/>
              <a:gd name="connsiteX5" fmla="*/ 3240558 w 6886575"/>
              <a:gd name="connsiteY5" fmla="*/ 1595344 h 3811808"/>
              <a:gd name="connsiteX6" fmla="*/ 3712166 w 6886575"/>
              <a:gd name="connsiteY6" fmla="*/ 1486220 h 3811808"/>
              <a:gd name="connsiteX7" fmla="*/ 4209890 w 6886575"/>
              <a:gd name="connsiteY7" fmla="*/ 1304546 h 3811808"/>
              <a:gd name="connsiteX8" fmla="*/ 4606646 w 6886575"/>
              <a:gd name="connsiteY8" fmla="*/ 1139680 h 3811808"/>
              <a:gd name="connsiteX9" fmla="*/ 5162550 w 6886575"/>
              <a:gd name="connsiteY9" fmla="*/ 867509 h 3811808"/>
              <a:gd name="connsiteX10" fmla="*/ 5695950 w 6886575"/>
              <a:gd name="connsiteY10" fmla="*/ 604513 h 3811808"/>
              <a:gd name="connsiteX11" fmla="*/ 6352352 w 6886575"/>
              <a:gd name="connsiteY11" fmla="*/ 271693 h 3811808"/>
              <a:gd name="connsiteX12" fmla="*/ 6618229 w 6886575"/>
              <a:gd name="connsiteY12" fmla="*/ 124769 h 3811808"/>
              <a:gd name="connsiteX13" fmla="*/ 6881813 w 6886575"/>
              <a:gd name="connsiteY13" fmla="*/ 0 h 3811808"/>
              <a:gd name="connsiteX14" fmla="*/ 6886575 w 6886575"/>
              <a:gd name="connsiteY14" fmla="*/ 2184903 h 3811808"/>
              <a:gd name="connsiteX15" fmla="*/ 5551677 w 6886575"/>
              <a:gd name="connsiteY15" fmla="*/ 2134766 h 3811808"/>
              <a:gd name="connsiteX16" fmla="*/ 4391439 w 6886575"/>
              <a:gd name="connsiteY16" fmla="*/ 2134766 h 3811808"/>
              <a:gd name="connsiteX17" fmla="*/ 3757613 w 6886575"/>
              <a:gd name="connsiteY17" fmla="*/ 2205486 h 3811808"/>
              <a:gd name="connsiteX18" fmla="*/ 3414713 w 6886575"/>
              <a:gd name="connsiteY18" fmla="*/ 2272218 h 3811808"/>
              <a:gd name="connsiteX19" fmla="*/ 2819504 w 6886575"/>
              <a:gd name="connsiteY19" fmla="*/ 2455647 h 3811808"/>
              <a:gd name="connsiteX20" fmla="*/ 2038350 w 6886575"/>
              <a:gd name="connsiteY20" fmla="*/ 2791770 h 3811808"/>
              <a:gd name="connsiteX21" fmla="*/ 1133475 w 6886575"/>
              <a:gd name="connsiteY21" fmla="*/ 3239825 h 3811808"/>
              <a:gd name="connsiteX22" fmla="*/ 571500 w 6886575"/>
              <a:gd name="connsiteY22" fmla="*/ 3521049 h 3811808"/>
              <a:gd name="connsiteX23" fmla="*/ 285750 w 6886575"/>
              <a:gd name="connsiteY23" fmla="*/ 3673212 h 3811808"/>
              <a:gd name="connsiteX24" fmla="*/ 0 w 6886575"/>
              <a:gd name="connsiteY24" fmla="*/ 3811808 h 3811808"/>
              <a:gd name="connsiteX25" fmla="*/ 0 w 6886575"/>
              <a:gd name="connsiteY25" fmla="*/ 1643417 h 3811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6886575" h="3811808">
                <a:moveTo>
                  <a:pt x="0" y="1643417"/>
                </a:moveTo>
                <a:cubicBezTo>
                  <a:pt x="271346" y="1663471"/>
                  <a:pt x="324368" y="1666814"/>
                  <a:pt x="545811" y="1673499"/>
                </a:cubicBezTo>
                <a:lnTo>
                  <a:pt x="1338017" y="1693554"/>
                </a:lnTo>
                <a:cubicBezTo>
                  <a:pt x="1600006" y="1700239"/>
                  <a:pt x="1900462" y="1705252"/>
                  <a:pt x="2117747" y="1703581"/>
                </a:cubicBezTo>
                <a:cubicBezTo>
                  <a:pt x="2335032" y="1701910"/>
                  <a:pt x="2454591" y="1701564"/>
                  <a:pt x="2641726" y="1683525"/>
                </a:cubicBezTo>
                <a:cubicBezTo>
                  <a:pt x="2828861" y="1665486"/>
                  <a:pt x="3062151" y="1628228"/>
                  <a:pt x="3240558" y="1595344"/>
                </a:cubicBezTo>
                <a:cubicBezTo>
                  <a:pt x="3418965" y="1562460"/>
                  <a:pt x="3559339" y="1536359"/>
                  <a:pt x="3712166" y="1486220"/>
                </a:cubicBezTo>
                <a:cubicBezTo>
                  <a:pt x="3871231" y="1442767"/>
                  <a:pt x="4072657" y="1368052"/>
                  <a:pt x="4209890" y="1304546"/>
                </a:cubicBezTo>
                <a:cubicBezTo>
                  <a:pt x="4356479" y="1247721"/>
                  <a:pt x="4447869" y="1212520"/>
                  <a:pt x="4606646" y="1139680"/>
                </a:cubicBezTo>
                <a:cubicBezTo>
                  <a:pt x="4765423" y="1066841"/>
                  <a:pt x="4980999" y="955768"/>
                  <a:pt x="5162550" y="867509"/>
                </a:cubicBezTo>
                <a:cubicBezTo>
                  <a:pt x="5343448" y="790632"/>
                  <a:pt x="5497650" y="703816"/>
                  <a:pt x="5695950" y="604513"/>
                </a:cubicBezTo>
                <a:cubicBezTo>
                  <a:pt x="5894250" y="505210"/>
                  <a:pt x="6198619" y="343874"/>
                  <a:pt x="6352352" y="271693"/>
                </a:cubicBezTo>
                <a:cubicBezTo>
                  <a:pt x="6507927" y="189868"/>
                  <a:pt x="6530917" y="170051"/>
                  <a:pt x="6618229" y="124769"/>
                </a:cubicBezTo>
                <a:cubicBezTo>
                  <a:pt x="6706335" y="90609"/>
                  <a:pt x="6657976" y="100098"/>
                  <a:pt x="6881813" y="0"/>
                </a:cubicBezTo>
                <a:cubicBezTo>
                  <a:pt x="6881813" y="340937"/>
                  <a:pt x="6886575" y="1633388"/>
                  <a:pt x="6886575" y="2184903"/>
                </a:cubicBezTo>
                <a:lnTo>
                  <a:pt x="5551677" y="2134766"/>
                </a:lnTo>
                <a:cubicBezTo>
                  <a:pt x="5136861" y="2128081"/>
                  <a:pt x="4690450" y="2122979"/>
                  <a:pt x="4391439" y="2134766"/>
                </a:cubicBezTo>
                <a:cubicBezTo>
                  <a:pt x="4092428" y="2146553"/>
                  <a:pt x="3920401" y="2182577"/>
                  <a:pt x="3757613" y="2205486"/>
                </a:cubicBezTo>
                <a:cubicBezTo>
                  <a:pt x="3594825" y="2228395"/>
                  <a:pt x="3571064" y="2230525"/>
                  <a:pt x="3414713" y="2272218"/>
                </a:cubicBezTo>
                <a:cubicBezTo>
                  <a:pt x="3258362" y="2313911"/>
                  <a:pt x="3048898" y="2369055"/>
                  <a:pt x="2819504" y="2455647"/>
                </a:cubicBezTo>
                <a:cubicBezTo>
                  <a:pt x="2590110" y="2542239"/>
                  <a:pt x="2319355" y="2661074"/>
                  <a:pt x="2038350" y="2791770"/>
                </a:cubicBezTo>
                <a:cubicBezTo>
                  <a:pt x="1757345" y="2922466"/>
                  <a:pt x="1377950" y="3118279"/>
                  <a:pt x="1133475" y="3239825"/>
                </a:cubicBezTo>
                <a:lnTo>
                  <a:pt x="571500" y="3521049"/>
                </a:lnTo>
                <a:cubicBezTo>
                  <a:pt x="430213" y="3593281"/>
                  <a:pt x="381000" y="3624752"/>
                  <a:pt x="285750" y="3673212"/>
                </a:cubicBezTo>
                <a:cubicBezTo>
                  <a:pt x="235847" y="3709978"/>
                  <a:pt x="0" y="3811808"/>
                  <a:pt x="0" y="3811808"/>
                </a:cubicBezTo>
                <a:lnTo>
                  <a:pt x="0" y="1643417"/>
                </a:lnTo>
                <a:close/>
              </a:path>
            </a:pathLst>
          </a:custGeom>
          <a:solidFill>
            <a:srgbClr val="DDDDDD"/>
          </a:solidFill>
          <a:ln>
            <a:noFill/>
          </a:ln>
          <a:effectLst/>
          <a:extLst>
            <a:ext uri="{91240B29-F687-4F45-9708-019B960494DF}">
              <a14:hiddenLine xmlns:a14="http://schemas.microsoft.com/office/drawing/2010/main" w="9525" cap="flat" cmpd="sng">
                <a:solidFill>
                  <a:srgbClr val="FF0000"/>
                </a:solidFill>
                <a:prstDash val="solid"/>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GB"/>
          </a:p>
        </p:txBody>
      </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4400" y="734400"/>
            <a:ext cx="7830433" cy="476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TextBox 16"/>
          <p:cNvSpPr txBox="1"/>
          <p:nvPr/>
        </p:nvSpPr>
        <p:spPr>
          <a:xfrm>
            <a:off x="533400" y="714375"/>
            <a:ext cx="438150" cy="400110"/>
          </a:xfrm>
          <a:prstGeom prst="rect">
            <a:avLst/>
          </a:prstGeom>
          <a:noFill/>
        </p:spPr>
        <p:txBody>
          <a:bodyPr wrap="square" rtlCol="0">
            <a:spAutoFit/>
          </a:bodyPr>
          <a:lstStyle/>
          <a:p>
            <a:r>
              <a:rPr lang="en-GB" sz="2000" b="1" i="1" dirty="0" smtClean="0">
                <a:latin typeface="+mn-lt"/>
              </a:rPr>
              <a:t>P</a:t>
            </a:r>
            <a:endParaRPr lang="en-GB" sz="2000" b="1" i="1" dirty="0">
              <a:latin typeface="+mn-lt"/>
            </a:endParaRPr>
          </a:p>
        </p:txBody>
      </p:sp>
      <p:sp>
        <p:nvSpPr>
          <p:cNvPr id="18" name="TextBox 17"/>
          <p:cNvSpPr txBox="1"/>
          <p:nvPr/>
        </p:nvSpPr>
        <p:spPr>
          <a:xfrm>
            <a:off x="7829550" y="4962525"/>
            <a:ext cx="438150"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1458247800"/>
              </p:ext>
            </p:extLst>
          </p:nvPr>
        </p:nvGraphicFramePr>
        <p:xfrm>
          <a:off x="4314825" y="5029200"/>
          <a:ext cx="255600" cy="244950"/>
        </p:xfrm>
        <a:graphic>
          <a:graphicData uri="http://schemas.openxmlformats.org/presentationml/2006/ole">
            <mc:AlternateContent xmlns:mc="http://schemas.openxmlformats.org/markup-compatibility/2006">
              <mc:Choice xmlns:v="urn:schemas-microsoft-com:vml" Requires="v">
                <p:oleObj spid="_x0000_s220171" name="Equation" r:id="rId4" imgW="304560" imgH="291960" progId="Equation.3">
                  <p:embed/>
                </p:oleObj>
              </mc:Choice>
              <mc:Fallback>
                <p:oleObj name="Equation" r:id="rId4" imgW="304560" imgH="291960" progId="Equation.3">
                  <p:embed/>
                  <p:pic>
                    <p:nvPicPr>
                      <p:cNvPr id="0" name=""/>
                      <p:cNvPicPr>
                        <a:picLocks noChangeAspect="1" noChangeArrowheads="1"/>
                      </p:cNvPicPr>
                      <p:nvPr/>
                    </p:nvPicPr>
                    <p:blipFill>
                      <a:blip r:embed="rId5"/>
                      <a:srcRect/>
                      <a:stretch>
                        <a:fillRect/>
                      </a:stretch>
                    </p:blipFill>
                    <p:spPr bwMode="auto">
                      <a:xfrm>
                        <a:off x="4314825" y="5029200"/>
                        <a:ext cx="255600" cy="244950"/>
                      </a:xfrm>
                      <a:prstGeom prst="rect">
                        <a:avLst/>
                      </a:prstGeom>
                      <a:noFill/>
                      <a:ln>
                        <a:noFill/>
                      </a:ln>
                    </p:spPr>
                  </p:pic>
                </p:oleObj>
              </mc:Fallback>
            </mc:AlternateContent>
          </a:graphicData>
        </a:graphic>
      </p:graphicFrame>
      <p:sp>
        <p:nvSpPr>
          <p:cNvPr id="20" name="TextBox 19"/>
          <p:cNvSpPr txBox="1"/>
          <p:nvPr/>
        </p:nvSpPr>
        <p:spPr>
          <a:xfrm>
            <a:off x="5934074" y="4962525"/>
            <a:ext cx="492883" cy="400110"/>
          </a:xfrm>
          <a:prstGeom prst="rect">
            <a:avLst/>
          </a:prstGeom>
          <a:noFill/>
        </p:spPr>
        <p:txBody>
          <a:bodyPr wrap="square" rtlCol="0">
            <a:spAutoFit/>
          </a:bodyPr>
          <a:lstStyle/>
          <a:p>
            <a:r>
              <a:rPr lang="en-GB" sz="2000" b="1" i="1" dirty="0" smtClean="0">
                <a:latin typeface="+mn-lt"/>
              </a:rPr>
              <a:t>X*</a:t>
            </a:r>
            <a:endParaRPr lang="en-GB" sz="2000" b="1" i="1" dirty="0">
              <a:latin typeface="+mn-lt"/>
            </a:endParaRPr>
          </a:p>
        </p:txBody>
      </p:sp>
      <p:cxnSp>
        <p:nvCxnSpPr>
          <p:cNvPr id="21" name="Straight Connector 20"/>
          <p:cNvCxnSpPr/>
          <p:nvPr/>
        </p:nvCxnSpPr>
        <p:spPr bwMode="auto">
          <a:xfrm>
            <a:off x="6132890"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Straight Connector 21"/>
          <p:cNvCxnSpPr/>
          <p:nvPr/>
        </p:nvCxnSpPr>
        <p:spPr bwMode="auto">
          <a:xfrm>
            <a:off x="4466015" y="4933950"/>
            <a:ext cx="0" cy="66675"/>
          </a:xfrm>
          <a:prstGeom prst="line">
            <a:avLst/>
          </a:prstGeom>
          <a:solidFill>
            <a:schemeClr val="accent1"/>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Oval 22"/>
          <p:cNvSpPr>
            <a:spLocks noChangeAspect="1"/>
          </p:cNvSpPr>
          <p:nvPr/>
        </p:nvSpPr>
        <p:spPr bwMode="auto">
          <a:xfrm>
            <a:off x="6093021" y="2802255"/>
            <a:ext cx="72000" cy="72000"/>
          </a:xfrm>
          <a:prstGeom prst="ellipse">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1400" b="0" i="0" u="none" strike="noStrike" cap="none" normalizeH="0" baseline="0" smtClean="0">
              <a:ln>
                <a:noFill/>
              </a:ln>
              <a:solidFill>
                <a:schemeClr val="tx1"/>
              </a:solidFill>
              <a:effectLst/>
              <a:latin typeface="Arial" charset="0"/>
            </a:endParaRPr>
          </a:p>
        </p:txBody>
      </p:sp>
      <p:cxnSp>
        <p:nvCxnSpPr>
          <p:cNvPr id="24" name="Straight Arrow Connector 23"/>
          <p:cNvCxnSpPr/>
          <p:nvPr/>
        </p:nvCxnSpPr>
        <p:spPr bwMode="auto">
          <a:xfrm>
            <a:off x="6130800" y="2898000"/>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 name="Straight Arrow Connector 24"/>
          <p:cNvCxnSpPr/>
          <p:nvPr/>
        </p:nvCxnSpPr>
        <p:spPr bwMode="auto">
          <a:xfrm flipV="1">
            <a:off x="6130800" y="2259825"/>
            <a:ext cx="0" cy="522000"/>
          </a:xfrm>
          <a:prstGeom prst="straightConnector1">
            <a:avLst/>
          </a:prstGeom>
          <a:solidFill>
            <a:schemeClr val="accent1"/>
          </a:solidFill>
          <a:ln w="15875"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 name="TextBox 26"/>
          <p:cNvSpPr txBox="1"/>
          <p:nvPr/>
        </p:nvSpPr>
        <p:spPr>
          <a:xfrm>
            <a:off x="1666875" y="1809750"/>
            <a:ext cx="4171950" cy="400110"/>
          </a:xfrm>
          <a:prstGeom prst="rect">
            <a:avLst/>
          </a:prstGeom>
          <a:noFill/>
        </p:spPr>
        <p:txBody>
          <a:bodyPr wrap="square" rtlCol="0">
            <a:spAutoFit/>
          </a:bodyPr>
          <a:lstStyle/>
          <a:p>
            <a:r>
              <a:rPr lang="en-GB" sz="1600" b="1" dirty="0" smtClean="0"/>
              <a:t>upper limit of confidence 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28" name="Straight Arrow Connector 27"/>
          <p:cNvCxnSpPr>
            <a:cxnSpLocks noChangeAspect="1"/>
          </p:cNvCxnSpPr>
          <p:nvPr/>
        </p:nvCxnSpPr>
        <p:spPr bwMode="auto">
          <a:xfrm flipV="1">
            <a:off x="4981575" y="350526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TextBox 28"/>
          <p:cNvSpPr txBox="1"/>
          <p:nvPr/>
        </p:nvSpPr>
        <p:spPr>
          <a:xfrm>
            <a:off x="3876675" y="3743325"/>
            <a:ext cx="2636007" cy="338554"/>
          </a:xfrm>
          <a:prstGeom prst="rect">
            <a:avLst/>
          </a:prstGeom>
          <a:noFill/>
        </p:spPr>
        <p:txBody>
          <a:bodyPr wrap="square" rtlCol="0">
            <a:spAutoFit/>
          </a:bodyPr>
          <a:lstStyle/>
          <a:p>
            <a:r>
              <a:rPr lang="en-GB" sz="1600" b="1" dirty="0" smtClean="0"/>
              <a:t>lower limit of confidence</a:t>
            </a:r>
          </a:p>
        </p:txBody>
      </p:sp>
      <p:sp>
        <p:nvSpPr>
          <p:cNvPr id="30" name="TextBox 29"/>
          <p:cNvSpPr txBox="1"/>
          <p:nvPr/>
        </p:nvSpPr>
        <p:spPr>
          <a:xfrm>
            <a:off x="3876600" y="3924300"/>
            <a:ext cx="1789583" cy="400110"/>
          </a:xfrm>
          <a:prstGeom prst="rect">
            <a:avLst/>
          </a:prstGeom>
          <a:noFill/>
        </p:spPr>
        <p:txBody>
          <a:bodyPr wrap="square" rtlCol="0">
            <a:spAutoFit/>
          </a:bodyPr>
          <a:lstStyle/>
          <a:p>
            <a:r>
              <a:rPr lang="en-GB" sz="1600" b="1" dirty="0" smtClean="0"/>
              <a:t>interval for </a:t>
            </a:r>
            <a:r>
              <a:rPr lang="en-GB" sz="2000" b="1" i="1" dirty="0" smtClean="0">
                <a:latin typeface="+mn-lt"/>
              </a:rPr>
              <a:t>P</a:t>
            </a:r>
            <a:r>
              <a:rPr lang="en-GB" sz="2000" b="1" dirty="0" smtClean="0">
                <a:latin typeface="+mn-lt"/>
              </a:rPr>
              <a:t>*</a:t>
            </a:r>
            <a:endParaRPr lang="en-GB" sz="2000" b="1" dirty="0">
              <a:latin typeface="+mn-lt"/>
            </a:endParaRPr>
          </a:p>
        </p:txBody>
      </p:sp>
      <p:cxnSp>
        <p:nvCxnSpPr>
          <p:cNvPr id="31" name="Straight Arrow Connector 30"/>
          <p:cNvCxnSpPr>
            <a:cxnSpLocks noChangeAspect="1"/>
          </p:cNvCxnSpPr>
          <p:nvPr/>
        </p:nvCxnSpPr>
        <p:spPr bwMode="auto">
          <a:xfrm>
            <a:off x="4953000" y="2152710"/>
            <a:ext cx="607217" cy="289512"/>
          </a:xfrm>
          <a:prstGeom prst="straightConnector1">
            <a:avLst/>
          </a:prstGeom>
          <a:solidFill>
            <a:schemeClr val="accent1"/>
          </a:solidFill>
          <a:ln w="12700" cap="flat" cmpd="sng" algn="ctr">
            <a:solidFill>
              <a:schemeClr val="tx1"/>
            </a:solidFill>
            <a:prstDash val="solid"/>
            <a:round/>
            <a:headEnd type="none" w="med" len="med"/>
            <a:tailEnd type="triangle" w="sm"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Rectangle 16"/>
          <p:cNvSpPr>
            <a:spLocks noChangeArrowheads="1"/>
          </p:cNvSpPr>
          <p:nvPr/>
        </p:nvSpPr>
        <p:spPr bwMode="auto">
          <a:xfrm>
            <a:off x="2188332" y="968279"/>
            <a:ext cx="4783968" cy="622396"/>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33" name="Object 30"/>
          <p:cNvGraphicFramePr>
            <a:graphicFrameLocks noChangeAspect="1"/>
          </p:cNvGraphicFramePr>
          <p:nvPr>
            <p:extLst>
              <p:ext uri="{D42A27DB-BD31-4B8C-83A1-F6EECF244321}">
                <p14:modId xmlns:p14="http://schemas.microsoft.com/office/powerpoint/2010/main" val="137067351"/>
              </p:ext>
            </p:extLst>
          </p:nvPr>
        </p:nvGraphicFramePr>
        <p:xfrm>
          <a:off x="2349500" y="1069975"/>
          <a:ext cx="4413250" cy="431800"/>
        </p:xfrm>
        <a:graphic>
          <a:graphicData uri="http://schemas.openxmlformats.org/presentationml/2006/ole">
            <mc:AlternateContent xmlns:mc="http://schemas.openxmlformats.org/markup-compatibility/2006">
              <mc:Choice xmlns:v="urn:schemas-microsoft-com:vml" Requires="v">
                <p:oleObj spid="_x0000_s220172" name="Equation" r:id="rId6" imgW="4406760" imgH="431640" progId="Equation.3">
                  <p:embed/>
                </p:oleObj>
              </mc:Choice>
              <mc:Fallback>
                <p:oleObj name="Equation" r:id="rId6" imgW="4406760" imgH="431640"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49500" y="1069975"/>
                        <a:ext cx="4413250" cy="431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4" name="Text Box 6"/>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dirty="0" smtClean="0"/>
              <a:t>One </a:t>
            </a:r>
            <a:r>
              <a:rPr lang="en-GB" sz="1500" b="1" dirty="0"/>
              <a:t>point to note is that </a:t>
            </a:r>
            <a:r>
              <a:rPr lang="en-GB" sz="1500" b="1" dirty="0" err="1"/>
              <a:t>multicollinearity</a:t>
            </a:r>
            <a:r>
              <a:rPr lang="en-GB" sz="1500" b="1" dirty="0"/>
              <a:t> may not have an adverse effect on prediction precision, even </a:t>
            </a:r>
            <a:r>
              <a:rPr lang="en-GB" sz="1500" b="1" dirty="0" smtClean="0"/>
              <a:t>if </a:t>
            </a:r>
            <a:r>
              <a:rPr lang="en-GB" sz="1500" b="1" dirty="0"/>
              <a:t>the estimates of the coefficients have large variances.</a:t>
            </a:r>
            <a:endParaRPr lang="en-GB" sz="1500" dirty="0"/>
          </a:p>
        </p:txBody>
      </p:sp>
      <p:graphicFrame>
        <p:nvGraphicFramePr>
          <p:cNvPr id="2" name="Object 1"/>
          <p:cNvGraphicFramePr>
            <a:graphicFrameLocks noChangeAspect="1"/>
          </p:cNvGraphicFramePr>
          <p:nvPr>
            <p:extLst>
              <p:ext uri="{D42A27DB-BD31-4B8C-83A1-F6EECF244321}">
                <p14:modId xmlns:p14="http://schemas.microsoft.com/office/powerpoint/2010/main" val="3508996860"/>
              </p:ext>
            </p:extLst>
          </p:nvPr>
        </p:nvGraphicFramePr>
        <p:xfrm>
          <a:off x="7380296" y="2344742"/>
          <a:ext cx="1381536" cy="345312"/>
        </p:xfrm>
        <a:graphic>
          <a:graphicData uri="http://schemas.openxmlformats.org/presentationml/2006/ole">
            <mc:AlternateContent xmlns:mc="http://schemas.openxmlformats.org/markup-compatibility/2006">
              <mc:Choice xmlns:v="urn:schemas-microsoft-com:vml" Requires="v">
                <p:oleObj spid="_x0000_s220173" name="Equation" r:id="rId8" imgW="1726920" imgH="431640" progId="Equation.DSMT4">
                  <p:embed/>
                </p:oleObj>
              </mc:Choice>
              <mc:Fallback>
                <p:oleObj name="Equation" r:id="rId8" imgW="1726920" imgH="431640" progId="Equation.DSMT4">
                  <p:embed/>
                  <p:pic>
                    <p:nvPicPr>
                      <p:cNvPr id="0" name=""/>
                      <p:cNvPicPr>
                        <a:picLocks noChangeAspect="1" noChangeArrowheads="1"/>
                      </p:cNvPicPr>
                      <p:nvPr/>
                    </p:nvPicPr>
                    <p:blipFill>
                      <a:blip r:embed="rId9"/>
                      <a:srcRect/>
                      <a:stretch>
                        <a:fillRect/>
                      </a:stretch>
                    </p:blipFill>
                    <p:spPr bwMode="auto">
                      <a:xfrm>
                        <a:off x="7380296" y="2344742"/>
                        <a:ext cx="1381536" cy="345312"/>
                      </a:xfrm>
                      <a:prstGeom prst="rect">
                        <a:avLst/>
                      </a:prstGeom>
                      <a:solidFill>
                        <a:schemeClr val="bg1"/>
                      </a:solidFill>
                      <a:ln>
                        <a:noFill/>
                      </a:ln>
                    </p:spPr>
                  </p:pic>
                </p:oleObj>
              </mc:Fallback>
            </mc:AlternateContent>
          </a:graphicData>
        </a:graphic>
      </p:graphicFrame>
    </p:spTree>
    <p:extLst>
      <p:ext uri="{BB962C8B-B14F-4D97-AF65-F5344CB8AC3E}">
        <p14:creationId xmlns:p14="http://schemas.microsoft.com/office/powerpoint/2010/main" val="351471456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86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21</a:t>
            </a:r>
            <a:endParaRPr lang="en-US" sz="1000" dirty="0">
              <a:solidFill>
                <a:srgbClr val="3366FF"/>
              </a:solidFill>
            </a:endParaRPr>
          </a:p>
        </p:txBody>
      </p:sp>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3" name="Text Box 7"/>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For simplicity, suppose that there are two explanatory variables, that both have positive true coefficients, and that they are positively correlated, the model being as shown, and that we are predicting the value of </a:t>
            </a:r>
            <a:r>
              <a:rPr lang="en-GB" sz="1500" b="1" i="1"/>
              <a:t>Y</a:t>
            </a:r>
            <a:r>
              <a:rPr lang="en-GB" sz="1500" b="1" baseline="30000"/>
              <a:t> *</a:t>
            </a:r>
            <a:r>
              <a:rPr lang="en-GB" sz="1500" b="1"/>
              <a:t>, given values </a:t>
            </a:r>
            <a:r>
              <a:rPr lang="en-GB" sz="1500" b="1" i="1"/>
              <a:t>X</a:t>
            </a:r>
            <a:r>
              <a:rPr lang="en-GB" sz="1500" b="1" baseline="-25000"/>
              <a:t>2</a:t>
            </a:r>
            <a:r>
              <a:rPr lang="en-GB" sz="1500" b="1" baseline="30000"/>
              <a:t>*</a:t>
            </a:r>
            <a:r>
              <a:rPr lang="en-GB" sz="1500" b="1"/>
              <a:t> and </a:t>
            </a:r>
            <a:r>
              <a:rPr lang="en-GB" sz="1500" b="1" i="1"/>
              <a:t>X</a:t>
            </a:r>
            <a:r>
              <a:rPr lang="en-GB" sz="1500" b="1" baseline="-25000"/>
              <a:t>3</a:t>
            </a:r>
            <a:r>
              <a:rPr lang="en-GB" sz="1500" b="1" baseline="30000"/>
              <a:t>*</a:t>
            </a:r>
            <a:r>
              <a:rPr lang="en-GB" sz="1500" b="1"/>
              <a:t>.</a:t>
            </a:r>
            <a:endParaRPr lang="en-GB" sz="1500"/>
          </a:p>
        </p:txBody>
      </p:sp>
      <p:sp>
        <p:nvSpPr>
          <p:cNvPr id="14" name="Rectangle 16"/>
          <p:cNvSpPr>
            <a:spLocks noChangeArrowheads="1"/>
          </p:cNvSpPr>
          <p:nvPr/>
        </p:nvSpPr>
        <p:spPr bwMode="auto">
          <a:xfrm>
            <a:off x="0" y="560775"/>
            <a:ext cx="9144000" cy="698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15" name="Object 5"/>
          <p:cNvGraphicFramePr>
            <a:graphicFrameLocks noChangeAspect="1"/>
          </p:cNvGraphicFramePr>
          <p:nvPr>
            <p:extLst>
              <p:ext uri="{D42A27DB-BD31-4B8C-83A1-F6EECF244321}">
                <p14:modId xmlns:p14="http://schemas.microsoft.com/office/powerpoint/2010/main" val="720841275"/>
              </p:ext>
            </p:extLst>
          </p:nvPr>
        </p:nvGraphicFramePr>
        <p:xfrm>
          <a:off x="2940050" y="708025"/>
          <a:ext cx="3263900" cy="374650"/>
        </p:xfrm>
        <a:graphic>
          <a:graphicData uri="http://schemas.openxmlformats.org/presentationml/2006/ole">
            <mc:AlternateContent xmlns:mc="http://schemas.openxmlformats.org/markup-compatibility/2006">
              <mc:Choice xmlns:v="urn:schemas-microsoft-com:vml" Requires="v">
                <p:oleObj spid="_x0000_s198718" name="Equation" r:id="rId3" imgW="3263760" imgH="380880" progId="Equation.3">
                  <p:embed/>
                </p:oleObj>
              </mc:Choice>
              <mc:Fallback>
                <p:oleObj name="Equation" r:id="rId3" imgW="32637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0050" y="708025"/>
                        <a:ext cx="32639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6" name="Rectangle 15"/>
          <p:cNvSpPr>
            <a:spLocks noChangeArrowheads="1"/>
          </p:cNvSpPr>
          <p:nvPr/>
        </p:nvSpPr>
        <p:spPr bwMode="auto">
          <a:xfrm>
            <a:off x="0" y="1386001"/>
            <a:ext cx="9144000" cy="24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8" name="Text Box 6"/>
          <p:cNvSpPr txBox="1">
            <a:spLocks noChangeArrowheads="1"/>
          </p:cNvSpPr>
          <p:nvPr/>
        </p:nvSpPr>
        <p:spPr bwMode="auto">
          <a:xfrm>
            <a:off x="1079999" y="1503363"/>
            <a:ext cx="7425825" cy="22494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GB" sz="1800" b="1" dirty="0" smtClean="0">
                <a:latin typeface="Arial" charset="0"/>
              </a:rPr>
              <a:t>Suppose </a:t>
            </a:r>
            <a:r>
              <a:rPr lang="en-GB" sz="2000" b="1" i="1" dirty="0">
                <a:latin typeface="+mn-lt"/>
              </a:rPr>
              <a:t>X</a:t>
            </a:r>
            <a:r>
              <a:rPr lang="en-GB" sz="2000" b="1" baseline="-25000" dirty="0">
                <a:latin typeface="+mn-lt"/>
              </a:rPr>
              <a:t>2</a:t>
            </a:r>
            <a:r>
              <a:rPr lang="en-GB" sz="1800" b="1" dirty="0">
                <a:latin typeface="Arial" charset="0"/>
              </a:rPr>
              <a:t> and </a:t>
            </a:r>
            <a:r>
              <a:rPr lang="en-GB" sz="2000" b="1" i="1" dirty="0">
                <a:latin typeface="+mn-lt"/>
              </a:rPr>
              <a:t>X</a:t>
            </a:r>
            <a:r>
              <a:rPr lang="en-GB" sz="2000" b="1" baseline="-25000" dirty="0">
                <a:latin typeface="+mn-lt"/>
              </a:rPr>
              <a:t>3</a:t>
            </a:r>
            <a:r>
              <a:rPr lang="en-GB" sz="1800" b="1" dirty="0">
                <a:latin typeface="Arial" charset="0"/>
              </a:rPr>
              <a:t> are positively correlated</a:t>
            </a:r>
            <a:r>
              <a:rPr lang="en-GB" sz="1800" b="1" dirty="0" smtClean="0">
                <a:latin typeface="Arial" charset="0"/>
              </a:rPr>
              <a:t>, </a:t>
            </a:r>
            <a:r>
              <a:rPr lang="en-GB" sz="2000" b="1" i="1" dirty="0">
                <a:latin typeface="Symbol" pitchFamily="18" charset="2"/>
              </a:rPr>
              <a:t>b</a:t>
            </a:r>
            <a:r>
              <a:rPr lang="en-GB" sz="2000" b="1" baseline="-25000" dirty="0">
                <a:latin typeface="Arial" charset="0"/>
              </a:rPr>
              <a:t>2</a:t>
            </a:r>
            <a:r>
              <a:rPr lang="en-GB" sz="2000" b="1" dirty="0">
                <a:latin typeface="Arial" charset="0"/>
              </a:rPr>
              <a:t> </a:t>
            </a:r>
            <a:r>
              <a:rPr lang="en-GB" sz="2000" b="1" dirty="0" smtClean="0">
                <a:latin typeface="Arial" charset="0"/>
              </a:rPr>
              <a:t>&gt; 0</a:t>
            </a:r>
            <a:r>
              <a:rPr lang="en-GB" sz="1800" b="1" dirty="0" smtClean="0">
                <a:latin typeface="Arial" charset="0"/>
              </a:rPr>
              <a:t>, </a:t>
            </a:r>
            <a:r>
              <a:rPr lang="en-GB" sz="2000" b="1" i="1" dirty="0">
                <a:latin typeface="Symbol" pitchFamily="18" charset="2"/>
              </a:rPr>
              <a:t>b</a:t>
            </a:r>
            <a:r>
              <a:rPr lang="en-GB" sz="2000" b="1" baseline="-25000" dirty="0">
                <a:latin typeface="Arial" charset="0"/>
              </a:rPr>
              <a:t>3</a:t>
            </a:r>
            <a:r>
              <a:rPr lang="en-GB" sz="2000" b="1" dirty="0">
                <a:latin typeface="Arial" charset="0"/>
              </a:rPr>
              <a:t> </a:t>
            </a:r>
            <a:r>
              <a:rPr lang="en-GB" sz="2000" b="1" dirty="0" smtClean="0">
                <a:latin typeface="Arial" charset="0"/>
              </a:rPr>
              <a:t>&gt; 0</a:t>
            </a:r>
            <a:r>
              <a:rPr lang="en-GB" sz="1800" b="1" dirty="0" smtClean="0">
                <a:latin typeface="Arial" charset="0"/>
              </a:rPr>
              <a:t>.</a:t>
            </a:r>
            <a:endParaRPr lang="en-GB" sz="1800" b="1" dirty="0">
              <a:latin typeface="Arial" charset="0"/>
            </a:endParaRPr>
          </a:p>
          <a:p>
            <a:pPr>
              <a:spcBef>
                <a:spcPts val="1200"/>
              </a:spcBef>
            </a:pPr>
            <a:r>
              <a:rPr lang="en-GB" sz="1800" b="1" dirty="0">
                <a:latin typeface="Arial" charset="0"/>
              </a:rPr>
              <a:t>Then </a:t>
            </a:r>
            <a:r>
              <a:rPr lang="en-GB" sz="1800" b="1" dirty="0" smtClean="0">
                <a:latin typeface="Arial" charset="0"/>
              </a:rPr>
              <a:t>                            .</a:t>
            </a:r>
            <a:endParaRPr lang="en-GB" sz="1800" b="1" dirty="0">
              <a:latin typeface="Arial" charset="0"/>
            </a:endParaRPr>
          </a:p>
          <a:p>
            <a:pPr>
              <a:spcBef>
                <a:spcPts val="1200"/>
              </a:spcBef>
            </a:pPr>
            <a:r>
              <a:rPr lang="en-GB" sz="1800" b="1" dirty="0">
                <a:latin typeface="Arial" charset="0"/>
              </a:rPr>
              <a:t>I</a:t>
            </a:r>
            <a:r>
              <a:rPr lang="en-GB" sz="1800" b="1" dirty="0" smtClean="0">
                <a:latin typeface="Arial" charset="0"/>
              </a:rPr>
              <a:t>f </a:t>
            </a:r>
            <a:r>
              <a:rPr lang="en-GB" sz="1800" b="1" i="1" dirty="0">
                <a:latin typeface="Arial" charset="0"/>
              </a:rPr>
              <a:t> </a:t>
            </a:r>
            <a:r>
              <a:rPr lang="en-GB" sz="1800" b="1" i="1" dirty="0" smtClean="0">
                <a:latin typeface="Arial" charset="0"/>
              </a:rPr>
              <a:t>     </a:t>
            </a:r>
            <a:r>
              <a:rPr lang="en-GB" sz="1800" b="1" dirty="0" smtClean="0">
                <a:latin typeface="Arial" charset="0"/>
              </a:rPr>
              <a:t>is overestimated, </a:t>
            </a:r>
            <a:r>
              <a:rPr lang="en-GB" sz="1800" b="1" i="1" dirty="0">
                <a:latin typeface="Arial" charset="0"/>
              </a:rPr>
              <a:t> </a:t>
            </a:r>
            <a:r>
              <a:rPr lang="en-GB" sz="1800" b="1" i="1" dirty="0" smtClean="0">
                <a:latin typeface="Arial" charset="0"/>
              </a:rPr>
              <a:t>    </a:t>
            </a:r>
            <a:r>
              <a:rPr lang="en-GB" sz="1800" b="1" dirty="0" smtClean="0">
                <a:latin typeface="Arial" charset="0"/>
              </a:rPr>
              <a:t>is </a:t>
            </a:r>
            <a:r>
              <a:rPr lang="en-GB" sz="1800" b="1" dirty="0">
                <a:latin typeface="Arial" charset="0"/>
              </a:rPr>
              <a:t>likely to </a:t>
            </a:r>
            <a:r>
              <a:rPr lang="en-GB" sz="1800" b="1" dirty="0" smtClean="0">
                <a:latin typeface="Arial" charset="0"/>
              </a:rPr>
              <a:t>be underestimated.</a:t>
            </a:r>
          </a:p>
          <a:p>
            <a:pPr>
              <a:spcBef>
                <a:spcPts val="1200"/>
              </a:spcBef>
            </a:pPr>
            <a:r>
              <a:rPr lang="en-GB" sz="1800" b="1" dirty="0" smtClean="0">
                <a:latin typeface="Arial" charset="0"/>
              </a:rPr>
              <a:t>So                              may </a:t>
            </a:r>
            <a:r>
              <a:rPr lang="en-GB" sz="1800" b="1" dirty="0">
                <a:latin typeface="Arial" charset="0"/>
              </a:rPr>
              <a:t>be a </a:t>
            </a:r>
            <a:r>
              <a:rPr lang="en-GB" sz="1800" b="1" dirty="0" smtClean="0">
                <a:latin typeface="Arial" charset="0"/>
              </a:rPr>
              <a:t>good estimator of                             .</a:t>
            </a:r>
            <a:endParaRPr lang="en-GB" sz="1800" b="1" dirty="0">
              <a:latin typeface="Arial" charset="0"/>
            </a:endParaRPr>
          </a:p>
          <a:p>
            <a:pPr>
              <a:spcBef>
                <a:spcPts val="1200"/>
              </a:spcBef>
            </a:pPr>
            <a:r>
              <a:rPr lang="en-GB" sz="1800" b="1" dirty="0">
                <a:latin typeface="Arial" charset="0"/>
              </a:rPr>
              <a:t>Similarly, for other combinations. </a:t>
            </a:r>
            <a:endParaRPr lang="en-US" sz="1800" b="1" dirty="0">
              <a:latin typeface="Arial" charset="0"/>
            </a:endParaRPr>
          </a:p>
        </p:txBody>
      </p:sp>
      <p:graphicFrame>
        <p:nvGraphicFramePr>
          <p:cNvPr id="19" name="Object 18"/>
          <p:cNvGraphicFramePr>
            <a:graphicFrameLocks noChangeAspect="1"/>
          </p:cNvGraphicFramePr>
          <p:nvPr>
            <p:extLst>
              <p:ext uri="{D42A27DB-BD31-4B8C-83A1-F6EECF244321}">
                <p14:modId xmlns:p14="http://schemas.microsoft.com/office/powerpoint/2010/main" val="615700615"/>
              </p:ext>
            </p:extLst>
          </p:nvPr>
        </p:nvGraphicFramePr>
        <p:xfrm>
          <a:off x="1809750" y="1941513"/>
          <a:ext cx="1723540" cy="441925"/>
        </p:xfrm>
        <a:graphic>
          <a:graphicData uri="http://schemas.openxmlformats.org/presentationml/2006/ole">
            <mc:AlternateContent xmlns:mc="http://schemas.openxmlformats.org/markup-compatibility/2006">
              <mc:Choice xmlns:v="urn:schemas-microsoft-com:vml" Requires="v">
                <p:oleObj spid="_x0000_s198719" name="Equation" r:id="rId5" imgW="1981080" imgH="507960" progId="Equation.DSMT4">
                  <p:embed/>
                </p:oleObj>
              </mc:Choice>
              <mc:Fallback>
                <p:oleObj name="Equation" r:id="rId5" imgW="1981080" imgH="507960" progId="Equation.DSMT4">
                  <p:embed/>
                  <p:pic>
                    <p:nvPicPr>
                      <p:cNvPr id="0" name=""/>
                      <p:cNvPicPr>
                        <a:picLocks noChangeAspect="1" noChangeArrowheads="1"/>
                      </p:cNvPicPr>
                      <p:nvPr/>
                    </p:nvPicPr>
                    <p:blipFill>
                      <a:blip r:embed="rId6"/>
                      <a:srcRect/>
                      <a:stretch>
                        <a:fillRect/>
                      </a:stretch>
                    </p:blipFill>
                    <p:spPr bwMode="auto">
                      <a:xfrm>
                        <a:off x="1809750" y="1941513"/>
                        <a:ext cx="1723540" cy="44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 name="Object 19"/>
          <p:cNvGraphicFramePr>
            <a:graphicFrameLocks noChangeAspect="1"/>
          </p:cNvGraphicFramePr>
          <p:nvPr>
            <p:extLst>
              <p:ext uri="{D42A27DB-BD31-4B8C-83A1-F6EECF244321}">
                <p14:modId xmlns:p14="http://schemas.microsoft.com/office/powerpoint/2010/main" val="1133219826"/>
              </p:ext>
            </p:extLst>
          </p:nvPr>
        </p:nvGraphicFramePr>
        <p:xfrm>
          <a:off x="1384300" y="2384425"/>
          <a:ext cx="287338" cy="374650"/>
        </p:xfrm>
        <a:graphic>
          <a:graphicData uri="http://schemas.openxmlformats.org/presentationml/2006/ole">
            <mc:AlternateContent xmlns:mc="http://schemas.openxmlformats.org/markup-compatibility/2006">
              <mc:Choice xmlns:v="urn:schemas-microsoft-com:vml" Requires="v">
                <p:oleObj spid="_x0000_s198720" name="Equation" r:id="rId7" imgW="330120" imgH="431640" progId="Equation.DSMT4">
                  <p:embed/>
                </p:oleObj>
              </mc:Choice>
              <mc:Fallback>
                <p:oleObj name="Equation" r:id="rId7" imgW="330120" imgH="431640" progId="Equation.DSMT4">
                  <p:embed/>
                  <p:pic>
                    <p:nvPicPr>
                      <p:cNvPr id="0" name=""/>
                      <p:cNvPicPr>
                        <a:picLocks noChangeAspect="1" noChangeArrowheads="1"/>
                      </p:cNvPicPr>
                      <p:nvPr/>
                    </p:nvPicPr>
                    <p:blipFill>
                      <a:blip r:embed="rId8"/>
                      <a:srcRect/>
                      <a:stretch>
                        <a:fillRect/>
                      </a:stretch>
                    </p:blipFill>
                    <p:spPr bwMode="auto">
                      <a:xfrm>
                        <a:off x="1384300" y="2384425"/>
                        <a:ext cx="2873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1" name="Object 20"/>
          <p:cNvGraphicFramePr>
            <a:graphicFrameLocks noChangeAspect="1"/>
          </p:cNvGraphicFramePr>
          <p:nvPr>
            <p:extLst>
              <p:ext uri="{D42A27DB-BD31-4B8C-83A1-F6EECF244321}">
                <p14:modId xmlns:p14="http://schemas.microsoft.com/office/powerpoint/2010/main" val="3992290208"/>
              </p:ext>
            </p:extLst>
          </p:nvPr>
        </p:nvGraphicFramePr>
        <p:xfrm>
          <a:off x="3660775" y="2384425"/>
          <a:ext cx="287338" cy="374650"/>
        </p:xfrm>
        <a:graphic>
          <a:graphicData uri="http://schemas.openxmlformats.org/presentationml/2006/ole">
            <mc:AlternateContent xmlns:mc="http://schemas.openxmlformats.org/markup-compatibility/2006">
              <mc:Choice xmlns:v="urn:schemas-microsoft-com:vml" Requires="v">
                <p:oleObj spid="_x0000_s198721" name="Equation" r:id="rId9" imgW="330120" imgH="431640" progId="Equation.DSMT4">
                  <p:embed/>
                </p:oleObj>
              </mc:Choice>
              <mc:Fallback>
                <p:oleObj name="Equation" r:id="rId9" imgW="330120" imgH="431640" progId="Equation.DSMT4">
                  <p:embed/>
                  <p:pic>
                    <p:nvPicPr>
                      <p:cNvPr id="0" name=""/>
                      <p:cNvPicPr>
                        <a:picLocks noChangeAspect="1" noChangeArrowheads="1"/>
                      </p:cNvPicPr>
                      <p:nvPr/>
                    </p:nvPicPr>
                    <p:blipFill>
                      <a:blip r:embed="rId10"/>
                      <a:srcRect/>
                      <a:stretch>
                        <a:fillRect/>
                      </a:stretch>
                    </p:blipFill>
                    <p:spPr bwMode="auto">
                      <a:xfrm>
                        <a:off x="3660775" y="2384425"/>
                        <a:ext cx="2873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2" name="Object 21"/>
          <p:cNvGraphicFramePr>
            <a:graphicFrameLocks noChangeAspect="1"/>
          </p:cNvGraphicFramePr>
          <p:nvPr>
            <p:extLst>
              <p:ext uri="{D42A27DB-BD31-4B8C-83A1-F6EECF244321}">
                <p14:modId xmlns:p14="http://schemas.microsoft.com/office/powerpoint/2010/main" val="4170923737"/>
              </p:ext>
            </p:extLst>
          </p:nvPr>
        </p:nvGraphicFramePr>
        <p:xfrm>
          <a:off x="1573213" y="2800350"/>
          <a:ext cx="1701800" cy="439738"/>
        </p:xfrm>
        <a:graphic>
          <a:graphicData uri="http://schemas.openxmlformats.org/presentationml/2006/ole">
            <mc:AlternateContent xmlns:mc="http://schemas.openxmlformats.org/markup-compatibility/2006">
              <mc:Choice xmlns:v="urn:schemas-microsoft-com:vml" Requires="v">
                <p:oleObj spid="_x0000_s198722" name="Equation" r:id="rId11" imgW="1955520" imgH="507960" progId="Equation.DSMT4">
                  <p:embed/>
                </p:oleObj>
              </mc:Choice>
              <mc:Fallback>
                <p:oleObj name="Equation" r:id="rId11" imgW="1955520" imgH="507960" progId="Equation.DSMT4">
                  <p:embed/>
                  <p:pic>
                    <p:nvPicPr>
                      <p:cNvPr id="0" name=""/>
                      <p:cNvPicPr>
                        <a:picLocks noChangeAspect="1" noChangeArrowheads="1"/>
                      </p:cNvPicPr>
                      <p:nvPr/>
                    </p:nvPicPr>
                    <p:blipFill>
                      <a:blip r:embed="rId12"/>
                      <a:srcRect/>
                      <a:stretch>
                        <a:fillRect/>
                      </a:stretch>
                    </p:blipFill>
                    <p:spPr bwMode="auto">
                      <a:xfrm>
                        <a:off x="1573213" y="2800350"/>
                        <a:ext cx="17018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2673570370"/>
              </p:ext>
            </p:extLst>
          </p:nvPr>
        </p:nvGraphicFramePr>
        <p:xfrm>
          <a:off x="6454775" y="2811463"/>
          <a:ext cx="1690688" cy="417512"/>
        </p:xfrm>
        <a:graphic>
          <a:graphicData uri="http://schemas.openxmlformats.org/presentationml/2006/ole">
            <mc:AlternateContent xmlns:mc="http://schemas.openxmlformats.org/markup-compatibility/2006">
              <mc:Choice xmlns:v="urn:schemas-microsoft-com:vml" Requires="v">
                <p:oleObj spid="_x0000_s198723" name="Equation" r:id="rId13" imgW="1942920" imgH="482400" progId="Equation.DSMT4">
                  <p:embed/>
                </p:oleObj>
              </mc:Choice>
              <mc:Fallback>
                <p:oleObj name="Equation" r:id="rId13" imgW="1942920" imgH="482400" progId="Equation.DSMT4">
                  <p:embed/>
                  <p:pic>
                    <p:nvPicPr>
                      <p:cNvPr id="0" name=""/>
                      <p:cNvPicPr>
                        <a:picLocks noChangeAspect="1" noChangeArrowheads="1"/>
                      </p:cNvPicPr>
                      <p:nvPr/>
                    </p:nvPicPr>
                    <p:blipFill>
                      <a:blip r:embed="rId14"/>
                      <a:srcRect/>
                      <a:stretch>
                        <a:fillRect/>
                      </a:stretch>
                    </p:blipFill>
                    <p:spPr bwMode="auto">
                      <a:xfrm>
                        <a:off x="6454775" y="2811463"/>
                        <a:ext cx="1690688"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6"/>
          <p:cNvSpPr>
            <a:spLocks noChangeArrowheads="1"/>
          </p:cNvSpPr>
          <p:nvPr/>
        </p:nvSpPr>
        <p:spPr bwMode="auto">
          <a:xfrm>
            <a:off x="0" y="560775"/>
            <a:ext cx="9144000" cy="6984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2" name="Rectangle 11"/>
          <p:cNvSpPr>
            <a:spLocks noChangeArrowheads="1"/>
          </p:cNvSpPr>
          <p:nvPr/>
        </p:nvSpPr>
        <p:spPr bwMode="auto">
          <a:xfrm>
            <a:off x="0" y="1386001"/>
            <a:ext cx="9144000" cy="24240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1"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86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22</a:t>
            </a:r>
            <a:endParaRPr lang="en-US" sz="1000" dirty="0">
              <a:solidFill>
                <a:srgbClr val="3366FF"/>
              </a:solidFill>
            </a:endParaRPr>
          </a:p>
        </p:txBody>
      </p:sp>
      <p:sp>
        <p:nvSpPr>
          <p:cNvPr id="1986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Then if the effect of </a:t>
            </a:r>
            <a:r>
              <a:rPr lang="en-GB" sz="1500" b="1" i="1" dirty="0"/>
              <a:t>X</a:t>
            </a:r>
            <a:r>
              <a:rPr lang="en-GB" sz="1500" b="1" baseline="-25000" dirty="0"/>
              <a:t>2</a:t>
            </a:r>
            <a:r>
              <a:rPr lang="en-GB" sz="1500" b="1" dirty="0"/>
              <a:t> is overestimated, so that </a:t>
            </a:r>
            <a:r>
              <a:rPr lang="en-GB" sz="1500" b="1" dirty="0" smtClean="0"/>
              <a:t>     &gt; </a:t>
            </a:r>
            <a:r>
              <a:rPr lang="en-GB" sz="1500" b="1" i="1" dirty="0">
                <a:latin typeface="Symbol" pitchFamily="18" charset="2"/>
              </a:rPr>
              <a:t>b</a:t>
            </a:r>
            <a:r>
              <a:rPr lang="en-GB" sz="1500" b="1" baseline="-25000" dirty="0"/>
              <a:t>2</a:t>
            </a:r>
            <a:r>
              <a:rPr lang="en-GB" sz="1500" b="1" dirty="0"/>
              <a:t>, the effect of </a:t>
            </a:r>
            <a:r>
              <a:rPr lang="en-GB" sz="1500" b="1" i="1" dirty="0"/>
              <a:t>X</a:t>
            </a:r>
            <a:r>
              <a:rPr lang="en-GB" sz="1500" b="1" baseline="-25000" dirty="0"/>
              <a:t>3</a:t>
            </a:r>
            <a:r>
              <a:rPr lang="en-GB" sz="1500" b="1" dirty="0"/>
              <a:t> </a:t>
            </a:r>
            <a:r>
              <a:rPr lang="en-GB" sz="1500" b="1" dirty="0" smtClean="0"/>
              <a:t>is likely to </a:t>
            </a:r>
            <a:r>
              <a:rPr lang="en-GB" sz="1500" b="1" dirty="0"/>
              <a:t>be underestimated, with </a:t>
            </a:r>
            <a:r>
              <a:rPr lang="en-GB" sz="1500" b="1" i="1" dirty="0"/>
              <a:t> </a:t>
            </a:r>
            <a:r>
              <a:rPr lang="en-GB" sz="1500" b="1" i="1" dirty="0" smtClean="0"/>
              <a:t>  </a:t>
            </a:r>
            <a:r>
              <a:rPr lang="en-GB" sz="1500" b="1" dirty="0" smtClean="0"/>
              <a:t>  &lt; </a:t>
            </a:r>
            <a:r>
              <a:rPr lang="en-GB" sz="1500" b="1" i="1" dirty="0">
                <a:latin typeface="Symbol" pitchFamily="18" charset="2"/>
              </a:rPr>
              <a:t>b</a:t>
            </a:r>
            <a:r>
              <a:rPr lang="en-GB" sz="1500" b="1" baseline="-25000" dirty="0"/>
              <a:t>3</a:t>
            </a:r>
            <a:r>
              <a:rPr lang="en-GB" sz="1500" b="1" dirty="0"/>
              <a:t>.  As a consequence, the effects of the errors may to some extent cancel out, with the result that the linear combination may be close to (</a:t>
            </a:r>
            <a:r>
              <a:rPr lang="en-GB" sz="1500" b="1" i="1" dirty="0">
                <a:latin typeface="Symbol" pitchFamily="18" charset="2"/>
              </a:rPr>
              <a:t>b</a:t>
            </a:r>
            <a:r>
              <a:rPr lang="en-GB" sz="1500" b="1" baseline="-25000" dirty="0"/>
              <a:t>2</a:t>
            </a:r>
            <a:r>
              <a:rPr lang="en-GB" sz="1500" b="1" i="1" dirty="0"/>
              <a:t>X</a:t>
            </a:r>
            <a:r>
              <a:rPr lang="en-GB" sz="1500" b="1" baseline="-25000" dirty="0"/>
              <a:t>2</a:t>
            </a:r>
            <a:r>
              <a:rPr lang="en-GB" sz="1500" b="1" baseline="30000" dirty="0"/>
              <a:t>*</a:t>
            </a:r>
            <a:r>
              <a:rPr lang="en-GB" sz="1500" b="1" dirty="0"/>
              <a:t> + </a:t>
            </a:r>
            <a:r>
              <a:rPr lang="en-GB" sz="1500" b="1" i="1" dirty="0">
                <a:latin typeface="Symbol" pitchFamily="18" charset="2"/>
              </a:rPr>
              <a:t>b</a:t>
            </a:r>
            <a:r>
              <a:rPr lang="en-GB" sz="1500" b="1" baseline="-25000" dirty="0"/>
              <a:t>3</a:t>
            </a:r>
            <a:r>
              <a:rPr lang="en-GB" sz="1500" b="1" i="1" dirty="0"/>
              <a:t>X</a:t>
            </a:r>
            <a:r>
              <a:rPr lang="en-GB" sz="1500" b="1" baseline="-25000" dirty="0"/>
              <a:t>3</a:t>
            </a:r>
            <a:r>
              <a:rPr lang="en-GB" sz="1500" b="1" baseline="30000" dirty="0"/>
              <a:t>*</a:t>
            </a:r>
            <a:r>
              <a:rPr lang="en-GB" sz="1500" b="1" dirty="0"/>
              <a:t>).</a:t>
            </a:r>
            <a:r>
              <a:rPr lang="en-US" sz="1500" dirty="0"/>
              <a:t> </a:t>
            </a:r>
            <a:endParaRPr lang="en-GB" sz="1500" dirty="0"/>
          </a:p>
        </p:txBody>
      </p:sp>
      <p:graphicFrame>
        <p:nvGraphicFramePr>
          <p:cNvPr id="198661" name="Object 5"/>
          <p:cNvGraphicFramePr>
            <a:graphicFrameLocks noChangeAspect="1"/>
          </p:cNvGraphicFramePr>
          <p:nvPr>
            <p:extLst>
              <p:ext uri="{D42A27DB-BD31-4B8C-83A1-F6EECF244321}">
                <p14:modId xmlns:p14="http://schemas.microsoft.com/office/powerpoint/2010/main" val="2577897412"/>
              </p:ext>
            </p:extLst>
          </p:nvPr>
        </p:nvGraphicFramePr>
        <p:xfrm>
          <a:off x="2940050" y="708025"/>
          <a:ext cx="3263900" cy="374650"/>
        </p:xfrm>
        <a:graphic>
          <a:graphicData uri="http://schemas.openxmlformats.org/presentationml/2006/ole">
            <mc:AlternateContent xmlns:mc="http://schemas.openxmlformats.org/markup-compatibility/2006">
              <mc:Choice xmlns:v="urn:schemas-microsoft-com:vml" Requires="v">
                <p:oleObj spid="_x0000_s216149" name="Equation" r:id="rId3" imgW="3263760" imgH="380880" progId="Equation.3">
                  <p:embed/>
                </p:oleObj>
              </mc:Choice>
              <mc:Fallback>
                <p:oleObj name="Equation" r:id="rId3" imgW="326376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40050" y="708025"/>
                        <a:ext cx="32639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0"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Text Box 6"/>
          <p:cNvSpPr txBox="1">
            <a:spLocks noChangeArrowheads="1"/>
          </p:cNvSpPr>
          <p:nvPr/>
        </p:nvSpPr>
        <p:spPr bwMode="auto">
          <a:xfrm>
            <a:off x="1079999" y="1503363"/>
            <a:ext cx="7425825" cy="2249487"/>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dirty="0">
                <a:latin typeface="Arial" charset="0"/>
              </a:rPr>
              <a:t> </a:t>
            </a:r>
            <a:r>
              <a:rPr lang="en-GB" sz="1800" b="1" dirty="0" smtClean="0">
                <a:latin typeface="Arial" charset="0"/>
              </a:rPr>
              <a:t>Suppose </a:t>
            </a:r>
            <a:r>
              <a:rPr lang="en-GB" sz="2000" b="1" i="1" dirty="0">
                <a:latin typeface="+mn-lt"/>
              </a:rPr>
              <a:t>X</a:t>
            </a:r>
            <a:r>
              <a:rPr lang="en-GB" sz="2000" b="1" baseline="-25000" dirty="0">
                <a:latin typeface="+mn-lt"/>
              </a:rPr>
              <a:t>2</a:t>
            </a:r>
            <a:r>
              <a:rPr lang="en-GB" sz="1800" b="1" dirty="0">
                <a:latin typeface="Arial" charset="0"/>
              </a:rPr>
              <a:t> and </a:t>
            </a:r>
            <a:r>
              <a:rPr lang="en-GB" sz="2000" b="1" i="1" dirty="0">
                <a:latin typeface="+mn-lt"/>
              </a:rPr>
              <a:t>X</a:t>
            </a:r>
            <a:r>
              <a:rPr lang="en-GB" sz="2000" b="1" baseline="-25000" dirty="0">
                <a:latin typeface="+mn-lt"/>
              </a:rPr>
              <a:t>3</a:t>
            </a:r>
            <a:r>
              <a:rPr lang="en-GB" sz="1800" b="1" dirty="0">
                <a:latin typeface="Arial" charset="0"/>
              </a:rPr>
              <a:t> are positively correlated</a:t>
            </a:r>
            <a:r>
              <a:rPr lang="en-GB" sz="1800" b="1" dirty="0" smtClean="0">
                <a:latin typeface="Arial" charset="0"/>
              </a:rPr>
              <a:t>, </a:t>
            </a:r>
            <a:r>
              <a:rPr lang="en-GB" sz="2000" b="1" i="1" dirty="0">
                <a:latin typeface="Symbol" pitchFamily="18" charset="2"/>
              </a:rPr>
              <a:t>b</a:t>
            </a:r>
            <a:r>
              <a:rPr lang="en-GB" sz="2000" b="1" baseline="-25000" dirty="0">
                <a:latin typeface="Arial" charset="0"/>
              </a:rPr>
              <a:t>2</a:t>
            </a:r>
            <a:r>
              <a:rPr lang="en-GB" sz="2000" b="1" dirty="0">
                <a:latin typeface="Arial" charset="0"/>
              </a:rPr>
              <a:t> </a:t>
            </a:r>
            <a:r>
              <a:rPr lang="en-GB" sz="2000" b="1" dirty="0" smtClean="0">
                <a:latin typeface="Arial" charset="0"/>
              </a:rPr>
              <a:t>&gt; 0</a:t>
            </a:r>
            <a:r>
              <a:rPr lang="en-GB" sz="1800" b="1" dirty="0" smtClean="0">
                <a:latin typeface="Arial" charset="0"/>
              </a:rPr>
              <a:t>, </a:t>
            </a:r>
            <a:r>
              <a:rPr lang="en-GB" sz="2000" b="1" i="1" dirty="0">
                <a:latin typeface="Symbol" pitchFamily="18" charset="2"/>
              </a:rPr>
              <a:t>b</a:t>
            </a:r>
            <a:r>
              <a:rPr lang="en-GB" sz="2000" b="1" baseline="-25000" dirty="0">
                <a:latin typeface="Arial" charset="0"/>
              </a:rPr>
              <a:t>3</a:t>
            </a:r>
            <a:r>
              <a:rPr lang="en-GB" sz="2000" b="1" dirty="0">
                <a:latin typeface="Arial" charset="0"/>
              </a:rPr>
              <a:t> </a:t>
            </a:r>
            <a:r>
              <a:rPr lang="en-GB" sz="2000" b="1" dirty="0" smtClean="0">
                <a:latin typeface="Arial" charset="0"/>
              </a:rPr>
              <a:t>&gt; 0</a:t>
            </a:r>
            <a:r>
              <a:rPr lang="en-GB" sz="1800" b="1" dirty="0" smtClean="0">
                <a:latin typeface="Arial" charset="0"/>
              </a:rPr>
              <a:t>.</a:t>
            </a:r>
            <a:endParaRPr lang="en-GB" sz="1800" b="1" dirty="0">
              <a:latin typeface="Arial" charset="0"/>
            </a:endParaRPr>
          </a:p>
          <a:p>
            <a:pPr>
              <a:spcBef>
                <a:spcPts val="1200"/>
              </a:spcBef>
            </a:pPr>
            <a:r>
              <a:rPr lang="en-GB" sz="1800" b="1" dirty="0">
                <a:latin typeface="Arial" charset="0"/>
              </a:rPr>
              <a:t>Then </a:t>
            </a:r>
            <a:r>
              <a:rPr lang="en-GB" sz="1800" b="1" dirty="0" smtClean="0">
                <a:latin typeface="Arial" charset="0"/>
              </a:rPr>
              <a:t>                            .</a:t>
            </a:r>
            <a:endParaRPr lang="en-GB" sz="1800" b="1" dirty="0">
              <a:latin typeface="Arial" charset="0"/>
            </a:endParaRPr>
          </a:p>
          <a:p>
            <a:pPr>
              <a:spcBef>
                <a:spcPts val="1200"/>
              </a:spcBef>
            </a:pPr>
            <a:r>
              <a:rPr lang="en-GB" sz="1800" b="1" dirty="0">
                <a:latin typeface="Arial" charset="0"/>
              </a:rPr>
              <a:t>I</a:t>
            </a:r>
            <a:r>
              <a:rPr lang="en-GB" sz="1800" b="1" dirty="0" smtClean="0">
                <a:latin typeface="Arial" charset="0"/>
              </a:rPr>
              <a:t>f </a:t>
            </a:r>
            <a:r>
              <a:rPr lang="en-GB" sz="1800" b="1" i="1" dirty="0">
                <a:latin typeface="Arial" charset="0"/>
              </a:rPr>
              <a:t> </a:t>
            </a:r>
            <a:r>
              <a:rPr lang="en-GB" sz="1800" b="1" i="1" dirty="0" smtClean="0">
                <a:latin typeface="Arial" charset="0"/>
              </a:rPr>
              <a:t>     </a:t>
            </a:r>
            <a:r>
              <a:rPr lang="en-GB" sz="1800" b="1" dirty="0" smtClean="0">
                <a:latin typeface="Arial" charset="0"/>
              </a:rPr>
              <a:t>is overestimated, </a:t>
            </a:r>
            <a:r>
              <a:rPr lang="en-GB" sz="1800" b="1" i="1" dirty="0">
                <a:latin typeface="Arial" charset="0"/>
              </a:rPr>
              <a:t> </a:t>
            </a:r>
            <a:r>
              <a:rPr lang="en-GB" sz="1800" b="1" i="1" dirty="0" smtClean="0">
                <a:latin typeface="Arial" charset="0"/>
              </a:rPr>
              <a:t>    </a:t>
            </a:r>
            <a:r>
              <a:rPr lang="en-GB" sz="1800" b="1" dirty="0" smtClean="0">
                <a:latin typeface="Arial" charset="0"/>
              </a:rPr>
              <a:t>is </a:t>
            </a:r>
            <a:r>
              <a:rPr lang="en-GB" sz="1800" b="1" dirty="0">
                <a:latin typeface="Arial" charset="0"/>
              </a:rPr>
              <a:t>likely to </a:t>
            </a:r>
            <a:r>
              <a:rPr lang="en-GB" sz="1800" b="1" dirty="0" smtClean="0">
                <a:latin typeface="Arial" charset="0"/>
              </a:rPr>
              <a:t>be underestimated.</a:t>
            </a:r>
          </a:p>
          <a:p>
            <a:pPr>
              <a:spcBef>
                <a:spcPts val="1200"/>
              </a:spcBef>
            </a:pPr>
            <a:r>
              <a:rPr lang="en-GB" sz="1800" b="1" dirty="0" smtClean="0">
                <a:latin typeface="Arial" charset="0"/>
              </a:rPr>
              <a:t>So                              may </a:t>
            </a:r>
            <a:r>
              <a:rPr lang="en-GB" sz="1800" b="1" dirty="0">
                <a:latin typeface="Arial" charset="0"/>
              </a:rPr>
              <a:t>be a </a:t>
            </a:r>
            <a:r>
              <a:rPr lang="en-GB" sz="1800" b="1" dirty="0" smtClean="0">
                <a:latin typeface="Arial" charset="0"/>
              </a:rPr>
              <a:t>good estimator of                             .</a:t>
            </a:r>
            <a:endParaRPr lang="en-GB" sz="1800" b="1" dirty="0">
              <a:latin typeface="Arial" charset="0"/>
            </a:endParaRPr>
          </a:p>
          <a:p>
            <a:pPr>
              <a:spcBef>
                <a:spcPts val="1200"/>
              </a:spcBef>
            </a:pPr>
            <a:r>
              <a:rPr lang="en-GB" sz="1800" b="1" dirty="0">
                <a:latin typeface="Arial" charset="0"/>
              </a:rPr>
              <a:t>Similarly, for other combinations. </a:t>
            </a:r>
            <a:endParaRPr lang="en-US" sz="1800" b="1" dirty="0">
              <a:latin typeface="Arial" charset="0"/>
            </a:endParaRPr>
          </a:p>
        </p:txBody>
      </p:sp>
      <p:graphicFrame>
        <p:nvGraphicFramePr>
          <p:cNvPr id="2" name="Object 1"/>
          <p:cNvGraphicFramePr>
            <a:graphicFrameLocks noChangeAspect="1"/>
          </p:cNvGraphicFramePr>
          <p:nvPr>
            <p:extLst>
              <p:ext uri="{D42A27DB-BD31-4B8C-83A1-F6EECF244321}">
                <p14:modId xmlns:p14="http://schemas.microsoft.com/office/powerpoint/2010/main" val="4070259056"/>
              </p:ext>
            </p:extLst>
          </p:nvPr>
        </p:nvGraphicFramePr>
        <p:xfrm>
          <a:off x="1809750" y="1941513"/>
          <a:ext cx="1723540" cy="441925"/>
        </p:xfrm>
        <a:graphic>
          <a:graphicData uri="http://schemas.openxmlformats.org/presentationml/2006/ole">
            <mc:AlternateContent xmlns:mc="http://schemas.openxmlformats.org/markup-compatibility/2006">
              <mc:Choice xmlns:v="urn:schemas-microsoft-com:vml" Requires="v">
                <p:oleObj spid="_x0000_s216150" name="Equation" r:id="rId5" imgW="1981080" imgH="507960" progId="Equation.DSMT4">
                  <p:embed/>
                </p:oleObj>
              </mc:Choice>
              <mc:Fallback>
                <p:oleObj name="Equation" r:id="rId5" imgW="1981080" imgH="507960" progId="Equation.DSMT4">
                  <p:embed/>
                  <p:pic>
                    <p:nvPicPr>
                      <p:cNvPr id="0" name="Object 5"/>
                      <p:cNvPicPr>
                        <a:picLocks noChangeAspect="1" noChangeArrowheads="1"/>
                      </p:cNvPicPr>
                      <p:nvPr/>
                    </p:nvPicPr>
                    <p:blipFill>
                      <a:blip r:embed="rId6"/>
                      <a:srcRect/>
                      <a:stretch>
                        <a:fillRect/>
                      </a:stretch>
                    </p:blipFill>
                    <p:spPr bwMode="auto">
                      <a:xfrm>
                        <a:off x="1809750" y="1941513"/>
                        <a:ext cx="1723540" cy="44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959232733"/>
              </p:ext>
            </p:extLst>
          </p:nvPr>
        </p:nvGraphicFramePr>
        <p:xfrm>
          <a:off x="1384300" y="2384425"/>
          <a:ext cx="287338" cy="374650"/>
        </p:xfrm>
        <a:graphic>
          <a:graphicData uri="http://schemas.openxmlformats.org/presentationml/2006/ole">
            <mc:AlternateContent xmlns:mc="http://schemas.openxmlformats.org/markup-compatibility/2006">
              <mc:Choice xmlns:v="urn:schemas-microsoft-com:vml" Requires="v">
                <p:oleObj spid="_x0000_s216151" name="Equation" r:id="rId7" imgW="330120" imgH="431640" progId="Equation.DSMT4">
                  <p:embed/>
                </p:oleObj>
              </mc:Choice>
              <mc:Fallback>
                <p:oleObj name="Equation" r:id="rId7" imgW="330120" imgH="431640" progId="Equation.DSMT4">
                  <p:embed/>
                  <p:pic>
                    <p:nvPicPr>
                      <p:cNvPr id="0" name="Object 1"/>
                      <p:cNvPicPr>
                        <a:picLocks noChangeAspect="1" noChangeArrowheads="1"/>
                      </p:cNvPicPr>
                      <p:nvPr/>
                    </p:nvPicPr>
                    <p:blipFill>
                      <a:blip r:embed="rId8"/>
                      <a:srcRect/>
                      <a:stretch>
                        <a:fillRect/>
                      </a:stretch>
                    </p:blipFill>
                    <p:spPr bwMode="auto">
                      <a:xfrm>
                        <a:off x="1384300" y="2384425"/>
                        <a:ext cx="2873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22099191"/>
              </p:ext>
            </p:extLst>
          </p:nvPr>
        </p:nvGraphicFramePr>
        <p:xfrm>
          <a:off x="3660775" y="2384425"/>
          <a:ext cx="287338" cy="374650"/>
        </p:xfrm>
        <a:graphic>
          <a:graphicData uri="http://schemas.openxmlformats.org/presentationml/2006/ole">
            <mc:AlternateContent xmlns:mc="http://schemas.openxmlformats.org/markup-compatibility/2006">
              <mc:Choice xmlns:v="urn:schemas-microsoft-com:vml" Requires="v">
                <p:oleObj spid="_x0000_s216152" name="Equation" r:id="rId9" imgW="330120" imgH="431640" progId="Equation.DSMT4">
                  <p:embed/>
                </p:oleObj>
              </mc:Choice>
              <mc:Fallback>
                <p:oleObj name="Equation" r:id="rId9" imgW="330120" imgH="431640" progId="Equation.DSMT4">
                  <p:embed/>
                  <p:pic>
                    <p:nvPicPr>
                      <p:cNvPr id="0" name="Object 1"/>
                      <p:cNvPicPr>
                        <a:picLocks noChangeAspect="1" noChangeArrowheads="1"/>
                      </p:cNvPicPr>
                      <p:nvPr/>
                    </p:nvPicPr>
                    <p:blipFill>
                      <a:blip r:embed="rId10"/>
                      <a:srcRect/>
                      <a:stretch>
                        <a:fillRect/>
                      </a:stretch>
                    </p:blipFill>
                    <p:spPr bwMode="auto">
                      <a:xfrm>
                        <a:off x="3660775" y="2384425"/>
                        <a:ext cx="287338"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033038338"/>
              </p:ext>
            </p:extLst>
          </p:nvPr>
        </p:nvGraphicFramePr>
        <p:xfrm>
          <a:off x="1573213" y="2800350"/>
          <a:ext cx="1701800" cy="439738"/>
        </p:xfrm>
        <a:graphic>
          <a:graphicData uri="http://schemas.openxmlformats.org/presentationml/2006/ole">
            <mc:AlternateContent xmlns:mc="http://schemas.openxmlformats.org/markup-compatibility/2006">
              <mc:Choice xmlns:v="urn:schemas-microsoft-com:vml" Requires="v">
                <p:oleObj spid="_x0000_s216153" name="Equation" r:id="rId11" imgW="1955520" imgH="507960" progId="Equation.DSMT4">
                  <p:embed/>
                </p:oleObj>
              </mc:Choice>
              <mc:Fallback>
                <p:oleObj name="Equation" r:id="rId11" imgW="1955520" imgH="507960" progId="Equation.DSMT4">
                  <p:embed/>
                  <p:pic>
                    <p:nvPicPr>
                      <p:cNvPr id="0" name="Object 2"/>
                      <p:cNvPicPr>
                        <a:picLocks noChangeAspect="1" noChangeArrowheads="1"/>
                      </p:cNvPicPr>
                      <p:nvPr/>
                    </p:nvPicPr>
                    <p:blipFill>
                      <a:blip r:embed="rId12"/>
                      <a:srcRect/>
                      <a:stretch>
                        <a:fillRect/>
                      </a:stretch>
                    </p:blipFill>
                    <p:spPr bwMode="auto">
                      <a:xfrm>
                        <a:off x="1573213" y="2800350"/>
                        <a:ext cx="1701800"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890768434"/>
              </p:ext>
            </p:extLst>
          </p:nvPr>
        </p:nvGraphicFramePr>
        <p:xfrm>
          <a:off x="6454775" y="2811463"/>
          <a:ext cx="1690688" cy="417512"/>
        </p:xfrm>
        <a:graphic>
          <a:graphicData uri="http://schemas.openxmlformats.org/presentationml/2006/ole">
            <mc:AlternateContent xmlns:mc="http://schemas.openxmlformats.org/markup-compatibility/2006">
              <mc:Choice xmlns:v="urn:schemas-microsoft-com:vml" Requires="v">
                <p:oleObj spid="_x0000_s216154" name="Equation" r:id="rId13" imgW="1942920" imgH="482400" progId="Equation.DSMT4">
                  <p:embed/>
                </p:oleObj>
              </mc:Choice>
              <mc:Fallback>
                <p:oleObj name="Equation" r:id="rId13" imgW="1942920" imgH="482400" progId="Equation.DSMT4">
                  <p:embed/>
                  <p:pic>
                    <p:nvPicPr>
                      <p:cNvPr id="0" name="Object 2"/>
                      <p:cNvPicPr>
                        <a:picLocks noChangeAspect="1" noChangeArrowheads="1"/>
                      </p:cNvPicPr>
                      <p:nvPr/>
                    </p:nvPicPr>
                    <p:blipFill>
                      <a:blip r:embed="rId14"/>
                      <a:srcRect/>
                      <a:stretch>
                        <a:fillRect/>
                      </a:stretch>
                    </p:blipFill>
                    <p:spPr bwMode="auto">
                      <a:xfrm>
                        <a:off x="6454775" y="2811463"/>
                        <a:ext cx="1690688"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5" name="Object 14"/>
          <p:cNvGraphicFramePr>
            <a:graphicFrameLocks noChangeAspect="1"/>
          </p:cNvGraphicFramePr>
          <p:nvPr>
            <p:extLst>
              <p:ext uri="{D42A27DB-BD31-4B8C-83A1-F6EECF244321}">
                <p14:modId xmlns:p14="http://schemas.microsoft.com/office/powerpoint/2010/main" val="1885809518"/>
              </p:ext>
            </p:extLst>
          </p:nvPr>
        </p:nvGraphicFramePr>
        <p:xfrm>
          <a:off x="4756150" y="5851525"/>
          <a:ext cx="214313" cy="280988"/>
        </p:xfrm>
        <a:graphic>
          <a:graphicData uri="http://schemas.openxmlformats.org/presentationml/2006/ole">
            <mc:AlternateContent xmlns:mc="http://schemas.openxmlformats.org/markup-compatibility/2006">
              <mc:Choice xmlns:v="urn:schemas-microsoft-com:vml" Requires="v">
                <p:oleObj spid="_x0000_s216155" name="Equation" r:id="rId15" imgW="330120" imgH="431640" progId="Equation.DSMT4">
                  <p:embed/>
                </p:oleObj>
              </mc:Choice>
              <mc:Fallback>
                <p:oleObj name="Equation" r:id="rId15" imgW="330120" imgH="431640" progId="Equation.DSMT4">
                  <p:embed/>
                  <p:pic>
                    <p:nvPicPr>
                      <p:cNvPr id="0" name="Object 1"/>
                      <p:cNvPicPr>
                        <a:picLocks noChangeAspect="1" noChangeArrowheads="1"/>
                      </p:cNvPicPr>
                      <p:nvPr/>
                    </p:nvPicPr>
                    <p:blipFill>
                      <a:blip r:embed="rId16"/>
                      <a:srcRect/>
                      <a:stretch>
                        <a:fillRect/>
                      </a:stretch>
                    </p:blipFill>
                    <p:spPr bwMode="auto">
                      <a:xfrm>
                        <a:off x="4756150" y="58515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6" name="Object 15"/>
          <p:cNvGraphicFramePr>
            <a:graphicFrameLocks noChangeAspect="1"/>
          </p:cNvGraphicFramePr>
          <p:nvPr>
            <p:extLst>
              <p:ext uri="{D42A27DB-BD31-4B8C-83A1-F6EECF244321}">
                <p14:modId xmlns:p14="http://schemas.microsoft.com/office/powerpoint/2010/main" val="379078814"/>
              </p:ext>
            </p:extLst>
          </p:nvPr>
        </p:nvGraphicFramePr>
        <p:xfrm>
          <a:off x="2355850" y="6080125"/>
          <a:ext cx="214313" cy="280988"/>
        </p:xfrm>
        <a:graphic>
          <a:graphicData uri="http://schemas.openxmlformats.org/presentationml/2006/ole">
            <mc:AlternateContent xmlns:mc="http://schemas.openxmlformats.org/markup-compatibility/2006">
              <mc:Choice xmlns:v="urn:schemas-microsoft-com:vml" Requires="v">
                <p:oleObj spid="_x0000_s216156" name="Equation" r:id="rId17" imgW="330120" imgH="431640" progId="Equation.DSMT4">
                  <p:embed/>
                </p:oleObj>
              </mc:Choice>
              <mc:Fallback>
                <p:oleObj name="Equation" r:id="rId17" imgW="330120" imgH="431640" progId="Equation.DSMT4">
                  <p:embed/>
                  <p:pic>
                    <p:nvPicPr>
                      <p:cNvPr id="0" name="Object 14"/>
                      <p:cNvPicPr>
                        <a:picLocks noChangeAspect="1" noChangeArrowheads="1"/>
                      </p:cNvPicPr>
                      <p:nvPr/>
                    </p:nvPicPr>
                    <p:blipFill>
                      <a:blip r:embed="rId18"/>
                      <a:srcRect/>
                      <a:stretch>
                        <a:fillRect/>
                      </a:stretch>
                    </p:blipFill>
                    <p:spPr bwMode="auto">
                      <a:xfrm>
                        <a:off x="2355850" y="60801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59572643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6"/>
          <p:cNvSpPr>
            <a:spLocks noChangeArrowheads="1"/>
          </p:cNvSpPr>
          <p:nvPr/>
        </p:nvSpPr>
        <p:spPr bwMode="auto">
          <a:xfrm>
            <a:off x="0" y="560775"/>
            <a:ext cx="9144000" cy="47745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99682"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23</a:t>
            </a:r>
            <a:endParaRPr lang="en-US" sz="1000" dirty="0">
              <a:solidFill>
                <a:srgbClr val="3366FF"/>
              </a:solidFill>
            </a:endParaRPr>
          </a:p>
        </p:txBody>
      </p:sp>
      <p:sp>
        <p:nvSpPr>
          <p:cNvPr id="199684"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This will be illustrated with a simulation, with the model and data shown.  We fit the model and make the </a:t>
            </a:r>
            <a:r>
              <a:rPr lang="en-GB" sz="1500" b="1" dirty="0" smtClean="0"/>
              <a:t>prediction                                      .</a:t>
            </a:r>
            <a:r>
              <a:rPr lang="en-US" sz="1500" dirty="0" smtClean="0"/>
              <a:t> </a:t>
            </a:r>
            <a:endParaRPr lang="en-GB" sz="1500" dirty="0"/>
          </a:p>
        </p:txBody>
      </p:sp>
      <p:sp>
        <p:nvSpPr>
          <p:cNvPr id="199686" name="Text Box 6"/>
          <p:cNvSpPr txBox="1">
            <a:spLocks noChangeArrowheads="1"/>
          </p:cNvSpPr>
          <p:nvPr/>
        </p:nvSpPr>
        <p:spPr bwMode="auto">
          <a:xfrm>
            <a:off x="301625" y="455613"/>
            <a:ext cx="15652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a:latin typeface="Arial" charset="0"/>
              </a:rPr>
              <a:t> </a:t>
            </a:r>
          </a:p>
          <a:p>
            <a:r>
              <a:rPr lang="en-GB" sz="1800" b="1">
                <a:latin typeface="Arial" charset="0"/>
              </a:rPr>
              <a:t>Simulation </a:t>
            </a:r>
            <a:endParaRPr lang="en-US" sz="1800" b="1">
              <a:latin typeface="Arial" charset="0"/>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9" name="Rectangle 18"/>
          <p:cNvSpPr>
            <a:spLocks noChangeArrowheads="1"/>
          </p:cNvSpPr>
          <p:nvPr/>
        </p:nvSpPr>
        <p:spPr bwMode="auto">
          <a:xfrm>
            <a:off x="0" y="1151325"/>
            <a:ext cx="9144000" cy="289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1" name="Object 5"/>
          <p:cNvGraphicFramePr>
            <a:graphicFrameLocks noChangeAspect="1"/>
          </p:cNvGraphicFramePr>
          <p:nvPr>
            <p:extLst>
              <p:ext uri="{D42A27DB-BD31-4B8C-83A1-F6EECF244321}">
                <p14:modId xmlns:p14="http://schemas.microsoft.com/office/powerpoint/2010/main" val="2813826038"/>
              </p:ext>
            </p:extLst>
          </p:nvPr>
        </p:nvGraphicFramePr>
        <p:xfrm>
          <a:off x="1459125" y="1327150"/>
          <a:ext cx="2946400" cy="374650"/>
        </p:xfrm>
        <a:graphic>
          <a:graphicData uri="http://schemas.openxmlformats.org/presentationml/2006/ole">
            <mc:AlternateContent xmlns:mc="http://schemas.openxmlformats.org/markup-compatibility/2006">
              <mc:Choice xmlns:v="urn:schemas-microsoft-com:vml" Requires="v">
                <p:oleObj spid="_x0000_s199924" name="Equation" r:id="rId3" imgW="2946240" imgH="380880" progId="Equation.3">
                  <p:embed/>
                </p:oleObj>
              </mc:Choice>
              <mc:Fallback>
                <p:oleObj name="Equation" r:id="rId3" imgW="2946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9125" y="1327150"/>
                        <a:ext cx="2946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7"/>
          <p:cNvGraphicFramePr>
            <a:graphicFrameLocks noChangeAspect="1"/>
          </p:cNvGraphicFramePr>
          <p:nvPr>
            <p:extLst>
              <p:ext uri="{D42A27DB-BD31-4B8C-83A1-F6EECF244321}">
                <p14:modId xmlns:p14="http://schemas.microsoft.com/office/powerpoint/2010/main" val="3272280216"/>
              </p:ext>
            </p:extLst>
          </p:nvPr>
        </p:nvGraphicFramePr>
        <p:xfrm>
          <a:off x="1276350" y="1860549"/>
          <a:ext cx="4063680" cy="368280"/>
        </p:xfrm>
        <a:graphic>
          <a:graphicData uri="http://schemas.openxmlformats.org/presentationml/2006/ole">
            <mc:AlternateContent xmlns:mc="http://schemas.openxmlformats.org/markup-compatibility/2006">
              <mc:Choice xmlns:v="urn:schemas-microsoft-com:vml" Requires="v">
                <p:oleObj spid="_x0000_s199925" name="Equation" r:id="rId5" imgW="4063680" imgH="368280" progId="Equation.3">
                  <p:embed/>
                </p:oleObj>
              </mc:Choice>
              <mc:Fallback>
                <p:oleObj name="Equation" r:id="rId5" imgW="40636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6350" y="1860549"/>
                        <a:ext cx="4063680" cy="368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9"/>
          <p:cNvGraphicFramePr>
            <a:graphicFrameLocks noChangeAspect="1"/>
          </p:cNvGraphicFramePr>
          <p:nvPr>
            <p:extLst>
              <p:ext uri="{D42A27DB-BD31-4B8C-83A1-F6EECF244321}">
                <p14:modId xmlns:p14="http://schemas.microsoft.com/office/powerpoint/2010/main" val="1201921451"/>
              </p:ext>
            </p:extLst>
          </p:nvPr>
        </p:nvGraphicFramePr>
        <p:xfrm>
          <a:off x="1286325" y="2260599"/>
          <a:ext cx="4101840" cy="380880"/>
        </p:xfrm>
        <a:graphic>
          <a:graphicData uri="http://schemas.openxmlformats.org/presentationml/2006/ole">
            <mc:AlternateContent xmlns:mc="http://schemas.openxmlformats.org/markup-compatibility/2006">
              <mc:Choice xmlns:v="urn:schemas-microsoft-com:vml" Requires="v">
                <p:oleObj spid="_x0000_s199926" name="Equation" r:id="rId7" imgW="4101840" imgH="380880" progId="Equation.3">
                  <p:embed/>
                </p:oleObj>
              </mc:Choice>
              <mc:Fallback>
                <p:oleObj name="Equation" r:id="rId7" imgW="41018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6325" y="2260599"/>
                        <a:ext cx="4101840" cy="3808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4" name="Object 10"/>
          <p:cNvGraphicFramePr>
            <a:graphicFrameLocks noChangeAspect="1"/>
          </p:cNvGraphicFramePr>
          <p:nvPr>
            <p:extLst>
              <p:ext uri="{D42A27DB-BD31-4B8C-83A1-F6EECF244321}">
                <p14:modId xmlns:p14="http://schemas.microsoft.com/office/powerpoint/2010/main" val="1345219646"/>
              </p:ext>
            </p:extLst>
          </p:nvPr>
        </p:nvGraphicFramePr>
        <p:xfrm>
          <a:off x="1044733" y="2862261"/>
          <a:ext cx="1720145" cy="380945"/>
        </p:xfrm>
        <a:graphic>
          <a:graphicData uri="http://schemas.openxmlformats.org/presentationml/2006/ole">
            <mc:AlternateContent xmlns:mc="http://schemas.openxmlformats.org/markup-compatibility/2006">
              <mc:Choice xmlns:v="urn:schemas-microsoft-com:vml" Requires="v">
                <p:oleObj spid="_x0000_s199927" name="Equation" r:id="rId9" imgW="1892160" imgH="419040" progId="Equation.3">
                  <p:embed/>
                </p:oleObj>
              </mc:Choice>
              <mc:Fallback>
                <p:oleObj name="Equation" r:id="rId9" imgW="18921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4733" y="2862261"/>
                        <a:ext cx="1720145" cy="3809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5" name="Object 11"/>
          <p:cNvGraphicFramePr>
            <a:graphicFrameLocks noChangeAspect="1"/>
          </p:cNvGraphicFramePr>
          <p:nvPr>
            <p:extLst>
              <p:ext uri="{D42A27DB-BD31-4B8C-83A1-F6EECF244321}">
                <p14:modId xmlns:p14="http://schemas.microsoft.com/office/powerpoint/2010/main" val="2406150005"/>
              </p:ext>
            </p:extLst>
          </p:nvPr>
        </p:nvGraphicFramePr>
        <p:xfrm>
          <a:off x="1491525" y="3473450"/>
          <a:ext cx="1358900" cy="349250"/>
        </p:xfrm>
        <a:graphic>
          <a:graphicData uri="http://schemas.openxmlformats.org/presentationml/2006/ole">
            <mc:AlternateContent xmlns:mc="http://schemas.openxmlformats.org/markup-compatibility/2006">
              <mc:Choice xmlns:v="urn:schemas-microsoft-com:vml" Requires="v">
                <p:oleObj spid="_x0000_s199928" name="Equation" r:id="rId11" imgW="1358640" imgH="355320" progId="Equation.3">
                  <p:embed/>
                </p:oleObj>
              </mc:Choice>
              <mc:Fallback>
                <p:oleObj name="Equation" r:id="rId11" imgW="1358640" imgH="3553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91525" y="3473450"/>
                        <a:ext cx="1358900" cy="349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Rectangle 26"/>
          <p:cNvSpPr>
            <a:spLocks noChangeArrowheads="1"/>
          </p:cNvSpPr>
          <p:nvPr/>
        </p:nvSpPr>
        <p:spPr bwMode="auto">
          <a:xfrm>
            <a:off x="0" y="4154400"/>
            <a:ext cx="9144000" cy="128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graphicFrame>
        <p:nvGraphicFramePr>
          <p:cNvPr id="28" name="Object 27"/>
          <p:cNvGraphicFramePr>
            <a:graphicFrameLocks noChangeAspect="1"/>
          </p:cNvGraphicFramePr>
          <p:nvPr>
            <p:extLst>
              <p:ext uri="{D42A27DB-BD31-4B8C-83A1-F6EECF244321}">
                <p14:modId xmlns:p14="http://schemas.microsoft.com/office/powerpoint/2010/main" val="198979655"/>
              </p:ext>
            </p:extLst>
          </p:nvPr>
        </p:nvGraphicFramePr>
        <p:xfrm>
          <a:off x="1350963" y="4286250"/>
          <a:ext cx="2895600" cy="1016000"/>
        </p:xfrm>
        <a:graphic>
          <a:graphicData uri="http://schemas.openxmlformats.org/presentationml/2006/ole">
            <mc:AlternateContent xmlns:mc="http://schemas.openxmlformats.org/markup-compatibility/2006">
              <mc:Choice xmlns:v="urn:schemas-microsoft-com:vml" Requires="v">
                <p:oleObj spid="_x0000_s199929" name="Equation" r:id="rId13" imgW="2895480" imgH="1028520" progId="Equation.DSMT4">
                  <p:embed/>
                </p:oleObj>
              </mc:Choice>
              <mc:Fallback>
                <p:oleObj name="Equation" r:id="rId13" imgW="2895480" imgH="1028520" progId="Equation.DSMT4">
                  <p:embed/>
                  <p:pic>
                    <p:nvPicPr>
                      <p:cNvPr id="0" name=""/>
                      <p:cNvPicPr>
                        <a:picLocks noChangeAspect="1" noChangeArrowheads="1"/>
                      </p:cNvPicPr>
                      <p:nvPr/>
                    </p:nvPicPr>
                    <p:blipFill>
                      <a:blip r:embed="rId14"/>
                      <a:srcRect/>
                      <a:stretch>
                        <a:fillRect/>
                      </a:stretch>
                    </p:blipFill>
                    <p:spPr bwMode="auto">
                      <a:xfrm>
                        <a:off x="1350963" y="4286250"/>
                        <a:ext cx="2895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759918710"/>
              </p:ext>
            </p:extLst>
          </p:nvPr>
        </p:nvGraphicFramePr>
        <p:xfrm>
          <a:off x="2655888" y="6086476"/>
          <a:ext cx="1939972" cy="289199"/>
        </p:xfrm>
        <a:graphic>
          <a:graphicData uri="http://schemas.openxmlformats.org/presentationml/2006/ole">
            <mc:AlternateContent xmlns:mc="http://schemas.openxmlformats.org/markup-compatibility/2006">
              <mc:Choice xmlns:v="urn:schemas-microsoft-com:vml" Requires="v">
                <p:oleObj spid="_x0000_s199930" name="Equation" r:id="rId15" imgW="2895480" imgH="431640" progId="Equation.DSMT4">
                  <p:embed/>
                </p:oleObj>
              </mc:Choice>
              <mc:Fallback>
                <p:oleObj name="Equation" r:id="rId15" imgW="2895480" imgH="431640" progId="Equation.DSMT4">
                  <p:embed/>
                  <p:pic>
                    <p:nvPicPr>
                      <p:cNvPr id="0" name="Object 27"/>
                      <p:cNvPicPr>
                        <a:picLocks noChangeAspect="1" noChangeArrowheads="1"/>
                      </p:cNvPicPr>
                      <p:nvPr/>
                    </p:nvPicPr>
                    <p:blipFill>
                      <a:blip r:embed="rId16"/>
                      <a:srcRect/>
                      <a:stretch>
                        <a:fillRect/>
                      </a:stretch>
                    </p:blipFill>
                    <p:spPr bwMode="auto">
                      <a:xfrm>
                        <a:off x="2655888" y="6086476"/>
                        <a:ext cx="1939972" cy="2891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Rectangle 24"/>
          <p:cNvSpPr>
            <a:spLocks noChangeArrowheads="1"/>
          </p:cNvSpPr>
          <p:nvPr/>
        </p:nvSpPr>
        <p:spPr bwMode="auto">
          <a:xfrm>
            <a:off x="0" y="4154400"/>
            <a:ext cx="9144000" cy="1284375"/>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24" name="Rectangle 23"/>
          <p:cNvSpPr>
            <a:spLocks noChangeArrowheads="1"/>
          </p:cNvSpPr>
          <p:nvPr/>
        </p:nvSpPr>
        <p:spPr bwMode="auto">
          <a:xfrm>
            <a:off x="0" y="1151325"/>
            <a:ext cx="9144000" cy="289080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16"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0706"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24</a:t>
            </a:r>
            <a:endParaRPr lang="en-US" sz="1000" dirty="0">
              <a:solidFill>
                <a:srgbClr val="3366FF"/>
              </a:solidFill>
            </a:endParaRPr>
          </a:p>
        </p:txBody>
      </p:sp>
      <p:sp>
        <p:nvSpPr>
          <p:cNvPr id="200708"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Since </a:t>
            </a:r>
            <a:r>
              <a:rPr lang="en-GB" sz="1500" b="1" i="1" dirty="0"/>
              <a:t>X</a:t>
            </a:r>
            <a:r>
              <a:rPr lang="en-GB" sz="1500" b="1" baseline="-25000" dirty="0"/>
              <a:t>2</a:t>
            </a:r>
            <a:r>
              <a:rPr lang="en-GB" sz="1500" b="1" dirty="0"/>
              <a:t> and </a:t>
            </a:r>
            <a:r>
              <a:rPr lang="en-GB" sz="1500" b="1" i="1" dirty="0"/>
              <a:t>X</a:t>
            </a:r>
            <a:r>
              <a:rPr lang="en-GB" sz="1500" b="1" baseline="-25000" dirty="0"/>
              <a:t>3</a:t>
            </a:r>
            <a:r>
              <a:rPr lang="en-GB" sz="1500" b="1" dirty="0"/>
              <a:t> are virtually identical, this may be approximated </a:t>
            </a:r>
            <a:r>
              <a:rPr lang="en-GB" sz="1500" b="1" dirty="0" smtClean="0"/>
              <a:t>as                                      .  </a:t>
            </a:r>
            <a:r>
              <a:rPr lang="en-GB" sz="1500" b="1" dirty="0"/>
              <a:t>Thus the predictive accuracy depends on how </a:t>
            </a:r>
            <a:r>
              <a:rPr lang="en-GB" sz="1500" b="1" dirty="0" smtClean="0"/>
              <a:t>close                  is </a:t>
            </a:r>
            <a:r>
              <a:rPr lang="en-GB" sz="1500" b="1" dirty="0"/>
              <a:t>to (</a:t>
            </a:r>
            <a:r>
              <a:rPr lang="en-GB" sz="1500" b="1" i="1" dirty="0">
                <a:latin typeface="Symbol" pitchFamily="18" charset="2"/>
              </a:rPr>
              <a:t>b</a:t>
            </a:r>
            <a:r>
              <a:rPr lang="en-GB" sz="1500" b="1" baseline="-25000" dirty="0"/>
              <a:t>2</a:t>
            </a:r>
            <a:r>
              <a:rPr lang="en-GB" sz="1500" b="1" dirty="0"/>
              <a:t> + </a:t>
            </a:r>
            <a:r>
              <a:rPr lang="en-GB" sz="1500" b="1" i="1" dirty="0">
                <a:latin typeface="Symbol" pitchFamily="18" charset="2"/>
              </a:rPr>
              <a:t>b</a:t>
            </a:r>
            <a:r>
              <a:rPr lang="en-GB" sz="1500" b="1" baseline="-25000" dirty="0"/>
              <a:t>3</a:t>
            </a:r>
            <a:r>
              <a:rPr lang="en-GB" sz="1500" b="1" dirty="0"/>
              <a:t>), that is, to 5.</a:t>
            </a:r>
            <a:r>
              <a:rPr lang="en-US" sz="1500" dirty="0"/>
              <a:t> </a:t>
            </a:r>
            <a:endParaRPr lang="en-GB" sz="1500" dirty="0"/>
          </a:p>
        </p:txBody>
      </p:sp>
      <p:sp>
        <p:nvSpPr>
          <p:cNvPr id="14"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5"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7" name="Rectangle 16"/>
          <p:cNvSpPr>
            <a:spLocks noChangeArrowheads="1"/>
          </p:cNvSpPr>
          <p:nvPr/>
        </p:nvSpPr>
        <p:spPr bwMode="auto">
          <a:xfrm>
            <a:off x="0" y="560775"/>
            <a:ext cx="9144000" cy="477450"/>
          </a:xfrm>
          <a:prstGeom prst="rect">
            <a:avLst/>
          </a:prstGeom>
          <a:solidFill>
            <a:srgbClr val="F5F5F5"/>
          </a:solidFill>
          <a:ln>
            <a:noFill/>
          </a:ln>
          <a:effectLst>
            <a:innerShdw blurRad="76200">
              <a:prstClr val="black"/>
            </a:innerShdw>
          </a:effectLst>
        </p:spPr>
        <p:txBody>
          <a:bodyPr wrap="none" anchor="ctr"/>
          <a:lstStyle/>
          <a:p>
            <a:pPr>
              <a:defRPr/>
            </a:pPr>
            <a:endParaRPr lang="en-GB"/>
          </a:p>
        </p:txBody>
      </p:sp>
      <p:graphicFrame>
        <p:nvGraphicFramePr>
          <p:cNvPr id="18" name="Object 5"/>
          <p:cNvGraphicFramePr>
            <a:graphicFrameLocks noChangeAspect="1"/>
          </p:cNvGraphicFramePr>
          <p:nvPr>
            <p:extLst>
              <p:ext uri="{D42A27DB-BD31-4B8C-83A1-F6EECF244321}">
                <p14:modId xmlns:p14="http://schemas.microsoft.com/office/powerpoint/2010/main" val="1411374544"/>
              </p:ext>
            </p:extLst>
          </p:nvPr>
        </p:nvGraphicFramePr>
        <p:xfrm>
          <a:off x="1459125" y="1327150"/>
          <a:ext cx="2946400" cy="374650"/>
        </p:xfrm>
        <a:graphic>
          <a:graphicData uri="http://schemas.openxmlformats.org/presentationml/2006/ole">
            <mc:AlternateContent xmlns:mc="http://schemas.openxmlformats.org/markup-compatibility/2006">
              <mc:Choice xmlns:v="urn:schemas-microsoft-com:vml" Requires="v">
                <p:oleObj spid="_x0000_s200930" name="Equation" r:id="rId3" imgW="2946240" imgH="380880" progId="Equation.3">
                  <p:embed/>
                </p:oleObj>
              </mc:Choice>
              <mc:Fallback>
                <p:oleObj name="Equation" r:id="rId3" imgW="2946240" imgH="38088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9125" y="1327150"/>
                        <a:ext cx="2946400" cy="37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9" name="Text Box 6"/>
          <p:cNvSpPr txBox="1">
            <a:spLocks noChangeArrowheads="1"/>
          </p:cNvSpPr>
          <p:nvPr/>
        </p:nvSpPr>
        <p:spPr bwMode="auto">
          <a:xfrm>
            <a:off x="301625" y="455613"/>
            <a:ext cx="1565275" cy="639762"/>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tabLst>
                <a:tab pos="1435100" algn="l"/>
                <a:tab pos="1655763" algn="l"/>
              </a:tabLst>
              <a:defRPr sz="2400">
                <a:solidFill>
                  <a:schemeClr val="tx1"/>
                </a:solidFill>
                <a:latin typeface="Times New Roman" pitchFamily="18" charset="0"/>
              </a:defRPr>
            </a:lvl1pPr>
            <a:lvl2pPr>
              <a:tabLst>
                <a:tab pos="1435100" algn="l"/>
                <a:tab pos="1655763" algn="l"/>
              </a:tabLst>
              <a:defRPr sz="2400">
                <a:solidFill>
                  <a:schemeClr val="tx1"/>
                </a:solidFill>
                <a:latin typeface="Times New Roman" pitchFamily="18" charset="0"/>
              </a:defRPr>
            </a:lvl2pPr>
            <a:lvl3pPr>
              <a:tabLst>
                <a:tab pos="1435100" algn="l"/>
                <a:tab pos="1655763" algn="l"/>
              </a:tabLst>
              <a:defRPr sz="2400">
                <a:solidFill>
                  <a:schemeClr val="tx1"/>
                </a:solidFill>
                <a:latin typeface="Times New Roman" pitchFamily="18" charset="0"/>
              </a:defRPr>
            </a:lvl3pPr>
            <a:lvl4pPr>
              <a:tabLst>
                <a:tab pos="1435100" algn="l"/>
                <a:tab pos="1655763" algn="l"/>
              </a:tabLst>
              <a:defRPr sz="2400">
                <a:solidFill>
                  <a:schemeClr val="tx1"/>
                </a:solidFill>
                <a:latin typeface="Times New Roman" pitchFamily="18" charset="0"/>
              </a:defRPr>
            </a:lvl4pPr>
            <a:lvl5pPr>
              <a:tabLst>
                <a:tab pos="1435100" algn="l"/>
                <a:tab pos="1655763" algn="l"/>
              </a:tabLst>
              <a:defRPr sz="2400">
                <a:solidFill>
                  <a:schemeClr val="tx1"/>
                </a:solidFill>
                <a:latin typeface="Times New Roman" pitchFamily="18" charset="0"/>
              </a:defRPr>
            </a:lvl5pPr>
            <a:lvl6pPr eaLnBrk="0" fontAlgn="base" hangingPunct="0">
              <a:spcBef>
                <a:spcPct val="0"/>
              </a:spcBef>
              <a:spcAft>
                <a:spcPct val="0"/>
              </a:spcAft>
              <a:tabLst>
                <a:tab pos="1435100" algn="l"/>
                <a:tab pos="1655763" algn="l"/>
              </a:tabLst>
              <a:defRPr sz="2400">
                <a:solidFill>
                  <a:schemeClr val="tx1"/>
                </a:solidFill>
                <a:latin typeface="Times New Roman" pitchFamily="18" charset="0"/>
              </a:defRPr>
            </a:lvl6pPr>
            <a:lvl7pPr eaLnBrk="0" fontAlgn="base" hangingPunct="0">
              <a:spcBef>
                <a:spcPct val="0"/>
              </a:spcBef>
              <a:spcAft>
                <a:spcPct val="0"/>
              </a:spcAft>
              <a:tabLst>
                <a:tab pos="1435100" algn="l"/>
                <a:tab pos="1655763" algn="l"/>
              </a:tabLst>
              <a:defRPr sz="2400">
                <a:solidFill>
                  <a:schemeClr val="tx1"/>
                </a:solidFill>
                <a:latin typeface="Times New Roman" pitchFamily="18" charset="0"/>
              </a:defRPr>
            </a:lvl7pPr>
            <a:lvl8pPr eaLnBrk="0" fontAlgn="base" hangingPunct="0">
              <a:spcBef>
                <a:spcPct val="0"/>
              </a:spcBef>
              <a:spcAft>
                <a:spcPct val="0"/>
              </a:spcAft>
              <a:tabLst>
                <a:tab pos="1435100" algn="l"/>
                <a:tab pos="1655763" algn="l"/>
              </a:tabLst>
              <a:defRPr sz="2400">
                <a:solidFill>
                  <a:schemeClr val="tx1"/>
                </a:solidFill>
                <a:latin typeface="Times New Roman" pitchFamily="18" charset="0"/>
              </a:defRPr>
            </a:lvl8pPr>
            <a:lvl9pPr eaLnBrk="0" fontAlgn="base" hangingPunct="0">
              <a:spcBef>
                <a:spcPct val="0"/>
              </a:spcBef>
              <a:spcAft>
                <a:spcPct val="0"/>
              </a:spcAft>
              <a:tabLst>
                <a:tab pos="1435100" algn="l"/>
                <a:tab pos="1655763" algn="l"/>
              </a:tabLst>
              <a:defRPr sz="2400">
                <a:solidFill>
                  <a:schemeClr val="tx1"/>
                </a:solidFill>
                <a:latin typeface="Times New Roman" pitchFamily="18" charset="0"/>
              </a:defRPr>
            </a:lvl9pPr>
          </a:lstStyle>
          <a:p>
            <a:r>
              <a:rPr lang="en-GB" sz="900" b="1">
                <a:latin typeface="Arial" charset="0"/>
              </a:rPr>
              <a:t> </a:t>
            </a:r>
          </a:p>
          <a:p>
            <a:r>
              <a:rPr lang="en-GB" sz="1800" b="1">
                <a:latin typeface="Arial" charset="0"/>
              </a:rPr>
              <a:t>Simulation </a:t>
            </a:r>
            <a:endParaRPr lang="en-US" sz="1800" b="1">
              <a:latin typeface="Arial" charset="0"/>
            </a:endParaRPr>
          </a:p>
        </p:txBody>
      </p:sp>
      <p:graphicFrame>
        <p:nvGraphicFramePr>
          <p:cNvPr id="20" name="Object 7"/>
          <p:cNvGraphicFramePr>
            <a:graphicFrameLocks noChangeAspect="1"/>
          </p:cNvGraphicFramePr>
          <p:nvPr>
            <p:extLst>
              <p:ext uri="{D42A27DB-BD31-4B8C-83A1-F6EECF244321}">
                <p14:modId xmlns:p14="http://schemas.microsoft.com/office/powerpoint/2010/main" val="866201088"/>
              </p:ext>
            </p:extLst>
          </p:nvPr>
        </p:nvGraphicFramePr>
        <p:xfrm>
          <a:off x="1276350" y="1860549"/>
          <a:ext cx="4063680" cy="368280"/>
        </p:xfrm>
        <a:graphic>
          <a:graphicData uri="http://schemas.openxmlformats.org/presentationml/2006/ole">
            <mc:AlternateContent xmlns:mc="http://schemas.openxmlformats.org/markup-compatibility/2006">
              <mc:Choice xmlns:v="urn:schemas-microsoft-com:vml" Requires="v">
                <p:oleObj spid="_x0000_s200931" name="Equation" r:id="rId5" imgW="4063680" imgH="368280" progId="Equation.3">
                  <p:embed/>
                </p:oleObj>
              </mc:Choice>
              <mc:Fallback>
                <p:oleObj name="Equation" r:id="rId5" imgW="4063680" imgH="36828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6350" y="1860549"/>
                        <a:ext cx="4063680" cy="3682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1" name="Object 9"/>
          <p:cNvGraphicFramePr>
            <a:graphicFrameLocks noChangeAspect="1"/>
          </p:cNvGraphicFramePr>
          <p:nvPr>
            <p:extLst>
              <p:ext uri="{D42A27DB-BD31-4B8C-83A1-F6EECF244321}">
                <p14:modId xmlns:p14="http://schemas.microsoft.com/office/powerpoint/2010/main" val="966820269"/>
              </p:ext>
            </p:extLst>
          </p:nvPr>
        </p:nvGraphicFramePr>
        <p:xfrm>
          <a:off x="1286325" y="2260599"/>
          <a:ext cx="4101840" cy="380880"/>
        </p:xfrm>
        <a:graphic>
          <a:graphicData uri="http://schemas.openxmlformats.org/presentationml/2006/ole">
            <mc:AlternateContent xmlns:mc="http://schemas.openxmlformats.org/markup-compatibility/2006">
              <mc:Choice xmlns:v="urn:schemas-microsoft-com:vml" Requires="v">
                <p:oleObj spid="_x0000_s200932" name="Equation" r:id="rId7" imgW="4101840" imgH="380880" progId="Equation.3">
                  <p:embed/>
                </p:oleObj>
              </mc:Choice>
              <mc:Fallback>
                <p:oleObj name="Equation" r:id="rId7" imgW="4101840" imgH="380880" progId="Equation.3">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6325" y="2260599"/>
                        <a:ext cx="4101840" cy="3808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2" name="Object 10"/>
          <p:cNvGraphicFramePr>
            <a:graphicFrameLocks noChangeAspect="1"/>
          </p:cNvGraphicFramePr>
          <p:nvPr>
            <p:extLst>
              <p:ext uri="{D42A27DB-BD31-4B8C-83A1-F6EECF244321}">
                <p14:modId xmlns:p14="http://schemas.microsoft.com/office/powerpoint/2010/main" val="156565358"/>
              </p:ext>
            </p:extLst>
          </p:nvPr>
        </p:nvGraphicFramePr>
        <p:xfrm>
          <a:off x="1044733" y="2862261"/>
          <a:ext cx="1720145" cy="380945"/>
        </p:xfrm>
        <a:graphic>
          <a:graphicData uri="http://schemas.openxmlformats.org/presentationml/2006/ole">
            <mc:AlternateContent xmlns:mc="http://schemas.openxmlformats.org/markup-compatibility/2006">
              <mc:Choice xmlns:v="urn:schemas-microsoft-com:vml" Requires="v">
                <p:oleObj spid="_x0000_s200933" name="Equation" r:id="rId9" imgW="1892160" imgH="419040" progId="Equation.3">
                  <p:embed/>
                </p:oleObj>
              </mc:Choice>
              <mc:Fallback>
                <p:oleObj name="Equation" r:id="rId9" imgW="1892160" imgH="419040" progId="Equation.3">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44733" y="2862261"/>
                        <a:ext cx="1720145" cy="3809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3" name="Object 11"/>
          <p:cNvGraphicFramePr>
            <a:graphicFrameLocks noChangeAspect="1"/>
          </p:cNvGraphicFramePr>
          <p:nvPr>
            <p:extLst>
              <p:ext uri="{D42A27DB-BD31-4B8C-83A1-F6EECF244321}">
                <p14:modId xmlns:p14="http://schemas.microsoft.com/office/powerpoint/2010/main" val="2460725939"/>
              </p:ext>
            </p:extLst>
          </p:nvPr>
        </p:nvGraphicFramePr>
        <p:xfrm>
          <a:off x="1491525" y="3473450"/>
          <a:ext cx="1358900" cy="349250"/>
        </p:xfrm>
        <a:graphic>
          <a:graphicData uri="http://schemas.openxmlformats.org/presentationml/2006/ole">
            <mc:AlternateContent xmlns:mc="http://schemas.openxmlformats.org/markup-compatibility/2006">
              <mc:Choice xmlns:v="urn:schemas-microsoft-com:vml" Requires="v">
                <p:oleObj spid="_x0000_s200934" name="Equation" r:id="rId11" imgW="1358640" imgH="355320" progId="Equation.3">
                  <p:embed/>
                </p:oleObj>
              </mc:Choice>
              <mc:Fallback>
                <p:oleObj name="Equation" r:id="rId11" imgW="1358640" imgH="355320" progId="Equation.3">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91525" y="3473450"/>
                        <a:ext cx="1358900" cy="3492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 name="Object 1"/>
          <p:cNvGraphicFramePr>
            <a:graphicFrameLocks noChangeAspect="1"/>
          </p:cNvGraphicFramePr>
          <p:nvPr>
            <p:extLst>
              <p:ext uri="{D42A27DB-BD31-4B8C-83A1-F6EECF244321}">
                <p14:modId xmlns:p14="http://schemas.microsoft.com/office/powerpoint/2010/main" val="1424718949"/>
              </p:ext>
            </p:extLst>
          </p:nvPr>
        </p:nvGraphicFramePr>
        <p:xfrm>
          <a:off x="1350963" y="4286250"/>
          <a:ext cx="2895600" cy="1016000"/>
        </p:xfrm>
        <a:graphic>
          <a:graphicData uri="http://schemas.openxmlformats.org/presentationml/2006/ole">
            <mc:AlternateContent xmlns:mc="http://schemas.openxmlformats.org/markup-compatibility/2006">
              <mc:Choice xmlns:v="urn:schemas-microsoft-com:vml" Requires="v">
                <p:oleObj spid="_x0000_s200935" name="Equation" r:id="rId13" imgW="2895480" imgH="1028520" progId="Equation.DSMT4">
                  <p:embed/>
                </p:oleObj>
              </mc:Choice>
              <mc:Fallback>
                <p:oleObj name="Equation" r:id="rId13" imgW="2895480" imgH="1028520" progId="Equation.DSMT4">
                  <p:embed/>
                  <p:pic>
                    <p:nvPicPr>
                      <p:cNvPr id="0" name="Object 2"/>
                      <p:cNvPicPr>
                        <a:picLocks noChangeAspect="1" noChangeArrowheads="1"/>
                      </p:cNvPicPr>
                      <p:nvPr/>
                    </p:nvPicPr>
                    <p:blipFill>
                      <a:blip r:embed="rId14"/>
                      <a:srcRect/>
                      <a:stretch>
                        <a:fillRect/>
                      </a:stretch>
                    </p:blipFill>
                    <p:spPr bwMode="auto">
                      <a:xfrm>
                        <a:off x="1350963" y="4286250"/>
                        <a:ext cx="2895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1103451332"/>
              </p:ext>
            </p:extLst>
          </p:nvPr>
        </p:nvGraphicFramePr>
        <p:xfrm>
          <a:off x="6515100" y="5842000"/>
          <a:ext cx="1897063" cy="339725"/>
        </p:xfrm>
        <a:graphic>
          <a:graphicData uri="http://schemas.openxmlformats.org/presentationml/2006/ole">
            <mc:AlternateContent xmlns:mc="http://schemas.openxmlformats.org/markup-compatibility/2006">
              <mc:Choice xmlns:v="urn:schemas-microsoft-com:vml" Requires="v">
                <p:oleObj spid="_x0000_s200936" name="Equation" r:id="rId15" imgW="2831760" imgH="507960" progId="Equation.DSMT4">
                  <p:embed/>
                </p:oleObj>
              </mc:Choice>
              <mc:Fallback>
                <p:oleObj name="Equation" r:id="rId15" imgW="2831760" imgH="507960" progId="Equation.DSMT4">
                  <p:embed/>
                  <p:pic>
                    <p:nvPicPr>
                      <p:cNvPr id="0" name="Object 3"/>
                      <p:cNvPicPr>
                        <a:picLocks noChangeAspect="1" noChangeArrowheads="1"/>
                      </p:cNvPicPr>
                      <p:nvPr/>
                    </p:nvPicPr>
                    <p:blipFill>
                      <a:blip r:embed="rId16"/>
                      <a:srcRect/>
                      <a:stretch>
                        <a:fillRect/>
                      </a:stretch>
                    </p:blipFill>
                    <p:spPr bwMode="auto">
                      <a:xfrm>
                        <a:off x="6515100" y="5842000"/>
                        <a:ext cx="18970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481493983"/>
              </p:ext>
            </p:extLst>
          </p:nvPr>
        </p:nvGraphicFramePr>
        <p:xfrm>
          <a:off x="5197475" y="6070600"/>
          <a:ext cx="792324" cy="330174"/>
        </p:xfrm>
        <a:graphic>
          <a:graphicData uri="http://schemas.openxmlformats.org/presentationml/2006/ole">
            <mc:AlternateContent xmlns:mc="http://schemas.openxmlformats.org/markup-compatibility/2006">
              <mc:Choice xmlns:v="urn:schemas-microsoft-com:vml" Requires="v">
                <p:oleObj spid="_x0000_s200937" name="Equation" r:id="rId17" imgW="1218960" imgH="507960" progId="Equation.DSMT4">
                  <p:embed/>
                </p:oleObj>
              </mc:Choice>
              <mc:Fallback>
                <p:oleObj name="Equation" r:id="rId17" imgW="1218960" imgH="507960" progId="Equation.DSMT4">
                  <p:embed/>
                  <p:pic>
                    <p:nvPicPr>
                      <p:cNvPr id="0" name="Object 3"/>
                      <p:cNvPicPr>
                        <a:picLocks noChangeAspect="1" noChangeArrowheads="1"/>
                      </p:cNvPicPr>
                      <p:nvPr/>
                    </p:nvPicPr>
                    <p:blipFill>
                      <a:blip r:embed="rId18"/>
                      <a:srcRect/>
                      <a:stretch>
                        <a:fillRect/>
                      </a:stretch>
                    </p:blipFill>
                    <p:spPr bwMode="auto">
                      <a:xfrm>
                        <a:off x="5197475" y="6070600"/>
                        <a:ext cx="792324" cy="330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275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25</a:t>
            </a:r>
            <a:endParaRPr lang="en-US" sz="1000" dirty="0">
              <a:solidFill>
                <a:srgbClr val="3366FF"/>
              </a:solidFill>
            </a:endParaRPr>
          </a:p>
        </p:txBody>
      </p:sp>
      <p:sp>
        <p:nvSpPr>
          <p:cNvPr id="202765" name="Text Box 13"/>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The figure shows the distributions of </a:t>
            </a:r>
            <a:r>
              <a:rPr lang="en-GB" sz="1500" b="1" i="1" dirty="0"/>
              <a:t> </a:t>
            </a:r>
            <a:r>
              <a:rPr lang="en-GB" sz="1500" b="1" i="1" dirty="0" smtClean="0"/>
              <a:t>   </a:t>
            </a:r>
            <a:r>
              <a:rPr lang="en-GB" sz="1500" b="1" dirty="0" smtClean="0"/>
              <a:t> </a:t>
            </a:r>
            <a:r>
              <a:rPr lang="en-GB" sz="1500" b="1" dirty="0"/>
              <a:t>and </a:t>
            </a:r>
            <a:r>
              <a:rPr lang="en-GB" sz="1500" b="1" i="1" dirty="0"/>
              <a:t> </a:t>
            </a:r>
            <a:r>
              <a:rPr lang="en-GB" sz="1500" b="1" i="1" dirty="0" smtClean="0"/>
              <a:t>   </a:t>
            </a:r>
            <a:r>
              <a:rPr lang="en-GB" sz="1500" b="1" dirty="0" smtClean="0"/>
              <a:t> </a:t>
            </a:r>
            <a:r>
              <a:rPr lang="en-GB" sz="1500" b="1" dirty="0"/>
              <a:t>for 10 million samples.  Their distributions have relatively wide variances around their true values, as should be expected, given the </a:t>
            </a:r>
            <a:r>
              <a:rPr lang="en-GB" sz="1500" b="1" dirty="0" err="1"/>
              <a:t>multicollinearity</a:t>
            </a:r>
            <a:r>
              <a:rPr lang="en-GB" sz="1500" b="1" dirty="0"/>
              <a:t>.  The actual standard deviations of their distributions is 0.45.</a:t>
            </a:r>
            <a:endParaRPr lang="en-GB" sz="1500" dirty="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4" name="Rectangle 13"/>
          <p:cNvSpPr/>
          <p:nvPr/>
        </p:nvSpPr>
        <p:spPr bwMode="auto">
          <a:xfrm>
            <a:off x="419099" y="698400"/>
            <a:ext cx="83088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5" name="Text Box 7"/>
          <p:cNvSpPr txBox="1">
            <a:spLocks noChangeArrowheads="1"/>
          </p:cNvSpPr>
          <p:nvPr/>
        </p:nvSpPr>
        <p:spPr bwMode="auto">
          <a:xfrm>
            <a:off x="2581275" y="4178300"/>
            <a:ext cx="2089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standard deviations 0.45</a:t>
            </a:r>
            <a:endParaRPr lang="en-US" sz="1200" b="1"/>
          </a:p>
        </p:txBody>
      </p:sp>
      <p:sp>
        <p:nvSpPr>
          <p:cNvPr id="16" name="Text Box 8"/>
          <p:cNvSpPr txBox="1">
            <a:spLocks noChangeArrowheads="1"/>
          </p:cNvSpPr>
          <p:nvPr/>
        </p:nvSpPr>
        <p:spPr bwMode="auto">
          <a:xfrm>
            <a:off x="6292850" y="3340100"/>
            <a:ext cx="1962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standard deviation 0.04</a:t>
            </a:r>
            <a:endParaRPr lang="en-US" sz="1200" b="1"/>
          </a:p>
        </p:txBody>
      </p:sp>
      <p:pic>
        <p:nvPicPr>
          <p:cNvPr id="21811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8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 name="Object 1"/>
          <p:cNvGraphicFramePr>
            <a:graphicFrameLocks noChangeAspect="1"/>
          </p:cNvGraphicFramePr>
          <p:nvPr>
            <p:extLst>
              <p:ext uri="{D42A27DB-BD31-4B8C-83A1-F6EECF244321}">
                <p14:modId xmlns:p14="http://schemas.microsoft.com/office/powerpoint/2010/main" val="36151339"/>
              </p:ext>
            </p:extLst>
          </p:nvPr>
        </p:nvGraphicFramePr>
        <p:xfrm>
          <a:off x="2079625" y="4318000"/>
          <a:ext cx="231775" cy="301625"/>
        </p:xfrm>
        <a:graphic>
          <a:graphicData uri="http://schemas.openxmlformats.org/presentationml/2006/ole">
            <mc:AlternateContent xmlns:mc="http://schemas.openxmlformats.org/markup-compatibility/2006">
              <mc:Choice xmlns:v="urn:schemas-microsoft-com:vml" Requires="v">
                <p:oleObj spid="_x0000_s218146" name="Equation" r:id="rId4" imgW="330057" imgH="431613" progId="Equation.DSMT4">
                  <p:embed/>
                </p:oleObj>
              </mc:Choice>
              <mc:Fallback>
                <p:oleObj name="Equation" r:id="rId4" imgW="330057" imgH="431613" progId="Equation.DSMT4">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9625" y="4318000"/>
                        <a:ext cx="2317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2"/>
          <p:cNvGraphicFramePr>
            <a:graphicFrameLocks noChangeAspect="1"/>
          </p:cNvGraphicFramePr>
          <p:nvPr>
            <p:extLst>
              <p:ext uri="{D42A27DB-BD31-4B8C-83A1-F6EECF244321}">
                <p14:modId xmlns:p14="http://schemas.microsoft.com/office/powerpoint/2010/main" val="4238539503"/>
              </p:ext>
            </p:extLst>
          </p:nvPr>
        </p:nvGraphicFramePr>
        <p:xfrm>
          <a:off x="4889500" y="4318000"/>
          <a:ext cx="231775" cy="301625"/>
        </p:xfrm>
        <a:graphic>
          <a:graphicData uri="http://schemas.openxmlformats.org/presentationml/2006/ole">
            <mc:AlternateContent xmlns:mc="http://schemas.openxmlformats.org/markup-compatibility/2006">
              <mc:Choice xmlns:v="urn:schemas-microsoft-com:vml" Requires="v">
                <p:oleObj spid="_x0000_s218147" name="Equation" r:id="rId6" imgW="330120" imgH="431640" progId="Equation.DSMT4">
                  <p:embed/>
                </p:oleObj>
              </mc:Choice>
              <mc:Fallback>
                <p:oleObj name="Equation" r:id="rId6" imgW="330120" imgH="431640" progId="Equation.DSMT4">
                  <p:embed/>
                  <p:pic>
                    <p:nvPicPr>
                      <p:cNvPr id="0" name="Object 1"/>
                      <p:cNvPicPr>
                        <a:picLocks noChangeAspect="1" noChangeArrowheads="1"/>
                      </p:cNvPicPr>
                      <p:nvPr/>
                    </p:nvPicPr>
                    <p:blipFill>
                      <a:blip r:embed="rId7"/>
                      <a:srcRect/>
                      <a:stretch>
                        <a:fillRect/>
                      </a:stretch>
                    </p:blipFill>
                    <p:spPr bwMode="auto">
                      <a:xfrm>
                        <a:off x="4889500" y="4318000"/>
                        <a:ext cx="2317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2243043195"/>
              </p:ext>
            </p:extLst>
          </p:nvPr>
        </p:nvGraphicFramePr>
        <p:xfrm>
          <a:off x="5089525" y="2479675"/>
          <a:ext cx="650875" cy="301625"/>
        </p:xfrm>
        <a:graphic>
          <a:graphicData uri="http://schemas.openxmlformats.org/presentationml/2006/ole">
            <mc:AlternateContent xmlns:mc="http://schemas.openxmlformats.org/markup-compatibility/2006">
              <mc:Choice xmlns:v="urn:schemas-microsoft-com:vml" Requires="v">
                <p:oleObj spid="_x0000_s218148" name="Equation" r:id="rId8" imgW="927000" imgH="431640" progId="Equation.DSMT4">
                  <p:embed/>
                </p:oleObj>
              </mc:Choice>
              <mc:Fallback>
                <p:oleObj name="Equation" r:id="rId8" imgW="927000" imgH="431640" progId="Equation.DSMT4">
                  <p:embed/>
                  <p:pic>
                    <p:nvPicPr>
                      <p:cNvPr id="0" name="Object 2"/>
                      <p:cNvPicPr>
                        <a:picLocks noChangeAspect="1" noChangeArrowheads="1"/>
                      </p:cNvPicPr>
                      <p:nvPr/>
                    </p:nvPicPr>
                    <p:blipFill>
                      <a:blip r:embed="rId9"/>
                      <a:srcRect/>
                      <a:stretch>
                        <a:fillRect/>
                      </a:stretch>
                    </p:blipFill>
                    <p:spPr bwMode="auto">
                      <a:xfrm>
                        <a:off x="5089525" y="2479675"/>
                        <a:ext cx="650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3936505516"/>
              </p:ext>
            </p:extLst>
          </p:nvPr>
        </p:nvGraphicFramePr>
        <p:xfrm>
          <a:off x="3784600" y="5851525"/>
          <a:ext cx="214313" cy="280988"/>
        </p:xfrm>
        <a:graphic>
          <a:graphicData uri="http://schemas.openxmlformats.org/presentationml/2006/ole">
            <mc:AlternateContent xmlns:mc="http://schemas.openxmlformats.org/markup-compatibility/2006">
              <mc:Choice xmlns:v="urn:schemas-microsoft-com:vml" Requires="v">
                <p:oleObj spid="_x0000_s218149" name="Equation" r:id="rId10" imgW="330120" imgH="431640" progId="Equation.DSMT4">
                  <p:embed/>
                </p:oleObj>
              </mc:Choice>
              <mc:Fallback>
                <p:oleObj name="Equation" r:id="rId10" imgW="330120" imgH="431640" progId="Equation.DSMT4">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784600" y="58515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603662449"/>
              </p:ext>
            </p:extLst>
          </p:nvPr>
        </p:nvGraphicFramePr>
        <p:xfrm>
          <a:off x="4441825" y="5851525"/>
          <a:ext cx="214313" cy="280988"/>
        </p:xfrm>
        <a:graphic>
          <a:graphicData uri="http://schemas.openxmlformats.org/presentationml/2006/ole">
            <mc:AlternateContent xmlns:mc="http://schemas.openxmlformats.org/markup-compatibility/2006">
              <mc:Choice xmlns:v="urn:schemas-microsoft-com:vml" Requires="v">
                <p:oleObj spid="_x0000_s218150" name="Equation" r:id="rId12" imgW="330120" imgH="431640" progId="Equation.DSMT4">
                  <p:embed/>
                </p:oleObj>
              </mc:Choice>
              <mc:Fallback>
                <p:oleObj name="Equation" r:id="rId12" imgW="330120" imgH="431640" progId="Equation.DSMT4">
                  <p:embed/>
                  <p:pic>
                    <p:nvPicPr>
                      <p:cNvPr id="0" name="Object 14"/>
                      <p:cNvPicPr>
                        <a:picLocks noChangeAspect="1" noChangeArrowheads="1"/>
                      </p:cNvPicPr>
                      <p:nvPr/>
                    </p:nvPicPr>
                    <p:blipFill>
                      <a:blip r:embed="rId13"/>
                      <a:srcRect/>
                      <a:stretch>
                        <a:fillRect/>
                      </a:stretch>
                    </p:blipFill>
                    <p:spPr bwMode="auto">
                      <a:xfrm>
                        <a:off x="4441825" y="5851525"/>
                        <a:ext cx="214313"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20377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26</a:t>
            </a:r>
            <a:endParaRPr lang="en-US" sz="1000" dirty="0">
              <a:solidFill>
                <a:srgbClr val="3366FF"/>
              </a:solidFill>
            </a:endParaRPr>
          </a:p>
        </p:txBody>
      </p:sp>
      <p:sp>
        <p:nvSpPr>
          <p:cNvPr id="20378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The figure also shows the distribution of their sum.  As anticipated, it is distributed around 5, but with a much lower standard deviation, 0.04, despite the multicollinearity affecting the point estimates of the individual coefficients.</a:t>
            </a:r>
            <a:r>
              <a:rPr lang="en-US" sz="1500"/>
              <a:t> </a:t>
            </a:r>
            <a:endParaRPr lang="en-GB" sz="1500"/>
          </a:p>
        </p:txBody>
      </p:sp>
      <p:sp>
        <p:nvSpPr>
          <p:cNvPr id="11"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2"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5" name="Rectangle 14"/>
          <p:cNvSpPr/>
          <p:nvPr/>
        </p:nvSpPr>
        <p:spPr bwMode="auto">
          <a:xfrm>
            <a:off x="419099" y="698400"/>
            <a:ext cx="8308800" cy="4782150"/>
          </a:xfrm>
          <a:prstGeom prst="rect">
            <a:avLst/>
          </a:prstGeom>
          <a:solidFill>
            <a:schemeClr val="bg1"/>
          </a:solidFill>
          <a:ln w="9525" cap="flat" cmpd="sng" algn="ctr">
            <a:noFill/>
            <a:prstDash val="solid"/>
            <a:round/>
            <a:headEnd type="none" w="med" len="med"/>
            <a:tailEnd type="none" w="med" len="med"/>
          </a:ln>
          <a:effectLst>
            <a:innerShdw blurRad="76200">
              <a:prstClr val="black"/>
            </a:innerShdw>
          </a:effectLst>
          <a:extLst/>
        </p:spPr>
        <p:txBody>
          <a:bodyPr/>
          <a:lstStyle/>
          <a:p>
            <a:pPr>
              <a:defRPr/>
            </a:pPr>
            <a:endParaRPr lang="en-GB"/>
          </a:p>
        </p:txBody>
      </p:sp>
      <p:sp>
        <p:nvSpPr>
          <p:cNvPr id="19" name="Text Box 7"/>
          <p:cNvSpPr txBox="1">
            <a:spLocks noChangeArrowheads="1"/>
          </p:cNvSpPr>
          <p:nvPr/>
        </p:nvSpPr>
        <p:spPr bwMode="auto">
          <a:xfrm>
            <a:off x="2581275" y="4178300"/>
            <a:ext cx="2089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standard deviations 0.45</a:t>
            </a:r>
            <a:endParaRPr lang="en-US" sz="1200" b="1"/>
          </a:p>
        </p:txBody>
      </p:sp>
      <p:sp>
        <p:nvSpPr>
          <p:cNvPr id="20" name="Text Box 8"/>
          <p:cNvSpPr txBox="1">
            <a:spLocks noChangeArrowheads="1"/>
          </p:cNvSpPr>
          <p:nvPr/>
        </p:nvSpPr>
        <p:spPr bwMode="auto">
          <a:xfrm>
            <a:off x="6292850" y="3340100"/>
            <a:ext cx="1962150"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200" b="1"/>
              <a:t>standard deviation 0.04</a:t>
            </a:r>
            <a:endParaRPr lang="en-US" sz="1200" b="1"/>
          </a:p>
        </p:txBody>
      </p:sp>
      <p:pic>
        <p:nvPicPr>
          <p:cNvPr id="2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800" y="734400"/>
            <a:ext cx="7833025" cy="4769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22" name="Object 21"/>
          <p:cNvGraphicFramePr>
            <a:graphicFrameLocks noChangeAspect="1"/>
          </p:cNvGraphicFramePr>
          <p:nvPr>
            <p:extLst>
              <p:ext uri="{D42A27DB-BD31-4B8C-83A1-F6EECF244321}">
                <p14:modId xmlns:p14="http://schemas.microsoft.com/office/powerpoint/2010/main" val="3505804223"/>
              </p:ext>
            </p:extLst>
          </p:nvPr>
        </p:nvGraphicFramePr>
        <p:xfrm>
          <a:off x="2079625" y="4318000"/>
          <a:ext cx="231775" cy="301625"/>
        </p:xfrm>
        <a:graphic>
          <a:graphicData uri="http://schemas.openxmlformats.org/presentationml/2006/ole">
            <mc:AlternateContent xmlns:mc="http://schemas.openxmlformats.org/markup-compatibility/2006">
              <mc:Choice xmlns:v="urn:schemas-microsoft-com:vml" Requires="v">
                <p:oleObj spid="_x0000_s219152" name="Equation" r:id="rId4" imgW="330057" imgH="431613" progId="Equation.DSMT4">
                  <p:embed/>
                </p:oleObj>
              </mc:Choice>
              <mc:Fallback>
                <p:oleObj name="Equation" r:id="rId4" imgW="330057" imgH="431613" progId="Equation.DSMT4">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79625" y="4318000"/>
                        <a:ext cx="2317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3" name="Object 22"/>
          <p:cNvGraphicFramePr>
            <a:graphicFrameLocks noChangeAspect="1"/>
          </p:cNvGraphicFramePr>
          <p:nvPr>
            <p:extLst>
              <p:ext uri="{D42A27DB-BD31-4B8C-83A1-F6EECF244321}">
                <p14:modId xmlns:p14="http://schemas.microsoft.com/office/powerpoint/2010/main" val="1407167345"/>
              </p:ext>
            </p:extLst>
          </p:nvPr>
        </p:nvGraphicFramePr>
        <p:xfrm>
          <a:off x="4889500" y="4318000"/>
          <a:ext cx="231775" cy="301625"/>
        </p:xfrm>
        <a:graphic>
          <a:graphicData uri="http://schemas.openxmlformats.org/presentationml/2006/ole">
            <mc:AlternateContent xmlns:mc="http://schemas.openxmlformats.org/markup-compatibility/2006">
              <mc:Choice xmlns:v="urn:schemas-microsoft-com:vml" Requires="v">
                <p:oleObj spid="_x0000_s219153" name="Equation" r:id="rId6" imgW="330120" imgH="431640" progId="Equation.DSMT4">
                  <p:embed/>
                </p:oleObj>
              </mc:Choice>
              <mc:Fallback>
                <p:oleObj name="Equation" r:id="rId6" imgW="330120" imgH="431640" progId="Equation.DSMT4">
                  <p:embed/>
                  <p:pic>
                    <p:nvPicPr>
                      <p:cNvPr id="0" name=""/>
                      <p:cNvPicPr>
                        <a:picLocks noChangeAspect="1" noChangeArrowheads="1"/>
                      </p:cNvPicPr>
                      <p:nvPr/>
                    </p:nvPicPr>
                    <p:blipFill>
                      <a:blip r:embed="rId7"/>
                      <a:srcRect/>
                      <a:stretch>
                        <a:fillRect/>
                      </a:stretch>
                    </p:blipFill>
                    <p:spPr bwMode="auto">
                      <a:xfrm>
                        <a:off x="4889500" y="4318000"/>
                        <a:ext cx="2317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4" name="Object 23"/>
          <p:cNvGraphicFramePr>
            <a:graphicFrameLocks noChangeAspect="1"/>
          </p:cNvGraphicFramePr>
          <p:nvPr>
            <p:extLst>
              <p:ext uri="{D42A27DB-BD31-4B8C-83A1-F6EECF244321}">
                <p14:modId xmlns:p14="http://schemas.microsoft.com/office/powerpoint/2010/main" val="211745014"/>
              </p:ext>
            </p:extLst>
          </p:nvPr>
        </p:nvGraphicFramePr>
        <p:xfrm>
          <a:off x="5089525" y="2479675"/>
          <a:ext cx="650875" cy="301625"/>
        </p:xfrm>
        <a:graphic>
          <a:graphicData uri="http://schemas.openxmlformats.org/presentationml/2006/ole">
            <mc:AlternateContent xmlns:mc="http://schemas.openxmlformats.org/markup-compatibility/2006">
              <mc:Choice xmlns:v="urn:schemas-microsoft-com:vml" Requires="v">
                <p:oleObj spid="_x0000_s219154" name="Equation" r:id="rId8" imgW="927000" imgH="431640" progId="Equation.DSMT4">
                  <p:embed/>
                </p:oleObj>
              </mc:Choice>
              <mc:Fallback>
                <p:oleObj name="Equation" r:id="rId8" imgW="927000" imgH="431640" progId="Equation.DSMT4">
                  <p:embed/>
                  <p:pic>
                    <p:nvPicPr>
                      <p:cNvPr id="0" name=""/>
                      <p:cNvPicPr>
                        <a:picLocks noChangeAspect="1" noChangeArrowheads="1"/>
                      </p:cNvPicPr>
                      <p:nvPr/>
                    </p:nvPicPr>
                    <p:blipFill>
                      <a:blip r:embed="rId9"/>
                      <a:srcRect/>
                      <a:stretch>
                        <a:fillRect/>
                      </a:stretch>
                    </p:blipFill>
                    <p:spPr bwMode="auto">
                      <a:xfrm>
                        <a:off x="5089525" y="2479675"/>
                        <a:ext cx="650875" cy="30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1754" name="Text Box 10"/>
          <p:cNvSpPr txBox="1">
            <a:spLocks noChangeArrowheads="1"/>
          </p:cNvSpPr>
          <p:nvPr/>
        </p:nvSpPr>
        <p:spPr bwMode="auto">
          <a:xfrm>
            <a:off x="1508125" y="709613"/>
            <a:ext cx="6043613" cy="5095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nSpc>
                <a:spcPct val="120000"/>
              </a:lnSpc>
              <a:spcBef>
                <a:spcPct val="50000"/>
              </a:spcBef>
            </a:pPr>
            <a:endParaRPr lang="en-GB" sz="1200" b="1" dirty="0">
              <a:solidFill>
                <a:schemeClr val="bg1"/>
              </a:solidFill>
            </a:endParaRPr>
          </a:p>
          <a:p>
            <a:pPr>
              <a:lnSpc>
                <a:spcPct val="120000"/>
              </a:lnSpc>
            </a:pPr>
            <a:r>
              <a:rPr lang="en-GB" b="1" dirty="0">
                <a:solidFill>
                  <a:schemeClr val="bg1"/>
                </a:solidFill>
              </a:rPr>
              <a:t>Copyright Christopher Dougherty </a:t>
            </a:r>
            <a:r>
              <a:rPr lang="en-GB" b="1" dirty="0" smtClean="0">
                <a:solidFill>
                  <a:schemeClr val="bg1"/>
                </a:solidFill>
              </a:rPr>
              <a:t>2016.</a:t>
            </a:r>
            <a:r>
              <a:rPr lang="en-GB" sz="1200" b="1" dirty="0" smtClean="0">
                <a:solidFill>
                  <a:schemeClr val="bg1"/>
                </a:solidFill>
              </a:rPr>
              <a:t> </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These slideshows may be downloaded by anyone, anywhere for personal use.</a:t>
            </a:r>
          </a:p>
          <a:p>
            <a:pPr>
              <a:lnSpc>
                <a:spcPct val="120000"/>
              </a:lnSpc>
            </a:pPr>
            <a:r>
              <a:rPr lang="en-GB" sz="1200" b="1" dirty="0">
                <a:solidFill>
                  <a:schemeClr val="bg1"/>
                </a:solidFill>
              </a:rPr>
              <a:t>Subject to respect for copyright and, where appropriate, attribution, they may be used as a resource for teaching an econometrics course.  There is no need to refer to the author.</a:t>
            </a:r>
          </a:p>
          <a:p>
            <a:pPr>
              <a:lnSpc>
                <a:spcPct val="120000"/>
              </a:lnSpc>
            </a:pPr>
            <a:endParaRPr lang="en-GB" sz="1200" b="1" dirty="0">
              <a:solidFill>
                <a:schemeClr val="bg1"/>
              </a:solidFill>
            </a:endParaRPr>
          </a:p>
          <a:p>
            <a:pPr>
              <a:lnSpc>
                <a:spcPct val="120000"/>
              </a:lnSpc>
            </a:pPr>
            <a:r>
              <a:rPr lang="en-GB" sz="1200" b="1" dirty="0">
                <a:solidFill>
                  <a:schemeClr val="bg1"/>
                </a:solidFill>
              </a:rPr>
              <a:t>The content of this slideshow comes from Section 3.6 of C. Dougherty, </a:t>
            </a:r>
            <a:r>
              <a:rPr lang="en-GB" sz="1200" b="1" i="1" dirty="0">
                <a:solidFill>
                  <a:schemeClr val="bg1"/>
                </a:solidFill>
              </a:rPr>
              <a:t>Introduction to Econometrics</a:t>
            </a:r>
            <a:r>
              <a:rPr lang="en-GB" sz="1200" b="1" dirty="0">
                <a:solidFill>
                  <a:schemeClr val="bg1"/>
                </a:solidFill>
              </a:rPr>
              <a:t>, </a:t>
            </a:r>
            <a:r>
              <a:rPr lang="en-GB" sz="1200" b="1" dirty="0" smtClean="0">
                <a:solidFill>
                  <a:schemeClr val="bg1"/>
                </a:solidFill>
              </a:rPr>
              <a:t>fifth </a:t>
            </a:r>
            <a:r>
              <a:rPr lang="en-GB" sz="1200" b="1" dirty="0">
                <a:solidFill>
                  <a:schemeClr val="bg1"/>
                </a:solidFill>
              </a:rPr>
              <a:t>edition </a:t>
            </a:r>
            <a:r>
              <a:rPr lang="en-GB" sz="1200" b="1" dirty="0" smtClean="0">
                <a:solidFill>
                  <a:schemeClr val="bg1"/>
                </a:solidFill>
              </a:rPr>
              <a:t>2016, </a:t>
            </a:r>
            <a:r>
              <a:rPr lang="en-GB" sz="1200" b="1" dirty="0">
                <a:solidFill>
                  <a:schemeClr val="bg1"/>
                </a:solidFill>
              </a:rPr>
              <a:t>Oxford University Press.</a:t>
            </a:r>
          </a:p>
          <a:p>
            <a:pPr>
              <a:lnSpc>
                <a:spcPct val="120000"/>
              </a:lnSpc>
            </a:pPr>
            <a:r>
              <a:rPr lang="en-GB" sz="1200" b="1" dirty="0">
                <a:solidFill>
                  <a:schemeClr val="bg1"/>
                </a:solidFill>
              </a:rPr>
              <a:t>Additional (free) resources for both students and instructors may be downloaded from the OUP Online Resource Centre</a:t>
            </a:r>
          </a:p>
          <a:p>
            <a:pPr>
              <a:lnSpc>
                <a:spcPct val="120000"/>
              </a:lnSpc>
            </a:pPr>
            <a:r>
              <a:rPr lang="en-GB" sz="1200" b="1" dirty="0">
                <a:solidFill>
                  <a:schemeClr val="bg1"/>
                </a:solidFill>
                <a:hlinkClick r:id="rId2"/>
              </a:rPr>
              <a:t>www.oxfordtextbooks.co.uk/orc/dougherty5e/</a:t>
            </a:r>
            <a:r>
              <a:rPr lang="en-GB" sz="1200" b="1" dirty="0" smtClean="0">
                <a:solidFill>
                  <a:schemeClr val="bg1"/>
                </a:solidFill>
              </a:rPr>
              <a:t>.</a:t>
            </a:r>
            <a:endParaRPr lang="en-GB" sz="1200" b="1" dirty="0">
              <a:solidFill>
                <a:schemeClr val="bg1"/>
              </a:solidFill>
            </a:endParaRPr>
          </a:p>
          <a:p>
            <a:pPr>
              <a:lnSpc>
                <a:spcPct val="120000"/>
              </a:lnSpc>
            </a:pPr>
            <a:endParaRPr lang="en-GB" sz="1200" b="1" dirty="0">
              <a:solidFill>
                <a:schemeClr val="bg1"/>
              </a:solidFill>
            </a:endParaRPr>
          </a:p>
          <a:p>
            <a:pPr>
              <a:lnSpc>
                <a:spcPct val="120000"/>
              </a:lnSpc>
            </a:pPr>
            <a:r>
              <a:rPr lang="en-GB" sz="1200" b="1" dirty="0">
                <a:solidFill>
                  <a:schemeClr val="bg1"/>
                </a:solidFill>
              </a:rPr>
              <a:t>Individuals studying econometrics on their own </a:t>
            </a:r>
            <a:r>
              <a:rPr lang="en-GB" sz="1200" b="1" dirty="0" smtClean="0">
                <a:solidFill>
                  <a:schemeClr val="bg1"/>
                </a:solidFill>
              </a:rPr>
              <a:t>who </a:t>
            </a:r>
            <a:r>
              <a:rPr lang="en-GB" sz="1200" b="1" dirty="0">
                <a:solidFill>
                  <a:schemeClr val="bg1"/>
                </a:solidFill>
              </a:rPr>
              <a:t>feel that they might benefit from participation in a formal course should consider the London School of Economics summer school course</a:t>
            </a:r>
          </a:p>
          <a:p>
            <a:pPr>
              <a:lnSpc>
                <a:spcPct val="120000"/>
              </a:lnSpc>
            </a:pPr>
            <a:r>
              <a:rPr lang="en-GB" sz="1200" b="1" dirty="0">
                <a:solidFill>
                  <a:schemeClr val="bg1"/>
                </a:solidFill>
              </a:rPr>
              <a:t>EC212 Introduction to Econometrics </a:t>
            </a:r>
            <a:r>
              <a:rPr lang="en-GB" sz="1200" b="1" dirty="0">
                <a:solidFill>
                  <a:schemeClr val="bg1"/>
                </a:solidFill>
                <a:hlinkClick r:id="rId3"/>
              </a:rPr>
              <a:t>http://www2.lse.ac.uk/study/summerSchools/summerSchool/Home.aspx</a:t>
            </a:r>
            <a:endParaRPr lang="en-GB" sz="1200" b="1" dirty="0">
              <a:solidFill>
                <a:schemeClr val="bg1"/>
              </a:solidFill>
            </a:endParaRPr>
          </a:p>
          <a:p>
            <a:pPr>
              <a:lnSpc>
                <a:spcPct val="120000"/>
              </a:lnSpc>
            </a:pPr>
            <a:r>
              <a:rPr lang="en-GB" sz="1200" b="1" dirty="0">
                <a:solidFill>
                  <a:schemeClr val="bg1"/>
                </a:solidFill>
              </a:rPr>
              <a:t>or the University of London International Programmes distance learning course</a:t>
            </a:r>
          </a:p>
          <a:p>
            <a:pPr>
              <a:lnSpc>
                <a:spcPct val="120000"/>
              </a:lnSpc>
            </a:pPr>
            <a:r>
              <a:rPr lang="en-GB" sz="1200" b="1" dirty="0" smtClean="0">
                <a:solidFill>
                  <a:schemeClr val="bg1"/>
                </a:solidFill>
              </a:rPr>
              <a:t>EC2020 </a:t>
            </a:r>
            <a:r>
              <a:rPr lang="en-GB" sz="1200" b="1" dirty="0">
                <a:solidFill>
                  <a:schemeClr val="bg1"/>
                </a:solidFill>
              </a:rPr>
              <a:t>Elements of Econometrics</a:t>
            </a:r>
          </a:p>
          <a:p>
            <a:pPr>
              <a:lnSpc>
                <a:spcPct val="120000"/>
              </a:lnSpc>
            </a:pPr>
            <a:r>
              <a:rPr lang="en-GB" sz="1200" b="1" dirty="0">
                <a:solidFill>
                  <a:schemeClr val="bg1"/>
                </a:solidFill>
                <a:hlinkClick r:id="rId4"/>
              </a:rPr>
              <a:t>www.londoninternational.ac.uk/lse</a:t>
            </a:r>
            <a:r>
              <a:rPr lang="en-GB" sz="1200" b="1" dirty="0">
                <a:solidFill>
                  <a:schemeClr val="bg1"/>
                </a:solidFill>
              </a:rPr>
              <a:t>.</a:t>
            </a:r>
            <a:r>
              <a:rPr lang="en-US" sz="1200" dirty="0">
                <a:solidFill>
                  <a:schemeClr val="bg1"/>
                </a:solidFill>
              </a:rPr>
              <a:t> </a:t>
            </a:r>
            <a:endParaRPr lang="en-GB" sz="1200" dirty="0">
              <a:solidFill>
                <a:schemeClr val="bg1"/>
              </a:solidFill>
            </a:endParaRPr>
          </a:p>
        </p:txBody>
      </p:sp>
      <p:sp>
        <p:nvSpPr>
          <p:cNvPr id="31755" name="Text Box 11"/>
          <p:cNvSpPr txBox="1">
            <a:spLocks noChangeArrowheads="1"/>
          </p:cNvSpPr>
          <p:nvPr/>
        </p:nvSpPr>
        <p:spPr bwMode="auto">
          <a:xfrm>
            <a:off x="8191501" y="6553200"/>
            <a:ext cx="876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GB" sz="1000" dirty="0" smtClean="0">
                <a:solidFill>
                  <a:srgbClr val="3366FF"/>
                </a:solidFill>
              </a:rPr>
              <a:t>2016.05.01</a:t>
            </a:r>
            <a:endParaRPr lang="en-US" sz="1000" dirty="0">
              <a:solidFill>
                <a:srgbClr val="3366FF"/>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2034"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2</a:t>
            </a:r>
            <a:endParaRPr lang="en-US" sz="1000">
              <a:solidFill>
                <a:srgbClr val="3366FF"/>
              </a:solidFill>
            </a:endParaRPr>
          </a:p>
        </p:txBody>
      </p:sp>
      <p:sp>
        <p:nvSpPr>
          <p:cNvPr id="172036"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that, given a sample of </a:t>
            </a:r>
            <a:r>
              <a:rPr lang="en-GB" sz="1500" b="1" i="1"/>
              <a:t>n</a:t>
            </a:r>
            <a:r>
              <a:rPr lang="en-GB" sz="1500" b="1"/>
              <a:t> observations, we have fitted a pricing model with </a:t>
            </a:r>
            <a:r>
              <a:rPr lang="en-GB" sz="1500" b="1" i="1"/>
              <a:t>k</a:t>
            </a:r>
            <a:r>
              <a:rPr lang="en-GB" sz="1500" b="1"/>
              <a:t> </a:t>
            </a:r>
            <a:r>
              <a:rPr lang="en-GB" sz="1500" b="1">
                <a:cs typeface="Arial" charset="0"/>
              </a:rPr>
              <a:t>– 1 characteristics, as shown.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11" name="Rectangle 16"/>
          <p:cNvSpPr>
            <a:spLocks noChangeArrowheads="1"/>
          </p:cNvSpPr>
          <p:nvPr/>
        </p:nvSpPr>
        <p:spPr bwMode="auto">
          <a:xfrm>
            <a:off x="0" y="551249"/>
            <a:ext cx="9144000" cy="322065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4" name="TextBox 23"/>
          <p:cNvSpPr txBox="1"/>
          <p:nvPr/>
        </p:nvSpPr>
        <p:spPr>
          <a:xfrm>
            <a:off x="1085849" y="876300"/>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25" name="TextBox 24"/>
          <p:cNvSpPr txBox="1"/>
          <p:nvPr/>
        </p:nvSpPr>
        <p:spPr>
          <a:xfrm>
            <a:off x="1087200" y="1790700"/>
            <a:ext cx="1724026" cy="369332"/>
          </a:xfrm>
          <a:prstGeom prst="rect">
            <a:avLst/>
          </a:prstGeom>
          <a:noFill/>
        </p:spPr>
        <p:txBody>
          <a:bodyPr wrap="square" rtlCol="0">
            <a:spAutoFit/>
          </a:bodyPr>
          <a:lstStyle/>
          <a:p>
            <a:r>
              <a:rPr lang="en-GB" sz="1800" b="1" dirty="0" smtClean="0"/>
              <a:t>Fitted model</a:t>
            </a:r>
            <a:endParaRPr lang="en-GB"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48098724"/>
              </p:ext>
            </p:extLst>
          </p:nvPr>
        </p:nvGraphicFramePr>
        <p:xfrm>
          <a:off x="4851400" y="661988"/>
          <a:ext cx="2832100" cy="838200"/>
        </p:xfrm>
        <a:graphic>
          <a:graphicData uri="http://schemas.openxmlformats.org/presentationml/2006/ole">
            <mc:AlternateContent xmlns:mc="http://schemas.openxmlformats.org/markup-compatibility/2006">
              <mc:Choice xmlns:v="urn:schemas-microsoft-com:vml" Requires="v">
                <p:oleObj spid="_x0000_s172103" name="Equation" r:id="rId3" imgW="2832100" imgH="838200" progId="Equation.3">
                  <p:embed/>
                </p:oleObj>
              </mc:Choice>
              <mc:Fallback>
                <p:oleObj name="Equation" r:id="rId3" imgW="2832100" imgH="838200" progId="Equation.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400" y="661988"/>
                        <a:ext cx="28321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45979840"/>
              </p:ext>
            </p:extLst>
          </p:nvPr>
        </p:nvGraphicFramePr>
        <p:xfrm>
          <a:off x="4856163" y="1581150"/>
          <a:ext cx="2292350" cy="838200"/>
        </p:xfrm>
        <a:graphic>
          <a:graphicData uri="http://schemas.openxmlformats.org/presentationml/2006/ole">
            <mc:AlternateContent xmlns:mc="http://schemas.openxmlformats.org/markup-compatibility/2006">
              <mc:Choice xmlns:v="urn:schemas-microsoft-com:vml" Requires="v">
                <p:oleObj spid="_x0000_s172104" name="Equation" r:id="rId5" imgW="2298700" imgH="838200" progId="Equation.DSMT4">
                  <p:embed/>
                </p:oleObj>
              </mc:Choice>
              <mc:Fallback>
                <p:oleObj name="Equation" r:id="rId5" imgW="2298700" imgH="838200" progId="Equation.DSMT4">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6163" y="1581150"/>
                        <a:ext cx="22923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3058" name="Text Box 2"/>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3</a:t>
            </a:r>
            <a:endParaRPr lang="en-US" sz="1000">
              <a:solidFill>
                <a:srgbClr val="3366FF"/>
              </a:solidFill>
            </a:endParaRPr>
          </a:p>
        </p:txBody>
      </p:sp>
      <p:sp>
        <p:nvSpPr>
          <p:cNvPr id="173060" name="Text Box 4"/>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Suppose now that one encounters a new variety of the good with characteristics {</a:t>
            </a:r>
            <a:r>
              <a:rPr lang="en-GB" sz="1500" b="1" i="1"/>
              <a:t>X</a:t>
            </a:r>
            <a:r>
              <a:rPr lang="en-GB" sz="1500" b="1" baseline="-25000"/>
              <a:t>2</a:t>
            </a:r>
            <a:r>
              <a:rPr lang="en-GB" sz="1500" b="1" baseline="30000"/>
              <a:t>*</a:t>
            </a:r>
            <a:r>
              <a:rPr lang="en-GB" sz="1500" b="1"/>
              <a:t>, </a:t>
            </a:r>
            <a:r>
              <a:rPr lang="en-GB" sz="1500" b="1" i="1"/>
              <a:t>X</a:t>
            </a:r>
            <a:r>
              <a:rPr lang="en-GB" sz="1500" b="1" baseline="-25000"/>
              <a:t>3</a:t>
            </a:r>
            <a:r>
              <a:rPr lang="en-GB" sz="1500" b="1" baseline="30000"/>
              <a:t>*</a:t>
            </a:r>
            <a:r>
              <a:rPr lang="en-GB" sz="1500" b="1"/>
              <a:t>, ..., </a:t>
            </a:r>
            <a:r>
              <a:rPr lang="en-GB" sz="1500" b="1" i="1"/>
              <a:t>X</a:t>
            </a:r>
            <a:r>
              <a:rPr lang="en-GB" sz="1500" b="1" i="1" baseline="-25000"/>
              <a:t>k</a:t>
            </a:r>
            <a:r>
              <a:rPr lang="en-GB" sz="1500" b="1" baseline="30000"/>
              <a:t>* </a:t>
            </a:r>
            <a:r>
              <a:rPr lang="en-GB" sz="1500" b="1"/>
              <a:t>}.  Given the sample regression result, it is natural to predict that the price of the new variety should be given by the third equation.</a:t>
            </a:r>
          </a:p>
        </p:txBody>
      </p:sp>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2" name="Rectangle 16"/>
          <p:cNvSpPr>
            <a:spLocks noChangeArrowheads="1"/>
          </p:cNvSpPr>
          <p:nvPr/>
        </p:nvSpPr>
        <p:spPr bwMode="auto">
          <a:xfrm>
            <a:off x="0" y="551249"/>
            <a:ext cx="9144000" cy="322065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graphicFrame>
        <p:nvGraphicFramePr>
          <p:cNvPr id="25" name="Object 8"/>
          <p:cNvGraphicFramePr>
            <a:graphicFrameLocks noChangeAspect="1"/>
          </p:cNvGraphicFramePr>
          <p:nvPr>
            <p:extLst>
              <p:ext uri="{D42A27DB-BD31-4B8C-83A1-F6EECF244321}">
                <p14:modId xmlns:p14="http://schemas.microsoft.com/office/powerpoint/2010/main" val="1271849558"/>
              </p:ext>
            </p:extLst>
          </p:nvPr>
        </p:nvGraphicFramePr>
        <p:xfrm>
          <a:off x="1166813" y="3063875"/>
          <a:ext cx="1924050" cy="419100"/>
        </p:xfrm>
        <a:graphic>
          <a:graphicData uri="http://schemas.openxmlformats.org/presentationml/2006/ole">
            <mc:AlternateContent xmlns:mc="http://schemas.openxmlformats.org/markup-compatibility/2006">
              <mc:Choice xmlns:v="urn:schemas-microsoft-com:vml" Requires="v">
                <p:oleObj spid="_x0000_s173180" name="Equation" r:id="rId3" imgW="1930320" imgH="419040" progId="Equation.3">
                  <p:embed/>
                </p:oleObj>
              </mc:Choice>
              <mc:Fallback>
                <p:oleObj name="Equation" r:id="rId3" imgW="1930320" imgH="41904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6813" y="3063875"/>
                        <a:ext cx="19240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 name="TextBox 26"/>
          <p:cNvSpPr txBox="1"/>
          <p:nvPr/>
        </p:nvSpPr>
        <p:spPr>
          <a:xfrm>
            <a:off x="1087200" y="2733675"/>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28" name="TextBox 27"/>
          <p:cNvSpPr txBox="1"/>
          <p:nvPr/>
        </p:nvSpPr>
        <p:spPr>
          <a:xfrm>
            <a:off x="1085849" y="876300"/>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29" name="TextBox 28"/>
          <p:cNvSpPr txBox="1"/>
          <p:nvPr/>
        </p:nvSpPr>
        <p:spPr>
          <a:xfrm>
            <a:off x="1087200" y="1790700"/>
            <a:ext cx="1724026" cy="369332"/>
          </a:xfrm>
          <a:prstGeom prst="rect">
            <a:avLst/>
          </a:prstGeom>
          <a:noFill/>
        </p:spPr>
        <p:txBody>
          <a:bodyPr wrap="square" rtlCol="0">
            <a:spAutoFit/>
          </a:bodyPr>
          <a:lstStyle/>
          <a:p>
            <a:r>
              <a:rPr lang="en-GB" sz="1800" b="1" dirty="0" smtClean="0"/>
              <a:t>Fitted model</a:t>
            </a:r>
            <a:endParaRPr lang="en-GB"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248098724"/>
              </p:ext>
            </p:extLst>
          </p:nvPr>
        </p:nvGraphicFramePr>
        <p:xfrm>
          <a:off x="4851400" y="661988"/>
          <a:ext cx="2832100" cy="838200"/>
        </p:xfrm>
        <a:graphic>
          <a:graphicData uri="http://schemas.openxmlformats.org/presentationml/2006/ole">
            <mc:AlternateContent xmlns:mc="http://schemas.openxmlformats.org/markup-compatibility/2006">
              <mc:Choice xmlns:v="urn:schemas-microsoft-com:vml" Requires="v">
                <p:oleObj spid="_x0000_s173181" name="Equation" r:id="rId5" imgW="2832100" imgH="838200" progId="Equation.3">
                  <p:embed/>
                </p:oleObj>
              </mc:Choice>
              <mc:Fallback>
                <p:oleObj name="Equation" r:id="rId5" imgW="2832100" imgH="838200" progId="Equation.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51400" y="661988"/>
                        <a:ext cx="28321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3845979840"/>
              </p:ext>
            </p:extLst>
          </p:nvPr>
        </p:nvGraphicFramePr>
        <p:xfrm>
          <a:off x="4856163" y="1581150"/>
          <a:ext cx="2292350" cy="838200"/>
        </p:xfrm>
        <a:graphic>
          <a:graphicData uri="http://schemas.openxmlformats.org/presentationml/2006/ole">
            <mc:AlternateContent xmlns:mc="http://schemas.openxmlformats.org/markup-compatibility/2006">
              <mc:Choice xmlns:v="urn:schemas-microsoft-com:vml" Requires="v">
                <p:oleObj spid="_x0000_s173182" name="Equation" r:id="rId7" imgW="2298600" imgH="838080" progId="Equation.DSMT4">
                  <p:embed/>
                </p:oleObj>
              </mc:Choice>
              <mc:Fallback>
                <p:oleObj name="Equation" r:id="rId7" imgW="2298600" imgH="838080" progId="Equation.DSMT4">
                  <p:embed/>
                  <p:pic>
                    <p:nvPicPr>
                      <p:cNvPr id="0" name="Object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56163" y="1581150"/>
                        <a:ext cx="22923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652116884"/>
              </p:ext>
            </p:extLst>
          </p:nvPr>
        </p:nvGraphicFramePr>
        <p:xfrm>
          <a:off x="4776788" y="2520950"/>
          <a:ext cx="2332037" cy="838200"/>
        </p:xfrm>
        <a:graphic>
          <a:graphicData uri="http://schemas.openxmlformats.org/presentationml/2006/ole">
            <mc:AlternateContent xmlns:mc="http://schemas.openxmlformats.org/markup-compatibility/2006">
              <mc:Choice xmlns:v="urn:schemas-microsoft-com:vml" Requires="v">
                <p:oleObj spid="_x0000_s173183" name="Equation" r:id="rId9" imgW="2323800" imgH="838080" progId="Equation.DSMT4">
                  <p:embed/>
                </p:oleObj>
              </mc:Choice>
              <mc:Fallback>
                <p:oleObj name="Equation" r:id="rId9" imgW="2323800" imgH="838080" progId="Equation.DSMT4">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6788" y="2520950"/>
                        <a:ext cx="233203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16"/>
          <p:cNvSpPr>
            <a:spLocks noChangeArrowheads="1"/>
          </p:cNvSpPr>
          <p:nvPr/>
        </p:nvSpPr>
        <p:spPr bwMode="auto">
          <a:xfrm>
            <a:off x="0" y="551249"/>
            <a:ext cx="9144000" cy="3220651"/>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14"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74083"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4</a:t>
            </a:r>
            <a:endParaRPr lang="en-US" sz="1000">
              <a:solidFill>
                <a:srgbClr val="3366FF"/>
              </a:solidFill>
            </a:endParaRPr>
          </a:p>
        </p:txBody>
      </p:sp>
      <p:sp>
        <p:nvSpPr>
          <p:cNvPr id="174085"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50000"/>
              </a:spcBef>
            </a:pPr>
            <a:r>
              <a:rPr lang="en-GB" sz="1500" b="1"/>
              <a:t>What can one say about the properties of this prediction?  First, it is natural to ask whether it is fair, in the sense of not systematically overestimating or underestimating the actual price.  Second, we will be concerned about the likely accuracy of the prediction.</a:t>
            </a:r>
            <a:r>
              <a:rPr lang="en-US" sz="1500"/>
              <a:t> </a:t>
            </a:r>
            <a:endParaRPr lang="en-GB" sz="1500"/>
          </a:p>
        </p:txBody>
      </p:sp>
      <p:graphicFrame>
        <p:nvGraphicFramePr>
          <p:cNvPr id="174086" name="Object 6"/>
          <p:cNvGraphicFramePr>
            <a:graphicFrameLocks noChangeAspect="1"/>
          </p:cNvGraphicFramePr>
          <p:nvPr>
            <p:extLst>
              <p:ext uri="{D42A27DB-BD31-4B8C-83A1-F6EECF244321}">
                <p14:modId xmlns:p14="http://schemas.microsoft.com/office/powerpoint/2010/main" val="248098724"/>
              </p:ext>
            </p:extLst>
          </p:nvPr>
        </p:nvGraphicFramePr>
        <p:xfrm>
          <a:off x="4851400" y="661988"/>
          <a:ext cx="2832100" cy="838200"/>
        </p:xfrm>
        <a:graphic>
          <a:graphicData uri="http://schemas.openxmlformats.org/presentationml/2006/ole">
            <mc:AlternateContent xmlns:mc="http://schemas.openxmlformats.org/markup-compatibility/2006">
              <mc:Choice xmlns:v="urn:schemas-microsoft-com:vml" Requires="v">
                <p:oleObj spid="_x0000_s174214" name="Equation" r:id="rId3" imgW="2831760" imgH="838080" progId="Equation.3">
                  <p:embed/>
                </p:oleObj>
              </mc:Choice>
              <mc:Fallback>
                <p:oleObj name="Equation" r:id="rId3" imgW="2831760" imgH="838080" progId="Equation.3">
                  <p:embed/>
                  <p:pic>
                    <p:nvPicPr>
                      <p:cNvPr id="0" name="Object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1400" y="661988"/>
                        <a:ext cx="2832100" cy="83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088" name="Object 8"/>
          <p:cNvGraphicFramePr>
            <a:graphicFrameLocks noChangeAspect="1"/>
          </p:cNvGraphicFramePr>
          <p:nvPr>
            <p:extLst>
              <p:ext uri="{D42A27DB-BD31-4B8C-83A1-F6EECF244321}">
                <p14:modId xmlns:p14="http://schemas.microsoft.com/office/powerpoint/2010/main" val="966931392"/>
              </p:ext>
            </p:extLst>
          </p:nvPr>
        </p:nvGraphicFramePr>
        <p:xfrm>
          <a:off x="1166813" y="3063875"/>
          <a:ext cx="1924050" cy="419100"/>
        </p:xfrm>
        <a:graphic>
          <a:graphicData uri="http://schemas.openxmlformats.org/presentationml/2006/ole">
            <mc:AlternateContent xmlns:mc="http://schemas.openxmlformats.org/markup-compatibility/2006">
              <mc:Choice xmlns:v="urn:schemas-microsoft-com:vml" Requires="v">
                <p:oleObj spid="_x0000_s174215" name="Equation" r:id="rId5" imgW="1930320" imgH="419040" progId="Equation.3">
                  <p:embed/>
                </p:oleObj>
              </mc:Choice>
              <mc:Fallback>
                <p:oleObj name="Equation" r:id="rId5" imgW="1930320" imgH="419040" progId="Equation.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66813" y="3063875"/>
                        <a:ext cx="1924050" cy="419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2"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3"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 name="TextBox 1"/>
          <p:cNvSpPr txBox="1"/>
          <p:nvPr/>
        </p:nvSpPr>
        <p:spPr>
          <a:xfrm>
            <a:off x="1087200" y="2733675"/>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16" name="TextBox 15"/>
          <p:cNvSpPr txBox="1"/>
          <p:nvPr/>
        </p:nvSpPr>
        <p:spPr>
          <a:xfrm>
            <a:off x="1085849" y="876300"/>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17" name="TextBox 16"/>
          <p:cNvSpPr txBox="1"/>
          <p:nvPr/>
        </p:nvSpPr>
        <p:spPr>
          <a:xfrm>
            <a:off x="1087200" y="1790700"/>
            <a:ext cx="1724026" cy="369332"/>
          </a:xfrm>
          <a:prstGeom prst="rect">
            <a:avLst/>
          </a:prstGeom>
          <a:noFill/>
        </p:spPr>
        <p:txBody>
          <a:bodyPr wrap="square" rtlCol="0">
            <a:spAutoFit/>
          </a:bodyPr>
          <a:lstStyle/>
          <a:p>
            <a:r>
              <a:rPr lang="en-GB" sz="1800" b="1" dirty="0" smtClean="0"/>
              <a:t>Fitted model</a:t>
            </a:r>
            <a:endParaRPr lang="en-GB" sz="1800" b="1" dirty="0"/>
          </a:p>
        </p:txBody>
      </p:sp>
      <p:graphicFrame>
        <p:nvGraphicFramePr>
          <p:cNvPr id="3" name="Object 2"/>
          <p:cNvGraphicFramePr>
            <a:graphicFrameLocks noChangeAspect="1"/>
          </p:cNvGraphicFramePr>
          <p:nvPr>
            <p:extLst>
              <p:ext uri="{D42A27DB-BD31-4B8C-83A1-F6EECF244321}">
                <p14:modId xmlns:p14="http://schemas.microsoft.com/office/powerpoint/2010/main" val="3845979840"/>
              </p:ext>
            </p:extLst>
          </p:nvPr>
        </p:nvGraphicFramePr>
        <p:xfrm>
          <a:off x="4856400" y="1581150"/>
          <a:ext cx="2292350" cy="838200"/>
        </p:xfrm>
        <a:graphic>
          <a:graphicData uri="http://schemas.openxmlformats.org/presentationml/2006/ole">
            <mc:AlternateContent xmlns:mc="http://schemas.openxmlformats.org/markup-compatibility/2006">
              <mc:Choice xmlns:v="urn:schemas-microsoft-com:vml" Requires="v">
                <p:oleObj spid="_x0000_s174216" name="Equation" r:id="rId7" imgW="2298600" imgH="838080" progId="Equation.DSMT4">
                  <p:embed/>
                </p:oleObj>
              </mc:Choice>
              <mc:Fallback>
                <p:oleObj name="Equation" r:id="rId7" imgW="2298600" imgH="838080" progId="Equation.DSMT4">
                  <p:embed/>
                  <p:pic>
                    <p:nvPicPr>
                      <p:cNvPr id="0" name="Object 7"/>
                      <p:cNvPicPr>
                        <a:picLocks noChangeAspect="1" noChangeArrowheads="1"/>
                      </p:cNvPicPr>
                      <p:nvPr/>
                    </p:nvPicPr>
                    <p:blipFill>
                      <a:blip r:embed="rId8"/>
                      <a:srcRect/>
                      <a:stretch>
                        <a:fillRect/>
                      </a:stretch>
                    </p:blipFill>
                    <p:spPr bwMode="auto">
                      <a:xfrm>
                        <a:off x="4856400" y="1581150"/>
                        <a:ext cx="229235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 name="Object 3"/>
          <p:cNvGraphicFramePr>
            <a:graphicFrameLocks noChangeAspect="1"/>
          </p:cNvGraphicFramePr>
          <p:nvPr>
            <p:extLst>
              <p:ext uri="{D42A27DB-BD31-4B8C-83A1-F6EECF244321}">
                <p14:modId xmlns:p14="http://schemas.microsoft.com/office/powerpoint/2010/main" val="652116884"/>
              </p:ext>
            </p:extLst>
          </p:nvPr>
        </p:nvGraphicFramePr>
        <p:xfrm>
          <a:off x="4776788" y="2520950"/>
          <a:ext cx="2332037" cy="838200"/>
        </p:xfrm>
        <a:graphic>
          <a:graphicData uri="http://schemas.openxmlformats.org/presentationml/2006/ole">
            <mc:AlternateContent xmlns:mc="http://schemas.openxmlformats.org/markup-compatibility/2006">
              <mc:Choice xmlns:v="urn:schemas-microsoft-com:vml" Requires="v">
                <p:oleObj spid="_x0000_s174217" name="Equation" r:id="rId9" imgW="2323800" imgH="838080" progId="Equation.DSMT4">
                  <p:embed/>
                </p:oleObj>
              </mc:Choice>
              <mc:Fallback>
                <p:oleObj name="Equation" r:id="rId9" imgW="2323800" imgH="838080" progId="Equation.DSMT4">
                  <p:embed/>
                  <p:pic>
                    <p:nvPicPr>
                      <p:cNvPr id="0" name="Object 9"/>
                      <p:cNvPicPr>
                        <a:picLocks noChangeAspect="1" noChangeArrowheads="1"/>
                      </p:cNvPicPr>
                      <p:nvPr/>
                    </p:nvPicPr>
                    <p:blipFill>
                      <a:blip r:embed="rId10"/>
                      <a:srcRect/>
                      <a:stretch>
                        <a:fillRect/>
                      </a:stretch>
                    </p:blipFill>
                    <p:spPr bwMode="auto">
                      <a:xfrm>
                        <a:off x="4776788" y="2520950"/>
                        <a:ext cx="233203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smtClean="0">
                <a:solidFill>
                  <a:srgbClr val="3366FF"/>
                </a:solidFill>
              </a:rPr>
              <a:t>5</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a:t>We will </a:t>
            </a:r>
            <a:r>
              <a:rPr lang="en-GB" sz="1500" b="1" dirty="0" smtClean="0"/>
              <a:t>consider the case where </a:t>
            </a:r>
            <a:r>
              <a:rPr lang="en-GB" sz="1500" b="1" dirty="0"/>
              <a:t>the good has only one relevant characteristic and </a:t>
            </a:r>
            <a:r>
              <a:rPr lang="en-GB" sz="1500" b="1" dirty="0" smtClean="0"/>
              <a:t>suppose that </a:t>
            </a:r>
            <a:r>
              <a:rPr lang="en-GB" sz="1500" b="1" dirty="0"/>
              <a:t>we have fitted the simple regression model shown.  Hence, given a new variety of the good with characteristic </a:t>
            </a:r>
            <a:r>
              <a:rPr lang="en-GB" sz="1500" b="1" i="1" dirty="0"/>
              <a:t>X</a:t>
            </a:r>
            <a:r>
              <a:rPr lang="en-GB" sz="1500" b="1" dirty="0"/>
              <a:t> = </a:t>
            </a:r>
            <a:r>
              <a:rPr lang="en-GB" sz="1500" b="1" i="1" dirty="0"/>
              <a:t>X</a:t>
            </a:r>
            <a:r>
              <a:rPr lang="en-GB" sz="1500" b="1" baseline="30000" dirty="0"/>
              <a:t> </a:t>
            </a:r>
            <a:r>
              <a:rPr lang="en-GB" sz="1500" b="1" baseline="30000" dirty="0" smtClean="0"/>
              <a:t>*</a:t>
            </a:r>
            <a:r>
              <a:rPr lang="en-GB" sz="1500" b="1" dirty="0" smtClean="0"/>
              <a:t>, </a:t>
            </a:r>
            <a:r>
              <a:rPr lang="en-GB" sz="1500" b="1" dirty="0"/>
              <a:t>the model gives us the predicted price.</a:t>
            </a:r>
            <a:r>
              <a:rPr lang="en-US" sz="1500" dirty="0"/>
              <a:t> </a:t>
            </a:r>
            <a:endParaRPr lang="en-GB" sz="1500" dirty="0"/>
          </a:p>
        </p:txBody>
      </p:sp>
      <p:sp>
        <p:nvSpPr>
          <p:cNvPr id="22"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6" name="TextBox 25"/>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27" name="TextBox 26"/>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28" name="TextBox 27"/>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graphicFrame>
        <p:nvGraphicFramePr>
          <p:cNvPr id="31" name="Object 30"/>
          <p:cNvGraphicFramePr>
            <a:graphicFrameLocks noChangeAspect="1"/>
          </p:cNvGraphicFramePr>
          <p:nvPr>
            <p:extLst>
              <p:ext uri="{D42A27DB-BD31-4B8C-83A1-F6EECF244321}">
                <p14:modId xmlns:p14="http://schemas.microsoft.com/office/powerpoint/2010/main" val="3502391152"/>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181414"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 name="Object 32"/>
          <p:cNvGraphicFramePr>
            <a:graphicFrameLocks noChangeAspect="1"/>
          </p:cNvGraphicFramePr>
          <p:nvPr>
            <p:extLst>
              <p:ext uri="{D42A27DB-BD31-4B8C-83A1-F6EECF244321}">
                <p14:modId xmlns:p14="http://schemas.microsoft.com/office/powerpoint/2010/main" val="3164210466"/>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181415" name="Equation" r:id="rId5" imgW="1815840" imgH="431640" progId="Equation.DSMT4">
                  <p:embed/>
                </p:oleObj>
              </mc:Choice>
              <mc:Fallback>
                <p:oleObj name="Equation" r:id="rId5" imgW="1815840" imgH="431640" progId="Equation.DSMT4">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3704141086"/>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181416" name="Equation" r:id="rId7" imgW="1930320" imgH="431640" progId="Equation.DSMT4">
                  <p:embed/>
                </p:oleObj>
              </mc:Choice>
              <mc:Fallback>
                <p:oleObj name="Equation" r:id="rId7" imgW="193032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181417" name="Equation" r:id="rId9" imgW="406080" imgH="330120" progId="Equation.3">
                  <p:embed/>
                </p:oleObj>
              </mc:Choice>
              <mc:Fallback>
                <p:oleObj name="Equation" r:id="rId9" imgW="406080" imgH="330120" progId="Equation.3">
                  <p:embed/>
                  <p:pic>
                    <p:nvPicPr>
                      <p:cNvPr id="0" name="Object 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6</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32"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We </a:t>
            </a:r>
            <a:r>
              <a:rPr lang="en-GB" sz="1500" b="1" dirty="0"/>
              <a:t>will assume that the model applies to the new good and therefore the actual </a:t>
            </a:r>
            <a:r>
              <a:rPr lang="en-GB" sz="1500" b="1" dirty="0" smtClean="0"/>
              <a:t>price, conditional on </a:t>
            </a:r>
            <a:r>
              <a:rPr lang="en-GB" sz="1500" b="1" i="1" dirty="0" smtClean="0"/>
              <a:t>X</a:t>
            </a:r>
            <a:r>
              <a:rPr lang="en-GB" sz="1500" b="1" dirty="0" smtClean="0"/>
              <a:t> = </a:t>
            </a:r>
            <a:r>
              <a:rPr lang="en-GB" sz="1500" b="1" i="1" dirty="0" smtClean="0"/>
              <a:t>X</a:t>
            </a:r>
            <a:r>
              <a:rPr lang="en-GB" sz="1500" b="1" baseline="30000" dirty="0" smtClean="0"/>
              <a:t> *</a:t>
            </a:r>
            <a:r>
              <a:rPr lang="en-GB" sz="1500" b="1" dirty="0" smtClean="0"/>
              <a:t>, </a:t>
            </a:r>
            <a:r>
              <a:rPr lang="en-GB" sz="1500" b="1" dirty="0"/>
              <a:t>is generated as shown, where </a:t>
            </a:r>
            <a:r>
              <a:rPr lang="en-GB" sz="1500" b="1" i="1" dirty="0"/>
              <a:t>u</a:t>
            </a:r>
            <a:r>
              <a:rPr lang="en-GB" sz="1500" b="1" dirty="0"/>
              <a:t>* is the value of the disturbance term for the new good. </a:t>
            </a:r>
            <a:r>
              <a:rPr lang="en-US" sz="1500" dirty="0" smtClean="0"/>
              <a:t> </a:t>
            </a:r>
            <a:endParaRPr lang="en-GB" sz="1500" dirty="0"/>
          </a:p>
        </p:txBody>
      </p:sp>
      <p:sp>
        <p:nvSpPr>
          <p:cNvPr id="25"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27" name="TextBox 26"/>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28" name="TextBox 27"/>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29" name="TextBox 28"/>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30" name="TextBox 29"/>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33" name="Object 32"/>
          <p:cNvGraphicFramePr>
            <a:graphicFrameLocks noChangeAspect="1"/>
          </p:cNvGraphicFramePr>
          <p:nvPr>
            <p:extLst>
              <p:ext uri="{D42A27DB-BD31-4B8C-83A1-F6EECF244321}">
                <p14:modId xmlns:p14="http://schemas.microsoft.com/office/powerpoint/2010/main" val="3502391152"/>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17181"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4" name="Object 33"/>
          <p:cNvGraphicFramePr>
            <a:graphicFrameLocks noChangeAspect="1"/>
          </p:cNvGraphicFramePr>
          <p:nvPr>
            <p:extLst>
              <p:ext uri="{D42A27DB-BD31-4B8C-83A1-F6EECF244321}">
                <p14:modId xmlns:p14="http://schemas.microsoft.com/office/powerpoint/2010/main" val="1882139268"/>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17182"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 name="Object 34"/>
          <p:cNvGraphicFramePr>
            <a:graphicFrameLocks noChangeAspect="1"/>
          </p:cNvGraphicFramePr>
          <p:nvPr>
            <p:extLst>
              <p:ext uri="{D42A27DB-BD31-4B8C-83A1-F6EECF244321}">
                <p14:modId xmlns:p14="http://schemas.microsoft.com/office/powerpoint/2010/main" val="3164210466"/>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17183"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6" name="Object 35"/>
          <p:cNvGraphicFramePr>
            <a:graphicFrameLocks noChangeAspect="1"/>
          </p:cNvGraphicFramePr>
          <p:nvPr>
            <p:extLst>
              <p:ext uri="{D42A27DB-BD31-4B8C-83A1-F6EECF244321}">
                <p14:modId xmlns:p14="http://schemas.microsoft.com/office/powerpoint/2010/main" val="3704141086"/>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17184"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17185" name="Equation" r:id="rId11" imgW="355320" imgH="330120" progId="Equation.3">
                  <p:embed/>
                </p:oleObj>
              </mc:Choice>
              <mc:Fallback>
                <p:oleObj name="Equation" r:id="rId11" imgW="355320" imgH="330120" progId="Equation.3">
                  <p:embed/>
                  <p:pic>
                    <p:nvPicPr>
                      <p:cNvPr id="0" name="Object 3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1" name="Object 10"/>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17186" name="Equation" r:id="rId13" imgW="406080" imgH="330120" progId="Equation.3">
                  <p:embed/>
                </p:oleObj>
              </mc:Choice>
              <mc:Fallback>
                <p:oleObj name="Equation" r:id="rId13" imgW="406080" imgH="330120" progId="Equation.3">
                  <p:embed/>
                  <p:pic>
                    <p:nvPicPr>
                      <p:cNvPr id="0" name="Object 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36229684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dirty="0">
                <a:solidFill>
                  <a:srgbClr val="3366FF"/>
                </a:solidFill>
              </a:rPr>
              <a:t>7</a:t>
            </a:r>
            <a:endParaRPr lang="en-US" sz="1000" dirty="0">
              <a:solidFill>
                <a:srgbClr val="3366FF"/>
              </a:solidFill>
            </a:endParaRPr>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31"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a:t>We will define the prediction error of the model, </a:t>
            </a:r>
            <a:r>
              <a:rPr lang="en-GB" sz="1500" b="1" i="1"/>
              <a:t>PE</a:t>
            </a:r>
            <a:r>
              <a:rPr lang="en-GB" sz="1500" b="1"/>
              <a:t>, as the difference between the actual price and the predicted price.</a:t>
            </a:r>
            <a:r>
              <a:rPr lang="en-GB" sz="1500"/>
              <a:t> </a:t>
            </a:r>
            <a:r>
              <a:rPr lang="en-US" sz="1500"/>
              <a:t> </a:t>
            </a:r>
            <a:endParaRPr lang="en-GB" sz="1500"/>
          </a:p>
        </p:txBody>
      </p:sp>
      <p:sp>
        <p:nvSpPr>
          <p:cNvPr id="38" name="Rectangle 37"/>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9"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41" name="TextBox 40"/>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42" name="TextBox 41"/>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43" name="TextBox 42"/>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44" name="TextBox 43"/>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46" name="Object 45"/>
          <p:cNvGraphicFramePr>
            <a:graphicFrameLocks noChangeAspect="1"/>
          </p:cNvGraphicFramePr>
          <p:nvPr>
            <p:extLst>
              <p:ext uri="{D42A27DB-BD31-4B8C-83A1-F6EECF244321}">
                <p14:modId xmlns:p14="http://schemas.microsoft.com/office/powerpoint/2010/main" val="3714632386"/>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10097"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3674692627"/>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10098"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8" name="Object 47"/>
          <p:cNvGraphicFramePr>
            <a:graphicFrameLocks noChangeAspect="1"/>
          </p:cNvGraphicFramePr>
          <p:nvPr>
            <p:extLst>
              <p:ext uri="{D42A27DB-BD31-4B8C-83A1-F6EECF244321}">
                <p14:modId xmlns:p14="http://schemas.microsoft.com/office/powerpoint/2010/main" val="78396582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10099"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9" name="Object 48"/>
          <p:cNvGraphicFramePr>
            <a:graphicFrameLocks noChangeAspect="1"/>
          </p:cNvGraphicFramePr>
          <p:nvPr>
            <p:extLst>
              <p:ext uri="{D42A27DB-BD31-4B8C-83A1-F6EECF244321}">
                <p14:modId xmlns:p14="http://schemas.microsoft.com/office/powerpoint/2010/main" val="2475881432"/>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10100"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 name="Object 49"/>
          <p:cNvGraphicFramePr>
            <a:graphicFrameLocks noChangeAspect="1"/>
          </p:cNvGraphicFramePr>
          <p:nvPr>
            <p:extLst>
              <p:ext uri="{D42A27DB-BD31-4B8C-83A1-F6EECF244321}">
                <p14:modId xmlns:p14="http://schemas.microsoft.com/office/powerpoint/2010/main" val="1666998097"/>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10101" name="Equation" r:id="rId11" imgW="5956200" imgH="507960" progId="Equation.DSMT4">
                  <p:embed/>
                </p:oleObj>
              </mc:Choice>
              <mc:Fallback>
                <p:oleObj name="Equation" r:id="rId11" imgW="5956200" imgH="507960" progId="Equation.DSMT4">
                  <p:embed/>
                  <p:pic>
                    <p:nvPicPr>
                      <p:cNvPr id="0" name=""/>
                      <p:cNvPicPr>
                        <a:picLocks noChangeAspect="1" noChangeArrowheads="1"/>
                      </p:cNvPicPr>
                      <p:nvPr/>
                    </p:nvPicPr>
                    <p:blipFill>
                      <a:blip r:embed="rId12"/>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7" name="Rectangle 17"/>
          <p:cNvSpPr>
            <a:spLocks noChangeArrowheads="1"/>
          </p:cNvSpPr>
          <p:nvPr/>
        </p:nvSpPr>
        <p:spPr bwMode="auto">
          <a:xfrm>
            <a:off x="3895724" y="2943224"/>
            <a:ext cx="4210051" cy="523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a:p>
        </p:txBody>
      </p:sp>
      <p:graphicFrame>
        <p:nvGraphicFramePr>
          <p:cNvPr id="6" name="Object 5"/>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10102" name="Equation" r:id="rId13" imgW="355320" imgH="330120" progId="Equation.3">
                  <p:embed/>
                </p:oleObj>
              </mc:Choice>
              <mc:Fallback>
                <p:oleObj name="Equation" r:id="rId13" imgW="355320" imgH="33012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10103" name="Equation" r:id="rId15" imgW="406080" imgH="330120" progId="Equation.3">
                  <p:embed/>
                </p:oleObj>
              </mc:Choice>
              <mc:Fallback>
                <p:oleObj name="Equation" r:id="rId15" imgW="406080" imgH="33012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2741466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5"/>
          <p:cNvSpPr>
            <a:spLocks noChangeArrowheads="1"/>
          </p:cNvSpPr>
          <p:nvPr/>
        </p:nvSpPr>
        <p:spPr bwMode="auto">
          <a:xfrm>
            <a:off x="0" y="5695950"/>
            <a:ext cx="9144000" cy="1162050"/>
          </a:xfrm>
          <a:prstGeom prst="rect">
            <a:avLst/>
          </a:prstGeom>
          <a:solidFill>
            <a:srgbClr val="FAFAFA"/>
          </a:solidFill>
          <a:ln>
            <a:noFill/>
          </a:ln>
          <a:effectLst>
            <a:innerShdw blurRad="114300">
              <a:prstClr val="black"/>
            </a:innerShdw>
          </a:effectLst>
        </p:spPr>
        <p:txBody>
          <a:bodyPr/>
          <a:lstStyle/>
          <a:p>
            <a:pPr>
              <a:defRPr/>
            </a:pPr>
            <a:endParaRPr lang="en-GB"/>
          </a:p>
        </p:txBody>
      </p:sp>
      <p:sp>
        <p:nvSpPr>
          <p:cNvPr id="181251" name="Text Box 3"/>
          <p:cNvSpPr txBox="1">
            <a:spLocks noChangeArrowheads="1"/>
          </p:cNvSpPr>
          <p:nvPr/>
        </p:nvSpPr>
        <p:spPr bwMode="auto">
          <a:xfrm>
            <a:off x="8686800" y="6553200"/>
            <a:ext cx="381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GB" sz="1000">
                <a:solidFill>
                  <a:srgbClr val="3366FF"/>
                </a:solidFill>
              </a:rPr>
              <a:t>8</a:t>
            </a:r>
            <a:endParaRPr lang="en-US" sz="1000">
              <a:solidFill>
                <a:srgbClr val="3366FF"/>
              </a:solidFill>
            </a:endParaRPr>
          </a:p>
        </p:txBody>
      </p:sp>
      <p:sp>
        <p:nvSpPr>
          <p:cNvPr id="181253" name="Text Box 5"/>
          <p:cNvSpPr txBox="1">
            <a:spLocks noChangeArrowheads="1"/>
          </p:cNvSpPr>
          <p:nvPr/>
        </p:nvSpPr>
        <p:spPr bwMode="auto">
          <a:xfrm>
            <a:off x="301625" y="5835650"/>
            <a:ext cx="8532813" cy="841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C0C0C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1500" b="1" dirty="0" smtClean="0"/>
              <a:t>Substituting for the actual and predicted prices, </a:t>
            </a:r>
            <a:r>
              <a:rPr lang="en-GB" sz="1500" b="1" dirty="0"/>
              <a:t>the prediction error is as shown.</a:t>
            </a:r>
            <a:endParaRPr lang="en-GB" sz="1500" dirty="0"/>
          </a:p>
        </p:txBody>
      </p:sp>
      <p:sp>
        <p:nvSpPr>
          <p:cNvPr id="15" name="Rectangle 4"/>
          <p:cNvSpPr>
            <a:spLocks noChangeArrowheads="1"/>
          </p:cNvSpPr>
          <p:nvPr/>
        </p:nvSpPr>
        <p:spPr bwMode="auto">
          <a:xfrm>
            <a:off x="0" y="-1"/>
            <a:ext cx="9144000" cy="432000"/>
          </a:xfrm>
          <a:prstGeom prst="rect">
            <a:avLst/>
          </a:prstGeom>
          <a:solidFill>
            <a:srgbClr val="EAEAEA"/>
          </a:solidFill>
          <a:ln>
            <a:noFill/>
          </a:ln>
          <a:effectLst>
            <a:innerShdw blurRad="114300">
              <a:prstClr val="black"/>
            </a:innerShdw>
          </a:effectLst>
        </p:spPr>
        <p:txBody>
          <a:bodyPr/>
          <a:lstStyle/>
          <a:p>
            <a:pPr>
              <a:defRPr/>
            </a:pPr>
            <a:endParaRPr lang="en-GB"/>
          </a:p>
        </p:txBody>
      </p:sp>
      <p:sp>
        <p:nvSpPr>
          <p:cNvPr id="16" name="Text Box 4"/>
          <p:cNvSpPr txBox="1">
            <a:spLocks noChangeArrowheads="1"/>
          </p:cNvSpPr>
          <p:nvPr/>
        </p:nvSpPr>
        <p:spPr bwMode="auto">
          <a:xfrm>
            <a:off x="301625" y="25200"/>
            <a:ext cx="85280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FF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spcBef>
                <a:spcPct val="50000"/>
              </a:spcBef>
            </a:pPr>
            <a:r>
              <a:rPr lang="en-GB" sz="1800" b="1" dirty="0"/>
              <a:t>PREDICTION</a:t>
            </a:r>
            <a:endParaRPr lang="en-GB" sz="1600" dirty="0">
              <a:latin typeface="Times New Roman" pitchFamily="18" charset="0"/>
            </a:endParaRPr>
          </a:p>
        </p:txBody>
      </p:sp>
      <p:sp>
        <p:nvSpPr>
          <p:cNvPr id="24" name="Rectangle 23"/>
          <p:cNvSpPr>
            <a:spLocks noChangeArrowheads="1"/>
          </p:cNvSpPr>
          <p:nvPr/>
        </p:nvSpPr>
        <p:spPr bwMode="auto">
          <a:xfrm>
            <a:off x="0" y="2854800"/>
            <a:ext cx="9144000" cy="669450"/>
          </a:xfrm>
          <a:prstGeom prst="rect">
            <a:avLst/>
          </a:prstGeom>
          <a:solidFill>
            <a:schemeClr val="bg1"/>
          </a:solidFill>
          <a:ln>
            <a:noFill/>
          </a:ln>
          <a:effectLst>
            <a:innerShdw blurRad="76200">
              <a:schemeClr val="tx1"/>
            </a:innerShdw>
          </a:effectLst>
        </p:spPr>
        <p:txBody>
          <a:bodyPr wrap="none" anchor="ctr"/>
          <a:lstStyle/>
          <a:p>
            <a:pPr>
              <a:defRPr/>
            </a:pPr>
            <a:endParaRPr lang="en-GB"/>
          </a:p>
        </p:txBody>
      </p:sp>
      <p:sp>
        <p:nvSpPr>
          <p:cNvPr id="36" name="Rectangle 16"/>
          <p:cNvSpPr>
            <a:spLocks noChangeArrowheads="1"/>
          </p:cNvSpPr>
          <p:nvPr/>
        </p:nvSpPr>
        <p:spPr bwMode="auto">
          <a:xfrm>
            <a:off x="0" y="551249"/>
            <a:ext cx="9144000" cy="2196000"/>
          </a:xfrm>
          <a:prstGeom prst="rect">
            <a:avLst/>
          </a:prstGeom>
          <a:solidFill>
            <a:srgbClr val="F8F8FA"/>
          </a:solidFill>
          <a:ln>
            <a:noFill/>
          </a:ln>
          <a:effectLst>
            <a:innerShdw blurRad="76200">
              <a:srgbClr val="003366"/>
            </a:innerShdw>
          </a:effectLst>
        </p:spPr>
        <p:txBody>
          <a:bodyPr wrap="none" anchor="ctr"/>
          <a:lstStyle/>
          <a:p>
            <a:pPr>
              <a:defRPr/>
            </a:pPr>
            <a:endParaRPr lang="en-GB"/>
          </a:p>
        </p:txBody>
      </p:sp>
      <p:sp>
        <p:nvSpPr>
          <p:cNvPr id="38" name="TextBox 37"/>
          <p:cNvSpPr txBox="1"/>
          <p:nvPr/>
        </p:nvSpPr>
        <p:spPr>
          <a:xfrm>
            <a:off x="1087200" y="1752600"/>
            <a:ext cx="2971801" cy="369332"/>
          </a:xfrm>
          <a:prstGeom prst="rect">
            <a:avLst/>
          </a:prstGeom>
          <a:noFill/>
        </p:spPr>
        <p:txBody>
          <a:bodyPr wrap="square" rtlCol="0">
            <a:spAutoFit/>
          </a:bodyPr>
          <a:lstStyle/>
          <a:p>
            <a:r>
              <a:rPr lang="en-GB" sz="1800" b="1" dirty="0" smtClean="0"/>
              <a:t>Prediction conditional on</a:t>
            </a:r>
            <a:endParaRPr lang="en-GB" sz="1800" b="1" dirty="0"/>
          </a:p>
        </p:txBody>
      </p:sp>
      <p:sp>
        <p:nvSpPr>
          <p:cNvPr id="39" name="TextBox 38"/>
          <p:cNvSpPr txBox="1"/>
          <p:nvPr/>
        </p:nvSpPr>
        <p:spPr>
          <a:xfrm>
            <a:off x="1085849" y="695325"/>
            <a:ext cx="1638300" cy="369332"/>
          </a:xfrm>
          <a:prstGeom prst="rect">
            <a:avLst/>
          </a:prstGeom>
          <a:noFill/>
        </p:spPr>
        <p:txBody>
          <a:bodyPr wrap="square" rtlCol="0">
            <a:spAutoFit/>
          </a:bodyPr>
          <a:lstStyle/>
          <a:p>
            <a:r>
              <a:rPr lang="en-GB" sz="1800" b="1" dirty="0" smtClean="0"/>
              <a:t>True model</a:t>
            </a:r>
            <a:endParaRPr lang="en-GB" sz="1800" b="1" dirty="0"/>
          </a:p>
        </p:txBody>
      </p:sp>
      <p:sp>
        <p:nvSpPr>
          <p:cNvPr id="40" name="TextBox 39"/>
          <p:cNvSpPr txBox="1"/>
          <p:nvPr/>
        </p:nvSpPr>
        <p:spPr>
          <a:xfrm>
            <a:off x="1087200" y="1209675"/>
            <a:ext cx="1724026" cy="369332"/>
          </a:xfrm>
          <a:prstGeom prst="rect">
            <a:avLst/>
          </a:prstGeom>
          <a:noFill/>
        </p:spPr>
        <p:txBody>
          <a:bodyPr wrap="square" rtlCol="0">
            <a:spAutoFit/>
          </a:bodyPr>
          <a:lstStyle/>
          <a:p>
            <a:r>
              <a:rPr lang="en-GB" sz="1800" b="1" dirty="0" smtClean="0"/>
              <a:t>Fitted model</a:t>
            </a:r>
            <a:endParaRPr lang="en-GB" sz="1800" b="1" dirty="0"/>
          </a:p>
        </p:txBody>
      </p:sp>
      <p:sp>
        <p:nvSpPr>
          <p:cNvPr id="41" name="TextBox 40"/>
          <p:cNvSpPr txBox="1"/>
          <p:nvPr/>
        </p:nvSpPr>
        <p:spPr>
          <a:xfrm>
            <a:off x="1087200" y="2266950"/>
            <a:ext cx="2971801" cy="369332"/>
          </a:xfrm>
          <a:prstGeom prst="rect">
            <a:avLst/>
          </a:prstGeom>
          <a:noFill/>
        </p:spPr>
        <p:txBody>
          <a:bodyPr wrap="square" rtlCol="0">
            <a:spAutoFit/>
          </a:bodyPr>
          <a:lstStyle/>
          <a:p>
            <a:r>
              <a:rPr lang="en-GB" sz="1800" b="1" dirty="0" smtClean="0"/>
              <a:t>Actual value of </a:t>
            </a:r>
            <a:endParaRPr lang="en-GB" sz="2400" b="1" dirty="0">
              <a:latin typeface="+mn-lt"/>
            </a:endParaRPr>
          </a:p>
        </p:txBody>
      </p:sp>
      <p:graphicFrame>
        <p:nvGraphicFramePr>
          <p:cNvPr id="43" name="Object 42"/>
          <p:cNvGraphicFramePr>
            <a:graphicFrameLocks noChangeAspect="1"/>
          </p:cNvGraphicFramePr>
          <p:nvPr>
            <p:extLst>
              <p:ext uri="{D42A27DB-BD31-4B8C-83A1-F6EECF244321}">
                <p14:modId xmlns:p14="http://schemas.microsoft.com/office/powerpoint/2010/main" val="3714632386"/>
              </p:ext>
            </p:extLst>
          </p:nvPr>
        </p:nvGraphicFramePr>
        <p:xfrm>
          <a:off x="4852988" y="698500"/>
          <a:ext cx="2387600" cy="381000"/>
        </p:xfrm>
        <a:graphic>
          <a:graphicData uri="http://schemas.openxmlformats.org/presentationml/2006/ole">
            <mc:AlternateContent xmlns:mc="http://schemas.openxmlformats.org/markup-compatibility/2006">
              <mc:Choice xmlns:v="urn:schemas-microsoft-com:vml" Requires="v">
                <p:oleObj spid="_x0000_s212172" name="Equation" r:id="rId3" imgW="2387600" imgH="381000" progId="Equation.3">
                  <p:embed/>
                </p:oleObj>
              </mc:Choice>
              <mc:Fallback>
                <p:oleObj name="Equation" r:id="rId3" imgW="2387600" imgH="381000" progId="Equation.3">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52988" y="698500"/>
                        <a:ext cx="2387600"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4" name="Object 43"/>
          <p:cNvGraphicFramePr>
            <a:graphicFrameLocks noChangeAspect="1"/>
          </p:cNvGraphicFramePr>
          <p:nvPr>
            <p:extLst>
              <p:ext uri="{D42A27DB-BD31-4B8C-83A1-F6EECF244321}">
                <p14:modId xmlns:p14="http://schemas.microsoft.com/office/powerpoint/2010/main" val="3674692627"/>
              </p:ext>
            </p:extLst>
          </p:nvPr>
        </p:nvGraphicFramePr>
        <p:xfrm>
          <a:off x="4772025" y="2232025"/>
          <a:ext cx="2519363" cy="406400"/>
        </p:xfrm>
        <a:graphic>
          <a:graphicData uri="http://schemas.openxmlformats.org/presentationml/2006/ole">
            <mc:AlternateContent xmlns:mc="http://schemas.openxmlformats.org/markup-compatibility/2006">
              <mc:Choice xmlns:v="urn:schemas-microsoft-com:vml" Requires="v">
                <p:oleObj spid="_x0000_s212173" name="Equation" r:id="rId5" imgW="2527300" imgH="406400" progId="Equation.3">
                  <p:embed/>
                </p:oleObj>
              </mc:Choice>
              <mc:Fallback>
                <p:oleObj name="Equation" r:id="rId5" imgW="2527300" imgH="40640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72025" y="2232025"/>
                        <a:ext cx="2519363"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 name="Object 44"/>
          <p:cNvGraphicFramePr>
            <a:graphicFrameLocks noChangeAspect="1"/>
          </p:cNvGraphicFramePr>
          <p:nvPr>
            <p:extLst>
              <p:ext uri="{D42A27DB-BD31-4B8C-83A1-F6EECF244321}">
                <p14:modId xmlns:p14="http://schemas.microsoft.com/office/powerpoint/2010/main" val="783965820"/>
              </p:ext>
            </p:extLst>
          </p:nvPr>
        </p:nvGraphicFramePr>
        <p:xfrm>
          <a:off x="4849813" y="1154113"/>
          <a:ext cx="1816100" cy="431800"/>
        </p:xfrm>
        <a:graphic>
          <a:graphicData uri="http://schemas.openxmlformats.org/presentationml/2006/ole">
            <mc:AlternateContent xmlns:mc="http://schemas.openxmlformats.org/markup-compatibility/2006">
              <mc:Choice xmlns:v="urn:schemas-microsoft-com:vml" Requires="v">
                <p:oleObj spid="_x0000_s212174" name="Equation" r:id="rId7" imgW="1815840" imgH="431640" progId="Equation.DSMT4">
                  <p:embed/>
                </p:oleObj>
              </mc:Choice>
              <mc:Fallback>
                <p:oleObj name="Equation" r:id="rId7" imgW="1815840" imgH="431640" progId="Equation.DSMT4">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9813" y="1154113"/>
                        <a:ext cx="18161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 name="Object 45"/>
          <p:cNvGraphicFramePr>
            <a:graphicFrameLocks noChangeAspect="1"/>
          </p:cNvGraphicFramePr>
          <p:nvPr>
            <p:extLst>
              <p:ext uri="{D42A27DB-BD31-4B8C-83A1-F6EECF244321}">
                <p14:modId xmlns:p14="http://schemas.microsoft.com/office/powerpoint/2010/main" val="2475881432"/>
              </p:ext>
            </p:extLst>
          </p:nvPr>
        </p:nvGraphicFramePr>
        <p:xfrm>
          <a:off x="4770438" y="1701800"/>
          <a:ext cx="1924050" cy="431800"/>
        </p:xfrm>
        <a:graphic>
          <a:graphicData uri="http://schemas.openxmlformats.org/presentationml/2006/ole">
            <mc:AlternateContent xmlns:mc="http://schemas.openxmlformats.org/markup-compatibility/2006">
              <mc:Choice xmlns:v="urn:schemas-microsoft-com:vml" Requires="v">
                <p:oleObj spid="_x0000_s212175" name="Equation" r:id="rId9" imgW="1930320" imgH="431640" progId="Equation.DSMT4">
                  <p:embed/>
                </p:oleObj>
              </mc:Choice>
              <mc:Fallback>
                <p:oleObj name="Equation" r:id="rId9" imgW="1930320" imgH="431640" progId="Equation.DSMT4">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70438" y="1701800"/>
                        <a:ext cx="19240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 name="Object 46"/>
          <p:cNvGraphicFramePr>
            <a:graphicFrameLocks noChangeAspect="1"/>
          </p:cNvGraphicFramePr>
          <p:nvPr>
            <p:extLst>
              <p:ext uri="{D42A27DB-BD31-4B8C-83A1-F6EECF244321}">
                <p14:modId xmlns:p14="http://schemas.microsoft.com/office/powerpoint/2010/main" val="1666998097"/>
              </p:ext>
            </p:extLst>
          </p:nvPr>
        </p:nvGraphicFramePr>
        <p:xfrm>
          <a:off x="2120900" y="2945475"/>
          <a:ext cx="5956300" cy="508000"/>
        </p:xfrm>
        <a:graphic>
          <a:graphicData uri="http://schemas.openxmlformats.org/presentationml/2006/ole">
            <mc:AlternateContent xmlns:mc="http://schemas.openxmlformats.org/markup-compatibility/2006">
              <mc:Choice xmlns:v="urn:schemas-microsoft-com:vml" Requires="v">
                <p:oleObj spid="_x0000_s212176" name="Equation" r:id="rId11" imgW="5956200" imgH="507960" progId="Equation.DSMT4">
                  <p:embed/>
                </p:oleObj>
              </mc:Choice>
              <mc:Fallback>
                <p:oleObj name="Equation" r:id="rId11" imgW="5956200" imgH="507960" progId="Equation.DSMT4">
                  <p:embed/>
                  <p:pic>
                    <p:nvPicPr>
                      <p:cNvPr id="0" name=""/>
                      <p:cNvPicPr>
                        <a:picLocks noChangeAspect="1" noChangeArrowheads="1"/>
                      </p:cNvPicPr>
                      <p:nvPr/>
                    </p:nvPicPr>
                    <p:blipFill>
                      <a:blip r:embed="rId12"/>
                      <a:srcRect/>
                      <a:stretch>
                        <a:fillRect/>
                      </a:stretch>
                    </p:blipFill>
                    <p:spPr bwMode="auto">
                      <a:xfrm>
                        <a:off x="2120900" y="2945475"/>
                        <a:ext cx="59563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3477594127"/>
              </p:ext>
            </p:extLst>
          </p:nvPr>
        </p:nvGraphicFramePr>
        <p:xfrm>
          <a:off x="2874963" y="2235200"/>
          <a:ext cx="354012" cy="330200"/>
        </p:xfrm>
        <a:graphic>
          <a:graphicData uri="http://schemas.openxmlformats.org/presentationml/2006/ole">
            <mc:AlternateContent xmlns:mc="http://schemas.openxmlformats.org/markup-compatibility/2006">
              <mc:Choice xmlns:v="urn:schemas-microsoft-com:vml" Requires="v">
                <p:oleObj spid="_x0000_s212177" name="Equation" r:id="rId13" imgW="355320" imgH="330120" progId="Equation.3">
                  <p:embed/>
                </p:oleObj>
              </mc:Choice>
              <mc:Fallback>
                <p:oleObj name="Equation" r:id="rId13" imgW="355320" imgH="330120" progId="Equation.3">
                  <p:embed/>
                  <p:pic>
                    <p:nvPicPr>
                      <p:cNvPr id="0" name="Object 37"/>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74963" y="2235200"/>
                        <a:ext cx="3540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 name="Object 6"/>
          <p:cNvGraphicFramePr>
            <a:graphicFrameLocks noChangeAspect="1"/>
          </p:cNvGraphicFramePr>
          <p:nvPr>
            <p:extLst>
              <p:ext uri="{D42A27DB-BD31-4B8C-83A1-F6EECF244321}">
                <p14:modId xmlns:p14="http://schemas.microsoft.com/office/powerpoint/2010/main" val="952742929"/>
              </p:ext>
            </p:extLst>
          </p:nvPr>
        </p:nvGraphicFramePr>
        <p:xfrm>
          <a:off x="3963988" y="1722438"/>
          <a:ext cx="404812" cy="330200"/>
        </p:xfrm>
        <a:graphic>
          <a:graphicData uri="http://schemas.openxmlformats.org/presentationml/2006/ole">
            <mc:AlternateContent xmlns:mc="http://schemas.openxmlformats.org/markup-compatibility/2006">
              <mc:Choice xmlns:v="urn:schemas-microsoft-com:vml" Requires="v">
                <p:oleObj spid="_x0000_s212178" name="Equation" r:id="rId15" imgW="406080" imgH="330120" progId="Equation.3">
                  <p:embed/>
                </p:oleObj>
              </mc:Choice>
              <mc:Fallback>
                <p:oleObj name="Equation" r:id="rId15" imgW="406080" imgH="330120" progId="Equation.3">
                  <p:embed/>
                  <p:pic>
                    <p:nvPicPr>
                      <p:cNvPr id="0" name="Object 8"/>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963988" y="1722438"/>
                        <a:ext cx="404812" cy="33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2628939666"/>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400" b="0"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900F5E31C89A48940A57403082843D" ma:contentTypeVersion="20" ma:contentTypeDescription="Create a new document." ma:contentTypeScope="" ma:versionID="88874d72363f998fddc7eb7299333ae6">
  <xsd:schema xmlns:xsd="http://www.w3.org/2001/XMLSchema" xmlns:xs="http://www.w3.org/2001/XMLSchema" xmlns:p="http://schemas.microsoft.com/office/2006/metadata/properties" xmlns:ns1="http://schemas.microsoft.com/sharepoint/v3" xmlns:ns2="37b7e42e-eaac-4c0c-b7ab-65d932e301c3" xmlns:ns3="7c20e60f-09c9-4b20-a5fa-550b7d980542" targetNamespace="http://schemas.microsoft.com/office/2006/metadata/properties" ma:root="true" ma:fieldsID="06086891c1d7afe90fabd02406972d02" ns1:_="" ns2:_="" ns3:_="">
    <xsd:import namespace="http://schemas.microsoft.com/sharepoint/v3"/>
    <xsd:import namespace="37b7e42e-eaac-4c0c-b7ab-65d932e301c3"/>
    <xsd:import namespace="7c20e60f-09c9-4b20-a5fa-550b7d980542"/>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ForpracticeorgradableforLMS_x003f_" minOccurs="0"/>
                <xsd:element ref="ns2:MediaServiceObjectDetectorVersions" minOccurs="0"/>
                <xsd:element ref="ns2:MediaServiceLocation" minOccurs="0"/>
                <xsd:element ref="ns1:_ip_UnifiedCompliancePolicyProperties" minOccurs="0"/>
                <xsd:element ref="ns1:_ip_UnifiedCompliancePolicyUIAction" minOccurs="0"/>
                <xsd:element ref="ns2:CanthisbeconvertedbyStraive" minOccurs="0"/>
                <xsd:element ref="ns2:Dat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3" nillable="true" ma:displayName="Unified Compliance Policy Properties" ma:hidden="true" ma:internalName="_ip_UnifiedCompliancePolicyProperties">
      <xsd:simpleType>
        <xsd:restriction base="dms:Note"/>
      </xsd:simpleType>
    </xsd:element>
    <xsd:element name="_ip_UnifiedCompliancePolicyUIAction" ma:index="24"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7b7e42e-eaac-4c0c-b7ab-65d932e301c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ff217fd5-6bb5-4de3-bf71-ef5eb62cb525"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ForpracticeorgradableforLMS_x003f_" ma:index="20" nillable="true" ma:displayName="For practice or gradable for LMS?" ma:format="Dropdown" ma:internalName="ForpracticeorgradableforLMS_x003f_">
      <xsd:simpleType>
        <xsd:restriction base="dms:Choice">
          <xsd:enumeration value="For Practice"/>
          <xsd:enumeration value="For Grading"/>
          <xsd:enumeration value="For Practice OR Grading"/>
        </xsd:restriction>
      </xsd:simpleType>
    </xsd:element>
    <xsd:element name="MediaServiceObjectDetectorVersions" ma:index="21" nillable="true" ma:displayName="MediaServiceObjectDetectorVersions" ma:hidden="true" ma:indexed="true" ma:internalName="MediaServiceObjectDetectorVersions" ma:readOnly="true">
      <xsd:simpleType>
        <xsd:restriction base="dms:Text"/>
      </xsd:simpleType>
    </xsd:element>
    <xsd:element name="MediaServiceLocation" ma:index="22" nillable="true" ma:displayName="Location" ma:indexed="true" ma:internalName="MediaServiceLocation" ma:readOnly="true">
      <xsd:simpleType>
        <xsd:restriction base="dms:Text"/>
      </xsd:simpleType>
    </xsd:element>
    <xsd:element name="CanthisbeconvertedbyStraive" ma:index="25" nillable="true" ma:displayName="Can be converted by Straive" ma:default="No" ma:format="Dropdown" ma:internalName="CanthisbeconvertedbyStraive">
      <xsd:simpleType>
        <xsd:restriction base="dms:Choice">
          <xsd:enumeration value="Yes"/>
          <xsd:enumeration value="No"/>
        </xsd:restriction>
      </xsd:simpleType>
    </xsd:element>
    <xsd:element name="Date" ma:index="26" nillable="true" ma:displayName="Date" ma:format="DateOnly" ma:internalName="Date">
      <xsd:simpleType>
        <xsd:restriction base="dms:DateTime"/>
      </xsd:simpleType>
    </xsd:element>
    <xsd:element name="MediaServiceSearchProperties" ma:index="27"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c20e60f-09c9-4b20-a5fa-550b7d980542"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927d970-8a6b-4b37-beb7-fd1884633f11}" ma:internalName="TaxCatchAll" ma:showField="CatchAllData" ma:web="7c20e60f-09c9-4b20-a5fa-550b7d98054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CanthisbeconvertedbyStraive xmlns="37b7e42e-eaac-4c0c-b7ab-65d932e301c3">No</CanthisbeconvertedbyStraive>
    <Date xmlns="37b7e42e-eaac-4c0c-b7ab-65d932e301c3" xsi:nil="true"/>
    <TaxCatchAll xmlns="7c20e60f-09c9-4b20-a5fa-550b7d980542" xsi:nil="true"/>
    <_ip_UnifiedCompliancePolicyProperties xmlns="http://schemas.microsoft.com/sharepoint/v3" xsi:nil="true"/>
    <ForpracticeorgradableforLMS_x003f_ xmlns="37b7e42e-eaac-4c0c-b7ab-65d932e301c3" xsi:nil="true"/>
    <lcf76f155ced4ddcb4097134ff3c332f xmlns="37b7e42e-eaac-4c0c-b7ab-65d932e301c3">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947B405A-CB91-43FB-B5F7-E7C9A80D4F19}"/>
</file>

<file path=customXml/itemProps2.xml><?xml version="1.0" encoding="utf-8"?>
<ds:datastoreItem xmlns:ds="http://schemas.openxmlformats.org/officeDocument/2006/customXml" ds:itemID="{7D90AD89-89AE-4517-BD3F-88650EFB80CB}"/>
</file>

<file path=customXml/itemProps3.xml><?xml version="1.0" encoding="utf-8"?>
<ds:datastoreItem xmlns:ds="http://schemas.openxmlformats.org/officeDocument/2006/customXml" ds:itemID="{C8DCFDC3-67AA-43DE-8B92-3420E17056C2}"/>
</file>

<file path=docProps/app.xml><?xml version="1.0" encoding="utf-8"?>
<Properties xmlns="http://schemas.openxmlformats.org/officeDocument/2006/extended-properties" xmlns:vt="http://schemas.openxmlformats.org/officeDocument/2006/docPropsVTypes">
  <TotalTime>4892</TotalTime>
  <Words>1480</Words>
  <Application>Microsoft Office PowerPoint</Application>
  <PresentationFormat>On-screen Show (4:3)</PresentationFormat>
  <Paragraphs>190</Paragraphs>
  <Slides>28</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28</vt:i4>
      </vt:variant>
    </vt:vector>
  </HeadingPairs>
  <TitlesOfParts>
    <vt:vector size="30" baseType="lpstr">
      <vt:lpstr>Default Design</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Dell Computer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CRSD</dc:creator>
  <cp:lastModifiedBy>GOODALL, Fiona</cp:lastModifiedBy>
  <cp:revision>132</cp:revision>
  <dcterms:created xsi:type="dcterms:W3CDTF">1998-05-09T13:24:56Z</dcterms:created>
  <dcterms:modified xsi:type="dcterms:W3CDTF">2016-05-20T13:28:54Z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0x010100E8900F5E31C89A48940A57403082843D</vt:lpwstr>
  </property>
</Properties>
</file>