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8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0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9.xml" ContentType="application/vnd.openxmlformats-officedocument.presentationml.slide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31.xml" ContentType="application/vnd.openxmlformats-officedocument.presentationml.slide+xml"/>
  <Override PartName="/ppt/slides/slide5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30.xml" ContentType="application/vnd.openxmlformats-officedocument.presentationml.slide+xml"/>
  <Override PartName="/ppt/slides/slide11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3"/>
  </p:notesMasterIdLst>
  <p:sldIdLst>
    <p:sldId id="576" r:id="rId2"/>
    <p:sldId id="477" r:id="rId3"/>
    <p:sldId id="365" r:id="rId4"/>
    <p:sldId id="364" r:id="rId5"/>
    <p:sldId id="366" r:id="rId6"/>
    <p:sldId id="478" r:id="rId7"/>
    <p:sldId id="367" r:id="rId8"/>
    <p:sldId id="369" r:id="rId9"/>
    <p:sldId id="533" r:id="rId10"/>
    <p:sldId id="483" r:id="rId11"/>
    <p:sldId id="547" r:id="rId12"/>
    <p:sldId id="546" r:id="rId13"/>
    <p:sldId id="559" r:id="rId14"/>
    <p:sldId id="535" r:id="rId15"/>
    <p:sldId id="536" r:id="rId16"/>
    <p:sldId id="537" r:id="rId17"/>
    <p:sldId id="541" r:id="rId18"/>
    <p:sldId id="560" r:id="rId19"/>
    <p:sldId id="543" r:id="rId20"/>
    <p:sldId id="544" r:id="rId21"/>
    <p:sldId id="417" r:id="rId22"/>
    <p:sldId id="562" r:id="rId23"/>
    <p:sldId id="548" r:id="rId24"/>
    <p:sldId id="549" r:id="rId25"/>
    <p:sldId id="563" r:id="rId26"/>
    <p:sldId id="564" r:id="rId27"/>
    <p:sldId id="572" r:id="rId28"/>
    <p:sldId id="573" r:id="rId29"/>
    <p:sldId id="574" r:id="rId30"/>
    <p:sldId id="575" r:id="rId31"/>
    <p:sldId id="315" r:id="rId3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CC"/>
    <a:srgbClr val="969696"/>
    <a:srgbClr val="003366"/>
    <a:srgbClr val="F8F8FA"/>
    <a:srgbClr val="004D99"/>
    <a:srgbClr val="F5F5F5"/>
    <a:srgbClr val="3366FF"/>
    <a:srgbClr val="FFFF00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02" autoAdjust="0"/>
    <p:restoredTop sz="98108" autoAdjust="0"/>
  </p:normalViewPr>
  <p:slideViewPr>
    <p:cSldViewPr snapToGrid="0" showGuides="1">
      <p:cViewPr>
        <p:scale>
          <a:sx n="100" d="100"/>
          <a:sy n="100" d="100"/>
        </p:scale>
        <p:origin x="-2100" y="-41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notesViewPr>
    <p:cSldViewPr snapToGrid="0" showGuides="1">
      <p:cViewPr varScale="1">
        <p:scale>
          <a:sx n="29" d="100"/>
          <a:sy n="29" d="100"/>
        </p:scale>
        <p:origin x="-1181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customXml" Target="../customXml/item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13.wmf"/><Relationship Id="rId5" Type="http://schemas.openxmlformats.org/officeDocument/2006/relationships/image" Target="../media/image15.wmf"/><Relationship Id="rId4" Type="http://schemas.openxmlformats.org/officeDocument/2006/relationships/image" Target="../media/image17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13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13.wmf"/><Relationship Id="rId5" Type="http://schemas.openxmlformats.org/officeDocument/2006/relationships/image" Target="../media/image19.wmf"/><Relationship Id="rId4" Type="http://schemas.openxmlformats.org/officeDocument/2006/relationships/image" Target="../media/image2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13.wmf"/><Relationship Id="rId4" Type="http://schemas.openxmlformats.org/officeDocument/2006/relationships/image" Target="../media/image21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2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9.wmf"/><Relationship Id="rId4" Type="http://schemas.openxmlformats.org/officeDocument/2006/relationships/image" Target="../media/image1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9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1.wmf"/><Relationship Id="rId1" Type="http://schemas.openxmlformats.org/officeDocument/2006/relationships/image" Target="../media/image13.wmf"/><Relationship Id="rId5" Type="http://schemas.openxmlformats.org/officeDocument/2006/relationships/image" Target="../media/image14.wmf"/><Relationship Id="rId4" Type="http://schemas.openxmlformats.org/officeDocument/2006/relationships/image" Target="../media/image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15.wmf"/><Relationship Id="rId1" Type="http://schemas.openxmlformats.org/officeDocument/2006/relationships/image" Target="../media/image13.wmf"/><Relationship Id="rId5" Type="http://schemas.openxmlformats.org/officeDocument/2006/relationships/image" Target="../media/image16.wmf"/><Relationship Id="rId4" Type="http://schemas.openxmlformats.org/officeDocument/2006/relationships/image" Target="../media/image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GB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GB"/>
          </a:p>
        </p:txBody>
      </p:sp>
      <p:sp>
        <p:nvSpPr>
          <p:cNvPr id="1157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57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157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GB"/>
          </a:p>
        </p:txBody>
      </p:sp>
      <p:sp>
        <p:nvSpPr>
          <p:cNvPr id="1157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CD9622F7-80AC-4E5C-B6F0-377E2E5092CD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62925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AD04-507A-4AAE-B2F4-89F4E55651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598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CC399A-ED93-4ED3-8E67-DF8AC1CFB00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945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78438-D42D-4953-8156-F73AFC4559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280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F627F6-FC55-48BE-A148-6660E3EC80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588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94F019-117F-45BE-A18E-E342E6A830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873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9AFE1A-D4D2-454E-A7B0-78A4CC980E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19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885BC-3A37-48D5-9FC0-506F4A74CE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541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FB6D3D-8FB7-4454-BABA-B57A8B24F1C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277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D40366-0031-41D1-BBA1-6A1C076F66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6374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4866C-8CB1-4EAB-B7F2-14D75AE871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199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8CDA4A-FF59-4B50-B97E-27D6D70E3A6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396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b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b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b="0">
                <a:latin typeface="+mn-lt"/>
              </a:defRPr>
            </a:lvl1pPr>
          </a:lstStyle>
          <a:p>
            <a:fld id="{91320613-CBDF-4075-A673-49A4B57464B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7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0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5.bin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19.bin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11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2.bin"/><Relationship Id="rId12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24.bin"/><Relationship Id="rId5" Type="http://schemas.openxmlformats.org/officeDocument/2006/relationships/oleObject" Target="../embeddings/oleObject21.bin"/><Relationship Id="rId10" Type="http://schemas.openxmlformats.org/officeDocument/2006/relationships/image" Target="../media/image8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2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1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5.w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8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28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1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17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33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7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39.bin"/><Relationship Id="rId5" Type="http://schemas.openxmlformats.org/officeDocument/2006/relationships/oleObject" Target="../embeddings/oleObject36.bin"/><Relationship Id="rId10" Type="http://schemas.openxmlformats.org/officeDocument/2006/relationships/image" Target="../media/image18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38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40.bin"/><Relationship Id="rId7" Type="http://schemas.openxmlformats.org/officeDocument/2006/relationships/oleObject" Target="../embeddings/oleObject42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7.wmf"/><Relationship Id="rId11" Type="http://schemas.openxmlformats.org/officeDocument/2006/relationships/oleObject" Target="../embeddings/oleObject44.bin"/><Relationship Id="rId5" Type="http://schemas.openxmlformats.org/officeDocument/2006/relationships/oleObject" Target="../embeddings/oleObject41.bin"/><Relationship Id="rId10" Type="http://schemas.openxmlformats.org/officeDocument/2006/relationships/image" Target="../media/image20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43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45.bin"/><Relationship Id="rId7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46.bin"/><Relationship Id="rId10" Type="http://schemas.openxmlformats.org/officeDocument/2006/relationships/image" Target="../media/image21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48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oleObject" Target="../embeddings/oleObject49.bin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50.bin"/><Relationship Id="rId10" Type="http://schemas.openxmlformats.org/officeDocument/2006/relationships/image" Target="../media/image21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52.bin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3: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Multiple Regression Analysis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87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1373" name="Text Box 13"/>
          <p:cNvSpPr txBox="1">
            <a:spLocks noChangeArrowheads="1"/>
          </p:cNvSpPr>
          <p:nvPr/>
        </p:nvSpPr>
        <p:spPr bwMode="auto">
          <a:xfrm>
            <a:off x="86832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>
                <a:solidFill>
                  <a:srgbClr val="3366FF"/>
                </a:solidFill>
              </a:rPr>
              <a:t>9</a:t>
            </a:r>
            <a:endParaRPr lang="en-US" sz="1000" b="0">
              <a:solidFill>
                <a:srgbClr val="3366FF"/>
              </a:solidFill>
            </a:endParaRPr>
          </a:p>
        </p:txBody>
      </p:sp>
      <p:sp>
        <p:nvSpPr>
          <p:cNvPr id="271383" name="Text Box 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What would happen if you tried to run a regression when there is an exact linear relationship among the explanatory variables? 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425397"/>
              </p:ext>
            </p:extLst>
          </p:nvPr>
        </p:nvGraphicFramePr>
        <p:xfrm>
          <a:off x="1104900" y="66240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44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66240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9816"/>
              </p:ext>
            </p:extLst>
          </p:nvPr>
        </p:nvGraphicFramePr>
        <p:xfrm>
          <a:off x="5689600" y="662400"/>
          <a:ext cx="1714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1445" name="Equation" r:id="rId5" imgW="1714320" imgH="380880" progId="Equation.3">
                  <p:embed/>
                </p:oleObj>
              </mc:Choice>
              <mc:Fallback>
                <p:oleObj name="Equation" r:id="rId5" imgW="171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662400"/>
                        <a:ext cx="1714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8950" name="Text Box 6"/>
          <p:cNvSpPr txBox="1">
            <a:spLocks noChangeArrowheads="1"/>
          </p:cNvSpPr>
          <p:nvPr/>
        </p:nvSpPr>
        <p:spPr bwMode="auto">
          <a:xfrm>
            <a:off x="86832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338952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We will investigate, using the model with two explanatory variables shown above.  [</a:t>
            </a:r>
            <a:r>
              <a:rPr lang="en-GB" sz="1500" i="1"/>
              <a:t>Note</a:t>
            </a:r>
            <a:r>
              <a:rPr lang="en-GB" sz="1500"/>
              <a:t>:  A disturbance term has now been included in the true model, but it makes no difference to the analysis.]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2425397"/>
              </p:ext>
            </p:extLst>
          </p:nvPr>
        </p:nvGraphicFramePr>
        <p:xfrm>
          <a:off x="1104900" y="66240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13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66240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9816"/>
              </p:ext>
            </p:extLst>
          </p:nvPr>
        </p:nvGraphicFramePr>
        <p:xfrm>
          <a:off x="5689600" y="662400"/>
          <a:ext cx="1714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14" name="Equation" r:id="rId5" imgW="1714320" imgH="380880" progId="Equation.3">
                  <p:embed/>
                </p:oleObj>
              </mc:Choice>
              <mc:Fallback>
                <p:oleObj name="Equation" r:id="rId5" imgW="171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662400"/>
                        <a:ext cx="1714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7932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The expression for the multiple regression coefficient </a:t>
            </a:r>
            <a:r>
              <a:rPr lang="en-GB" sz="1500" i="1"/>
              <a:t>b</a:t>
            </a:r>
            <a:r>
              <a:rPr lang="en-GB" sz="1500" baseline="-25000"/>
              <a:t>2</a:t>
            </a:r>
            <a:r>
              <a:rPr lang="en-GB" sz="1500"/>
              <a:t> is shown above.  We will substitute for </a:t>
            </a:r>
            <a:r>
              <a:rPr lang="en-GB" sz="1500" i="1"/>
              <a:t>X</a:t>
            </a:r>
            <a:r>
              <a:rPr lang="en-GB" sz="1500" baseline="-25000"/>
              <a:t>3</a:t>
            </a:r>
            <a:r>
              <a:rPr lang="en-GB" sz="1500"/>
              <a:t> using its relationship with </a:t>
            </a:r>
            <a:r>
              <a:rPr lang="en-GB" sz="1500" i="1"/>
              <a:t>X</a:t>
            </a:r>
            <a:r>
              <a:rPr lang="en-GB" sz="1500" baseline="-25000"/>
              <a:t>2</a:t>
            </a:r>
            <a:r>
              <a:rPr lang="en-GB" sz="1500"/>
              <a:t>.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86832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11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1292175"/>
            <a:ext cx="9144000" cy="178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4040687"/>
              </p:ext>
            </p:extLst>
          </p:nvPr>
        </p:nvGraphicFramePr>
        <p:xfrm>
          <a:off x="2022475" y="1427163"/>
          <a:ext cx="45053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56" name="Equation" r:id="rId3" imgW="4508280" imgH="469800" progId="Equation.3">
                  <p:embed/>
                </p:oleObj>
              </mc:Choice>
              <mc:Fallback>
                <p:oleObj name="Equation" r:id="rId3" imgW="450828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2475" y="1427163"/>
                        <a:ext cx="4505325" cy="4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0240750"/>
              </p:ext>
            </p:extLst>
          </p:nvPr>
        </p:nvGraphicFramePr>
        <p:xfrm>
          <a:off x="1104900" y="66240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57" name="Equation" r:id="rId5" imgW="3251160" imgH="380880" progId="Equation.3">
                  <p:embed/>
                </p:oleObj>
              </mc:Choice>
              <mc:Fallback>
                <p:oleObj name="Equation" r:id="rId5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66240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0601042"/>
              </p:ext>
            </p:extLst>
          </p:nvPr>
        </p:nvGraphicFramePr>
        <p:xfrm>
          <a:off x="5689600" y="662400"/>
          <a:ext cx="1714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58" name="Equation" r:id="rId7" imgW="1714320" imgH="380880" progId="Equation.3">
                  <p:embed/>
                </p:oleObj>
              </mc:Choice>
              <mc:Fallback>
                <p:oleObj name="Equation" r:id="rId7" imgW="171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662400"/>
                        <a:ext cx="1714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854138"/>
              </p:ext>
            </p:extLst>
          </p:nvPr>
        </p:nvGraphicFramePr>
        <p:xfrm>
          <a:off x="471488" y="1935163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59" name="Equation" r:id="rId9" imgW="8191440" imgH="990360" progId="Equation.DSMT4">
                  <p:embed/>
                </p:oleObj>
              </mc:Choice>
              <mc:Fallback>
                <p:oleObj name="Equation" r:id="rId9" imgW="8191440" imgH="99036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1935163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1292175"/>
            <a:ext cx="9144000" cy="178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1234" name="Rectangle 2"/>
          <p:cNvSpPr>
            <a:spLocks noChangeArrowheads="1"/>
          </p:cNvSpPr>
          <p:nvPr/>
        </p:nvSpPr>
        <p:spPr bwMode="auto">
          <a:xfrm>
            <a:off x="2954338" y="2427288"/>
            <a:ext cx="1908000" cy="5222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51235" name="Rectangle 3"/>
          <p:cNvSpPr>
            <a:spLocks noChangeArrowheads="1"/>
          </p:cNvSpPr>
          <p:nvPr/>
        </p:nvSpPr>
        <p:spPr bwMode="auto">
          <a:xfrm>
            <a:off x="4659313" y="1409700"/>
            <a:ext cx="1873250" cy="5222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5124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63788065"/>
              </p:ext>
            </p:extLst>
          </p:nvPr>
        </p:nvGraphicFramePr>
        <p:xfrm>
          <a:off x="2022475" y="1427163"/>
          <a:ext cx="45053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407" name="Equation" r:id="rId3" imgW="4508280" imgH="469800" progId="Equation.3">
                  <p:embed/>
                </p:oleObj>
              </mc:Choice>
              <mc:Fallback>
                <p:oleObj name="Equation" r:id="rId3" imgW="4508280" imgH="469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2475" y="1427163"/>
                        <a:ext cx="4505325" cy="4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1244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First, we will replace the terms highlighted.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0298956"/>
              </p:ext>
            </p:extLst>
          </p:nvPr>
        </p:nvGraphicFramePr>
        <p:xfrm>
          <a:off x="1104900" y="66240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408" name="Equation" r:id="rId5" imgW="3251160" imgH="380880" progId="Equation.3">
                  <p:embed/>
                </p:oleObj>
              </mc:Choice>
              <mc:Fallback>
                <p:oleObj name="Equation" r:id="rId5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66240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47755689"/>
              </p:ext>
            </p:extLst>
          </p:nvPr>
        </p:nvGraphicFramePr>
        <p:xfrm>
          <a:off x="5689600" y="662400"/>
          <a:ext cx="1714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409" name="Equation" r:id="rId7" imgW="1714320" imgH="380880" progId="Equation.3">
                  <p:embed/>
                </p:oleObj>
              </mc:Choice>
              <mc:Fallback>
                <p:oleObj name="Equation" r:id="rId7" imgW="171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662400"/>
                        <a:ext cx="1714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3185775"/>
            <a:ext cx="9144000" cy="22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5457621"/>
              </p:ext>
            </p:extLst>
          </p:nvPr>
        </p:nvGraphicFramePr>
        <p:xfrm>
          <a:off x="1192213" y="3333675"/>
          <a:ext cx="6764337" cy="191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410" name="Equation" r:id="rId9" imgW="6769080" imgH="1904760" progId="Equation.3">
                  <p:embed/>
                </p:oleObj>
              </mc:Choice>
              <mc:Fallback>
                <p:oleObj name="Equation" r:id="rId9" imgW="6769080" imgH="19047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2213" y="3333675"/>
                        <a:ext cx="6764337" cy="1911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86832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12</a:t>
            </a:r>
            <a:endParaRPr lang="en-US" sz="1000" b="0" dirty="0">
              <a:solidFill>
                <a:srgbClr val="3366FF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4854138"/>
              </p:ext>
            </p:extLst>
          </p:nvPr>
        </p:nvGraphicFramePr>
        <p:xfrm>
          <a:off x="471488" y="1935163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1411" name="Equation" r:id="rId11" imgW="8191440" imgH="990360" progId="Equation.DSMT4">
                  <p:embed/>
                </p:oleObj>
              </mc:Choice>
              <mc:Fallback>
                <p:oleObj name="Equation" r:id="rId11" imgW="8191440" imgH="99036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1935163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3185775"/>
            <a:ext cx="9144000" cy="22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1292175"/>
            <a:ext cx="9144000" cy="178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6658" name="Rectangle 2"/>
          <p:cNvSpPr>
            <a:spLocks noChangeArrowheads="1"/>
          </p:cNvSpPr>
          <p:nvPr/>
        </p:nvSpPr>
        <p:spPr bwMode="auto">
          <a:xfrm>
            <a:off x="2890837" y="2426400"/>
            <a:ext cx="2232000" cy="5222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6659" name="Rectangle 3"/>
          <p:cNvSpPr>
            <a:spLocks noChangeArrowheads="1"/>
          </p:cNvSpPr>
          <p:nvPr/>
        </p:nvSpPr>
        <p:spPr bwMode="auto">
          <a:xfrm>
            <a:off x="4486275" y="1407600"/>
            <a:ext cx="1979613" cy="52228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6665" name="Text Box 9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We have made the replacement.</a:t>
            </a:r>
            <a:endParaRPr lang="en-GB" sz="1500">
              <a:latin typeface="Times New Roman" pitchFamily="18" charset="0"/>
            </a:endParaRPr>
          </a:p>
        </p:txBody>
      </p:sp>
      <p:graphicFrame>
        <p:nvGraphicFramePr>
          <p:cNvPr id="326666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5812488"/>
              </p:ext>
            </p:extLst>
          </p:nvPr>
        </p:nvGraphicFramePr>
        <p:xfrm>
          <a:off x="1863725" y="1425600"/>
          <a:ext cx="48228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833" name="Equation" r:id="rId3" imgW="4825800" imgH="469800" progId="Equation.3">
                  <p:embed/>
                </p:oleObj>
              </mc:Choice>
              <mc:Fallback>
                <p:oleObj name="Equation" r:id="rId3" imgW="4825800" imgH="4698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725" y="1425600"/>
                        <a:ext cx="4822825" cy="4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graphicFrame>
        <p:nvGraphicFramePr>
          <p:cNvPr id="326668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0876231"/>
              </p:ext>
            </p:extLst>
          </p:nvPr>
        </p:nvGraphicFramePr>
        <p:xfrm>
          <a:off x="1192213" y="3333600"/>
          <a:ext cx="6764337" cy="1911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834" name="Equation" r:id="rId5" imgW="6769080" imgH="1904760" progId="Equation.3">
                  <p:embed/>
                </p:oleObj>
              </mc:Choice>
              <mc:Fallback>
                <p:oleObj name="Equation" r:id="rId5" imgW="6769080" imgH="190476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92213" y="3333600"/>
                        <a:ext cx="6764337" cy="1911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86832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13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4638"/>
              </p:ext>
            </p:extLst>
          </p:nvPr>
        </p:nvGraphicFramePr>
        <p:xfrm>
          <a:off x="1104900" y="66240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835" name="Equation" r:id="rId7" imgW="3251160" imgH="380880" progId="Equation.3">
                  <p:embed/>
                </p:oleObj>
              </mc:Choice>
              <mc:Fallback>
                <p:oleObj name="Equation" r:id="rId7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66240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21317"/>
              </p:ext>
            </p:extLst>
          </p:nvPr>
        </p:nvGraphicFramePr>
        <p:xfrm>
          <a:off x="5689600" y="662400"/>
          <a:ext cx="1714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836" name="Equation" r:id="rId9" imgW="1714320" imgH="380880" progId="Equation.3">
                  <p:embed/>
                </p:oleObj>
              </mc:Choice>
              <mc:Fallback>
                <p:oleObj name="Equation" r:id="rId9" imgW="171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662400"/>
                        <a:ext cx="1714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318234"/>
              </p:ext>
            </p:extLst>
          </p:nvPr>
        </p:nvGraphicFramePr>
        <p:xfrm>
          <a:off x="414338" y="1933575"/>
          <a:ext cx="85042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6837" name="Equation" r:id="rId11" imgW="8508960" imgH="990360" progId="Equation.DSMT4">
                  <p:embed/>
                </p:oleObj>
              </mc:Choice>
              <mc:Fallback>
                <p:oleObj name="Equation" r:id="rId11" imgW="8508960" imgH="99036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8" y="1933575"/>
                        <a:ext cx="85042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3185775"/>
            <a:ext cx="9144000" cy="22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1292175"/>
            <a:ext cx="9144000" cy="178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7693" name="Rectangle 13"/>
          <p:cNvSpPr>
            <a:spLocks noChangeArrowheads="1"/>
          </p:cNvSpPr>
          <p:nvPr/>
        </p:nvSpPr>
        <p:spPr bwMode="auto">
          <a:xfrm>
            <a:off x="4870449" y="1893888"/>
            <a:ext cx="3204000" cy="5222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7682" name="Rectangle 2"/>
          <p:cNvSpPr>
            <a:spLocks noChangeArrowheads="1"/>
          </p:cNvSpPr>
          <p:nvPr/>
        </p:nvSpPr>
        <p:spPr bwMode="auto">
          <a:xfrm>
            <a:off x="5468938" y="2427288"/>
            <a:ext cx="3204000" cy="5222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2769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2596572"/>
              </p:ext>
            </p:extLst>
          </p:nvPr>
        </p:nvGraphicFramePr>
        <p:xfrm>
          <a:off x="1863725" y="1425600"/>
          <a:ext cx="48228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61" name="Equation" r:id="rId3" imgW="4825800" imgH="469800" progId="Equation.3">
                  <p:embed/>
                </p:oleObj>
              </mc:Choice>
              <mc:Fallback>
                <p:oleObj name="Equation" r:id="rId3" imgW="4825800" imgH="4698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725" y="1425600"/>
                        <a:ext cx="4822825" cy="4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694" name="Text Box 14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Next, the terms highlighted now.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graphicFrame>
        <p:nvGraphicFramePr>
          <p:cNvPr id="2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271099"/>
              </p:ext>
            </p:extLst>
          </p:nvPr>
        </p:nvGraphicFramePr>
        <p:xfrm>
          <a:off x="601663" y="3333600"/>
          <a:ext cx="7945437" cy="186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62" name="Equation" r:id="rId5" imgW="7949880" imgH="1854000" progId="Equation.3">
                  <p:embed/>
                </p:oleObj>
              </mc:Choice>
              <mc:Fallback>
                <p:oleObj name="Equation" r:id="rId5" imgW="7949880" imgH="1854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663" y="3333600"/>
                        <a:ext cx="7945437" cy="186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86832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14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4638"/>
              </p:ext>
            </p:extLst>
          </p:nvPr>
        </p:nvGraphicFramePr>
        <p:xfrm>
          <a:off x="1104900" y="66240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63" name="Equation" r:id="rId7" imgW="3251160" imgH="380880" progId="Equation.3">
                  <p:embed/>
                </p:oleObj>
              </mc:Choice>
              <mc:Fallback>
                <p:oleObj name="Equation" r:id="rId7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66240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21317"/>
              </p:ext>
            </p:extLst>
          </p:nvPr>
        </p:nvGraphicFramePr>
        <p:xfrm>
          <a:off x="5689600" y="662400"/>
          <a:ext cx="1714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64" name="Equation" r:id="rId9" imgW="1714320" imgH="380880" progId="Equation.3">
                  <p:embed/>
                </p:oleObj>
              </mc:Choice>
              <mc:Fallback>
                <p:oleObj name="Equation" r:id="rId9" imgW="171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662400"/>
                        <a:ext cx="1714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3318234"/>
              </p:ext>
            </p:extLst>
          </p:nvPr>
        </p:nvGraphicFramePr>
        <p:xfrm>
          <a:off x="414338" y="1933575"/>
          <a:ext cx="85042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65" name="Equation" r:id="rId11" imgW="8508960" imgH="990360" progId="Equation.DSMT4">
                  <p:embed/>
                </p:oleObj>
              </mc:Choice>
              <mc:Fallback>
                <p:oleObj name="Equation" r:id="rId11" imgW="8508960" imgH="9903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8" y="1933575"/>
                        <a:ext cx="85042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1292175"/>
            <a:ext cx="9144000" cy="178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8706" name="Rectangle 2"/>
          <p:cNvSpPr>
            <a:spLocks noChangeArrowheads="1"/>
          </p:cNvSpPr>
          <p:nvPr/>
        </p:nvSpPr>
        <p:spPr bwMode="auto">
          <a:xfrm>
            <a:off x="5373688" y="1893888"/>
            <a:ext cx="2124000" cy="5222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8707" name="Rectangle 3"/>
          <p:cNvSpPr>
            <a:spLocks noChangeArrowheads="1"/>
          </p:cNvSpPr>
          <p:nvPr/>
        </p:nvSpPr>
        <p:spPr bwMode="auto">
          <a:xfrm>
            <a:off x="6015037" y="2465388"/>
            <a:ext cx="2160000" cy="5222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8708" name="Text Box 4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0">
              <a:latin typeface="Arial" charset="0"/>
            </a:endParaRPr>
          </a:p>
          <a:p>
            <a:r>
              <a:rPr lang="en-US" sz="3000"/>
              <a:t>	</a:t>
            </a:r>
          </a:p>
        </p:txBody>
      </p:sp>
      <p:graphicFrame>
        <p:nvGraphicFramePr>
          <p:cNvPr id="328714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04041799"/>
              </p:ext>
            </p:extLst>
          </p:nvPr>
        </p:nvGraphicFramePr>
        <p:xfrm>
          <a:off x="1863725" y="1425600"/>
          <a:ext cx="48228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91" name="Equation" r:id="rId3" imgW="4825800" imgH="469800" progId="Equation.3">
                  <p:embed/>
                </p:oleObj>
              </mc:Choice>
              <mc:Fallback>
                <p:oleObj name="Equation" r:id="rId3" imgW="4825800" imgH="4698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725" y="1425600"/>
                        <a:ext cx="4822825" cy="4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8718" name="Text Box 14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We have made the replacement.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86832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15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4638"/>
              </p:ext>
            </p:extLst>
          </p:nvPr>
        </p:nvGraphicFramePr>
        <p:xfrm>
          <a:off x="1104900" y="66240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92" name="Equation" r:id="rId5" imgW="3251160" imgH="380880" progId="Equation.3">
                  <p:embed/>
                </p:oleObj>
              </mc:Choice>
              <mc:Fallback>
                <p:oleObj name="Equation" r:id="rId5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66240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21317"/>
              </p:ext>
            </p:extLst>
          </p:nvPr>
        </p:nvGraphicFramePr>
        <p:xfrm>
          <a:off x="5689600" y="662400"/>
          <a:ext cx="1714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93" name="Equation" r:id="rId7" imgW="1714320" imgH="380880" progId="Equation.3">
                  <p:embed/>
                </p:oleObj>
              </mc:Choice>
              <mc:Fallback>
                <p:oleObj name="Equation" r:id="rId7" imgW="171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662400"/>
                        <a:ext cx="1714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133916"/>
              </p:ext>
            </p:extLst>
          </p:nvPr>
        </p:nvGraphicFramePr>
        <p:xfrm>
          <a:off x="877888" y="1881188"/>
          <a:ext cx="7539037" cy="205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94" name="Equation" r:id="rId9" imgW="7543800" imgH="2044440" progId="Equation.DSMT4">
                  <p:embed/>
                </p:oleObj>
              </mc:Choice>
              <mc:Fallback>
                <p:oleObj name="Equation" r:id="rId9" imgW="7543800" imgH="20444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888" y="1881188"/>
                        <a:ext cx="7539037" cy="205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3185775"/>
            <a:ext cx="9144000" cy="22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28717" name="Rectangle 13"/>
          <p:cNvSpPr>
            <a:spLocks noChangeArrowheads="1"/>
          </p:cNvSpPr>
          <p:nvPr/>
        </p:nvSpPr>
        <p:spPr bwMode="auto">
          <a:xfrm>
            <a:off x="1116013" y="3249613"/>
            <a:ext cx="863600" cy="7921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2871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9511156"/>
              </p:ext>
            </p:extLst>
          </p:nvPr>
        </p:nvGraphicFramePr>
        <p:xfrm>
          <a:off x="601663" y="3333600"/>
          <a:ext cx="7945437" cy="186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895" name="Equation" r:id="rId11" imgW="7949880" imgH="1854000" progId="Equation.3">
                  <p:embed/>
                </p:oleObj>
              </mc:Choice>
              <mc:Fallback>
                <p:oleObj name="Equation" r:id="rId11" imgW="7949880" imgH="18540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1663" y="3333600"/>
                        <a:ext cx="7945437" cy="186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1292175"/>
            <a:ext cx="9144000" cy="178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2814" name="Rectangle 14"/>
          <p:cNvSpPr>
            <a:spLocks noChangeArrowheads="1"/>
          </p:cNvSpPr>
          <p:nvPr/>
        </p:nvSpPr>
        <p:spPr bwMode="auto">
          <a:xfrm>
            <a:off x="2616200" y="1893888"/>
            <a:ext cx="2720975" cy="5222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2804" name="Text Box 4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0">
              <a:latin typeface="Arial" charset="0"/>
            </a:endParaRPr>
          </a:p>
          <a:p>
            <a:r>
              <a:rPr lang="en-US" sz="3000"/>
              <a:t>	</a:t>
            </a:r>
          </a:p>
        </p:txBody>
      </p:sp>
      <p:graphicFrame>
        <p:nvGraphicFramePr>
          <p:cNvPr id="332810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6632052"/>
              </p:ext>
            </p:extLst>
          </p:nvPr>
        </p:nvGraphicFramePr>
        <p:xfrm>
          <a:off x="1863725" y="1425600"/>
          <a:ext cx="48228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989" name="Equation" r:id="rId3" imgW="4825800" imgH="469800" progId="Equation.3">
                  <p:embed/>
                </p:oleObj>
              </mc:Choice>
              <mc:Fallback>
                <p:oleObj name="Equation" r:id="rId3" imgW="4825800" imgH="4698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725" y="1425600"/>
                        <a:ext cx="4822825" cy="4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2815" name="Text Box 15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Finally this term.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86832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16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4638"/>
              </p:ext>
            </p:extLst>
          </p:nvPr>
        </p:nvGraphicFramePr>
        <p:xfrm>
          <a:off x="1104900" y="66240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990" name="Equation" r:id="rId5" imgW="3251160" imgH="380880" progId="Equation.3">
                  <p:embed/>
                </p:oleObj>
              </mc:Choice>
              <mc:Fallback>
                <p:oleObj name="Equation" r:id="rId5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66240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21317"/>
              </p:ext>
            </p:extLst>
          </p:nvPr>
        </p:nvGraphicFramePr>
        <p:xfrm>
          <a:off x="5689600" y="662400"/>
          <a:ext cx="1714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991" name="Equation" r:id="rId7" imgW="1714320" imgH="380880" progId="Equation.3">
                  <p:embed/>
                </p:oleObj>
              </mc:Choice>
              <mc:Fallback>
                <p:oleObj name="Equation" r:id="rId7" imgW="171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662400"/>
                        <a:ext cx="1714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902660"/>
              </p:ext>
            </p:extLst>
          </p:nvPr>
        </p:nvGraphicFramePr>
        <p:xfrm>
          <a:off x="877888" y="1881188"/>
          <a:ext cx="7539037" cy="205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992" name="Equation" r:id="rId9" imgW="7543800" imgH="2044440" progId="Equation.DSMT4">
                  <p:embed/>
                </p:oleObj>
              </mc:Choice>
              <mc:Fallback>
                <p:oleObj name="Equation" r:id="rId9" imgW="7543800" imgH="20444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888" y="1881188"/>
                        <a:ext cx="7539037" cy="205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3185775"/>
            <a:ext cx="9144000" cy="22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32812" name="Rectangle 12"/>
          <p:cNvSpPr>
            <a:spLocks noChangeArrowheads="1"/>
          </p:cNvSpPr>
          <p:nvPr/>
        </p:nvSpPr>
        <p:spPr bwMode="auto">
          <a:xfrm>
            <a:off x="1116013" y="3249613"/>
            <a:ext cx="863600" cy="7921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3124325"/>
              </p:ext>
            </p:extLst>
          </p:nvPr>
        </p:nvGraphicFramePr>
        <p:xfrm>
          <a:off x="950913" y="3333600"/>
          <a:ext cx="7246937" cy="183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2993" name="Equation" r:id="rId11" imgW="7251480" imgH="1828800" progId="Equation.3">
                  <p:embed/>
                </p:oleObj>
              </mc:Choice>
              <mc:Fallback>
                <p:oleObj name="Equation" r:id="rId11" imgW="7251480" imgH="1828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0913" y="3333600"/>
                        <a:ext cx="7246937" cy="1835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1292175"/>
            <a:ext cx="9144000" cy="1784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52270" name="Rectangle 14"/>
          <p:cNvSpPr>
            <a:spLocks noChangeArrowheads="1"/>
          </p:cNvSpPr>
          <p:nvPr/>
        </p:nvSpPr>
        <p:spPr bwMode="auto">
          <a:xfrm>
            <a:off x="2511425" y="1893888"/>
            <a:ext cx="3024000" cy="5222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52264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808181"/>
              </p:ext>
            </p:extLst>
          </p:nvPr>
        </p:nvGraphicFramePr>
        <p:xfrm>
          <a:off x="1863725" y="1425600"/>
          <a:ext cx="48228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445" name="Equation" r:id="rId3" imgW="4825800" imgH="469800" progId="Equation.3">
                  <p:embed/>
                </p:oleObj>
              </mc:Choice>
              <mc:Fallback>
                <p:oleObj name="Equation" r:id="rId3" imgW="4825800" imgH="4698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725" y="1425600"/>
                        <a:ext cx="4822825" cy="4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2268" name="Text Box 12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Again, we have made the replacement.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86832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17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4638"/>
              </p:ext>
            </p:extLst>
          </p:nvPr>
        </p:nvGraphicFramePr>
        <p:xfrm>
          <a:off x="1104900" y="66240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446" name="Equation" r:id="rId5" imgW="3251160" imgH="380880" progId="Equation.3">
                  <p:embed/>
                </p:oleObj>
              </mc:Choice>
              <mc:Fallback>
                <p:oleObj name="Equation" r:id="rId5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66240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21317"/>
              </p:ext>
            </p:extLst>
          </p:nvPr>
        </p:nvGraphicFramePr>
        <p:xfrm>
          <a:off x="5689600" y="662400"/>
          <a:ext cx="1714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447" name="Equation" r:id="rId7" imgW="1714320" imgH="380880" progId="Equation.3">
                  <p:embed/>
                </p:oleObj>
              </mc:Choice>
              <mc:Fallback>
                <p:oleObj name="Equation" r:id="rId7" imgW="171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662400"/>
                        <a:ext cx="1714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1914600"/>
              </p:ext>
            </p:extLst>
          </p:nvPr>
        </p:nvGraphicFramePr>
        <p:xfrm>
          <a:off x="877888" y="1881188"/>
          <a:ext cx="7539037" cy="205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448" name="Equation" r:id="rId9" imgW="7543800" imgH="2044440" progId="Equation.DSMT4">
                  <p:embed/>
                </p:oleObj>
              </mc:Choice>
              <mc:Fallback>
                <p:oleObj name="Equation" r:id="rId9" imgW="7543800" imgH="204444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888" y="1881188"/>
                        <a:ext cx="7539037" cy="205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3185775"/>
            <a:ext cx="9144000" cy="22464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52266" name="Rectangle 10"/>
          <p:cNvSpPr>
            <a:spLocks noChangeArrowheads="1"/>
          </p:cNvSpPr>
          <p:nvPr/>
        </p:nvSpPr>
        <p:spPr bwMode="auto">
          <a:xfrm>
            <a:off x="1116013" y="3240088"/>
            <a:ext cx="863600" cy="7921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7288195"/>
              </p:ext>
            </p:extLst>
          </p:nvPr>
        </p:nvGraphicFramePr>
        <p:xfrm>
          <a:off x="950913" y="3333600"/>
          <a:ext cx="7246937" cy="183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2449" name="Equation" r:id="rId11" imgW="7251700" imgH="1828800" progId="Equation.3">
                  <p:embed/>
                </p:oleObj>
              </mc:Choice>
              <mc:Fallback>
                <p:oleObj name="Equation" r:id="rId11" imgW="7251700" imgH="18288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0913" y="3333600"/>
                        <a:ext cx="7246937" cy="183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1292175"/>
            <a:ext cx="9144000" cy="2811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graphicFrame>
        <p:nvGraphicFramePr>
          <p:cNvPr id="33485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09673968"/>
              </p:ext>
            </p:extLst>
          </p:nvPr>
        </p:nvGraphicFramePr>
        <p:xfrm>
          <a:off x="1863725" y="1425600"/>
          <a:ext cx="48228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001" name="Equation" r:id="rId3" imgW="4825800" imgH="469800" progId="Equation.3">
                  <p:embed/>
                </p:oleObj>
              </mc:Choice>
              <mc:Fallback>
                <p:oleObj name="Equation" r:id="rId3" imgW="4825800" imgH="4698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725" y="1425600"/>
                        <a:ext cx="4822825" cy="4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4861" name="Text Box 1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It turns out that the numerator and the denominator are both equal to zero.  The regression coefficient is not defined.	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86832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18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4638"/>
              </p:ext>
            </p:extLst>
          </p:nvPr>
        </p:nvGraphicFramePr>
        <p:xfrm>
          <a:off x="1104900" y="66240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002" name="Equation" r:id="rId5" imgW="3251160" imgH="380880" progId="Equation.3">
                  <p:embed/>
                </p:oleObj>
              </mc:Choice>
              <mc:Fallback>
                <p:oleObj name="Equation" r:id="rId5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66240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21317"/>
              </p:ext>
            </p:extLst>
          </p:nvPr>
        </p:nvGraphicFramePr>
        <p:xfrm>
          <a:off x="5689600" y="662400"/>
          <a:ext cx="1714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003" name="Equation" r:id="rId7" imgW="1714320" imgH="380880" progId="Equation.3">
                  <p:embed/>
                </p:oleObj>
              </mc:Choice>
              <mc:Fallback>
                <p:oleObj name="Equation" r:id="rId7" imgW="171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662400"/>
                        <a:ext cx="1714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1914600"/>
              </p:ext>
            </p:extLst>
          </p:nvPr>
        </p:nvGraphicFramePr>
        <p:xfrm>
          <a:off x="877888" y="1881188"/>
          <a:ext cx="7539037" cy="205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5004" name="Equation" r:id="rId9" imgW="7543800" imgH="2044440" progId="Equation.DSMT4">
                  <p:embed/>
                </p:oleObj>
              </mc:Choice>
              <mc:Fallback>
                <p:oleObj name="Equation" r:id="rId9" imgW="7543800" imgH="20444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888" y="1881188"/>
                        <a:ext cx="7539037" cy="205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5221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65226" name="Text Box 10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265227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/>
              <a:t>Suppose that </a:t>
            </a:r>
            <a:r>
              <a:rPr lang="en-GB" sz="1500" i="1" dirty="0"/>
              <a:t>Y</a:t>
            </a:r>
            <a:r>
              <a:rPr lang="en-GB" sz="1500" dirty="0"/>
              <a:t> = 2 + 3</a:t>
            </a:r>
            <a:r>
              <a:rPr lang="en-GB" sz="1500" i="1" dirty="0"/>
              <a:t>X</a:t>
            </a:r>
            <a:r>
              <a:rPr lang="en-GB" sz="1500" baseline="-25000" dirty="0"/>
              <a:t>2</a:t>
            </a:r>
            <a:r>
              <a:rPr lang="en-GB" sz="1500" dirty="0"/>
              <a:t> + </a:t>
            </a:r>
            <a:r>
              <a:rPr lang="en-GB" sz="1500" i="1" dirty="0"/>
              <a:t>X</a:t>
            </a:r>
            <a:r>
              <a:rPr lang="en-GB" sz="1500" baseline="-25000" dirty="0"/>
              <a:t>3</a:t>
            </a:r>
            <a:r>
              <a:rPr lang="en-GB" sz="1500" dirty="0"/>
              <a:t> and that </a:t>
            </a:r>
            <a:r>
              <a:rPr lang="en-GB" sz="1500" i="1" dirty="0"/>
              <a:t>X</a:t>
            </a:r>
            <a:r>
              <a:rPr lang="en-GB" sz="1500" baseline="-25000" dirty="0"/>
              <a:t>3</a:t>
            </a:r>
            <a:r>
              <a:rPr lang="en-GB" sz="1500" dirty="0"/>
              <a:t> = 2</a:t>
            </a:r>
            <a:r>
              <a:rPr lang="en-GB" sz="1500" i="1" dirty="0"/>
              <a:t>X</a:t>
            </a:r>
            <a:r>
              <a:rPr lang="en-GB" sz="1500" baseline="-25000" dirty="0"/>
              <a:t>2</a:t>
            </a:r>
            <a:r>
              <a:rPr lang="en-GB" sz="1500" dirty="0"/>
              <a:t> </a:t>
            </a:r>
            <a:r>
              <a:rPr lang="en-GB" sz="1500" dirty="0">
                <a:cs typeface="Arial" charset="0"/>
              </a:rPr>
              <a:t>–</a:t>
            </a:r>
            <a:r>
              <a:rPr lang="en-GB" sz="1500" dirty="0"/>
              <a:t> 1.  There is no disturbance term in the equation for </a:t>
            </a:r>
            <a:r>
              <a:rPr lang="en-GB" sz="1500" i="1" dirty="0"/>
              <a:t>Y</a:t>
            </a:r>
            <a:r>
              <a:rPr lang="en-GB" sz="1500" dirty="0"/>
              <a:t>, but that is not important.  Suppose that we have the six observations shown.</a:t>
            </a:r>
            <a:endParaRPr lang="en-GB" sz="1500" dirty="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900600" y="1824725"/>
            <a:ext cx="3052275" cy="3585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943200" y="1869824"/>
            <a:ext cx="2966400" cy="759075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301625" y="1903413"/>
            <a:ext cx="8532813" cy="350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dirty="0"/>
              <a:t>	</a:t>
            </a:r>
            <a:r>
              <a:rPr lang="en-US" i="1" dirty="0"/>
              <a:t>X</a:t>
            </a:r>
            <a:r>
              <a:rPr lang="en-US" baseline="-25000" dirty="0"/>
              <a:t>2</a:t>
            </a:r>
            <a:r>
              <a:rPr lang="en-US" dirty="0"/>
              <a:t>	</a:t>
            </a:r>
            <a:r>
              <a:rPr lang="en-US" i="1" dirty="0"/>
              <a:t>X</a:t>
            </a:r>
            <a:r>
              <a:rPr lang="en-US" baseline="-25000" dirty="0"/>
              <a:t>3</a:t>
            </a:r>
            <a:r>
              <a:rPr lang="en-US" dirty="0"/>
              <a:t>	</a:t>
            </a:r>
            <a:r>
              <a:rPr lang="en-US" i="1" dirty="0"/>
              <a:t>Y</a:t>
            </a:r>
            <a:r>
              <a:rPr lang="en-US" dirty="0"/>
              <a:t>                </a:t>
            </a:r>
            <a:endParaRPr lang="en-US" sz="1000" dirty="0"/>
          </a:p>
          <a:p>
            <a:r>
              <a:rPr lang="en-US" sz="1600" dirty="0" smtClean="0">
                <a:latin typeface="Arial" charset="0"/>
              </a:rPr>
              <a:t>			  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1800" dirty="0">
                <a:latin typeface="Arial" charset="0"/>
              </a:rPr>
              <a:t>	10	19	51			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11	21	</a:t>
            </a:r>
            <a:r>
              <a:rPr lang="en-US" sz="1800" dirty="0" smtClean="0">
                <a:latin typeface="Arial" charset="0"/>
              </a:rPr>
              <a:t>56</a:t>
            </a:r>
            <a:endParaRPr lang="en-US" sz="1800" dirty="0">
              <a:latin typeface="Arial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12	23	</a:t>
            </a:r>
            <a:r>
              <a:rPr lang="en-US" sz="1800" dirty="0" smtClean="0">
                <a:latin typeface="Arial" charset="0"/>
              </a:rPr>
              <a:t>61</a:t>
            </a:r>
            <a:endParaRPr lang="en-US" sz="1800" dirty="0">
              <a:latin typeface="Arial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13	25	</a:t>
            </a:r>
            <a:r>
              <a:rPr lang="en-US" sz="1800" dirty="0" smtClean="0">
                <a:latin typeface="Arial" charset="0"/>
              </a:rPr>
              <a:t>66</a:t>
            </a:r>
            <a:endParaRPr lang="en-US" sz="1800" dirty="0">
              <a:latin typeface="Arial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14	27	</a:t>
            </a:r>
            <a:r>
              <a:rPr lang="en-US" sz="1800" dirty="0" smtClean="0">
                <a:latin typeface="Arial" charset="0"/>
              </a:rPr>
              <a:t>71</a:t>
            </a:r>
            <a:endParaRPr lang="en-US" sz="1800" dirty="0">
              <a:latin typeface="Arial" charset="0"/>
            </a:endParaRP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15	29	</a:t>
            </a:r>
            <a:r>
              <a:rPr lang="en-US" sz="1800" dirty="0" smtClean="0">
                <a:latin typeface="Arial" charset="0"/>
              </a:rPr>
              <a:t>76</a:t>
            </a:r>
            <a:endParaRPr lang="en-US" sz="1800" dirty="0">
              <a:latin typeface="Arial" charset="0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10221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602987"/>
              </p:ext>
            </p:extLst>
          </p:nvPr>
        </p:nvGraphicFramePr>
        <p:xfrm>
          <a:off x="3477600" y="650875"/>
          <a:ext cx="2159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6" name="Equation" r:id="rId3" imgW="2158920" imgH="380880" progId="Equation.3">
                  <p:embed/>
                </p:oleObj>
              </mc:Choice>
              <mc:Fallback>
                <p:oleObj name="Equation" r:id="rId3" imgW="21589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7600" y="650875"/>
                        <a:ext cx="2159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652997"/>
              </p:ext>
            </p:extLst>
          </p:nvPr>
        </p:nvGraphicFramePr>
        <p:xfrm>
          <a:off x="3314700" y="1073150"/>
          <a:ext cx="166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5287" name="Equation" r:id="rId5" imgW="1663560" imgH="380880" progId="Equation.3">
                  <p:embed/>
                </p:oleObj>
              </mc:Choice>
              <mc:Fallback>
                <p:oleObj name="Equation" r:id="rId5" imgW="1663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1073150"/>
                        <a:ext cx="166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Line 6"/>
          <p:cNvSpPr>
            <a:spLocks noChangeShapeType="1"/>
          </p:cNvSpPr>
          <p:nvPr/>
        </p:nvSpPr>
        <p:spPr bwMode="auto">
          <a:xfrm>
            <a:off x="921600" y="2619675"/>
            <a:ext cx="3009600" cy="13800"/>
          </a:xfrm>
          <a:prstGeom prst="line">
            <a:avLst/>
          </a:prstGeom>
          <a:noFill/>
          <a:ln w="9525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5882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It is unusual for there to be an exact relationship among the explanatory variables in a regression.  When this occurs, it s typically because there is a logical error in the specification.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86832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19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648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54638"/>
              </p:ext>
            </p:extLst>
          </p:nvPr>
        </p:nvGraphicFramePr>
        <p:xfrm>
          <a:off x="1104900" y="662400"/>
          <a:ext cx="32512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26" name="Equation" r:id="rId3" imgW="3251160" imgH="380880" progId="Equation.3">
                  <p:embed/>
                </p:oleObj>
              </mc:Choice>
              <mc:Fallback>
                <p:oleObj name="Equation" r:id="rId3" imgW="32511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662400"/>
                        <a:ext cx="32512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821317"/>
              </p:ext>
            </p:extLst>
          </p:nvPr>
        </p:nvGraphicFramePr>
        <p:xfrm>
          <a:off x="5689600" y="662400"/>
          <a:ext cx="17145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27" name="Equation" r:id="rId5" imgW="1714320" imgH="380880" progId="Equation.3">
                  <p:embed/>
                </p:oleObj>
              </mc:Choice>
              <mc:Fallback>
                <p:oleObj name="Equation" r:id="rId5" imgW="171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9600" y="662400"/>
                        <a:ext cx="17145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1292175"/>
            <a:ext cx="9144000" cy="2811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4930981"/>
              </p:ext>
            </p:extLst>
          </p:nvPr>
        </p:nvGraphicFramePr>
        <p:xfrm>
          <a:off x="1863725" y="1425600"/>
          <a:ext cx="4822825" cy="471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28" name="Equation" r:id="rId7" imgW="4825800" imgH="469800" progId="Equation.3">
                  <p:embed/>
                </p:oleObj>
              </mc:Choice>
              <mc:Fallback>
                <p:oleObj name="Equation" r:id="rId7" imgW="482580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725" y="1425600"/>
                        <a:ext cx="4822825" cy="471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11914600"/>
              </p:ext>
            </p:extLst>
          </p:nvPr>
        </p:nvGraphicFramePr>
        <p:xfrm>
          <a:off x="877888" y="1881188"/>
          <a:ext cx="7539037" cy="205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6029" name="Equation" r:id="rId9" imgW="7543800" imgH="2044440" progId="Equation.DSMT4">
                  <p:embed/>
                </p:oleObj>
              </mc:Choice>
              <mc:Fallback>
                <p:oleObj name="Equation" r:id="rId9" imgW="7543800" imgH="20444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888" y="1881188"/>
                        <a:ext cx="7539037" cy="205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2516" name="Text Box 2052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>
                <a:solidFill>
                  <a:srgbClr val="3366FF"/>
                </a:solidFill>
              </a:rPr>
              <a:t>20</a:t>
            </a:r>
          </a:p>
        </p:txBody>
      </p:sp>
      <p:sp>
        <p:nvSpPr>
          <p:cNvPr id="192517" name="Text Box 205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/>
              <a:t>However, it often happens that there is an approximate relationship.  </a:t>
            </a:r>
            <a:r>
              <a:rPr lang="en-GB" sz="1500" dirty="0" smtClean="0"/>
              <a:t>We will use the wage equation as an illustration.</a:t>
            </a:r>
            <a:endParaRPr lang="en-GB" sz="1500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812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355600" y="63720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3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35.24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Model |  8735.42401     2    4367.712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Residual |  61593.5422   497  123.930668           R-squared     =  0.1242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R-squared =  0.1207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11.132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2516" name="Text Box 2052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21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92517" name="Text Box 205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/>
              <a:t>W</a:t>
            </a:r>
            <a:r>
              <a:rPr lang="en-GB" sz="1500" dirty="0" smtClean="0"/>
              <a:t>hen </a:t>
            </a:r>
            <a:r>
              <a:rPr lang="en-GB" sz="1500" dirty="0"/>
              <a:t>relating earnings to schooling and work experience, it if often reasonable to suppose that the effect of work experience is subject to diminishing returns.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812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355600" y="63720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3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35.24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Model |  8735.42401     2    4367.712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Residual |  61593.5422   497  123.930668           R-squared     =  0.1242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R-squared =  0.1207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11.132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094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9973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22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33997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/>
              <a:t>A standard way of allowing for this is to include </a:t>
            </a:r>
            <a:r>
              <a:rPr lang="en-GB" sz="1500" i="1" dirty="0"/>
              <a:t>EXPSQ</a:t>
            </a:r>
            <a:r>
              <a:rPr lang="en-GB" sz="1500" dirty="0"/>
              <a:t>, the square of </a:t>
            </a:r>
            <a:r>
              <a:rPr lang="en-GB" sz="1500" i="1" dirty="0"/>
              <a:t>EXP</a:t>
            </a:r>
            <a:r>
              <a:rPr lang="en-GB" sz="1500" dirty="0"/>
              <a:t>, in the specification.  According to the hypothesis of diminishing </a:t>
            </a:r>
            <a:r>
              <a:rPr lang="en-GB" sz="1500" dirty="0" smtClean="0"/>
              <a:t>returns, the coefficient of </a:t>
            </a:r>
            <a:r>
              <a:rPr lang="en-GB" sz="1500" i="1" dirty="0" smtClean="0"/>
              <a:t>EXPSQ</a:t>
            </a:r>
            <a:r>
              <a:rPr lang="en-GB" sz="1500" dirty="0" smtClean="0"/>
              <a:t> should </a:t>
            </a:r>
            <a:r>
              <a:rPr lang="en-GB" sz="1500" dirty="0"/>
              <a:t>be negative.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812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355600" y="63720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3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35.24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Model |  8735.42401     2    4367.712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Residual |  61593.5422   497  123.930668           R-squared     =  0.1242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R-squared =  0.1207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11.132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099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23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340998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/>
              <a:t>We fit this specification using Data Set 21</a:t>
            </a:r>
            <a:r>
              <a:rPr lang="en-GB" sz="1500" dirty="0" smtClean="0"/>
              <a:t>.</a:t>
            </a:r>
            <a:endParaRPr lang="en-GB" sz="1500" dirty="0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48373"/>
            <a:ext cx="9144000" cy="36900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365125" y="637200"/>
            <a:ext cx="283845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33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EARNINGS S EXP EXPSQ</a:t>
            </a:r>
          </a:p>
          <a:p>
            <a:pPr>
              <a:spcBef>
                <a:spcPts val="600"/>
              </a:spcBef>
            </a:pPr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-----------+------------------------------           F(  3,   496) =   23.63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Model |    8793.741     3    2931.247       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Residual |  61535.2252   496  124.062954           R-squared     =  0.1250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R-squared =  0.1197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11.138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  S |   1.869284   .2241882     8.34   0.000     1.428809     2.30976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EXP |   1.427853   .6814907     2.10   0.037     .0888882    2.766817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EXPSQ |  -.0328379    .047896    -0.69   0.493     -.126942    .0612662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_cons |   -15.7658    4.57953    -3.44   0.001    -24.76347    -6.76813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endParaRPr lang="en-US" sz="140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099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24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340998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 smtClean="0"/>
              <a:t>The </a:t>
            </a:r>
            <a:r>
              <a:rPr lang="en-GB" sz="1500" dirty="0"/>
              <a:t>schooling component of the regression results is </a:t>
            </a:r>
            <a:r>
              <a:rPr lang="en-GB" sz="1500" dirty="0" smtClean="0"/>
              <a:t>little </a:t>
            </a:r>
            <a:r>
              <a:rPr lang="en-GB" sz="1500" dirty="0"/>
              <a:t>affected by the inclusion of the </a:t>
            </a:r>
            <a:r>
              <a:rPr lang="en-GB" sz="1500" i="1" dirty="0"/>
              <a:t>EXPSQ</a:t>
            </a:r>
            <a:r>
              <a:rPr lang="en-GB" sz="1500" dirty="0"/>
              <a:t> term.  The coefficient of </a:t>
            </a:r>
            <a:r>
              <a:rPr lang="en-GB" sz="1500" i="1" dirty="0"/>
              <a:t>S</a:t>
            </a:r>
            <a:r>
              <a:rPr lang="en-GB" sz="1500" dirty="0"/>
              <a:t> indicates that an extra year of schooling increases hourly earnings by </a:t>
            </a:r>
            <a:r>
              <a:rPr lang="en-GB" sz="1500" dirty="0" smtClean="0"/>
              <a:t>$1.88.  In the specification without </a:t>
            </a:r>
            <a:r>
              <a:rPr lang="en-GB" sz="1500" i="1" dirty="0" smtClean="0"/>
              <a:t>EXPSQ</a:t>
            </a:r>
            <a:r>
              <a:rPr lang="en-GB" sz="1500" dirty="0" smtClean="0"/>
              <a:t> it was 1.87.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48373"/>
            <a:ext cx="9144000" cy="2166252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10"/>
          <p:cNvSpPr>
            <a:spLocks noChangeArrowheads="1"/>
          </p:cNvSpPr>
          <p:nvPr/>
        </p:nvSpPr>
        <p:spPr bwMode="auto">
          <a:xfrm>
            <a:off x="365125" y="637200"/>
            <a:ext cx="283845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17"/>
          <p:cNvSpPr>
            <a:spLocks noChangeArrowheads="1"/>
          </p:cNvSpPr>
          <p:nvPr/>
        </p:nvSpPr>
        <p:spPr bwMode="auto">
          <a:xfrm>
            <a:off x="690562" y="1549875"/>
            <a:ext cx="2196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205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EARNINGS S EXP EXPSQ</a:t>
            </a:r>
          </a:p>
          <a:p>
            <a:pPr>
              <a:spcBef>
                <a:spcPts val="600"/>
              </a:spcBef>
            </a:pP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  S |   1.869284   .2241882     8.34   0.000     1.428809     2.30976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EXP |   1.427853   .6814907     2.10   0.037     .0888882    2.766817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EXPSQ |  -.0328379    .047896    -0.69   0.493     -.126942    .0612662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_cons |   -15.7658    4.57953    -3.44   0.001    -24.76347    -6.76813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endParaRPr lang="en-US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0" y="2815325"/>
            <a:ext cx="9144000" cy="1947175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8" name="Rectangle 9"/>
          <p:cNvSpPr>
            <a:spLocks noChangeArrowheads="1"/>
          </p:cNvSpPr>
          <p:nvPr/>
        </p:nvSpPr>
        <p:spPr bwMode="auto">
          <a:xfrm>
            <a:off x="690525" y="3819300"/>
            <a:ext cx="2196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355600" y="290415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01625" y="2864551"/>
            <a:ext cx="8532813" cy="193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50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099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25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 smtClean="0"/>
              <a:t>Likewise, the </a:t>
            </a:r>
            <a:r>
              <a:rPr lang="en-GB" sz="1500" dirty="0"/>
              <a:t>standard error, </a:t>
            </a:r>
            <a:r>
              <a:rPr lang="en-GB" sz="1500" dirty="0" smtClean="0"/>
              <a:t>0.22 </a:t>
            </a:r>
            <a:r>
              <a:rPr lang="en-GB" sz="1500" dirty="0"/>
              <a:t>in the specification without </a:t>
            </a:r>
            <a:r>
              <a:rPr lang="en-GB" sz="1500" i="1" dirty="0"/>
              <a:t>EXPSQ</a:t>
            </a:r>
            <a:r>
              <a:rPr lang="en-GB" sz="1500" dirty="0"/>
              <a:t>, is also little </a:t>
            </a:r>
            <a:r>
              <a:rPr lang="en-GB" sz="1500" dirty="0" smtClean="0"/>
              <a:t>changed, </a:t>
            </a:r>
            <a:r>
              <a:rPr lang="en-GB" sz="1500" dirty="0"/>
              <a:t>and the coefficient remains highly significant.</a:t>
            </a:r>
            <a:r>
              <a:rPr lang="en-US" sz="1500" dirty="0"/>
              <a:t>  </a:t>
            </a:r>
            <a:endParaRPr lang="en-GB" sz="1500" dirty="0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73"/>
            <a:ext cx="9144000" cy="2166252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65125" y="637200"/>
            <a:ext cx="283845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128963" y="1549875"/>
            <a:ext cx="935037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205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EARNINGS S EXP EXPSQ</a:t>
            </a:r>
          </a:p>
          <a:p>
            <a:pPr>
              <a:spcBef>
                <a:spcPts val="600"/>
              </a:spcBef>
            </a:pP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  S |   1.869284   .2241882     8.34   0.000     1.428809     2.30976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EXP |   1.427853   .6814907     2.10   0.037     .0888882    2.766817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EXPSQ |  -.0328379    .047896    -0.69   0.493     -.126942    .0612662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_cons |   -15.7658    4.57953    -3.44   0.001    -24.76347    -6.76813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endParaRPr lang="en-US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2815325"/>
            <a:ext cx="9144000" cy="1947175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Rectangle 9"/>
          <p:cNvSpPr>
            <a:spLocks noChangeArrowheads="1"/>
          </p:cNvSpPr>
          <p:nvPr/>
        </p:nvSpPr>
        <p:spPr bwMode="auto">
          <a:xfrm>
            <a:off x="3128925" y="3819300"/>
            <a:ext cx="936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355600" y="290415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301625" y="2864551"/>
            <a:ext cx="8532813" cy="193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55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099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26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 smtClean="0"/>
              <a:t>In the specification without </a:t>
            </a:r>
            <a:r>
              <a:rPr lang="en-GB" sz="1500" i="1" dirty="0" smtClean="0"/>
              <a:t>EXPSQ</a:t>
            </a:r>
            <a:r>
              <a:rPr lang="en-GB" sz="1500" dirty="0" smtClean="0"/>
              <a:t>, the </a:t>
            </a:r>
            <a:r>
              <a:rPr lang="en-GB" sz="1500" dirty="0"/>
              <a:t>coefficient of </a:t>
            </a:r>
            <a:r>
              <a:rPr lang="en-GB" sz="1500" i="1" dirty="0" smtClean="0"/>
              <a:t>EXP</a:t>
            </a:r>
            <a:r>
              <a:rPr lang="en-GB" sz="1500" dirty="0" smtClean="0"/>
              <a:t> </a:t>
            </a:r>
            <a:r>
              <a:rPr lang="en-GB" sz="1500" dirty="0"/>
              <a:t>is significant at the 0.1 percent level. </a:t>
            </a:r>
            <a:r>
              <a:rPr lang="en-GB" sz="1500" dirty="0" smtClean="0"/>
              <a:t>When </a:t>
            </a:r>
            <a:r>
              <a:rPr lang="en-GB" sz="1500" i="1" dirty="0" smtClean="0"/>
              <a:t>EXPSQ</a:t>
            </a:r>
            <a:r>
              <a:rPr lang="en-GB" sz="1500" dirty="0" smtClean="0"/>
              <a:t> is added, </a:t>
            </a:r>
            <a:r>
              <a:rPr lang="en-GB" sz="1500" dirty="0"/>
              <a:t>it is significant only at the 5 percent level</a:t>
            </a:r>
            <a:r>
              <a:rPr lang="en-GB" sz="1500" dirty="0" smtClean="0"/>
              <a:t>.</a:t>
            </a:r>
            <a:endParaRPr lang="en-GB" sz="1500" dirty="0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73"/>
            <a:ext cx="9144000" cy="2166252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65125" y="637200"/>
            <a:ext cx="283845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842962" y="1768950"/>
            <a:ext cx="41544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205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EARNINGS S EXP EXPSQ</a:t>
            </a:r>
          </a:p>
          <a:p>
            <a:pPr>
              <a:spcBef>
                <a:spcPts val="600"/>
              </a:spcBef>
            </a:pP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  S |   1.869284   .2241882     8.34   0.000     1.428809     2.30976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EXP |   1.427853   .6814907     2.10   0.037     .0888882    2.766817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EXPSQ |  -.0328379    .047896    -0.69   0.493     -.126942    .0612662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_cons |   -15.7658    4.57953    -3.44   0.001    -24.76347    -6.76813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endParaRPr lang="en-US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2815325"/>
            <a:ext cx="9144000" cy="1947175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842925" y="4028850"/>
            <a:ext cx="41544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355600" y="290415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301625" y="2864551"/>
            <a:ext cx="8532813" cy="193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38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099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27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 smtClean="0"/>
              <a:t>This </a:t>
            </a:r>
            <a:r>
              <a:rPr lang="en-GB" sz="1500" dirty="0"/>
              <a:t>is mostly because the standard error has increased from 0.21 to 0.68, indicating a substantial loss of precision</a:t>
            </a:r>
            <a:r>
              <a:rPr lang="en-GB" sz="1500" dirty="0" smtClean="0"/>
              <a:t>.</a:t>
            </a:r>
            <a:endParaRPr lang="en-GB" sz="1500" dirty="0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73"/>
            <a:ext cx="9144000" cy="2166252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65125" y="637200"/>
            <a:ext cx="283845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842962" y="1768950"/>
            <a:ext cx="41544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205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EARNINGS S EXP EXPSQ</a:t>
            </a:r>
          </a:p>
          <a:p>
            <a:pPr>
              <a:spcBef>
                <a:spcPts val="600"/>
              </a:spcBef>
            </a:pP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  S |   1.869284   .2241882     8.34   0.000     1.428809     2.30976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EXP |   1.427853   .6814907     2.10   0.037     .0888882    2.766817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EXPSQ |  -.0328379    .047896    -0.69   0.493     -.126942    .0612662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_cons |   -15.7658    4.57953    -3.44   0.001    -24.76347    -6.76813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endParaRPr lang="en-US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2815325"/>
            <a:ext cx="9144000" cy="1947175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842925" y="4028850"/>
            <a:ext cx="41544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355600" y="290415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301625" y="2864551"/>
            <a:ext cx="8532813" cy="193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732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099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28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 smtClean="0"/>
              <a:t>In </a:t>
            </a:r>
            <a:r>
              <a:rPr lang="en-GB" sz="1500" dirty="0"/>
              <a:t>the original specification, the 95 percent confidence interval for the coefficient of </a:t>
            </a:r>
            <a:r>
              <a:rPr lang="en-GB" sz="1500" i="1" dirty="0"/>
              <a:t>EXP</a:t>
            </a:r>
            <a:r>
              <a:rPr lang="en-GB" sz="1500" dirty="0"/>
              <a:t> was from 0.57 to 1.40, which is already loose enough. Now it is from 0.09 to 2.76. 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73"/>
            <a:ext cx="9144000" cy="2166252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65125" y="637200"/>
            <a:ext cx="283845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6215062" y="1768950"/>
            <a:ext cx="2304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205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EARNINGS S EXP EXPSQ</a:t>
            </a:r>
          </a:p>
          <a:p>
            <a:pPr>
              <a:spcBef>
                <a:spcPts val="600"/>
              </a:spcBef>
            </a:pP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  S |   1.869284   .2241882     8.34   0.000     1.428809     2.30976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EXP |   1.427853   .6814907     2.10   0.037     .0888882    2.766817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EXPSQ |  -.0328379    .047896    -0.69   0.493     -.126942    .0612662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_cons |   -15.7658    4.57953    -3.44   0.001    -24.76347    -6.76813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endParaRPr lang="en-US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2815325"/>
            <a:ext cx="9144000" cy="1947175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6215025" y="4028850"/>
            <a:ext cx="23040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355600" y="290415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301625" y="2864551"/>
            <a:ext cx="8532813" cy="193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089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385200" y="698400"/>
            <a:ext cx="8372475" cy="4782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9267" name="Text Box 102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139268" name="Text Box 102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The three variables are plotted as line graphs above.  Looking at the data, it is impossible to tell whether the changes in </a:t>
            </a:r>
            <a:r>
              <a:rPr lang="en-GB" sz="1500" i="1"/>
              <a:t>Y</a:t>
            </a:r>
            <a:r>
              <a:rPr lang="en-GB" sz="1500"/>
              <a:t> are caused by changes in </a:t>
            </a:r>
            <a:r>
              <a:rPr lang="en-GB" sz="1500" i="1"/>
              <a:t>X</a:t>
            </a:r>
            <a:r>
              <a:rPr lang="en-GB" sz="1500" baseline="-25000"/>
              <a:t>2</a:t>
            </a:r>
            <a:r>
              <a:rPr lang="en-GB" sz="1500"/>
              <a:t>, by changes in </a:t>
            </a:r>
            <a:r>
              <a:rPr lang="en-GB" sz="1500" i="1"/>
              <a:t>X</a:t>
            </a:r>
            <a:r>
              <a:rPr lang="en-GB" sz="1500" baseline="-25000"/>
              <a:t>3</a:t>
            </a:r>
            <a:r>
              <a:rPr lang="en-GB" sz="1500"/>
              <a:t>, or jointly by changes in both </a:t>
            </a:r>
            <a:r>
              <a:rPr lang="en-GB" sz="1500" i="1"/>
              <a:t>X</a:t>
            </a:r>
            <a:r>
              <a:rPr lang="en-GB" sz="1500" baseline="-25000"/>
              <a:t>2</a:t>
            </a:r>
            <a:r>
              <a:rPr lang="en-GB" sz="1500"/>
              <a:t> and </a:t>
            </a:r>
            <a:r>
              <a:rPr lang="en-GB" sz="1500" i="1"/>
              <a:t>X</a:t>
            </a:r>
            <a:r>
              <a:rPr lang="en-GB" sz="1500" baseline="-25000"/>
              <a:t>3</a:t>
            </a:r>
            <a:r>
              <a:rPr lang="en-GB" sz="1500"/>
              <a:t>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39275" name="Text Box 1035"/>
          <p:cNvSpPr txBox="1">
            <a:spLocks noChangeArrowheads="1"/>
          </p:cNvSpPr>
          <p:nvPr/>
        </p:nvSpPr>
        <p:spPr bwMode="auto">
          <a:xfrm>
            <a:off x="7934325" y="963613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Y</a:t>
            </a:r>
          </a:p>
        </p:txBody>
      </p:sp>
      <p:sp>
        <p:nvSpPr>
          <p:cNvPr id="139276" name="Text Box 1036"/>
          <p:cNvSpPr txBox="1">
            <a:spLocks noChangeArrowheads="1"/>
          </p:cNvSpPr>
          <p:nvPr/>
        </p:nvSpPr>
        <p:spPr bwMode="auto">
          <a:xfrm>
            <a:off x="7934325" y="3221038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X</a:t>
            </a:r>
            <a:r>
              <a:rPr lang="en-US" sz="1800" baseline="-25000"/>
              <a:t>3</a:t>
            </a:r>
            <a:endParaRPr lang="en-US" sz="1800" i="1"/>
          </a:p>
        </p:txBody>
      </p:sp>
      <p:sp>
        <p:nvSpPr>
          <p:cNvPr id="139277" name="Text Box 1037"/>
          <p:cNvSpPr txBox="1">
            <a:spLocks noChangeArrowheads="1"/>
          </p:cNvSpPr>
          <p:nvPr/>
        </p:nvSpPr>
        <p:spPr bwMode="auto">
          <a:xfrm>
            <a:off x="7934325" y="3849688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X</a:t>
            </a:r>
            <a:r>
              <a:rPr lang="en-US" sz="1800" baseline="-25000"/>
              <a:t>2</a:t>
            </a:r>
            <a:endParaRPr lang="en-US" sz="1800" i="1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pic>
        <p:nvPicPr>
          <p:cNvPr id="139284" name="Picture 10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4099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 dirty="0" smtClean="0">
                <a:solidFill>
                  <a:srgbClr val="3366FF"/>
                </a:solidFill>
              </a:rPr>
              <a:t>29</a:t>
            </a:r>
            <a:endParaRPr lang="en-US" sz="1000" b="0" dirty="0">
              <a:solidFill>
                <a:srgbClr val="3366FF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dirty="0" smtClean="0"/>
              <a:t>The </a:t>
            </a:r>
            <a:r>
              <a:rPr lang="en-GB" sz="1500" dirty="0"/>
              <a:t>loss of precision is attributable to </a:t>
            </a:r>
            <a:r>
              <a:rPr lang="en-GB" sz="1500" dirty="0" err="1"/>
              <a:t>multicollinearity</a:t>
            </a:r>
            <a:r>
              <a:rPr lang="en-GB" sz="1500" dirty="0"/>
              <a:t>, the correlation between </a:t>
            </a:r>
            <a:r>
              <a:rPr lang="en-GB" sz="1500" i="1" dirty="0"/>
              <a:t>EXP</a:t>
            </a:r>
            <a:r>
              <a:rPr lang="en-GB" sz="1500" dirty="0"/>
              <a:t> and </a:t>
            </a:r>
            <a:r>
              <a:rPr lang="en-GB" sz="1500" i="1" dirty="0"/>
              <a:t>EXPSQ</a:t>
            </a:r>
            <a:r>
              <a:rPr lang="en-GB" sz="1500" dirty="0"/>
              <a:t> being 0.97. The coefficient of </a:t>
            </a:r>
            <a:r>
              <a:rPr lang="en-GB" sz="1500" i="1" dirty="0"/>
              <a:t>EXPSQ</a:t>
            </a:r>
            <a:r>
              <a:rPr lang="en-GB" sz="1500" dirty="0"/>
              <a:t> has the anticipated negative sign, but it is not remotely significant.</a:t>
            </a: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73"/>
            <a:ext cx="9144000" cy="2166252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365125" y="637200"/>
            <a:ext cx="283845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17"/>
          <p:cNvSpPr>
            <a:spLocks noChangeArrowheads="1"/>
          </p:cNvSpPr>
          <p:nvPr/>
        </p:nvSpPr>
        <p:spPr bwMode="auto">
          <a:xfrm>
            <a:off x="842962" y="1988025"/>
            <a:ext cx="41544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205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 EARNINGS S EXP EXPSQ</a:t>
            </a:r>
          </a:p>
          <a:p>
            <a:pPr>
              <a:spcBef>
                <a:spcPts val="600"/>
              </a:spcBef>
            </a:pPr>
            <a:r>
              <a:rPr lang="en-GB" sz="140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  S |   1.869284   .2241882     8.34   0.000     1.428809     2.30976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  EXP |   1.427853   .6814907     2.10   0.037     .0888882    2.766817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EXPSQ |  -.0328379    .047896    -0.69   0.493     -.126942    .0612662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     _cons |   -15.7658    4.57953    -3.44   0.001    -24.76347    -6.76813</a:t>
            </a:r>
          </a:p>
          <a:p>
            <a:r>
              <a:rPr lang="en-GB" sz="140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endParaRPr lang="en-US" sz="1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0" y="2815325"/>
            <a:ext cx="9144000" cy="1947175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355600" y="290415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301625" y="2864551"/>
            <a:ext cx="8532813" cy="193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5578475" y="1782763"/>
            <a:ext cx="3127375" cy="1751012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auto">
          <a:xfrm>
            <a:off x="5581650" y="1781175"/>
            <a:ext cx="3200400" cy="1785104"/>
          </a:xfrm>
          <a:prstGeom prst="rect">
            <a:avLst/>
          </a:prstGeom>
          <a:noFill/>
          <a:ln>
            <a:noFill/>
          </a:ln>
          <a:effectLst/>
        </p:spPr>
        <p:txBody>
          <a:bodyPr lIns="182880" tIns="137160" bIns="137160">
            <a:spAutoFit/>
          </a:bodyPr>
          <a:lstStyle/>
          <a:p>
            <a:r>
              <a:rPr lang="en-GB" dirty="0">
                <a:latin typeface="Courier New" pitchFamily="49" charset="0"/>
              </a:rPr>
              <a:t>. </a:t>
            </a:r>
            <a:r>
              <a:rPr lang="en-GB" dirty="0" err="1">
                <a:latin typeface="Courier New" pitchFamily="49" charset="0"/>
              </a:rPr>
              <a:t>cor</a:t>
            </a:r>
            <a:r>
              <a:rPr lang="en-GB" dirty="0">
                <a:latin typeface="Courier New" pitchFamily="49" charset="0"/>
              </a:rPr>
              <a:t> EXP EXPSQ</a:t>
            </a:r>
          </a:p>
          <a:p>
            <a:r>
              <a:rPr lang="en-GB" dirty="0">
                <a:latin typeface="Courier New" pitchFamily="49" charset="0"/>
              </a:rPr>
              <a:t>(</a:t>
            </a:r>
            <a:r>
              <a:rPr lang="en-GB" dirty="0" err="1" smtClean="0">
                <a:latin typeface="Courier New" pitchFamily="49" charset="0"/>
              </a:rPr>
              <a:t>obs</a:t>
            </a:r>
            <a:r>
              <a:rPr lang="en-GB" dirty="0" smtClean="0">
                <a:latin typeface="Courier New" pitchFamily="49" charset="0"/>
              </a:rPr>
              <a:t>=500</a:t>
            </a:r>
            <a:r>
              <a:rPr lang="en-GB" dirty="0">
                <a:latin typeface="Courier New" pitchFamily="49" charset="0"/>
              </a:rPr>
              <a:t>)</a:t>
            </a:r>
          </a:p>
          <a:p>
            <a:endParaRPr lang="en-GB" dirty="0">
              <a:latin typeface="Courier New" pitchFamily="49" charset="0"/>
            </a:endParaRPr>
          </a:p>
          <a:p>
            <a:r>
              <a:rPr lang="en-GB" dirty="0">
                <a:latin typeface="Courier New" pitchFamily="49" charset="0"/>
              </a:rPr>
              <a:t>      |      EXP    EXPSQ</a:t>
            </a:r>
          </a:p>
          <a:p>
            <a:r>
              <a:rPr lang="en-GB" dirty="0">
                <a:latin typeface="Courier New" pitchFamily="49" charset="0"/>
              </a:rPr>
              <a:t>------+------------------</a:t>
            </a:r>
          </a:p>
          <a:p>
            <a:r>
              <a:rPr lang="en-GB" dirty="0">
                <a:latin typeface="Courier New" pitchFamily="49" charset="0"/>
              </a:rPr>
              <a:t>  EXP |   1.0000</a:t>
            </a:r>
          </a:p>
          <a:p>
            <a:r>
              <a:rPr lang="en-GB" dirty="0">
                <a:latin typeface="Courier New" pitchFamily="49" charset="0"/>
              </a:rPr>
              <a:t>EXPSQ |   </a:t>
            </a:r>
            <a:r>
              <a:rPr lang="en-GB" dirty="0" smtClean="0">
                <a:latin typeface="Courier New" pitchFamily="49" charset="0"/>
              </a:rPr>
              <a:t>0.9677   </a:t>
            </a:r>
            <a:r>
              <a:rPr lang="en-GB" dirty="0">
                <a:latin typeface="Courier New" pitchFamily="49" charset="0"/>
              </a:rPr>
              <a:t>1.0000</a:t>
            </a:r>
            <a:endParaRPr lang="en-US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7598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10" name="Text Box 14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dirty="0">
                <a:solidFill>
                  <a:schemeClr val="bg1"/>
                </a:solidFill>
              </a:rPr>
              <a:t>Copyright Christopher Dougherty </a:t>
            </a:r>
            <a:r>
              <a:rPr lang="en-GB" dirty="0" smtClean="0">
                <a:solidFill>
                  <a:schemeClr val="bg1"/>
                </a:solidFill>
              </a:rPr>
              <a:t>2016</a:t>
            </a:r>
            <a:r>
              <a:rPr lang="en-GB" sz="1200" dirty="0" smtClean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The content of this slideshow comes from Section 3.4 of C. Dougherty, </a:t>
            </a:r>
            <a:r>
              <a:rPr lang="en-GB" sz="1200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GB" sz="1200" dirty="0" smtClean="0">
                <a:solidFill>
                  <a:schemeClr val="bg1"/>
                </a:solidFill>
              </a:rPr>
              <a:t>fifth </a:t>
            </a:r>
            <a:r>
              <a:rPr lang="en-GB" sz="1200" dirty="0">
                <a:solidFill>
                  <a:schemeClr val="bg1"/>
                </a:solidFill>
              </a:rPr>
              <a:t>edition </a:t>
            </a:r>
            <a:r>
              <a:rPr lang="en-GB" sz="1200" dirty="0" smtClean="0">
                <a:solidFill>
                  <a:schemeClr val="bg1"/>
                </a:solidFill>
              </a:rPr>
              <a:t>2016, </a:t>
            </a:r>
            <a:r>
              <a:rPr lang="en-GB" sz="1200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smtClean="0">
                <a:solidFill>
                  <a:schemeClr val="bg1"/>
                </a:solidFill>
              </a:rPr>
              <a:t>.</a:t>
            </a: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dirty="0" smtClean="0">
                <a:solidFill>
                  <a:schemeClr val="bg1"/>
                </a:solidFill>
              </a:rPr>
              <a:t>who </a:t>
            </a:r>
            <a:r>
              <a:rPr lang="en-GB" sz="1200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dirty="0" smtClean="0">
                <a:solidFill>
                  <a:schemeClr val="bg1"/>
                </a:solidFill>
              </a:rPr>
              <a:t>EC2020 </a:t>
            </a:r>
            <a:r>
              <a:rPr lang="en-GB" sz="1200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dirty="0">
                <a:solidFill>
                  <a:schemeClr val="bg1"/>
                </a:solidFill>
              </a:rPr>
              <a:t>.</a:t>
            </a:r>
            <a:r>
              <a:rPr lang="en-US" sz="1200" b="0" dirty="0">
                <a:solidFill>
                  <a:schemeClr val="bg1"/>
                </a:solidFill>
              </a:rPr>
              <a:t> </a:t>
            </a:r>
            <a:endParaRPr lang="en-GB" sz="1200" b="0" dirty="0">
              <a:solidFill>
                <a:schemeClr val="bg1"/>
              </a:solidFill>
            </a:endParaRPr>
          </a:p>
        </p:txBody>
      </p:sp>
      <p:sp>
        <p:nvSpPr>
          <p:cNvPr id="80911" name="Text Box 15"/>
          <p:cNvSpPr txBox="1">
            <a:spLocks noChangeArrowheads="1"/>
          </p:cNvSpPr>
          <p:nvPr/>
        </p:nvSpPr>
        <p:spPr bwMode="auto">
          <a:xfrm>
            <a:off x="8248650" y="6553200"/>
            <a:ext cx="819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b="0" dirty="0" smtClean="0">
                <a:solidFill>
                  <a:srgbClr val="3366FF"/>
                </a:solidFill>
              </a:rPr>
              <a:t>2016.10.29</a:t>
            </a:r>
            <a:endParaRPr lang="en-US" sz="1000" b="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900600" y="1824725"/>
            <a:ext cx="7232400" cy="3585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2894013" y="2627999"/>
            <a:ext cx="649287" cy="2721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943200" y="1869824"/>
            <a:ext cx="7138800" cy="759075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8250" name="Rectangle 10"/>
          <p:cNvSpPr>
            <a:spLocks noChangeArrowheads="1"/>
          </p:cNvSpPr>
          <p:nvPr/>
        </p:nvSpPr>
        <p:spPr bwMode="auto">
          <a:xfrm>
            <a:off x="4776788" y="2628000"/>
            <a:ext cx="831850" cy="2721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8249" name="Rectangle 9"/>
          <p:cNvSpPr>
            <a:spLocks noChangeArrowheads="1"/>
          </p:cNvSpPr>
          <p:nvPr/>
        </p:nvSpPr>
        <p:spPr bwMode="auto">
          <a:xfrm>
            <a:off x="6948488" y="2628000"/>
            <a:ext cx="831850" cy="2721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8244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138247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Numerically, </a:t>
            </a:r>
            <a:r>
              <a:rPr lang="en-GB" sz="1500" i="1"/>
              <a:t>Y</a:t>
            </a:r>
            <a:r>
              <a:rPr lang="en-GB" sz="1500"/>
              <a:t> increases by 5 in each observation.  </a:t>
            </a:r>
            <a:r>
              <a:rPr lang="en-GB" sz="1500" i="1"/>
              <a:t>X</a:t>
            </a:r>
            <a:r>
              <a:rPr lang="en-GB" sz="1500" baseline="-25000"/>
              <a:t>2</a:t>
            </a:r>
            <a:r>
              <a:rPr lang="en-GB" sz="1500"/>
              <a:t> changes by 1. 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23" name="Rectangle 14"/>
          <p:cNvSpPr>
            <a:spLocks noChangeArrowheads="1"/>
          </p:cNvSpPr>
          <p:nvPr/>
        </p:nvSpPr>
        <p:spPr bwMode="auto">
          <a:xfrm>
            <a:off x="1122363" y="2627999"/>
            <a:ext cx="649287" cy="2721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38242" name="Text Box 2"/>
          <p:cNvSpPr txBox="1">
            <a:spLocks noChangeArrowheads="1"/>
          </p:cNvSpPr>
          <p:nvPr/>
        </p:nvSpPr>
        <p:spPr bwMode="auto">
          <a:xfrm>
            <a:off x="301625" y="1903413"/>
            <a:ext cx="8532813" cy="350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dirty="0"/>
              <a:t>	</a:t>
            </a:r>
            <a:r>
              <a:rPr lang="en-US" i="1" dirty="0"/>
              <a:t>X</a:t>
            </a:r>
            <a:r>
              <a:rPr lang="en-US" baseline="-25000" dirty="0"/>
              <a:t>2</a:t>
            </a:r>
            <a:r>
              <a:rPr lang="en-US" dirty="0"/>
              <a:t>	</a:t>
            </a:r>
            <a:r>
              <a:rPr lang="en-US" i="1" dirty="0"/>
              <a:t>X</a:t>
            </a:r>
            <a:r>
              <a:rPr lang="en-US" baseline="-25000" dirty="0"/>
              <a:t>3</a:t>
            </a:r>
            <a:r>
              <a:rPr lang="en-US" dirty="0"/>
              <a:t>	</a:t>
            </a:r>
            <a:r>
              <a:rPr lang="en-US" i="1" dirty="0"/>
              <a:t>Y</a:t>
            </a:r>
            <a:r>
              <a:rPr lang="en-US" dirty="0"/>
              <a:t>                   </a:t>
            </a:r>
            <a:r>
              <a:rPr lang="en-US" sz="1800" dirty="0">
                <a:latin typeface="Arial" charset="0"/>
              </a:rPr>
              <a:t>    </a:t>
            </a:r>
            <a:r>
              <a:rPr lang="en-US" i="1" dirty="0"/>
              <a:t>X</a:t>
            </a:r>
            <a:r>
              <a:rPr lang="en-US" baseline="-25000" dirty="0"/>
              <a:t>2             </a:t>
            </a:r>
            <a:r>
              <a:rPr lang="en-US" dirty="0"/>
              <a:t>  </a:t>
            </a:r>
            <a:r>
              <a:rPr lang="en-US" i="1" dirty="0"/>
              <a:t>X</a:t>
            </a:r>
            <a:r>
              <a:rPr lang="en-US" baseline="-25000" dirty="0"/>
              <a:t>3                 </a:t>
            </a:r>
            <a:r>
              <a:rPr lang="en-US" i="1" dirty="0" smtClean="0"/>
              <a:t>Y</a:t>
            </a:r>
            <a:endParaRPr lang="en-US" sz="1000" dirty="0"/>
          </a:p>
          <a:p>
            <a:r>
              <a:rPr lang="en-US" sz="1600" dirty="0" smtClean="0">
                <a:latin typeface="Arial" charset="0"/>
              </a:rPr>
              <a:t>			                           change from previous observation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1800" dirty="0">
                <a:latin typeface="Arial" charset="0"/>
              </a:rPr>
              <a:t>	10	19	51			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11	21	56	1	2	5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12	23	61	1	2	5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13	25	66	1	2	5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14	27	71	1	2	5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15	29	76	1	2	5</a:t>
            </a:r>
          </a:p>
        </p:txBody>
      </p:sp>
      <p:sp>
        <p:nvSpPr>
          <p:cNvPr id="20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10221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8634"/>
              </p:ext>
            </p:extLst>
          </p:nvPr>
        </p:nvGraphicFramePr>
        <p:xfrm>
          <a:off x="3477600" y="650875"/>
          <a:ext cx="2159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09" name="Equation" r:id="rId3" imgW="2158920" imgH="380880" progId="Equation.3">
                  <p:embed/>
                </p:oleObj>
              </mc:Choice>
              <mc:Fallback>
                <p:oleObj name="Equation" r:id="rId3" imgW="21589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7600" y="650875"/>
                        <a:ext cx="2159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367525"/>
              </p:ext>
            </p:extLst>
          </p:nvPr>
        </p:nvGraphicFramePr>
        <p:xfrm>
          <a:off x="3314700" y="1073150"/>
          <a:ext cx="166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8310" name="Equation" r:id="rId5" imgW="1663560" imgH="380880" progId="Equation.3">
                  <p:embed/>
                </p:oleObj>
              </mc:Choice>
              <mc:Fallback>
                <p:oleObj name="Equation" r:id="rId5" imgW="1663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1073150"/>
                        <a:ext cx="166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Line 6"/>
          <p:cNvSpPr>
            <a:spLocks noChangeShapeType="1"/>
          </p:cNvSpPr>
          <p:nvPr/>
        </p:nvSpPr>
        <p:spPr bwMode="auto">
          <a:xfrm>
            <a:off x="921600" y="2619675"/>
            <a:ext cx="7189200" cy="13800"/>
          </a:xfrm>
          <a:prstGeom prst="line">
            <a:avLst/>
          </a:prstGeom>
          <a:noFill/>
          <a:ln w="9525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385200" y="698400"/>
            <a:ext cx="8372475" cy="4782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0291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140292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Hence the true relationship could have been </a:t>
            </a:r>
            <a:r>
              <a:rPr lang="en-GB" sz="1500" i="1"/>
              <a:t>Y</a:t>
            </a:r>
            <a:r>
              <a:rPr lang="en-GB" sz="1500"/>
              <a:t> = 1 + 5</a:t>
            </a:r>
            <a:r>
              <a:rPr lang="en-GB" sz="1500" i="1"/>
              <a:t>X</a:t>
            </a:r>
            <a:r>
              <a:rPr lang="en-GB" sz="1500" baseline="-25000"/>
              <a:t>2</a:t>
            </a:r>
            <a:r>
              <a:rPr lang="en-GB" sz="1500"/>
              <a:t>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8" name="Text Box 1035"/>
          <p:cNvSpPr txBox="1">
            <a:spLocks noChangeArrowheads="1"/>
          </p:cNvSpPr>
          <p:nvPr/>
        </p:nvSpPr>
        <p:spPr bwMode="auto">
          <a:xfrm>
            <a:off x="7934325" y="963613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Y</a:t>
            </a:r>
          </a:p>
        </p:txBody>
      </p:sp>
      <p:sp>
        <p:nvSpPr>
          <p:cNvPr id="20" name="Text Box 1037"/>
          <p:cNvSpPr txBox="1">
            <a:spLocks noChangeArrowheads="1"/>
          </p:cNvSpPr>
          <p:nvPr/>
        </p:nvSpPr>
        <p:spPr bwMode="auto">
          <a:xfrm>
            <a:off x="7934325" y="3849688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X</a:t>
            </a:r>
            <a:r>
              <a:rPr lang="en-US" sz="1800" baseline="-25000"/>
              <a:t>2</a:t>
            </a:r>
            <a:endParaRPr lang="en-US" sz="1800" i="1"/>
          </a:p>
        </p:txBody>
      </p:sp>
      <p:sp>
        <p:nvSpPr>
          <p:cNvPr id="140300" name="Rectangle 12"/>
          <p:cNvSpPr>
            <a:spLocks noChangeArrowheads="1"/>
          </p:cNvSpPr>
          <p:nvPr/>
        </p:nvSpPr>
        <p:spPr bwMode="auto">
          <a:xfrm>
            <a:off x="3552825" y="2468563"/>
            <a:ext cx="1535113" cy="503237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40298" name="Text Box 10"/>
          <p:cNvSpPr txBox="1">
            <a:spLocks noChangeArrowheads="1"/>
          </p:cNvSpPr>
          <p:nvPr/>
        </p:nvSpPr>
        <p:spPr bwMode="auto">
          <a:xfrm>
            <a:off x="3627438" y="2586038"/>
            <a:ext cx="1524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Y</a:t>
            </a:r>
            <a:r>
              <a:rPr lang="en-US" sz="1800"/>
              <a:t> = 1 + 5</a:t>
            </a:r>
            <a:r>
              <a:rPr lang="en-US" sz="1800" i="1"/>
              <a:t>X</a:t>
            </a:r>
            <a:r>
              <a:rPr lang="en-US" sz="1800" baseline="-25000"/>
              <a:t>2</a:t>
            </a:r>
            <a:r>
              <a:rPr lang="en-US" sz="1800"/>
              <a:t> ?</a:t>
            </a:r>
            <a:endParaRPr lang="en-US" sz="1800" i="1"/>
          </a:p>
        </p:txBody>
      </p:sp>
      <p:sp>
        <p:nvSpPr>
          <p:cNvPr id="19" name="Text Box 1036"/>
          <p:cNvSpPr txBox="1">
            <a:spLocks noChangeArrowheads="1"/>
          </p:cNvSpPr>
          <p:nvPr/>
        </p:nvSpPr>
        <p:spPr bwMode="auto">
          <a:xfrm>
            <a:off x="7934325" y="3221038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X</a:t>
            </a:r>
            <a:r>
              <a:rPr lang="en-US" sz="1800" baseline="-25000"/>
              <a:t>3</a:t>
            </a:r>
            <a:endParaRPr lang="en-US" sz="1800" i="1"/>
          </a:p>
        </p:txBody>
      </p:sp>
      <p:pic>
        <p:nvPicPr>
          <p:cNvPr id="140310" name="Picture 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900600" y="1824725"/>
            <a:ext cx="7232400" cy="3585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66250" name="Text Box 10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266251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However, it can also be seen that </a:t>
            </a:r>
            <a:r>
              <a:rPr lang="en-GB" sz="1500" i="1"/>
              <a:t>X</a:t>
            </a:r>
            <a:r>
              <a:rPr lang="en-GB" sz="1500" baseline="-25000"/>
              <a:t>3</a:t>
            </a:r>
            <a:r>
              <a:rPr lang="en-GB" sz="1500"/>
              <a:t> increases by 2 in each observation.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9" name="Rectangle 14"/>
          <p:cNvSpPr>
            <a:spLocks noChangeArrowheads="1"/>
          </p:cNvSpPr>
          <p:nvPr/>
        </p:nvSpPr>
        <p:spPr bwMode="auto">
          <a:xfrm>
            <a:off x="2894013" y="2627999"/>
            <a:ext cx="649287" cy="2721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943200" y="1869824"/>
            <a:ext cx="7138800" cy="759075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10"/>
          <p:cNvSpPr>
            <a:spLocks noChangeArrowheads="1"/>
          </p:cNvSpPr>
          <p:nvPr/>
        </p:nvSpPr>
        <p:spPr bwMode="auto">
          <a:xfrm>
            <a:off x="5872163" y="2628000"/>
            <a:ext cx="831850" cy="2721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9"/>
          <p:cNvSpPr>
            <a:spLocks noChangeArrowheads="1"/>
          </p:cNvSpPr>
          <p:nvPr/>
        </p:nvSpPr>
        <p:spPr bwMode="auto">
          <a:xfrm>
            <a:off x="6948488" y="2628000"/>
            <a:ext cx="831850" cy="2721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2017713" y="2627999"/>
            <a:ext cx="649287" cy="2721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301625" y="1903413"/>
            <a:ext cx="8532813" cy="350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14400" algn="l"/>
                <a:tab pos="1828800" algn="l"/>
                <a:tab pos="2743200" algn="l"/>
                <a:tab pos="4749800" algn="l"/>
                <a:tab pos="5829300" algn="l"/>
                <a:tab pos="69088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dirty="0"/>
              <a:t>	</a:t>
            </a:r>
            <a:r>
              <a:rPr lang="en-US" i="1" dirty="0"/>
              <a:t>X</a:t>
            </a:r>
            <a:r>
              <a:rPr lang="en-US" baseline="-25000" dirty="0"/>
              <a:t>2</a:t>
            </a:r>
            <a:r>
              <a:rPr lang="en-US" dirty="0"/>
              <a:t>	</a:t>
            </a:r>
            <a:r>
              <a:rPr lang="en-US" i="1" dirty="0"/>
              <a:t>X</a:t>
            </a:r>
            <a:r>
              <a:rPr lang="en-US" baseline="-25000" dirty="0"/>
              <a:t>3</a:t>
            </a:r>
            <a:r>
              <a:rPr lang="en-US" dirty="0"/>
              <a:t>	</a:t>
            </a:r>
            <a:r>
              <a:rPr lang="en-US" i="1" dirty="0"/>
              <a:t>Y</a:t>
            </a:r>
            <a:r>
              <a:rPr lang="en-US" dirty="0"/>
              <a:t>                   </a:t>
            </a:r>
            <a:r>
              <a:rPr lang="en-US" sz="1800" dirty="0">
                <a:latin typeface="Arial" charset="0"/>
              </a:rPr>
              <a:t>    </a:t>
            </a:r>
            <a:r>
              <a:rPr lang="en-US" i="1" dirty="0"/>
              <a:t>X</a:t>
            </a:r>
            <a:r>
              <a:rPr lang="en-US" baseline="-25000" dirty="0"/>
              <a:t>2             </a:t>
            </a:r>
            <a:r>
              <a:rPr lang="en-US" dirty="0"/>
              <a:t>  </a:t>
            </a:r>
            <a:r>
              <a:rPr lang="en-US" i="1" dirty="0"/>
              <a:t>X</a:t>
            </a:r>
            <a:r>
              <a:rPr lang="en-US" baseline="-25000" dirty="0"/>
              <a:t>3                 </a:t>
            </a:r>
            <a:r>
              <a:rPr lang="en-US" i="1" dirty="0" smtClean="0"/>
              <a:t>Y</a:t>
            </a:r>
            <a:endParaRPr lang="en-US" sz="1000" dirty="0"/>
          </a:p>
          <a:p>
            <a:r>
              <a:rPr lang="en-US" sz="1600" dirty="0" smtClean="0">
                <a:latin typeface="Arial" charset="0"/>
              </a:rPr>
              <a:t>			                           change from previous observation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en-US" sz="1800" dirty="0">
                <a:latin typeface="Arial" charset="0"/>
              </a:rPr>
              <a:t>	10	19	51			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11	21	56	1	2	5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12	23	61	1	2	5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13	25	66	1	2	5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14	27	71	1	2	5</a:t>
            </a:r>
          </a:p>
          <a:p>
            <a:pPr>
              <a:lnSpc>
                <a:spcPct val="150000"/>
              </a:lnSpc>
            </a:pPr>
            <a:r>
              <a:rPr lang="en-US" sz="1800" dirty="0">
                <a:latin typeface="Arial" charset="0"/>
              </a:rPr>
              <a:t>	15	29	76	1	2	5</a:t>
            </a:r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540000"/>
            <a:ext cx="9144000" cy="10221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58634"/>
              </p:ext>
            </p:extLst>
          </p:nvPr>
        </p:nvGraphicFramePr>
        <p:xfrm>
          <a:off x="3477600" y="650875"/>
          <a:ext cx="21590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5" name="Equation" r:id="rId3" imgW="2158920" imgH="380880" progId="Equation.3">
                  <p:embed/>
                </p:oleObj>
              </mc:Choice>
              <mc:Fallback>
                <p:oleObj name="Equation" r:id="rId3" imgW="21589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7600" y="650875"/>
                        <a:ext cx="21590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3367525"/>
              </p:ext>
            </p:extLst>
          </p:nvPr>
        </p:nvGraphicFramePr>
        <p:xfrm>
          <a:off x="3314700" y="1073150"/>
          <a:ext cx="16637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16" name="Equation" r:id="rId5" imgW="1663560" imgH="380880" progId="Equation.3">
                  <p:embed/>
                </p:oleObj>
              </mc:Choice>
              <mc:Fallback>
                <p:oleObj name="Equation" r:id="rId5" imgW="1663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4700" y="1073150"/>
                        <a:ext cx="16637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Line 6"/>
          <p:cNvSpPr>
            <a:spLocks noChangeShapeType="1"/>
          </p:cNvSpPr>
          <p:nvPr/>
        </p:nvSpPr>
        <p:spPr bwMode="auto">
          <a:xfrm>
            <a:off x="921600" y="2619675"/>
            <a:ext cx="7189200" cy="13800"/>
          </a:xfrm>
          <a:prstGeom prst="line">
            <a:avLst/>
          </a:prstGeom>
          <a:noFill/>
          <a:ln w="9525">
            <a:solidFill>
              <a:srgbClr val="0066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385200" y="698400"/>
            <a:ext cx="8372475" cy="4782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131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141316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Hence the true relationship could have been </a:t>
            </a:r>
            <a:r>
              <a:rPr lang="en-GB" sz="1500" i="1"/>
              <a:t>Y</a:t>
            </a:r>
            <a:r>
              <a:rPr lang="en-GB" sz="1500"/>
              <a:t> = 3.5 +2.5</a:t>
            </a:r>
            <a:r>
              <a:rPr lang="en-GB" sz="1500" i="1"/>
              <a:t>X</a:t>
            </a:r>
            <a:r>
              <a:rPr lang="en-GB" sz="1500" baseline="-25000"/>
              <a:t>3</a:t>
            </a:r>
            <a:r>
              <a:rPr lang="en-GB" sz="1500"/>
              <a:t>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3557025" y="2468563"/>
            <a:ext cx="1901825" cy="503237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41325" name="Text Box 13"/>
          <p:cNvSpPr txBox="1">
            <a:spLocks noChangeArrowheads="1"/>
          </p:cNvSpPr>
          <p:nvPr/>
        </p:nvSpPr>
        <p:spPr bwMode="auto">
          <a:xfrm>
            <a:off x="3627438" y="2586038"/>
            <a:ext cx="1905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Y</a:t>
            </a:r>
            <a:r>
              <a:rPr lang="en-US" sz="1800"/>
              <a:t> = 3.5 + 2.5</a:t>
            </a:r>
            <a:r>
              <a:rPr lang="en-US" sz="1800" i="1"/>
              <a:t>X</a:t>
            </a:r>
            <a:r>
              <a:rPr lang="en-US" sz="1800" baseline="-25000"/>
              <a:t>3</a:t>
            </a:r>
            <a:r>
              <a:rPr lang="en-US" sz="1800"/>
              <a:t> ?</a:t>
            </a:r>
            <a:endParaRPr lang="en-US" sz="1800" i="1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pic>
        <p:nvPicPr>
          <p:cNvPr id="141333" name="Picture 2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1035"/>
          <p:cNvSpPr txBox="1">
            <a:spLocks noChangeArrowheads="1"/>
          </p:cNvSpPr>
          <p:nvPr/>
        </p:nvSpPr>
        <p:spPr bwMode="auto">
          <a:xfrm>
            <a:off x="7934325" y="963613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Y</a:t>
            </a:r>
          </a:p>
        </p:txBody>
      </p:sp>
      <p:sp>
        <p:nvSpPr>
          <p:cNvPr id="18" name="Text Box 1037"/>
          <p:cNvSpPr txBox="1">
            <a:spLocks noChangeArrowheads="1"/>
          </p:cNvSpPr>
          <p:nvPr/>
        </p:nvSpPr>
        <p:spPr bwMode="auto">
          <a:xfrm>
            <a:off x="7934325" y="3849688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X</a:t>
            </a:r>
            <a:r>
              <a:rPr lang="en-US" sz="1800" baseline="-25000"/>
              <a:t>2</a:t>
            </a:r>
            <a:endParaRPr lang="en-US" sz="1800" i="1"/>
          </a:p>
        </p:txBody>
      </p:sp>
      <p:sp>
        <p:nvSpPr>
          <p:cNvPr id="19" name="Text Box 1036"/>
          <p:cNvSpPr txBox="1">
            <a:spLocks noChangeArrowheads="1"/>
          </p:cNvSpPr>
          <p:nvPr/>
        </p:nvSpPr>
        <p:spPr bwMode="auto">
          <a:xfrm>
            <a:off x="7934325" y="3221038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X</a:t>
            </a:r>
            <a:r>
              <a:rPr lang="en-US" sz="1800" baseline="-25000"/>
              <a:t>3</a:t>
            </a:r>
            <a:endParaRPr lang="en-US" sz="1800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 bwMode="auto">
          <a:xfrm>
            <a:off x="385200" y="698400"/>
            <a:ext cx="8372475" cy="4782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3363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7</a:t>
            </a:r>
          </a:p>
        </p:txBody>
      </p:sp>
      <p:sp>
        <p:nvSpPr>
          <p:cNvPr id="143364" name="Text Box 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These two possibilities are special cases of </a:t>
            </a:r>
            <a:r>
              <a:rPr lang="en-GB" sz="1500" i="1"/>
              <a:t>Y</a:t>
            </a:r>
            <a:r>
              <a:rPr lang="en-GB" sz="1500"/>
              <a:t> = 3.5 </a:t>
            </a:r>
            <a:r>
              <a:rPr lang="en-US" sz="1500"/>
              <a:t>– </a:t>
            </a:r>
            <a:r>
              <a:rPr lang="en-GB" sz="1500"/>
              <a:t>2.5</a:t>
            </a:r>
            <a:r>
              <a:rPr lang="en-GB" sz="1500" i="1"/>
              <a:t>p</a:t>
            </a:r>
            <a:r>
              <a:rPr lang="en-GB" sz="1500"/>
              <a:t> + 5</a:t>
            </a:r>
            <a:r>
              <a:rPr lang="en-GB" sz="1500" i="1"/>
              <a:t>pX</a:t>
            </a:r>
            <a:r>
              <a:rPr lang="en-GB" sz="1500" baseline="-25000"/>
              <a:t>2</a:t>
            </a:r>
            <a:r>
              <a:rPr lang="en-GB" sz="1500"/>
              <a:t> + 2.5(1 </a:t>
            </a:r>
            <a:r>
              <a:rPr lang="en-US" sz="1500"/>
              <a:t>–</a:t>
            </a:r>
            <a:r>
              <a:rPr lang="en-GB" sz="1500"/>
              <a:t> </a:t>
            </a:r>
            <a:r>
              <a:rPr lang="en-GB" sz="1500" i="1"/>
              <a:t>p</a:t>
            </a:r>
            <a:r>
              <a:rPr lang="en-GB" sz="1500"/>
              <a:t>)</a:t>
            </a:r>
            <a:r>
              <a:rPr lang="en-GB" sz="1500" i="1"/>
              <a:t>X</a:t>
            </a:r>
            <a:r>
              <a:rPr lang="en-GB" sz="1500" baseline="-25000"/>
              <a:t>3</a:t>
            </a:r>
            <a:r>
              <a:rPr lang="en-GB" sz="1500"/>
              <a:t>, which would fit the relationship for any value of </a:t>
            </a:r>
            <a:r>
              <a:rPr lang="en-GB" sz="1500" i="1"/>
              <a:t>p</a:t>
            </a:r>
            <a:r>
              <a:rPr lang="en-GB" sz="1500"/>
              <a:t>.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7" name="Text Box 1035"/>
          <p:cNvSpPr txBox="1">
            <a:spLocks noChangeArrowheads="1"/>
          </p:cNvSpPr>
          <p:nvPr/>
        </p:nvSpPr>
        <p:spPr bwMode="auto">
          <a:xfrm>
            <a:off x="7934325" y="963613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Y</a:t>
            </a:r>
          </a:p>
        </p:txBody>
      </p:sp>
      <p:sp>
        <p:nvSpPr>
          <p:cNvPr id="18" name="Text Box 1036"/>
          <p:cNvSpPr txBox="1">
            <a:spLocks noChangeArrowheads="1"/>
          </p:cNvSpPr>
          <p:nvPr/>
        </p:nvSpPr>
        <p:spPr bwMode="auto">
          <a:xfrm>
            <a:off x="7934325" y="3221038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X</a:t>
            </a:r>
            <a:r>
              <a:rPr lang="en-US" sz="1800" baseline="-25000"/>
              <a:t>3</a:t>
            </a:r>
            <a:endParaRPr lang="en-US" sz="1800" i="1"/>
          </a:p>
        </p:txBody>
      </p:sp>
      <p:sp>
        <p:nvSpPr>
          <p:cNvPr id="19" name="Text Box 1037"/>
          <p:cNvSpPr txBox="1">
            <a:spLocks noChangeArrowheads="1"/>
          </p:cNvSpPr>
          <p:nvPr/>
        </p:nvSpPr>
        <p:spPr bwMode="auto">
          <a:xfrm>
            <a:off x="7934325" y="3849688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X</a:t>
            </a:r>
            <a:r>
              <a:rPr lang="en-US" sz="1800" baseline="-25000"/>
              <a:t>2</a:t>
            </a:r>
            <a:endParaRPr lang="en-US" sz="1800" i="1"/>
          </a:p>
        </p:txBody>
      </p:sp>
      <p:pic>
        <p:nvPicPr>
          <p:cNvPr id="20" name="Picture 10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72" name="Rectangle 12"/>
          <p:cNvSpPr>
            <a:spLocks noChangeArrowheads="1"/>
          </p:cNvSpPr>
          <p:nvPr/>
        </p:nvSpPr>
        <p:spPr bwMode="auto">
          <a:xfrm>
            <a:off x="3557024" y="2468563"/>
            <a:ext cx="3853425" cy="528637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143373" name="Text Box 13"/>
          <p:cNvSpPr txBox="1">
            <a:spLocks noChangeArrowheads="1"/>
          </p:cNvSpPr>
          <p:nvPr/>
        </p:nvSpPr>
        <p:spPr bwMode="auto">
          <a:xfrm>
            <a:off x="3629025" y="2586038"/>
            <a:ext cx="3657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Y</a:t>
            </a:r>
            <a:r>
              <a:rPr lang="en-US" sz="1800"/>
              <a:t> = 3.5 </a:t>
            </a:r>
            <a:r>
              <a:rPr lang="en-US" sz="1800">
                <a:cs typeface="Arial" charset="0"/>
              </a:rPr>
              <a:t>–</a:t>
            </a:r>
            <a:r>
              <a:rPr lang="en-US" sz="1800"/>
              <a:t> 2.5</a:t>
            </a:r>
            <a:r>
              <a:rPr lang="en-US" sz="1800" i="1"/>
              <a:t>p</a:t>
            </a:r>
            <a:r>
              <a:rPr lang="en-US" sz="1800"/>
              <a:t> + 5</a:t>
            </a:r>
            <a:r>
              <a:rPr lang="en-US" sz="1800" i="1"/>
              <a:t>pX</a:t>
            </a:r>
            <a:r>
              <a:rPr lang="en-US" sz="1800" baseline="-25000"/>
              <a:t>2</a:t>
            </a:r>
            <a:r>
              <a:rPr lang="en-US" sz="1800"/>
              <a:t> + 2.5(1 </a:t>
            </a:r>
            <a:r>
              <a:rPr lang="en-US"/>
              <a:t>– </a:t>
            </a:r>
            <a:r>
              <a:rPr lang="en-US" sz="1800" i="1"/>
              <a:t>p</a:t>
            </a:r>
            <a:r>
              <a:rPr lang="en-US" sz="1800"/>
              <a:t>)</a:t>
            </a:r>
            <a:r>
              <a:rPr lang="en-US" sz="1800" i="1"/>
              <a:t>X</a:t>
            </a:r>
            <a:r>
              <a:rPr lang="en-US" sz="1800" baseline="-25000"/>
              <a:t>3</a:t>
            </a:r>
            <a:r>
              <a:rPr lang="en-US" sz="1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 bwMode="auto">
          <a:xfrm>
            <a:off x="385200" y="698400"/>
            <a:ext cx="8372475" cy="4782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24611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324619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/>
              <a:t>There is no way that regression analysis, or any other technique, could determine the true relationship from this infinite set of possibilities, given the sample data.</a:t>
            </a:r>
            <a:endParaRPr lang="en-GB" sz="150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dirty="0"/>
              <a:t>MULTICOLLINEARITY</a:t>
            </a:r>
            <a:endParaRPr lang="en-GB" sz="1600" b="0" dirty="0">
              <a:latin typeface="Times New Roman" pitchFamily="18" charset="0"/>
            </a:endParaRPr>
          </a:p>
        </p:txBody>
      </p:sp>
      <p:sp>
        <p:nvSpPr>
          <p:cNvPr id="17" name="Text Box 1035"/>
          <p:cNvSpPr txBox="1">
            <a:spLocks noChangeArrowheads="1"/>
          </p:cNvSpPr>
          <p:nvPr/>
        </p:nvSpPr>
        <p:spPr bwMode="auto">
          <a:xfrm>
            <a:off x="7934325" y="963613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Y</a:t>
            </a:r>
          </a:p>
        </p:txBody>
      </p:sp>
      <p:sp>
        <p:nvSpPr>
          <p:cNvPr id="18" name="Text Box 1036"/>
          <p:cNvSpPr txBox="1">
            <a:spLocks noChangeArrowheads="1"/>
          </p:cNvSpPr>
          <p:nvPr/>
        </p:nvSpPr>
        <p:spPr bwMode="auto">
          <a:xfrm>
            <a:off x="7934325" y="3221038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X</a:t>
            </a:r>
            <a:r>
              <a:rPr lang="en-US" sz="1800" baseline="-25000"/>
              <a:t>3</a:t>
            </a:r>
            <a:endParaRPr lang="en-US" sz="1800" i="1"/>
          </a:p>
        </p:txBody>
      </p:sp>
      <p:sp>
        <p:nvSpPr>
          <p:cNvPr id="19" name="Text Box 1037"/>
          <p:cNvSpPr txBox="1">
            <a:spLocks noChangeArrowheads="1"/>
          </p:cNvSpPr>
          <p:nvPr/>
        </p:nvSpPr>
        <p:spPr bwMode="auto">
          <a:xfrm>
            <a:off x="7934325" y="3849688"/>
            <a:ext cx="381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X</a:t>
            </a:r>
            <a:r>
              <a:rPr lang="en-US" sz="1800" baseline="-25000"/>
              <a:t>2</a:t>
            </a:r>
            <a:endParaRPr lang="en-US" sz="1800" i="1"/>
          </a:p>
        </p:txBody>
      </p:sp>
      <p:pic>
        <p:nvPicPr>
          <p:cNvPr id="20" name="Picture 104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000" y="734400"/>
            <a:ext cx="7833025" cy="47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557024" y="2468563"/>
            <a:ext cx="3853425" cy="528637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Text Box 13"/>
          <p:cNvSpPr txBox="1">
            <a:spLocks noChangeArrowheads="1"/>
          </p:cNvSpPr>
          <p:nvPr/>
        </p:nvSpPr>
        <p:spPr bwMode="auto">
          <a:xfrm>
            <a:off x="3629025" y="2586038"/>
            <a:ext cx="3657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i="1"/>
              <a:t>Y</a:t>
            </a:r>
            <a:r>
              <a:rPr lang="en-US" sz="1800"/>
              <a:t> = 3.5 </a:t>
            </a:r>
            <a:r>
              <a:rPr lang="en-US" sz="1800">
                <a:cs typeface="Arial" charset="0"/>
              </a:rPr>
              <a:t>–</a:t>
            </a:r>
            <a:r>
              <a:rPr lang="en-US" sz="1800"/>
              <a:t> 2.5</a:t>
            </a:r>
            <a:r>
              <a:rPr lang="en-US" sz="1800" i="1"/>
              <a:t>p</a:t>
            </a:r>
            <a:r>
              <a:rPr lang="en-US" sz="1800"/>
              <a:t> + 5</a:t>
            </a:r>
            <a:r>
              <a:rPr lang="en-US" sz="1800" i="1"/>
              <a:t>pX</a:t>
            </a:r>
            <a:r>
              <a:rPr lang="en-US" sz="1800" baseline="-25000"/>
              <a:t>2</a:t>
            </a:r>
            <a:r>
              <a:rPr lang="en-US" sz="1800"/>
              <a:t> + 2.5(1 </a:t>
            </a:r>
            <a:r>
              <a:rPr lang="en-US"/>
              <a:t>– </a:t>
            </a:r>
            <a:r>
              <a:rPr lang="en-US" sz="1800" i="1"/>
              <a:t>p</a:t>
            </a:r>
            <a:r>
              <a:rPr lang="en-US" sz="1800"/>
              <a:t>)</a:t>
            </a:r>
            <a:r>
              <a:rPr lang="en-US" sz="1800" i="1"/>
              <a:t>X</a:t>
            </a:r>
            <a:r>
              <a:rPr lang="en-US" sz="1800" baseline="-25000"/>
              <a:t>3</a:t>
            </a:r>
            <a:r>
              <a:rPr lang="en-US" sz="18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86C28BD-D8B6-4581-8A56-080061AE3B9C}"/>
</file>

<file path=customXml/itemProps2.xml><?xml version="1.0" encoding="utf-8"?>
<ds:datastoreItem xmlns:ds="http://schemas.openxmlformats.org/officeDocument/2006/customXml" ds:itemID="{236FB60F-33EB-4B67-84F9-F87B1977A046}"/>
</file>

<file path=customXml/itemProps3.xml><?xml version="1.0" encoding="utf-8"?>
<ds:datastoreItem xmlns:ds="http://schemas.openxmlformats.org/officeDocument/2006/customXml" ds:itemID="{DA9ED25F-A88E-4DB7-B23E-17482DA7A019}"/>
</file>

<file path=docProps/app.xml><?xml version="1.0" encoding="utf-8"?>
<Properties xmlns="http://schemas.openxmlformats.org/officeDocument/2006/extended-properties" xmlns:vt="http://schemas.openxmlformats.org/officeDocument/2006/docPropsVTypes">
  <TotalTime>4582</TotalTime>
  <Words>2345</Words>
  <Application>Microsoft Office PowerPoint</Application>
  <PresentationFormat>On-screen Show (4:3)</PresentationFormat>
  <Paragraphs>326</Paragraphs>
  <Slides>31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3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115</cp:revision>
  <dcterms:created xsi:type="dcterms:W3CDTF">1998-05-09T13:24:56Z</dcterms:created>
  <dcterms:modified xsi:type="dcterms:W3CDTF">2016-05-20T12:39:55Z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