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23.xml" ContentType="application/vnd.openxmlformats-officedocument.presentationml.slide+xml"/>
  <Override PartName="/ppt/slides/slide26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89" r:id="rId2"/>
    <p:sldId id="348" r:id="rId3"/>
    <p:sldId id="420" r:id="rId4"/>
    <p:sldId id="419" r:id="rId5"/>
    <p:sldId id="418" r:id="rId6"/>
    <p:sldId id="353" r:id="rId7"/>
    <p:sldId id="417" r:id="rId8"/>
    <p:sldId id="416" r:id="rId9"/>
    <p:sldId id="414" r:id="rId10"/>
    <p:sldId id="477" r:id="rId11"/>
    <p:sldId id="476" r:id="rId12"/>
    <p:sldId id="358" r:id="rId13"/>
    <p:sldId id="364" r:id="rId14"/>
    <p:sldId id="475" r:id="rId15"/>
    <p:sldId id="488" r:id="rId16"/>
    <p:sldId id="487" r:id="rId17"/>
    <p:sldId id="486" r:id="rId18"/>
    <p:sldId id="485" r:id="rId19"/>
    <p:sldId id="484" r:id="rId20"/>
    <p:sldId id="483" r:id="rId21"/>
    <p:sldId id="482" r:id="rId22"/>
    <p:sldId id="481" r:id="rId23"/>
    <p:sldId id="480" r:id="rId24"/>
    <p:sldId id="479" r:id="rId25"/>
    <p:sldId id="478" r:id="rId26"/>
    <p:sldId id="284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003366"/>
    <a:srgbClr val="F8F8FA"/>
    <a:srgbClr val="3366FF"/>
    <a:srgbClr val="FFFF00"/>
    <a:srgbClr val="00FF00"/>
    <a:srgbClr val="FF0000"/>
    <a:srgbClr val="00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6" autoAdjust="0"/>
    <p:restoredTop sz="98487" autoAdjust="0"/>
  </p:normalViewPr>
  <p:slideViewPr>
    <p:cSldViewPr snapToGrid="0" showGuides="1">
      <p:cViewPr>
        <p:scale>
          <a:sx n="100" d="100"/>
          <a:sy n="100" d="100"/>
        </p:scale>
        <p:origin x="-2112" y="-426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E82E1-A8E7-4E41-B65E-E29D97253E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13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78C58-0E2D-4222-BE18-8B1EE9950D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7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989DF-4C4B-4B3F-8BCE-AAF4244286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22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B4690-89A8-4D07-AF79-49FF2E005B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61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9CCAC-0649-4735-AEFE-F69CF6B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77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FE5A8-4F2B-4ED1-82EF-A1B4C974DE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35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AF8DE-EBEE-4BC5-8C47-AC987569B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75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EAEE2-FC58-4EE2-92EA-1744F060BF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68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F4385-D9FB-41C3-8244-D69C3F30E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57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BE3ED-7E70-4B59-80DC-D416C77D9A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776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A74B8-7279-4A09-A05F-515822268A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15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i="0">
                <a:latin typeface="+mn-lt"/>
              </a:defRPr>
            </a:lvl1pPr>
          </a:lstStyle>
          <a:p>
            <a:fld id="{783BB7AB-FE3F-41DE-9DFE-00FF707D47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3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oleObject" Target="../embeddings/oleObject33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8.wmf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5.wmf"/><Relationship Id="rId9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oleObject" Target="../embeddings/oleObject38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8.wmf"/><Relationship Id="rId5" Type="http://schemas.openxmlformats.org/officeDocument/2006/relationships/oleObject" Target="../embeddings/oleObject39.bin"/><Relationship Id="rId10" Type="http://schemas.openxmlformats.org/officeDocument/2006/relationships/oleObject" Target="../embeddings/oleObject42.bin"/><Relationship Id="rId4" Type="http://schemas.openxmlformats.org/officeDocument/2006/relationships/image" Target="../media/image5.wmf"/><Relationship Id="rId9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oleObject" Target="../embeddings/oleObject43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44.bin"/><Relationship Id="rId10" Type="http://schemas.openxmlformats.org/officeDocument/2006/relationships/oleObject" Target="../embeddings/oleObject47.bin"/><Relationship Id="rId4" Type="http://schemas.openxmlformats.org/officeDocument/2006/relationships/image" Target="../media/image5.wmf"/><Relationship Id="rId9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oleObject" Target="../embeddings/oleObject48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2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oleObject" Target="../embeddings/oleObject53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54.bin"/><Relationship Id="rId10" Type="http://schemas.openxmlformats.org/officeDocument/2006/relationships/oleObject" Target="../embeddings/oleObject57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oleObject" Target="../embeddings/oleObject58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59.bin"/><Relationship Id="rId10" Type="http://schemas.openxmlformats.org/officeDocument/2006/relationships/oleObject" Target="../embeddings/oleObject62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oleObject" Target="../embeddings/oleObject63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7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oleObject" Target="../embeddings/oleObject68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69.bin"/><Relationship Id="rId10" Type="http://schemas.openxmlformats.org/officeDocument/2006/relationships/oleObject" Target="../embeddings/oleObject72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oleObject" Target="../embeddings/oleObject73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74.bin"/><Relationship Id="rId10" Type="http://schemas.openxmlformats.org/officeDocument/2006/relationships/oleObject" Target="../embeddings/oleObject77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oleObject" Target="../embeddings/oleObject78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79.bin"/><Relationship Id="rId10" Type="http://schemas.openxmlformats.org/officeDocument/2006/relationships/oleObject" Target="../embeddings/oleObject82.bin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884424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6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2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7239976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9357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It can be expressed in terms of </a:t>
            </a:r>
            <a:r>
              <a:rPr lang="en-GB" sz="1500" b="1"/>
              <a:t>R</a:t>
            </a:r>
            <a:r>
              <a:rPr lang="en-GB" sz="1500" b="1" i="0" baseline="30000"/>
              <a:t>2</a:t>
            </a:r>
            <a:r>
              <a:rPr lang="en-GB" sz="1500" b="1" i="0"/>
              <a:t> by dividing the numerator and denominator by </a:t>
            </a:r>
            <a:r>
              <a:rPr lang="en-GB" sz="1500" b="1"/>
              <a:t>TSS</a:t>
            </a:r>
            <a:r>
              <a:rPr lang="en-GB" sz="1500" b="1" i="0"/>
              <a:t>, the total sum of squares.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448000"/>
            <a:ext cx="9144000" cy="2790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156890"/>
              </p:ext>
            </p:extLst>
          </p:nvPr>
        </p:nvGraphicFramePr>
        <p:xfrm>
          <a:off x="1358900" y="2584450"/>
          <a:ext cx="6275388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8" name="Equation" r:id="rId7" imgW="6273720" imgH="2450880" progId="Equation.DSMT4">
                  <p:embed/>
                </p:oleObj>
              </mc:Choice>
              <mc:Fallback>
                <p:oleObj name="Equation" r:id="rId7" imgW="6273720" imgH="245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2584450"/>
                        <a:ext cx="6275388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9" name="Rectangle 9"/>
          <p:cNvSpPr>
            <a:spLocks noChangeArrowheads="1"/>
          </p:cNvSpPr>
          <p:nvPr/>
        </p:nvSpPr>
        <p:spPr bwMode="auto">
          <a:xfrm>
            <a:off x="5286375" y="3867150"/>
            <a:ext cx="23622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96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448000"/>
            <a:ext cx="9144000" cy="2790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843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179724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79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10</a:t>
            </a:r>
            <a:endParaRPr lang="en-US" sz="1000" i="0" dirty="0">
              <a:solidFill>
                <a:srgbClr val="3366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4333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18569121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0380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334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ESS </a:t>
            </a:r>
            <a:r>
              <a:rPr lang="en-GB" sz="1500" b="1" i="0"/>
              <a:t>/ </a:t>
            </a:r>
            <a:r>
              <a:rPr lang="en-GB" sz="1500" b="1"/>
              <a:t>TSS</a:t>
            </a:r>
            <a:r>
              <a:rPr lang="en-GB" sz="1500" b="1" i="0"/>
              <a:t> is the definition of </a:t>
            </a:r>
            <a:r>
              <a:rPr lang="en-GB" sz="1500" b="1"/>
              <a:t>R</a:t>
            </a:r>
            <a:r>
              <a:rPr lang="en-GB" sz="1500" b="1" i="0" baseline="30000"/>
              <a:t>2</a:t>
            </a:r>
            <a:r>
              <a:rPr lang="en-GB" sz="1500" b="1" i="0"/>
              <a:t>.  </a:t>
            </a:r>
            <a:r>
              <a:rPr lang="en-GB" sz="1500" b="1"/>
              <a:t>RSS </a:t>
            </a:r>
            <a:r>
              <a:rPr lang="en-GB" sz="1500" b="1" i="0"/>
              <a:t>/ </a:t>
            </a:r>
            <a:r>
              <a:rPr lang="en-GB" sz="1500" b="1"/>
              <a:t>TSS</a:t>
            </a:r>
            <a:r>
              <a:rPr lang="en-GB" sz="1500" b="1" i="0"/>
              <a:t> is equal to (1 </a:t>
            </a:r>
            <a:r>
              <a:rPr lang="en-GB" sz="1500" b="1" i="0">
                <a:cs typeface="Arial" charset="0"/>
              </a:rPr>
              <a:t>–</a:t>
            </a:r>
            <a:r>
              <a:rPr lang="en-GB" sz="1500" b="1" i="0"/>
              <a:t> </a:t>
            </a:r>
            <a:r>
              <a:rPr lang="en-GB" sz="1500" b="1"/>
              <a:t>R</a:t>
            </a:r>
            <a:r>
              <a:rPr lang="en-GB" sz="1500" b="1" i="0" baseline="30000"/>
              <a:t>2</a:t>
            </a:r>
            <a:r>
              <a:rPr lang="en-GB" sz="1500" b="1" i="0"/>
              <a:t>).  (See the last sequence in Chapter 2.)</a:t>
            </a:r>
            <a:endParaRPr lang="en-GB" sz="1500" b="1" i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44324"/>
              </p:ext>
            </p:extLst>
          </p:nvPr>
        </p:nvGraphicFramePr>
        <p:xfrm>
          <a:off x="1358900" y="2584450"/>
          <a:ext cx="6275388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81" name="Equation" r:id="rId7" imgW="6273720" imgH="2450880" progId="Equation.DSMT4">
                  <p:embed/>
                </p:oleObj>
              </mc:Choice>
              <mc:Fallback>
                <p:oleObj name="Equation" r:id="rId7" imgW="6273720" imgH="24508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2584450"/>
                        <a:ext cx="6275388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817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educational attainment model will be used as an example.  We will suppose that </a:t>
            </a:r>
            <a:r>
              <a:rPr lang="en-GB" sz="1500" b="1"/>
              <a:t>S</a:t>
            </a:r>
            <a:r>
              <a:rPr lang="en-GB" sz="1500" b="1" i="0"/>
              <a:t> depends on </a:t>
            </a:r>
            <a:r>
              <a:rPr lang="en-GB" sz="1500" b="1"/>
              <a:t>ASVABC</a:t>
            </a:r>
            <a:r>
              <a:rPr lang="en-GB" sz="1500" b="1" i="0"/>
              <a:t>, the ability score, and </a:t>
            </a:r>
            <a:r>
              <a:rPr lang="en-GB" sz="1500" b="1"/>
              <a:t>SM</a:t>
            </a:r>
            <a:r>
              <a:rPr lang="en-GB" sz="1500" b="1" i="0"/>
              <a:t>, and </a:t>
            </a:r>
            <a:r>
              <a:rPr lang="en-GB" sz="1500" b="1"/>
              <a:t>SF</a:t>
            </a:r>
            <a:r>
              <a:rPr lang="en-GB" sz="1500" b="1" i="0"/>
              <a:t>, the highest grade completed by the mother and father of the respondent, respectively.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34572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6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2099" name="Text Box 102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32102" name="Text Box 10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null hypothesis for the </a:t>
            </a:r>
            <a:r>
              <a:rPr lang="en-GB" sz="1500" b="1"/>
              <a:t>F</a:t>
            </a:r>
            <a:r>
              <a:rPr lang="en-GB" sz="1500" b="1" i="0"/>
              <a:t> test of goodness of fit is that all three slope coefficients are equal to zero.  The alternative hypothesis is that at least one of them is non-zero.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13437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96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933196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97" name="Equation" r:id="rId5" imgW="5676840" imgH="380880" progId="Equation.3">
                  <p:embed/>
                </p:oleObj>
              </mc:Choice>
              <mc:Fallback>
                <p:oleObj name="Equation" r:id="rId5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13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Here is the regression output using Data Set 21.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88881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88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4446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89" name="Equation" r:id="rId5" imgW="5676840" imgH="380880" progId="Equation.3">
                  <p:embed/>
                </p:oleObj>
              </mc:Choice>
              <mc:Fallback>
                <p:oleObj name="Equation" r:id="rId5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35188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342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SM |    .091353   .0459299     1.99   0.047     .0011119    .1815941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SF |   .2028911   .0425117     4.77   0.000     .1193658    .2864163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14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In this example, </a:t>
            </a:r>
            <a:r>
              <a:rPr lang="en-GB" sz="1500" b="1" dirty="0"/>
              <a:t>k</a:t>
            </a:r>
            <a:r>
              <a:rPr lang="en-GB" sz="1500" b="1" i="0" dirty="0"/>
              <a:t>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1, the number of explanatory variables, is equal to 3 and </a:t>
            </a:r>
            <a:r>
              <a:rPr lang="en-GB" sz="1500" b="1" dirty="0"/>
              <a:t>n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</a:t>
            </a:r>
            <a:r>
              <a:rPr lang="en-GB" sz="1500" b="1" dirty="0"/>
              <a:t>k</a:t>
            </a:r>
            <a:r>
              <a:rPr lang="en-GB" sz="1500" b="1" i="0" dirty="0"/>
              <a:t>, the number of degrees of freedom, is equal to </a:t>
            </a:r>
            <a:r>
              <a:rPr lang="en-GB" sz="1500" b="1" i="0" dirty="0" smtClean="0"/>
              <a:t>496</a:t>
            </a:r>
            <a:r>
              <a:rPr lang="en-GB" sz="1500" b="1" i="0" dirty="0"/>
              <a:t>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08569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4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663786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5" name="Equation" r:id="rId5" imgW="5676840" imgH="380880" progId="Equation.3">
                  <p:embed/>
                </p:oleObj>
              </mc:Choice>
              <mc:Fallback>
                <p:oleObj name="Equation" r:id="rId5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392861"/>
              </p:ext>
            </p:extLst>
          </p:nvPr>
        </p:nvGraphicFramePr>
        <p:xfrm>
          <a:off x="530225" y="4384675"/>
          <a:ext cx="3797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6" name="Equation" r:id="rId7" imgW="3797280" imgH="850680" progId="Equation.DSMT4">
                  <p:embed/>
                </p:oleObj>
              </mc:Choice>
              <mc:Fallback>
                <p:oleObj name="Equation" r:id="rId7" imgW="3797280" imgH="8506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4384675"/>
                        <a:ext cx="3797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904702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7" name="Equation" r:id="rId9" imgW="3632040" imgH="787320" progId="Equation.DSMT4">
                  <p:embed/>
                </p:oleObj>
              </mc:Choice>
              <mc:Fallback>
                <p:oleObj name="Equation" r:id="rId9" imgW="3632040" imgH="7873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6067426" y="4410075"/>
            <a:ext cx="2628900" cy="7810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15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numerator of the </a:t>
            </a:r>
            <a:r>
              <a:rPr lang="en-GB" sz="1500" b="1"/>
              <a:t>F</a:t>
            </a:r>
            <a:r>
              <a:rPr lang="en-GB" sz="1500" b="1" i="0"/>
              <a:t> statistic is the explained sum of squares divided by </a:t>
            </a:r>
            <a:r>
              <a:rPr lang="en-GB" sz="1500" b="1"/>
              <a:t>k</a:t>
            </a:r>
            <a:r>
              <a:rPr lang="en-GB" sz="1500" b="1" i="0"/>
              <a:t> </a:t>
            </a:r>
            <a:r>
              <a:rPr lang="en-GB" sz="1500" b="1" i="0">
                <a:cs typeface="Arial" charset="0"/>
              </a:rPr>
              <a:t>–</a:t>
            </a:r>
            <a:r>
              <a:rPr lang="en-GB" sz="1500" b="1" i="0"/>
              <a:t> 1.  In the Stata output these numbers are given in the Model row.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34203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3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356005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4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869141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5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6459538" y="4400550"/>
            <a:ext cx="1044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392861"/>
              </p:ext>
            </p:extLst>
          </p:nvPr>
        </p:nvGraphicFramePr>
        <p:xfrm>
          <a:off x="530225" y="4384675"/>
          <a:ext cx="3797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6" name="Equation" r:id="rId8" imgW="3797280" imgH="850680" progId="Equation.DSMT4">
                  <p:embed/>
                </p:oleObj>
              </mc:Choice>
              <mc:Fallback>
                <p:oleObj name="Equation" r:id="rId8" imgW="3797280" imgH="8506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4384675"/>
                        <a:ext cx="3797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1822450" y="3038100"/>
            <a:ext cx="3081338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904702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7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7600950" y="4543425"/>
            <a:ext cx="1019175" cy="5548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5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16</a:t>
            </a:r>
            <a:endParaRPr lang="en-US" sz="1000" i="0" dirty="0">
              <a:solidFill>
                <a:srgbClr val="3366FF"/>
              </a:solidFill>
            </a:endParaRPr>
          </a:p>
        </p:txBody>
      </p:sp>
      <p:graphicFrame>
        <p:nvGraphicFramePr>
          <p:cNvPr id="2478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715443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5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denominator is the residual sum of squares divided by the number of degrees of freedom remaining.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6307138" y="4819650"/>
            <a:ext cx="1296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390543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6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5700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7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392861"/>
              </p:ext>
            </p:extLst>
          </p:nvPr>
        </p:nvGraphicFramePr>
        <p:xfrm>
          <a:off x="530225" y="4384675"/>
          <a:ext cx="3797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8" name="Equation" r:id="rId8" imgW="3797280" imgH="850680" progId="Equation.DSMT4">
                  <p:embed/>
                </p:oleObj>
              </mc:Choice>
              <mc:Fallback>
                <p:oleObj name="Equation" r:id="rId8" imgW="3797280" imgH="8506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4384675"/>
                        <a:ext cx="3797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1822450" y="3240975"/>
            <a:ext cx="3081338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904702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9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7620000" y="4533900"/>
            <a:ext cx="1019175" cy="5548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03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17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Hence the </a:t>
            </a:r>
            <a:r>
              <a:rPr lang="en-GB" sz="1500" b="1" dirty="0"/>
              <a:t>F</a:t>
            </a:r>
            <a:r>
              <a:rPr lang="en-GB" sz="1500" b="1" i="0" dirty="0"/>
              <a:t> statistic is </a:t>
            </a:r>
            <a:r>
              <a:rPr lang="en-GB" sz="1500" b="1" i="0" dirty="0" smtClean="0"/>
              <a:t>81.1.  </a:t>
            </a:r>
            <a:r>
              <a:rPr lang="en-GB" sz="1500" b="1" i="0" dirty="0"/>
              <a:t>All serious regression packages compute it for you as part of the diagnostics in the regression output.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89270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1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8442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2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458525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3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392861"/>
              </p:ext>
            </p:extLst>
          </p:nvPr>
        </p:nvGraphicFramePr>
        <p:xfrm>
          <a:off x="530225" y="4384675"/>
          <a:ext cx="3797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4" name="Equation" r:id="rId8" imgW="3797280" imgH="850680" progId="Equation.DSMT4">
                  <p:embed/>
                </p:oleObj>
              </mc:Choice>
              <mc:Fallback>
                <p:oleObj name="Equation" r:id="rId8" imgW="3797280" imgH="8506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4384675"/>
                        <a:ext cx="3797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904702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5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1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18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critical value for </a:t>
            </a:r>
            <a:r>
              <a:rPr lang="en-GB" sz="1500" b="1" dirty="0" smtClean="0"/>
              <a:t>F</a:t>
            </a:r>
            <a:r>
              <a:rPr lang="en-GB" sz="1500" b="1" i="0" dirty="0" smtClean="0"/>
              <a:t>(3,496</a:t>
            </a:r>
            <a:r>
              <a:rPr lang="en-GB" sz="1500" b="1" i="0" dirty="0"/>
              <a:t>) is not given in the </a:t>
            </a:r>
            <a:r>
              <a:rPr lang="en-GB" sz="1500" b="1" dirty="0"/>
              <a:t>F</a:t>
            </a:r>
            <a:r>
              <a:rPr lang="en-GB" sz="1500" b="1" i="0" dirty="0"/>
              <a:t> tables, but we know it must be </a:t>
            </a:r>
            <a:r>
              <a:rPr lang="en-GB" sz="1500" b="1" i="0" dirty="0" smtClean="0"/>
              <a:t>very close to </a:t>
            </a:r>
            <a:r>
              <a:rPr lang="en-GB" sz="1500" b="1" dirty="0"/>
              <a:t>F</a:t>
            </a:r>
            <a:r>
              <a:rPr lang="en-GB" sz="1500" b="1" i="0" dirty="0"/>
              <a:t>(3,500), which is given.  At the 0.1% level, this is 5.51.  Hence we easily reject </a:t>
            </a:r>
            <a:r>
              <a:rPr lang="en-GB" sz="1500" b="1" dirty="0"/>
              <a:t>H</a:t>
            </a:r>
            <a:r>
              <a:rPr lang="en-GB" sz="1500" b="1" i="0" baseline="-25000" dirty="0"/>
              <a:t>0</a:t>
            </a:r>
            <a:r>
              <a:rPr lang="en-GB" sz="1500" b="1" i="0" dirty="0"/>
              <a:t> at the 0.1% level.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53852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48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470536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49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433305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50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7818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78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40068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51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781649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52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741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This sequence describes two </a:t>
            </a:r>
            <a:r>
              <a:rPr lang="en-GB" sz="1500" b="1"/>
              <a:t>F</a:t>
            </a:r>
            <a:r>
              <a:rPr lang="en-GB" sz="1500" b="1" i="0"/>
              <a:t> tests of goodness of fit in a multiple regression model.  The first relates to the goodness of fit of the equation as a whole.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5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2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766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19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This result could have been anticipated because both </a:t>
            </a:r>
            <a:r>
              <a:rPr lang="en-GB" sz="1500" b="1"/>
              <a:t>ASVABC</a:t>
            </a:r>
            <a:r>
              <a:rPr lang="en-GB" sz="1500" b="1" i="0"/>
              <a:t> and </a:t>
            </a:r>
            <a:r>
              <a:rPr lang="en-GB" sz="1500" b="1"/>
              <a:t>SF</a:t>
            </a:r>
            <a:r>
              <a:rPr lang="en-GB" sz="1500" b="1" i="0"/>
              <a:t> have highly significant </a:t>
            </a:r>
            <a:r>
              <a:rPr lang="en-GB" sz="1500" b="1"/>
              <a:t>t</a:t>
            </a:r>
            <a:r>
              <a:rPr lang="en-GB" sz="1500" b="1" i="0"/>
              <a:t> statistics.  So we knew in advance that both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2</a:t>
            </a:r>
            <a:r>
              <a:rPr lang="en-GB" sz="1500" b="1" i="0"/>
              <a:t> and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4</a:t>
            </a:r>
            <a:r>
              <a:rPr lang="en-GB" sz="1500" b="1" i="0"/>
              <a:t> were non-zero.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64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65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6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66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67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68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5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20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It is unusual for the </a:t>
            </a:r>
            <a:r>
              <a:rPr lang="en-GB" sz="1500" b="1"/>
              <a:t>F</a:t>
            </a:r>
            <a:r>
              <a:rPr lang="en-GB" sz="1500" b="1" i="0"/>
              <a:t> statistic not to be significant if some of the </a:t>
            </a:r>
            <a:r>
              <a:rPr lang="en-GB" sz="1500" b="1"/>
              <a:t>t</a:t>
            </a:r>
            <a:r>
              <a:rPr lang="en-GB" sz="1500" b="1" i="0"/>
              <a:t> statistics are significant.  In principle it could happen though.  Suppose that you ran a regression with 40 explanatory variables, none being a true determinant of the dependent variable.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86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87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88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89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90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9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21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Then the </a:t>
            </a:r>
            <a:r>
              <a:rPr lang="en-GB" sz="1500" b="1" dirty="0"/>
              <a:t>F</a:t>
            </a:r>
            <a:r>
              <a:rPr lang="en-GB" sz="1500" b="1" i="0" dirty="0"/>
              <a:t> statistic should be low enough for </a:t>
            </a:r>
            <a:r>
              <a:rPr lang="en-GB" sz="1500" b="1" dirty="0"/>
              <a:t>H</a:t>
            </a:r>
            <a:r>
              <a:rPr lang="en-GB" sz="1500" b="1" i="0" baseline="-25000" dirty="0"/>
              <a:t>0</a:t>
            </a:r>
            <a:r>
              <a:rPr lang="en-GB" sz="1500" b="1" i="0" dirty="0"/>
              <a:t> not to be rejected.  However, if you are performing </a:t>
            </a:r>
            <a:r>
              <a:rPr lang="en-GB" sz="1500" b="1" dirty="0"/>
              <a:t>t</a:t>
            </a:r>
            <a:r>
              <a:rPr lang="en-GB" sz="1500" b="1" i="0" dirty="0"/>
              <a:t> tests on the slope coefficients at the 5% level, with a 5% chance of a Type I error, on average 2 of the 40 variables could be expected to have ‘significant’ coefficients.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10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11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12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13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14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4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22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02400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opposite can easily happen, though.  Suppose you have a multiple regression model which is correctly specified and the </a:t>
            </a:r>
            <a:r>
              <a:rPr lang="en-GB" sz="1500" b="1"/>
              <a:t>R</a:t>
            </a:r>
            <a:r>
              <a:rPr lang="en-GB" sz="1500" b="1" i="0" baseline="30000"/>
              <a:t>2</a:t>
            </a:r>
            <a:r>
              <a:rPr lang="en-GB" sz="1500" b="1" i="0"/>
              <a:t> is high.  You would expect to have a highly significant </a:t>
            </a:r>
            <a:r>
              <a:rPr lang="en-GB" sz="1500" b="1"/>
              <a:t>F</a:t>
            </a:r>
            <a:r>
              <a:rPr lang="en-GB" sz="1500" b="1" i="0"/>
              <a:t> statistic.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4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5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6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7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8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59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23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02400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However, if the explanatory variables are highly correlated and the model is subject to severe multicollinearity, the standard errors of the slope coefficients could all be so large that none of the </a:t>
            </a:r>
            <a:r>
              <a:rPr lang="en-GB" sz="1500" b="1"/>
              <a:t>t</a:t>
            </a:r>
            <a:r>
              <a:rPr lang="en-GB" sz="1500" b="1" i="0"/>
              <a:t> statistics is significant.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58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59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60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61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62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621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24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47821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this situation you would know that your model is a good one, but you are not in a position to pinpoint the contributions made by the explanatory variables individually.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25330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2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23997"/>
              </p:ext>
            </p:extLst>
          </p:nvPr>
        </p:nvGraphicFramePr>
        <p:xfrm>
          <a:off x="1955800" y="66240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3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6240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292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36083"/>
              </p:ext>
            </p:extLst>
          </p:nvPr>
        </p:nvGraphicFramePr>
        <p:xfrm>
          <a:off x="1733550" y="1418400"/>
          <a:ext cx="567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4" name="Equation" r:id="rId6" imgW="5676840" imgH="380880" progId="Equation.3">
                  <p:embed/>
                </p:oleObj>
              </mc:Choice>
              <mc:Fallback>
                <p:oleObj name="Equation" r:id="rId6" imgW="5676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418400"/>
                        <a:ext cx="5676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5302250" y="14112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at least one</a:t>
            </a:r>
            <a:endParaRPr lang="en-US" sz="1800" b="1" i="0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250250"/>
            <a:ext cx="9144000" cy="1121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0" name="Rectangle 10"/>
          <p:cNvSpPr>
            <a:spLocks noChangeArrowheads="1"/>
          </p:cNvSpPr>
          <p:nvPr/>
        </p:nvSpPr>
        <p:spPr bwMode="auto">
          <a:xfrm>
            <a:off x="3235325" y="4572750"/>
            <a:ext cx="6223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0657"/>
              </p:ext>
            </p:extLst>
          </p:nvPr>
        </p:nvGraphicFramePr>
        <p:xfrm>
          <a:off x="1143000" y="4608750"/>
          <a:ext cx="2692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5" name="Equation" r:id="rId8" imgW="2692080" imgH="406080" progId="Equation.3">
                  <p:embed/>
                </p:oleObj>
              </mc:Choice>
              <mc:Fallback>
                <p:oleObj name="Equation" r:id="rId8" imgW="2692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08750"/>
                        <a:ext cx="26924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0" y="2053325"/>
            <a:ext cx="9144000" cy="209005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5934075" y="2824163"/>
            <a:ext cx="25908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Rectangle 3"/>
          <p:cNvSpPr>
            <a:spLocks noChangeArrowheads="1"/>
          </p:cNvSpPr>
          <p:nvPr/>
        </p:nvSpPr>
        <p:spPr bwMode="auto">
          <a:xfrm>
            <a:off x="365125" y="2142150"/>
            <a:ext cx="22256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01625" y="2102551"/>
            <a:ext cx="8532813" cy="205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pPr>
              <a:lnSpc>
                <a:spcPct val="96000"/>
              </a:lnSpc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pPr>
              <a:lnSpc>
                <a:spcPct val="96000"/>
              </a:lnSpc>
            </a:pPr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7821613" y="4573588"/>
            <a:ext cx="594000" cy="3857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852121"/>
              </p:ext>
            </p:extLst>
          </p:nvPr>
        </p:nvGraphicFramePr>
        <p:xfrm>
          <a:off x="4775200" y="4416425"/>
          <a:ext cx="3632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6" name="Equation" r:id="rId10" imgW="3632040" imgH="787320" progId="Equation.DSMT4">
                  <p:embed/>
                </p:oleObj>
              </mc:Choice>
              <mc:Fallback>
                <p:oleObj name="Equation" r:id="rId10" imgW="3632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4416425"/>
                        <a:ext cx="3632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072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i="0" dirty="0">
                <a:solidFill>
                  <a:schemeClr val="bg1"/>
                </a:solidFill>
              </a:rPr>
              <a:t>Copyright Christopher Dougherty </a:t>
            </a:r>
            <a:r>
              <a:rPr lang="en-GB" b="1" i="0" dirty="0" smtClean="0">
                <a:solidFill>
                  <a:schemeClr val="bg1"/>
                </a:solidFill>
              </a:rPr>
              <a:t>2016.</a:t>
            </a:r>
            <a:r>
              <a:rPr lang="en-GB" sz="1200" b="1" i="0" dirty="0" smtClean="0">
                <a:solidFill>
                  <a:schemeClr val="bg1"/>
                </a:solidFill>
              </a:rPr>
              <a:t> 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 content of this slideshow comes from Section 3.5 of C. Dougherty, </a:t>
            </a:r>
            <a:r>
              <a:rPr lang="en-GB" sz="1200" b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i="0" dirty="0">
                <a:solidFill>
                  <a:schemeClr val="bg1"/>
                </a:solidFill>
              </a:rPr>
              <a:t>, </a:t>
            </a:r>
            <a:r>
              <a:rPr lang="en-GB" sz="1200" b="1" i="0" dirty="0" smtClean="0">
                <a:solidFill>
                  <a:schemeClr val="bg1"/>
                </a:solidFill>
              </a:rPr>
              <a:t>fifth </a:t>
            </a:r>
            <a:r>
              <a:rPr lang="en-GB" sz="1200" b="1" i="0" dirty="0">
                <a:solidFill>
                  <a:schemeClr val="bg1"/>
                </a:solidFill>
              </a:rPr>
              <a:t>edition </a:t>
            </a:r>
            <a:r>
              <a:rPr lang="en-GB" sz="1200" b="1" i="0" dirty="0" smtClean="0">
                <a:solidFill>
                  <a:schemeClr val="bg1"/>
                </a:solidFill>
              </a:rPr>
              <a:t>2016, </a:t>
            </a:r>
            <a:r>
              <a:rPr lang="en-GB" sz="1200" b="1" i="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i="0" dirty="0" smtClean="0">
                <a:solidFill>
                  <a:schemeClr val="bg1"/>
                </a:solidFill>
              </a:rPr>
              <a:t>.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i="0" dirty="0" smtClean="0">
                <a:solidFill>
                  <a:schemeClr val="bg1"/>
                </a:solidFill>
              </a:rPr>
              <a:t>who </a:t>
            </a:r>
            <a:r>
              <a:rPr lang="en-GB" sz="1200" b="1" i="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i="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 smtClean="0">
                <a:solidFill>
                  <a:schemeClr val="bg1"/>
                </a:solidFill>
              </a:rPr>
              <a:t>EC2020 </a:t>
            </a:r>
            <a:r>
              <a:rPr lang="en-GB" sz="1200" b="1" i="0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i="0" dirty="0">
                <a:solidFill>
                  <a:schemeClr val="bg1"/>
                </a:solidFill>
              </a:rPr>
              <a:t>.</a:t>
            </a:r>
            <a:r>
              <a:rPr lang="en-US" sz="1200" i="0" dirty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39125" y="6553200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2016.04.30</a:t>
            </a:r>
            <a:endParaRPr lang="en-US" sz="1000" i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consider the general case where there are </a:t>
            </a:r>
            <a:r>
              <a:rPr lang="en-GB" sz="1500" b="1" dirty="0"/>
              <a:t>k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1 explanatory variables.  For the </a:t>
            </a:r>
            <a:r>
              <a:rPr lang="en-GB" sz="1500" b="1" dirty="0"/>
              <a:t>F</a:t>
            </a:r>
            <a:r>
              <a:rPr lang="en-GB" sz="1500" b="1" i="0" dirty="0"/>
              <a:t> test of goodness of fit of the equation as a whole, the null hypothesis, in words, is that the model has no explanatory power at all.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11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0512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9446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8944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Of course we hope to reject it and conclude that the model does have some explanatory power.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85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86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model will have no explanatory power if it turns out that </a:t>
            </a:r>
            <a:r>
              <a:rPr lang="en-GB" sz="1500" b="1"/>
              <a:t>Y</a:t>
            </a:r>
            <a:r>
              <a:rPr lang="en-GB" sz="1500" b="1" i="0"/>
              <a:t> is unrelated to any of the explanatory variables.  Mathematically, therefore, the null hypothesis is that all the coefficients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2</a:t>
            </a:r>
            <a:r>
              <a:rPr lang="en-GB" sz="1500" b="1" i="0"/>
              <a:t>, ...,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baseline="-25000"/>
              <a:t>k</a:t>
            </a:r>
            <a:r>
              <a:rPr lang="en-GB" sz="1500" b="1" i="0"/>
              <a:t> are zero.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52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1153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51" name="Text Box 1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20852" name="Text Box 20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alternative hypothesis is that at least one of these </a:t>
            </a:r>
            <a:r>
              <a:rPr lang="en-GB" sz="1500" b="1" dirty="0">
                <a:latin typeface="Symbol" pitchFamily="18" charset="2"/>
              </a:rPr>
              <a:t>b</a:t>
            </a:r>
            <a:r>
              <a:rPr lang="en-GB" sz="1500" b="1" i="0" dirty="0"/>
              <a:t> coefficients is different from zero.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88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889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7398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87399" name="Text Box 7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the multiple regression model there is a difference between the roles of the </a:t>
            </a:r>
            <a:r>
              <a:rPr lang="en-GB" sz="1500" b="1"/>
              <a:t>F</a:t>
            </a:r>
            <a:r>
              <a:rPr lang="en-GB" sz="1500" b="1" i="0"/>
              <a:t> and </a:t>
            </a:r>
            <a:r>
              <a:rPr lang="en-GB" sz="1500" b="1"/>
              <a:t>t</a:t>
            </a:r>
            <a:r>
              <a:rPr lang="en-GB" sz="1500" b="1" i="0"/>
              <a:t> tests.  The </a:t>
            </a:r>
            <a:r>
              <a:rPr lang="en-GB" sz="1500" b="1"/>
              <a:t>F</a:t>
            </a:r>
            <a:r>
              <a:rPr lang="en-GB" sz="1500" b="1" i="0"/>
              <a:t> test tests the joint explanatory power of the variables, while the </a:t>
            </a:r>
            <a:r>
              <a:rPr lang="en-GB" sz="1500" b="1"/>
              <a:t>t</a:t>
            </a:r>
            <a:r>
              <a:rPr lang="en-GB" sz="1500" b="1" i="0"/>
              <a:t> tests test their explanatory power individually.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5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436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637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the simple regression model the </a:t>
            </a:r>
            <a:r>
              <a:rPr lang="en-GB" sz="1500" b="1"/>
              <a:t>F</a:t>
            </a:r>
            <a:r>
              <a:rPr lang="en-GB" sz="1500" b="1" i="0"/>
              <a:t> test was equivalent to the (two-sided) </a:t>
            </a:r>
            <a:r>
              <a:rPr lang="en-GB" sz="1500" b="1"/>
              <a:t>t</a:t>
            </a:r>
            <a:r>
              <a:rPr lang="en-GB" sz="1500" b="1" i="0"/>
              <a:t> test on the slope coefficient because the ‘group’ consisted of just one variable.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02726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11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1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012687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412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294200"/>
            <a:ext cx="9144000" cy="104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383188"/>
              </p:ext>
            </p:extLst>
          </p:nvPr>
        </p:nvGraphicFramePr>
        <p:xfrm>
          <a:off x="2671200" y="662400"/>
          <a:ext cx="377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3" name="Equation" r:id="rId3" imgW="3771720" imgH="380880" progId="Equation.3">
                  <p:embed/>
                </p:oleObj>
              </mc:Choice>
              <mc:Fallback>
                <p:oleObj name="Equation" r:id="rId3" imgW="3771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662400"/>
                        <a:ext cx="377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3244850" y="1390650"/>
            <a:ext cx="2654300" cy="850900"/>
            <a:chOff x="3244850" y="1247775"/>
            <a:chExt cx="2654300" cy="850900"/>
          </a:xfrm>
        </p:grpSpPr>
        <p:graphicFrame>
          <p:nvGraphicFramePr>
            <p:cNvPr id="30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7239976"/>
                </p:ext>
              </p:extLst>
            </p:nvPr>
          </p:nvGraphicFramePr>
          <p:xfrm>
            <a:off x="3244850" y="1247775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84" name="Equation" r:id="rId5" imgW="2654280" imgH="850680" progId="Equation.3">
                    <p:embed/>
                  </p:oleObj>
                </mc:Choice>
                <mc:Fallback>
                  <p:oleObj name="Equation" r:id="rId5" imgW="2654280" imgH="850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0" y="1247775"/>
                          <a:ext cx="2654300" cy="850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3778250" y="1720850"/>
              <a:ext cx="15128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b="1" i="0" dirty="0"/>
                <a:t>at least one</a:t>
              </a:r>
              <a:endParaRPr lang="en-US" sz="1800" b="1" i="0" dirty="0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F</a:t>
            </a:r>
            <a:r>
              <a:rPr lang="en-GB" sz="1800" b="1" i="0" dirty="0"/>
              <a:t> </a:t>
            </a:r>
            <a:r>
              <a:rPr lang="en-GB" sz="1800" b="1" i="0" dirty="0" smtClean="0"/>
              <a:t>TEST </a:t>
            </a:r>
            <a:r>
              <a:rPr lang="en-GB" sz="1800" b="1" i="0" dirty="0"/>
              <a:t>OF GOODNESS OF </a:t>
            </a:r>
            <a:r>
              <a:rPr lang="en-GB" sz="1800" b="1" i="0" dirty="0" smtClean="0"/>
              <a:t>FIT FOR THE WHOLE EQUATION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</a:t>
            </a:r>
            <a:r>
              <a:rPr lang="en-GB" sz="1500" b="1"/>
              <a:t>F</a:t>
            </a:r>
            <a:r>
              <a:rPr lang="en-GB" sz="1500" b="1" i="0"/>
              <a:t> statistic for the test was defined in the last sequence in Chapter 2.  </a:t>
            </a:r>
            <a:r>
              <a:rPr lang="en-GB" sz="1500" b="1"/>
              <a:t>ESS</a:t>
            </a:r>
            <a:r>
              <a:rPr lang="en-GB" sz="1500" b="1" i="0"/>
              <a:t> is the explained sum of squares and </a:t>
            </a:r>
            <a:r>
              <a:rPr lang="en-GB" sz="1500" b="1"/>
              <a:t>RSS</a:t>
            </a:r>
            <a:r>
              <a:rPr lang="en-GB" sz="1500" b="1" i="0"/>
              <a:t> is the residual sum of squares.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2448000"/>
            <a:ext cx="9144000" cy="2790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156890"/>
              </p:ext>
            </p:extLst>
          </p:nvPr>
        </p:nvGraphicFramePr>
        <p:xfrm>
          <a:off x="1358900" y="2584450"/>
          <a:ext cx="6275388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5" name="Equation" r:id="rId7" imgW="6273720" imgH="2450880" progId="Equation.DSMT4">
                  <p:embed/>
                </p:oleObj>
              </mc:Choice>
              <mc:Fallback>
                <p:oleObj name="Equation" r:id="rId7" imgW="6273720" imgH="245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2584450"/>
                        <a:ext cx="6275388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743200" y="3457575"/>
            <a:ext cx="4953000" cy="1600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7236A79-FA7F-45FB-8CE7-352AF359CC75}"/>
</file>

<file path=customXml/itemProps2.xml><?xml version="1.0" encoding="utf-8"?>
<ds:datastoreItem xmlns:ds="http://schemas.openxmlformats.org/officeDocument/2006/customXml" ds:itemID="{9698BCD8-661D-413F-A6EF-49D24F92A873}"/>
</file>

<file path=customXml/itemProps3.xml><?xml version="1.0" encoding="utf-8"?>
<ds:datastoreItem xmlns:ds="http://schemas.openxmlformats.org/officeDocument/2006/customXml" ds:itemID="{826EA4AC-A274-423E-B3D3-46526DE943DC}"/>
</file>

<file path=docProps/app.xml><?xml version="1.0" encoding="utf-8"?>
<Properties xmlns="http://schemas.openxmlformats.org/officeDocument/2006/extended-properties" xmlns:vt="http://schemas.openxmlformats.org/officeDocument/2006/docPropsVTypes">
  <TotalTime>3656</TotalTime>
  <Words>2148</Words>
  <Application>Microsoft Office PowerPoint</Application>
  <PresentationFormat>On-screen Show (4:3)</PresentationFormat>
  <Paragraphs>232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90</cp:revision>
  <dcterms:created xsi:type="dcterms:W3CDTF">1998-05-09T13:24:56Z</dcterms:created>
  <dcterms:modified xsi:type="dcterms:W3CDTF">2016-05-20T13:02:17Z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