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37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38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8.xml" ContentType="application/vnd.openxmlformats-officedocument.presentationml.slide+xml"/>
  <Override PartName="/ppt/slides/slide15.xml" ContentType="application/vnd.openxmlformats-officedocument.presentationml.slide+xml"/>
  <Override PartName="/ppt/slides/slide20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19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29.xml" ContentType="application/vnd.openxmlformats-officedocument.presentationml.slide+xml"/>
  <Override PartName="/ppt/slides/slide32.xml" ContentType="application/vnd.openxmlformats-officedocument.presentationml.slide+xml"/>
  <Override PartName="/ppt/slides/slide27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8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431" r:id="rId2"/>
    <p:sldId id="338" r:id="rId3"/>
    <p:sldId id="386" r:id="rId4"/>
    <p:sldId id="385" r:id="rId5"/>
    <p:sldId id="407" r:id="rId6"/>
    <p:sldId id="383" r:id="rId7"/>
    <p:sldId id="408" r:id="rId8"/>
    <p:sldId id="409" r:id="rId9"/>
    <p:sldId id="410" r:id="rId10"/>
    <p:sldId id="379" r:id="rId11"/>
    <p:sldId id="378" r:id="rId12"/>
    <p:sldId id="377" r:id="rId13"/>
    <p:sldId id="376" r:id="rId14"/>
    <p:sldId id="375" r:id="rId15"/>
    <p:sldId id="352" r:id="rId16"/>
    <p:sldId id="415" r:id="rId17"/>
    <p:sldId id="416" r:id="rId18"/>
    <p:sldId id="417" r:id="rId19"/>
    <p:sldId id="413" r:id="rId20"/>
    <p:sldId id="406" r:id="rId21"/>
    <p:sldId id="430" r:id="rId22"/>
    <p:sldId id="395" r:id="rId23"/>
    <p:sldId id="428" r:id="rId24"/>
    <p:sldId id="427" r:id="rId25"/>
    <p:sldId id="364" r:id="rId26"/>
    <p:sldId id="426" r:id="rId27"/>
    <p:sldId id="424" r:id="rId28"/>
    <p:sldId id="425" r:id="rId29"/>
    <p:sldId id="367" r:id="rId30"/>
    <p:sldId id="398" r:id="rId31"/>
    <p:sldId id="423" r:id="rId32"/>
    <p:sldId id="422" r:id="rId33"/>
    <p:sldId id="421" r:id="rId34"/>
    <p:sldId id="420" r:id="rId35"/>
    <p:sldId id="419" r:id="rId36"/>
    <p:sldId id="418" r:id="rId37"/>
    <p:sldId id="429" r:id="rId38"/>
    <p:sldId id="336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3366"/>
    <a:srgbClr val="F8F8FA"/>
    <a:srgbClr val="004D99"/>
    <a:srgbClr val="B2B2B2"/>
    <a:srgbClr val="DDEEFF"/>
    <a:srgbClr val="0099CC"/>
    <a:srgbClr val="F5F5F5"/>
    <a:srgbClr val="FBFCFF"/>
    <a:srgbClr val="E7F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16" autoAdjust="0"/>
    <p:restoredTop sz="98108" autoAdjust="0"/>
  </p:normalViewPr>
  <p:slideViewPr>
    <p:cSldViewPr snapToGrid="0" showGuides="1">
      <p:cViewPr>
        <p:scale>
          <a:sx n="100" d="100"/>
          <a:sy n="100" d="100"/>
        </p:scale>
        <p:origin x="-2082" y="-41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8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9.wmf"/><Relationship Id="rId1" Type="http://schemas.openxmlformats.org/officeDocument/2006/relationships/image" Target="../media/image2.wmf"/><Relationship Id="rId4" Type="http://schemas.openxmlformats.org/officeDocument/2006/relationships/image" Target="../media/image4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2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3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7" Type="http://schemas.openxmlformats.org/officeDocument/2006/relationships/image" Target="../media/image7.wmf"/><Relationship Id="rId2" Type="http://schemas.openxmlformats.org/officeDocument/2006/relationships/image" Target="../media/image9.wmf"/><Relationship Id="rId1" Type="http://schemas.openxmlformats.org/officeDocument/2006/relationships/image" Target="../media/image13.wmf"/><Relationship Id="rId6" Type="http://schemas.openxmlformats.org/officeDocument/2006/relationships/image" Target="../media/image11.wmf"/><Relationship Id="rId5" Type="http://schemas.openxmlformats.org/officeDocument/2006/relationships/image" Target="../media/image2.wmf"/><Relationship Id="rId4" Type="http://schemas.openxmlformats.org/officeDocument/2006/relationships/image" Target="../media/image14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1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8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0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9.wmf"/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7.wmf"/><Relationship Id="rId4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B00C3-70CF-4F95-A6C5-77F6FFAC729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26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25041F-8394-4C1C-8B9A-4C495DE78B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15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829321-21E9-42A5-A65B-7B39D51F04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970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D558C-F838-410E-BB96-5319F1F5078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744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EA1F5F-26FC-4A7A-888E-810EFCB584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480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BC549-EA72-4C43-9B70-801701E877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096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FFFF4-6C9A-43CF-BDFF-458E084DA70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82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FE3D3F-CC5E-46E3-819E-D7D2982455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349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03F89-5B7E-459C-8C17-FFD9DBA1B1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85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84A601-BB9E-48FB-9D2F-BCB34D0EA86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27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288752-931F-4B34-B880-EEDBDF7CE4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187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i="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i="0">
                <a:latin typeface="+mn-lt"/>
              </a:defRPr>
            </a:lvl1pPr>
          </a:lstStyle>
          <a:p>
            <a:fld id="{E0E2DDB5-6474-4B4B-8CB9-B632565F3DA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28.bin"/><Relationship Id="rId7" Type="http://schemas.openxmlformats.org/officeDocument/2006/relationships/oleObject" Target="../embeddings/oleObject30.bin"/><Relationship Id="rId12" Type="http://schemas.openxmlformats.org/officeDocument/2006/relationships/image" Target="../media/image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32.bin"/><Relationship Id="rId5" Type="http://schemas.openxmlformats.org/officeDocument/2006/relationships/oleObject" Target="../embeddings/oleObject29.bin"/><Relationship Id="rId10" Type="http://schemas.openxmlformats.org/officeDocument/2006/relationships/image" Target="../media/image4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1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34.bin"/><Relationship Id="rId10" Type="http://schemas.openxmlformats.org/officeDocument/2006/relationships/image" Target="../media/image8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38.bin"/><Relationship Id="rId10" Type="http://schemas.openxmlformats.org/officeDocument/2006/relationships/image" Target="../media/image4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0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46.bin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3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52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49.bin"/><Relationship Id="rId12" Type="http://schemas.openxmlformats.org/officeDocument/2006/relationships/image" Target="../media/image2.wmf"/><Relationship Id="rId17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8.bin"/><Relationship Id="rId15" Type="http://schemas.openxmlformats.org/officeDocument/2006/relationships/oleObject" Target="../embeddings/oleObject53.bin"/><Relationship Id="rId10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oleObject" Target="../embeddings/oleObject50.bin"/><Relationship Id="rId14" Type="http://schemas.openxmlformats.org/officeDocument/2006/relationships/image" Target="../media/image11.w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1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1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17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8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63.bin"/><Relationship Id="rId4" Type="http://schemas.openxmlformats.org/officeDocument/2006/relationships/image" Target="../media/image18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65.bin"/><Relationship Id="rId4" Type="http://schemas.openxmlformats.org/officeDocument/2006/relationships/image" Target="../media/image16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7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68.bin"/><Relationship Id="rId4" Type="http://schemas.openxmlformats.org/officeDocument/2006/relationships/image" Target="../media/image1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70.bin"/><Relationship Id="rId4" Type="http://schemas.openxmlformats.org/officeDocument/2006/relationships/image" Target="../media/image16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7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72.bin"/><Relationship Id="rId4" Type="http://schemas.openxmlformats.org/officeDocument/2006/relationships/image" Target="../media/image16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7" Type="http://schemas.openxmlformats.org/officeDocument/2006/relationships/oleObject" Target="../embeddings/oleObject7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74.bin"/><Relationship Id="rId4" Type="http://schemas.openxmlformats.org/officeDocument/2006/relationships/image" Target="../media/image16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77.bin"/><Relationship Id="rId4" Type="http://schemas.openxmlformats.org/officeDocument/2006/relationships/image" Target="../media/image16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79.bin"/><Relationship Id="rId4" Type="http://schemas.openxmlformats.org/officeDocument/2006/relationships/image" Target="../media/image16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81.bin"/><Relationship Id="rId4" Type="http://schemas.openxmlformats.org/officeDocument/2006/relationships/image" Target="../media/image16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83.bin"/><Relationship Id="rId4" Type="http://schemas.openxmlformats.org/officeDocument/2006/relationships/image" Target="../media/image16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85.bin"/><Relationship Id="rId4" Type="http://schemas.openxmlformats.org/officeDocument/2006/relationships/image" Target="../media/image16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86.bin"/><Relationship Id="rId7" Type="http://schemas.openxmlformats.org/officeDocument/2006/relationships/oleObject" Target="../embeddings/oleObject8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image" Target="../media/image19.w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16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2.bin"/><Relationship Id="rId7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3.bin"/><Relationship Id="rId10" Type="http://schemas.openxmlformats.org/officeDocument/2006/relationships/image" Target="../media/image7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1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2.bin"/><Relationship Id="rId7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3.bin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6.bin"/><Relationship Id="rId4" Type="http://schemas.openxmlformats.org/officeDocument/2006/relationships/image" Target="../media/image2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3: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Multiple Regression Analysis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87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0" y="2700000"/>
            <a:ext cx="9144000" cy="1233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3608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53609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standard deviation of the distribution of </a:t>
            </a:r>
            <a:r>
              <a:rPr lang="en-GB" sz="1500" b="1" i="0" dirty="0" smtClean="0"/>
              <a:t>     </a:t>
            </a:r>
            <a:r>
              <a:rPr lang="en-GB" sz="1500" b="1" i="0" dirty="0"/>
              <a:t>is of course given by the square root of its variance.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53614" name="Text Box 14"/>
          <p:cNvSpPr txBox="1">
            <a:spLocks noChangeArrowheads="1"/>
          </p:cNvSpPr>
          <p:nvPr/>
        </p:nvSpPr>
        <p:spPr bwMode="auto">
          <a:xfrm>
            <a:off x="1263650" y="3108325"/>
            <a:ext cx="2616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standard deviation of</a:t>
            </a:r>
            <a:endParaRPr lang="en-US" sz="1800" b="1" i="0" dirty="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6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7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0440838"/>
              </p:ext>
            </p:extLst>
          </p:nvPr>
        </p:nvGraphicFramePr>
        <p:xfrm>
          <a:off x="3694113" y="2800350"/>
          <a:ext cx="4078287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8" name="Equation" r:id="rId7" imgW="4076640" imgH="1002960" progId="Equation.DSMT4">
                  <p:embed/>
                </p:oleObj>
              </mc:Choice>
              <mc:Fallback>
                <p:oleObj name="Equation" r:id="rId7" imgW="4076640" imgH="100296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4113" y="2800350"/>
                        <a:ext cx="4078287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59" name="Equation" r:id="rId9" imgW="2755800" imgH="431640" progId="Equation.DSMT4">
                  <p:embed/>
                </p:oleObj>
              </mc:Choice>
              <mc:Fallback>
                <p:oleObj name="Equation" r:id="rId9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1770735"/>
              </p:ext>
            </p:extLst>
          </p:nvPr>
        </p:nvGraphicFramePr>
        <p:xfrm>
          <a:off x="4410075" y="58531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60" name="Equation" r:id="rId11" imgW="330120" imgH="431640" progId="Equation.DSMT4">
                  <p:embed/>
                </p:oleObj>
              </mc:Choice>
              <mc:Fallback>
                <p:oleObj name="Equation" r:id="rId11" imgW="33012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0075" y="58531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2585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With the exception of the variance of </a:t>
            </a:r>
            <a:r>
              <a:rPr lang="en-GB" sz="1500" b="1"/>
              <a:t>u</a:t>
            </a:r>
            <a:r>
              <a:rPr lang="en-GB" sz="1500" b="1" i="0"/>
              <a:t>, we can calculate the components of the standard deviation from the sample data. 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98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99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00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2700000"/>
            <a:ext cx="9144000" cy="123382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Text Box 14"/>
          <p:cNvSpPr txBox="1">
            <a:spLocks noChangeArrowheads="1"/>
          </p:cNvSpPr>
          <p:nvPr/>
        </p:nvSpPr>
        <p:spPr bwMode="auto">
          <a:xfrm>
            <a:off x="1263650" y="3108325"/>
            <a:ext cx="26162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/>
              <a:t>standard deviation of</a:t>
            </a:r>
            <a:endParaRPr lang="en-US" sz="1800" b="1" i="0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79293073"/>
              </p:ext>
            </p:extLst>
          </p:nvPr>
        </p:nvGraphicFramePr>
        <p:xfrm>
          <a:off x="3694113" y="2800350"/>
          <a:ext cx="4078287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701" name="Equation" r:id="rId9" imgW="4076640" imgH="1002960" progId="Equation.DSMT4">
                  <p:embed/>
                </p:oleObj>
              </mc:Choice>
              <mc:Fallback>
                <p:oleObj name="Equation" r:id="rId9" imgW="4076640" imgH="1002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94113" y="2800350"/>
                        <a:ext cx="4078287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1561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15156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variance of </a:t>
            </a:r>
            <a:r>
              <a:rPr lang="en-GB" sz="1500" b="1"/>
              <a:t>u</a:t>
            </a:r>
            <a:r>
              <a:rPr lang="en-GB" sz="1500" b="1" i="0"/>
              <a:t> has to be estimated.  The mean square of the residuals provides a consistent estimator, but it is biased downwards by a factor (</a:t>
            </a:r>
            <a:r>
              <a:rPr lang="en-GB" sz="1500" b="1"/>
              <a:t>n </a:t>
            </a:r>
            <a:r>
              <a:rPr lang="en-GB" sz="1500" b="1" i="0">
                <a:cs typeface="Arial" charset="0"/>
              </a:rPr>
              <a:t>–</a:t>
            </a:r>
            <a:r>
              <a:rPr lang="en-GB" sz="1500" b="1" i="0"/>
              <a:t> </a:t>
            </a:r>
            <a:r>
              <a:rPr lang="en-GB" sz="1500" b="1"/>
              <a:t>k</a:t>
            </a:r>
            <a:r>
              <a:rPr lang="en-GB" sz="1500" b="1" i="0"/>
              <a:t>) / </a:t>
            </a:r>
            <a:r>
              <a:rPr lang="en-GB" sz="1500" b="1"/>
              <a:t>n</a:t>
            </a:r>
            <a:r>
              <a:rPr lang="en-GB" sz="1500" b="1" i="0"/>
              <a:t> , where </a:t>
            </a:r>
            <a:r>
              <a:rPr lang="en-GB" sz="1500" b="1"/>
              <a:t>k</a:t>
            </a:r>
            <a:r>
              <a:rPr lang="en-GB" sz="1500" b="1" i="0"/>
              <a:t> is the number of parameters, </a:t>
            </a:r>
            <a:r>
              <a:rPr lang="en-GB" b="1" i="0"/>
              <a:t>in a finite sample</a:t>
            </a:r>
            <a:r>
              <a:rPr lang="en-GB" sz="1500" b="1" i="0"/>
              <a:t>.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01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34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2700000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172231"/>
              </p:ext>
            </p:extLst>
          </p:nvPr>
        </p:nvGraphicFramePr>
        <p:xfrm>
          <a:off x="1216025" y="2855913"/>
          <a:ext cx="2832100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02" name="Equation" r:id="rId5" imgW="2831760" imgH="787320" progId="Equation.DSMT4">
                  <p:embed/>
                </p:oleObj>
              </mc:Choice>
              <mc:Fallback>
                <p:oleObj name="Equation" r:id="rId5" imgW="28317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025" y="2855913"/>
                        <a:ext cx="2832100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03" name="Equation" r:id="rId7" imgW="7137360" imgH="927000" progId="Equation.DSMT4">
                  <p:embed/>
                </p:oleObj>
              </mc:Choice>
              <mc:Fallback>
                <p:oleObj name="Equation" r:id="rId7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04" name="Equation" r:id="rId9" imgW="2755800" imgH="431640" progId="Equation.DSMT4">
                  <p:embed/>
                </p:oleObj>
              </mc:Choice>
              <mc:Fallback>
                <p:oleObj name="Equation" r:id="rId9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053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Obviously we can obtain an unbiased estimator by dividing the sum of the squares of the residuals by </a:t>
            </a:r>
            <a:r>
              <a:rPr lang="en-GB" sz="1500" b="1" dirty="0"/>
              <a:t>n </a:t>
            </a:r>
            <a:r>
              <a:rPr lang="en-GB" sz="1500" b="1" i="0" dirty="0">
                <a:cs typeface="Arial" charset="0"/>
              </a:rPr>
              <a:t>–</a:t>
            </a:r>
            <a:r>
              <a:rPr lang="en-GB" sz="1500" b="1" i="0" dirty="0"/>
              <a:t> </a:t>
            </a:r>
            <a:r>
              <a:rPr lang="en-GB" sz="1500" b="1" dirty="0"/>
              <a:t>k</a:t>
            </a:r>
            <a:r>
              <a:rPr lang="en-GB" sz="1500" b="1" i="0" dirty="0"/>
              <a:t> instead of </a:t>
            </a:r>
            <a:r>
              <a:rPr lang="en-GB" sz="1500" b="1" dirty="0"/>
              <a:t>n</a:t>
            </a:r>
            <a:r>
              <a:rPr lang="en-GB" sz="1500" b="1" i="0" dirty="0"/>
              <a:t>.  We denote this unbiased estimator </a:t>
            </a:r>
            <a:r>
              <a:rPr lang="en-GB" sz="1500" b="1" i="0" dirty="0" smtClean="0"/>
              <a:t>     .</a:t>
            </a:r>
            <a:endParaRPr lang="en-GB" sz="1500" b="1" dirty="0"/>
          </a:p>
        </p:txBody>
      </p:sp>
      <p:sp>
        <p:nvSpPr>
          <p:cNvPr id="150539" name="Text Box 11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17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2700000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3172231"/>
              </p:ext>
            </p:extLst>
          </p:nvPr>
        </p:nvGraphicFramePr>
        <p:xfrm>
          <a:off x="1216025" y="2855913"/>
          <a:ext cx="2832100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18" name="Equation" r:id="rId5" imgW="2831760" imgH="787320" progId="Equation.DSMT4">
                  <p:embed/>
                </p:oleObj>
              </mc:Choice>
              <mc:Fallback>
                <p:oleObj name="Equation" r:id="rId5" imgW="2831760" imgH="787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025" y="2855913"/>
                        <a:ext cx="2832100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784356"/>
              </p:ext>
            </p:extLst>
          </p:nvPr>
        </p:nvGraphicFramePr>
        <p:xfrm>
          <a:off x="5449888" y="2868613"/>
          <a:ext cx="20447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19" name="Equation" r:id="rId7" imgW="2044440" imgH="723600" progId="Equation.DSMT4">
                  <p:embed/>
                </p:oleObj>
              </mc:Choice>
              <mc:Fallback>
                <p:oleObj name="Equation" r:id="rId7" imgW="204444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9888" y="2868613"/>
                        <a:ext cx="20447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20" name="Equation" r:id="rId9" imgW="7137360" imgH="927000" progId="Equation.DSMT4">
                  <p:embed/>
                </p:oleObj>
              </mc:Choice>
              <mc:Fallback>
                <p:oleObj name="Equation" r:id="rId9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21" name="Equation" r:id="rId11" imgW="2755800" imgH="431640" progId="Equation.DSMT4">
                  <p:embed/>
                </p:oleObj>
              </mc:Choice>
              <mc:Fallback>
                <p:oleObj name="Equation" r:id="rId11" imgW="2755800" imgH="4316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52415014"/>
              </p:ext>
            </p:extLst>
          </p:nvPr>
        </p:nvGraphicFramePr>
        <p:xfrm>
          <a:off x="6496050" y="6091200"/>
          <a:ext cx="230188" cy="27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722" name="Equation" r:id="rId13" imgW="355320" imgH="419040" progId="Equation.DSMT4">
                  <p:embed/>
                </p:oleObj>
              </mc:Choice>
              <mc:Fallback>
                <p:oleObj name="Equation" r:id="rId13" imgW="355320" imgH="4190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6050" y="6091200"/>
                        <a:ext cx="230188" cy="27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0" y="3887999"/>
            <a:ext cx="9144000" cy="1322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0" y="2700000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9510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49516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Thus the estimate of the standard deviation of the probability distribution of </a:t>
            </a:r>
            <a:r>
              <a:rPr lang="en-GB" sz="1500" b="1" i="0" dirty="0" smtClean="0"/>
              <a:t>    , </a:t>
            </a:r>
            <a:r>
              <a:rPr lang="en-GB" sz="1500" b="1" i="0" dirty="0"/>
              <a:t>known as the standard error of </a:t>
            </a:r>
            <a:r>
              <a:rPr lang="en-GB" sz="1500" b="1" i="0" dirty="0" smtClean="0"/>
              <a:t>     </a:t>
            </a:r>
            <a:r>
              <a:rPr lang="en-GB" sz="1500" b="1" i="0" dirty="0"/>
              <a:t>for short, is given by the expression above.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59" name="Equation" r:id="rId3" imgW="7137360" imgH="927000" progId="Equation.DSMT4">
                  <p:embed/>
                </p:oleObj>
              </mc:Choice>
              <mc:Fallback>
                <p:oleObj name="Equation" r:id="rId3" imgW="7137360" imgH="9270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7032598"/>
              </p:ext>
            </p:extLst>
          </p:nvPr>
        </p:nvGraphicFramePr>
        <p:xfrm>
          <a:off x="1216025" y="2855913"/>
          <a:ext cx="2832100" cy="785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0" name="Equation" r:id="rId5" imgW="2831760" imgH="787320" progId="Equation.DSMT4">
                  <p:embed/>
                </p:oleObj>
              </mc:Choice>
              <mc:Fallback>
                <p:oleObj name="Equation" r:id="rId5" imgW="2831760" imgH="78732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6025" y="2855913"/>
                        <a:ext cx="2832100" cy="785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3813414"/>
              </p:ext>
            </p:extLst>
          </p:nvPr>
        </p:nvGraphicFramePr>
        <p:xfrm>
          <a:off x="5449888" y="2868613"/>
          <a:ext cx="2044700" cy="722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1" name="Equation" r:id="rId7" imgW="2044440" imgH="723600" progId="Equation.DSMT4">
                  <p:embed/>
                </p:oleObj>
              </mc:Choice>
              <mc:Fallback>
                <p:oleObj name="Equation" r:id="rId7" imgW="2044440" imgH="7236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9888" y="2868613"/>
                        <a:ext cx="2044700" cy="722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1296259"/>
              </p:ext>
            </p:extLst>
          </p:nvPr>
        </p:nvGraphicFramePr>
        <p:xfrm>
          <a:off x="465138" y="4040188"/>
          <a:ext cx="8154987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2" name="Equation" r:id="rId9" imgW="8153280" imgH="1002960" progId="Equation.DSMT4">
                  <p:embed/>
                </p:oleObj>
              </mc:Choice>
              <mc:Fallback>
                <p:oleObj name="Equation" r:id="rId9" imgW="8153280" imgH="10029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8" y="4040188"/>
                        <a:ext cx="8154987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3783341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3" name="Equation" r:id="rId11" imgW="3263760" imgH="380880" progId="Equation.3">
                  <p:embed/>
                </p:oleObj>
              </mc:Choice>
              <mc:Fallback>
                <p:oleObj name="Equation" r:id="rId11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567273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4" name="Equation" r:id="rId13" imgW="2755800" imgH="431640" progId="Equation.DSMT4">
                  <p:embed/>
                </p:oleObj>
              </mc:Choice>
              <mc:Fallback>
                <p:oleObj name="Equation" r:id="rId13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85087505"/>
              </p:ext>
            </p:extLst>
          </p:nvPr>
        </p:nvGraphicFramePr>
        <p:xfrm>
          <a:off x="7296150" y="58531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5" name="Equation" r:id="rId15" imgW="330120" imgH="431640" progId="Equation.DSMT4">
                  <p:embed/>
                </p:oleObj>
              </mc:Choice>
              <mc:Fallback>
                <p:oleObj name="Equation" r:id="rId15" imgW="33012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6150" y="58531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815191"/>
              </p:ext>
            </p:extLst>
          </p:nvPr>
        </p:nvGraphicFramePr>
        <p:xfrm>
          <a:off x="2324100" y="60817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66" name="Equation" r:id="rId17" imgW="330120" imgH="431640" progId="Equation.DSMT4">
                  <p:embed/>
                </p:oleObj>
              </mc:Choice>
              <mc:Fallback>
                <p:oleObj name="Equation" r:id="rId17" imgW="33012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4100" y="60817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52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3913" name="Rectangle 9"/>
          <p:cNvSpPr>
            <a:spLocks noChangeArrowheads="1"/>
          </p:cNvSpPr>
          <p:nvPr/>
        </p:nvSpPr>
        <p:spPr bwMode="auto">
          <a:xfrm>
            <a:off x="363600" y="637200"/>
            <a:ext cx="38004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23921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We will use this expression to </a:t>
            </a:r>
            <a:r>
              <a:rPr lang="en-GB" sz="1500" b="1" i="0" dirty="0" err="1"/>
              <a:t>analyze</a:t>
            </a:r>
            <a:r>
              <a:rPr lang="en-GB" sz="1500" b="1" i="0" dirty="0"/>
              <a:t> why the standard error of </a:t>
            </a:r>
            <a:r>
              <a:rPr lang="en-GB" sz="1500" b="1" dirty="0"/>
              <a:t>S</a:t>
            </a:r>
            <a:r>
              <a:rPr lang="en-GB" sz="1500" b="1" i="0" dirty="0"/>
              <a:t> is larger for the union subsample than for the non-union subsample in </a:t>
            </a:r>
            <a:r>
              <a:rPr lang="en-GB" sz="1500" b="1" i="0" dirty="0" smtClean="0"/>
              <a:t>wage equation </a:t>
            </a:r>
            <a:r>
              <a:rPr lang="en-GB" sz="1500" b="1" i="0" dirty="0"/>
              <a:t>regressions using Data Set 21. 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23922" name="Text Box 1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123923" name="Text Box 19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EARNINGS S EXP if COLLBARG==1</a:t>
            </a:r>
          </a:p>
          <a:p>
            <a:pPr>
              <a:spcBef>
                <a:spcPts val="600"/>
              </a:spcBef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 75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 72) =    4.72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1027.91667     2  513.958336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0.0119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7841.35558    72  108.907716           R-squared     =  0.1159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0.0913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8869.27225    74   119.85503           Root MSE      =  10.436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 1.42955    .536452     2.66   0.010     .3601522    2.498947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EXP |   .1918676   .5901747     0.33   0.746    -.9846242    1.368359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 1.01708   10.84695     0.09   0.926    -20.60593    22.64009</a:t>
            </a:r>
          </a:p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52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9"/>
          <p:cNvSpPr>
            <a:spLocks noChangeArrowheads="1"/>
          </p:cNvSpPr>
          <p:nvPr/>
        </p:nvSpPr>
        <p:spPr bwMode="auto">
          <a:xfrm>
            <a:off x="363600" y="637200"/>
            <a:ext cx="38004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0472" name="Rectangle 8"/>
          <p:cNvSpPr>
            <a:spLocks noChangeArrowheads="1"/>
          </p:cNvSpPr>
          <p:nvPr/>
        </p:nvSpPr>
        <p:spPr bwMode="auto">
          <a:xfrm>
            <a:off x="2565400" y="637200"/>
            <a:ext cx="15906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EARNINGS S EXP if COLLBARG==1</a:t>
            </a:r>
          </a:p>
          <a:p>
            <a:pPr>
              <a:spcBef>
                <a:spcPts val="600"/>
              </a:spcBef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 75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 72) =    4.72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1027.91667     2  513.958336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0.0119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7841.35558    72  108.907716           R-squared     =  0.1159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0.0913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8869.27225    74   119.85503           Root MSE      =  10.436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 1.42955    .536452     2.66   0.010     .3601522    2.498947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EXP |   .1918676   .5901747     0.33   0.746    -.9846242    1.368359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 1.01708   10.84695     0.09   0.926    -20.60593    22.64009</a:t>
            </a:r>
          </a:p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0469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15</a:t>
            </a:r>
          </a:p>
        </p:txBody>
      </p:sp>
      <p:sp>
        <p:nvSpPr>
          <p:cNvPr id="190471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To select a subsample in Stata, you add an ‘if’ statement to a command.  The </a:t>
            </a:r>
            <a:r>
              <a:rPr lang="en-GB" sz="1500" b="1"/>
              <a:t>COLLBARG</a:t>
            </a:r>
            <a:r>
              <a:rPr lang="en-GB" sz="1500" b="1" i="0"/>
              <a:t> variable is equal to 1 for respondents whose rates of pay are determined by collective bargaining, and it is 0 for the others.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16</a:t>
            </a:r>
          </a:p>
        </p:txBody>
      </p:sp>
      <p:sp>
        <p:nvSpPr>
          <p:cNvPr id="191496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Note that in tests for equality, Stata requires the = sign to be duplicated.</a:t>
            </a:r>
            <a:r>
              <a:rPr lang="en-US" sz="1500"/>
              <a:t> </a:t>
            </a:r>
            <a:endParaRPr lang="en-GB" sz="1500" b="1" i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52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363600" y="637200"/>
            <a:ext cx="38004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Rectangle 8"/>
          <p:cNvSpPr>
            <a:spLocks noChangeArrowheads="1"/>
          </p:cNvSpPr>
          <p:nvPr/>
        </p:nvSpPr>
        <p:spPr bwMode="auto">
          <a:xfrm>
            <a:off x="2565400" y="637200"/>
            <a:ext cx="15906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EARNINGS S EXP if COLLBARG==1</a:t>
            </a:r>
          </a:p>
          <a:p>
            <a:pPr>
              <a:spcBef>
                <a:spcPts val="600"/>
              </a:spcBef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 75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 72) =    4.72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1027.91667     2  513.958336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0.0119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7841.35558    72  108.907716           R-squared     =  0.1159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0.0913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8869.27225    74   119.85503           Root MSE      =  10.436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 1.42955    .536452     2.66   0.010     .3601522    2.498947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EXP |   .1918676   .5901747     0.33   0.746    -.9846242    1.368359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 1.01708   10.84695     0.09   0.926    -20.60593    22.64009</a:t>
            </a:r>
          </a:p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52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363600" y="637200"/>
            <a:ext cx="38004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8"/>
          <p:cNvSpPr>
            <a:spLocks noChangeArrowheads="1"/>
          </p:cNvSpPr>
          <p:nvPr/>
        </p:nvSpPr>
        <p:spPr bwMode="auto">
          <a:xfrm>
            <a:off x="2565400" y="637200"/>
            <a:ext cx="15906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22" name="Rectangle 10"/>
          <p:cNvSpPr>
            <a:spLocks noChangeArrowheads="1"/>
          </p:cNvSpPr>
          <p:nvPr/>
        </p:nvSpPr>
        <p:spPr bwMode="auto">
          <a:xfrm>
            <a:off x="3114675" y="3049275"/>
            <a:ext cx="941388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2521" name="Rectangle 9"/>
          <p:cNvSpPr>
            <a:spLocks noChangeArrowheads="1"/>
          </p:cNvSpPr>
          <p:nvPr/>
        </p:nvSpPr>
        <p:spPr bwMode="auto">
          <a:xfrm>
            <a:off x="546100" y="3049275"/>
            <a:ext cx="9683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EARNINGS S EXP if COLLBARG==1</a:t>
            </a:r>
          </a:p>
          <a:p>
            <a:pPr>
              <a:spcBef>
                <a:spcPts val="600"/>
              </a:spcBef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 75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 72) =    4.72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1027.91667     2  513.958336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0.0119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7841.35558    72  108.907716           R-squared     =  0.1159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0.0913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8869.27225    74   119.85503           Root MSE      =  10.436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 1.42955    .536452     2.66   0.010     .3601522    2.498947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EXP |   .1918676   .5901747     0.33   0.746    -.9846242    1.368359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 1.01708   10.84695     0.09   0.926    -20.60593    22.64009</a:t>
            </a:r>
          </a:p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2516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17</a:t>
            </a:r>
          </a:p>
        </p:txBody>
      </p:sp>
      <p:sp>
        <p:nvSpPr>
          <p:cNvPr id="192520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In the case of the union subsample, the standard error of </a:t>
            </a:r>
            <a:r>
              <a:rPr lang="en-GB" sz="1500" b="1" dirty="0"/>
              <a:t>S</a:t>
            </a:r>
            <a:r>
              <a:rPr lang="en-GB" sz="1500" b="1" i="0" dirty="0"/>
              <a:t> is </a:t>
            </a:r>
            <a:r>
              <a:rPr lang="en-GB" sz="1500" b="1" i="0" dirty="0" smtClean="0"/>
              <a:t>0.5365.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8422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18</a:t>
            </a:r>
          </a:p>
        </p:txBody>
      </p:sp>
      <p:sp>
        <p:nvSpPr>
          <p:cNvPr id="188427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In the case of the non-union subsample, the standard error of </a:t>
            </a:r>
            <a:r>
              <a:rPr lang="en-GB" sz="1500" b="1" dirty="0"/>
              <a:t>S</a:t>
            </a:r>
            <a:r>
              <a:rPr lang="en-GB" sz="1500" b="1" i="0" dirty="0"/>
              <a:t> is </a:t>
            </a:r>
            <a:r>
              <a:rPr lang="en-GB" sz="1500" b="1" i="0" dirty="0" smtClean="0"/>
              <a:t>0.2439, </a:t>
            </a:r>
            <a:r>
              <a:rPr lang="en-GB" sz="1500" b="1" i="0" dirty="0"/>
              <a:t>less than half as large.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52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363600" y="637200"/>
            <a:ext cx="38004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8"/>
          <p:cNvSpPr>
            <a:spLocks noChangeArrowheads="1"/>
          </p:cNvSpPr>
          <p:nvPr/>
        </p:nvSpPr>
        <p:spPr bwMode="auto">
          <a:xfrm>
            <a:off x="2565400" y="637200"/>
            <a:ext cx="15906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Rectangle 10"/>
          <p:cNvSpPr>
            <a:spLocks noChangeArrowheads="1"/>
          </p:cNvSpPr>
          <p:nvPr/>
        </p:nvSpPr>
        <p:spPr bwMode="auto">
          <a:xfrm>
            <a:off x="3114675" y="3049275"/>
            <a:ext cx="941388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546100" y="3049275"/>
            <a:ext cx="9683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EARNINGS S EXP if COLLBARG==0</a:t>
            </a:r>
          </a:p>
          <a:p>
            <a:pPr>
              <a:spcBef>
                <a:spcPts val="600"/>
              </a:spcBef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425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422) =   29.48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7270.82789     2  3635.41394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52043.2371   422  123.325206           R-squared     =  0.1226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0.1184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59314.065   424  139.891663           Root MSE      =  11.105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1.866279   .2438803     7.65   0.000     1.386907     2.34565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EXP |   1.100186   .2223238     4.95   0.000     .6631858    1.537186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-15.9847   4.623791    -3.46   0.001    -25.07323   -6.896172</a:t>
            </a:r>
          </a:p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7527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07558" name="Text Box 3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This sequence investigates the variances and standard errors of the slope coefficients in a model with two explanatory variables.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07559" name="Text Box 3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67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68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669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1663200"/>
            <a:ext cx="9144000" cy="1321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1257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19</a:t>
            </a:r>
          </a:p>
        </p:txBody>
      </p:sp>
      <p:sp>
        <p:nvSpPr>
          <p:cNvPr id="18125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We will explain the difference by looking at the components of the standard error</a:t>
            </a:r>
            <a:r>
              <a:rPr lang="en-GB" sz="1500" b="1" i="0" dirty="0" smtClean="0"/>
              <a:t>.  It is convenient to start by rearranging the expression for the standard error as the product of the four factors.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2055659"/>
              </p:ext>
            </p:extLst>
          </p:nvPr>
        </p:nvGraphicFramePr>
        <p:xfrm>
          <a:off x="465138" y="1818000"/>
          <a:ext cx="8154987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7" name="Equation" r:id="rId3" imgW="8153280" imgH="1002960" progId="Equation.DSMT4">
                  <p:embed/>
                </p:oleObj>
              </mc:Choice>
              <mc:Fallback>
                <p:oleObj name="Equation" r:id="rId3" imgW="8153280" imgH="100296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5138" y="1818000"/>
                        <a:ext cx="8154987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485619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1328" name="Equation" r:id="rId5" imgW="5638680" imgH="927000" progId="Equation.DSMT4">
                  <p:embed/>
                </p:oleObj>
              </mc:Choice>
              <mc:Fallback>
                <p:oleObj name="Equation" r:id="rId5" imgW="5638680" imgH="9270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1257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20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8125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We will </a:t>
            </a:r>
            <a:r>
              <a:rPr lang="en-GB" sz="1500" b="1" i="0" dirty="0" smtClean="0"/>
              <a:t>arrange </a:t>
            </a:r>
            <a:r>
              <a:rPr lang="en-GB" sz="1500" b="1" i="0" dirty="0"/>
              <a:t>the components of the standard </a:t>
            </a:r>
            <a:r>
              <a:rPr lang="en-GB" sz="1500" b="1" i="0" dirty="0" smtClean="0"/>
              <a:t>error as a table.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81604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84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Rectangle 34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6" name="Straight Connector 35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7" name="Straight Connector 36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8" name="Straight Connector 37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9" name="Straight Connector 38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	</a:t>
            </a:r>
            <a:r>
              <a:rPr lang="en-US" sz="1800" b="1" i="0" dirty="0">
                <a:latin typeface="Arial" charset="0"/>
              </a:rPr>
              <a:t>	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	  	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Non-union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85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750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4107600"/>
            <a:ext cx="9144000" cy="914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9995" name="Text Box 11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21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70006" name="Text Box 2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We will start with </a:t>
            </a:r>
            <a:r>
              <a:rPr lang="en-GB" sz="1500" b="1" i="0" dirty="0" smtClean="0"/>
              <a:t>    .  </a:t>
            </a:r>
            <a:r>
              <a:rPr lang="en-GB" sz="1500" b="1" i="0" dirty="0"/>
              <a:t>Here is </a:t>
            </a:r>
            <a:r>
              <a:rPr lang="en-GB" sz="1500" b="1" dirty="0"/>
              <a:t>RSS</a:t>
            </a:r>
            <a:r>
              <a:rPr lang="en-GB" sz="1500" b="1" i="0" dirty="0"/>
              <a:t> for the union subsample.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52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0007" name="Rectangle 23"/>
          <p:cNvSpPr>
            <a:spLocks noChangeArrowheads="1"/>
          </p:cNvSpPr>
          <p:nvPr/>
        </p:nvSpPr>
        <p:spPr bwMode="auto">
          <a:xfrm>
            <a:off x="1827213" y="1768425"/>
            <a:ext cx="1166812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9"/>
          <p:cNvSpPr>
            <a:spLocks noChangeArrowheads="1"/>
          </p:cNvSpPr>
          <p:nvPr/>
        </p:nvSpPr>
        <p:spPr bwMode="auto">
          <a:xfrm>
            <a:off x="363600" y="637200"/>
            <a:ext cx="38004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2565400" y="637200"/>
            <a:ext cx="15906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EARNINGS S EXP if COLLBARG==1</a:t>
            </a:r>
          </a:p>
          <a:p>
            <a:pPr>
              <a:spcBef>
                <a:spcPts val="600"/>
              </a:spcBef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 75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 72) =    4.72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1027.91667     2  513.958336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0.0119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7841.35558    72  108.907716           R-squared     =  0.1159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0.0913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8869.27225    74   119.85503           Root MSE      =  10.436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 1.42955    .536452     2.66   0.010     .3601522    2.498947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EXP |   .1918676   .5901747     0.33   0.746    -.9846242    1.368359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 1.01708   10.84695     0.09   0.926    -20.60593    22.64009</a:t>
            </a:r>
          </a:p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7988576"/>
              </p:ext>
            </p:extLst>
          </p:nvPr>
        </p:nvGraphicFramePr>
        <p:xfrm>
          <a:off x="1974850" y="5883276"/>
          <a:ext cx="222788" cy="2475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52" name="Equation" r:id="rId3" imgW="342751" imgH="380835" progId="Equation.DSMT4">
                  <p:embed/>
                </p:oleObj>
              </mc:Choice>
              <mc:Fallback>
                <p:oleObj name="Equation" r:id="rId3" imgW="342751" imgH="380835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850" y="5883276"/>
                        <a:ext cx="222788" cy="24754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5171441"/>
              </p:ext>
            </p:extLst>
          </p:nvPr>
        </p:nvGraphicFramePr>
        <p:xfrm>
          <a:off x="3543300" y="4171950"/>
          <a:ext cx="19685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0053" name="Equation" r:id="rId5" imgW="1968480" imgH="723600" progId="Equation.DSMT4">
                  <p:embed/>
                </p:oleObj>
              </mc:Choice>
              <mc:Fallback>
                <p:oleObj name="Equation" r:id="rId5" imgW="1968480" imgH="7236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00" y="4171950"/>
                        <a:ext cx="19685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3784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22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203787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There are </a:t>
            </a:r>
            <a:r>
              <a:rPr lang="en-GB" sz="1500" b="1" i="0" dirty="0" smtClean="0"/>
              <a:t>75 </a:t>
            </a:r>
            <a:r>
              <a:rPr lang="en-GB" sz="1500" b="1" i="0" dirty="0"/>
              <a:t>observations in the non-union subsample.  </a:t>
            </a:r>
            <a:r>
              <a:rPr lang="en-GB" sz="1500" b="1" dirty="0"/>
              <a:t>k</a:t>
            </a:r>
            <a:r>
              <a:rPr lang="en-GB" sz="1500" b="1" i="0" dirty="0"/>
              <a:t> is equal to 3.  Thus </a:t>
            </a:r>
            <a:r>
              <a:rPr lang="en-GB" sz="1500" b="1" dirty="0"/>
              <a:t>n </a:t>
            </a:r>
            <a:r>
              <a:rPr lang="en-GB" sz="1500" b="1" i="0" dirty="0">
                <a:cs typeface="Arial" charset="0"/>
              </a:rPr>
              <a:t>–</a:t>
            </a:r>
            <a:r>
              <a:rPr lang="en-GB" sz="1500" b="1" i="0" dirty="0"/>
              <a:t> </a:t>
            </a:r>
            <a:r>
              <a:rPr lang="en-GB" sz="1500" b="1" dirty="0"/>
              <a:t>k</a:t>
            </a:r>
            <a:r>
              <a:rPr lang="en-GB" sz="1500" b="1" i="0" dirty="0"/>
              <a:t> is equal to </a:t>
            </a:r>
            <a:r>
              <a:rPr lang="en-GB" sz="1500" b="1" i="0" dirty="0" smtClean="0"/>
              <a:t>72.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4107600"/>
            <a:ext cx="9144000" cy="914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52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3" name="Rectangle 9"/>
          <p:cNvSpPr>
            <a:spLocks noChangeArrowheads="1"/>
          </p:cNvSpPr>
          <p:nvPr/>
        </p:nvSpPr>
        <p:spPr bwMode="auto">
          <a:xfrm>
            <a:off x="363600" y="637200"/>
            <a:ext cx="38004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3778" name="Rectangle 2"/>
          <p:cNvSpPr>
            <a:spLocks noChangeArrowheads="1"/>
          </p:cNvSpPr>
          <p:nvPr/>
        </p:nvSpPr>
        <p:spPr bwMode="auto">
          <a:xfrm>
            <a:off x="5969000" y="1127400"/>
            <a:ext cx="255905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3779" name="Rectangle 3"/>
          <p:cNvSpPr>
            <a:spLocks noChangeArrowheads="1"/>
          </p:cNvSpPr>
          <p:nvPr/>
        </p:nvSpPr>
        <p:spPr bwMode="auto">
          <a:xfrm>
            <a:off x="3275013" y="1768200"/>
            <a:ext cx="395287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2565400" y="637200"/>
            <a:ext cx="15906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EARNINGS S EXP if COLLBARG==1</a:t>
            </a:r>
          </a:p>
          <a:p>
            <a:pPr>
              <a:spcBef>
                <a:spcPts val="600"/>
              </a:spcBef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 75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 72) =    4.72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1027.91667     2  513.958336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0.0119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7841.35558    72  108.907716           R-squared     =  0.1159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0.0913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8869.27225    74   119.85503           Root MSE      =  10.436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 1.42955    .536452     2.66   0.010     .3601522    2.498947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EXP |   .1918676   .5901747     0.33   0.746    -.9846242    1.368359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 1.01708   10.84695     0.09   0.926    -20.60593    22.64009</a:t>
            </a:r>
          </a:p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363140"/>
              </p:ext>
            </p:extLst>
          </p:nvPr>
        </p:nvGraphicFramePr>
        <p:xfrm>
          <a:off x="3543300" y="4171950"/>
          <a:ext cx="19685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3820" name="Equation" r:id="rId3" imgW="1968480" imgH="723600" progId="Equation.DSMT4">
                  <p:embed/>
                </p:oleObj>
              </mc:Choice>
              <mc:Fallback>
                <p:oleObj name="Equation" r:id="rId3" imgW="196848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00" y="4171950"/>
                        <a:ext cx="19685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2759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RSS </a:t>
            </a:r>
            <a:r>
              <a:rPr lang="en-GB" sz="1500" b="1" i="0" dirty="0"/>
              <a:t>/ (</a:t>
            </a:r>
            <a:r>
              <a:rPr lang="en-GB" sz="1500" b="1" dirty="0"/>
              <a:t>n </a:t>
            </a:r>
            <a:r>
              <a:rPr lang="en-GB" sz="1500" b="1" i="0" dirty="0">
                <a:cs typeface="Arial" charset="0"/>
              </a:rPr>
              <a:t>–</a:t>
            </a:r>
            <a:r>
              <a:rPr lang="en-GB" sz="1500" b="1" i="0" dirty="0"/>
              <a:t> </a:t>
            </a:r>
            <a:r>
              <a:rPr lang="en-GB" sz="1500" b="1" dirty="0"/>
              <a:t>k</a:t>
            </a:r>
            <a:r>
              <a:rPr lang="en-GB" sz="1500" b="1" i="0" dirty="0"/>
              <a:t>) is equal to </a:t>
            </a:r>
            <a:r>
              <a:rPr lang="en-GB" sz="1500" b="1" i="0" dirty="0" smtClean="0"/>
              <a:t>108.908.  </a:t>
            </a:r>
            <a:r>
              <a:rPr lang="en-GB" sz="1500" b="1" i="0" dirty="0"/>
              <a:t>To obtain </a:t>
            </a:r>
            <a:r>
              <a:rPr lang="en-GB" sz="1500" b="1" dirty="0"/>
              <a:t> </a:t>
            </a:r>
            <a:r>
              <a:rPr lang="en-GB" sz="1500" b="1" dirty="0" smtClean="0"/>
              <a:t>   </a:t>
            </a:r>
            <a:r>
              <a:rPr lang="en-GB" sz="1500" b="1" i="0" dirty="0" smtClean="0"/>
              <a:t>, </a:t>
            </a:r>
            <a:r>
              <a:rPr lang="en-GB" sz="1500" b="1" i="0" dirty="0"/>
              <a:t>we take the square root.  This is </a:t>
            </a:r>
            <a:r>
              <a:rPr lang="en-GB" sz="1500" b="1" i="0" dirty="0" smtClean="0"/>
              <a:t>10.436. 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202760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23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4107600"/>
            <a:ext cx="9144000" cy="914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52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6"/>
          <p:cNvSpPr>
            <a:spLocks noChangeArrowheads="1"/>
          </p:cNvSpPr>
          <p:nvPr/>
        </p:nvSpPr>
        <p:spPr bwMode="auto">
          <a:xfrm>
            <a:off x="7778750" y="2204850"/>
            <a:ext cx="7493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363600" y="637200"/>
            <a:ext cx="38004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2754" name="Rectangle 2"/>
          <p:cNvSpPr>
            <a:spLocks noChangeArrowheads="1"/>
          </p:cNvSpPr>
          <p:nvPr/>
        </p:nvSpPr>
        <p:spPr bwMode="auto">
          <a:xfrm>
            <a:off x="3752850" y="1777725"/>
            <a:ext cx="1133475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Rectangle 8"/>
          <p:cNvSpPr>
            <a:spLocks noChangeArrowheads="1"/>
          </p:cNvSpPr>
          <p:nvPr/>
        </p:nvSpPr>
        <p:spPr bwMode="auto">
          <a:xfrm>
            <a:off x="2565400" y="637200"/>
            <a:ext cx="15906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EARNINGS S EXP if COLLBARG==1</a:t>
            </a:r>
          </a:p>
          <a:p>
            <a:pPr>
              <a:spcBef>
                <a:spcPts val="600"/>
              </a:spcBef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 75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 72) =    4.72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1027.91667     2  513.958336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0.0119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7841.35558    72  108.907716           R-squared     =  0.1159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0.0913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8869.27225    74   119.85503           Root MSE      =  10.436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 1.42955    .536452     2.66   0.010     .3601522    2.498947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EXP |   .1918676   .5901747     0.33   0.746    -.9846242    1.368359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 1.01708   10.84695     0.09   0.926    -20.60593    22.64009</a:t>
            </a:r>
          </a:p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1363140"/>
              </p:ext>
            </p:extLst>
          </p:nvPr>
        </p:nvGraphicFramePr>
        <p:xfrm>
          <a:off x="3543300" y="4171950"/>
          <a:ext cx="1968500" cy="72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802" name="Equation" r:id="rId3" imgW="1968480" imgH="723600" progId="Equation.DSMT4">
                  <p:embed/>
                </p:oleObj>
              </mc:Choice>
              <mc:Fallback>
                <p:oleObj name="Equation" r:id="rId3" imgW="1968480" imgH="723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00" y="4171950"/>
                        <a:ext cx="1968500" cy="72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7488164"/>
              </p:ext>
            </p:extLst>
          </p:nvPr>
        </p:nvGraphicFramePr>
        <p:xfrm>
          <a:off x="4279900" y="5883275"/>
          <a:ext cx="2222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2803" name="Equation" r:id="rId5" imgW="342751" imgH="380835" progId="Equation.DSMT4">
                  <p:embed/>
                </p:oleObj>
              </mc:Choice>
              <mc:Fallback>
                <p:oleObj name="Equation" r:id="rId5" imgW="342751" imgH="380835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9900" y="5883275"/>
                        <a:ext cx="222250" cy="24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7247" name="Text Box 31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24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37251" name="Text Box 3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We place this in the table, along with the number of observations.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81604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96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2" name="Straight Connector 41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Connector 42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Straight Connector 43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Straight Connector 44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Rectangle 6"/>
          <p:cNvSpPr>
            <a:spLocks noChangeArrowheads="1"/>
          </p:cNvSpPr>
          <p:nvPr/>
        </p:nvSpPr>
        <p:spPr bwMode="auto">
          <a:xfrm>
            <a:off x="2284412" y="2754000"/>
            <a:ext cx="792000" cy="3476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3389312" y="2754000"/>
            <a:ext cx="792000" cy="3476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	  	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Non-union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297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52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1736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25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20173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Similarly, in the case of the non-union subsample, </a:t>
            </a:r>
            <a:r>
              <a:rPr lang="en-GB" sz="1500" b="1" dirty="0"/>
              <a:t> </a:t>
            </a:r>
            <a:r>
              <a:rPr lang="en-GB" sz="1500" b="1" dirty="0" smtClean="0"/>
              <a:t>    </a:t>
            </a:r>
            <a:r>
              <a:rPr lang="en-GB" sz="1500" b="1" i="0" dirty="0" smtClean="0"/>
              <a:t>is </a:t>
            </a:r>
            <a:r>
              <a:rPr lang="en-GB" sz="1500" b="1" i="0" dirty="0"/>
              <a:t>the square root of </a:t>
            </a:r>
            <a:r>
              <a:rPr lang="en-GB" sz="1500" b="1" i="0" dirty="0" smtClean="0"/>
              <a:t>123.325, </a:t>
            </a:r>
            <a:r>
              <a:rPr lang="en-GB" sz="1500" b="1" i="0" dirty="0"/>
              <a:t>which is </a:t>
            </a:r>
            <a:r>
              <a:rPr lang="en-GB" sz="1500" b="1" i="0" dirty="0" smtClean="0"/>
              <a:t>11.105</a:t>
            </a:r>
            <a:r>
              <a:rPr lang="en-GB" sz="1500" b="1" i="0" dirty="0"/>
              <a:t>.   We also note that the number of observations in that subsample is </a:t>
            </a:r>
            <a:r>
              <a:rPr lang="en-GB" sz="1500" b="1" i="0" dirty="0" smtClean="0"/>
              <a:t>425.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1" name="Rectangle 2"/>
          <p:cNvSpPr>
            <a:spLocks noChangeArrowheads="1"/>
          </p:cNvSpPr>
          <p:nvPr/>
        </p:nvSpPr>
        <p:spPr bwMode="auto">
          <a:xfrm>
            <a:off x="355600" y="648000"/>
            <a:ext cx="3800475" cy="2286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2565400" y="648000"/>
            <a:ext cx="1590675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7778750" y="2204850"/>
            <a:ext cx="74930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752850" y="1777725"/>
            <a:ext cx="1133475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5969000" y="1127400"/>
            <a:ext cx="2559050" cy="228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3208338" y="1768200"/>
            <a:ext cx="395287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Rectangle 23"/>
          <p:cNvSpPr>
            <a:spLocks noChangeArrowheads="1"/>
          </p:cNvSpPr>
          <p:nvPr/>
        </p:nvSpPr>
        <p:spPr bwMode="auto">
          <a:xfrm>
            <a:off x="1827213" y="1768425"/>
            <a:ext cx="1166812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301625" y="597600"/>
            <a:ext cx="8532813" cy="337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EARNINGS S EXP if COLLBARG==0</a:t>
            </a:r>
          </a:p>
          <a:p>
            <a:pPr>
              <a:spcBef>
                <a:spcPts val="600"/>
              </a:spcBef>
            </a:pP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=     425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F(  2,   422) =   29.48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Model |  7270.82789     2  3635.41394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Residual |  52043.2371   422  123.325206           R-squared     =  0.1226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R-squared =  0.1184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Total |   59314.065   424  139.891663           Root MSE      =  11.105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i="0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  S |   1.866279   .2438803     7.65   0.000     1.386907     2.34565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  EXP |   1.100186   .2223238     4.95   0.000     .6631858    1.537186</a:t>
            </a:r>
          </a:p>
          <a:p>
            <a:r>
              <a:rPr lang="en-GB" sz="1400" b="1" i="0" dirty="0">
                <a:latin typeface="Courier New" pitchFamily="49" charset="0"/>
                <a:cs typeface="Courier New" pitchFamily="49" charset="0"/>
              </a:rPr>
              <a:t>     _cons |   -15.9847   4.623791    -3.46   0.001    -25.07323   -6.896172</a:t>
            </a:r>
          </a:p>
          <a:p>
            <a:r>
              <a:rPr lang="en-GB" sz="1400" b="1" i="0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i="0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1025486"/>
              </p:ext>
            </p:extLst>
          </p:nvPr>
        </p:nvGraphicFramePr>
        <p:xfrm>
          <a:off x="4946650" y="5883275"/>
          <a:ext cx="2222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81" name="Equation" r:id="rId3" imgW="342751" imgH="380835" progId="Equation.DSMT4">
                  <p:embed/>
                </p:oleObj>
              </mc:Choice>
              <mc:Fallback>
                <p:oleObj name="Equation" r:id="rId3" imgW="342751" imgH="380835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46650" y="5883275"/>
                        <a:ext cx="222250" cy="24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9696" name="Text Box 1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26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99703" name="Text Box 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We place these in the table.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81604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749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Connector 42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Straight Connector 43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2284412" y="3300975"/>
            <a:ext cx="792000" cy="3476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8" name="Rectangle 6"/>
          <p:cNvSpPr>
            <a:spLocks noChangeArrowheads="1"/>
          </p:cNvSpPr>
          <p:nvPr/>
        </p:nvSpPr>
        <p:spPr bwMode="auto">
          <a:xfrm>
            <a:off x="3389312" y="3300975"/>
            <a:ext cx="792000" cy="3476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Non-union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9750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0713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27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200715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We calculate the mean square deviation of </a:t>
            </a:r>
            <a:r>
              <a:rPr lang="en-GB" sz="1500" b="1"/>
              <a:t>S</a:t>
            </a:r>
            <a:r>
              <a:rPr lang="en-GB" sz="1500" b="1" i="0"/>
              <a:t> for the two subsamples from the sample data.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3" name="Object 3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81604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59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8" name="Rectangle 37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Rectangle 39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1" name="Straight Connector 40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" name="Straight Connector 41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3" name="Straight Connector 42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Straight Connector 43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Rectangle 6"/>
          <p:cNvSpPr>
            <a:spLocks noChangeArrowheads="1"/>
          </p:cNvSpPr>
          <p:nvPr/>
        </p:nvSpPr>
        <p:spPr bwMode="auto">
          <a:xfrm>
            <a:off x="4570412" y="3300975"/>
            <a:ext cx="792000" cy="3476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6" name="Rectangle 6"/>
          <p:cNvSpPr>
            <a:spLocks noChangeArrowheads="1"/>
          </p:cNvSpPr>
          <p:nvPr/>
        </p:nvSpPr>
        <p:spPr bwMode="auto">
          <a:xfrm>
            <a:off x="4570412" y="2753775"/>
            <a:ext cx="792000" cy="3476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7.6932</a:t>
            </a:r>
            <a:r>
              <a:rPr lang="en-US" sz="1800" b="1" i="0" dirty="0">
                <a:latin typeface="Arial" charset="0"/>
              </a:rPr>
              <a:t>	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7.3467</a:t>
            </a:r>
            <a:r>
              <a:rPr lang="en-US" sz="1800" b="1" i="0" dirty="0">
                <a:latin typeface="Arial" charset="0"/>
              </a:rPr>
              <a:t>	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Non-union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0760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013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1328" name="Rectangle 16"/>
          <p:cNvSpPr>
            <a:spLocks noChangeArrowheads="1"/>
          </p:cNvSpPr>
          <p:nvPr/>
        </p:nvSpPr>
        <p:spPr bwMode="auto">
          <a:xfrm>
            <a:off x="1546225" y="1692000"/>
            <a:ext cx="795338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1326" name="Rectangle 14"/>
          <p:cNvSpPr>
            <a:spLocks noChangeArrowheads="1"/>
          </p:cNvSpPr>
          <p:nvPr/>
        </p:nvSpPr>
        <p:spPr bwMode="auto">
          <a:xfrm>
            <a:off x="358775" y="640800"/>
            <a:ext cx="2846388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1327" name="Rectangle 15"/>
          <p:cNvSpPr>
            <a:spLocks noChangeArrowheads="1"/>
          </p:cNvSpPr>
          <p:nvPr/>
        </p:nvSpPr>
        <p:spPr bwMode="auto">
          <a:xfrm>
            <a:off x="1603375" y="640800"/>
            <a:ext cx="16002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1325" name="Rectangle 13"/>
          <p:cNvSpPr>
            <a:spLocks noChangeArrowheads="1"/>
          </p:cNvSpPr>
          <p:nvPr/>
        </p:nvSpPr>
        <p:spPr bwMode="auto">
          <a:xfrm>
            <a:off x="358775" y="2120400"/>
            <a:ext cx="2846388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1324" name="Rectangle 12"/>
          <p:cNvSpPr>
            <a:spLocks noChangeArrowheads="1"/>
          </p:cNvSpPr>
          <p:nvPr/>
        </p:nvSpPr>
        <p:spPr bwMode="auto">
          <a:xfrm>
            <a:off x="1546225" y="3186000"/>
            <a:ext cx="795338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1323" name="Rectangle 11"/>
          <p:cNvSpPr>
            <a:spLocks noChangeArrowheads="1"/>
          </p:cNvSpPr>
          <p:nvPr/>
        </p:nvSpPr>
        <p:spPr bwMode="auto">
          <a:xfrm>
            <a:off x="1603375" y="2120400"/>
            <a:ext cx="160020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41319" name="Text Box 7"/>
          <p:cNvSpPr txBox="1">
            <a:spLocks noChangeArrowheads="1"/>
          </p:cNvSpPr>
          <p:nvPr/>
        </p:nvSpPr>
        <p:spPr bwMode="auto">
          <a:xfrm>
            <a:off x="301625" y="597600"/>
            <a:ext cx="8532813" cy="289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i="0" dirty="0" smtClean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cor</a:t>
            </a:r>
            <a:r>
              <a:rPr lang="en-US" sz="1400" b="1" i="0" dirty="0">
                <a:latin typeface="Courier New" pitchFamily="49" charset="0"/>
              </a:rPr>
              <a:t> S EXP if COLLBARG==1</a:t>
            </a:r>
          </a:p>
          <a:p>
            <a:r>
              <a:rPr lang="en-US" sz="1400" b="1" i="0" dirty="0">
                <a:latin typeface="Courier New" pitchFamily="49" charset="0"/>
              </a:rPr>
              <a:t>(</a:t>
            </a:r>
            <a:r>
              <a:rPr lang="en-US" sz="1400" b="1" i="0" dirty="0" err="1" smtClean="0">
                <a:latin typeface="Courier New" pitchFamily="49" charset="0"/>
              </a:rPr>
              <a:t>obs</a:t>
            </a:r>
            <a:r>
              <a:rPr lang="en-US" sz="1400" b="1" i="0" dirty="0" smtClean="0">
                <a:latin typeface="Courier New" pitchFamily="49" charset="0"/>
              </a:rPr>
              <a:t>=75)</a:t>
            </a:r>
            <a:endParaRPr lang="en-US" sz="1400" b="1" i="0" dirty="0">
              <a:latin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</a:rPr>
              <a:t>        |        S      EXP</a:t>
            </a:r>
          </a:p>
          <a:p>
            <a:r>
              <a:rPr lang="en-US" sz="1400" b="1" i="0" dirty="0">
                <a:latin typeface="Courier New" pitchFamily="49" charset="0"/>
              </a:rPr>
              <a:t>--------+------------------</a:t>
            </a:r>
          </a:p>
          <a:p>
            <a:r>
              <a:rPr lang="en-US" sz="1400" b="1" i="0" dirty="0">
                <a:latin typeface="Courier New" pitchFamily="49" charset="0"/>
              </a:rPr>
              <a:t>      S |   1.0000</a:t>
            </a:r>
          </a:p>
          <a:p>
            <a:r>
              <a:rPr lang="en-US" sz="1400" b="1" i="0" dirty="0">
                <a:latin typeface="Courier New" pitchFamily="49" charset="0"/>
              </a:rPr>
              <a:t>    EXP |  -</a:t>
            </a:r>
            <a:r>
              <a:rPr lang="en-US" sz="1400" b="1" i="0" dirty="0" smtClean="0">
                <a:latin typeface="Courier New" pitchFamily="49" charset="0"/>
              </a:rPr>
              <a:t>0.5866   </a:t>
            </a:r>
            <a:r>
              <a:rPr lang="en-US" sz="1400" b="1" i="0" dirty="0">
                <a:latin typeface="Courier New" pitchFamily="49" charset="0"/>
              </a:rPr>
              <a:t>1.0000</a:t>
            </a:r>
          </a:p>
          <a:p>
            <a:endParaRPr lang="en-US" sz="1400" b="1" i="0" dirty="0">
              <a:latin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</a:rPr>
              <a:t>. </a:t>
            </a:r>
            <a:r>
              <a:rPr lang="en-US" sz="1400" b="1" i="0" dirty="0" err="1">
                <a:latin typeface="Courier New" pitchFamily="49" charset="0"/>
              </a:rPr>
              <a:t>cor</a:t>
            </a:r>
            <a:r>
              <a:rPr lang="en-US" sz="1400" b="1" i="0" dirty="0">
                <a:latin typeface="Courier New" pitchFamily="49" charset="0"/>
              </a:rPr>
              <a:t> S EXP if COLLBARG==0</a:t>
            </a:r>
          </a:p>
          <a:p>
            <a:r>
              <a:rPr lang="en-US" sz="1400" b="1" i="0" dirty="0">
                <a:latin typeface="Courier New" pitchFamily="49" charset="0"/>
              </a:rPr>
              <a:t>(</a:t>
            </a:r>
            <a:r>
              <a:rPr lang="en-US" sz="1400" b="1" i="0" dirty="0" err="1" smtClean="0">
                <a:latin typeface="Courier New" pitchFamily="49" charset="0"/>
              </a:rPr>
              <a:t>obs</a:t>
            </a:r>
            <a:r>
              <a:rPr lang="en-US" sz="1400" b="1" i="0" dirty="0" smtClean="0">
                <a:latin typeface="Courier New" pitchFamily="49" charset="0"/>
              </a:rPr>
              <a:t>=425)</a:t>
            </a:r>
            <a:endParaRPr lang="en-US" sz="1400" b="1" i="0" dirty="0">
              <a:latin typeface="Courier New" pitchFamily="49" charset="0"/>
            </a:endParaRPr>
          </a:p>
          <a:p>
            <a:r>
              <a:rPr lang="en-US" sz="1400" b="1" i="0" dirty="0">
                <a:latin typeface="Courier New" pitchFamily="49" charset="0"/>
              </a:rPr>
              <a:t>        |        S      EXP</a:t>
            </a:r>
          </a:p>
          <a:p>
            <a:r>
              <a:rPr lang="en-US" sz="1400" b="1" i="0" dirty="0">
                <a:latin typeface="Courier New" pitchFamily="49" charset="0"/>
              </a:rPr>
              <a:t>--------+------------------</a:t>
            </a:r>
          </a:p>
          <a:p>
            <a:r>
              <a:rPr lang="en-US" sz="1400" b="1" i="0" dirty="0">
                <a:latin typeface="Courier New" pitchFamily="49" charset="0"/>
              </a:rPr>
              <a:t>      S |   1.0000</a:t>
            </a:r>
          </a:p>
          <a:p>
            <a:r>
              <a:rPr lang="en-US" sz="1400" b="1" i="0" dirty="0">
                <a:latin typeface="Courier New" pitchFamily="49" charset="0"/>
              </a:rPr>
              <a:t>    EXP |  -</a:t>
            </a:r>
            <a:r>
              <a:rPr lang="en-US" sz="1400" b="1" i="0" dirty="0" smtClean="0">
                <a:latin typeface="Courier New" pitchFamily="49" charset="0"/>
              </a:rPr>
              <a:t>0.5796   </a:t>
            </a:r>
            <a:r>
              <a:rPr lang="en-US" sz="1400" b="1" i="0" dirty="0">
                <a:latin typeface="Courier New" pitchFamily="49" charset="0"/>
              </a:rPr>
              <a:t>1.0000</a:t>
            </a:r>
          </a:p>
        </p:txBody>
      </p:sp>
      <p:sp>
        <p:nvSpPr>
          <p:cNvPr id="141320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28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41322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correlation coefficients for </a:t>
            </a:r>
            <a:r>
              <a:rPr lang="en-GB" sz="1500" b="1" dirty="0"/>
              <a:t>S</a:t>
            </a:r>
            <a:r>
              <a:rPr lang="en-GB" sz="1500" b="1" i="0" dirty="0"/>
              <a:t> and </a:t>
            </a:r>
            <a:r>
              <a:rPr lang="en-GB" sz="1500" b="1" dirty="0"/>
              <a:t>EXP</a:t>
            </a:r>
            <a:r>
              <a:rPr lang="en-GB" sz="1500" b="1" i="0" dirty="0"/>
              <a:t> are </a:t>
            </a:r>
            <a:r>
              <a:rPr lang="en-GB" sz="1500" b="1" i="0" dirty="0">
                <a:cs typeface="Arial" charset="0"/>
              </a:rPr>
              <a:t>–</a:t>
            </a:r>
            <a:r>
              <a:rPr lang="en-GB" sz="1500" b="1" i="0" dirty="0" smtClean="0"/>
              <a:t>0.5866 </a:t>
            </a:r>
            <a:r>
              <a:rPr lang="en-GB" sz="1500" b="1" i="0" dirty="0"/>
              <a:t>and </a:t>
            </a:r>
            <a:r>
              <a:rPr lang="en-GB" b="1" i="0" dirty="0"/>
              <a:t>–</a:t>
            </a:r>
            <a:r>
              <a:rPr lang="en-GB" sz="1500" b="1" i="0" dirty="0" smtClean="0"/>
              <a:t>0.5796 </a:t>
            </a:r>
            <a:r>
              <a:rPr lang="en-GB" sz="1500" b="1" i="0" dirty="0"/>
              <a:t>for the union and non-union subsamples, respectively.  (Note that "</a:t>
            </a:r>
            <a:r>
              <a:rPr lang="en-GB" sz="1500" b="1" i="0" dirty="0" err="1"/>
              <a:t>cor</a:t>
            </a:r>
            <a:r>
              <a:rPr lang="en-GB" sz="1500" b="1" i="0" dirty="0"/>
              <a:t>" is the </a:t>
            </a:r>
            <a:r>
              <a:rPr lang="en-GB" sz="1500" b="1" i="0" dirty="0" err="1"/>
              <a:t>Stata</a:t>
            </a:r>
            <a:r>
              <a:rPr lang="en-GB" sz="1500" b="1" i="0" dirty="0"/>
              <a:t> command for computing correlations.)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0775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60776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expression for the variance of </a:t>
            </a:r>
            <a:r>
              <a:rPr lang="en-GB" sz="1500" b="1" dirty="0"/>
              <a:t> </a:t>
            </a:r>
            <a:r>
              <a:rPr lang="en-GB" sz="1500" b="1" dirty="0" smtClean="0"/>
              <a:t>   </a:t>
            </a:r>
            <a:r>
              <a:rPr lang="en-GB" sz="1500" b="1" i="0" dirty="0" smtClean="0"/>
              <a:t> </a:t>
            </a:r>
            <a:r>
              <a:rPr lang="en-GB" sz="1500" b="1" i="0" dirty="0"/>
              <a:t>is shown above.  The expression for the variance of </a:t>
            </a:r>
            <a:r>
              <a:rPr lang="en-GB" sz="1500" b="1" i="0" dirty="0" smtClean="0"/>
              <a:t>  </a:t>
            </a:r>
            <a:r>
              <a:rPr lang="en-GB" sz="1500" b="1" i="0" dirty="0"/>
              <a:t>is the same, with the subscripts 2 and 3 interchanged.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92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93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94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9214976"/>
              </p:ext>
            </p:extLst>
          </p:nvPr>
        </p:nvGraphicFramePr>
        <p:xfrm>
          <a:off x="3552825" y="5853113"/>
          <a:ext cx="214578" cy="280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95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5853113"/>
                        <a:ext cx="214578" cy="2805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2485644"/>
              </p:ext>
            </p:extLst>
          </p:nvPr>
        </p:nvGraphicFramePr>
        <p:xfrm>
          <a:off x="8505825" y="58531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0896" name="Equation" r:id="rId11" imgW="330120" imgH="431640" progId="Equation.DSMT4">
                  <p:embed/>
                </p:oleObj>
              </mc:Choice>
              <mc:Fallback>
                <p:oleObj name="Equation" r:id="rId11" imgW="33012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05825" y="58531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9" name="Rectangle 48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Rectangle 49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Rectangle 50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2" name="Straight Connector 51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3" name="Straight Connector 52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Connector 53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" name="Straight Connector 54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65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29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73092" name="Text Box 3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These entries complete the top half of the table.  We will now look at the impact of each item on the standard error, using the mathematical expression at the top.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0" name="Rectangle 6"/>
          <p:cNvSpPr>
            <a:spLocks noChangeArrowheads="1"/>
          </p:cNvSpPr>
          <p:nvPr/>
        </p:nvSpPr>
        <p:spPr bwMode="auto">
          <a:xfrm>
            <a:off x="5922962" y="3300975"/>
            <a:ext cx="921600" cy="3476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6"/>
          <p:cNvSpPr>
            <a:spLocks noChangeArrowheads="1"/>
          </p:cNvSpPr>
          <p:nvPr/>
        </p:nvSpPr>
        <p:spPr bwMode="auto">
          <a:xfrm>
            <a:off x="5922962" y="2753775"/>
            <a:ext cx="921600" cy="34766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81604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39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7.6932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>
                <a:latin typeface="Arial" charset="0"/>
                <a:cs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0.5866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7.3467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400" b="1" i="0" dirty="0">
                <a:latin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0.5796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Non-union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40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2978151" y="581925"/>
            <a:ext cx="365124" cy="91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052522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24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8670" name="Text Box 1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30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9867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</a:t>
            </a:r>
            <a:r>
              <a:rPr lang="en-GB" sz="1500" b="1" dirty="0"/>
              <a:t> </a:t>
            </a:r>
            <a:r>
              <a:rPr lang="en-GB" sz="1500" b="1" dirty="0" smtClean="0"/>
              <a:t>   </a:t>
            </a:r>
            <a:r>
              <a:rPr lang="en-GB" sz="1500" b="1" i="0" dirty="0" smtClean="0"/>
              <a:t> </a:t>
            </a:r>
            <a:r>
              <a:rPr lang="en-GB" sz="1500" b="1" i="0" dirty="0"/>
              <a:t>components need no modification.  It is a little larger for the non-union subsample, </a:t>
            </a:r>
            <a:r>
              <a:rPr lang="en-GB" sz="1500" b="1" i="0" dirty="0" smtClean="0"/>
              <a:t>and so has </a:t>
            </a:r>
            <a:r>
              <a:rPr lang="en-GB" sz="1500" b="1" i="0" dirty="0"/>
              <a:t>an adverse effect on the standard error.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Straight Connector 46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Straight Connector 47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Rectangle 2"/>
          <p:cNvSpPr>
            <a:spLocks noChangeArrowheads="1"/>
          </p:cNvSpPr>
          <p:nvPr/>
        </p:nvSpPr>
        <p:spPr bwMode="auto">
          <a:xfrm>
            <a:off x="2284413" y="2752725"/>
            <a:ext cx="792000" cy="34766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auto">
          <a:xfrm>
            <a:off x="2284413" y="4937125"/>
            <a:ext cx="792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2284413" y="4387850"/>
            <a:ext cx="792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Rectangle 5"/>
          <p:cNvSpPr>
            <a:spLocks noChangeArrowheads="1"/>
          </p:cNvSpPr>
          <p:nvPr/>
        </p:nvSpPr>
        <p:spPr bwMode="auto">
          <a:xfrm>
            <a:off x="2284413" y="3300413"/>
            <a:ext cx="792000" cy="34766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7.6932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>
                <a:latin typeface="Arial" charset="0"/>
                <a:cs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0.5866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7.3467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400" b="1" i="0" dirty="0">
                <a:latin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0.5796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25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78626018"/>
              </p:ext>
            </p:extLst>
          </p:nvPr>
        </p:nvGraphicFramePr>
        <p:xfrm>
          <a:off x="793750" y="5883275"/>
          <a:ext cx="2222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8726" name="Equation" r:id="rId7" imgW="342751" imgH="380835" progId="Equation.DSMT4">
                  <p:embed/>
                </p:oleObj>
              </mc:Choice>
              <mc:Fallback>
                <p:oleObj name="Equation" r:id="rId7" imgW="342751" imgH="380835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3750" y="5883275"/>
                        <a:ext cx="222250" cy="24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3549651" y="581925"/>
            <a:ext cx="486000" cy="91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3092528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95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7646" name="Text Box 1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31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97648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number of observations is much larger for the non-union subsample, so the second factor is much smaller than that for the union subsample.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Straight Connector 46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Straight Connector 47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Rectangle 2"/>
          <p:cNvSpPr>
            <a:spLocks noChangeArrowheads="1"/>
          </p:cNvSpPr>
          <p:nvPr/>
        </p:nvSpPr>
        <p:spPr bwMode="auto">
          <a:xfrm>
            <a:off x="3427413" y="2752725"/>
            <a:ext cx="792000" cy="34766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auto">
          <a:xfrm>
            <a:off x="3427413" y="4937125"/>
            <a:ext cx="792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3427413" y="4387850"/>
            <a:ext cx="792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Rectangle 5"/>
          <p:cNvSpPr>
            <a:spLocks noChangeArrowheads="1"/>
          </p:cNvSpPr>
          <p:nvPr/>
        </p:nvSpPr>
        <p:spPr bwMode="auto">
          <a:xfrm>
            <a:off x="3427413" y="3300413"/>
            <a:ext cx="792000" cy="34766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7.6932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>
                <a:latin typeface="Arial" charset="0"/>
                <a:cs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0.5866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7.3467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400" b="1" i="0" dirty="0">
                <a:latin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0.5796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0.1155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0.0485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7696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4225925" y="581925"/>
            <a:ext cx="1565275" cy="91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3506415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73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6622" name="Text Box 1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32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96624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Perhaps surprisingly, the variance in schooling is </a:t>
            </a:r>
            <a:r>
              <a:rPr lang="en-GB" sz="1500" b="1" i="0" dirty="0" smtClean="0"/>
              <a:t>similar </a:t>
            </a:r>
            <a:r>
              <a:rPr lang="en-GB" sz="1500" b="1" i="0" dirty="0"/>
              <a:t>for the </a:t>
            </a:r>
            <a:r>
              <a:rPr lang="en-GB" sz="1500" b="1" i="0" dirty="0" smtClean="0"/>
              <a:t>two subsamples.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41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Straight Connector 46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Straight Connector 47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9" name="Rectangle 2"/>
          <p:cNvSpPr>
            <a:spLocks noChangeArrowheads="1"/>
          </p:cNvSpPr>
          <p:nvPr/>
        </p:nvSpPr>
        <p:spPr bwMode="auto">
          <a:xfrm>
            <a:off x="4570413" y="2752725"/>
            <a:ext cx="792000" cy="34766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Rectangle 3"/>
          <p:cNvSpPr>
            <a:spLocks noChangeArrowheads="1"/>
          </p:cNvSpPr>
          <p:nvPr/>
        </p:nvSpPr>
        <p:spPr bwMode="auto">
          <a:xfrm>
            <a:off x="4570413" y="4937125"/>
            <a:ext cx="792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Rectangle 4"/>
          <p:cNvSpPr>
            <a:spLocks noChangeArrowheads="1"/>
          </p:cNvSpPr>
          <p:nvPr/>
        </p:nvSpPr>
        <p:spPr bwMode="auto">
          <a:xfrm>
            <a:off x="4570413" y="4387850"/>
            <a:ext cx="792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Rectangle 5"/>
          <p:cNvSpPr>
            <a:spLocks noChangeArrowheads="1"/>
          </p:cNvSpPr>
          <p:nvPr/>
        </p:nvSpPr>
        <p:spPr bwMode="auto">
          <a:xfrm>
            <a:off x="4570413" y="3300413"/>
            <a:ext cx="792000" cy="34766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7.6932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>
                <a:latin typeface="Arial" charset="0"/>
                <a:cs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0.5866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7.3467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400" b="1" i="0" dirty="0">
                <a:latin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0.5796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0.1155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0.3605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0.0485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0.3689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6674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5589" name="Rectangle 5"/>
          <p:cNvSpPr>
            <a:spLocks noChangeArrowheads="1"/>
          </p:cNvSpPr>
          <p:nvPr/>
        </p:nvSpPr>
        <p:spPr bwMode="auto">
          <a:xfrm>
            <a:off x="5959475" y="581925"/>
            <a:ext cx="1362075" cy="910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34" name="Object 3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766755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50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5598" name="Text Box 1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33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95600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correlation between schooling and work experience is </a:t>
            </a:r>
            <a:r>
              <a:rPr lang="en-GB" sz="1500" b="1" i="0" dirty="0" smtClean="0"/>
              <a:t>also similar for the two subsamples.  </a:t>
            </a:r>
            <a:r>
              <a:rPr lang="en-GB" sz="1500" b="1" i="0" dirty="0"/>
              <a:t>Note that the sign of the correlation makes no difference since it is squared.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38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9" name="Rectangle 38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ectangle 43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Rectangle 44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6" name="Straight Connector 45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Straight Connector 46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8" name="Straight Connector 47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Straight Connector 48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" name="Rectangle 2"/>
          <p:cNvSpPr>
            <a:spLocks noChangeArrowheads="1"/>
          </p:cNvSpPr>
          <p:nvPr/>
        </p:nvSpPr>
        <p:spPr bwMode="auto">
          <a:xfrm>
            <a:off x="5961063" y="2752725"/>
            <a:ext cx="864000" cy="34766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Rectangle 3"/>
          <p:cNvSpPr>
            <a:spLocks noChangeArrowheads="1"/>
          </p:cNvSpPr>
          <p:nvPr/>
        </p:nvSpPr>
        <p:spPr bwMode="auto">
          <a:xfrm>
            <a:off x="5961063" y="4937125"/>
            <a:ext cx="864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5961063" y="4387850"/>
            <a:ext cx="86400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Rectangle 5"/>
          <p:cNvSpPr>
            <a:spLocks noChangeArrowheads="1"/>
          </p:cNvSpPr>
          <p:nvPr/>
        </p:nvSpPr>
        <p:spPr bwMode="auto">
          <a:xfrm>
            <a:off x="5961063" y="3300413"/>
            <a:ext cx="864000" cy="34766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7.6932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>
                <a:latin typeface="Arial" charset="0"/>
                <a:cs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0.5866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7.3467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400" b="1" i="0" dirty="0">
                <a:latin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0.5796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0.1155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1.2348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0.0485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0.3689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1.2271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5651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4569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34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94570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Multiplying the four factors together, we obtain the standard errors.  (The discrepancy in the last digit of the </a:t>
            </a:r>
            <a:r>
              <a:rPr lang="en-GB" sz="1500" b="1" i="0" dirty="0" smtClean="0"/>
              <a:t>union </a:t>
            </a:r>
            <a:r>
              <a:rPr lang="en-GB" sz="1500" b="1" i="0" dirty="0"/>
              <a:t>standard error has been caused by rounding error.)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81604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9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6" name="Rectangle 35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Rectangle 40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3" name="Straight Connector 42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4" name="Straight Connector 43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Straight Connector 44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8" name="Rectangle 2"/>
          <p:cNvSpPr>
            <a:spLocks noChangeArrowheads="1"/>
          </p:cNvSpPr>
          <p:nvPr/>
        </p:nvSpPr>
        <p:spPr bwMode="auto">
          <a:xfrm>
            <a:off x="7332663" y="2752725"/>
            <a:ext cx="831850" cy="34766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Rectangle 3"/>
          <p:cNvSpPr>
            <a:spLocks noChangeArrowheads="1"/>
          </p:cNvSpPr>
          <p:nvPr/>
        </p:nvSpPr>
        <p:spPr bwMode="auto">
          <a:xfrm>
            <a:off x="7332663" y="4937125"/>
            <a:ext cx="83185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Rectangle 4"/>
          <p:cNvSpPr>
            <a:spLocks noChangeArrowheads="1"/>
          </p:cNvSpPr>
          <p:nvPr/>
        </p:nvSpPr>
        <p:spPr bwMode="auto">
          <a:xfrm>
            <a:off x="7332663" y="4387850"/>
            <a:ext cx="83185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1" name="Rectangle 5"/>
          <p:cNvSpPr>
            <a:spLocks noChangeArrowheads="1"/>
          </p:cNvSpPr>
          <p:nvPr/>
        </p:nvSpPr>
        <p:spPr bwMode="auto">
          <a:xfrm>
            <a:off x="7332663" y="3300413"/>
            <a:ext cx="831850" cy="34766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7.6932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>
                <a:latin typeface="Arial" charset="0"/>
                <a:cs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0.5866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7.3467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400" b="1" i="0" dirty="0">
                <a:latin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0.5796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0.1155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1.2348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0.5366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0.0485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0.3689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1.2271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20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3545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35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193547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We see that the reason that the standard error is smaller for the non-union subsample is that there are far more observations than in the non-union subsample.  Otherwise the standard errors would have been about the same.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81604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96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7" name="Rectangle 36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Rectangle 41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ectangle 42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44" name="Straight Connector 43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5" name="Straight Connector 44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7" name="Straight Connector 46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1" name="Rectangle 3"/>
          <p:cNvSpPr>
            <a:spLocks noChangeArrowheads="1"/>
          </p:cNvSpPr>
          <p:nvPr/>
        </p:nvSpPr>
        <p:spPr bwMode="auto">
          <a:xfrm>
            <a:off x="7332663" y="4908550"/>
            <a:ext cx="83185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2" name="Rectangle 4"/>
          <p:cNvSpPr>
            <a:spLocks noChangeArrowheads="1"/>
          </p:cNvSpPr>
          <p:nvPr/>
        </p:nvSpPr>
        <p:spPr bwMode="auto">
          <a:xfrm>
            <a:off x="7332663" y="4359275"/>
            <a:ext cx="83185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3" name="Rectangle 5"/>
          <p:cNvSpPr>
            <a:spLocks noChangeArrowheads="1"/>
          </p:cNvSpPr>
          <p:nvPr/>
        </p:nvSpPr>
        <p:spPr bwMode="auto">
          <a:xfrm>
            <a:off x="7332663" y="3271838"/>
            <a:ext cx="831850" cy="34766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0" name="Rectangle 2"/>
          <p:cNvSpPr>
            <a:spLocks noChangeArrowheads="1"/>
          </p:cNvSpPr>
          <p:nvPr/>
        </p:nvSpPr>
        <p:spPr bwMode="auto">
          <a:xfrm>
            <a:off x="7332663" y="2724150"/>
            <a:ext cx="831850" cy="34766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7.6932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>
                <a:latin typeface="Arial" charset="0"/>
                <a:cs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0.5866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7.3467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400" b="1" i="0" dirty="0">
                <a:latin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0.5796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0.1155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1.2348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0.5366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0.0485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0.3689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1.2271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450" cy="33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3597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450" cy="33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5"/>
          <p:cNvSpPr>
            <a:spLocks noChangeArrowheads="1"/>
          </p:cNvSpPr>
          <p:nvPr/>
        </p:nvSpPr>
        <p:spPr bwMode="auto">
          <a:xfrm>
            <a:off x="414825" y="1662800"/>
            <a:ext cx="8316000" cy="3887100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18"/>
          <p:cNvSpPr/>
          <p:nvPr/>
        </p:nvSpPr>
        <p:spPr>
          <a:xfrm>
            <a:off x="457200" y="1707900"/>
            <a:ext cx="8229600" cy="4320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4802" name="Rectangle 2"/>
          <p:cNvSpPr>
            <a:spLocks noChangeArrowheads="1"/>
          </p:cNvSpPr>
          <p:nvPr/>
        </p:nvSpPr>
        <p:spPr bwMode="auto">
          <a:xfrm>
            <a:off x="7332663" y="2724150"/>
            <a:ext cx="831850" cy="347663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4803" name="Rectangle 3"/>
          <p:cNvSpPr>
            <a:spLocks noChangeArrowheads="1"/>
          </p:cNvSpPr>
          <p:nvPr/>
        </p:nvSpPr>
        <p:spPr bwMode="auto">
          <a:xfrm>
            <a:off x="7332663" y="4908550"/>
            <a:ext cx="83185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7332663" y="4359275"/>
            <a:ext cx="831850" cy="3476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4805" name="Rectangle 5"/>
          <p:cNvSpPr>
            <a:spLocks noChangeArrowheads="1"/>
          </p:cNvSpPr>
          <p:nvPr/>
        </p:nvSpPr>
        <p:spPr bwMode="auto">
          <a:xfrm>
            <a:off x="7332663" y="3271838"/>
            <a:ext cx="831850" cy="347662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4809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 dirty="0" smtClean="0">
                <a:solidFill>
                  <a:srgbClr val="3366FF"/>
                </a:solidFill>
              </a:rPr>
              <a:t>36</a:t>
            </a:r>
            <a:endParaRPr lang="en-US" sz="1000" i="0" dirty="0">
              <a:solidFill>
                <a:srgbClr val="3366FF"/>
              </a:solidFill>
            </a:endParaRPr>
          </a:p>
        </p:txBody>
      </p:sp>
      <p:sp>
        <p:nvSpPr>
          <p:cNvPr id="204810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</a:t>
            </a:r>
            <a:r>
              <a:rPr lang="en-GB" sz="1500" b="1" i="0" dirty="0" smtClean="0"/>
              <a:t>goodness of fit, as measured by     , is slightly inferior for the non-union sample and this has a marginal offsetting effect. The other two factors are very similar for the two subsamples.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57200" y="2139900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457200" y="3787725"/>
            <a:ext cx="8229600" cy="4680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4806" name="Text Box 6"/>
          <p:cNvSpPr txBox="1">
            <a:spLocks noChangeArrowheads="1"/>
          </p:cNvSpPr>
          <p:nvPr/>
        </p:nvSpPr>
        <p:spPr bwMode="auto">
          <a:xfrm>
            <a:off x="301625" y="1407600"/>
            <a:ext cx="8532813" cy="4306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1943100" algn="l"/>
                <a:tab pos="3086100" algn="l"/>
                <a:tab pos="4229100" algn="l"/>
                <a:tab pos="5829300" algn="dec"/>
                <a:tab pos="6819900" algn="l"/>
                <a:tab pos="69977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 b="1" i="0" dirty="0">
              <a:latin typeface="Arial" charset="0"/>
            </a:endParaRPr>
          </a:p>
          <a:p>
            <a:pPr algn="ctr">
              <a:spcBef>
                <a:spcPts val="300"/>
              </a:spcBef>
            </a:pPr>
            <a:r>
              <a:rPr lang="en-US" sz="1800" b="1" i="0" dirty="0">
                <a:latin typeface="Arial" charset="0"/>
              </a:rPr>
              <a:t>Decomposition of the standard error of </a:t>
            </a:r>
            <a:r>
              <a:rPr lang="en-US" sz="1800" b="1" dirty="0">
                <a:latin typeface="Arial" charset="0"/>
              </a:rPr>
              <a:t>S</a:t>
            </a:r>
            <a:endParaRPr lang="en-US" sz="1800" b="1" i="0" dirty="0">
              <a:latin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Component</a:t>
            </a:r>
            <a:r>
              <a:rPr lang="en-US" sz="1800" b="1" i="0" dirty="0">
                <a:latin typeface="Arial" charset="0"/>
              </a:rPr>
              <a:t>	    	    </a:t>
            </a:r>
            <a:r>
              <a:rPr lang="en-US" sz="1800" b="1" dirty="0">
                <a:latin typeface="Arial" charset="0"/>
              </a:rPr>
              <a:t>n</a:t>
            </a:r>
            <a:r>
              <a:rPr lang="en-US" sz="1800" b="1" i="0" dirty="0">
                <a:latin typeface="Arial" charset="0"/>
              </a:rPr>
              <a:t>           </a:t>
            </a:r>
            <a:r>
              <a:rPr lang="en-US" sz="1800" b="1" i="0" dirty="0" smtClean="0">
                <a:latin typeface="Arial" charset="0"/>
              </a:rPr>
              <a:t>MSD(</a:t>
            </a:r>
            <a:r>
              <a:rPr lang="en-US" sz="1800" b="1" dirty="0" smtClean="0">
                <a:latin typeface="Arial" charset="0"/>
              </a:rPr>
              <a:t>S</a:t>
            </a:r>
            <a:r>
              <a:rPr lang="en-US" sz="1800" b="1" i="0" dirty="0">
                <a:latin typeface="Arial" charset="0"/>
              </a:rPr>
              <a:t>)           </a:t>
            </a:r>
            <a:r>
              <a:rPr lang="en-US" sz="1800" b="1" dirty="0" err="1">
                <a:latin typeface="Arial" charset="0"/>
              </a:rPr>
              <a:t>r</a:t>
            </a:r>
            <a:r>
              <a:rPr lang="en-US" sz="1800" b="1" baseline="-25000" dirty="0" err="1">
                <a:latin typeface="Arial" charset="0"/>
              </a:rPr>
              <a:t>S</a:t>
            </a:r>
            <a:r>
              <a:rPr lang="en-US" sz="1800" b="1" i="0" baseline="-25000" dirty="0">
                <a:latin typeface="Arial" charset="0"/>
              </a:rPr>
              <a:t>, </a:t>
            </a:r>
            <a:r>
              <a:rPr lang="en-US" sz="1800" b="1" baseline="-25000" dirty="0">
                <a:latin typeface="Arial" charset="0"/>
              </a:rPr>
              <a:t>EXP</a:t>
            </a:r>
            <a:r>
              <a:rPr lang="en-US" sz="1800" b="1" i="0" dirty="0">
                <a:latin typeface="Arial" charset="0"/>
              </a:rPr>
              <a:t>	     </a:t>
            </a:r>
            <a:r>
              <a:rPr lang="en-US" sz="1800" b="1" i="0" dirty="0" err="1">
                <a:latin typeface="Arial" charset="0"/>
              </a:rPr>
              <a:t>s.e.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	75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7.6932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>
                <a:latin typeface="Arial" charset="0"/>
                <a:cs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0.5866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0.5365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pPr>
              <a:tabLst>
                <a:tab pos="342900" algn="l"/>
                <a:tab pos="1943100" algn="l"/>
                <a:tab pos="3590925" algn="r"/>
                <a:tab pos="4229100" algn="l"/>
                <a:tab pos="5829300" algn="dec"/>
                <a:tab pos="6819900" algn="l"/>
                <a:tab pos="6997700" algn="l"/>
              </a:tabLst>
            </a:pPr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  </a:t>
            </a:r>
            <a:r>
              <a:rPr lang="en-US" sz="1800" b="1" i="0" dirty="0" smtClean="0">
                <a:latin typeface="Arial" charset="0"/>
              </a:rPr>
              <a:t>425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7.3467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400" b="1" i="0" dirty="0">
                <a:latin typeface="Arial" charset="0"/>
              </a:rPr>
              <a:t>–</a:t>
            </a:r>
            <a:r>
              <a:rPr lang="en-US" sz="1800" b="1" i="0" dirty="0" smtClean="0">
                <a:latin typeface="Arial" charset="0"/>
              </a:rPr>
              <a:t>0.5796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dirty="0">
                <a:latin typeface="Arial" charset="0"/>
              </a:rPr>
              <a:t>Factor				                   	  product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Union	</a:t>
            </a:r>
            <a:r>
              <a:rPr lang="en-US" sz="1800" b="1" i="0" dirty="0" smtClean="0">
                <a:latin typeface="Arial" charset="0"/>
              </a:rPr>
              <a:t>10.436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0.1155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1.2348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0.5366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  <a:p>
            <a:r>
              <a:rPr lang="en-US" sz="1800" b="1" i="0" dirty="0">
                <a:latin typeface="Arial" charset="0"/>
              </a:rPr>
              <a:t>	Non-union	</a:t>
            </a:r>
            <a:r>
              <a:rPr lang="en-US" sz="1800" b="1" i="0" dirty="0" smtClean="0">
                <a:latin typeface="Arial" charset="0"/>
              </a:rPr>
              <a:t>11.105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0.0485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0.3689</a:t>
            </a:r>
            <a:r>
              <a:rPr lang="en-US" sz="1800" b="1" i="0" dirty="0">
                <a:latin typeface="Arial" charset="0"/>
              </a:rPr>
              <a:t>	</a:t>
            </a:r>
            <a:r>
              <a:rPr lang="en-US" sz="1800" b="1" i="0" dirty="0" smtClean="0">
                <a:latin typeface="Arial" charset="0"/>
              </a:rPr>
              <a:t>1.2271</a:t>
            </a:r>
            <a:r>
              <a:rPr lang="en-US" sz="1800" b="1" i="0" dirty="0">
                <a:latin typeface="Arial" charset="0"/>
              </a:rPr>
              <a:t>		</a:t>
            </a:r>
            <a:r>
              <a:rPr lang="en-US" sz="1800" b="1" i="0" dirty="0" smtClean="0">
                <a:latin typeface="Arial" charset="0"/>
              </a:rPr>
              <a:t>0.2439</a:t>
            </a:r>
            <a:endParaRPr lang="en-US" sz="1800" b="1" i="0" dirty="0">
              <a:latin typeface="Arial" charset="0"/>
            </a:endParaRPr>
          </a:p>
          <a:p>
            <a:endParaRPr lang="en-US" sz="1800" b="1" i="0" dirty="0">
              <a:latin typeface="Arial" charset="0"/>
            </a:endParaRPr>
          </a:p>
        </p:txBody>
      </p:sp>
      <p:cxnSp>
        <p:nvCxnSpPr>
          <p:cNvPr id="18" name="Straight Connector 17"/>
          <p:cNvCxnSpPr/>
          <p:nvPr/>
        </p:nvCxnSpPr>
        <p:spPr bwMode="auto">
          <a:xfrm>
            <a:off x="435600" y="2609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0" name="Straight Connector 19"/>
          <p:cNvCxnSpPr/>
          <p:nvPr/>
        </p:nvCxnSpPr>
        <p:spPr bwMode="auto">
          <a:xfrm>
            <a:off x="435600" y="21417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1" name="Straight Connector 20"/>
          <p:cNvCxnSpPr/>
          <p:nvPr/>
        </p:nvCxnSpPr>
        <p:spPr bwMode="auto">
          <a:xfrm>
            <a:off x="435600" y="3786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/>
          <p:cNvCxnSpPr/>
          <p:nvPr/>
        </p:nvCxnSpPr>
        <p:spPr bwMode="auto">
          <a:xfrm>
            <a:off x="435600" y="4254975"/>
            <a:ext cx="827280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0099CC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" name="Rectangle 16"/>
          <p:cNvSpPr>
            <a:spLocks noChangeArrowheads="1"/>
          </p:cNvSpPr>
          <p:nvPr/>
        </p:nvSpPr>
        <p:spPr bwMode="auto">
          <a:xfrm>
            <a:off x="0" y="536400"/>
            <a:ext cx="9144000" cy="10188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9" name="Object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12881604"/>
              </p:ext>
            </p:extLst>
          </p:nvPr>
        </p:nvGraphicFramePr>
        <p:xfrm>
          <a:off x="1679575" y="561600"/>
          <a:ext cx="5638800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9" name="Equation" r:id="rId3" imgW="5638680" imgH="927000" progId="Equation.DSMT4">
                  <p:embed/>
                </p:oleObj>
              </mc:Choice>
              <mc:Fallback>
                <p:oleObj name="Equation" r:id="rId3" imgW="5638680" imgH="927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575" y="561600"/>
                        <a:ext cx="5638800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16881"/>
              </p:ext>
            </p:extLst>
          </p:nvPr>
        </p:nvGraphicFramePr>
        <p:xfrm>
          <a:off x="2584450" y="2225675"/>
          <a:ext cx="298166" cy="3313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0" name="Equation" r:id="rId5" imgW="342720" imgH="380880" progId="Equation.DSMT4">
                  <p:embed/>
                </p:oleObj>
              </mc:Choice>
              <mc:Fallback>
                <p:oleObj name="Equation" r:id="rId5" imgW="342720" imgH="38088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84450" y="2225675"/>
                        <a:ext cx="298166" cy="3313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210220"/>
              </p:ext>
            </p:extLst>
          </p:nvPr>
        </p:nvGraphicFramePr>
        <p:xfrm>
          <a:off x="3736975" y="5883275"/>
          <a:ext cx="222250" cy="24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1" name="Equation" r:id="rId7" imgW="342751" imgH="380835" progId="Equation.DSMT4">
                  <p:embed/>
                </p:oleObj>
              </mc:Choice>
              <mc:Fallback>
                <p:oleObj name="Equation" r:id="rId7" imgW="342751" imgH="380835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6975" y="5883275"/>
                        <a:ext cx="222250" cy="247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i="0" dirty="0">
                <a:solidFill>
                  <a:schemeClr val="bg1"/>
                </a:solidFill>
              </a:rPr>
              <a:t>Copyright Christopher Dougherty </a:t>
            </a:r>
            <a:r>
              <a:rPr lang="en-GB" b="1" i="0" dirty="0" smtClean="0">
                <a:solidFill>
                  <a:schemeClr val="bg1"/>
                </a:solidFill>
              </a:rPr>
              <a:t>2016.</a:t>
            </a:r>
            <a:r>
              <a:rPr lang="en-GB" sz="1200" b="1" i="0" dirty="0" smtClean="0">
                <a:solidFill>
                  <a:schemeClr val="bg1"/>
                </a:solidFill>
              </a:rPr>
              <a:t> </a:t>
            </a: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The content of this slideshow comes from Section 3.3 of C. Dougherty, </a:t>
            </a:r>
            <a:r>
              <a:rPr lang="en-GB" sz="1200" b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i="0" dirty="0">
                <a:solidFill>
                  <a:schemeClr val="bg1"/>
                </a:solidFill>
              </a:rPr>
              <a:t>, </a:t>
            </a:r>
            <a:r>
              <a:rPr lang="en-GB" sz="1200" b="1" i="0" dirty="0" smtClean="0">
                <a:solidFill>
                  <a:schemeClr val="bg1"/>
                </a:solidFill>
              </a:rPr>
              <a:t>fifth </a:t>
            </a:r>
            <a:r>
              <a:rPr lang="en-GB" sz="1200" b="1" i="0" dirty="0">
                <a:solidFill>
                  <a:schemeClr val="bg1"/>
                </a:solidFill>
              </a:rPr>
              <a:t>edition </a:t>
            </a:r>
            <a:r>
              <a:rPr lang="en-GB" sz="1200" b="1" i="0" dirty="0" smtClean="0">
                <a:solidFill>
                  <a:schemeClr val="bg1"/>
                </a:solidFill>
              </a:rPr>
              <a:t>2016, </a:t>
            </a:r>
            <a:r>
              <a:rPr lang="en-GB" sz="1200" b="1" i="0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i="0" dirty="0" smtClean="0">
                <a:solidFill>
                  <a:schemeClr val="bg1"/>
                </a:solidFill>
              </a:rPr>
              <a:t>.</a:t>
            </a: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i="0" dirty="0" smtClean="0">
                <a:solidFill>
                  <a:schemeClr val="bg1"/>
                </a:solidFill>
              </a:rPr>
              <a:t>who </a:t>
            </a:r>
            <a:r>
              <a:rPr lang="en-GB" sz="1200" b="1" i="0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i="0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i="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i="0" dirty="0" smtClean="0">
                <a:solidFill>
                  <a:schemeClr val="bg1"/>
                </a:solidFill>
              </a:rPr>
              <a:t>EC2020 </a:t>
            </a:r>
            <a:r>
              <a:rPr lang="en-GB" sz="1200" b="1" i="0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i="0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i="0" dirty="0">
                <a:solidFill>
                  <a:schemeClr val="bg1"/>
                </a:solidFill>
              </a:rPr>
              <a:t>.</a:t>
            </a:r>
            <a:r>
              <a:rPr lang="en-US" sz="1200" i="0" dirty="0">
                <a:solidFill>
                  <a:schemeClr val="bg1"/>
                </a:solidFill>
              </a:rPr>
              <a:t> </a:t>
            </a:r>
            <a:endParaRPr lang="en-GB" sz="1200" i="0" dirty="0">
              <a:solidFill>
                <a:schemeClr val="bg1"/>
              </a:solidFill>
            </a:endParaRPr>
          </a:p>
        </p:txBody>
      </p:sp>
      <p:sp>
        <p:nvSpPr>
          <p:cNvPr id="105479" name="Text Box 7"/>
          <p:cNvSpPr txBox="1">
            <a:spLocks noChangeArrowheads="1"/>
          </p:cNvSpPr>
          <p:nvPr/>
        </p:nvSpPr>
        <p:spPr bwMode="auto">
          <a:xfrm>
            <a:off x="8210551" y="6553200"/>
            <a:ext cx="85725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 dirty="0" smtClean="0">
                <a:solidFill>
                  <a:srgbClr val="3366FF"/>
                </a:solidFill>
              </a:rPr>
              <a:t>2016.04.29</a:t>
            </a:r>
            <a:endParaRPr lang="en-US" sz="1000" i="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975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first factor in the expression is identical to that for the variance of the slope coefficient in a simple regression model.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59753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3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55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1783049" y="1580400"/>
            <a:ext cx="1931701" cy="9461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5276099" y="1580400"/>
            <a:ext cx="1591425" cy="9461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56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9857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2281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4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182283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 dirty="0"/>
              <a:t>The variance of </a:t>
            </a:r>
            <a:r>
              <a:rPr lang="en-GB" sz="1500" b="1" dirty="0"/>
              <a:t> </a:t>
            </a:r>
            <a:r>
              <a:rPr lang="en-GB" sz="1500" b="1" dirty="0" smtClean="0"/>
              <a:t>    </a:t>
            </a:r>
            <a:r>
              <a:rPr lang="en-GB" sz="1500" b="1" i="0" dirty="0" smtClean="0"/>
              <a:t>depends </a:t>
            </a:r>
            <a:r>
              <a:rPr lang="en-GB" sz="1500" b="1" i="0" dirty="0"/>
              <a:t>on the variance of the disturbance term, the number of observations, and the mean square deviation of </a:t>
            </a:r>
            <a:r>
              <a:rPr lang="en-GB" sz="1500" b="1" dirty="0"/>
              <a:t>X</a:t>
            </a:r>
            <a:r>
              <a:rPr lang="en-GB" sz="1500" b="1" i="0" baseline="-25000" dirty="0"/>
              <a:t>2</a:t>
            </a:r>
            <a:r>
              <a:rPr lang="en-GB" sz="1500" b="1" i="0" dirty="0"/>
              <a:t> for exactly the same reasons as in a simple regression model.</a:t>
            </a:r>
            <a:endParaRPr lang="en-GB" sz="1500" b="1" i="0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2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93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783049" y="1580400"/>
            <a:ext cx="1931701" cy="9461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5276099" y="1580400"/>
            <a:ext cx="1591425" cy="9461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94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95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3551133"/>
              </p:ext>
            </p:extLst>
          </p:nvPr>
        </p:nvGraphicFramePr>
        <p:xfrm>
          <a:off x="1847850" y="58531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2396" name="Equation" r:id="rId9" imgW="330120" imgH="431640" progId="Equation.DSMT4">
                  <p:embed/>
                </p:oleObj>
              </mc:Choice>
              <mc:Fallback>
                <p:oleObj name="Equation" r:id="rId9" imgW="33012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7850" y="58531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7704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difference is that in multiple regression analysis the expression is multiplied by a factor which depends on the correlation between </a:t>
            </a:r>
            <a:r>
              <a:rPr lang="en-GB" sz="1500" b="1"/>
              <a:t>X</a:t>
            </a:r>
            <a:r>
              <a:rPr lang="en-GB" sz="1500" b="1" i="0" baseline="-25000"/>
              <a:t>2</a:t>
            </a:r>
            <a:r>
              <a:rPr lang="en-GB" sz="1500" b="1" i="0"/>
              <a:t> and </a:t>
            </a:r>
            <a:r>
              <a:rPr lang="en-GB" sz="1500" b="1"/>
              <a:t>X</a:t>
            </a:r>
            <a:r>
              <a:rPr lang="en-GB" sz="1500" b="1" i="0" baseline="-25000"/>
              <a:t>3</a:t>
            </a:r>
            <a:r>
              <a:rPr lang="en-GB" sz="1500" b="1" i="0"/>
              <a:t>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57705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i="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7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3886500" y="1580400"/>
            <a:ext cx="1155600" cy="93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7044525" y="1580400"/>
            <a:ext cx="1155600" cy="93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8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7809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3305" name="Text Box 9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6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183307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The higher is the correlation between the explanatory variables, positive or negative, the greater will be the variance.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6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3886500" y="1580400"/>
            <a:ext cx="1155600" cy="93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7044525" y="1580400"/>
            <a:ext cx="1155600" cy="93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7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3408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4328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7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184331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This is easy to understand intuitively.  The greater the correlation, the harder it is to discriminate between the effects of the explanatory variables on </a:t>
            </a:r>
            <a:r>
              <a:rPr lang="en-GB" sz="1500" b="1"/>
              <a:t>Y</a:t>
            </a:r>
            <a:r>
              <a:rPr lang="en-GB" sz="1500" b="1" i="0"/>
              <a:t>, and the less accurate will be the regression estimates.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0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3886500" y="1580400"/>
            <a:ext cx="1155600" cy="93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Rectangle 3"/>
          <p:cNvSpPr>
            <a:spLocks noChangeArrowheads="1"/>
          </p:cNvSpPr>
          <p:nvPr/>
        </p:nvSpPr>
        <p:spPr bwMode="auto">
          <a:xfrm>
            <a:off x="7044525" y="1580400"/>
            <a:ext cx="1155600" cy="93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1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32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5352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i="0">
                <a:solidFill>
                  <a:srgbClr val="3366FF"/>
                </a:solidFill>
              </a:rPr>
              <a:t>8</a:t>
            </a:r>
            <a:endParaRPr lang="en-US" sz="1000" i="0">
              <a:solidFill>
                <a:srgbClr val="3366FF"/>
              </a:solidFill>
            </a:endParaRPr>
          </a:p>
        </p:txBody>
      </p:sp>
      <p:sp>
        <p:nvSpPr>
          <p:cNvPr id="185355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i="0"/>
              <a:t>Note that the variance expression above is valid only for a model with two explanatory variables.  When there are more than two, the expression becomes much more complex and it is sensible to switch to matrix algebra.</a:t>
            </a:r>
            <a:endParaRPr lang="en-GB" sz="1500" b="1" i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i="0" dirty="0"/>
              <a:t>PRECISION OF THE MULTIPLE REGRESSION COEFFICIENTS</a:t>
            </a:r>
            <a:endParaRPr lang="en-GB" sz="1600" i="0" dirty="0">
              <a:latin typeface="Times New Roman" pitchFamily="18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0" y="5364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407433"/>
              </p:ext>
            </p:extLst>
          </p:nvPr>
        </p:nvGraphicFramePr>
        <p:xfrm>
          <a:off x="937725" y="950175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1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50175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565626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Fitted model      </a:t>
            </a:r>
            <a:endParaRPr lang="en-US" sz="1800" b="1" i="0" dirty="0"/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1865313" y="557775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0" dirty="0" smtClean="0"/>
              <a:t>True model      </a:t>
            </a:r>
            <a:endParaRPr lang="en-US" sz="1800" b="1" i="0" dirty="0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0" y="1511999"/>
            <a:ext cx="9144000" cy="1097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3886500" y="1580400"/>
            <a:ext cx="1155600" cy="93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Rectangle 3"/>
          <p:cNvSpPr>
            <a:spLocks noChangeArrowheads="1"/>
          </p:cNvSpPr>
          <p:nvPr/>
        </p:nvSpPr>
        <p:spPr bwMode="auto">
          <a:xfrm>
            <a:off x="7044525" y="1580400"/>
            <a:ext cx="1155600" cy="936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2729997"/>
              </p:ext>
            </p:extLst>
          </p:nvPr>
        </p:nvGraphicFramePr>
        <p:xfrm>
          <a:off x="1044575" y="1573213"/>
          <a:ext cx="7138988" cy="92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2" name="Equation" r:id="rId5" imgW="7137360" imgH="927000" progId="Equation.DSMT4">
                  <p:embed/>
                </p:oleObj>
              </mc:Choice>
              <mc:Fallback>
                <p:oleObj name="Equation" r:id="rId5" imgW="7137360" imgH="9270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4575" y="1573213"/>
                        <a:ext cx="7138988" cy="92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4760972"/>
              </p:ext>
            </p:extLst>
          </p:nvPr>
        </p:nvGraphicFramePr>
        <p:xfrm>
          <a:off x="5149850" y="900113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453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900113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50C1DCB2-FE40-4FC4-8933-C0A09F3A42F5}"/>
</file>

<file path=customXml/itemProps2.xml><?xml version="1.0" encoding="utf-8"?>
<ds:datastoreItem xmlns:ds="http://schemas.openxmlformats.org/officeDocument/2006/customXml" ds:itemID="{6EB34588-1230-46B8-B01A-F25EE0CCC8AF}"/>
</file>

<file path=customXml/itemProps3.xml><?xml version="1.0" encoding="utf-8"?>
<ds:datastoreItem xmlns:ds="http://schemas.openxmlformats.org/officeDocument/2006/customXml" ds:itemID="{AB5C41CD-79EF-4FFC-A734-761E6363CD66}"/>
</file>

<file path=docProps/app.xml><?xml version="1.0" encoding="utf-8"?>
<Properties xmlns="http://schemas.openxmlformats.org/officeDocument/2006/extended-properties" xmlns:vt="http://schemas.openxmlformats.org/officeDocument/2006/docPropsVTypes">
  <TotalTime>1468</TotalTime>
  <Words>2706</Words>
  <Application>Microsoft Office PowerPoint</Application>
  <PresentationFormat>On-screen Show (4:3)</PresentationFormat>
  <Paragraphs>462</Paragraphs>
  <Slides>38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0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86</cp:revision>
  <dcterms:created xsi:type="dcterms:W3CDTF">1999-07-01T20:09:01Z</dcterms:created>
  <dcterms:modified xsi:type="dcterms:W3CDTF">2016-05-20T12:39:43Z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