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8.xml" ContentType="application/vnd.openxmlformats-officedocument.presentationml.slide+xml"/>
  <Override PartName="/ppt/slides/slide24.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9"/>
  </p:notesMasterIdLst>
  <p:sldIdLst>
    <p:sldId id="576" r:id="rId2"/>
    <p:sldId id="406" r:id="rId3"/>
    <p:sldId id="506" r:id="rId4"/>
    <p:sldId id="505" r:id="rId5"/>
    <p:sldId id="504" r:id="rId6"/>
    <p:sldId id="501" r:id="rId7"/>
    <p:sldId id="500" r:id="rId8"/>
    <p:sldId id="551" r:id="rId9"/>
    <p:sldId id="550" r:id="rId10"/>
    <p:sldId id="549" r:id="rId11"/>
    <p:sldId id="544" r:id="rId12"/>
    <p:sldId id="559" r:id="rId13"/>
    <p:sldId id="561" r:id="rId14"/>
    <p:sldId id="560" r:id="rId15"/>
    <p:sldId id="563" r:id="rId16"/>
    <p:sldId id="562" r:id="rId17"/>
    <p:sldId id="565" r:id="rId18"/>
    <p:sldId id="566" r:id="rId19"/>
    <p:sldId id="567" r:id="rId20"/>
    <p:sldId id="568" r:id="rId21"/>
    <p:sldId id="569" r:id="rId22"/>
    <p:sldId id="548" r:id="rId23"/>
    <p:sldId id="547" r:id="rId24"/>
    <p:sldId id="545" r:id="rId25"/>
    <p:sldId id="546" r:id="rId26"/>
    <p:sldId id="543" r:id="rId27"/>
    <p:sldId id="407" r:id="rId28"/>
    <p:sldId id="571" r:id="rId29"/>
    <p:sldId id="572" r:id="rId30"/>
    <p:sldId id="573" r:id="rId31"/>
    <p:sldId id="570" r:id="rId32"/>
    <p:sldId id="574" r:id="rId33"/>
    <p:sldId id="575" r:id="rId34"/>
    <p:sldId id="345" r:id="rId35"/>
    <p:sldId id="441" r:id="rId36"/>
    <p:sldId id="411" r:id="rId37"/>
    <p:sldId id="315" r:id="rId38"/>
  </p:sldIdLst>
  <p:sldSz cx="9144000" cy="6858000" type="screen4x3"/>
  <p:notesSz cx="6858000" cy="9144000"/>
  <p:defaultTextStyle>
    <a:defPPr>
      <a:defRPr lang="en-US"/>
    </a:defPPr>
    <a:lvl1pPr algn="l" rtl="0" eaLnBrk="0" fontAlgn="base" hangingPunct="0">
      <a:spcBef>
        <a:spcPct val="0"/>
      </a:spcBef>
      <a:spcAft>
        <a:spcPct val="0"/>
      </a:spcAft>
      <a:defRPr sz="1400" b="1" kern="1200">
        <a:solidFill>
          <a:schemeClr val="tx1"/>
        </a:solidFill>
        <a:latin typeface="Arial" charset="0"/>
        <a:ea typeface="+mn-ea"/>
        <a:cs typeface="+mn-cs"/>
      </a:defRPr>
    </a:lvl1pPr>
    <a:lvl2pPr marL="457200" algn="l" rtl="0" eaLnBrk="0" fontAlgn="base" hangingPunct="0">
      <a:spcBef>
        <a:spcPct val="0"/>
      </a:spcBef>
      <a:spcAft>
        <a:spcPct val="0"/>
      </a:spcAft>
      <a:defRPr sz="1400" b="1" kern="1200">
        <a:solidFill>
          <a:schemeClr val="tx1"/>
        </a:solidFill>
        <a:latin typeface="Arial" charset="0"/>
        <a:ea typeface="+mn-ea"/>
        <a:cs typeface="+mn-cs"/>
      </a:defRPr>
    </a:lvl2pPr>
    <a:lvl3pPr marL="914400" algn="l" rtl="0" eaLnBrk="0" fontAlgn="base" hangingPunct="0">
      <a:spcBef>
        <a:spcPct val="0"/>
      </a:spcBef>
      <a:spcAft>
        <a:spcPct val="0"/>
      </a:spcAft>
      <a:defRPr sz="1400" b="1" kern="1200">
        <a:solidFill>
          <a:schemeClr val="tx1"/>
        </a:solidFill>
        <a:latin typeface="Arial" charset="0"/>
        <a:ea typeface="+mn-ea"/>
        <a:cs typeface="+mn-cs"/>
      </a:defRPr>
    </a:lvl3pPr>
    <a:lvl4pPr marL="1371600" algn="l" rtl="0" eaLnBrk="0" fontAlgn="base" hangingPunct="0">
      <a:spcBef>
        <a:spcPct val="0"/>
      </a:spcBef>
      <a:spcAft>
        <a:spcPct val="0"/>
      </a:spcAft>
      <a:defRPr sz="1400" b="1" kern="1200">
        <a:solidFill>
          <a:schemeClr val="tx1"/>
        </a:solidFill>
        <a:latin typeface="Arial" charset="0"/>
        <a:ea typeface="+mn-ea"/>
        <a:cs typeface="+mn-cs"/>
      </a:defRPr>
    </a:lvl4pPr>
    <a:lvl5pPr marL="1828800" algn="l" rtl="0" eaLnBrk="0" fontAlgn="base" hangingPunct="0">
      <a:spcBef>
        <a:spcPct val="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F5F5F5"/>
    <a:srgbClr val="3366FF"/>
    <a:srgbClr val="FFFF00"/>
    <a:srgbClr val="00FF00"/>
    <a:srgbClr val="FF0000"/>
    <a:srgbClr val="0000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89" autoAdjust="0"/>
    <p:restoredTop sz="97352" autoAdjust="0"/>
  </p:normalViewPr>
  <p:slideViewPr>
    <p:cSldViewPr snapToGrid="0" showGuides="1">
      <p:cViewPr>
        <p:scale>
          <a:sx n="100" d="100"/>
          <a:sy n="100" d="100"/>
        </p:scale>
        <p:origin x="-2184" y="-39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29" d="100"/>
          <a:sy n="29" d="100"/>
        </p:scale>
        <p:origin x="-1181"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4.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3.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GB"/>
          </a:p>
        </p:txBody>
      </p:sp>
      <p:sp>
        <p:nvSpPr>
          <p:cNvPr id="11571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GB"/>
          </a:p>
        </p:txBody>
      </p:sp>
      <p:sp>
        <p:nvSpPr>
          <p:cNvPr id="1157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571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1571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GB"/>
          </a:p>
        </p:txBody>
      </p:sp>
      <p:sp>
        <p:nvSpPr>
          <p:cNvPr id="11571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D96167A3-15F2-4817-8459-2393420EF79C}" type="slidenum">
              <a:rPr lang="en-GB"/>
              <a:pPr/>
              <a:t>‹#›</a:t>
            </a:fld>
            <a:endParaRPr lang="en-GB"/>
          </a:p>
        </p:txBody>
      </p:sp>
    </p:spTree>
    <p:extLst>
      <p:ext uri="{BB962C8B-B14F-4D97-AF65-F5344CB8AC3E}">
        <p14:creationId xmlns:p14="http://schemas.microsoft.com/office/powerpoint/2010/main" val="34882575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2669C2D-7105-4078-8DDB-CB82458F9A49}" type="slidenum">
              <a:rPr lang="en-US"/>
              <a:pPr/>
              <a:t>‹#›</a:t>
            </a:fld>
            <a:endParaRPr lang="en-US"/>
          </a:p>
        </p:txBody>
      </p:sp>
    </p:spTree>
    <p:extLst>
      <p:ext uri="{BB962C8B-B14F-4D97-AF65-F5344CB8AC3E}">
        <p14:creationId xmlns:p14="http://schemas.microsoft.com/office/powerpoint/2010/main" val="2539856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C818937-53DA-4CB1-8758-7F35AE17E445}" type="slidenum">
              <a:rPr lang="en-US"/>
              <a:pPr/>
              <a:t>‹#›</a:t>
            </a:fld>
            <a:endParaRPr lang="en-US"/>
          </a:p>
        </p:txBody>
      </p:sp>
    </p:spTree>
    <p:extLst>
      <p:ext uri="{BB962C8B-B14F-4D97-AF65-F5344CB8AC3E}">
        <p14:creationId xmlns:p14="http://schemas.microsoft.com/office/powerpoint/2010/main" val="383257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ACB2240-CDC0-43BA-9ADC-51E7F2EC61D0}" type="slidenum">
              <a:rPr lang="en-US"/>
              <a:pPr/>
              <a:t>‹#›</a:t>
            </a:fld>
            <a:endParaRPr lang="en-US"/>
          </a:p>
        </p:txBody>
      </p:sp>
    </p:spTree>
    <p:extLst>
      <p:ext uri="{BB962C8B-B14F-4D97-AF65-F5344CB8AC3E}">
        <p14:creationId xmlns:p14="http://schemas.microsoft.com/office/powerpoint/2010/main" val="2116741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8CFFC13-56B1-46F7-A2DC-6954B17D3245}" type="slidenum">
              <a:rPr lang="en-US"/>
              <a:pPr/>
              <a:t>‹#›</a:t>
            </a:fld>
            <a:endParaRPr lang="en-US"/>
          </a:p>
        </p:txBody>
      </p:sp>
    </p:spTree>
    <p:extLst>
      <p:ext uri="{BB962C8B-B14F-4D97-AF65-F5344CB8AC3E}">
        <p14:creationId xmlns:p14="http://schemas.microsoft.com/office/powerpoint/2010/main" val="4165662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34E0EAD-5EFE-4730-8069-1432A4532C1E}" type="slidenum">
              <a:rPr lang="en-US"/>
              <a:pPr/>
              <a:t>‹#›</a:t>
            </a:fld>
            <a:endParaRPr lang="en-US"/>
          </a:p>
        </p:txBody>
      </p:sp>
    </p:spTree>
    <p:extLst>
      <p:ext uri="{BB962C8B-B14F-4D97-AF65-F5344CB8AC3E}">
        <p14:creationId xmlns:p14="http://schemas.microsoft.com/office/powerpoint/2010/main" val="2495354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47C941E-A306-489C-A947-893087BAFF19}" type="slidenum">
              <a:rPr lang="en-US"/>
              <a:pPr/>
              <a:t>‹#›</a:t>
            </a:fld>
            <a:endParaRPr lang="en-US"/>
          </a:p>
        </p:txBody>
      </p:sp>
    </p:spTree>
    <p:extLst>
      <p:ext uri="{BB962C8B-B14F-4D97-AF65-F5344CB8AC3E}">
        <p14:creationId xmlns:p14="http://schemas.microsoft.com/office/powerpoint/2010/main" val="1444637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E94A405-9A4C-4771-B075-F6FB25EA7B0A}" type="slidenum">
              <a:rPr lang="en-US"/>
              <a:pPr/>
              <a:t>‹#›</a:t>
            </a:fld>
            <a:endParaRPr lang="en-US"/>
          </a:p>
        </p:txBody>
      </p:sp>
    </p:spTree>
    <p:extLst>
      <p:ext uri="{BB962C8B-B14F-4D97-AF65-F5344CB8AC3E}">
        <p14:creationId xmlns:p14="http://schemas.microsoft.com/office/powerpoint/2010/main" val="702564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547C99A-5306-4ADC-B4CB-FD810A0AD632}" type="slidenum">
              <a:rPr lang="en-US"/>
              <a:pPr/>
              <a:t>‹#›</a:t>
            </a:fld>
            <a:endParaRPr lang="en-US"/>
          </a:p>
        </p:txBody>
      </p:sp>
    </p:spTree>
    <p:extLst>
      <p:ext uri="{BB962C8B-B14F-4D97-AF65-F5344CB8AC3E}">
        <p14:creationId xmlns:p14="http://schemas.microsoft.com/office/powerpoint/2010/main" val="2446443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13C5DD1E-4FC3-4B87-917D-1E0E8BBBA847}" type="slidenum">
              <a:rPr lang="en-US"/>
              <a:pPr/>
              <a:t>‹#›</a:t>
            </a:fld>
            <a:endParaRPr lang="en-US"/>
          </a:p>
        </p:txBody>
      </p:sp>
    </p:spTree>
    <p:extLst>
      <p:ext uri="{BB962C8B-B14F-4D97-AF65-F5344CB8AC3E}">
        <p14:creationId xmlns:p14="http://schemas.microsoft.com/office/powerpoint/2010/main" val="66984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C8F14A6-8B59-4B0B-992A-FACE32532CB5}" type="slidenum">
              <a:rPr lang="en-US"/>
              <a:pPr/>
              <a:t>‹#›</a:t>
            </a:fld>
            <a:endParaRPr lang="en-US"/>
          </a:p>
        </p:txBody>
      </p:sp>
    </p:spTree>
    <p:extLst>
      <p:ext uri="{BB962C8B-B14F-4D97-AF65-F5344CB8AC3E}">
        <p14:creationId xmlns:p14="http://schemas.microsoft.com/office/powerpoint/2010/main" val="2095340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6FCEF81-48B9-4044-A94F-2EA3C0C0A44A}" type="slidenum">
              <a:rPr lang="en-US"/>
              <a:pPr/>
              <a:t>‹#›</a:t>
            </a:fld>
            <a:endParaRPr lang="en-US"/>
          </a:p>
        </p:txBody>
      </p:sp>
    </p:spTree>
    <p:extLst>
      <p:ext uri="{BB962C8B-B14F-4D97-AF65-F5344CB8AC3E}">
        <p14:creationId xmlns:p14="http://schemas.microsoft.com/office/powerpoint/2010/main" val="2191101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b="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b="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b="0">
                <a:latin typeface="+mn-lt"/>
              </a:defRPr>
            </a:lvl1pPr>
          </a:lstStyle>
          <a:p>
            <a:fld id="{2D190C32-BC4F-489D-9FAF-80489F621EA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3.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3.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3.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3.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3.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image" Target="../media/image3.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3.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3.wmf"/><Relationship Id="rId5" Type="http://schemas.openxmlformats.org/officeDocument/2006/relationships/oleObject" Target="../embeddings/oleObject17.bin"/><Relationship Id="rId4" Type="http://schemas.openxmlformats.org/officeDocument/2006/relationships/image" Target="../media/image4.w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wmf"/></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5.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6.wmf"/><Relationship Id="rId5" Type="http://schemas.openxmlformats.org/officeDocument/2006/relationships/oleObject" Target="../embeddings/oleObject21.bin"/><Relationship Id="rId4" Type="http://schemas.openxmlformats.org/officeDocument/2006/relationships/image" Target="../media/image3.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6.wmf"/><Relationship Id="rId5" Type="http://schemas.openxmlformats.org/officeDocument/2006/relationships/oleObject" Target="../embeddings/oleObject23.bin"/><Relationship Id="rId4" Type="http://schemas.openxmlformats.org/officeDocument/2006/relationships/image" Target="../media/image3.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3.wmf"/><Relationship Id="rId5" Type="http://schemas.openxmlformats.org/officeDocument/2006/relationships/oleObject" Target="../embeddings/oleObject25.bin"/><Relationship Id="rId4" Type="http://schemas.openxmlformats.org/officeDocument/2006/relationships/image" Target="../media/image7.wmf"/></Relationships>
</file>

<file path=ppt/slides/_rels/slide3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3.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3: </a:t>
            </a:r>
            <a:r>
              <a:rPr lang="en-GB" dirty="0">
                <a:solidFill>
                  <a:schemeClr val="bg1"/>
                </a:solidFill>
                <a:latin typeface="Arial" pitchFamily="34" charset="0"/>
                <a:cs typeface="Arial" pitchFamily="34" charset="0"/>
              </a:rPr>
              <a:t>Multiple Regression Analysis</a:t>
            </a: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5287789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9798"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9</a:t>
            </a:r>
            <a:endParaRPr lang="en-US" sz="1000" b="0" dirty="0">
              <a:solidFill>
                <a:srgbClr val="3366FF"/>
              </a:solidFill>
            </a:endParaRPr>
          </a:p>
        </p:txBody>
      </p:sp>
      <p:sp>
        <p:nvSpPr>
          <p:cNvPr id="28979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We will focus on the slope coefficient and look at the various components of its variance.  </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7"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767492436"/>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4556" name="Equation" r:id="rId3" imgW="7137360" imgH="927000" progId="Equation.DSMT4">
                  <p:embed/>
                </p:oleObj>
              </mc:Choice>
              <mc:Fallback>
                <p:oleObj name="Equation" r:id="rId3" imgW="7137360" imgH="927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4362563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10</a:t>
            </a:r>
            <a:endParaRPr lang="en-US" sz="1000" b="0" dirty="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We will start with </a:t>
            </a:r>
            <a:r>
              <a:rPr lang="en-GB" sz="1500" i="1" dirty="0"/>
              <a:t>n</a:t>
            </a:r>
            <a:r>
              <a:rPr lang="en-GB" sz="1500" dirty="0"/>
              <a:t>, the number of observations. </a:t>
            </a:r>
          </a:p>
        </p:txBody>
      </p:sp>
      <p:sp>
        <p:nvSpPr>
          <p:cNvPr id="14"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1086135646"/>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6607" name="Equation" r:id="rId3" imgW="7137360" imgH="927000" progId="Equation.DSMT4">
                  <p:embed/>
                </p:oleObj>
              </mc:Choice>
              <mc:Fallback>
                <p:oleObj name="Equation" r:id="rId3" imgW="7137360" imgH="927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8230866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11</a:t>
            </a:r>
            <a:endParaRPr lang="en-US" sz="1000" b="0" dirty="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Suppose </a:t>
            </a:r>
            <a:r>
              <a:rPr lang="en-GB" sz="1500" dirty="0"/>
              <a:t>that one is investigating the determinants of educational attainment. </a:t>
            </a:r>
            <a:r>
              <a:rPr lang="en-GB" sz="1500" dirty="0" smtClean="0"/>
              <a:t>The output shows the result of fitting a </a:t>
            </a:r>
            <a:r>
              <a:rPr lang="en-GB" sz="1500" dirty="0"/>
              <a:t>basic </a:t>
            </a:r>
            <a:r>
              <a:rPr lang="en-GB" sz="1500" dirty="0" smtClean="0"/>
              <a:t>specification using </a:t>
            </a:r>
            <a:r>
              <a:rPr lang="en-GB" sz="1500" i="1" dirty="0" smtClean="0"/>
              <a:t>EAWE</a:t>
            </a:r>
            <a:r>
              <a:rPr lang="en-GB" sz="1500" dirty="0" smtClean="0"/>
              <a:t> Data Set 21. The dependent variable </a:t>
            </a:r>
            <a:r>
              <a:rPr lang="en-GB" sz="1500" i="1" dirty="0" smtClean="0"/>
              <a:t>S</a:t>
            </a:r>
            <a:r>
              <a:rPr lang="en-GB" sz="1500" dirty="0" smtClean="0"/>
              <a:t> is the years of schooling of the respondent.</a:t>
            </a:r>
            <a:endParaRPr lang="en-GB" sz="1500" dirty="0"/>
          </a:p>
        </p:txBody>
      </p:sp>
      <p:sp>
        <p:nvSpPr>
          <p:cNvPr id="12"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3935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23853730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12</a:t>
            </a:r>
            <a:endParaRPr lang="en-US" sz="1000" b="0" dirty="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The explanatory variables are </a:t>
            </a:r>
            <a:r>
              <a:rPr lang="en-GB" sz="1500" i="1" dirty="0" smtClean="0"/>
              <a:t>ASVABC</a:t>
            </a:r>
            <a:r>
              <a:rPr lang="en-GB" sz="1500" dirty="0" smtClean="0"/>
              <a:t>, </a:t>
            </a:r>
            <a:r>
              <a:rPr lang="en-GB" sz="1500" i="1" dirty="0" smtClean="0"/>
              <a:t>SM</a:t>
            </a:r>
            <a:r>
              <a:rPr lang="en-GB" sz="1500" dirty="0" smtClean="0"/>
              <a:t>, and </a:t>
            </a:r>
            <a:r>
              <a:rPr lang="en-GB" sz="1500" i="1" dirty="0" smtClean="0"/>
              <a:t>SF</a:t>
            </a:r>
            <a:r>
              <a:rPr lang="en-GB" sz="1500" dirty="0" smtClean="0"/>
              <a:t>. </a:t>
            </a:r>
            <a:r>
              <a:rPr lang="en-GB" sz="1500" i="1" dirty="0" smtClean="0"/>
              <a:t>ASVABC</a:t>
            </a:r>
            <a:r>
              <a:rPr lang="en-GB" sz="1500" dirty="0" smtClean="0"/>
              <a:t> is the score on a test of cognitive ability, scaled so that it has mean 0 and standard deviation 1. </a:t>
            </a:r>
            <a:r>
              <a:rPr lang="en-GB" sz="1500" i="1" dirty="0" smtClean="0"/>
              <a:t>SM</a:t>
            </a:r>
            <a:r>
              <a:rPr lang="en-GB" sz="1500" dirty="0" smtClean="0"/>
              <a:t> and </a:t>
            </a:r>
            <a:r>
              <a:rPr lang="en-GB" sz="1500" i="1" dirty="0" smtClean="0"/>
              <a:t>SF</a:t>
            </a:r>
            <a:r>
              <a:rPr lang="en-GB" sz="1500" dirty="0" smtClean="0"/>
              <a:t> are the years of schooling of the respondent's mother and father, respectively.</a:t>
            </a:r>
            <a:endParaRPr lang="en-GB" sz="1500" dirty="0"/>
          </a:p>
        </p:txBody>
      </p:sp>
      <p:sp>
        <p:nvSpPr>
          <p:cNvPr id="12"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3935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39530577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13</a:t>
            </a:r>
            <a:endParaRPr lang="en-US" sz="1000" b="0" dirty="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All </a:t>
            </a:r>
            <a:r>
              <a:rPr lang="en-GB" sz="1500" dirty="0"/>
              <a:t>the regression coefficients are positive, as expected, but that for </a:t>
            </a:r>
            <a:r>
              <a:rPr lang="en-GB" sz="1500" i="1" dirty="0"/>
              <a:t>SM</a:t>
            </a:r>
            <a:r>
              <a:rPr lang="en-GB" sz="1500" dirty="0"/>
              <a:t> is only just significant at the 5 percent level</a:t>
            </a:r>
            <a:r>
              <a:rPr lang="en-GB" sz="1500" dirty="0" smtClean="0"/>
              <a:t>.</a:t>
            </a:r>
            <a:endParaRPr lang="en-GB" sz="1500" dirty="0"/>
          </a:p>
        </p:txBody>
      </p:sp>
      <p:sp>
        <p:nvSpPr>
          <p:cNvPr id="12"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2"/>
          <p:cNvSpPr>
            <a:spLocks noChangeArrowheads="1"/>
          </p:cNvSpPr>
          <p:nvPr/>
        </p:nvSpPr>
        <p:spPr bwMode="auto">
          <a:xfrm>
            <a:off x="4317375" y="3268663"/>
            <a:ext cx="71278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3935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5408066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14</a:t>
            </a:r>
            <a:endParaRPr lang="en-US" sz="1000" b="0" dirty="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Maternal </a:t>
            </a:r>
            <a:r>
              <a:rPr lang="en-GB" sz="1500" dirty="0"/>
              <a:t>education may reasonably be assumed to be a powerful determinant of educational </a:t>
            </a:r>
            <a:r>
              <a:rPr lang="en-GB" sz="1500" dirty="0" smtClean="0"/>
              <a:t>attainment. </a:t>
            </a:r>
            <a:r>
              <a:rPr lang="en-GB" sz="1500" dirty="0"/>
              <a:t>Accordingly, the marginal significance of the coefficient of </a:t>
            </a:r>
            <a:r>
              <a:rPr lang="en-GB" sz="1500" i="1" dirty="0"/>
              <a:t>SM</a:t>
            </a:r>
            <a:r>
              <a:rPr lang="en-GB" sz="1500" dirty="0"/>
              <a:t> is surprising.</a:t>
            </a:r>
          </a:p>
        </p:txBody>
      </p:sp>
      <p:sp>
        <p:nvSpPr>
          <p:cNvPr id="12"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2"/>
          <p:cNvSpPr>
            <a:spLocks noChangeArrowheads="1"/>
          </p:cNvSpPr>
          <p:nvPr/>
        </p:nvSpPr>
        <p:spPr bwMode="auto">
          <a:xfrm>
            <a:off x="4317375" y="3268663"/>
            <a:ext cx="71278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3935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37683379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16</a:t>
            </a:r>
            <a:endParaRPr lang="en-US" sz="1000" b="0" dirty="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err="1" smtClean="0"/>
              <a:t>Multicollinearity</a:t>
            </a:r>
            <a:r>
              <a:rPr lang="en-GB" sz="1500" dirty="0" smtClean="0"/>
              <a:t> </a:t>
            </a:r>
            <a:r>
              <a:rPr lang="en-GB" sz="1500" dirty="0"/>
              <a:t>is the most likely explanation, given that, on account of </a:t>
            </a:r>
            <a:r>
              <a:rPr lang="en-GB" sz="1500" dirty="0" err="1"/>
              <a:t>assortative</a:t>
            </a:r>
            <a:r>
              <a:rPr lang="en-GB" sz="1500" dirty="0"/>
              <a:t> mating, the correlation between </a:t>
            </a:r>
            <a:r>
              <a:rPr lang="en-GB" sz="1500" i="1" dirty="0"/>
              <a:t>SM</a:t>
            </a:r>
            <a:r>
              <a:rPr lang="en-GB" sz="1500" dirty="0"/>
              <a:t> and </a:t>
            </a:r>
            <a:r>
              <a:rPr lang="en-GB" sz="1500" i="1" dirty="0"/>
              <a:t>SF</a:t>
            </a:r>
            <a:r>
              <a:rPr lang="en-GB" sz="1500" dirty="0"/>
              <a:t> is 0.53.</a:t>
            </a:r>
          </a:p>
        </p:txBody>
      </p:sp>
      <p:sp>
        <p:nvSpPr>
          <p:cNvPr id="12"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2"/>
          <p:cNvSpPr>
            <a:spLocks noChangeArrowheads="1"/>
          </p:cNvSpPr>
          <p:nvPr/>
        </p:nvSpPr>
        <p:spPr bwMode="auto">
          <a:xfrm>
            <a:off x="4317375" y="3268663"/>
            <a:ext cx="71278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3935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
        <p:nvSpPr>
          <p:cNvPr id="14" name="Rectangle 10"/>
          <p:cNvSpPr>
            <a:spLocks noChangeArrowheads="1"/>
          </p:cNvSpPr>
          <p:nvPr/>
        </p:nvSpPr>
        <p:spPr bwMode="auto">
          <a:xfrm>
            <a:off x="5476875" y="1168400"/>
            <a:ext cx="3236400" cy="1481138"/>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6" name="Rectangle 12"/>
          <p:cNvSpPr>
            <a:spLocks noChangeArrowheads="1"/>
          </p:cNvSpPr>
          <p:nvPr/>
        </p:nvSpPr>
        <p:spPr bwMode="auto">
          <a:xfrm>
            <a:off x="6879600" y="2297113"/>
            <a:ext cx="71278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11"/>
          <p:cNvSpPr txBox="1">
            <a:spLocks noChangeArrowheads="1"/>
          </p:cNvSpPr>
          <p:nvPr/>
        </p:nvSpPr>
        <p:spPr bwMode="auto">
          <a:xfrm>
            <a:off x="5547601" y="1201738"/>
            <a:ext cx="3120150" cy="1449387"/>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dirty="0" smtClean="0">
                <a:latin typeface="Courier New" pitchFamily="49" charset="0"/>
              </a:rPr>
              <a:t>. </a:t>
            </a:r>
            <a:r>
              <a:rPr lang="en-US" sz="1400" dirty="0" err="1">
                <a:latin typeface="Courier New" pitchFamily="49" charset="0"/>
              </a:rPr>
              <a:t>cor</a:t>
            </a:r>
            <a:r>
              <a:rPr lang="en-US" sz="1400" dirty="0">
                <a:latin typeface="Courier New" pitchFamily="49" charset="0"/>
              </a:rPr>
              <a:t> SM SF</a:t>
            </a:r>
          </a:p>
          <a:p>
            <a:r>
              <a:rPr lang="en-US" sz="1400" dirty="0">
                <a:latin typeface="Courier New" pitchFamily="49" charset="0"/>
              </a:rPr>
              <a:t>(</a:t>
            </a:r>
            <a:r>
              <a:rPr lang="en-US" sz="1400" dirty="0" err="1">
                <a:latin typeface="Courier New" pitchFamily="49" charset="0"/>
              </a:rPr>
              <a:t>obs</a:t>
            </a:r>
            <a:r>
              <a:rPr lang="en-US" sz="1400" dirty="0">
                <a:latin typeface="Courier New" pitchFamily="49" charset="0"/>
              </a:rPr>
              <a:t>=500)</a:t>
            </a:r>
          </a:p>
          <a:p>
            <a:r>
              <a:rPr lang="en-US" sz="1400" dirty="0" smtClean="0">
                <a:latin typeface="Courier New" pitchFamily="49" charset="0"/>
              </a:rPr>
              <a:t>        </a:t>
            </a:r>
            <a:r>
              <a:rPr lang="en-US" sz="1400" dirty="0">
                <a:latin typeface="Courier New" pitchFamily="49" charset="0"/>
              </a:rPr>
              <a:t>|       SM       SF</a:t>
            </a:r>
          </a:p>
          <a:p>
            <a:r>
              <a:rPr lang="en-US" sz="1400" dirty="0" smtClean="0">
                <a:latin typeface="Courier New" pitchFamily="49" charset="0"/>
              </a:rPr>
              <a:t>--------+------------------</a:t>
            </a:r>
            <a:endParaRPr lang="en-US" sz="1400" dirty="0">
              <a:latin typeface="Courier New" pitchFamily="49" charset="0"/>
            </a:endParaRPr>
          </a:p>
          <a:p>
            <a:r>
              <a:rPr lang="en-US" sz="1400" dirty="0" smtClean="0">
                <a:latin typeface="Courier New" pitchFamily="49" charset="0"/>
              </a:rPr>
              <a:t>     </a:t>
            </a:r>
            <a:r>
              <a:rPr lang="en-US" sz="1400" dirty="0">
                <a:latin typeface="Courier New" pitchFamily="49" charset="0"/>
              </a:rPr>
              <a:t>SM |   1.0000</a:t>
            </a:r>
          </a:p>
          <a:p>
            <a:r>
              <a:rPr lang="en-US" sz="1400" dirty="0" smtClean="0">
                <a:latin typeface="Courier New" pitchFamily="49" charset="0"/>
              </a:rPr>
              <a:t>     </a:t>
            </a:r>
            <a:r>
              <a:rPr lang="en-US" sz="1400" dirty="0">
                <a:latin typeface="Courier New" pitchFamily="49" charset="0"/>
              </a:rPr>
              <a:t>SF |   0.5312   </a:t>
            </a:r>
            <a:r>
              <a:rPr lang="en-US" sz="1400" dirty="0" smtClean="0">
                <a:latin typeface="Courier New" pitchFamily="49" charset="0"/>
              </a:rPr>
              <a:t>1.0000</a:t>
            </a:r>
            <a:endParaRPr lang="en-US" sz="1400" dirty="0">
              <a:latin typeface="Courier New" pitchFamily="49" charset="0"/>
            </a:endParaRPr>
          </a:p>
        </p:txBody>
      </p:sp>
    </p:spTree>
    <p:extLst>
      <p:ext uri="{BB962C8B-B14F-4D97-AF65-F5344CB8AC3E}">
        <p14:creationId xmlns:p14="http://schemas.microsoft.com/office/powerpoint/2010/main" val="23277726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16</a:t>
            </a:r>
            <a:endParaRPr lang="en-US" sz="1000" b="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Here is the output from a regression with the same specification using </a:t>
            </a:r>
            <a:r>
              <a:rPr lang="en-GB" sz="1500" dirty="0"/>
              <a:t>all 2,274 observations in the </a:t>
            </a:r>
            <a:r>
              <a:rPr lang="en-GB" sz="1500" i="1" dirty="0"/>
              <a:t>EAWE</a:t>
            </a:r>
            <a:r>
              <a:rPr lang="en-GB" sz="1500" dirty="0"/>
              <a:t> data base</a:t>
            </a:r>
            <a:r>
              <a:rPr lang="en-GB" sz="1500" dirty="0" smtClean="0"/>
              <a:t>.</a:t>
            </a:r>
            <a:endParaRPr lang="en-GB" sz="1500" dirty="0"/>
          </a:p>
        </p:txBody>
      </p:sp>
      <p:sp>
        <p:nvSpPr>
          <p:cNvPr id="12" name="Rectangle 5"/>
          <p:cNvSpPr>
            <a:spLocks noChangeArrowheads="1"/>
          </p:cNvSpPr>
          <p:nvPr/>
        </p:nvSpPr>
        <p:spPr bwMode="auto">
          <a:xfrm>
            <a:off x="0" y="548374"/>
            <a:ext cx="9144000" cy="3671201"/>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2"/>
          <p:cNvSpPr>
            <a:spLocks noChangeArrowheads="1"/>
          </p:cNvSpPr>
          <p:nvPr/>
        </p:nvSpPr>
        <p:spPr bwMode="auto">
          <a:xfrm>
            <a:off x="7822575" y="1116013"/>
            <a:ext cx="71278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3935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2274</a:t>
            </a:r>
          </a:p>
          <a:p>
            <a:r>
              <a:rPr lang="en-GB" sz="1400" dirty="0">
                <a:latin typeface="Courier New" pitchFamily="49" charset="0"/>
                <a:cs typeface="Courier New" pitchFamily="49" charset="0"/>
              </a:rPr>
              <a:t>-----------+------------------------------           F(  3,  2270) =  397.47</a:t>
            </a:r>
          </a:p>
          <a:p>
            <a:r>
              <a:rPr lang="en-GB" sz="1400" dirty="0">
                <a:latin typeface="Courier New" pitchFamily="49" charset="0"/>
                <a:cs typeface="Courier New" pitchFamily="49" charset="0"/>
              </a:rPr>
              <a:t>     Model |  5939.99328     3  1979.99776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11308.1092  2270  4.98154589           R-squared     =  0.3444</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0.3435</a:t>
            </a:r>
          </a:p>
          <a:p>
            <a:r>
              <a:rPr lang="en-GB" sz="1400" dirty="0">
                <a:latin typeface="Courier New" pitchFamily="49" charset="0"/>
                <a:cs typeface="Courier New" pitchFamily="49" charset="0"/>
              </a:rPr>
              <a:t>     Total |  17248.1025  2273  7.58825449           Root MSE      =  2.2319</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1.23488   .0556274    22.20   0.000     1.125794    1.343966</a:t>
            </a:r>
          </a:p>
          <a:p>
            <a:r>
              <a:rPr lang="en-GB" sz="1400" dirty="0">
                <a:latin typeface="Courier New" pitchFamily="49" charset="0"/>
                <a:cs typeface="Courier New" pitchFamily="49" charset="0"/>
              </a:rPr>
              <a:t>        SM |   .1477984   .0222765     6.63   0.000     .1041139    .1914829</a:t>
            </a:r>
          </a:p>
          <a:p>
            <a:r>
              <a:rPr lang="en-GB" sz="1400" dirty="0">
                <a:latin typeface="Courier New" pitchFamily="49" charset="0"/>
                <a:cs typeface="Courier New" pitchFamily="49" charset="0"/>
              </a:rPr>
              <a:t>        SF |   .1527509   .0197091     7.75   0.000     .1141011    .1914007</a:t>
            </a:r>
          </a:p>
          <a:p>
            <a:r>
              <a:rPr lang="en-GB" sz="1400" dirty="0">
                <a:latin typeface="Courier New" pitchFamily="49" charset="0"/>
                <a:cs typeface="Courier New" pitchFamily="49" charset="0"/>
              </a:rPr>
              <a:t>     _cons |   10.28846   .2834715    36.29   0.000     9.732573    10.84435</a:t>
            </a:r>
          </a:p>
          <a:p>
            <a:r>
              <a:rPr lang="en-GB" sz="1400" dirty="0">
                <a:latin typeface="Courier New" pitchFamily="49" charset="0"/>
                <a:cs typeface="Courier New" pitchFamily="49" charset="0"/>
              </a:rPr>
              <a:t>----------------------------------------------------------------------------</a:t>
            </a:r>
          </a:p>
          <a:p>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21270845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3024000"/>
            <a:ext cx="9144000" cy="23688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17</a:t>
            </a:r>
            <a:endParaRPr lang="en-US" sz="1000" b="0" dirty="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Comparing </a:t>
            </a:r>
            <a:r>
              <a:rPr lang="en-GB" sz="1500" dirty="0"/>
              <a:t>this result with that using Data Set 21, we see that the standard errors are much smaller, as expected</a:t>
            </a:r>
            <a:r>
              <a:rPr lang="en-GB" sz="1500" dirty="0" smtClean="0"/>
              <a:t>.</a:t>
            </a:r>
            <a:endParaRPr lang="en-GB" sz="1500" dirty="0"/>
          </a:p>
        </p:txBody>
      </p:sp>
      <p:sp>
        <p:nvSpPr>
          <p:cNvPr id="12" name="Rectangle 5"/>
          <p:cNvSpPr>
            <a:spLocks noChangeArrowheads="1"/>
          </p:cNvSpPr>
          <p:nvPr/>
        </p:nvSpPr>
        <p:spPr bwMode="auto">
          <a:xfrm>
            <a:off x="0" y="548375"/>
            <a:ext cx="9144000" cy="23688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3"/>
          <p:cNvSpPr>
            <a:spLocks noChangeArrowheads="1"/>
          </p:cNvSpPr>
          <p:nvPr/>
        </p:nvSpPr>
        <p:spPr bwMode="auto">
          <a:xfrm>
            <a:off x="5949950" y="928650"/>
            <a:ext cx="2584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9"/>
          <p:cNvSpPr>
            <a:spLocks noChangeArrowheads="1"/>
          </p:cNvSpPr>
          <p:nvPr/>
        </p:nvSpPr>
        <p:spPr bwMode="auto">
          <a:xfrm>
            <a:off x="3087688" y="1990725"/>
            <a:ext cx="977900" cy="417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2250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a:latin typeface="Courier New" pitchFamily="49" charset="0"/>
                <a:cs typeface="Courier New" pitchFamily="49" charset="0"/>
              </a:rPr>
              <a:t>     </a:t>
            </a:r>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a:t>
            </a:r>
            <a:r>
              <a:rPr lang="en-GB" sz="1400" dirty="0" smtClean="0">
                <a:latin typeface="Courier New" pitchFamily="49" charset="0"/>
                <a:cs typeface="Courier New" pitchFamily="49" charset="0"/>
              </a:rPr>
              <a:t>2274</a:t>
            </a:r>
          </a:p>
          <a:p>
            <a:pPr>
              <a:spcBef>
                <a:spcPts val="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1.23488   .0556274    22.20   0.000     1.125794    1.343966</a:t>
            </a:r>
          </a:p>
          <a:p>
            <a:r>
              <a:rPr lang="en-GB" sz="1400" dirty="0">
                <a:latin typeface="Courier New" pitchFamily="49" charset="0"/>
                <a:cs typeface="Courier New" pitchFamily="49" charset="0"/>
              </a:rPr>
              <a:t>        SM |   .1477984   .0222765     6.63   0.000     .1041139    .1914829</a:t>
            </a:r>
          </a:p>
          <a:p>
            <a:r>
              <a:rPr lang="en-GB" sz="1400" dirty="0">
                <a:latin typeface="Courier New" pitchFamily="49" charset="0"/>
                <a:cs typeface="Courier New" pitchFamily="49" charset="0"/>
              </a:rPr>
              <a:t>        SF |   .1527509   .0197091     7.75   0.000     .1141011    .1914007</a:t>
            </a:r>
          </a:p>
          <a:p>
            <a:r>
              <a:rPr lang="en-GB" sz="1400" dirty="0">
                <a:latin typeface="Courier New" pitchFamily="49" charset="0"/>
                <a:cs typeface="Courier New" pitchFamily="49" charset="0"/>
              </a:rPr>
              <a:t>     _cons |   10.28846   .2834715    36.29   0.000     9.732573    10.84435</a:t>
            </a:r>
          </a:p>
          <a:p>
            <a:r>
              <a:rPr lang="en-GB" sz="1400" dirty="0">
                <a:latin typeface="Courier New" pitchFamily="49" charset="0"/>
                <a:cs typeface="Courier New" pitchFamily="49" charset="0"/>
              </a:rPr>
              <a:t>----------------------------------------------------------------------------</a:t>
            </a:r>
          </a:p>
          <a:p>
            <a:endParaRPr lang="en-GB" sz="1400" dirty="0">
              <a:latin typeface="Courier New" pitchFamily="49" charset="0"/>
              <a:cs typeface="Courier New" pitchFamily="49" charset="0"/>
            </a:endParaRPr>
          </a:p>
        </p:txBody>
      </p:sp>
      <p:sp>
        <p:nvSpPr>
          <p:cNvPr id="22" name="Rectangle 10"/>
          <p:cNvSpPr>
            <a:spLocks noChangeArrowheads="1"/>
          </p:cNvSpPr>
          <p:nvPr/>
        </p:nvSpPr>
        <p:spPr bwMode="auto">
          <a:xfrm>
            <a:off x="3087688" y="4477500"/>
            <a:ext cx="977900" cy="417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3"/>
          <p:cNvSpPr>
            <a:spLocks noChangeArrowheads="1"/>
          </p:cNvSpPr>
          <p:nvPr/>
        </p:nvSpPr>
        <p:spPr bwMode="auto">
          <a:xfrm>
            <a:off x="365125" y="3104175"/>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13"/>
          <p:cNvSpPr>
            <a:spLocks noChangeArrowheads="1"/>
          </p:cNvSpPr>
          <p:nvPr/>
        </p:nvSpPr>
        <p:spPr bwMode="auto">
          <a:xfrm>
            <a:off x="5949950" y="3386100"/>
            <a:ext cx="2584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4"/>
          <p:cNvSpPr txBox="1">
            <a:spLocks noChangeArrowheads="1"/>
          </p:cNvSpPr>
          <p:nvPr/>
        </p:nvSpPr>
        <p:spPr bwMode="auto">
          <a:xfrm>
            <a:off x="301625" y="3074399"/>
            <a:ext cx="8532813" cy="2231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a:latin typeface="Courier New" pitchFamily="49" charset="0"/>
                <a:cs typeface="Courier New" pitchFamily="49" charset="0"/>
              </a:rPr>
              <a:t>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a:t>
            </a:r>
            <a:r>
              <a:rPr lang="en-GB" sz="1400" dirty="0" smtClean="0">
                <a:latin typeface="Courier New" pitchFamily="49" charset="0"/>
                <a:cs typeface="Courier New" pitchFamily="49" charset="0"/>
              </a:rPr>
              <a:t>500</a:t>
            </a:r>
            <a:endParaRPr lang="en-GB" sz="1400" dirty="0">
              <a:latin typeface="Courier New" pitchFamily="49" charset="0"/>
              <a:cs typeface="Courier New" pitchFamily="49" charset="0"/>
            </a:endParaRPr>
          </a:p>
          <a:p>
            <a:pPr>
              <a:spcBef>
                <a:spcPts val="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24963040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3024000"/>
            <a:ext cx="9144000" cy="23688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18</a:t>
            </a:r>
            <a:endParaRPr lang="en-US" sz="1000" b="0" dirty="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As </a:t>
            </a:r>
            <a:r>
              <a:rPr lang="en-GB" sz="1500" dirty="0"/>
              <a:t>a consequence, the </a:t>
            </a:r>
            <a:r>
              <a:rPr lang="en-GB" sz="1500" i="1" dirty="0"/>
              <a:t>t</a:t>
            </a:r>
            <a:r>
              <a:rPr lang="en-GB" sz="1500" dirty="0"/>
              <a:t> statistics of all of the variables are large and the coefficients are significantly different from zero at the 0.1 percent level. The problem of </a:t>
            </a:r>
            <a:r>
              <a:rPr lang="en-GB" sz="1500" dirty="0" err="1"/>
              <a:t>multicollinearity</a:t>
            </a:r>
            <a:r>
              <a:rPr lang="en-GB" sz="1500" dirty="0"/>
              <a:t> has disappeared.</a:t>
            </a:r>
          </a:p>
        </p:txBody>
      </p:sp>
      <p:sp>
        <p:nvSpPr>
          <p:cNvPr id="12" name="Rectangle 5"/>
          <p:cNvSpPr>
            <a:spLocks noChangeArrowheads="1"/>
          </p:cNvSpPr>
          <p:nvPr/>
        </p:nvSpPr>
        <p:spPr bwMode="auto">
          <a:xfrm>
            <a:off x="0" y="548375"/>
            <a:ext cx="9144000" cy="23688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3"/>
          <p:cNvSpPr>
            <a:spLocks noChangeArrowheads="1"/>
          </p:cNvSpPr>
          <p:nvPr/>
        </p:nvSpPr>
        <p:spPr bwMode="auto">
          <a:xfrm>
            <a:off x="5949950" y="928650"/>
            <a:ext cx="2584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9"/>
          <p:cNvSpPr>
            <a:spLocks noChangeArrowheads="1"/>
          </p:cNvSpPr>
          <p:nvPr/>
        </p:nvSpPr>
        <p:spPr bwMode="auto">
          <a:xfrm>
            <a:off x="4383088" y="1990725"/>
            <a:ext cx="640800" cy="417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2250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a:latin typeface="Courier New" pitchFamily="49" charset="0"/>
                <a:cs typeface="Courier New" pitchFamily="49" charset="0"/>
              </a:rPr>
              <a:t>     </a:t>
            </a:r>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a:t>
            </a:r>
            <a:r>
              <a:rPr lang="en-GB" sz="1400" dirty="0" smtClean="0">
                <a:latin typeface="Courier New" pitchFamily="49" charset="0"/>
                <a:cs typeface="Courier New" pitchFamily="49" charset="0"/>
              </a:rPr>
              <a:t>2274</a:t>
            </a:r>
          </a:p>
          <a:p>
            <a:pPr>
              <a:spcBef>
                <a:spcPts val="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1.23488   .0556274    22.20   0.000     1.125794    1.343966</a:t>
            </a:r>
          </a:p>
          <a:p>
            <a:r>
              <a:rPr lang="en-GB" sz="1400" dirty="0">
                <a:latin typeface="Courier New" pitchFamily="49" charset="0"/>
                <a:cs typeface="Courier New" pitchFamily="49" charset="0"/>
              </a:rPr>
              <a:t>        SM |   .1477984   .0222765     6.63   0.000     .1041139    .1914829</a:t>
            </a:r>
          </a:p>
          <a:p>
            <a:r>
              <a:rPr lang="en-GB" sz="1400" dirty="0">
                <a:latin typeface="Courier New" pitchFamily="49" charset="0"/>
                <a:cs typeface="Courier New" pitchFamily="49" charset="0"/>
              </a:rPr>
              <a:t>        SF |   .1527509   .0197091     7.75   0.000     .1141011    .1914007</a:t>
            </a:r>
          </a:p>
          <a:p>
            <a:r>
              <a:rPr lang="en-GB" sz="1400" dirty="0">
                <a:latin typeface="Courier New" pitchFamily="49" charset="0"/>
                <a:cs typeface="Courier New" pitchFamily="49" charset="0"/>
              </a:rPr>
              <a:t>     _cons |   10.28846   .2834715    36.29   0.000     9.732573    10.84435</a:t>
            </a:r>
          </a:p>
          <a:p>
            <a:r>
              <a:rPr lang="en-GB" sz="1400" dirty="0">
                <a:latin typeface="Courier New" pitchFamily="49" charset="0"/>
                <a:cs typeface="Courier New" pitchFamily="49" charset="0"/>
              </a:rPr>
              <a:t>----------------------------------------------------------------------------</a:t>
            </a:r>
          </a:p>
          <a:p>
            <a:endParaRPr lang="en-GB" sz="1400" dirty="0">
              <a:latin typeface="Courier New" pitchFamily="49" charset="0"/>
              <a:cs typeface="Courier New" pitchFamily="49" charset="0"/>
            </a:endParaRPr>
          </a:p>
        </p:txBody>
      </p:sp>
      <p:sp>
        <p:nvSpPr>
          <p:cNvPr id="22" name="Rectangle 10"/>
          <p:cNvSpPr>
            <a:spLocks noChangeArrowheads="1"/>
          </p:cNvSpPr>
          <p:nvPr/>
        </p:nvSpPr>
        <p:spPr bwMode="auto">
          <a:xfrm>
            <a:off x="4383088" y="4477500"/>
            <a:ext cx="640800" cy="417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3"/>
          <p:cNvSpPr>
            <a:spLocks noChangeArrowheads="1"/>
          </p:cNvSpPr>
          <p:nvPr/>
        </p:nvSpPr>
        <p:spPr bwMode="auto">
          <a:xfrm>
            <a:off x="365125" y="3104175"/>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3"/>
          <p:cNvSpPr>
            <a:spLocks noChangeArrowheads="1"/>
          </p:cNvSpPr>
          <p:nvPr/>
        </p:nvSpPr>
        <p:spPr bwMode="auto">
          <a:xfrm>
            <a:off x="5949950" y="3386100"/>
            <a:ext cx="2584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4"/>
          <p:cNvSpPr txBox="1">
            <a:spLocks noChangeArrowheads="1"/>
          </p:cNvSpPr>
          <p:nvPr/>
        </p:nvSpPr>
        <p:spPr bwMode="auto">
          <a:xfrm>
            <a:off x="301625" y="3074399"/>
            <a:ext cx="8532813" cy="2231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a:latin typeface="Courier New" pitchFamily="49" charset="0"/>
                <a:cs typeface="Courier New" pitchFamily="49" charset="0"/>
              </a:rPr>
              <a:t>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a:t>
            </a:r>
            <a:r>
              <a:rPr lang="en-GB" sz="1400" dirty="0" smtClean="0">
                <a:latin typeface="Courier New" pitchFamily="49" charset="0"/>
                <a:cs typeface="Courier New" pitchFamily="49" charset="0"/>
              </a:rPr>
              <a:t>500</a:t>
            </a:r>
            <a:endParaRPr lang="en-GB" sz="1400" dirty="0">
              <a:latin typeface="Courier New" pitchFamily="49" charset="0"/>
              <a:cs typeface="Courier New" pitchFamily="49" charset="0"/>
            </a:endParaRPr>
          </a:p>
          <a:p>
            <a:pPr>
              <a:spcBef>
                <a:spcPts val="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30163663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125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81265" name="Text Box 1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1</a:t>
            </a:r>
            <a:endParaRPr lang="en-US" sz="1000" b="0">
              <a:solidFill>
                <a:srgbClr val="3366FF"/>
              </a:solidFill>
            </a:endParaRPr>
          </a:p>
        </p:txBody>
      </p:sp>
      <p:sp>
        <p:nvSpPr>
          <p:cNvPr id="181266" name="Text Box 1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What can you do about </a:t>
            </a:r>
            <a:r>
              <a:rPr lang="en-GB" sz="1500" dirty="0" err="1"/>
              <a:t>multicollinearity</a:t>
            </a:r>
            <a:r>
              <a:rPr lang="en-GB" sz="1500" dirty="0"/>
              <a:t> if you encounter it?  We will discuss some possible measures, looking at the model with two explanatory variables.</a:t>
            </a:r>
          </a:p>
        </p:txBody>
      </p:sp>
      <p:sp>
        <p:nvSpPr>
          <p:cNvPr id="11"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181303" name="Equation" r:id="rId3" imgW="7137360" imgH="927000" progId="Equation.DSMT4">
                  <p:embed/>
                </p:oleObj>
              </mc:Choice>
              <mc:Fallback>
                <p:oleObj name="Equation" r:id="rId3" imgW="7137360" imgH="927000" progId="Equation.DSMT4">
                  <p:embed/>
                  <p:pic>
                    <p:nvPicPr>
                      <p:cNvPr id="0" name="Object 14"/>
                      <p:cNvPicPr>
                        <a:picLocks noChangeAspect="1" noChangeArrowheads="1"/>
                      </p:cNvPicPr>
                      <p:nvPr/>
                    </p:nvPicPr>
                    <p:blipFill>
                      <a:blip r:embed="rId4"/>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3024000"/>
            <a:ext cx="9144000" cy="23688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19</a:t>
            </a:r>
            <a:endParaRPr lang="en-US" sz="1000" b="0" dirty="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This </a:t>
            </a:r>
            <a:r>
              <a:rPr lang="en-GB" sz="1500" dirty="0"/>
              <a:t>example is artificial because </a:t>
            </a:r>
            <a:r>
              <a:rPr lang="en-GB" sz="1500" dirty="0" smtClean="0"/>
              <a:t>Data Set 21 is </a:t>
            </a:r>
            <a:r>
              <a:rPr lang="en-GB" sz="1500" dirty="0"/>
              <a:t>a subset of the </a:t>
            </a:r>
            <a:r>
              <a:rPr lang="en-GB" sz="1500" i="1" dirty="0" smtClean="0"/>
              <a:t>EAWE</a:t>
            </a:r>
            <a:r>
              <a:rPr lang="en-GB" sz="1500" dirty="0" smtClean="0"/>
              <a:t> data </a:t>
            </a:r>
            <a:r>
              <a:rPr lang="en-GB" sz="1500" dirty="0"/>
              <a:t>base. In practice, </a:t>
            </a:r>
            <a:r>
              <a:rPr lang="en-GB" sz="1500" dirty="0" smtClean="0"/>
              <a:t>you would always use the entire data set</a:t>
            </a:r>
            <a:r>
              <a:rPr lang="en-GB" sz="1500" dirty="0"/>
              <a:t>, unless </a:t>
            </a:r>
            <a:r>
              <a:rPr lang="en-GB" sz="1500" dirty="0" smtClean="0"/>
              <a:t>it </a:t>
            </a:r>
            <a:r>
              <a:rPr lang="en-GB" sz="1500" dirty="0"/>
              <a:t>were so enormous, as in the case of a </a:t>
            </a:r>
            <a:r>
              <a:rPr lang="en-GB" sz="1500" dirty="0" smtClean="0"/>
              <a:t>census </a:t>
            </a:r>
            <a:r>
              <a:rPr lang="en-GB" sz="1500" dirty="0"/>
              <a:t>of population, that the costs of processing it fully might not be justified.</a:t>
            </a:r>
          </a:p>
        </p:txBody>
      </p:sp>
      <p:sp>
        <p:nvSpPr>
          <p:cNvPr id="12" name="Rectangle 5"/>
          <p:cNvSpPr>
            <a:spLocks noChangeArrowheads="1"/>
          </p:cNvSpPr>
          <p:nvPr/>
        </p:nvSpPr>
        <p:spPr bwMode="auto">
          <a:xfrm>
            <a:off x="0" y="548375"/>
            <a:ext cx="9144000" cy="23688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3"/>
          <p:cNvSpPr>
            <a:spLocks noChangeArrowheads="1"/>
          </p:cNvSpPr>
          <p:nvPr/>
        </p:nvSpPr>
        <p:spPr bwMode="auto">
          <a:xfrm>
            <a:off x="365125" y="63720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3"/>
          <p:cNvSpPr>
            <a:spLocks noChangeArrowheads="1"/>
          </p:cNvSpPr>
          <p:nvPr/>
        </p:nvSpPr>
        <p:spPr bwMode="auto">
          <a:xfrm>
            <a:off x="5949950" y="928650"/>
            <a:ext cx="2584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9"/>
          <p:cNvSpPr>
            <a:spLocks noChangeArrowheads="1"/>
          </p:cNvSpPr>
          <p:nvPr/>
        </p:nvSpPr>
        <p:spPr bwMode="auto">
          <a:xfrm>
            <a:off x="4383088" y="1990725"/>
            <a:ext cx="640800" cy="417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2250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a:latin typeface="Courier New" pitchFamily="49" charset="0"/>
                <a:cs typeface="Courier New" pitchFamily="49" charset="0"/>
              </a:rPr>
              <a:t>     </a:t>
            </a:r>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a:t>
            </a:r>
            <a:r>
              <a:rPr lang="en-GB" sz="1400" dirty="0" smtClean="0">
                <a:latin typeface="Courier New" pitchFamily="49" charset="0"/>
                <a:cs typeface="Courier New" pitchFamily="49" charset="0"/>
              </a:rPr>
              <a:t>2274</a:t>
            </a:r>
          </a:p>
          <a:p>
            <a:pPr>
              <a:spcBef>
                <a:spcPts val="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1.23488   .0556274    22.20   0.000     1.125794    1.343966</a:t>
            </a:r>
          </a:p>
          <a:p>
            <a:r>
              <a:rPr lang="en-GB" sz="1400" dirty="0">
                <a:latin typeface="Courier New" pitchFamily="49" charset="0"/>
                <a:cs typeface="Courier New" pitchFamily="49" charset="0"/>
              </a:rPr>
              <a:t>        SM |   .1477984   .0222765     6.63   0.000     .1041139    .1914829</a:t>
            </a:r>
          </a:p>
          <a:p>
            <a:r>
              <a:rPr lang="en-GB" sz="1400" dirty="0">
                <a:latin typeface="Courier New" pitchFamily="49" charset="0"/>
                <a:cs typeface="Courier New" pitchFamily="49" charset="0"/>
              </a:rPr>
              <a:t>        SF |   .1527509   .0197091     7.75   0.000     .1141011    .1914007</a:t>
            </a:r>
          </a:p>
          <a:p>
            <a:r>
              <a:rPr lang="en-GB" sz="1400" dirty="0">
                <a:latin typeface="Courier New" pitchFamily="49" charset="0"/>
                <a:cs typeface="Courier New" pitchFamily="49" charset="0"/>
              </a:rPr>
              <a:t>     _cons |   10.28846   .2834715    36.29   0.000     9.732573    10.84435</a:t>
            </a:r>
          </a:p>
          <a:p>
            <a:r>
              <a:rPr lang="en-GB" sz="1400" dirty="0">
                <a:latin typeface="Courier New" pitchFamily="49" charset="0"/>
                <a:cs typeface="Courier New" pitchFamily="49" charset="0"/>
              </a:rPr>
              <a:t>----------------------------------------------------------------------------</a:t>
            </a:r>
          </a:p>
          <a:p>
            <a:endParaRPr lang="en-GB" sz="1400" dirty="0">
              <a:latin typeface="Courier New" pitchFamily="49" charset="0"/>
              <a:cs typeface="Courier New" pitchFamily="49" charset="0"/>
            </a:endParaRPr>
          </a:p>
        </p:txBody>
      </p:sp>
      <p:sp>
        <p:nvSpPr>
          <p:cNvPr id="22" name="Rectangle 10"/>
          <p:cNvSpPr>
            <a:spLocks noChangeArrowheads="1"/>
          </p:cNvSpPr>
          <p:nvPr/>
        </p:nvSpPr>
        <p:spPr bwMode="auto">
          <a:xfrm>
            <a:off x="4383088" y="4477500"/>
            <a:ext cx="640800" cy="417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3"/>
          <p:cNvSpPr>
            <a:spLocks noChangeArrowheads="1"/>
          </p:cNvSpPr>
          <p:nvPr/>
        </p:nvSpPr>
        <p:spPr bwMode="auto">
          <a:xfrm>
            <a:off x="365125" y="3104175"/>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3"/>
          <p:cNvSpPr>
            <a:spLocks noChangeArrowheads="1"/>
          </p:cNvSpPr>
          <p:nvPr/>
        </p:nvSpPr>
        <p:spPr bwMode="auto">
          <a:xfrm>
            <a:off x="5949950" y="3386100"/>
            <a:ext cx="2584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4"/>
          <p:cNvSpPr txBox="1">
            <a:spLocks noChangeArrowheads="1"/>
          </p:cNvSpPr>
          <p:nvPr/>
        </p:nvSpPr>
        <p:spPr bwMode="auto">
          <a:xfrm>
            <a:off x="301625" y="3074399"/>
            <a:ext cx="8532813" cy="2231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a:latin typeface="Courier New" pitchFamily="49" charset="0"/>
                <a:cs typeface="Courier New" pitchFamily="49" charset="0"/>
              </a:rPr>
              <a:t>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a:t>
            </a:r>
            <a:r>
              <a:rPr lang="en-GB" sz="1400" dirty="0" smtClean="0">
                <a:latin typeface="Courier New" pitchFamily="49" charset="0"/>
                <a:cs typeface="Courier New" pitchFamily="49" charset="0"/>
              </a:rPr>
              <a:t>500</a:t>
            </a:r>
            <a:endParaRPr lang="en-GB" sz="1400" dirty="0">
              <a:latin typeface="Courier New" pitchFamily="49" charset="0"/>
              <a:cs typeface="Courier New" pitchFamily="49" charset="0"/>
            </a:endParaRPr>
          </a:p>
          <a:p>
            <a:pPr>
              <a:spcBef>
                <a:spcPts val="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a:latin typeface="Courier New" pitchFamily="49" charset="0"/>
                <a:cs typeface="Courier New" pitchFamily="49" charset="0"/>
              </a:rPr>
              <a:t>-----------+----------------------------------------------------------------</a:t>
            </a:r>
          </a:p>
          <a:p>
            <a:r>
              <a:rPr lang="en-GB" sz="1400" dirty="0">
                <a:latin typeface="Courier New" pitchFamily="49" charset="0"/>
                <a:cs typeface="Courier New" pitchFamily="49" charset="0"/>
              </a:rPr>
              <a:t>    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39459524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20</a:t>
            </a:r>
            <a:endParaRPr lang="en-US" sz="1000" b="0" dirty="0">
              <a:solidFill>
                <a:srgbClr val="3366FF"/>
              </a:solidFill>
            </a:endParaRPr>
          </a:p>
        </p:txBody>
      </p:sp>
      <p:sp>
        <p:nvSpPr>
          <p:cNvPr id="1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If </a:t>
            </a:r>
            <a:r>
              <a:rPr lang="en-GB" sz="1500" dirty="0"/>
              <a:t>you are working with cross-sectional data (individuals, households, enterprises, etc.) and you are undertaking a survey, you may be able to increase the size of the sample by negotiating a bigger budget at the planning stage.</a:t>
            </a:r>
          </a:p>
        </p:txBody>
      </p:sp>
      <p:sp>
        <p:nvSpPr>
          <p:cNvPr id="20" name="Rectangle 5"/>
          <p:cNvSpPr>
            <a:spLocks noChangeArrowheads="1"/>
          </p:cNvSpPr>
          <p:nvPr/>
        </p:nvSpPr>
        <p:spPr bwMode="auto">
          <a:xfrm>
            <a:off x="-9525" y="1742400"/>
            <a:ext cx="9144000" cy="1476376"/>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5" name="Text Box 3"/>
          <p:cNvSpPr txBox="1">
            <a:spLocks noChangeArrowheads="1"/>
          </p:cNvSpPr>
          <p:nvPr/>
        </p:nvSpPr>
        <p:spPr bwMode="auto">
          <a:xfrm>
            <a:off x="301625" y="1846801"/>
            <a:ext cx="8532813" cy="1010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1</a:t>
            </a:r>
            <a:r>
              <a:rPr lang="en-GB" sz="1800" dirty="0" smtClean="0">
                <a:latin typeface="Arial" charset="0"/>
              </a:rPr>
              <a:t>)</a:t>
            </a:r>
            <a:r>
              <a:rPr lang="en-GB" sz="1800" dirty="0">
                <a:latin typeface="Arial" charset="0"/>
              </a:rPr>
              <a:t>	Increase the number of observations.</a:t>
            </a:r>
          </a:p>
          <a:p>
            <a:pPr>
              <a:spcBef>
                <a:spcPct val="50000"/>
              </a:spcBef>
            </a:pPr>
            <a:r>
              <a:rPr lang="en-GB" sz="1800" dirty="0">
                <a:latin typeface="Arial" charset="0"/>
              </a:rPr>
              <a:t>	Surveys: increase the budget, use </a:t>
            </a:r>
            <a:r>
              <a:rPr lang="en-GB" sz="1800" dirty="0" smtClean="0">
                <a:latin typeface="Arial" charset="0"/>
              </a:rPr>
              <a:t>clustering.  </a:t>
            </a:r>
            <a:endParaRPr lang="en-US" sz="1800" dirty="0">
              <a:latin typeface="Arial" charset="0"/>
            </a:endParaRPr>
          </a:p>
        </p:txBody>
      </p:sp>
      <p:sp>
        <p:nvSpPr>
          <p:cNvPr id="26"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704508511"/>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71718" name="Equation" r:id="rId3" imgW="7137360" imgH="927000" progId="Equation.DSMT4">
                  <p:embed/>
                </p:oleObj>
              </mc:Choice>
              <mc:Fallback>
                <p:oleObj name="Equation" r:id="rId3" imgW="7137360" imgH="927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9747318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21</a:t>
            </a:r>
            <a:endParaRPr lang="en-US" sz="1000" b="0" dirty="0">
              <a:solidFill>
                <a:srgbClr val="3366FF"/>
              </a:solidFill>
            </a:endParaRPr>
          </a:p>
        </p:txBody>
      </p:sp>
      <p:sp>
        <p:nvSpPr>
          <p:cNvPr id="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Alternatively, you could make a fixed budget go further by using a technique known as clustering.  You divide the country geographically by zip code or postal area.</a:t>
            </a:r>
          </a:p>
        </p:txBody>
      </p:sp>
      <p:sp>
        <p:nvSpPr>
          <p:cNvPr id="7"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8" name="Rectangle 5"/>
          <p:cNvSpPr>
            <a:spLocks noChangeArrowheads="1"/>
          </p:cNvSpPr>
          <p:nvPr/>
        </p:nvSpPr>
        <p:spPr bwMode="auto">
          <a:xfrm>
            <a:off x="-9525" y="1742400"/>
            <a:ext cx="9144000" cy="1476376"/>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9" name="Text Box 3"/>
          <p:cNvSpPr txBox="1">
            <a:spLocks noChangeArrowheads="1"/>
          </p:cNvSpPr>
          <p:nvPr/>
        </p:nvSpPr>
        <p:spPr bwMode="auto">
          <a:xfrm>
            <a:off x="301625" y="1846801"/>
            <a:ext cx="8532813" cy="1010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1</a:t>
            </a:r>
            <a:r>
              <a:rPr lang="en-GB" sz="1800" dirty="0" smtClean="0">
                <a:latin typeface="Arial" charset="0"/>
              </a:rPr>
              <a:t>)</a:t>
            </a:r>
            <a:r>
              <a:rPr lang="en-GB" sz="1800" dirty="0">
                <a:latin typeface="Arial" charset="0"/>
              </a:rPr>
              <a:t>	Increase the number of observations.</a:t>
            </a:r>
          </a:p>
          <a:p>
            <a:pPr>
              <a:spcBef>
                <a:spcPct val="50000"/>
              </a:spcBef>
            </a:pPr>
            <a:r>
              <a:rPr lang="en-GB" sz="1800" dirty="0">
                <a:latin typeface="Arial" charset="0"/>
              </a:rPr>
              <a:t>	Surveys: increase the budget, use </a:t>
            </a:r>
            <a:r>
              <a:rPr lang="en-GB" sz="1800" dirty="0" smtClean="0">
                <a:latin typeface="Arial" charset="0"/>
              </a:rPr>
              <a:t>clustering.  </a:t>
            </a:r>
            <a:endParaRPr lang="en-US" sz="1800" dirty="0">
              <a:latin typeface="Arial" charset="0"/>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696067191"/>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7628" name="Equation" r:id="rId3" imgW="7137360" imgH="927000" progId="Equation.DSMT4">
                  <p:embed/>
                </p:oleObj>
              </mc:Choice>
              <mc:Fallback>
                <p:oleObj name="Equation" r:id="rId3" imgW="7137360" imgH="927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773829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22</a:t>
            </a:r>
            <a:endParaRPr lang="en-US" sz="1000" b="0" dirty="0">
              <a:solidFill>
                <a:srgbClr val="3366FF"/>
              </a:solidFill>
            </a:endParaRPr>
          </a:p>
        </p:txBody>
      </p:sp>
      <p:sp>
        <p:nvSpPr>
          <p:cNvPr id="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You select a number of these randomly, perhaps using stratified random sampling to make sure that metropolitan, other urban, and rural areas are properly represented.</a:t>
            </a:r>
          </a:p>
        </p:txBody>
      </p:sp>
      <p:sp>
        <p:nvSpPr>
          <p:cNvPr id="7"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8" name="Rectangle 5"/>
          <p:cNvSpPr>
            <a:spLocks noChangeArrowheads="1"/>
          </p:cNvSpPr>
          <p:nvPr/>
        </p:nvSpPr>
        <p:spPr bwMode="auto">
          <a:xfrm>
            <a:off x="-9525" y="1742400"/>
            <a:ext cx="9144000" cy="1476376"/>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9" name="Text Box 3"/>
          <p:cNvSpPr txBox="1">
            <a:spLocks noChangeArrowheads="1"/>
          </p:cNvSpPr>
          <p:nvPr/>
        </p:nvSpPr>
        <p:spPr bwMode="auto">
          <a:xfrm>
            <a:off x="301625" y="1846801"/>
            <a:ext cx="8532813" cy="1010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1</a:t>
            </a:r>
            <a:r>
              <a:rPr lang="en-GB" sz="1800" dirty="0" smtClean="0">
                <a:latin typeface="Arial" charset="0"/>
              </a:rPr>
              <a:t>)</a:t>
            </a:r>
            <a:r>
              <a:rPr lang="en-GB" sz="1800" dirty="0">
                <a:latin typeface="Arial" charset="0"/>
              </a:rPr>
              <a:t>	Increase the number of observations.</a:t>
            </a:r>
          </a:p>
          <a:p>
            <a:pPr>
              <a:spcBef>
                <a:spcPct val="50000"/>
              </a:spcBef>
            </a:pPr>
            <a:r>
              <a:rPr lang="en-GB" sz="1800" dirty="0">
                <a:latin typeface="Arial" charset="0"/>
              </a:rPr>
              <a:t>	Surveys: increase the budget, use </a:t>
            </a:r>
            <a:r>
              <a:rPr lang="en-GB" sz="1800" dirty="0" smtClean="0">
                <a:latin typeface="Arial" charset="0"/>
              </a:rPr>
              <a:t>clustering.  </a:t>
            </a:r>
            <a:endParaRPr lang="en-US" sz="1800" dirty="0">
              <a:latin typeface="Arial" charset="0"/>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3359793094"/>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8652" name="Equation" r:id="rId3" imgW="7137360" imgH="927000" progId="Equation.DSMT4">
                  <p:embed/>
                </p:oleObj>
              </mc:Choice>
              <mc:Fallback>
                <p:oleObj name="Equation" r:id="rId3" imgW="7137360" imgH="927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192720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23</a:t>
            </a:r>
            <a:endParaRPr lang="en-US" sz="1000" b="0" dirty="0">
              <a:solidFill>
                <a:srgbClr val="3366FF"/>
              </a:solidFill>
            </a:endParaRPr>
          </a:p>
        </p:txBody>
      </p:sp>
      <p:sp>
        <p:nvSpPr>
          <p:cNvPr id="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You then confine the survey to the areas selected.  This reduces the travel time and cost of the fieldworkers, allowing them to interview a greater number of respondents.</a:t>
            </a:r>
          </a:p>
        </p:txBody>
      </p:sp>
      <p:sp>
        <p:nvSpPr>
          <p:cNvPr id="7"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8" name="Rectangle 5"/>
          <p:cNvSpPr>
            <a:spLocks noChangeArrowheads="1"/>
          </p:cNvSpPr>
          <p:nvPr/>
        </p:nvSpPr>
        <p:spPr bwMode="auto">
          <a:xfrm>
            <a:off x="-9525" y="1742400"/>
            <a:ext cx="9144000" cy="1476376"/>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9" name="Text Box 3"/>
          <p:cNvSpPr txBox="1">
            <a:spLocks noChangeArrowheads="1"/>
          </p:cNvSpPr>
          <p:nvPr/>
        </p:nvSpPr>
        <p:spPr bwMode="auto">
          <a:xfrm>
            <a:off x="301625" y="1846801"/>
            <a:ext cx="8532813" cy="1010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1</a:t>
            </a:r>
            <a:r>
              <a:rPr lang="en-GB" sz="1800" dirty="0" smtClean="0">
                <a:latin typeface="Arial" charset="0"/>
              </a:rPr>
              <a:t>)</a:t>
            </a:r>
            <a:r>
              <a:rPr lang="en-GB" sz="1800" dirty="0">
                <a:latin typeface="Arial" charset="0"/>
              </a:rPr>
              <a:t>	Increase the number of observations.</a:t>
            </a:r>
          </a:p>
          <a:p>
            <a:pPr>
              <a:spcBef>
                <a:spcPct val="50000"/>
              </a:spcBef>
            </a:pPr>
            <a:r>
              <a:rPr lang="en-GB" sz="1800" dirty="0">
                <a:latin typeface="Arial" charset="0"/>
              </a:rPr>
              <a:t>	Surveys: increase the budget, use </a:t>
            </a:r>
            <a:r>
              <a:rPr lang="en-GB" sz="1800" dirty="0" smtClean="0">
                <a:latin typeface="Arial" charset="0"/>
              </a:rPr>
              <a:t>clustering.  </a:t>
            </a:r>
            <a:endParaRPr lang="en-US" sz="1800" dirty="0">
              <a:latin typeface="Arial" charset="0"/>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135357289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9676" name="Equation" r:id="rId3" imgW="7137360" imgH="927000" progId="Equation.DSMT4">
                  <p:embed/>
                </p:oleObj>
              </mc:Choice>
              <mc:Fallback>
                <p:oleObj name="Equation" r:id="rId3" imgW="7137360" imgH="927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2996769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4" name="Rectangle 5"/>
          <p:cNvSpPr>
            <a:spLocks noChangeArrowheads="1"/>
          </p:cNvSpPr>
          <p:nvPr/>
        </p:nvSpPr>
        <p:spPr bwMode="auto">
          <a:xfrm>
            <a:off x="-9525" y="1742400"/>
            <a:ext cx="9144000" cy="1476376"/>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 name="Text Box 3"/>
          <p:cNvSpPr txBox="1">
            <a:spLocks noChangeArrowheads="1"/>
          </p:cNvSpPr>
          <p:nvPr/>
        </p:nvSpPr>
        <p:spPr bwMode="auto">
          <a:xfrm>
            <a:off x="301625" y="1846800"/>
            <a:ext cx="8532813" cy="1325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1</a:t>
            </a:r>
            <a:r>
              <a:rPr lang="en-GB" sz="1800" dirty="0" smtClean="0">
                <a:latin typeface="Arial" charset="0"/>
              </a:rPr>
              <a:t>)</a:t>
            </a:r>
            <a:r>
              <a:rPr lang="en-GB" sz="1800" dirty="0">
                <a:latin typeface="Arial" charset="0"/>
              </a:rPr>
              <a:t>	Increase the number of observations.</a:t>
            </a:r>
          </a:p>
          <a:p>
            <a:pPr>
              <a:spcBef>
                <a:spcPct val="50000"/>
              </a:spcBef>
            </a:pPr>
            <a:r>
              <a:rPr lang="en-GB" sz="1800" dirty="0">
                <a:latin typeface="Arial" charset="0"/>
              </a:rPr>
              <a:t>	Surveys: increase the budget, use </a:t>
            </a:r>
            <a:r>
              <a:rPr lang="en-GB" sz="1800" dirty="0" smtClean="0">
                <a:latin typeface="Arial" charset="0"/>
              </a:rPr>
              <a:t>clustering.</a:t>
            </a:r>
            <a:endParaRPr lang="en-GB" sz="1800" dirty="0">
              <a:latin typeface="Arial" charset="0"/>
            </a:endParaRPr>
          </a:p>
          <a:p>
            <a:pPr>
              <a:spcBef>
                <a:spcPct val="50000"/>
              </a:spcBef>
            </a:pPr>
            <a:r>
              <a:rPr lang="en-GB" sz="1800" dirty="0">
                <a:latin typeface="Arial" charset="0"/>
              </a:rPr>
              <a:t>	Time series: use quarterly instead of annual </a:t>
            </a:r>
            <a:r>
              <a:rPr lang="en-GB" sz="1800" dirty="0" smtClean="0">
                <a:latin typeface="Arial" charset="0"/>
              </a:rPr>
              <a:t>data.  </a:t>
            </a:r>
            <a:endParaRPr lang="en-US" sz="1800" dirty="0">
              <a:latin typeface="Arial" charset="0"/>
            </a:endParaRPr>
          </a:p>
        </p:txBody>
      </p:sp>
      <p:sp>
        <p:nvSpPr>
          <p:cNvPr id="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24</a:t>
            </a:r>
            <a:endParaRPr lang="en-US" sz="1000" b="0" dirty="0">
              <a:solidFill>
                <a:srgbClr val="3366FF"/>
              </a:solidFill>
            </a:endParaRPr>
          </a:p>
        </p:txBody>
      </p:sp>
      <p:sp>
        <p:nvSpPr>
          <p:cNvPr id="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you are working with time series data, you may be able to increase the sample by working with shorter time intervals for the data, for example quarterly or even monthly data instead of annual data.</a:t>
            </a:r>
          </a:p>
        </p:txBody>
      </p:sp>
      <p:sp>
        <p:nvSpPr>
          <p:cNvPr id="9" name="Rectangle 8"/>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1" name="Object 10"/>
          <p:cNvGraphicFramePr>
            <a:graphicFrameLocks noChangeAspect="1"/>
          </p:cNvGraphicFramePr>
          <p:nvPr>
            <p:extLst>
              <p:ext uri="{D42A27DB-BD31-4B8C-83A1-F6EECF244321}">
                <p14:modId xmlns:p14="http://schemas.microsoft.com/office/powerpoint/2010/main" val="3872443880"/>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70700" name="Equation" r:id="rId3" imgW="7137360" imgH="927000" progId="Equation.DSMT4">
                  <p:embed/>
                </p:oleObj>
              </mc:Choice>
              <mc:Fallback>
                <p:oleObj name="Equation" r:id="rId3" imgW="7137360" imgH="927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9334046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9795" name="Text Box 3"/>
          <p:cNvSpPr txBox="1">
            <a:spLocks noChangeArrowheads="1"/>
          </p:cNvSpPr>
          <p:nvPr/>
        </p:nvSpPr>
        <p:spPr bwMode="auto">
          <a:xfrm>
            <a:off x="301625" y="1846800"/>
            <a:ext cx="8532813" cy="4873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2</a:t>
            </a:r>
            <a:r>
              <a:rPr lang="en-GB" sz="1800" dirty="0" smtClean="0">
                <a:latin typeface="Arial" charset="0"/>
              </a:rPr>
              <a:t>)</a:t>
            </a:r>
            <a:r>
              <a:rPr lang="en-GB" sz="1800" dirty="0">
                <a:latin typeface="Arial" charset="0"/>
              </a:rPr>
              <a:t>	Reduce        by including further relevant variables in the model.</a:t>
            </a:r>
            <a:endParaRPr lang="en-US" sz="1800" b="0" dirty="0">
              <a:latin typeface="Arial" charset="0"/>
            </a:endParaRPr>
          </a:p>
        </p:txBody>
      </p:sp>
      <p:graphicFrame>
        <p:nvGraphicFramePr>
          <p:cNvPr id="289797" name="Object 5"/>
          <p:cNvGraphicFramePr>
            <a:graphicFrameLocks noChangeAspect="1"/>
          </p:cNvGraphicFramePr>
          <p:nvPr>
            <p:extLst>
              <p:ext uri="{D42A27DB-BD31-4B8C-83A1-F6EECF244321}">
                <p14:modId xmlns:p14="http://schemas.microsoft.com/office/powerpoint/2010/main" val="447040096"/>
              </p:ext>
            </p:extLst>
          </p:nvPr>
        </p:nvGraphicFramePr>
        <p:xfrm>
          <a:off x="1835150" y="1818000"/>
          <a:ext cx="354013" cy="419100"/>
        </p:xfrm>
        <a:graphic>
          <a:graphicData uri="http://schemas.openxmlformats.org/presentationml/2006/ole">
            <mc:AlternateContent xmlns:mc="http://schemas.openxmlformats.org/markup-compatibility/2006">
              <mc:Choice xmlns:v="urn:schemas-microsoft-com:vml" Requires="v">
                <p:oleObj spid="_x0000_s365599" name="Equation" r:id="rId3" imgW="355320" imgH="419040" progId="Equation.3">
                  <p:embed/>
                </p:oleObj>
              </mc:Choice>
              <mc:Fallback>
                <p:oleObj name="Equation" r:id="rId3" imgW="35532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150" y="1818000"/>
                        <a:ext cx="354013"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9798"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25</a:t>
            </a:r>
            <a:endParaRPr lang="en-US" sz="1000" b="0" dirty="0">
              <a:solidFill>
                <a:srgbClr val="3366FF"/>
              </a:solidFill>
            </a:endParaRPr>
          </a:p>
        </p:txBody>
      </p:sp>
      <p:sp>
        <p:nvSpPr>
          <p:cNvPr id="28979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We </a:t>
            </a:r>
            <a:r>
              <a:rPr lang="en-GB" sz="1500" dirty="0"/>
              <a:t>might be able to reduce </a:t>
            </a:r>
            <a:r>
              <a:rPr lang="en-GB" sz="1500" dirty="0" smtClean="0"/>
              <a:t>the variance </a:t>
            </a:r>
            <a:r>
              <a:rPr lang="en-GB" sz="1500" dirty="0"/>
              <a:t>by bringing more variables into the model and reducing </a:t>
            </a:r>
            <a:r>
              <a:rPr lang="en-GB" sz="1500" i="1" dirty="0">
                <a:latin typeface="Symbol" pitchFamily="18" charset="2"/>
              </a:rPr>
              <a:t> </a:t>
            </a:r>
            <a:r>
              <a:rPr lang="en-GB" sz="1500" i="1" dirty="0" smtClean="0">
                <a:latin typeface="Symbol" pitchFamily="18" charset="2"/>
              </a:rPr>
              <a:t>    </a:t>
            </a:r>
            <a:r>
              <a:rPr lang="en-GB" sz="1500" dirty="0" smtClean="0"/>
              <a:t>, </a:t>
            </a:r>
            <a:r>
              <a:rPr lang="en-GB" sz="1500" dirty="0"/>
              <a:t>the variance of the disturbance term.</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7"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917668757"/>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5600" name="Equation" r:id="rId5" imgW="7137360" imgH="927000" progId="Equation.DSMT4">
                  <p:embed/>
                </p:oleObj>
              </mc:Choice>
              <mc:Fallback>
                <p:oleObj name="Equation" r:id="rId5" imgW="7137360" imgH="9270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66596853"/>
              </p:ext>
            </p:extLst>
          </p:nvPr>
        </p:nvGraphicFramePr>
        <p:xfrm>
          <a:off x="1254125" y="6094414"/>
          <a:ext cx="231040" cy="272297"/>
        </p:xfrm>
        <a:graphic>
          <a:graphicData uri="http://schemas.openxmlformats.org/presentationml/2006/ole">
            <mc:AlternateContent xmlns:mc="http://schemas.openxmlformats.org/markup-compatibility/2006">
              <mc:Choice xmlns:v="urn:schemas-microsoft-com:vml" Requires="v">
                <p:oleObj spid="_x0000_s365601" name="Equation" r:id="rId7" imgW="355446" imgH="418918" progId="Equation.3">
                  <p:embed/>
                </p:oleObj>
              </mc:Choice>
              <mc:Fallback>
                <p:oleObj name="Equation" r:id="rId7" imgW="355446" imgH="418918"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4125" y="6094414"/>
                        <a:ext cx="231040" cy="272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6303315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38520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2285" name="Rectangle 13"/>
          <p:cNvSpPr>
            <a:spLocks noChangeArrowheads="1"/>
          </p:cNvSpPr>
          <p:nvPr/>
        </p:nvSpPr>
        <p:spPr bwMode="auto">
          <a:xfrm>
            <a:off x="365125" y="637200"/>
            <a:ext cx="27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7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a:solidFill>
                  <a:srgbClr val="3366FF"/>
                </a:solidFill>
              </a:rPr>
              <a:t>2</a:t>
            </a:r>
            <a:r>
              <a:rPr lang="en-US" sz="1000" b="0" dirty="0" smtClean="0">
                <a:solidFill>
                  <a:srgbClr val="3366FF"/>
                </a:solidFill>
              </a:rPr>
              <a:t>6</a:t>
            </a:r>
            <a:endParaRPr lang="en-US" sz="1000" b="0" dirty="0">
              <a:solidFill>
                <a:srgbClr val="3366FF"/>
              </a:solidFill>
            </a:endParaRPr>
          </a:p>
        </p:txBody>
      </p:sp>
      <p:sp>
        <p:nvSpPr>
          <p:cNvPr id="18227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Here we have added </a:t>
            </a:r>
            <a:r>
              <a:rPr lang="en-GB" sz="1500" dirty="0"/>
              <a:t>a dummy variable </a:t>
            </a:r>
            <a:r>
              <a:rPr lang="en-GB" sz="1500" i="1" dirty="0"/>
              <a:t>MALE</a:t>
            </a:r>
            <a:r>
              <a:rPr lang="en-GB" sz="1500" dirty="0"/>
              <a:t> is added to the specification. The use of dummy variables will be discussed at length in Chapter </a:t>
            </a:r>
            <a:r>
              <a:rPr lang="en-GB" sz="1500" dirty="0" smtClean="0"/>
              <a:t>5.d </a:t>
            </a:r>
            <a:r>
              <a:rPr lang="en-GB" sz="1500" dirty="0"/>
              <a:t>the specification.</a:t>
            </a:r>
          </a:p>
        </p:txBody>
      </p:sp>
      <p:sp>
        <p:nvSpPr>
          <p:cNvPr id="13" name="Rectangle 12"/>
          <p:cNvSpPr>
            <a:spLocks noChangeArrowheads="1"/>
          </p:cNvSpPr>
          <p:nvPr/>
        </p:nvSpPr>
        <p:spPr bwMode="auto">
          <a:xfrm>
            <a:off x="685801" y="3697287"/>
            <a:ext cx="43443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84" name="Text Box 12"/>
          <p:cNvSpPr txBox="1">
            <a:spLocks noChangeArrowheads="1"/>
          </p:cNvSpPr>
          <p:nvPr/>
        </p:nvSpPr>
        <p:spPr bwMode="auto">
          <a:xfrm>
            <a:off x="301625" y="597600"/>
            <a:ext cx="8532813" cy="3830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 MALE</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F(  4,   495) =   64.87</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Model |  1291.03572     4  322.758931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Residual |  2462.98628   495  4.97572985           R-squared     =  0.3439</a:t>
            </a:r>
          </a:p>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0.3386</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Total |    3754.022   499  7.52309018           Root MSE      =  2.2306</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ASVABC |   1.224768   .1224438    10.00   0.000     .9841945    1.465342</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SM |   .1028448   .0455914     2.26   0.025     .0132684    .1924213</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SF |   .1942085   .0421586     4.61   0.000     .1113766    .2770405</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MALE |  -.6720436   .2003524    -3.35   0.001     -1.06569   -.2783976</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_cons |   10.89728   .6145927    17.73   0.000     9.689752    12.10482</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endParaRPr lang="en-US" sz="1400" dirty="0">
              <a:latin typeface="Courier New" pitchFamily="49" charset="0"/>
              <a:cs typeface="Courier New" pitchFamily="49"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38520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2285" name="Rectangle 13"/>
          <p:cNvSpPr>
            <a:spLocks noChangeArrowheads="1"/>
          </p:cNvSpPr>
          <p:nvPr/>
        </p:nvSpPr>
        <p:spPr bwMode="auto">
          <a:xfrm>
            <a:off x="365125" y="637200"/>
            <a:ext cx="27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7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27</a:t>
            </a:r>
            <a:endParaRPr lang="en-US" sz="1000" b="0" dirty="0">
              <a:solidFill>
                <a:srgbClr val="3366FF"/>
              </a:solidFill>
            </a:endParaRPr>
          </a:p>
        </p:txBody>
      </p:sp>
      <p:sp>
        <p:nvSpPr>
          <p:cNvPr id="18227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The </a:t>
            </a:r>
            <a:r>
              <a:rPr lang="en-GB" sz="1500" dirty="0"/>
              <a:t>coefficient of </a:t>
            </a:r>
            <a:r>
              <a:rPr lang="en-GB" sz="1500" i="1" dirty="0"/>
              <a:t>MALE</a:t>
            </a:r>
            <a:r>
              <a:rPr lang="en-GB" sz="1500" dirty="0"/>
              <a:t> indicates that, controlling for the other characteristics, males tend to have 0.67 of a year less schooling than females. </a:t>
            </a:r>
          </a:p>
        </p:txBody>
      </p:sp>
      <p:sp>
        <p:nvSpPr>
          <p:cNvPr id="13" name="Rectangle 12"/>
          <p:cNvSpPr>
            <a:spLocks noChangeArrowheads="1"/>
          </p:cNvSpPr>
          <p:nvPr/>
        </p:nvSpPr>
        <p:spPr bwMode="auto">
          <a:xfrm>
            <a:off x="685801" y="3697287"/>
            <a:ext cx="43443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84" name="Text Box 12"/>
          <p:cNvSpPr txBox="1">
            <a:spLocks noChangeArrowheads="1"/>
          </p:cNvSpPr>
          <p:nvPr/>
        </p:nvSpPr>
        <p:spPr bwMode="auto">
          <a:xfrm>
            <a:off x="301625" y="597600"/>
            <a:ext cx="8532813" cy="3830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 MALE</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F(  4,   495) =   64.87</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Model |  1291.03572     4  322.758931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Residual |  2462.98628   495  4.97572985           R-squared     =  0.3439</a:t>
            </a:r>
          </a:p>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0.3386</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Total |    3754.022   499  7.52309018           Root MSE      =  2.2306</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ASVABC |   1.224768   .1224438    10.00   0.000     .9841945    1.465342</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SM |   .1028448   .0455914     2.26   0.025     .0132684    .1924213</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SF |   .1942085   .0421586     4.61   0.000     .1113766    .2770405</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MALE |  -.6720436   .2003524    -3.35   0.001     -1.06569   -.2783976</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_cons |   10.89728   .6145927    17.73   0.000     9.689752    12.10482</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endParaRPr lang="en-US" sz="1400" dirty="0">
              <a:latin typeface="Courier New" pitchFamily="49" charset="0"/>
              <a:cs typeface="Courier New" pitchFamily="49"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Tree>
    <p:extLst>
      <p:ext uri="{BB962C8B-B14F-4D97-AF65-F5344CB8AC3E}">
        <p14:creationId xmlns:p14="http://schemas.microsoft.com/office/powerpoint/2010/main" val="124261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38520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2285" name="Rectangle 13"/>
          <p:cNvSpPr>
            <a:spLocks noChangeArrowheads="1"/>
          </p:cNvSpPr>
          <p:nvPr/>
        </p:nvSpPr>
        <p:spPr bwMode="auto">
          <a:xfrm>
            <a:off x="365125" y="637200"/>
            <a:ext cx="27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7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28</a:t>
            </a:r>
            <a:endParaRPr lang="en-US" sz="1000" b="0" dirty="0">
              <a:solidFill>
                <a:srgbClr val="3366FF"/>
              </a:solidFill>
            </a:endParaRPr>
          </a:p>
        </p:txBody>
      </p:sp>
      <p:sp>
        <p:nvSpPr>
          <p:cNvPr id="18227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The </a:t>
            </a:r>
            <a:r>
              <a:rPr lang="en-GB" sz="1500" i="1" dirty="0"/>
              <a:t>t</a:t>
            </a:r>
            <a:r>
              <a:rPr lang="en-GB" sz="1500" dirty="0"/>
              <a:t> statistic and </a:t>
            </a:r>
            <a:r>
              <a:rPr lang="en-GB" sz="1500" i="1" dirty="0"/>
              <a:t>p</a:t>
            </a:r>
            <a:r>
              <a:rPr lang="en-GB" sz="1500" dirty="0"/>
              <a:t> value indicate that the effect is highly significant, so the inclusion of </a:t>
            </a:r>
            <a:r>
              <a:rPr lang="en-GB" sz="1500" i="1" dirty="0"/>
              <a:t>MALE</a:t>
            </a:r>
            <a:r>
              <a:rPr lang="en-GB" sz="1500" dirty="0"/>
              <a:t> appears to have improved the specification.</a:t>
            </a:r>
          </a:p>
        </p:txBody>
      </p:sp>
      <p:sp>
        <p:nvSpPr>
          <p:cNvPr id="13" name="Rectangle 12"/>
          <p:cNvSpPr>
            <a:spLocks noChangeArrowheads="1"/>
          </p:cNvSpPr>
          <p:nvPr/>
        </p:nvSpPr>
        <p:spPr bwMode="auto">
          <a:xfrm>
            <a:off x="685801" y="3697287"/>
            <a:ext cx="43443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84" name="Text Box 12"/>
          <p:cNvSpPr txBox="1">
            <a:spLocks noChangeArrowheads="1"/>
          </p:cNvSpPr>
          <p:nvPr/>
        </p:nvSpPr>
        <p:spPr bwMode="auto">
          <a:xfrm>
            <a:off x="301625" y="597600"/>
            <a:ext cx="8532813" cy="3830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 MALE</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F(  4,   495) =   64.87</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Model |  1291.03572     4  322.758931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Residual |  2462.98628   495  4.97572985           R-squared     =  0.3439</a:t>
            </a:r>
          </a:p>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0.3386</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Total |    3754.022   499  7.52309018           Root MSE      =  2.2306</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ASVABC |   1.224768   .1224438    10.00   0.000     .9841945    1.465342</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SM |   .1028448   .0455914     2.26   0.025     .0132684    .1924213</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SF |   .1942085   .0421586     4.61   0.000     .1113766    .2770405</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MALE |  -.6720436   .2003524    -3.35   0.001     -1.06569   -.2783976</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_cons |   10.89728   .6145927    17.73   0.000     9.689752    12.10482</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endParaRPr lang="en-US" sz="1400" dirty="0">
              <a:latin typeface="Courier New" pitchFamily="49" charset="0"/>
              <a:cs typeface="Courier New" pitchFamily="49"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Tree>
    <p:extLst>
      <p:ext uri="{BB962C8B-B14F-4D97-AF65-F5344CB8AC3E}">
        <p14:creationId xmlns:p14="http://schemas.microsoft.com/office/powerpoint/2010/main" val="26909940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594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2</a:t>
            </a:r>
            <a:endParaRPr lang="en-US" sz="1000" b="0">
              <a:solidFill>
                <a:srgbClr val="3366FF"/>
              </a:solidFill>
            </a:endParaRPr>
          </a:p>
        </p:txBody>
      </p:sp>
      <p:sp>
        <p:nvSpPr>
          <p:cNvPr id="29594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Before doing this, two important points should be emphasized.  First, multicollinearity does </a:t>
            </a:r>
            <a:r>
              <a:rPr lang="en-GB" sz="1500" i="1"/>
              <a:t>not</a:t>
            </a:r>
            <a:r>
              <a:rPr lang="en-GB" sz="1500"/>
              <a:t> cause the regression coefficients to be biased.  </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5"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295984" name="Equation" r:id="rId3" imgW="7137360" imgH="927000" progId="Equation.DSMT4">
                  <p:embed/>
                </p:oleObj>
              </mc:Choice>
              <mc:Fallback>
                <p:oleObj name="Equation" r:id="rId3" imgW="713736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21600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2285" name="Rectangle 13"/>
          <p:cNvSpPr>
            <a:spLocks noChangeArrowheads="1"/>
          </p:cNvSpPr>
          <p:nvPr/>
        </p:nvSpPr>
        <p:spPr bwMode="auto">
          <a:xfrm>
            <a:off x="365125" y="637200"/>
            <a:ext cx="27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7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29</a:t>
            </a:r>
            <a:endParaRPr lang="en-US" sz="1000" b="0" dirty="0">
              <a:solidFill>
                <a:srgbClr val="3366FF"/>
              </a:solidFill>
            </a:endParaRPr>
          </a:p>
        </p:txBody>
      </p:sp>
      <p:sp>
        <p:nvSpPr>
          <p:cNvPr id="18227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With the inclusion of </a:t>
            </a:r>
            <a:r>
              <a:rPr lang="en-GB" sz="1500" i="1" dirty="0" smtClean="0"/>
              <a:t>MALE</a:t>
            </a:r>
            <a:r>
              <a:rPr lang="en-GB" sz="1500" dirty="0" smtClean="0"/>
              <a:t>, </a:t>
            </a:r>
            <a:r>
              <a:rPr lang="en-GB" sz="1500" i="1" dirty="0"/>
              <a:t>RSS</a:t>
            </a:r>
            <a:r>
              <a:rPr lang="en-GB" sz="1500" dirty="0"/>
              <a:t> has fallen from </a:t>
            </a:r>
            <a:r>
              <a:rPr lang="en-GB" sz="1500" dirty="0" smtClean="0"/>
              <a:t>2519 </a:t>
            </a:r>
            <a:r>
              <a:rPr lang="en-GB" sz="1500" dirty="0"/>
              <a:t>to </a:t>
            </a:r>
            <a:r>
              <a:rPr lang="en-GB" sz="1500" dirty="0" smtClean="0"/>
              <a:t>2463. </a:t>
            </a:r>
            <a:r>
              <a:rPr lang="en-GB" sz="1500" dirty="0"/>
              <a:t>As a consequence,  </a:t>
            </a:r>
            <a:r>
              <a:rPr lang="en-GB" sz="1500" dirty="0" smtClean="0"/>
              <a:t>    has </a:t>
            </a:r>
            <a:r>
              <a:rPr lang="en-GB" sz="1500" dirty="0"/>
              <a:t>fallen from 5.08 to </a:t>
            </a:r>
            <a:r>
              <a:rPr lang="en-GB" sz="1500" dirty="0" smtClean="0"/>
              <a:t>4.98. </a:t>
            </a:r>
            <a:endParaRPr lang="en-GB" sz="1500" dirty="0"/>
          </a:p>
        </p:txBody>
      </p:sp>
      <p:sp>
        <p:nvSpPr>
          <p:cNvPr id="13" name="Rectangle 12"/>
          <p:cNvSpPr>
            <a:spLocks noChangeArrowheads="1"/>
          </p:cNvSpPr>
          <p:nvPr/>
        </p:nvSpPr>
        <p:spPr bwMode="auto">
          <a:xfrm>
            <a:off x="363600" y="1763712"/>
            <a:ext cx="4536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84" name="Text Box 12"/>
          <p:cNvSpPr txBox="1">
            <a:spLocks noChangeArrowheads="1"/>
          </p:cNvSpPr>
          <p:nvPr/>
        </p:nvSpPr>
        <p:spPr bwMode="auto">
          <a:xfrm>
            <a:off x="301625" y="597601"/>
            <a:ext cx="8532813" cy="218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 MALE</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F(  4,   495) =   64.87</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Model |  1291.03572     4  322.758931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Residual |  2462.98628   495  4.97572985           R-squared     =  0.3439</a:t>
            </a:r>
          </a:p>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0.3386</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Total |    3754.022   499  7.52309018           Root MSE      =  2.2306</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endParaRPr lang="en-US" sz="1400" dirty="0">
              <a:latin typeface="Courier New" pitchFamily="49" charset="0"/>
              <a:cs typeface="Courier New" pitchFamily="49"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1" name="Rectangle 5"/>
          <p:cNvSpPr>
            <a:spLocks noChangeArrowheads="1"/>
          </p:cNvSpPr>
          <p:nvPr/>
        </p:nvSpPr>
        <p:spPr bwMode="auto">
          <a:xfrm>
            <a:off x="0" y="2805799"/>
            <a:ext cx="9144000" cy="2160000"/>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7" name="Rectangle 3"/>
          <p:cNvSpPr>
            <a:spLocks noChangeArrowheads="1"/>
          </p:cNvSpPr>
          <p:nvPr/>
        </p:nvSpPr>
        <p:spPr bwMode="auto">
          <a:xfrm>
            <a:off x="365125" y="2894625"/>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20"/>
          <p:cNvSpPr>
            <a:spLocks noChangeArrowheads="1"/>
          </p:cNvSpPr>
          <p:nvPr/>
        </p:nvSpPr>
        <p:spPr bwMode="auto">
          <a:xfrm>
            <a:off x="363600" y="4021137"/>
            <a:ext cx="4536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4"/>
          <p:cNvSpPr txBox="1">
            <a:spLocks noChangeArrowheads="1"/>
          </p:cNvSpPr>
          <p:nvPr/>
        </p:nvSpPr>
        <p:spPr bwMode="auto">
          <a:xfrm>
            <a:off x="301625" y="2853750"/>
            <a:ext cx="8532813" cy="21265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a:latin typeface="Courier New" pitchFamily="49" charset="0"/>
                <a:cs typeface="Courier New" pitchFamily="49" charset="0"/>
              </a:rPr>
              <a:t>    Source |       SS       </a:t>
            </a:r>
            <a:r>
              <a:rPr lang="en-GB" sz="1400" dirty="0" err="1">
                <a:latin typeface="Courier New" pitchFamily="49" charset="0"/>
                <a:cs typeface="Courier New" pitchFamily="49" charset="0"/>
              </a:rPr>
              <a:t>df</a:t>
            </a:r>
            <a:r>
              <a:rPr lang="en-GB" sz="1400" dirty="0">
                <a:latin typeface="Courier New" pitchFamily="49" charset="0"/>
                <a:cs typeface="Courier New" pitchFamily="49" charset="0"/>
              </a:rPr>
              <a:t>       MS              Number of </a:t>
            </a:r>
            <a:r>
              <a:rPr lang="en-GB" sz="1400" dirty="0" err="1">
                <a:latin typeface="Courier New" pitchFamily="49" charset="0"/>
                <a:cs typeface="Courier New" pitchFamily="49" charset="0"/>
              </a:rPr>
              <a:t>obs</a:t>
            </a:r>
            <a:r>
              <a:rPr lang="en-GB" sz="1400" dirty="0">
                <a:latin typeface="Courier New" pitchFamily="49" charset="0"/>
                <a:cs typeface="Courier New" pitchFamily="49" charset="0"/>
              </a:rPr>
              <a:t> =     500</a:t>
            </a:r>
          </a:p>
          <a:p>
            <a:r>
              <a:rPr lang="en-GB" sz="1400" dirty="0">
                <a:latin typeface="Courier New" pitchFamily="49" charset="0"/>
                <a:cs typeface="Courier New" pitchFamily="49" charset="0"/>
              </a:rPr>
              <a:t>-----------+------------------------------           F(  3,   496) =   81.06</a:t>
            </a:r>
          </a:p>
          <a:p>
            <a:r>
              <a:rPr lang="en-GB" sz="1400" dirty="0">
                <a:latin typeface="Courier New" pitchFamily="49" charset="0"/>
                <a:cs typeface="Courier New" pitchFamily="49" charset="0"/>
              </a:rPr>
              <a:t>     Model |   1235.0519     3  411.683966           </a:t>
            </a:r>
            <a:r>
              <a:rPr lang="en-GB" sz="1400" dirty="0" err="1">
                <a:latin typeface="Courier New" pitchFamily="49" charset="0"/>
                <a:cs typeface="Courier New" pitchFamily="49" charset="0"/>
              </a:rPr>
              <a:t>Prob</a:t>
            </a:r>
            <a:r>
              <a:rPr lang="en-GB" sz="1400" dirty="0">
                <a:latin typeface="Courier New" pitchFamily="49" charset="0"/>
                <a:cs typeface="Courier New" pitchFamily="49" charset="0"/>
              </a:rPr>
              <a:t> &gt; F      =  0.0000</a:t>
            </a:r>
          </a:p>
          <a:p>
            <a:r>
              <a:rPr lang="en-GB" sz="1400" dirty="0">
                <a:latin typeface="Courier New" pitchFamily="49" charset="0"/>
                <a:cs typeface="Courier New" pitchFamily="49" charset="0"/>
              </a:rPr>
              <a:t>  Residual |   2518.9701   496  5.07856875           R-squared     =  0.3290</a:t>
            </a:r>
          </a:p>
          <a:p>
            <a:r>
              <a:rPr lang="en-GB" sz="1400" dirty="0">
                <a:latin typeface="Courier New" pitchFamily="49" charset="0"/>
                <a:cs typeface="Courier New" pitchFamily="49" charset="0"/>
              </a:rPr>
              <a:t>-----------+------------------------------           </a:t>
            </a:r>
            <a:r>
              <a:rPr lang="en-GB" sz="1400" dirty="0" err="1">
                <a:latin typeface="Courier New" pitchFamily="49" charset="0"/>
                <a:cs typeface="Courier New" pitchFamily="49" charset="0"/>
              </a:rPr>
              <a:t>Adj</a:t>
            </a:r>
            <a:r>
              <a:rPr lang="en-GB" sz="1400" dirty="0">
                <a:latin typeface="Courier New" pitchFamily="49" charset="0"/>
                <a:cs typeface="Courier New" pitchFamily="49" charset="0"/>
              </a:rPr>
              <a:t> R-squared =  0.3249</a:t>
            </a:r>
          </a:p>
          <a:p>
            <a:r>
              <a:rPr lang="en-GB" sz="1400" dirty="0">
                <a:latin typeface="Courier New" pitchFamily="49" charset="0"/>
                <a:cs typeface="Courier New" pitchFamily="49" charset="0"/>
              </a:rPr>
              <a:t>     Total |    3754.022   499  7.52309018           Root MSE      =  2.2536</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973318293"/>
              </p:ext>
            </p:extLst>
          </p:nvPr>
        </p:nvGraphicFramePr>
        <p:xfrm>
          <a:off x="7788275" y="5856288"/>
          <a:ext cx="231775" cy="273050"/>
        </p:xfrm>
        <a:graphic>
          <a:graphicData uri="http://schemas.openxmlformats.org/presentationml/2006/ole">
            <mc:AlternateContent xmlns:mc="http://schemas.openxmlformats.org/markup-compatibility/2006">
              <mc:Choice xmlns:v="urn:schemas-microsoft-com:vml" Requires="v">
                <p:oleObj spid="_x0000_s372743" name="Equation" r:id="rId3" imgW="355320" imgH="419040" progId="Equation.DSMT4">
                  <p:embed/>
                </p:oleObj>
              </mc:Choice>
              <mc:Fallback>
                <p:oleObj name="Equation" r:id="rId3" imgW="355320" imgH="419040" progId="Equation.DSMT4">
                  <p:embed/>
                  <p:pic>
                    <p:nvPicPr>
                      <p:cNvPr id="0" name="Object 2"/>
                      <p:cNvPicPr>
                        <a:picLocks noChangeAspect="1" noChangeArrowheads="1"/>
                      </p:cNvPicPr>
                      <p:nvPr/>
                    </p:nvPicPr>
                    <p:blipFill>
                      <a:blip r:embed="rId4"/>
                      <a:srcRect/>
                      <a:stretch>
                        <a:fillRect/>
                      </a:stretch>
                    </p:blipFill>
                    <p:spPr bwMode="auto">
                      <a:xfrm>
                        <a:off x="7788275" y="5856288"/>
                        <a:ext cx="231775"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4537645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2394852"/>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2285" name="Rectangle 13"/>
          <p:cNvSpPr>
            <a:spLocks noChangeArrowheads="1"/>
          </p:cNvSpPr>
          <p:nvPr/>
        </p:nvSpPr>
        <p:spPr bwMode="auto">
          <a:xfrm>
            <a:off x="365125" y="637200"/>
            <a:ext cx="27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7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30</a:t>
            </a:r>
            <a:endParaRPr lang="en-US" sz="1000" b="0" dirty="0">
              <a:solidFill>
                <a:srgbClr val="3366FF"/>
              </a:solidFill>
            </a:endParaRPr>
          </a:p>
        </p:txBody>
      </p:sp>
      <p:sp>
        <p:nvSpPr>
          <p:cNvPr id="18227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Although </a:t>
            </a:r>
            <a:r>
              <a:rPr lang="en-GB" sz="1500" dirty="0"/>
              <a:t>this is a step in the right direction, it is very small. As a consequence, the reduction of the standard error of the coefficient of </a:t>
            </a:r>
            <a:r>
              <a:rPr lang="en-GB" sz="1500" i="1" dirty="0"/>
              <a:t>SM</a:t>
            </a:r>
            <a:r>
              <a:rPr lang="en-GB" sz="1500" dirty="0"/>
              <a:t> is very small</a:t>
            </a:r>
            <a:r>
              <a:rPr lang="en-GB" sz="1500" dirty="0" smtClean="0"/>
              <a:t>. The increase in its </a:t>
            </a:r>
            <a:r>
              <a:rPr lang="en-GB" sz="1500" i="1" dirty="0" smtClean="0"/>
              <a:t>t</a:t>
            </a:r>
            <a:r>
              <a:rPr lang="en-GB" sz="1500" dirty="0" smtClean="0"/>
              <a:t> statistic is mainly caused by an increase in the estimated coefficient.</a:t>
            </a:r>
            <a:endParaRPr lang="en-GB" sz="1500" dirty="0"/>
          </a:p>
          <a:p>
            <a:pPr>
              <a:spcBef>
                <a:spcPct val="50000"/>
              </a:spcBef>
            </a:pPr>
            <a:r>
              <a:rPr lang="en-GB" sz="1500" dirty="0" smtClean="0"/>
              <a:t> </a:t>
            </a:r>
            <a:endParaRPr lang="en-GB" sz="1500" dirty="0"/>
          </a:p>
        </p:txBody>
      </p:sp>
      <p:sp>
        <p:nvSpPr>
          <p:cNvPr id="13" name="Rectangle 12"/>
          <p:cNvSpPr>
            <a:spLocks noChangeArrowheads="1"/>
          </p:cNvSpPr>
          <p:nvPr/>
        </p:nvSpPr>
        <p:spPr bwMode="auto">
          <a:xfrm>
            <a:off x="685801" y="1773237"/>
            <a:ext cx="43443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84" name="Text Box 12"/>
          <p:cNvSpPr txBox="1">
            <a:spLocks noChangeArrowheads="1"/>
          </p:cNvSpPr>
          <p:nvPr/>
        </p:nvSpPr>
        <p:spPr bwMode="auto">
          <a:xfrm>
            <a:off x="301625" y="597601"/>
            <a:ext cx="8532813" cy="2317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 MALE</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ASVABC |   1.224768   .1224438    10.00   0.000     .9841945    1.465342</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SM |   .1028448   .0455914     2.26   0.025     .0132684    .1924213</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SF |   .1942085   .0421586     4.61   0.000     .1113766    .2770405</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MALE |  -.6720436   .2003524    -3.35   0.001     -1.06569   -.2783976</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_cons |   10.89728   .6145927    17.73   0.000     9.689752    12.10482</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7" name="Rectangle 5"/>
          <p:cNvSpPr>
            <a:spLocks noChangeArrowheads="1"/>
          </p:cNvSpPr>
          <p:nvPr/>
        </p:nvSpPr>
        <p:spPr bwMode="auto">
          <a:xfrm>
            <a:off x="0" y="3043925"/>
            <a:ext cx="9144000" cy="1756676"/>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8" name="Rectangle 3"/>
          <p:cNvSpPr>
            <a:spLocks noChangeArrowheads="1"/>
          </p:cNvSpPr>
          <p:nvPr/>
        </p:nvSpPr>
        <p:spPr bwMode="auto">
          <a:xfrm>
            <a:off x="365125" y="313275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a:spLocks noChangeArrowheads="1"/>
          </p:cNvSpPr>
          <p:nvPr/>
        </p:nvSpPr>
        <p:spPr bwMode="auto">
          <a:xfrm>
            <a:off x="685801" y="3830637"/>
            <a:ext cx="43443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4"/>
          <p:cNvSpPr txBox="1">
            <a:spLocks noChangeArrowheads="1"/>
          </p:cNvSpPr>
          <p:nvPr/>
        </p:nvSpPr>
        <p:spPr bwMode="auto">
          <a:xfrm>
            <a:off x="301625" y="3093150"/>
            <a:ext cx="8532813" cy="18312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30401076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2394852"/>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2285" name="Rectangle 13"/>
          <p:cNvSpPr>
            <a:spLocks noChangeArrowheads="1"/>
          </p:cNvSpPr>
          <p:nvPr/>
        </p:nvSpPr>
        <p:spPr bwMode="auto">
          <a:xfrm>
            <a:off x="365125" y="637200"/>
            <a:ext cx="27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7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31</a:t>
            </a:r>
            <a:endParaRPr lang="en-US" sz="1000" b="0" dirty="0">
              <a:solidFill>
                <a:srgbClr val="3366FF"/>
              </a:solidFill>
            </a:endParaRPr>
          </a:p>
        </p:txBody>
      </p:sp>
      <p:sp>
        <p:nvSpPr>
          <p:cNvPr id="18227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dirty="0" smtClean="0"/>
              <a:t>This </a:t>
            </a:r>
            <a:r>
              <a:rPr lang="en-GB" sz="1500" dirty="0"/>
              <a:t>outcome is actually fairly typical. You will probably already have included all of the major variables in your original specification, so those remaining in your data set are likely to be marginal</a:t>
            </a:r>
            <a:r>
              <a:rPr lang="en-GB" sz="1500" dirty="0" smtClean="0"/>
              <a:t>.</a:t>
            </a:r>
            <a:endParaRPr lang="en-GB" sz="1500" dirty="0"/>
          </a:p>
        </p:txBody>
      </p:sp>
      <p:sp>
        <p:nvSpPr>
          <p:cNvPr id="13" name="Rectangle 12"/>
          <p:cNvSpPr>
            <a:spLocks noChangeArrowheads="1"/>
          </p:cNvSpPr>
          <p:nvPr/>
        </p:nvSpPr>
        <p:spPr bwMode="auto">
          <a:xfrm>
            <a:off x="685801" y="1773237"/>
            <a:ext cx="43443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84" name="Text Box 12"/>
          <p:cNvSpPr txBox="1">
            <a:spLocks noChangeArrowheads="1"/>
          </p:cNvSpPr>
          <p:nvPr/>
        </p:nvSpPr>
        <p:spPr bwMode="auto">
          <a:xfrm>
            <a:off x="301625" y="597601"/>
            <a:ext cx="8532813" cy="2317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 MALE</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ASVABC |   1.224768   .1224438    10.00   0.000     .9841945    1.465342</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SM |   .1028448   .0455914     2.26   0.025     .0132684    .1924213</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SF |   .1942085   .0421586     4.61   0.000     .1113766    .2770405</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MALE |  -.6720436   .2003524    -3.35   0.001     -1.06569   -.2783976</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_cons |   10.89728   .6145927    17.73   0.000     9.689752    12.10482</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7" name="Rectangle 5"/>
          <p:cNvSpPr>
            <a:spLocks noChangeArrowheads="1"/>
          </p:cNvSpPr>
          <p:nvPr/>
        </p:nvSpPr>
        <p:spPr bwMode="auto">
          <a:xfrm>
            <a:off x="0" y="3043925"/>
            <a:ext cx="9144000" cy="1756676"/>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8" name="Rectangle 3"/>
          <p:cNvSpPr>
            <a:spLocks noChangeArrowheads="1"/>
          </p:cNvSpPr>
          <p:nvPr/>
        </p:nvSpPr>
        <p:spPr bwMode="auto">
          <a:xfrm>
            <a:off x="365125" y="313275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a:spLocks noChangeArrowheads="1"/>
          </p:cNvSpPr>
          <p:nvPr/>
        </p:nvSpPr>
        <p:spPr bwMode="auto">
          <a:xfrm>
            <a:off x="685801" y="3830637"/>
            <a:ext cx="43443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4"/>
          <p:cNvSpPr txBox="1">
            <a:spLocks noChangeArrowheads="1"/>
          </p:cNvSpPr>
          <p:nvPr/>
        </p:nvSpPr>
        <p:spPr bwMode="auto">
          <a:xfrm>
            <a:off x="301625" y="3093150"/>
            <a:ext cx="8532813" cy="18312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36366337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2394852"/>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2285" name="Rectangle 13"/>
          <p:cNvSpPr>
            <a:spLocks noChangeArrowheads="1"/>
          </p:cNvSpPr>
          <p:nvPr/>
        </p:nvSpPr>
        <p:spPr bwMode="auto">
          <a:xfrm>
            <a:off x="365125" y="637200"/>
            <a:ext cx="27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7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32</a:t>
            </a:r>
            <a:endParaRPr lang="en-US" sz="1000" b="0" dirty="0">
              <a:solidFill>
                <a:srgbClr val="3366FF"/>
              </a:solidFill>
            </a:endParaRPr>
          </a:p>
        </p:txBody>
      </p:sp>
      <p:sp>
        <p:nvSpPr>
          <p:cNvPr id="18227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dirty="0" smtClean="0"/>
              <a:t>The </a:t>
            </a:r>
            <a:r>
              <a:rPr lang="en-GB" sz="1500" dirty="0"/>
              <a:t>approach can even have an effect opposite to that intended. The standard errors of the existing variables in the specification may actually increase if a new variable is correlated with them.</a:t>
            </a:r>
          </a:p>
          <a:p>
            <a:pPr>
              <a:spcBef>
                <a:spcPct val="50000"/>
              </a:spcBef>
            </a:pPr>
            <a:endParaRPr lang="en-GB" sz="1500" dirty="0"/>
          </a:p>
        </p:txBody>
      </p:sp>
      <p:sp>
        <p:nvSpPr>
          <p:cNvPr id="13" name="Rectangle 12"/>
          <p:cNvSpPr>
            <a:spLocks noChangeArrowheads="1"/>
          </p:cNvSpPr>
          <p:nvPr/>
        </p:nvSpPr>
        <p:spPr bwMode="auto">
          <a:xfrm>
            <a:off x="685801" y="1773237"/>
            <a:ext cx="43443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84" name="Text Box 12"/>
          <p:cNvSpPr txBox="1">
            <a:spLocks noChangeArrowheads="1"/>
          </p:cNvSpPr>
          <p:nvPr/>
        </p:nvSpPr>
        <p:spPr bwMode="auto">
          <a:xfrm>
            <a:off x="301625" y="597601"/>
            <a:ext cx="8532813" cy="2317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 MALE</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 |      </a:t>
            </a:r>
            <a:r>
              <a:rPr lang="en-GB" sz="1400" dirty="0" err="1">
                <a:latin typeface="Courier New" pitchFamily="49" charset="0"/>
                <a:cs typeface="Courier New" pitchFamily="49" charset="0"/>
              </a:rPr>
              <a:t>Coef</a:t>
            </a:r>
            <a:r>
              <a:rPr lang="en-GB" sz="1400" dirty="0">
                <a:latin typeface="Courier New" pitchFamily="49" charset="0"/>
                <a:cs typeface="Courier New" pitchFamily="49" charset="0"/>
              </a:rPr>
              <a:t>.   Std. Err.      t    P&gt;|t|     [95% Conf. Interval]</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ASVABC |   1.224768   .1224438    10.00   0.000     .9841945    1.465342</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SM |   .1028448   .0455914     2.26   0.025     .0132684    .1924213</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SF |   .1942085   .0421586     4.61   0.000     .1113766    .2770405</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MALE |  -.6720436   .2003524    -3.35   0.001     -1.06569   -.2783976</a:t>
            </a: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_cons |   10.89728   .6145927    17.73   0.000     9.689752    12.10482</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7" name="Rectangle 5"/>
          <p:cNvSpPr>
            <a:spLocks noChangeArrowheads="1"/>
          </p:cNvSpPr>
          <p:nvPr/>
        </p:nvSpPr>
        <p:spPr bwMode="auto">
          <a:xfrm>
            <a:off x="0" y="3043925"/>
            <a:ext cx="9144000" cy="1756676"/>
          </a:xfrm>
          <a:prstGeom prst="rect">
            <a:avLst/>
          </a:prstGeom>
          <a:solidFill>
            <a:srgbClr val="FDFEFF"/>
          </a:solidFill>
          <a:ln>
            <a:noFill/>
          </a:ln>
          <a:effectLst>
            <a:innerShdw blurRad="95250">
              <a:srgbClr val="003366"/>
            </a:innerShdw>
          </a:effectLst>
        </p:spPr>
        <p:txBody>
          <a:bodyPr/>
          <a:lstStyle/>
          <a:p>
            <a:pPr>
              <a:defRPr/>
            </a:pPr>
            <a:endParaRPr lang="en-GB"/>
          </a:p>
        </p:txBody>
      </p:sp>
      <p:sp>
        <p:nvSpPr>
          <p:cNvPr id="18" name="Rectangle 3"/>
          <p:cNvSpPr>
            <a:spLocks noChangeArrowheads="1"/>
          </p:cNvSpPr>
          <p:nvPr/>
        </p:nvSpPr>
        <p:spPr bwMode="auto">
          <a:xfrm>
            <a:off x="365125" y="3132750"/>
            <a:ext cx="2225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a:spLocks noChangeArrowheads="1"/>
          </p:cNvSpPr>
          <p:nvPr/>
        </p:nvSpPr>
        <p:spPr bwMode="auto">
          <a:xfrm>
            <a:off x="685801" y="3830637"/>
            <a:ext cx="43443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4"/>
          <p:cNvSpPr txBox="1">
            <a:spLocks noChangeArrowheads="1"/>
          </p:cNvSpPr>
          <p:nvPr/>
        </p:nvSpPr>
        <p:spPr bwMode="auto">
          <a:xfrm>
            <a:off x="301625" y="3093150"/>
            <a:ext cx="8532813" cy="18312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dirty="0" smtClean="0">
                <a:latin typeface="Courier New" pitchFamily="49" charset="0"/>
                <a:cs typeface="Courier New" pitchFamily="49" charset="0"/>
              </a:rPr>
              <a:t>. </a:t>
            </a:r>
            <a:r>
              <a:rPr lang="en-GB" sz="1400" dirty="0" err="1">
                <a:latin typeface="Courier New" pitchFamily="49" charset="0"/>
                <a:cs typeface="Courier New" pitchFamily="49" charset="0"/>
              </a:rPr>
              <a:t>reg</a:t>
            </a:r>
            <a:r>
              <a:rPr lang="en-GB" sz="1400" dirty="0">
                <a:latin typeface="Courier New" pitchFamily="49" charset="0"/>
                <a:cs typeface="Courier New" pitchFamily="49" charset="0"/>
              </a:rPr>
              <a:t> S ASVABC SM SF</a:t>
            </a:r>
          </a:p>
          <a:p>
            <a:pPr>
              <a:spcBef>
                <a:spcPts val="600"/>
              </a:spcBef>
            </a:pPr>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a:p>
            <a:r>
              <a:rPr lang="en-GB" sz="1400" dirty="0" smtClean="0">
                <a:latin typeface="Courier New" pitchFamily="49" charset="0"/>
                <a:cs typeface="Courier New" pitchFamily="49" charset="0"/>
              </a:rPr>
              <a:t>    </a:t>
            </a:r>
            <a:r>
              <a:rPr lang="en-GB" sz="1400" dirty="0">
                <a:latin typeface="Courier New" pitchFamily="49" charset="0"/>
                <a:cs typeface="Courier New" pitchFamily="49" charset="0"/>
              </a:rPr>
              <a:t>ASVABC |   1.242527    .123587    10.05   0.000      .999708    1.485345</a:t>
            </a:r>
          </a:p>
          <a:p>
            <a:r>
              <a:rPr lang="en-GB" sz="1400" dirty="0">
                <a:latin typeface="Courier New" pitchFamily="49" charset="0"/>
                <a:cs typeface="Courier New" pitchFamily="49" charset="0"/>
              </a:rPr>
              <a:t>        SM |    .091353   .0459299     1.99   0.047     .0011119    .1815941</a:t>
            </a:r>
          </a:p>
          <a:p>
            <a:r>
              <a:rPr lang="en-GB" sz="1400" dirty="0">
                <a:latin typeface="Courier New" pitchFamily="49" charset="0"/>
                <a:cs typeface="Courier New" pitchFamily="49" charset="0"/>
              </a:rPr>
              <a:t>        SF |   .2028911   .0425117     4.77   0.000     .1193658    .2864163</a:t>
            </a:r>
          </a:p>
          <a:p>
            <a:r>
              <a:rPr lang="en-GB" sz="1400" dirty="0">
                <a:latin typeface="Courier New" pitchFamily="49" charset="0"/>
                <a:cs typeface="Courier New" pitchFamily="49" charset="0"/>
              </a:rPr>
              <a:t>     _cons |   10.59674   .6142778    17.25   0.000     9.389834    11.80365</a:t>
            </a:r>
          </a:p>
          <a:p>
            <a:r>
              <a:rPr lang="en-GB" sz="1400" dirty="0" smtClean="0">
                <a:latin typeface="Courier New" pitchFamily="49" charset="0"/>
                <a:cs typeface="Courier New" pitchFamily="49" charset="0"/>
              </a:rPr>
              <a:t>----------------------------------------------------------------------------</a:t>
            </a:r>
            <a:endParaRPr lang="en-GB" sz="1400" dirty="0">
              <a:latin typeface="Courier New" pitchFamily="49" charset="0"/>
              <a:cs typeface="Courier New" pitchFamily="49" charset="0"/>
            </a:endParaRPr>
          </a:p>
        </p:txBody>
      </p:sp>
    </p:spTree>
    <p:extLst>
      <p:ext uri="{BB962C8B-B14F-4D97-AF65-F5344CB8AC3E}">
        <p14:creationId xmlns:p14="http://schemas.microsoft.com/office/powerpoint/2010/main" val="8492400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162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33</a:t>
            </a:r>
            <a:endParaRPr lang="en-US" sz="1000" b="0" dirty="0">
              <a:solidFill>
                <a:srgbClr val="3366FF"/>
              </a:solidFill>
            </a:endParaRPr>
          </a:p>
        </p:txBody>
      </p:sp>
      <p:sp>
        <p:nvSpPr>
          <p:cNvPr id="11162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A third possible way of reducing the problem of multicollinearity might be to increase the variation in the explanatory variables. This is possible only at the design stage of a survey.</a:t>
            </a:r>
          </a:p>
        </p:txBody>
      </p:sp>
      <p:sp>
        <p:nvSpPr>
          <p:cNvPr id="111630" name="Text Box 14"/>
          <p:cNvSpPr txBox="1">
            <a:spLocks noChangeArrowheads="1"/>
          </p:cNvSpPr>
          <p:nvPr/>
        </p:nvSpPr>
        <p:spPr bwMode="auto">
          <a:xfrm>
            <a:off x="301625" y="1779450"/>
            <a:ext cx="8532813" cy="56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spcBef>
                <a:spcPts val="0"/>
              </a:spcBef>
            </a:pPr>
            <a:r>
              <a:rPr lang="en-GB" sz="1800" dirty="0" smtClean="0">
                <a:latin typeface="Arial" charset="0"/>
              </a:rPr>
              <a:t>(</a:t>
            </a:r>
            <a:r>
              <a:rPr lang="en-GB" sz="1800" dirty="0">
                <a:latin typeface="Arial" charset="0"/>
              </a:rPr>
              <a:t>3)	</a:t>
            </a:r>
            <a:r>
              <a:rPr lang="en-GB" sz="1800" dirty="0" smtClean="0">
                <a:latin typeface="Arial" charset="0"/>
              </a:rPr>
              <a:t>Increase                      </a:t>
            </a:r>
            <a:r>
              <a:rPr lang="en-GB" dirty="0" smtClean="0">
                <a:latin typeface="Arial" charset="0"/>
              </a:rPr>
              <a:t> </a:t>
            </a:r>
            <a:r>
              <a:rPr lang="en-GB" sz="1800" dirty="0" smtClean="0">
                <a:latin typeface="Arial" charset="0"/>
              </a:rPr>
              <a:t>.</a:t>
            </a:r>
            <a:endParaRPr lang="en-US" sz="1800" b="0" dirty="0">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6"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0488" name="Equation" r:id="rId3" imgW="7137360" imgH="927000" progId="Equation.DSMT4">
                  <p:embed/>
                </p:oleObj>
              </mc:Choice>
              <mc:Fallback>
                <p:oleObj name="Equation" r:id="rId3" imgW="713736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67456474"/>
              </p:ext>
            </p:extLst>
          </p:nvPr>
        </p:nvGraphicFramePr>
        <p:xfrm>
          <a:off x="1935163" y="1831975"/>
          <a:ext cx="1371600" cy="419100"/>
        </p:xfrm>
        <a:graphic>
          <a:graphicData uri="http://schemas.openxmlformats.org/presentationml/2006/ole">
            <mc:AlternateContent xmlns:mc="http://schemas.openxmlformats.org/markup-compatibility/2006">
              <mc:Choice xmlns:v="urn:schemas-microsoft-com:vml" Requires="v">
                <p:oleObj spid="_x0000_s360489" name="Equation" r:id="rId5" imgW="1371600" imgH="419040" progId="Equation.DSMT4">
                  <p:embed/>
                </p:oleObj>
              </mc:Choice>
              <mc:Fallback>
                <p:oleObj name="Equation" r:id="rId5" imgW="1371600" imgH="419040" progId="Equation.DSMT4">
                  <p:embed/>
                  <p:pic>
                    <p:nvPicPr>
                      <p:cNvPr id="0" name="Object 1"/>
                      <p:cNvPicPr>
                        <a:picLocks noChangeAspect="1" noChangeArrowheads="1"/>
                      </p:cNvPicPr>
                      <p:nvPr/>
                    </p:nvPicPr>
                    <p:blipFill>
                      <a:blip r:embed="rId6"/>
                      <a:srcRect/>
                      <a:stretch>
                        <a:fillRect/>
                      </a:stretch>
                    </p:blipFill>
                    <p:spPr bwMode="auto">
                      <a:xfrm>
                        <a:off x="1935163" y="1831975"/>
                        <a:ext cx="1371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811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3</a:t>
            </a:r>
            <a:r>
              <a:rPr lang="en-GB" sz="1000" b="0" dirty="0" smtClean="0">
                <a:solidFill>
                  <a:srgbClr val="3366FF"/>
                </a:solidFill>
              </a:rPr>
              <a:t>4</a:t>
            </a:r>
            <a:endParaRPr lang="en-US" sz="1000" b="0" dirty="0">
              <a:solidFill>
                <a:srgbClr val="3366FF"/>
              </a:solidFill>
            </a:endParaRPr>
          </a:p>
        </p:txBody>
      </p:sp>
      <p:sp>
        <p:nvSpPr>
          <p:cNvPr id="21811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For example, if you were planning a household survey with the aim of investigating how expenditure patterns vary with income, you should make sure that the sample included relatively rich and relatively poor households as well as middle-income households.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6"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218164" name="Equation" r:id="rId3" imgW="7137360" imgH="927000" progId="Equation.DSMT4">
                  <p:embed/>
                </p:oleObj>
              </mc:Choice>
              <mc:Fallback>
                <p:oleObj name="Equation" r:id="rId3" imgW="713736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3" name="Text Box 14"/>
          <p:cNvSpPr txBox="1">
            <a:spLocks noChangeArrowheads="1"/>
          </p:cNvSpPr>
          <p:nvPr/>
        </p:nvSpPr>
        <p:spPr bwMode="auto">
          <a:xfrm>
            <a:off x="301625" y="1779450"/>
            <a:ext cx="8532813" cy="56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spcBef>
                <a:spcPts val="0"/>
              </a:spcBef>
            </a:pPr>
            <a:r>
              <a:rPr lang="en-GB" sz="1800" dirty="0" smtClean="0">
                <a:latin typeface="Arial" charset="0"/>
              </a:rPr>
              <a:t>(</a:t>
            </a:r>
            <a:r>
              <a:rPr lang="en-GB" sz="1800" dirty="0">
                <a:latin typeface="Arial" charset="0"/>
              </a:rPr>
              <a:t>3)	</a:t>
            </a:r>
            <a:r>
              <a:rPr lang="en-GB" sz="1800" dirty="0" smtClean="0">
                <a:latin typeface="Arial" charset="0"/>
              </a:rPr>
              <a:t>Increase                      </a:t>
            </a:r>
            <a:r>
              <a:rPr lang="en-GB" dirty="0" smtClean="0">
                <a:latin typeface="Arial" charset="0"/>
              </a:rPr>
              <a:t> </a:t>
            </a:r>
            <a:r>
              <a:rPr lang="en-GB" sz="1800" dirty="0" smtClean="0">
                <a:latin typeface="Arial" charset="0"/>
              </a:rPr>
              <a:t>.</a:t>
            </a:r>
            <a:endParaRPr lang="en-US" sz="1800" b="0" dirty="0">
              <a:latin typeface="Arial" charset="0"/>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809741415"/>
              </p:ext>
            </p:extLst>
          </p:nvPr>
        </p:nvGraphicFramePr>
        <p:xfrm>
          <a:off x="1935163" y="1831975"/>
          <a:ext cx="1371600" cy="419100"/>
        </p:xfrm>
        <a:graphic>
          <a:graphicData uri="http://schemas.openxmlformats.org/presentationml/2006/ole">
            <mc:AlternateContent xmlns:mc="http://schemas.openxmlformats.org/markup-compatibility/2006">
              <mc:Choice xmlns:v="urn:schemas-microsoft-com:vml" Requires="v">
                <p:oleObj spid="_x0000_s218165" name="Equation" r:id="rId5" imgW="1371600" imgH="419040" progId="Equation.DSMT4">
                  <p:embed/>
                </p:oleObj>
              </mc:Choice>
              <mc:Fallback>
                <p:oleObj name="Equation" r:id="rId5" imgW="1371600" imgH="419040" progId="Equation.DSMT4">
                  <p:embed/>
                  <p:pic>
                    <p:nvPicPr>
                      <p:cNvPr id="0" name=""/>
                      <p:cNvPicPr>
                        <a:picLocks noChangeAspect="1" noChangeArrowheads="1"/>
                      </p:cNvPicPr>
                      <p:nvPr/>
                    </p:nvPicPr>
                    <p:blipFill>
                      <a:blip r:embed="rId6"/>
                      <a:srcRect/>
                      <a:stretch>
                        <a:fillRect/>
                      </a:stretch>
                    </p:blipFill>
                    <p:spPr bwMode="auto">
                      <a:xfrm>
                        <a:off x="1935163" y="1831975"/>
                        <a:ext cx="1371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1742400"/>
            <a:ext cx="9144000" cy="6286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86373" name="Object 5"/>
          <p:cNvGraphicFramePr>
            <a:graphicFrameLocks noChangeAspect="1"/>
          </p:cNvGraphicFramePr>
          <p:nvPr>
            <p:extLst>
              <p:ext uri="{D42A27DB-BD31-4B8C-83A1-F6EECF244321}">
                <p14:modId xmlns:p14="http://schemas.microsoft.com/office/powerpoint/2010/main" val="3392591817"/>
              </p:ext>
            </p:extLst>
          </p:nvPr>
        </p:nvGraphicFramePr>
        <p:xfrm>
          <a:off x="1824038" y="1857600"/>
          <a:ext cx="660400" cy="419100"/>
        </p:xfrm>
        <a:graphic>
          <a:graphicData uri="http://schemas.openxmlformats.org/presentationml/2006/ole">
            <mc:AlternateContent xmlns:mc="http://schemas.openxmlformats.org/markup-compatibility/2006">
              <mc:Choice xmlns:v="urn:schemas-microsoft-com:vml" Requires="v">
                <p:oleObj spid="_x0000_s361539" name="Equation" r:id="rId3" imgW="660240" imgH="419040" progId="Equation.3">
                  <p:embed/>
                </p:oleObj>
              </mc:Choice>
              <mc:Fallback>
                <p:oleObj name="Equation" r:id="rId3" imgW="660240" imgH="41904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4038" y="1857600"/>
                        <a:ext cx="660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6374"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3</a:t>
            </a:r>
            <a:r>
              <a:rPr lang="en-GB" sz="1000" b="0" dirty="0" smtClean="0">
                <a:solidFill>
                  <a:srgbClr val="3366FF"/>
                </a:solidFill>
              </a:rPr>
              <a:t>5</a:t>
            </a:r>
            <a:endParaRPr lang="en-US" sz="1000" b="0" dirty="0">
              <a:solidFill>
                <a:srgbClr val="3366FF"/>
              </a:solidFill>
            </a:endParaRPr>
          </a:p>
        </p:txBody>
      </p:sp>
      <p:sp>
        <p:nvSpPr>
          <p:cNvPr id="18637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Another possibility might be to reduce the correlation between the explanatory variables.  </a:t>
            </a:r>
            <a:r>
              <a:rPr lang="en-GB" sz="1500" dirty="0" smtClean="0"/>
              <a:t>Again, this </a:t>
            </a:r>
            <a:r>
              <a:rPr lang="en-GB" sz="1500" dirty="0"/>
              <a:t>is possible only at the design stage of a survey and even then it is </a:t>
            </a:r>
            <a:r>
              <a:rPr lang="en-GB" sz="1500" dirty="0" smtClean="0"/>
              <a:t>seldom possible with economic data.</a:t>
            </a:r>
            <a:endParaRPr lang="en-GB" sz="1500"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8"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Text Box 3"/>
          <p:cNvSpPr txBox="1">
            <a:spLocks noChangeArrowheads="1"/>
          </p:cNvSpPr>
          <p:nvPr/>
        </p:nvSpPr>
        <p:spPr bwMode="auto">
          <a:xfrm>
            <a:off x="301625" y="1857375"/>
            <a:ext cx="8532813" cy="495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974725" algn="l"/>
                <a:tab pos="1655763" algn="l"/>
              </a:tabLst>
              <a:defRPr sz="2400">
                <a:solidFill>
                  <a:schemeClr val="tx1"/>
                </a:solidFill>
                <a:latin typeface="Times New Roman" pitchFamily="18" charset="0"/>
              </a:defRPr>
            </a:lvl1pPr>
            <a:lvl2pPr marL="952500">
              <a:tabLst>
                <a:tab pos="974725" algn="l"/>
                <a:tab pos="1655763" algn="l"/>
              </a:tabLst>
              <a:defRPr sz="2400">
                <a:solidFill>
                  <a:schemeClr val="tx1"/>
                </a:solidFill>
                <a:latin typeface="Times New Roman" pitchFamily="18" charset="0"/>
              </a:defRPr>
            </a:lvl2pPr>
            <a:lvl3pPr marL="1143000">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dirty="0" smtClean="0">
                <a:latin typeface="Arial" charset="0"/>
              </a:rPr>
              <a:t>(</a:t>
            </a:r>
            <a:r>
              <a:rPr lang="en-GB" sz="1800" dirty="0">
                <a:latin typeface="Arial" charset="0"/>
              </a:rPr>
              <a:t>4)	Reduce           </a:t>
            </a:r>
            <a:r>
              <a:rPr lang="en-GB" sz="1800" dirty="0" smtClean="0">
                <a:latin typeface="Arial" charset="0"/>
              </a:rPr>
              <a:t>.</a:t>
            </a:r>
            <a:endParaRPr lang="en-US" sz="1800" b="0"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1540" name="Equation" r:id="rId5" imgW="7137360" imgH="927000" progId="Equation.DSMT4">
                  <p:embed/>
                </p:oleObj>
              </mc:Choice>
              <mc:Fallback>
                <p:oleObj name="Equation" r:id="rId5" imgW="7137360" imgH="9270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0911" name="Text Box 15"/>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dirty="0">
              <a:solidFill>
                <a:schemeClr val="bg1"/>
              </a:solidFill>
            </a:endParaRPr>
          </a:p>
          <a:p>
            <a:pPr>
              <a:lnSpc>
                <a:spcPct val="120000"/>
              </a:lnSpc>
            </a:pPr>
            <a:r>
              <a:rPr lang="en-GB" dirty="0">
                <a:solidFill>
                  <a:schemeClr val="bg1"/>
                </a:solidFill>
              </a:rPr>
              <a:t>Copyright Christopher Dougherty </a:t>
            </a:r>
            <a:r>
              <a:rPr lang="en-GB" dirty="0" smtClean="0">
                <a:solidFill>
                  <a:schemeClr val="bg1"/>
                </a:solidFill>
              </a:rPr>
              <a:t>2016.</a:t>
            </a:r>
            <a:r>
              <a:rPr lang="en-GB" sz="1200" dirty="0" smtClean="0">
                <a:solidFill>
                  <a:schemeClr val="bg1"/>
                </a:solidFill>
              </a:rPr>
              <a:t> </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These slideshows may be downloaded by anyone, anywhere for personal use.</a:t>
            </a:r>
          </a:p>
          <a:p>
            <a:pPr>
              <a:lnSpc>
                <a:spcPct val="120000"/>
              </a:lnSpc>
            </a:pPr>
            <a:r>
              <a:rPr lang="en-GB" sz="1200"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dirty="0">
              <a:solidFill>
                <a:schemeClr val="bg1"/>
              </a:solidFill>
            </a:endParaRPr>
          </a:p>
          <a:p>
            <a:pPr>
              <a:lnSpc>
                <a:spcPct val="120000"/>
              </a:lnSpc>
            </a:pPr>
            <a:r>
              <a:rPr lang="en-GB" sz="1200" dirty="0">
                <a:solidFill>
                  <a:schemeClr val="bg1"/>
                </a:solidFill>
              </a:rPr>
              <a:t>The content of this slideshow comes from Section 3.4 of C. Dougherty, </a:t>
            </a:r>
            <a:r>
              <a:rPr lang="en-GB" sz="1200" i="1" dirty="0">
                <a:solidFill>
                  <a:schemeClr val="bg1"/>
                </a:solidFill>
              </a:rPr>
              <a:t>Introduction to Econometrics</a:t>
            </a:r>
            <a:r>
              <a:rPr lang="en-GB" sz="1200" dirty="0">
                <a:solidFill>
                  <a:schemeClr val="bg1"/>
                </a:solidFill>
              </a:rPr>
              <a:t>, </a:t>
            </a:r>
            <a:r>
              <a:rPr lang="en-GB" sz="1200" dirty="0" smtClean="0">
                <a:solidFill>
                  <a:schemeClr val="bg1"/>
                </a:solidFill>
              </a:rPr>
              <a:t>fifth </a:t>
            </a:r>
            <a:r>
              <a:rPr lang="en-GB" sz="1200" dirty="0">
                <a:solidFill>
                  <a:schemeClr val="bg1"/>
                </a:solidFill>
              </a:rPr>
              <a:t>edition </a:t>
            </a:r>
            <a:r>
              <a:rPr lang="en-GB" sz="1200" dirty="0" smtClean="0">
                <a:solidFill>
                  <a:schemeClr val="bg1"/>
                </a:solidFill>
              </a:rPr>
              <a:t>2016, </a:t>
            </a:r>
            <a:r>
              <a:rPr lang="en-GB" sz="1200" dirty="0">
                <a:solidFill>
                  <a:schemeClr val="bg1"/>
                </a:solidFill>
              </a:rPr>
              <a:t>Oxford University Press.</a:t>
            </a:r>
          </a:p>
          <a:p>
            <a:pPr>
              <a:lnSpc>
                <a:spcPct val="120000"/>
              </a:lnSpc>
            </a:pPr>
            <a:r>
              <a:rPr lang="en-GB" sz="1200" dirty="0">
                <a:solidFill>
                  <a:schemeClr val="bg1"/>
                </a:solidFill>
              </a:rPr>
              <a:t>Additional (free) resources for both students and instructors may be downloaded from the OUP Online Resource Centre</a:t>
            </a:r>
          </a:p>
          <a:p>
            <a:pPr>
              <a:lnSpc>
                <a:spcPct val="120000"/>
              </a:lnSpc>
            </a:pPr>
            <a:r>
              <a:rPr lang="en-GB" sz="1200">
                <a:solidFill>
                  <a:schemeClr val="bg1"/>
                </a:solidFill>
                <a:hlinkClick r:id="rId2"/>
              </a:rPr>
              <a:t>www.oxfordtextbooks.co.uk/orc/dougherty5e</a:t>
            </a:r>
            <a:r>
              <a:rPr lang="en-GB" sz="1200" smtClean="0">
                <a:solidFill>
                  <a:schemeClr val="bg1"/>
                </a:solidFill>
                <a:hlinkClick r:id="rId2"/>
              </a:rPr>
              <a:t>/</a:t>
            </a:r>
            <a:endParaRPr lang="en-GB" sz="120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Individuals studying econometrics on their own </a:t>
            </a:r>
            <a:r>
              <a:rPr lang="en-GB" sz="1200" dirty="0" smtClean="0">
                <a:solidFill>
                  <a:schemeClr val="bg1"/>
                </a:solidFill>
              </a:rPr>
              <a:t>who </a:t>
            </a:r>
            <a:r>
              <a:rPr lang="en-GB" sz="1200" dirty="0">
                <a:solidFill>
                  <a:schemeClr val="bg1"/>
                </a:solidFill>
              </a:rPr>
              <a:t>feel that they might benefit from participation in a formal course should consider the London School of Economics summer school course</a:t>
            </a:r>
          </a:p>
          <a:p>
            <a:pPr>
              <a:lnSpc>
                <a:spcPct val="120000"/>
              </a:lnSpc>
            </a:pPr>
            <a:r>
              <a:rPr lang="en-GB" sz="1200" dirty="0">
                <a:solidFill>
                  <a:schemeClr val="bg1"/>
                </a:solidFill>
              </a:rPr>
              <a:t>EC212 Introduction to Econometrics </a:t>
            </a:r>
            <a:r>
              <a:rPr lang="en-GB" sz="1200" dirty="0">
                <a:solidFill>
                  <a:schemeClr val="bg1"/>
                </a:solidFill>
                <a:hlinkClick r:id="rId3"/>
              </a:rPr>
              <a:t>http://www2.lse.ac.uk/study/summerSchools/summerSchool/Home.aspx</a:t>
            </a:r>
            <a:endParaRPr lang="en-GB" sz="1200" dirty="0">
              <a:solidFill>
                <a:schemeClr val="bg1"/>
              </a:solidFill>
            </a:endParaRPr>
          </a:p>
          <a:p>
            <a:pPr>
              <a:lnSpc>
                <a:spcPct val="120000"/>
              </a:lnSpc>
            </a:pPr>
            <a:r>
              <a:rPr lang="en-GB" sz="1200" dirty="0">
                <a:solidFill>
                  <a:schemeClr val="bg1"/>
                </a:solidFill>
              </a:rPr>
              <a:t>or the University of London International Programmes distance learning course</a:t>
            </a:r>
          </a:p>
          <a:p>
            <a:pPr>
              <a:lnSpc>
                <a:spcPct val="120000"/>
              </a:lnSpc>
            </a:pPr>
            <a:r>
              <a:rPr lang="en-GB" sz="1200" dirty="0" smtClean="0">
                <a:solidFill>
                  <a:schemeClr val="bg1"/>
                </a:solidFill>
              </a:rPr>
              <a:t>EC2020 </a:t>
            </a:r>
            <a:r>
              <a:rPr lang="en-GB" sz="1200" dirty="0">
                <a:solidFill>
                  <a:schemeClr val="bg1"/>
                </a:solidFill>
              </a:rPr>
              <a:t>Elements of Econometrics</a:t>
            </a:r>
          </a:p>
          <a:p>
            <a:pPr>
              <a:lnSpc>
                <a:spcPct val="120000"/>
              </a:lnSpc>
            </a:pPr>
            <a:r>
              <a:rPr lang="en-GB" sz="1200" dirty="0">
                <a:solidFill>
                  <a:schemeClr val="bg1"/>
                </a:solidFill>
                <a:hlinkClick r:id="rId4"/>
              </a:rPr>
              <a:t>www.londoninternational.ac.uk/lse</a:t>
            </a:r>
            <a:r>
              <a:rPr lang="en-GB" sz="1200" dirty="0">
                <a:solidFill>
                  <a:schemeClr val="bg1"/>
                </a:solidFill>
              </a:rPr>
              <a:t>.</a:t>
            </a:r>
            <a:r>
              <a:rPr lang="en-US" sz="1200" b="0" dirty="0">
                <a:solidFill>
                  <a:schemeClr val="bg1"/>
                </a:solidFill>
              </a:rPr>
              <a:t> </a:t>
            </a:r>
            <a:endParaRPr lang="en-GB" sz="1200" b="0" dirty="0">
              <a:solidFill>
                <a:schemeClr val="bg1"/>
              </a:solidFill>
            </a:endParaRPr>
          </a:p>
        </p:txBody>
      </p:sp>
      <p:sp>
        <p:nvSpPr>
          <p:cNvPr id="80912" name="Text Box 16"/>
          <p:cNvSpPr txBox="1">
            <a:spLocks noChangeArrowheads="1"/>
          </p:cNvSpPr>
          <p:nvPr/>
        </p:nvSpPr>
        <p:spPr bwMode="auto">
          <a:xfrm>
            <a:off x="8191501" y="6553200"/>
            <a:ext cx="8763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b="0" dirty="0" smtClean="0">
                <a:solidFill>
                  <a:srgbClr val="3366FF"/>
                </a:solidFill>
              </a:rPr>
              <a:t>2016.04.29</a:t>
            </a:r>
            <a:endParaRPr lang="en-US" sz="1000" b="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491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3</a:t>
            </a:r>
          </a:p>
        </p:txBody>
      </p:sp>
      <p:sp>
        <p:nvSpPr>
          <p:cNvPr id="29491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problem is that they have unsatisfactorily large variances.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5"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294960" name="Equation" r:id="rId3" imgW="7137360" imgH="927000" progId="Equation.DSMT4">
                  <p:embed/>
                </p:oleObj>
              </mc:Choice>
              <mc:Fallback>
                <p:oleObj name="Equation" r:id="rId3" imgW="713736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389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4</a:t>
            </a:r>
            <a:endParaRPr lang="en-US" sz="1000" b="0">
              <a:solidFill>
                <a:srgbClr val="3366FF"/>
              </a:solidFill>
            </a:endParaRPr>
          </a:p>
        </p:txBody>
      </p:sp>
      <p:sp>
        <p:nvSpPr>
          <p:cNvPr id="2938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Second, the standard errors and </a:t>
            </a:r>
            <a:r>
              <a:rPr lang="en-GB" sz="1500" i="1"/>
              <a:t>t</a:t>
            </a:r>
            <a:r>
              <a:rPr lang="en-GB" sz="1500"/>
              <a:t> tests remain valid.  The standard errors are larger than they would have been in the absence of multicollinearity, warning us that the regression estimates are erratic.</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5"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293935" name="Equation" r:id="rId3" imgW="7137360" imgH="927000" progId="Equation.DSMT4">
                  <p:embed/>
                </p:oleObj>
              </mc:Choice>
              <mc:Fallback>
                <p:oleObj name="Equation" r:id="rId3" imgW="713736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082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5</a:t>
            </a:r>
            <a:endParaRPr lang="en-US" sz="1000" b="0">
              <a:solidFill>
                <a:srgbClr val="3366FF"/>
              </a:solidFill>
            </a:endParaRPr>
          </a:p>
        </p:txBody>
      </p:sp>
      <p:sp>
        <p:nvSpPr>
          <p:cNvPr id="2908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smtClean="0"/>
              <a:t>The </a:t>
            </a:r>
            <a:r>
              <a:rPr lang="en-GB" sz="1500" dirty="0"/>
              <a:t>problem of </a:t>
            </a:r>
            <a:r>
              <a:rPr lang="en-GB" sz="1500" dirty="0" err="1"/>
              <a:t>multicollinearity</a:t>
            </a:r>
            <a:r>
              <a:rPr lang="en-GB" sz="1500" dirty="0"/>
              <a:t> is caused by the variances of the coefficients being unsatisfactorily </a:t>
            </a:r>
            <a:r>
              <a:rPr lang="en-GB" sz="1500" dirty="0" smtClean="0"/>
              <a:t>large.  In this sequence, we will look at possible direct methods </a:t>
            </a:r>
            <a:r>
              <a:rPr lang="en-GB" sz="1500" dirty="0"/>
              <a:t>of reducing them</a:t>
            </a:r>
            <a:r>
              <a:rPr lang="en-GB" sz="1500" dirty="0" smtClean="0"/>
              <a:t>.  In the next sequence, we will look at possible indirect methods.</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5"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290863" name="Equation" r:id="rId3" imgW="7137360" imgH="927000" progId="Equation.DSMT4">
                  <p:embed/>
                </p:oleObj>
              </mc:Choice>
              <mc:Fallback>
                <p:oleObj name="Equation" r:id="rId3" imgW="713736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9798"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6</a:t>
            </a:r>
            <a:endParaRPr lang="en-US" sz="1000" b="0">
              <a:solidFill>
                <a:srgbClr val="3366FF"/>
              </a:solidFill>
            </a:endParaRPr>
          </a:p>
        </p:txBody>
      </p:sp>
      <p:sp>
        <p:nvSpPr>
          <p:cNvPr id="28979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We will focus on the slope coefficient and look at the various components of its variance.  </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7"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44194902"/>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289869" name="Equation" r:id="rId3" imgW="7137360" imgH="927000" progId="Equation.DSMT4">
                  <p:embed/>
                </p:oleObj>
              </mc:Choice>
              <mc:Fallback>
                <p:oleObj name="Equation" r:id="rId3" imgW="713736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9798"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7</a:t>
            </a:r>
            <a:endParaRPr lang="en-US" sz="1000" b="0" dirty="0">
              <a:solidFill>
                <a:srgbClr val="3366FF"/>
              </a:solidFill>
            </a:endParaRPr>
          </a:p>
        </p:txBody>
      </p:sp>
      <p:sp>
        <p:nvSpPr>
          <p:cNvPr id="28979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We will focus on the slope coefficient and look at the various components of its variance.  </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7"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867703240"/>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2509" name="Equation" r:id="rId3" imgW="7137360" imgH="927000" progId="Equation.DSMT4">
                  <p:embed/>
                </p:oleObj>
              </mc:Choice>
              <mc:Fallback>
                <p:oleObj name="Equation" r:id="rId3" imgW="7137360" imgH="927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5274346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9798"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8</a:t>
            </a:r>
            <a:endParaRPr lang="en-US" sz="1000" b="0" dirty="0">
              <a:solidFill>
                <a:srgbClr val="3366FF"/>
              </a:solidFill>
            </a:endParaRPr>
          </a:p>
        </p:txBody>
      </p:sp>
      <p:sp>
        <p:nvSpPr>
          <p:cNvPr id="28979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We will focus on the slope coefficient and look at the various components of its variance.  </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POSSIBLE DIRECT MEASURES </a:t>
            </a:r>
            <a:r>
              <a:rPr lang="en-GB" sz="1800" dirty="0"/>
              <a:t>FOR ALLEVIATING MULTICOLLINEARITY</a:t>
            </a:r>
            <a:endParaRPr lang="en-GB" sz="1600" b="0" dirty="0">
              <a:latin typeface="Times New Roman" pitchFamily="18" charset="0"/>
            </a:endParaRPr>
          </a:p>
        </p:txBody>
      </p:sp>
      <p:sp>
        <p:nvSpPr>
          <p:cNvPr id="17" name="Rectangle 16"/>
          <p:cNvSpPr>
            <a:spLocks noChangeArrowheads="1"/>
          </p:cNvSpPr>
          <p:nvPr/>
        </p:nvSpPr>
        <p:spPr bwMode="auto">
          <a:xfrm>
            <a:off x="0" y="536400"/>
            <a:ext cx="9144000" cy="109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319021173"/>
              </p:ext>
            </p:extLst>
          </p:nvPr>
        </p:nvGraphicFramePr>
        <p:xfrm>
          <a:off x="985838" y="587375"/>
          <a:ext cx="7138987" cy="927100"/>
        </p:xfrm>
        <a:graphic>
          <a:graphicData uri="http://schemas.openxmlformats.org/presentationml/2006/ole">
            <mc:AlternateContent xmlns:mc="http://schemas.openxmlformats.org/markup-compatibility/2006">
              <mc:Choice xmlns:v="urn:schemas-microsoft-com:vml" Requires="v">
                <p:oleObj spid="_x0000_s363532" name="Equation" r:id="rId3" imgW="7137360" imgH="927000" progId="Equation.DSMT4">
                  <p:embed/>
                </p:oleObj>
              </mc:Choice>
              <mc:Fallback>
                <p:oleObj name="Equation" r:id="rId3" imgW="7137360" imgH="927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587375"/>
                        <a:ext cx="713898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662920064"/>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43307E3-5DE1-4FF2-AEFD-8DAA5D79F2C4}"/>
</file>

<file path=customXml/itemProps2.xml><?xml version="1.0" encoding="utf-8"?>
<ds:datastoreItem xmlns:ds="http://schemas.openxmlformats.org/officeDocument/2006/customXml" ds:itemID="{343F2B0F-197F-4371-8F3C-03D07752081F}"/>
</file>

<file path=customXml/itemProps3.xml><?xml version="1.0" encoding="utf-8"?>
<ds:datastoreItem xmlns:ds="http://schemas.openxmlformats.org/officeDocument/2006/customXml" ds:itemID="{68F06D1B-4578-49B8-8EBE-C3AD6020F64B}"/>
</file>

<file path=docProps/app.xml><?xml version="1.0" encoding="utf-8"?>
<Properties xmlns="http://schemas.openxmlformats.org/officeDocument/2006/extended-properties" xmlns:vt="http://schemas.openxmlformats.org/officeDocument/2006/docPropsVTypes">
  <TotalTime>4790</TotalTime>
  <Words>3862</Words>
  <Application>Microsoft Office PowerPoint</Application>
  <PresentationFormat>On-screen Show (4:3)</PresentationFormat>
  <Paragraphs>425</Paragraphs>
  <Slides>37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39"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Chris</dc:creator>
  <cp:lastModifiedBy>GOODALL, Fiona</cp:lastModifiedBy>
  <cp:revision>128</cp:revision>
  <dcterms:created xsi:type="dcterms:W3CDTF">1998-05-09T13:24:56Z</dcterms:created>
  <dcterms:modified xsi:type="dcterms:W3CDTF">2016-05-20T12:40:17Z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