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3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42.xml" ContentType="application/vnd.openxmlformats-officedocument.presentationml.slide+xml"/>
  <Override PartName="/ppt/slides/slide38.xml" ContentType="application/vnd.openxmlformats-officedocument.presentationml.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94" r:id="rId2"/>
    <p:sldId id="383" r:id="rId3"/>
    <p:sldId id="439" r:id="rId4"/>
    <p:sldId id="438" r:id="rId5"/>
    <p:sldId id="493" r:id="rId6"/>
    <p:sldId id="437" r:id="rId7"/>
    <p:sldId id="436" r:id="rId8"/>
    <p:sldId id="435" r:id="rId9"/>
    <p:sldId id="434" r:id="rId10"/>
    <p:sldId id="433" r:id="rId11"/>
    <p:sldId id="432" r:id="rId12"/>
    <p:sldId id="327" r:id="rId13"/>
    <p:sldId id="328" r:id="rId14"/>
    <p:sldId id="445" r:id="rId15"/>
    <p:sldId id="492" r:id="rId16"/>
    <p:sldId id="491" r:id="rId17"/>
    <p:sldId id="490" r:id="rId18"/>
    <p:sldId id="489" r:id="rId19"/>
    <p:sldId id="488" r:id="rId20"/>
    <p:sldId id="389" r:id="rId21"/>
    <p:sldId id="454" r:id="rId22"/>
    <p:sldId id="453" r:id="rId23"/>
    <p:sldId id="452" r:id="rId24"/>
    <p:sldId id="336" r:id="rId25"/>
    <p:sldId id="337" r:id="rId26"/>
    <p:sldId id="447" r:id="rId27"/>
    <p:sldId id="448" r:id="rId28"/>
    <p:sldId id="449" r:id="rId29"/>
    <p:sldId id="450" r:id="rId30"/>
    <p:sldId id="456" r:id="rId31"/>
    <p:sldId id="477" r:id="rId32"/>
    <p:sldId id="476" r:id="rId33"/>
    <p:sldId id="343" r:id="rId34"/>
    <p:sldId id="478" r:id="rId35"/>
    <p:sldId id="479" r:id="rId36"/>
    <p:sldId id="481" r:id="rId37"/>
    <p:sldId id="482" r:id="rId38"/>
    <p:sldId id="483" r:id="rId39"/>
    <p:sldId id="485" r:id="rId40"/>
    <p:sldId id="486" r:id="rId41"/>
    <p:sldId id="487" r:id="rId42"/>
    <p:sldId id="284" r:id="rId43"/>
  </p:sldIdLst>
  <p:sldSz cx="9144000" cy="6858000" type="screen4x3"/>
  <p:notesSz cx="6858000" cy="9144000"/>
  <p:defaultTextStyle>
    <a:defPPr>
      <a:defRPr lang="en-US"/>
    </a:defPPr>
    <a:lvl1pPr algn="l" rtl="0" eaLnBrk="0" fontAlgn="base" hangingPunct="0">
      <a:spcBef>
        <a:spcPct val="0"/>
      </a:spcBef>
      <a:spcAft>
        <a:spcPct val="0"/>
      </a:spcAft>
      <a:defRPr sz="1400" i="1" kern="1200">
        <a:solidFill>
          <a:schemeClr val="tx1"/>
        </a:solidFill>
        <a:latin typeface="Arial" charset="0"/>
        <a:ea typeface="+mn-ea"/>
        <a:cs typeface="+mn-cs"/>
      </a:defRPr>
    </a:lvl1pPr>
    <a:lvl2pPr marL="457200" algn="l" rtl="0" eaLnBrk="0" fontAlgn="base" hangingPunct="0">
      <a:spcBef>
        <a:spcPct val="0"/>
      </a:spcBef>
      <a:spcAft>
        <a:spcPct val="0"/>
      </a:spcAft>
      <a:defRPr sz="1400" i="1" kern="1200">
        <a:solidFill>
          <a:schemeClr val="tx1"/>
        </a:solidFill>
        <a:latin typeface="Arial" charset="0"/>
        <a:ea typeface="+mn-ea"/>
        <a:cs typeface="+mn-cs"/>
      </a:defRPr>
    </a:lvl2pPr>
    <a:lvl3pPr marL="914400" algn="l" rtl="0" eaLnBrk="0" fontAlgn="base" hangingPunct="0">
      <a:spcBef>
        <a:spcPct val="0"/>
      </a:spcBef>
      <a:spcAft>
        <a:spcPct val="0"/>
      </a:spcAft>
      <a:defRPr sz="1400" i="1" kern="1200">
        <a:solidFill>
          <a:schemeClr val="tx1"/>
        </a:solidFill>
        <a:latin typeface="Arial" charset="0"/>
        <a:ea typeface="+mn-ea"/>
        <a:cs typeface="+mn-cs"/>
      </a:defRPr>
    </a:lvl3pPr>
    <a:lvl4pPr marL="1371600" algn="l" rtl="0" eaLnBrk="0" fontAlgn="base" hangingPunct="0">
      <a:spcBef>
        <a:spcPct val="0"/>
      </a:spcBef>
      <a:spcAft>
        <a:spcPct val="0"/>
      </a:spcAft>
      <a:defRPr sz="1400" i="1" kern="1200">
        <a:solidFill>
          <a:schemeClr val="tx1"/>
        </a:solidFill>
        <a:latin typeface="Arial" charset="0"/>
        <a:ea typeface="+mn-ea"/>
        <a:cs typeface="+mn-cs"/>
      </a:defRPr>
    </a:lvl4pPr>
    <a:lvl5pPr marL="1828800" algn="l" rtl="0" eaLnBrk="0" fontAlgn="base" hangingPunct="0">
      <a:spcBef>
        <a:spcPct val="0"/>
      </a:spcBef>
      <a:spcAft>
        <a:spcPct val="0"/>
      </a:spcAft>
      <a:defRPr sz="1400" i="1" kern="1200">
        <a:solidFill>
          <a:schemeClr val="tx1"/>
        </a:solidFill>
        <a:latin typeface="Arial" charset="0"/>
        <a:ea typeface="+mn-ea"/>
        <a:cs typeface="+mn-cs"/>
      </a:defRPr>
    </a:lvl5pPr>
    <a:lvl6pPr marL="2286000" algn="l" defTabSz="914400" rtl="0" eaLnBrk="1" latinLnBrk="0" hangingPunct="1">
      <a:defRPr sz="1400" i="1" kern="1200">
        <a:solidFill>
          <a:schemeClr val="tx1"/>
        </a:solidFill>
        <a:latin typeface="Arial" charset="0"/>
        <a:ea typeface="+mn-ea"/>
        <a:cs typeface="+mn-cs"/>
      </a:defRPr>
    </a:lvl6pPr>
    <a:lvl7pPr marL="2743200" algn="l" defTabSz="914400" rtl="0" eaLnBrk="1" latinLnBrk="0" hangingPunct="1">
      <a:defRPr sz="1400" i="1" kern="1200">
        <a:solidFill>
          <a:schemeClr val="tx1"/>
        </a:solidFill>
        <a:latin typeface="Arial" charset="0"/>
        <a:ea typeface="+mn-ea"/>
        <a:cs typeface="+mn-cs"/>
      </a:defRPr>
    </a:lvl7pPr>
    <a:lvl8pPr marL="3200400" algn="l" defTabSz="914400" rtl="0" eaLnBrk="1" latinLnBrk="0" hangingPunct="1">
      <a:defRPr sz="1400" i="1" kern="1200">
        <a:solidFill>
          <a:schemeClr val="tx1"/>
        </a:solidFill>
        <a:latin typeface="Arial" charset="0"/>
        <a:ea typeface="+mn-ea"/>
        <a:cs typeface="+mn-cs"/>
      </a:defRPr>
    </a:lvl8pPr>
    <a:lvl9pPr marL="3657600" algn="l" defTabSz="914400" rtl="0" eaLnBrk="1" latinLnBrk="0" hangingPunct="1">
      <a:defRPr sz="1400" i="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9"/>
    <a:srgbClr val="FFFFFF"/>
    <a:srgbClr val="969696"/>
    <a:srgbClr val="003366"/>
    <a:srgbClr val="F8F8FA"/>
    <a:srgbClr val="F5F5F5"/>
    <a:srgbClr val="3366FF"/>
    <a:srgbClr val="FFFF00"/>
    <a:srgbClr val="00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45" autoAdjust="0"/>
    <p:restoredTop sz="99622" autoAdjust="0"/>
  </p:normalViewPr>
  <p:slideViewPr>
    <p:cSldViewPr snapToGrid="0" showGuides="1">
      <p:cViewPr>
        <p:scale>
          <a:sx n="100" d="100"/>
          <a:sy n="100" d="100"/>
        </p:scale>
        <p:origin x="-2112" y="-456"/>
      </p:cViewPr>
      <p:guideLst>
        <p:guide orient="horz" pos="888"/>
        <p:guide pos="2880"/>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50"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 Id="rId9" Type="http://schemas.openxmlformats.org/officeDocument/2006/relationships/image" Target="../media/image10.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 Id="rId9" Type="http://schemas.openxmlformats.org/officeDocument/2006/relationships/image" Target="../media/image11.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 Id="rId9" Type="http://schemas.openxmlformats.org/officeDocument/2006/relationships/image" Target="../media/image11.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 Id="rId9" Type="http://schemas.openxmlformats.org/officeDocument/2006/relationships/image" Target="../media/image11.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 Id="rId9" Type="http://schemas.openxmlformats.org/officeDocument/2006/relationships/image" Target="../media/image11.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12.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10" Type="http://schemas.openxmlformats.org/officeDocument/2006/relationships/image" Target="../media/image11.wmf"/><Relationship Id="rId4" Type="http://schemas.openxmlformats.org/officeDocument/2006/relationships/image" Target="../media/image5.wmf"/><Relationship Id="rId9" Type="http://schemas.openxmlformats.org/officeDocument/2006/relationships/image" Target="../media/image3.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3.wmf"/><Relationship Id="rId4" Type="http://schemas.openxmlformats.org/officeDocument/2006/relationships/image" Target="../media/image13.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3.wmf"/><Relationship Id="rId4" Type="http://schemas.openxmlformats.org/officeDocument/2006/relationships/image" Target="../media/image13.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3.wmf"/><Relationship Id="rId5" Type="http://schemas.openxmlformats.org/officeDocument/2006/relationships/image" Target="../media/image14.wmf"/><Relationship Id="rId4"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3.wmf"/><Relationship Id="rId5" Type="http://schemas.openxmlformats.org/officeDocument/2006/relationships/image" Target="../media/image14.wmf"/><Relationship Id="rId4" Type="http://schemas.openxmlformats.org/officeDocument/2006/relationships/image" Target="../media/image13.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15.wmf"/><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9.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3.wmf"/><Relationship Id="rId6"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13.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15.wmf"/><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9.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15.wmf"/><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9.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3.wmf"/><Relationship Id="rId6"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13.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15.wmf"/><Relationship Id="rId2" Type="http://schemas.openxmlformats.org/officeDocument/2006/relationships/image" Target="../media/image8.wmf"/><Relationship Id="rId1" Type="http://schemas.openxmlformats.org/officeDocument/2006/relationships/image" Target="../media/image3.wmf"/><Relationship Id="rId6" Type="http://schemas.openxmlformats.org/officeDocument/2006/relationships/image" Target="../media/image16.wmf"/><Relationship Id="rId5" Type="http://schemas.openxmlformats.org/officeDocument/2006/relationships/image" Target="../media/image14.wmf"/><Relationship Id="rId4" Type="http://schemas.openxmlformats.org/officeDocument/2006/relationships/image" Target="../media/image13.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15.wmf"/><Relationship Id="rId2" Type="http://schemas.openxmlformats.org/officeDocument/2006/relationships/image" Target="../media/image8.wmf"/><Relationship Id="rId1" Type="http://schemas.openxmlformats.org/officeDocument/2006/relationships/image" Target="../media/image3.wmf"/><Relationship Id="rId6" Type="http://schemas.openxmlformats.org/officeDocument/2006/relationships/image" Target="../media/image16.wmf"/><Relationship Id="rId5" Type="http://schemas.openxmlformats.org/officeDocument/2006/relationships/image" Target="../media/image14.wmf"/><Relationship Id="rId4" Type="http://schemas.openxmlformats.org/officeDocument/2006/relationships/image" Target="../media/image13.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3.wmf"/><Relationship Id="rId5" Type="http://schemas.openxmlformats.org/officeDocument/2006/relationships/image" Target="../media/image7.wmf"/><Relationship Id="rId4" Type="http://schemas.openxmlformats.org/officeDocument/2006/relationships/image" Target="../media/image6.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4" Type="http://schemas.openxmlformats.org/officeDocument/2006/relationships/image" Target="../media/image20.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21.wmf"/><Relationship Id="rId1"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19.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08E82E1-A8E7-4E41-B65E-E29D97253E15}" type="slidenum">
              <a:rPr lang="en-US"/>
              <a:pPr/>
              <a:t>‹#›</a:t>
            </a:fld>
            <a:endParaRPr lang="en-US"/>
          </a:p>
        </p:txBody>
      </p:sp>
    </p:spTree>
    <p:extLst>
      <p:ext uri="{BB962C8B-B14F-4D97-AF65-F5344CB8AC3E}">
        <p14:creationId xmlns:p14="http://schemas.microsoft.com/office/powerpoint/2010/main" val="1855613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CA78C58-0E2D-4222-BE18-8B1EE9950D7D}" type="slidenum">
              <a:rPr lang="en-US"/>
              <a:pPr/>
              <a:t>‹#›</a:t>
            </a:fld>
            <a:endParaRPr lang="en-US"/>
          </a:p>
        </p:txBody>
      </p:sp>
    </p:spTree>
    <p:extLst>
      <p:ext uri="{BB962C8B-B14F-4D97-AF65-F5344CB8AC3E}">
        <p14:creationId xmlns:p14="http://schemas.microsoft.com/office/powerpoint/2010/main" val="1547477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B1989DF-4C4B-4B3F-8BCE-AAF424428696}" type="slidenum">
              <a:rPr lang="en-US"/>
              <a:pPr/>
              <a:t>‹#›</a:t>
            </a:fld>
            <a:endParaRPr lang="en-US"/>
          </a:p>
        </p:txBody>
      </p:sp>
    </p:spTree>
    <p:extLst>
      <p:ext uri="{BB962C8B-B14F-4D97-AF65-F5344CB8AC3E}">
        <p14:creationId xmlns:p14="http://schemas.microsoft.com/office/powerpoint/2010/main" val="2570522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38B4690-89A8-4D07-AF79-49FF2E005BFB}" type="slidenum">
              <a:rPr lang="en-US"/>
              <a:pPr/>
              <a:t>‹#›</a:t>
            </a:fld>
            <a:endParaRPr lang="en-US"/>
          </a:p>
        </p:txBody>
      </p:sp>
    </p:spTree>
    <p:extLst>
      <p:ext uri="{BB962C8B-B14F-4D97-AF65-F5344CB8AC3E}">
        <p14:creationId xmlns:p14="http://schemas.microsoft.com/office/powerpoint/2010/main" val="2162161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3B9CCAC-0649-4735-AEFE-F69CF6BB72BF}" type="slidenum">
              <a:rPr lang="en-US"/>
              <a:pPr/>
              <a:t>‹#›</a:t>
            </a:fld>
            <a:endParaRPr lang="en-US"/>
          </a:p>
        </p:txBody>
      </p:sp>
    </p:spTree>
    <p:extLst>
      <p:ext uri="{BB962C8B-B14F-4D97-AF65-F5344CB8AC3E}">
        <p14:creationId xmlns:p14="http://schemas.microsoft.com/office/powerpoint/2010/main" val="657477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57FE5A8-4F2B-4ED1-82EF-A1B4C974DE51}" type="slidenum">
              <a:rPr lang="en-US"/>
              <a:pPr/>
              <a:t>‹#›</a:t>
            </a:fld>
            <a:endParaRPr lang="en-US"/>
          </a:p>
        </p:txBody>
      </p:sp>
    </p:spTree>
    <p:extLst>
      <p:ext uri="{BB962C8B-B14F-4D97-AF65-F5344CB8AC3E}">
        <p14:creationId xmlns:p14="http://schemas.microsoft.com/office/powerpoint/2010/main" val="1622135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C7AF8DE-EBEE-4BC5-8C47-AC987569BC74}" type="slidenum">
              <a:rPr lang="en-US"/>
              <a:pPr/>
              <a:t>‹#›</a:t>
            </a:fld>
            <a:endParaRPr lang="en-US"/>
          </a:p>
        </p:txBody>
      </p:sp>
    </p:spTree>
    <p:extLst>
      <p:ext uri="{BB962C8B-B14F-4D97-AF65-F5344CB8AC3E}">
        <p14:creationId xmlns:p14="http://schemas.microsoft.com/office/powerpoint/2010/main" val="2934075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F1EAEE2-FC58-4EE2-92EA-1744F060BFC5}" type="slidenum">
              <a:rPr lang="en-US"/>
              <a:pPr/>
              <a:t>‹#›</a:t>
            </a:fld>
            <a:endParaRPr lang="en-US"/>
          </a:p>
        </p:txBody>
      </p:sp>
    </p:spTree>
    <p:extLst>
      <p:ext uri="{BB962C8B-B14F-4D97-AF65-F5344CB8AC3E}">
        <p14:creationId xmlns:p14="http://schemas.microsoft.com/office/powerpoint/2010/main" val="4135687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FFF4385-D9FB-41C3-8244-D69C3F30E54C}" type="slidenum">
              <a:rPr lang="en-US"/>
              <a:pPr/>
              <a:t>‹#›</a:t>
            </a:fld>
            <a:endParaRPr lang="en-US"/>
          </a:p>
        </p:txBody>
      </p:sp>
    </p:spTree>
    <p:extLst>
      <p:ext uri="{BB962C8B-B14F-4D97-AF65-F5344CB8AC3E}">
        <p14:creationId xmlns:p14="http://schemas.microsoft.com/office/powerpoint/2010/main" val="4008257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FBBE3ED-7E70-4B59-80DC-D416C77D9A89}" type="slidenum">
              <a:rPr lang="en-US"/>
              <a:pPr/>
              <a:t>‹#›</a:t>
            </a:fld>
            <a:endParaRPr lang="en-US"/>
          </a:p>
        </p:txBody>
      </p:sp>
    </p:spTree>
    <p:extLst>
      <p:ext uri="{BB962C8B-B14F-4D97-AF65-F5344CB8AC3E}">
        <p14:creationId xmlns:p14="http://schemas.microsoft.com/office/powerpoint/2010/main" val="34257763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CFA74B8-7279-4A09-A05F-515822268A6D}" type="slidenum">
              <a:rPr lang="en-US"/>
              <a:pPr/>
              <a:t>‹#›</a:t>
            </a:fld>
            <a:endParaRPr lang="en-US"/>
          </a:p>
        </p:txBody>
      </p:sp>
    </p:spTree>
    <p:extLst>
      <p:ext uri="{BB962C8B-B14F-4D97-AF65-F5344CB8AC3E}">
        <p14:creationId xmlns:p14="http://schemas.microsoft.com/office/powerpoint/2010/main" val="991015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i="0">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i="0">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i="0">
                <a:latin typeface="+mn-lt"/>
              </a:defRPr>
            </a:lvl1pPr>
          </a:lstStyle>
          <a:p>
            <a:fld id="{783BB7AB-FE3F-41DE-9DFE-00FF707D472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56.bin"/><Relationship Id="rId18" Type="http://schemas.openxmlformats.org/officeDocument/2006/relationships/image" Target="../media/image3.wmf"/><Relationship Id="rId3" Type="http://schemas.openxmlformats.org/officeDocument/2006/relationships/oleObject" Target="../embeddings/oleObject51.bin"/><Relationship Id="rId7" Type="http://schemas.openxmlformats.org/officeDocument/2006/relationships/oleObject" Target="../embeddings/oleObject53.bin"/><Relationship Id="rId12" Type="http://schemas.openxmlformats.org/officeDocument/2006/relationships/image" Target="../media/image7.wmf"/><Relationship Id="rId17" Type="http://schemas.openxmlformats.org/officeDocument/2006/relationships/oleObject" Target="../embeddings/oleObject58.bin"/><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9.vml"/><Relationship Id="rId6" Type="http://schemas.openxmlformats.org/officeDocument/2006/relationships/image" Target="../media/image4.wmf"/><Relationship Id="rId11" Type="http://schemas.openxmlformats.org/officeDocument/2006/relationships/oleObject" Target="../embeddings/oleObject55.bin"/><Relationship Id="rId5" Type="http://schemas.openxmlformats.org/officeDocument/2006/relationships/oleObject" Target="../embeddings/oleObject52.bin"/><Relationship Id="rId15" Type="http://schemas.openxmlformats.org/officeDocument/2006/relationships/oleObject" Target="../embeddings/oleObject57.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54.bin"/><Relationship Id="rId14" Type="http://schemas.openxmlformats.org/officeDocument/2006/relationships/image" Target="../media/image8.wmf"/></Relationships>
</file>

<file path=ppt/slides/_rels/slide11.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64.bin"/><Relationship Id="rId18" Type="http://schemas.openxmlformats.org/officeDocument/2006/relationships/image" Target="../media/image3.wmf"/><Relationship Id="rId3" Type="http://schemas.openxmlformats.org/officeDocument/2006/relationships/oleObject" Target="../embeddings/oleObject59.bin"/><Relationship Id="rId7" Type="http://schemas.openxmlformats.org/officeDocument/2006/relationships/oleObject" Target="../embeddings/oleObject61.bin"/><Relationship Id="rId12" Type="http://schemas.openxmlformats.org/officeDocument/2006/relationships/image" Target="../media/image7.wmf"/><Relationship Id="rId17" Type="http://schemas.openxmlformats.org/officeDocument/2006/relationships/oleObject" Target="../embeddings/oleObject66.bin"/><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10.vml"/><Relationship Id="rId6" Type="http://schemas.openxmlformats.org/officeDocument/2006/relationships/image" Target="../media/image4.wmf"/><Relationship Id="rId11" Type="http://schemas.openxmlformats.org/officeDocument/2006/relationships/oleObject" Target="../embeddings/oleObject63.bin"/><Relationship Id="rId5" Type="http://schemas.openxmlformats.org/officeDocument/2006/relationships/oleObject" Target="../embeddings/oleObject60.bin"/><Relationship Id="rId15" Type="http://schemas.openxmlformats.org/officeDocument/2006/relationships/oleObject" Target="../embeddings/oleObject65.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62.bin"/><Relationship Id="rId14" Type="http://schemas.openxmlformats.org/officeDocument/2006/relationships/image" Target="../media/image8.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72.bin"/><Relationship Id="rId18" Type="http://schemas.openxmlformats.org/officeDocument/2006/relationships/image" Target="../media/image3.wmf"/><Relationship Id="rId3" Type="http://schemas.openxmlformats.org/officeDocument/2006/relationships/oleObject" Target="../embeddings/oleObject67.bin"/><Relationship Id="rId7" Type="http://schemas.openxmlformats.org/officeDocument/2006/relationships/oleObject" Target="../embeddings/oleObject69.bin"/><Relationship Id="rId12" Type="http://schemas.openxmlformats.org/officeDocument/2006/relationships/image" Target="../media/image7.wmf"/><Relationship Id="rId17" Type="http://schemas.openxmlformats.org/officeDocument/2006/relationships/oleObject" Target="../embeddings/oleObject74.bin"/><Relationship Id="rId2" Type="http://schemas.openxmlformats.org/officeDocument/2006/relationships/slideLayout" Target="../slideLayouts/slideLayout7.xml"/><Relationship Id="rId16" Type="http://schemas.openxmlformats.org/officeDocument/2006/relationships/image" Target="../media/image9.wmf"/><Relationship Id="rId20" Type="http://schemas.openxmlformats.org/officeDocument/2006/relationships/image" Target="../media/image10.wmf"/><Relationship Id="rId1" Type="http://schemas.openxmlformats.org/officeDocument/2006/relationships/vmlDrawing" Target="../drawings/vmlDrawing11.vml"/><Relationship Id="rId6" Type="http://schemas.openxmlformats.org/officeDocument/2006/relationships/image" Target="../media/image4.wmf"/><Relationship Id="rId11" Type="http://schemas.openxmlformats.org/officeDocument/2006/relationships/oleObject" Target="../embeddings/oleObject71.bin"/><Relationship Id="rId5" Type="http://schemas.openxmlformats.org/officeDocument/2006/relationships/oleObject" Target="../embeddings/oleObject68.bin"/><Relationship Id="rId15" Type="http://schemas.openxmlformats.org/officeDocument/2006/relationships/oleObject" Target="../embeddings/oleObject73.bin"/><Relationship Id="rId10" Type="http://schemas.openxmlformats.org/officeDocument/2006/relationships/image" Target="../media/image6.wmf"/><Relationship Id="rId19" Type="http://schemas.openxmlformats.org/officeDocument/2006/relationships/oleObject" Target="../embeddings/oleObject75.bin"/><Relationship Id="rId4" Type="http://schemas.openxmlformats.org/officeDocument/2006/relationships/image" Target="../media/image2.wmf"/><Relationship Id="rId9" Type="http://schemas.openxmlformats.org/officeDocument/2006/relationships/oleObject" Target="../embeddings/oleObject70.bin"/><Relationship Id="rId14" Type="http://schemas.openxmlformats.org/officeDocument/2006/relationships/image" Target="../media/image8.wmf"/></Relationships>
</file>

<file path=ppt/slides/_rels/slide15.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81.bin"/><Relationship Id="rId18" Type="http://schemas.openxmlformats.org/officeDocument/2006/relationships/image" Target="../media/image3.wmf"/><Relationship Id="rId3" Type="http://schemas.openxmlformats.org/officeDocument/2006/relationships/oleObject" Target="../embeddings/oleObject76.bin"/><Relationship Id="rId7" Type="http://schemas.openxmlformats.org/officeDocument/2006/relationships/oleObject" Target="../embeddings/oleObject78.bin"/><Relationship Id="rId12" Type="http://schemas.openxmlformats.org/officeDocument/2006/relationships/image" Target="../media/image7.wmf"/><Relationship Id="rId17" Type="http://schemas.openxmlformats.org/officeDocument/2006/relationships/oleObject" Target="../embeddings/oleObject83.bin"/><Relationship Id="rId2" Type="http://schemas.openxmlformats.org/officeDocument/2006/relationships/slideLayout" Target="../slideLayouts/slideLayout7.xml"/><Relationship Id="rId16" Type="http://schemas.openxmlformats.org/officeDocument/2006/relationships/image" Target="../media/image9.wmf"/><Relationship Id="rId20" Type="http://schemas.openxmlformats.org/officeDocument/2006/relationships/image" Target="../media/image11.wmf"/><Relationship Id="rId1" Type="http://schemas.openxmlformats.org/officeDocument/2006/relationships/vmlDrawing" Target="../drawings/vmlDrawing12.vml"/><Relationship Id="rId6" Type="http://schemas.openxmlformats.org/officeDocument/2006/relationships/image" Target="../media/image4.wmf"/><Relationship Id="rId11" Type="http://schemas.openxmlformats.org/officeDocument/2006/relationships/oleObject" Target="../embeddings/oleObject80.bin"/><Relationship Id="rId5" Type="http://schemas.openxmlformats.org/officeDocument/2006/relationships/oleObject" Target="../embeddings/oleObject77.bin"/><Relationship Id="rId15" Type="http://schemas.openxmlformats.org/officeDocument/2006/relationships/oleObject" Target="../embeddings/oleObject82.bin"/><Relationship Id="rId10" Type="http://schemas.openxmlformats.org/officeDocument/2006/relationships/image" Target="../media/image6.wmf"/><Relationship Id="rId19" Type="http://schemas.openxmlformats.org/officeDocument/2006/relationships/oleObject" Target="../embeddings/oleObject84.bin"/><Relationship Id="rId4" Type="http://schemas.openxmlformats.org/officeDocument/2006/relationships/image" Target="../media/image2.wmf"/><Relationship Id="rId9" Type="http://schemas.openxmlformats.org/officeDocument/2006/relationships/oleObject" Target="../embeddings/oleObject79.bin"/><Relationship Id="rId14" Type="http://schemas.openxmlformats.org/officeDocument/2006/relationships/image" Target="../media/image8.wmf"/></Relationships>
</file>

<file path=ppt/slides/_rels/slide16.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90.bin"/><Relationship Id="rId18" Type="http://schemas.openxmlformats.org/officeDocument/2006/relationships/image" Target="../media/image3.wmf"/><Relationship Id="rId3" Type="http://schemas.openxmlformats.org/officeDocument/2006/relationships/oleObject" Target="../embeddings/oleObject85.bin"/><Relationship Id="rId7" Type="http://schemas.openxmlformats.org/officeDocument/2006/relationships/oleObject" Target="../embeddings/oleObject87.bin"/><Relationship Id="rId12" Type="http://schemas.openxmlformats.org/officeDocument/2006/relationships/image" Target="../media/image7.wmf"/><Relationship Id="rId17" Type="http://schemas.openxmlformats.org/officeDocument/2006/relationships/oleObject" Target="../embeddings/oleObject92.bin"/><Relationship Id="rId2" Type="http://schemas.openxmlformats.org/officeDocument/2006/relationships/slideLayout" Target="../slideLayouts/slideLayout7.xml"/><Relationship Id="rId16" Type="http://schemas.openxmlformats.org/officeDocument/2006/relationships/image" Target="../media/image9.wmf"/><Relationship Id="rId20" Type="http://schemas.openxmlformats.org/officeDocument/2006/relationships/image" Target="../media/image11.wmf"/><Relationship Id="rId1" Type="http://schemas.openxmlformats.org/officeDocument/2006/relationships/vmlDrawing" Target="../drawings/vmlDrawing13.vml"/><Relationship Id="rId6" Type="http://schemas.openxmlformats.org/officeDocument/2006/relationships/image" Target="../media/image4.wmf"/><Relationship Id="rId11" Type="http://schemas.openxmlformats.org/officeDocument/2006/relationships/oleObject" Target="../embeddings/oleObject89.bin"/><Relationship Id="rId5" Type="http://schemas.openxmlformats.org/officeDocument/2006/relationships/oleObject" Target="../embeddings/oleObject86.bin"/><Relationship Id="rId15" Type="http://schemas.openxmlformats.org/officeDocument/2006/relationships/oleObject" Target="../embeddings/oleObject91.bin"/><Relationship Id="rId10" Type="http://schemas.openxmlformats.org/officeDocument/2006/relationships/image" Target="../media/image6.wmf"/><Relationship Id="rId19" Type="http://schemas.openxmlformats.org/officeDocument/2006/relationships/oleObject" Target="../embeddings/oleObject93.bin"/><Relationship Id="rId4" Type="http://schemas.openxmlformats.org/officeDocument/2006/relationships/image" Target="../media/image2.wmf"/><Relationship Id="rId9" Type="http://schemas.openxmlformats.org/officeDocument/2006/relationships/oleObject" Target="../embeddings/oleObject88.bin"/><Relationship Id="rId14" Type="http://schemas.openxmlformats.org/officeDocument/2006/relationships/image" Target="../media/image8.wmf"/></Relationships>
</file>

<file path=ppt/slides/_rels/slide17.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99.bin"/><Relationship Id="rId18" Type="http://schemas.openxmlformats.org/officeDocument/2006/relationships/image" Target="../media/image3.wmf"/><Relationship Id="rId3" Type="http://schemas.openxmlformats.org/officeDocument/2006/relationships/oleObject" Target="../embeddings/oleObject94.bin"/><Relationship Id="rId7" Type="http://schemas.openxmlformats.org/officeDocument/2006/relationships/oleObject" Target="../embeddings/oleObject96.bin"/><Relationship Id="rId12" Type="http://schemas.openxmlformats.org/officeDocument/2006/relationships/image" Target="../media/image7.wmf"/><Relationship Id="rId17" Type="http://schemas.openxmlformats.org/officeDocument/2006/relationships/oleObject" Target="../embeddings/oleObject101.bin"/><Relationship Id="rId2" Type="http://schemas.openxmlformats.org/officeDocument/2006/relationships/slideLayout" Target="../slideLayouts/slideLayout7.xml"/><Relationship Id="rId16" Type="http://schemas.openxmlformats.org/officeDocument/2006/relationships/image" Target="../media/image9.wmf"/><Relationship Id="rId20" Type="http://schemas.openxmlformats.org/officeDocument/2006/relationships/image" Target="../media/image11.wmf"/><Relationship Id="rId1" Type="http://schemas.openxmlformats.org/officeDocument/2006/relationships/vmlDrawing" Target="../drawings/vmlDrawing14.vml"/><Relationship Id="rId6" Type="http://schemas.openxmlformats.org/officeDocument/2006/relationships/image" Target="../media/image4.wmf"/><Relationship Id="rId11" Type="http://schemas.openxmlformats.org/officeDocument/2006/relationships/oleObject" Target="../embeddings/oleObject98.bin"/><Relationship Id="rId5" Type="http://schemas.openxmlformats.org/officeDocument/2006/relationships/oleObject" Target="../embeddings/oleObject95.bin"/><Relationship Id="rId15" Type="http://schemas.openxmlformats.org/officeDocument/2006/relationships/oleObject" Target="../embeddings/oleObject100.bin"/><Relationship Id="rId10" Type="http://schemas.openxmlformats.org/officeDocument/2006/relationships/image" Target="../media/image6.wmf"/><Relationship Id="rId19" Type="http://schemas.openxmlformats.org/officeDocument/2006/relationships/oleObject" Target="../embeddings/oleObject102.bin"/><Relationship Id="rId4" Type="http://schemas.openxmlformats.org/officeDocument/2006/relationships/image" Target="../media/image2.wmf"/><Relationship Id="rId9" Type="http://schemas.openxmlformats.org/officeDocument/2006/relationships/oleObject" Target="../embeddings/oleObject97.bin"/><Relationship Id="rId14" Type="http://schemas.openxmlformats.org/officeDocument/2006/relationships/image" Target="../media/image8.wmf"/></Relationships>
</file>

<file path=ppt/slides/_rels/slide18.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108.bin"/><Relationship Id="rId18" Type="http://schemas.openxmlformats.org/officeDocument/2006/relationships/image" Target="../media/image3.wmf"/><Relationship Id="rId3" Type="http://schemas.openxmlformats.org/officeDocument/2006/relationships/oleObject" Target="../embeddings/oleObject103.bin"/><Relationship Id="rId7" Type="http://schemas.openxmlformats.org/officeDocument/2006/relationships/oleObject" Target="../embeddings/oleObject105.bin"/><Relationship Id="rId12" Type="http://schemas.openxmlformats.org/officeDocument/2006/relationships/image" Target="../media/image7.wmf"/><Relationship Id="rId17" Type="http://schemas.openxmlformats.org/officeDocument/2006/relationships/oleObject" Target="../embeddings/oleObject110.bin"/><Relationship Id="rId2" Type="http://schemas.openxmlformats.org/officeDocument/2006/relationships/slideLayout" Target="../slideLayouts/slideLayout7.xml"/><Relationship Id="rId16" Type="http://schemas.openxmlformats.org/officeDocument/2006/relationships/image" Target="../media/image9.wmf"/><Relationship Id="rId20" Type="http://schemas.openxmlformats.org/officeDocument/2006/relationships/image" Target="../media/image11.wmf"/><Relationship Id="rId1" Type="http://schemas.openxmlformats.org/officeDocument/2006/relationships/vmlDrawing" Target="../drawings/vmlDrawing15.vml"/><Relationship Id="rId6" Type="http://schemas.openxmlformats.org/officeDocument/2006/relationships/image" Target="../media/image4.wmf"/><Relationship Id="rId11" Type="http://schemas.openxmlformats.org/officeDocument/2006/relationships/oleObject" Target="../embeddings/oleObject107.bin"/><Relationship Id="rId5" Type="http://schemas.openxmlformats.org/officeDocument/2006/relationships/oleObject" Target="../embeddings/oleObject104.bin"/><Relationship Id="rId15" Type="http://schemas.openxmlformats.org/officeDocument/2006/relationships/oleObject" Target="../embeddings/oleObject109.bin"/><Relationship Id="rId10" Type="http://schemas.openxmlformats.org/officeDocument/2006/relationships/image" Target="../media/image6.wmf"/><Relationship Id="rId19" Type="http://schemas.openxmlformats.org/officeDocument/2006/relationships/oleObject" Target="../embeddings/oleObject111.bin"/><Relationship Id="rId4" Type="http://schemas.openxmlformats.org/officeDocument/2006/relationships/image" Target="../media/image2.wmf"/><Relationship Id="rId9" Type="http://schemas.openxmlformats.org/officeDocument/2006/relationships/oleObject" Target="../embeddings/oleObject106.bin"/><Relationship Id="rId14" Type="http://schemas.openxmlformats.org/officeDocument/2006/relationships/image" Target="../media/image8.wmf"/></Relationships>
</file>

<file path=ppt/slides/_rels/slide19.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17.bin"/><Relationship Id="rId18" Type="http://schemas.openxmlformats.org/officeDocument/2006/relationships/image" Target="../media/image9.wmf"/><Relationship Id="rId3" Type="http://schemas.openxmlformats.org/officeDocument/2006/relationships/oleObject" Target="../embeddings/oleObject112.bin"/><Relationship Id="rId21" Type="http://schemas.openxmlformats.org/officeDocument/2006/relationships/oleObject" Target="../embeddings/oleObject121.bin"/><Relationship Id="rId7" Type="http://schemas.openxmlformats.org/officeDocument/2006/relationships/oleObject" Target="../embeddings/oleObject114.bin"/><Relationship Id="rId12" Type="http://schemas.openxmlformats.org/officeDocument/2006/relationships/image" Target="../media/image6.wmf"/><Relationship Id="rId17" Type="http://schemas.openxmlformats.org/officeDocument/2006/relationships/oleObject" Target="../embeddings/oleObject119.bin"/><Relationship Id="rId2" Type="http://schemas.openxmlformats.org/officeDocument/2006/relationships/slideLayout" Target="../slideLayouts/slideLayout7.xml"/><Relationship Id="rId16" Type="http://schemas.openxmlformats.org/officeDocument/2006/relationships/image" Target="../media/image8.wmf"/><Relationship Id="rId20" Type="http://schemas.openxmlformats.org/officeDocument/2006/relationships/image" Target="../media/image3.wmf"/><Relationship Id="rId1" Type="http://schemas.openxmlformats.org/officeDocument/2006/relationships/vmlDrawing" Target="../drawings/vmlDrawing16.vml"/><Relationship Id="rId6" Type="http://schemas.openxmlformats.org/officeDocument/2006/relationships/image" Target="../media/image12.wmf"/><Relationship Id="rId11" Type="http://schemas.openxmlformats.org/officeDocument/2006/relationships/oleObject" Target="../embeddings/oleObject116.bin"/><Relationship Id="rId5" Type="http://schemas.openxmlformats.org/officeDocument/2006/relationships/oleObject" Target="../embeddings/oleObject113.bin"/><Relationship Id="rId15" Type="http://schemas.openxmlformats.org/officeDocument/2006/relationships/oleObject" Target="../embeddings/oleObject118.bin"/><Relationship Id="rId10" Type="http://schemas.openxmlformats.org/officeDocument/2006/relationships/image" Target="../media/image5.wmf"/><Relationship Id="rId19" Type="http://schemas.openxmlformats.org/officeDocument/2006/relationships/oleObject" Target="../embeddings/oleObject120.bin"/><Relationship Id="rId4" Type="http://schemas.openxmlformats.org/officeDocument/2006/relationships/image" Target="../media/image2.wmf"/><Relationship Id="rId9" Type="http://schemas.openxmlformats.org/officeDocument/2006/relationships/oleObject" Target="../embeddings/oleObject115.bin"/><Relationship Id="rId14" Type="http://schemas.openxmlformats.org/officeDocument/2006/relationships/image" Target="../media/image7.wmf"/><Relationship Id="rId22" Type="http://schemas.openxmlformats.org/officeDocument/2006/relationships/image" Target="../media/image11.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22.bin"/><Relationship Id="rId7" Type="http://schemas.openxmlformats.org/officeDocument/2006/relationships/oleObject" Target="../embeddings/oleObject124.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8.wmf"/><Relationship Id="rId5" Type="http://schemas.openxmlformats.org/officeDocument/2006/relationships/oleObject" Target="../embeddings/oleObject123.bin"/><Relationship Id="rId10" Type="http://schemas.openxmlformats.org/officeDocument/2006/relationships/image" Target="../media/image13.wmf"/><Relationship Id="rId4" Type="http://schemas.openxmlformats.org/officeDocument/2006/relationships/image" Target="../media/image3.wmf"/><Relationship Id="rId9" Type="http://schemas.openxmlformats.org/officeDocument/2006/relationships/oleObject" Target="../embeddings/oleObject125.bin"/></Relationships>
</file>

<file path=ppt/slides/_rels/slide21.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26.bin"/><Relationship Id="rId7" Type="http://schemas.openxmlformats.org/officeDocument/2006/relationships/oleObject" Target="../embeddings/oleObject128.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8.wmf"/><Relationship Id="rId5" Type="http://schemas.openxmlformats.org/officeDocument/2006/relationships/oleObject" Target="../embeddings/oleObject127.bin"/><Relationship Id="rId10" Type="http://schemas.openxmlformats.org/officeDocument/2006/relationships/image" Target="../media/image13.wmf"/><Relationship Id="rId4" Type="http://schemas.openxmlformats.org/officeDocument/2006/relationships/image" Target="../media/image3.wmf"/><Relationship Id="rId9" Type="http://schemas.openxmlformats.org/officeDocument/2006/relationships/oleObject" Target="../embeddings/oleObject129.bin"/></Relationships>
</file>

<file path=ppt/slides/_rels/slide22.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30.bin"/><Relationship Id="rId7" Type="http://schemas.openxmlformats.org/officeDocument/2006/relationships/oleObject" Target="../embeddings/oleObject132.bin"/><Relationship Id="rId12"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8.wmf"/><Relationship Id="rId11" Type="http://schemas.openxmlformats.org/officeDocument/2006/relationships/oleObject" Target="../embeddings/oleObject134.bin"/><Relationship Id="rId5" Type="http://schemas.openxmlformats.org/officeDocument/2006/relationships/oleObject" Target="../embeddings/oleObject131.bin"/><Relationship Id="rId10" Type="http://schemas.openxmlformats.org/officeDocument/2006/relationships/image" Target="../media/image13.wmf"/><Relationship Id="rId4" Type="http://schemas.openxmlformats.org/officeDocument/2006/relationships/image" Target="../media/image3.wmf"/><Relationship Id="rId9" Type="http://schemas.openxmlformats.org/officeDocument/2006/relationships/oleObject" Target="../embeddings/oleObject133.bin"/></Relationships>
</file>

<file path=ppt/slides/_rels/slide23.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35.bin"/><Relationship Id="rId7" Type="http://schemas.openxmlformats.org/officeDocument/2006/relationships/oleObject" Target="../embeddings/oleObject137.bin"/><Relationship Id="rId12"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8.wmf"/><Relationship Id="rId11" Type="http://schemas.openxmlformats.org/officeDocument/2006/relationships/oleObject" Target="../embeddings/oleObject139.bin"/><Relationship Id="rId5" Type="http://schemas.openxmlformats.org/officeDocument/2006/relationships/oleObject" Target="../embeddings/oleObject136.bin"/><Relationship Id="rId10" Type="http://schemas.openxmlformats.org/officeDocument/2006/relationships/image" Target="../media/image13.wmf"/><Relationship Id="rId4" Type="http://schemas.openxmlformats.org/officeDocument/2006/relationships/image" Target="../media/image3.wmf"/><Relationship Id="rId9" Type="http://schemas.openxmlformats.org/officeDocument/2006/relationships/oleObject" Target="../embeddings/oleObject138.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oleObject" Target="../embeddings/oleObject145.bin"/><Relationship Id="rId3" Type="http://schemas.openxmlformats.org/officeDocument/2006/relationships/oleObject" Target="../embeddings/oleObject140.bin"/><Relationship Id="rId7" Type="http://schemas.openxmlformats.org/officeDocument/2006/relationships/oleObject" Target="../embeddings/oleObject142.bin"/><Relationship Id="rId12"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3.wmf"/><Relationship Id="rId11" Type="http://schemas.openxmlformats.org/officeDocument/2006/relationships/oleObject" Target="../embeddings/oleObject144.bin"/><Relationship Id="rId5" Type="http://schemas.openxmlformats.org/officeDocument/2006/relationships/oleObject" Target="../embeddings/oleObject141.bin"/><Relationship Id="rId10" Type="http://schemas.openxmlformats.org/officeDocument/2006/relationships/image" Target="../media/image9.wmf"/><Relationship Id="rId4" Type="http://schemas.openxmlformats.org/officeDocument/2006/relationships/image" Target="../media/image15.wmf"/><Relationship Id="rId9" Type="http://schemas.openxmlformats.org/officeDocument/2006/relationships/oleObject" Target="../embeddings/oleObject143.bin"/><Relationship Id="rId14" Type="http://schemas.openxmlformats.org/officeDocument/2006/relationships/image" Target="../media/image14.wmf"/></Relationships>
</file>

<file path=ppt/slides/_rels/slide27.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151.bin"/><Relationship Id="rId3" Type="http://schemas.openxmlformats.org/officeDocument/2006/relationships/oleObject" Target="../embeddings/oleObject146.bin"/><Relationship Id="rId7" Type="http://schemas.openxmlformats.org/officeDocument/2006/relationships/oleObject" Target="../embeddings/oleObject148.bin"/><Relationship Id="rId12"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8.wmf"/><Relationship Id="rId11" Type="http://schemas.openxmlformats.org/officeDocument/2006/relationships/oleObject" Target="../embeddings/oleObject150.bin"/><Relationship Id="rId5" Type="http://schemas.openxmlformats.org/officeDocument/2006/relationships/oleObject" Target="../embeddings/oleObject147.bin"/><Relationship Id="rId10" Type="http://schemas.openxmlformats.org/officeDocument/2006/relationships/image" Target="../media/image13.wmf"/><Relationship Id="rId4" Type="http://schemas.openxmlformats.org/officeDocument/2006/relationships/image" Target="../media/image3.wmf"/><Relationship Id="rId9" Type="http://schemas.openxmlformats.org/officeDocument/2006/relationships/oleObject" Target="../embeddings/oleObject149.bin"/><Relationship Id="rId14" Type="http://schemas.openxmlformats.org/officeDocument/2006/relationships/image" Target="../media/image15.wmf"/></Relationships>
</file>

<file path=ppt/slides/_rels/slide28.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oleObject" Target="../embeddings/oleObject157.bin"/><Relationship Id="rId3" Type="http://schemas.openxmlformats.org/officeDocument/2006/relationships/oleObject" Target="../embeddings/oleObject152.bin"/><Relationship Id="rId7" Type="http://schemas.openxmlformats.org/officeDocument/2006/relationships/oleObject" Target="../embeddings/oleObject154.bin"/><Relationship Id="rId12"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3.wmf"/><Relationship Id="rId11" Type="http://schemas.openxmlformats.org/officeDocument/2006/relationships/oleObject" Target="../embeddings/oleObject156.bin"/><Relationship Id="rId5" Type="http://schemas.openxmlformats.org/officeDocument/2006/relationships/oleObject" Target="../embeddings/oleObject153.bin"/><Relationship Id="rId10" Type="http://schemas.openxmlformats.org/officeDocument/2006/relationships/image" Target="../media/image9.wmf"/><Relationship Id="rId4" Type="http://schemas.openxmlformats.org/officeDocument/2006/relationships/image" Target="../media/image15.wmf"/><Relationship Id="rId9" Type="http://schemas.openxmlformats.org/officeDocument/2006/relationships/oleObject" Target="../embeddings/oleObject155.bin"/><Relationship Id="rId14" Type="http://schemas.openxmlformats.org/officeDocument/2006/relationships/image" Target="../media/image14.wmf"/></Relationships>
</file>

<file path=ppt/slides/_rels/slide29.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oleObject" Target="../embeddings/oleObject163.bin"/><Relationship Id="rId3" Type="http://schemas.openxmlformats.org/officeDocument/2006/relationships/oleObject" Target="../embeddings/oleObject158.bin"/><Relationship Id="rId7" Type="http://schemas.openxmlformats.org/officeDocument/2006/relationships/oleObject" Target="../embeddings/oleObject160.bin"/><Relationship Id="rId12"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3.wmf"/><Relationship Id="rId11" Type="http://schemas.openxmlformats.org/officeDocument/2006/relationships/oleObject" Target="../embeddings/oleObject162.bin"/><Relationship Id="rId5" Type="http://schemas.openxmlformats.org/officeDocument/2006/relationships/oleObject" Target="../embeddings/oleObject159.bin"/><Relationship Id="rId10" Type="http://schemas.openxmlformats.org/officeDocument/2006/relationships/image" Target="../media/image9.wmf"/><Relationship Id="rId4" Type="http://schemas.openxmlformats.org/officeDocument/2006/relationships/image" Target="../media/image15.wmf"/><Relationship Id="rId9" Type="http://schemas.openxmlformats.org/officeDocument/2006/relationships/oleObject" Target="../embeddings/oleObject161.bin"/><Relationship Id="rId14" Type="http://schemas.openxmlformats.org/officeDocument/2006/relationships/image" Target="../media/image14.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169.bin"/><Relationship Id="rId3" Type="http://schemas.openxmlformats.org/officeDocument/2006/relationships/oleObject" Target="../embeddings/oleObject164.bin"/><Relationship Id="rId7" Type="http://schemas.openxmlformats.org/officeDocument/2006/relationships/oleObject" Target="../embeddings/oleObject166.bin"/><Relationship Id="rId12"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8.wmf"/><Relationship Id="rId11" Type="http://schemas.openxmlformats.org/officeDocument/2006/relationships/oleObject" Target="../embeddings/oleObject168.bin"/><Relationship Id="rId5" Type="http://schemas.openxmlformats.org/officeDocument/2006/relationships/oleObject" Target="../embeddings/oleObject165.bin"/><Relationship Id="rId10" Type="http://schemas.openxmlformats.org/officeDocument/2006/relationships/image" Target="../media/image13.wmf"/><Relationship Id="rId4" Type="http://schemas.openxmlformats.org/officeDocument/2006/relationships/image" Target="../media/image3.wmf"/><Relationship Id="rId9" Type="http://schemas.openxmlformats.org/officeDocument/2006/relationships/oleObject" Target="../embeddings/oleObject167.bin"/><Relationship Id="rId14" Type="http://schemas.openxmlformats.org/officeDocument/2006/relationships/image" Target="../media/image15.wmf"/></Relationships>
</file>

<file path=ppt/slides/_rels/slide31.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175.bin"/><Relationship Id="rId3" Type="http://schemas.openxmlformats.org/officeDocument/2006/relationships/oleObject" Target="../embeddings/oleObject170.bin"/><Relationship Id="rId7" Type="http://schemas.openxmlformats.org/officeDocument/2006/relationships/oleObject" Target="../embeddings/oleObject172.bin"/><Relationship Id="rId12" Type="http://schemas.openxmlformats.org/officeDocument/2006/relationships/image" Target="../media/image14.wmf"/><Relationship Id="rId17" Type="http://schemas.openxmlformats.org/officeDocument/2006/relationships/image" Target="../media/image15.wmf"/><Relationship Id="rId2" Type="http://schemas.openxmlformats.org/officeDocument/2006/relationships/slideLayout" Target="../slideLayouts/slideLayout7.xml"/><Relationship Id="rId16" Type="http://schemas.openxmlformats.org/officeDocument/2006/relationships/oleObject" Target="../embeddings/oleObject177.bin"/><Relationship Id="rId1" Type="http://schemas.openxmlformats.org/officeDocument/2006/relationships/vmlDrawing" Target="../drawings/vmlDrawing26.vml"/><Relationship Id="rId6" Type="http://schemas.openxmlformats.org/officeDocument/2006/relationships/image" Target="../media/image8.wmf"/><Relationship Id="rId11" Type="http://schemas.openxmlformats.org/officeDocument/2006/relationships/oleObject" Target="../embeddings/oleObject174.bin"/><Relationship Id="rId5" Type="http://schemas.openxmlformats.org/officeDocument/2006/relationships/oleObject" Target="../embeddings/oleObject171.bin"/><Relationship Id="rId15" Type="http://schemas.openxmlformats.org/officeDocument/2006/relationships/oleObject" Target="../embeddings/oleObject176.bin"/><Relationship Id="rId10" Type="http://schemas.openxmlformats.org/officeDocument/2006/relationships/image" Target="../media/image13.wmf"/><Relationship Id="rId4" Type="http://schemas.openxmlformats.org/officeDocument/2006/relationships/image" Target="../media/image3.wmf"/><Relationship Id="rId9" Type="http://schemas.openxmlformats.org/officeDocument/2006/relationships/oleObject" Target="../embeddings/oleObject173.bin"/><Relationship Id="rId14" Type="http://schemas.openxmlformats.org/officeDocument/2006/relationships/image" Target="../media/image16.wmf"/></Relationships>
</file>

<file path=ppt/slides/_rels/slide32.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183.bin"/><Relationship Id="rId3" Type="http://schemas.openxmlformats.org/officeDocument/2006/relationships/oleObject" Target="../embeddings/oleObject178.bin"/><Relationship Id="rId7" Type="http://schemas.openxmlformats.org/officeDocument/2006/relationships/oleObject" Target="../embeddings/oleObject180.bin"/><Relationship Id="rId12" Type="http://schemas.openxmlformats.org/officeDocument/2006/relationships/image" Target="../media/image14.wmf"/><Relationship Id="rId2" Type="http://schemas.openxmlformats.org/officeDocument/2006/relationships/slideLayout" Target="../slideLayouts/slideLayout7.xml"/><Relationship Id="rId16" Type="http://schemas.openxmlformats.org/officeDocument/2006/relationships/image" Target="../media/image15.wmf"/><Relationship Id="rId1" Type="http://schemas.openxmlformats.org/officeDocument/2006/relationships/vmlDrawing" Target="../drawings/vmlDrawing27.vml"/><Relationship Id="rId6" Type="http://schemas.openxmlformats.org/officeDocument/2006/relationships/image" Target="../media/image8.wmf"/><Relationship Id="rId11" Type="http://schemas.openxmlformats.org/officeDocument/2006/relationships/oleObject" Target="../embeddings/oleObject182.bin"/><Relationship Id="rId5" Type="http://schemas.openxmlformats.org/officeDocument/2006/relationships/oleObject" Target="../embeddings/oleObject179.bin"/><Relationship Id="rId15" Type="http://schemas.openxmlformats.org/officeDocument/2006/relationships/oleObject" Target="../embeddings/oleObject184.bin"/><Relationship Id="rId10" Type="http://schemas.openxmlformats.org/officeDocument/2006/relationships/image" Target="../media/image13.wmf"/><Relationship Id="rId4" Type="http://schemas.openxmlformats.org/officeDocument/2006/relationships/image" Target="../media/image3.wmf"/><Relationship Id="rId9" Type="http://schemas.openxmlformats.org/officeDocument/2006/relationships/oleObject" Target="../embeddings/oleObject181.bin"/><Relationship Id="rId14" Type="http://schemas.openxmlformats.org/officeDocument/2006/relationships/image" Target="../media/image16.w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85.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18.wmf"/><Relationship Id="rId5" Type="http://schemas.openxmlformats.org/officeDocument/2006/relationships/oleObject" Target="../embeddings/oleObject186.bin"/><Relationship Id="rId4" Type="http://schemas.openxmlformats.org/officeDocument/2006/relationships/image" Target="../media/image17.wmf"/></Relationships>
</file>

<file path=ppt/slides/_rels/slide34.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187.bin"/><Relationship Id="rId7" Type="http://schemas.openxmlformats.org/officeDocument/2006/relationships/oleObject" Target="../embeddings/oleObject189.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18.wmf"/><Relationship Id="rId5" Type="http://schemas.openxmlformats.org/officeDocument/2006/relationships/oleObject" Target="../embeddings/oleObject188.bin"/><Relationship Id="rId4" Type="http://schemas.openxmlformats.org/officeDocument/2006/relationships/image" Target="../media/image17.wmf"/></Relationships>
</file>

<file path=ppt/slides/_rels/slide35.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190.bin"/><Relationship Id="rId7" Type="http://schemas.openxmlformats.org/officeDocument/2006/relationships/oleObject" Target="../embeddings/oleObject192.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18.wmf"/><Relationship Id="rId5" Type="http://schemas.openxmlformats.org/officeDocument/2006/relationships/oleObject" Target="../embeddings/oleObject191.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193.bin"/></Relationships>
</file>

<file path=ppt/slides/_rels/slide36.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194.bin"/><Relationship Id="rId7" Type="http://schemas.openxmlformats.org/officeDocument/2006/relationships/oleObject" Target="../embeddings/oleObject196.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21.wmf"/><Relationship Id="rId11" Type="http://schemas.openxmlformats.org/officeDocument/2006/relationships/oleObject" Target="../embeddings/oleObject198.bin"/><Relationship Id="rId5" Type="http://schemas.openxmlformats.org/officeDocument/2006/relationships/oleObject" Target="../embeddings/oleObject195.bin"/><Relationship Id="rId10" Type="http://schemas.openxmlformats.org/officeDocument/2006/relationships/image" Target="../media/image17.wmf"/><Relationship Id="rId4" Type="http://schemas.openxmlformats.org/officeDocument/2006/relationships/image" Target="../media/image19.wmf"/><Relationship Id="rId9" Type="http://schemas.openxmlformats.org/officeDocument/2006/relationships/oleObject" Target="../embeddings/oleObject197.bin"/></Relationships>
</file>

<file path=ppt/slides/_rels/slide37.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199.bin"/><Relationship Id="rId7" Type="http://schemas.openxmlformats.org/officeDocument/2006/relationships/oleObject" Target="../embeddings/oleObject201.bin"/><Relationship Id="rId12"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17.wmf"/><Relationship Id="rId11" Type="http://schemas.openxmlformats.org/officeDocument/2006/relationships/oleObject" Target="../embeddings/oleObject203.bin"/><Relationship Id="rId5" Type="http://schemas.openxmlformats.org/officeDocument/2006/relationships/oleObject" Target="../embeddings/oleObject200.bin"/><Relationship Id="rId10" Type="http://schemas.openxmlformats.org/officeDocument/2006/relationships/image" Target="../media/image19.wmf"/><Relationship Id="rId4" Type="http://schemas.openxmlformats.org/officeDocument/2006/relationships/image" Target="../media/image22.wmf"/><Relationship Id="rId9" Type="http://schemas.openxmlformats.org/officeDocument/2006/relationships/oleObject" Target="../embeddings/oleObject202.bin"/></Relationships>
</file>

<file path=ppt/slides/_rels/slide38.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204.bin"/><Relationship Id="rId7" Type="http://schemas.openxmlformats.org/officeDocument/2006/relationships/oleObject" Target="../embeddings/oleObject206.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21.wmf"/><Relationship Id="rId11" Type="http://schemas.openxmlformats.org/officeDocument/2006/relationships/oleObject" Target="../embeddings/oleObject208.bin"/><Relationship Id="rId5" Type="http://schemas.openxmlformats.org/officeDocument/2006/relationships/oleObject" Target="../embeddings/oleObject205.bin"/><Relationship Id="rId10" Type="http://schemas.openxmlformats.org/officeDocument/2006/relationships/image" Target="../media/image17.wmf"/><Relationship Id="rId4" Type="http://schemas.openxmlformats.org/officeDocument/2006/relationships/image" Target="../media/image19.wmf"/><Relationship Id="rId9" Type="http://schemas.openxmlformats.org/officeDocument/2006/relationships/oleObject" Target="../embeddings/oleObject207.bin"/></Relationships>
</file>

<file path=ppt/slides/_rels/slide39.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209.bin"/><Relationship Id="rId7" Type="http://schemas.openxmlformats.org/officeDocument/2006/relationships/oleObject" Target="../embeddings/oleObject211.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21.wmf"/><Relationship Id="rId11" Type="http://schemas.openxmlformats.org/officeDocument/2006/relationships/oleObject" Target="../embeddings/oleObject213.bin"/><Relationship Id="rId5" Type="http://schemas.openxmlformats.org/officeDocument/2006/relationships/oleObject" Target="../embeddings/oleObject210.bin"/><Relationship Id="rId10" Type="http://schemas.openxmlformats.org/officeDocument/2006/relationships/image" Target="../media/image17.wmf"/><Relationship Id="rId4" Type="http://schemas.openxmlformats.org/officeDocument/2006/relationships/image" Target="../media/image19.wmf"/><Relationship Id="rId9" Type="http://schemas.openxmlformats.org/officeDocument/2006/relationships/oleObject" Target="../embeddings/oleObject212.bin"/></Relationships>
</file>

<file path=ppt/slides/_rels/slide4.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10.bin"/><Relationship Id="rId3" Type="http://schemas.openxmlformats.org/officeDocument/2006/relationships/oleObject" Target="../embeddings/oleObject5.bin"/><Relationship Id="rId7" Type="http://schemas.openxmlformats.org/officeDocument/2006/relationships/oleObject" Target="../embeddings/oleObject7.bin"/><Relationship Id="rId12"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4.wmf"/><Relationship Id="rId11" Type="http://schemas.openxmlformats.org/officeDocument/2006/relationships/oleObject" Target="../embeddings/oleObject9.bin"/><Relationship Id="rId5" Type="http://schemas.openxmlformats.org/officeDocument/2006/relationships/oleObject" Target="../embeddings/oleObject6.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8.bin"/><Relationship Id="rId14" Type="http://schemas.openxmlformats.org/officeDocument/2006/relationships/image" Target="../media/image3.wmf"/></Relationships>
</file>

<file path=ppt/slides/_rels/slide40.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214.bin"/><Relationship Id="rId7" Type="http://schemas.openxmlformats.org/officeDocument/2006/relationships/oleObject" Target="../embeddings/oleObject216.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image" Target="../media/image21.wmf"/><Relationship Id="rId11" Type="http://schemas.openxmlformats.org/officeDocument/2006/relationships/oleObject" Target="../embeddings/oleObject218.bin"/><Relationship Id="rId5" Type="http://schemas.openxmlformats.org/officeDocument/2006/relationships/oleObject" Target="../embeddings/oleObject215.bin"/><Relationship Id="rId10" Type="http://schemas.openxmlformats.org/officeDocument/2006/relationships/image" Target="../media/image17.wmf"/><Relationship Id="rId4" Type="http://schemas.openxmlformats.org/officeDocument/2006/relationships/image" Target="../media/image19.wmf"/><Relationship Id="rId9" Type="http://schemas.openxmlformats.org/officeDocument/2006/relationships/oleObject" Target="../embeddings/oleObject217.bin"/></Relationships>
</file>

<file path=ppt/slides/_rels/slide41.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219.bin"/><Relationship Id="rId7" Type="http://schemas.openxmlformats.org/officeDocument/2006/relationships/oleObject" Target="../embeddings/oleObject221.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image" Target="../media/image21.wmf"/><Relationship Id="rId11" Type="http://schemas.openxmlformats.org/officeDocument/2006/relationships/oleObject" Target="../embeddings/oleObject223.bin"/><Relationship Id="rId5" Type="http://schemas.openxmlformats.org/officeDocument/2006/relationships/oleObject" Target="../embeddings/oleObject220.bin"/><Relationship Id="rId10" Type="http://schemas.openxmlformats.org/officeDocument/2006/relationships/image" Target="../media/image17.wmf"/><Relationship Id="rId4" Type="http://schemas.openxmlformats.org/officeDocument/2006/relationships/image" Target="../media/image19.wmf"/><Relationship Id="rId9" Type="http://schemas.openxmlformats.org/officeDocument/2006/relationships/oleObject" Target="../embeddings/oleObject222.bin"/></Relationships>
</file>

<file path=ppt/slides/_rels/slide4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16.bin"/><Relationship Id="rId18" Type="http://schemas.openxmlformats.org/officeDocument/2006/relationships/image" Target="../media/image3.wmf"/><Relationship Id="rId3" Type="http://schemas.openxmlformats.org/officeDocument/2006/relationships/oleObject" Target="../embeddings/oleObject11.bin"/><Relationship Id="rId7" Type="http://schemas.openxmlformats.org/officeDocument/2006/relationships/oleObject" Target="../embeddings/oleObject13.bin"/><Relationship Id="rId12" Type="http://schemas.openxmlformats.org/officeDocument/2006/relationships/image" Target="../media/image7.wmf"/><Relationship Id="rId17" Type="http://schemas.openxmlformats.org/officeDocument/2006/relationships/oleObject" Target="../embeddings/oleObject18.bin"/><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4.vml"/><Relationship Id="rId6" Type="http://schemas.openxmlformats.org/officeDocument/2006/relationships/image" Target="../media/image4.wmf"/><Relationship Id="rId11" Type="http://schemas.openxmlformats.org/officeDocument/2006/relationships/oleObject" Target="../embeddings/oleObject15.bin"/><Relationship Id="rId5" Type="http://schemas.openxmlformats.org/officeDocument/2006/relationships/oleObject" Target="../embeddings/oleObject12.bin"/><Relationship Id="rId15" Type="http://schemas.openxmlformats.org/officeDocument/2006/relationships/oleObject" Target="../embeddings/oleObject17.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14.bin"/><Relationship Id="rId14" Type="http://schemas.openxmlformats.org/officeDocument/2006/relationships/image" Target="../media/image8.wmf"/></Relationships>
</file>

<file path=ppt/slides/_rels/slide6.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24.bin"/><Relationship Id="rId18" Type="http://schemas.openxmlformats.org/officeDocument/2006/relationships/image" Target="../media/image3.wmf"/><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7.wmf"/><Relationship Id="rId17" Type="http://schemas.openxmlformats.org/officeDocument/2006/relationships/oleObject" Target="../embeddings/oleObject26.bin"/><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5.vml"/><Relationship Id="rId6" Type="http://schemas.openxmlformats.org/officeDocument/2006/relationships/image" Target="../media/image4.wmf"/><Relationship Id="rId11" Type="http://schemas.openxmlformats.org/officeDocument/2006/relationships/oleObject" Target="../embeddings/oleObject23.bin"/><Relationship Id="rId5" Type="http://schemas.openxmlformats.org/officeDocument/2006/relationships/oleObject" Target="../embeddings/oleObject20.bin"/><Relationship Id="rId15" Type="http://schemas.openxmlformats.org/officeDocument/2006/relationships/oleObject" Target="../embeddings/oleObject25.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22.bin"/><Relationship Id="rId14" Type="http://schemas.openxmlformats.org/officeDocument/2006/relationships/image" Target="../media/image8.wmf"/></Relationships>
</file>

<file path=ppt/slides/_rels/slide7.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32.bin"/><Relationship Id="rId18" Type="http://schemas.openxmlformats.org/officeDocument/2006/relationships/image" Target="../media/image3.wmf"/><Relationship Id="rId3" Type="http://schemas.openxmlformats.org/officeDocument/2006/relationships/oleObject" Target="../embeddings/oleObject27.bin"/><Relationship Id="rId7" Type="http://schemas.openxmlformats.org/officeDocument/2006/relationships/oleObject" Target="../embeddings/oleObject29.bin"/><Relationship Id="rId12" Type="http://schemas.openxmlformats.org/officeDocument/2006/relationships/image" Target="../media/image7.wmf"/><Relationship Id="rId17" Type="http://schemas.openxmlformats.org/officeDocument/2006/relationships/oleObject" Target="../embeddings/oleObject34.bin"/><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6.vml"/><Relationship Id="rId6" Type="http://schemas.openxmlformats.org/officeDocument/2006/relationships/image" Target="../media/image4.wmf"/><Relationship Id="rId11" Type="http://schemas.openxmlformats.org/officeDocument/2006/relationships/oleObject" Target="../embeddings/oleObject31.bin"/><Relationship Id="rId5" Type="http://schemas.openxmlformats.org/officeDocument/2006/relationships/oleObject" Target="../embeddings/oleObject28.bin"/><Relationship Id="rId15" Type="http://schemas.openxmlformats.org/officeDocument/2006/relationships/oleObject" Target="../embeddings/oleObject33.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30.bin"/><Relationship Id="rId14" Type="http://schemas.openxmlformats.org/officeDocument/2006/relationships/image" Target="../media/image8.wmf"/></Relationships>
</file>

<file path=ppt/slides/_rels/slide8.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40.bin"/><Relationship Id="rId18" Type="http://schemas.openxmlformats.org/officeDocument/2006/relationships/image" Target="../media/image3.wmf"/><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image" Target="../media/image7.wmf"/><Relationship Id="rId17" Type="http://schemas.openxmlformats.org/officeDocument/2006/relationships/oleObject" Target="../embeddings/oleObject42.bin"/><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7.vml"/><Relationship Id="rId6" Type="http://schemas.openxmlformats.org/officeDocument/2006/relationships/image" Target="../media/image4.wmf"/><Relationship Id="rId11" Type="http://schemas.openxmlformats.org/officeDocument/2006/relationships/oleObject" Target="../embeddings/oleObject39.bin"/><Relationship Id="rId5" Type="http://schemas.openxmlformats.org/officeDocument/2006/relationships/oleObject" Target="../embeddings/oleObject36.bin"/><Relationship Id="rId15" Type="http://schemas.openxmlformats.org/officeDocument/2006/relationships/oleObject" Target="../embeddings/oleObject41.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38.bin"/><Relationship Id="rId14" Type="http://schemas.openxmlformats.org/officeDocument/2006/relationships/image" Target="../media/image8.wmf"/></Relationships>
</file>

<file path=ppt/slides/_rels/slide9.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48.bin"/><Relationship Id="rId18" Type="http://schemas.openxmlformats.org/officeDocument/2006/relationships/image" Target="../media/image3.wmf"/><Relationship Id="rId3" Type="http://schemas.openxmlformats.org/officeDocument/2006/relationships/oleObject" Target="../embeddings/oleObject43.bin"/><Relationship Id="rId7" Type="http://schemas.openxmlformats.org/officeDocument/2006/relationships/oleObject" Target="../embeddings/oleObject45.bin"/><Relationship Id="rId12" Type="http://schemas.openxmlformats.org/officeDocument/2006/relationships/image" Target="../media/image7.wmf"/><Relationship Id="rId17" Type="http://schemas.openxmlformats.org/officeDocument/2006/relationships/oleObject" Target="../embeddings/oleObject50.bin"/><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8.vml"/><Relationship Id="rId6" Type="http://schemas.openxmlformats.org/officeDocument/2006/relationships/image" Target="../media/image4.wmf"/><Relationship Id="rId11" Type="http://schemas.openxmlformats.org/officeDocument/2006/relationships/oleObject" Target="../embeddings/oleObject47.bin"/><Relationship Id="rId5" Type="http://schemas.openxmlformats.org/officeDocument/2006/relationships/oleObject" Target="../embeddings/oleObject44.bin"/><Relationship Id="rId15" Type="http://schemas.openxmlformats.org/officeDocument/2006/relationships/oleObject" Target="../embeddings/oleObject49.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46.bin"/><Relationship Id="rId14"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3: </a:t>
            </a:r>
            <a:r>
              <a:rPr lang="en-GB" dirty="0">
                <a:solidFill>
                  <a:schemeClr val="bg1"/>
                </a:solidFill>
                <a:latin typeface="Arial" pitchFamily="34" charset="0"/>
                <a:cs typeface="Arial" pitchFamily="34" charset="0"/>
              </a:rPr>
              <a:t>Multiple Regression Analysis</a:t>
            </a: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5287789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3794" name="Text Box 1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a:solidFill>
                  <a:srgbClr val="3366FF"/>
                </a:solidFill>
              </a:rPr>
              <a:t>9</a:t>
            </a:r>
          </a:p>
        </p:txBody>
      </p:sp>
      <p:sp>
        <p:nvSpPr>
          <p:cNvPr id="203795"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a:t>
            </a:r>
            <a:r>
              <a:rPr lang="en-GB" sz="1500" b="1"/>
              <a:t>RSS</a:t>
            </a:r>
            <a:r>
              <a:rPr lang="en-GB" sz="1500" b="1" i="0"/>
              <a:t> remaining’ is the residual sum of squares after making the change.</a:t>
            </a:r>
            <a:endParaRPr lang="en-GB" sz="1500" b="1" i="0">
              <a:latin typeface="Times New Roman" pitchFamily="18" charset="0"/>
            </a:endParaRP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34"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37"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60"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1"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62"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64"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6"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7" name="Object 7"/>
          <p:cNvGraphicFramePr>
            <a:graphicFrameLocks noChangeAspect="1"/>
          </p:cNvGraphicFramePr>
          <p:nvPr>
            <p:extLst>
              <p:ext uri="{D42A27DB-BD31-4B8C-83A1-F6EECF244321}">
                <p14:modId xmlns:p14="http://schemas.microsoft.com/office/powerpoint/2010/main" val="761170265"/>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04030"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 name="Object 30"/>
          <p:cNvGraphicFramePr>
            <a:graphicFrameLocks noChangeAspect="1"/>
          </p:cNvGraphicFramePr>
          <p:nvPr>
            <p:extLst>
              <p:ext uri="{D42A27DB-BD31-4B8C-83A1-F6EECF244321}">
                <p14:modId xmlns:p14="http://schemas.microsoft.com/office/powerpoint/2010/main" val="3227465035"/>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04031"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9" name="Group 68"/>
          <p:cNvGrpSpPr/>
          <p:nvPr/>
        </p:nvGrpSpPr>
        <p:grpSpPr>
          <a:xfrm>
            <a:off x="3048000" y="2102400"/>
            <a:ext cx="3956050" cy="381000"/>
            <a:chOff x="3048000" y="2051051"/>
            <a:chExt cx="3956050" cy="381000"/>
          </a:xfrm>
        </p:grpSpPr>
        <p:graphicFrame>
          <p:nvGraphicFramePr>
            <p:cNvPr id="70" name="Object 31"/>
            <p:cNvGraphicFramePr>
              <a:graphicFrameLocks noChangeAspect="1"/>
            </p:cNvGraphicFramePr>
            <p:nvPr>
              <p:extLst>
                <p:ext uri="{D42A27DB-BD31-4B8C-83A1-F6EECF244321}">
                  <p14:modId xmlns:p14="http://schemas.microsoft.com/office/powerpoint/2010/main" val="461898409"/>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04032"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 name="Object 32"/>
            <p:cNvGraphicFramePr>
              <a:graphicFrameLocks noChangeAspect="1"/>
            </p:cNvGraphicFramePr>
            <p:nvPr>
              <p:extLst>
                <p:ext uri="{D42A27DB-BD31-4B8C-83A1-F6EECF244321}">
                  <p14:modId xmlns:p14="http://schemas.microsoft.com/office/powerpoint/2010/main" val="3830511768"/>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04033"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 name="Object 33"/>
            <p:cNvGraphicFramePr>
              <a:graphicFrameLocks noChangeAspect="1"/>
            </p:cNvGraphicFramePr>
            <p:nvPr>
              <p:extLst>
                <p:ext uri="{D42A27DB-BD31-4B8C-83A1-F6EECF244321}">
                  <p14:modId xmlns:p14="http://schemas.microsoft.com/office/powerpoint/2010/main" val="3606273848"/>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04034"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3"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74"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75"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sp>
        <p:nvSpPr>
          <p:cNvPr id="76" name="Rectangle 12"/>
          <p:cNvSpPr>
            <a:spLocks noChangeArrowheads="1"/>
          </p:cNvSpPr>
          <p:nvPr/>
        </p:nvSpPr>
        <p:spPr bwMode="auto">
          <a:xfrm>
            <a:off x="6575426" y="626400"/>
            <a:ext cx="825499" cy="828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7" name="Object 76"/>
          <p:cNvGraphicFramePr>
            <a:graphicFrameLocks noChangeAspect="1"/>
          </p:cNvGraphicFramePr>
          <p:nvPr>
            <p:extLst>
              <p:ext uri="{D42A27DB-BD31-4B8C-83A1-F6EECF244321}">
                <p14:modId xmlns:p14="http://schemas.microsoft.com/office/powerpoint/2010/main" val="3563459724"/>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04035" name="Equation" r:id="rId13" imgW="711200" imgH="368300" progId="Equation.3">
                  <p:embed/>
                </p:oleObj>
              </mc:Choice>
              <mc:Fallback>
                <p:oleObj name="Equation" r:id="rId13" imgW="711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77"/>
          <p:cNvGraphicFramePr>
            <a:graphicFrameLocks noChangeAspect="1"/>
          </p:cNvGraphicFramePr>
          <p:nvPr>
            <p:extLst>
              <p:ext uri="{D42A27DB-BD31-4B8C-83A1-F6EECF244321}">
                <p14:modId xmlns:p14="http://schemas.microsoft.com/office/powerpoint/2010/main" val="2123792331"/>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04036" name="Equation" r:id="rId15" imgW="685800" imgH="368300" progId="Equation.3">
                  <p:embed/>
                </p:oleObj>
              </mc:Choice>
              <mc:Fallback>
                <p:oleObj name="Equation" r:id="rId15" imgW="6858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 name="Object 78"/>
          <p:cNvGraphicFramePr>
            <a:graphicFrameLocks noChangeAspect="1"/>
          </p:cNvGraphicFramePr>
          <p:nvPr>
            <p:extLst>
              <p:ext uri="{D42A27DB-BD31-4B8C-83A1-F6EECF244321}">
                <p14:modId xmlns:p14="http://schemas.microsoft.com/office/powerpoint/2010/main" val="3258360767"/>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04037" name="Equation" r:id="rId17" imgW="4203700" imgH="381000" progId="Equation.3">
                  <p:embed/>
                </p:oleObj>
              </mc:Choice>
              <mc:Fallback>
                <p:oleObj name="Equation" r:id="rId17" imgW="4203700" imgH="3810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27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10</a:t>
            </a:r>
            <a:endParaRPr lang="en-US" sz="1000" i="0" dirty="0">
              <a:solidFill>
                <a:srgbClr val="3366FF"/>
              </a:solidFill>
            </a:endParaRPr>
          </a:p>
        </p:txBody>
      </p:sp>
      <p:sp>
        <p:nvSpPr>
          <p:cNvPr id="20276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‘degrees of freedom remaining’ is the number of degrees of freedom remaining after making the change.</a:t>
            </a:r>
            <a:endParaRPr lang="en-GB" sz="1500" b="1" i="0">
              <a:latin typeface="Times New Roman" pitchFamily="18" charset="0"/>
            </a:endParaRP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34"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52"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61"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2"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63"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65"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7"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8" name="Object 7"/>
          <p:cNvGraphicFramePr>
            <a:graphicFrameLocks noChangeAspect="1"/>
          </p:cNvGraphicFramePr>
          <p:nvPr>
            <p:extLst>
              <p:ext uri="{D42A27DB-BD31-4B8C-83A1-F6EECF244321}">
                <p14:modId xmlns:p14="http://schemas.microsoft.com/office/powerpoint/2010/main" val="4068956978"/>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65432"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9" name="Object 30"/>
          <p:cNvGraphicFramePr>
            <a:graphicFrameLocks noChangeAspect="1"/>
          </p:cNvGraphicFramePr>
          <p:nvPr>
            <p:extLst>
              <p:ext uri="{D42A27DB-BD31-4B8C-83A1-F6EECF244321}">
                <p14:modId xmlns:p14="http://schemas.microsoft.com/office/powerpoint/2010/main" val="3234863125"/>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65433"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70" name="Group 69"/>
          <p:cNvGrpSpPr/>
          <p:nvPr/>
        </p:nvGrpSpPr>
        <p:grpSpPr>
          <a:xfrm>
            <a:off x="3048000" y="2102400"/>
            <a:ext cx="3956050" cy="381000"/>
            <a:chOff x="3048000" y="2051051"/>
            <a:chExt cx="3956050" cy="381000"/>
          </a:xfrm>
        </p:grpSpPr>
        <p:graphicFrame>
          <p:nvGraphicFramePr>
            <p:cNvPr id="71" name="Object 31"/>
            <p:cNvGraphicFramePr>
              <a:graphicFrameLocks noChangeAspect="1"/>
            </p:cNvGraphicFramePr>
            <p:nvPr>
              <p:extLst>
                <p:ext uri="{D42A27DB-BD31-4B8C-83A1-F6EECF244321}">
                  <p14:modId xmlns:p14="http://schemas.microsoft.com/office/powerpoint/2010/main" val="3325130882"/>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65434"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 name="Object 32"/>
            <p:cNvGraphicFramePr>
              <a:graphicFrameLocks noChangeAspect="1"/>
            </p:cNvGraphicFramePr>
            <p:nvPr>
              <p:extLst>
                <p:ext uri="{D42A27DB-BD31-4B8C-83A1-F6EECF244321}">
                  <p14:modId xmlns:p14="http://schemas.microsoft.com/office/powerpoint/2010/main" val="3510929829"/>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65435"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3" name="Object 33"/>
            <p:cNvGraphicFramePr>
              <a:graphicFrameLocks noChangeAspect="1"/>
            </p:cNvGraphicFramePr>
            <p:nvPr>
              <p:extLst>
                <p:ext uri="{D42A27DB-BD31-4B8C-83A1-F6EECF244321}">
                  <p14:modId xmlns:p14="http://schemas.microsoft.com/office/powerpoint/2010/main" val="3904780773"/>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65436"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4"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75"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76"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sp>
        <p:nvSpPr>
          <p:cNvPr id="58" name="Rectangle 12"/>
          <p:cNvSpPr>
            <a:spLocks noChangeArrowheads="1"/>
          </p:cNvSpPr>
          <p:nvPr/>
        </p:nvSpPr>
        <p:spPr bwMode="auto">
          <a:xfrm>
            <a:off x="6575426" y="626400"/>
            <a:ext cx="825499" cy="828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7" name="Object 76"/>
          <p:cNvGraphicFramePr>
            <a:graphicFrameLocks noChangeAspect="1"/>
          </p:cNvGraphicFramePr>
          <p:nvPr>
            <p:extLst>
              <p:ext uri="{D42A27DB-BD31-4B8C-83A1-F6EECF244321}">
                <p14:modId xmlns:p14="http://schemas.microsoft.com/office/powerpoint/2010/main" val="3412111070"/>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65437" name="Equation" r:id="rId13" imgW="711200" imgH="368300" progId="Equation.3">
                  <p:embed/>
                </p:oleObj>
              </mc:Choice>
              <mc:Fallback>
                <p:oleObj name="Equation" r:id="rId13" imgW="711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77"/>
          <p:cNvGraphicFramePr>
            <a:graphicFrameLocks noChangeAspect="1"/>
          </p:cNvGraphicFramePr>
          <p:nvPr>
            <p:extLst>
              <p:ext uri="{D42A27DB-BD31-4B8C-83A1-F6EECF244321}">
                <p14:modId xmlns:p14="http://schemas.microsoft.com/office/powerpoint/2010/main" val="4212827838"/>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65438" name="Equation" r:id="rId15" imgW="685800" imgH="368300" progId="Equation.3">
                  <p:embed/>
                </p:oleObj>
              </mc:Choice>
              <mc:Fallback>
                <p:oleObj name="Equation" r:id="rId15" imgW="6858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 name="Object 78"/>
          <p:cNvGraphicFramePr>
            <a:graphicFrameLocks noChangeAspect="1"/>
          </p:cNvGraphicFramePr>
          <p:nvPr>
            <p:extLst>
              <p:ext uri="{D42A27DB-BD31-4B8C-83A1-F6EECF244321}">
                <p14:modId xmlns:p14="http://schemas.microsoft.com/office/powerpoint/2010/main" val="3553636136"/>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65439" name="Equation" r:id="rId17" imgW="4203700" imgH="381000" progId="Equation.3">
                  <p:embed/>
                </p:oleObj>
              </mc:Choice>
              <mc:Fallback>
                <p:oleObj name="Equation" r:id="rId17" imgW="4203700" imgH="3810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3223526"/>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3196" name="Rectangle 12"/>
          <p:cNvSpPr>
            <a:spLocks noChangeArrowheads="1"/>
          </p:cNvSpPr>
          <p:nvPr/>
        </p:nvSpPr>
        <p:spPr bwMode="auto">
          <a:xfrm>
            <a:off x="1822450" y="1768200"/>
            <a:ext cx="1158875"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195" name="Rectangle 11"/>
          <p:cNvSpPr>
            <a:spLocks noChangeArrowheads="1"/>
          </p:cNvSpPr>
          <p:nvPr/>
        </p:nvSpPr>
        <p:spPr bwMode="auto">
          <a:xfrm>
            <a:off x="365125" y="637200"/>
            <a:ext cx="1576388"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186" name="Text Box 2"/>
          <p:cNvSpPr txBox="1">
            <a:spLocks noChangeArrowheads="1"/>
          </p:cNvSpPr>
          <p:nvPr/>
        </p:nvSpPr>
        <p:spPr bwMode="auto">
          <a:xfrm>
            <a:off x="301625" y="597601"/>
            <a:ext cx="8532813" cy="3174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a:t>
            </a:r>
          </a:p>
          <a:p>
            <a:pPr>
              <a:spcBef>
                <a:spcPts val="600"/>
              </a:spcBef>
            </a:pPr>
            <a:r>
              <a:rPr lang="en-GB" sz="1400" b="1" i="0" dirty="0">
                <a:latin typeface="Courier New" pitchFamily="49" charset="0"/>
                <a:cs typeface="Courier New" pitchFamily="49" charset="0"/>
              </a:rPr>
              <a:t>----------------------------------------------------------------------------</a:t>
            </a:r>
          </a:p>
          <a:p>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r>
              <a:rPr lang="en-GB" sz="1400" b="1" i="0" dirty="0">
                <a:latin typeface="Courier New" pitchFamily="49" charset="0"/>
                <a:cs typeface="Courier New" pitchFamily="49" charset="0"/>
              </a:rPr>
              <a:t>-----------+------------------------------           F(  1,   498) =  182.56</a:t>
            </a:r>
          </a:p>
          <a:p>
            <a:r>
              <a:rPr lang="en-GB" sz="1400" b="1" i="0" dirty="0">
                <a:latin typeface="Courier New" pitchFamily="49" charset="0"/>
                <a:cs typeface="Courier New" pitchFamily="49" charset="0"/>
              </a:rPr>
              <a:t>     Model |  1006.99534     1  1006.99534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r>
              <a:rPr lang="en-GB" sz="1400" b="1" i="0" dirty="0">
                <a:latin typeface="Courier New" pitchFamily="49" charset="0"/>
                <a:cs typeface="Courier New" pitchFamily="49" charset="0"/>
              </a:rPr>
              <a:t>  Residual |  2747.02666   498   5.5161178           R-squared     =  0.2682</a:t>
            </a:r>
          </a:p>
          <a:p>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0.2668</a:t>
            </a:r>
          </a:p>
          <a:p>
            <a:r>
              <a:rPr lang="en-GB" sz="1400" b="1" i="0" dirty="0">
                <a:latin typeface="Courier New" pitchFamily="49" charset="0"/>
                <a:cs typeface="Courier New" pitchFamily="49" charset="0"/>
              </a:rPr>
              <a:t>     Total |    3754.022   499  7.52309018           Root MSE      =  2.3486</a:t>
            </a:r>
          </a:p>
          <a:p>
            <a:r>
              <a:rPr lang="en-GB" sz="1400" b="1" i="0" dirty="0">
                <a:latin typeface="Courier New" pitchFamily="49" charset="0"/>
                <a:cs typeface="Courier New" pitchFamily="49" charset="0"/>
              </a:rPr>
              <a:t>----------------------------------------------------------------------------</a:t>
            </a:r>
          </a:p>
          <a:p>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r>
              <a:rPr lang="en-GB" sz="1400" b="1" i="0" dirty="0">
                <a:latin typeface="Courier New" pitchFamily="49" charset="0"/>
                <a:cs typeface="Courier New" pitchFamily="49" charset="0"/>
              </a:rPr>
              <a:t>-----------+----------------------------------------------------------------</a:t>
            </a:r>
          </a:p>
          <a:p>
            <a:r>
              <a:rPr lang="en-GB" sz="1400" b="1" i="0" dirty="0">
                <a:latin typeface="Courier New" pitchFamily="49" charset="0"/>
                <a:cs typeface="Courier New" pitchFamily="49" charset="0"/>
              </a:rPr>
              <a:t>    ASVABC |   1.580901   .1170059    13.51   0.000     1.351015    1.810787</a:t>
            </a:r>
          </a:p>
          <a:p>
            <a:r>
              <a:rPr lang="en-GB" sz="1400" b="1" i="0" dirty="0">
                <a:latin typeface="Courier New" pitchFamily="49" charset="0"/>
                <a:cs typeface="Courier New" pitchFamily="49" charset="0"/>
              </a:rPr>
              <a:t>     _cons |   14.43677   .1097335   131.56   0.000     14.22117    14.65237</a:t>
            </a:r>
          </a:p>
          <a:p>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sp>
        <p:nvSpPr>
          <p:cNvPr id="9318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11</a:t>
            </a:r>
            <a:endParaRPr lang="en-US" sz="1000" i="0" dirty="0">
              <a:solidFill>
                <a:srgbClr val="3366FF"/>
              </a:solidFill>
            </a:endParaRPr>
          </a:p>
        </p:txBody>
      </p:sp>
      <p:sp>
        <p:nvSpPr>
          <p:cNvPr id="93197"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We will illustrate the test with an educational attainment example.  Here is </a:t>
            </a:r>
            <a:r>
              <a:rPr lang="en-GB" sz="1500" b="1"/>
              <a:t>S</a:t>
            </a:r>
            <a:r>
              <a:rPr lang="en-GB" sz="1500" b="1" i="0"/>
              <a:t> regressed on </a:t>
            </a:r>
            <a:r>
              <a:rPr lang="en-GB" sz="1500" b="1"/>
              <a:t>ASVABC</a:t>
            </a:r>
            <a:r>
              <a:rPr lang="en-GB" sz="1500" b="1" i="0"/>
              <a:t> using Data Set 21.  We make a note of the residual sum of squares.</a:t>
            </a:r>
            <a:endParaRPr lang="en-GB" sz="1500" b="1" i="0">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48375"/>
            <a:ext cx="9144000" cy="36396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4215"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Rectangle 12"/>
          <p:cNvSpPr>
            <a:spLocks noChangeArrowheads="1"/>
          </p:cNvSpPr>
          <p:nvPr/>
        </p:nvSpPr>
        <p:spPr bwMode="auto">
          <a:xfrm>
            <a:off x="1822450" y="1768200"/>
            <a:ext cx="1158875"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4211" name="Text Box 3"/>
          <p:cNvSpPr txBox="1">
            <a:spLocks noChangeArrowheads="1"/>
          </p:cNvSpPr>
          <p:nvPr/>
        </p:nvSpPr>
        <p:spPr bwMode="auto">
          <a:xfrm>
            <a:off x="301625" y="597600"/>
            <a:ext cx="8532813" cy="3574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 SM SF</a:t>
            </a:r>
          </a:p>
          <a:p>
            <a:pPr>
              <a:spcBef>
                <a:spcPts val="600"/>
              </a:spcBef>
            </a:pPr>
            <a:r>
              <a:rPr lang="en-GB" sz="1400" b="1" i="0" dirty="0">
                <a:latin typeface="Courier New" pitchFamily="49" charset="0"/>
                <a:cs typeface="Courier New" pitchFamily="49" charset="0"/>
              </a:rPr>
              <a:t>----------------------------------------------------------------------------</a:t>
            </a:r>
          </a:p>
          <a:p>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r>
              <a:rPr lang="en-GB" sz="1400" b="1" i="0" dirty="0">
                <a:latin typeface="Courier New" pitchFamily="49" charset="0"/>
                <a:cs typeface="Courier New" pitchFamily="49" charset="0"/>
              </a:rPr>
              <a:t>-----------+------------------------------           F(  3,   496) =   81.06</a:t>
            </a:r>
          </a:p>
          <a:p>
            <a:r>
              <a:rPr lang="en-GB" sz="1400" b="1" i="0" dirty="0">
                <a:latin typeface="Courier New" pitchFamily="49" charset="0"/>
                <a:cs typeface="Courier New" pitchFamily="49" charset="0"/>
              </a:rPr>
              <a:t>     Model |   1235.0519     3  411.683966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r>
              <a:rPr lang="en-GB" sz="1400" b="1" i="0" dirty="0">
                <a:latin typeface="Courier New" pitchFamily="49" charset="0"/>
                <a:cs typeface="Courier New" pitchFamily="49" charset="0"/>
              </a:rPr>
              <a:t>  Residual |   2518.9701   496  5.07856875           R-squared     =  0.3290</a:t>
            </a:r>
          </a:p>
          <a:p>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0.3249</a:t>
            </a:r>
          </a:p>
          <a:p>
            <a:r>
              <a:rPr lang="en-GB" sz="1400" b="1" i="0" dirty="0">
                <a:latin typeface="Courier New" pitchFamily="49" charset="0"/>
                <a:cs typeface="Courier New" pitchFamily="49" charset="0"/>
              </a:rPr>
              <a:t>     Total |    3754.022   499  7.52309018           Root MSE      =  2.2536</a:t>
            </a:r>
          </a:p>
          <a:p>
            <a:r>
              <a:rPr lang="en-GB" sz="1400" b="1" i="0" dirty="0">
                <a:latin typeface="Courier New" pitchFamily="49" charset="0"/>
                <a:cs typeface="Courier New" pitchFamily="49" charset="0"/>
              </a:rPr>
              <a:t>----------------------------------------------------------------------------</a:t>
            </a:r>
          </a:p>
          <a:p>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r>
              <a:rPr lang="en-GB" sz="1400" b="1" i="0" dirty="0">
                <a:latin typeface="Courier New" pitchFamily="49" charset="0"/>
                <a:cs typeface="Courier New" pitchFamily="49" charset="0"/>
              </a:rPr>
              <a:t>-----------+----------------------------------------------------------------</a:t>
            </a:r>
          </a:p>
          <a:p>
            <a:r>
              <a:rPr lang="en-GB" sz="1400" b="1" i="0" dirty="0">
                <a:latin typeface="Courier New" pitchFamily="49" charset="0"/>
                <a:cs typeface="Courier New" pitchFamily="49" charset="0"/>
              </a:rPr>
              <a:t>    ASVABC |   1.242527    .123587    10.05   0.000      .999708    1.485345</a:t>
            </a:r>
          </a:p>
          <a:p>
            <a:r>
              <a:rPr lang="en-GB" sz="1400" b="1" i="0" dirty="0">
                <a:latin typeface="Courier New" pitchFamily="49" charset="0"/>
                <a:cs typeface="Courier New" pitchFamily="49" charset="0"/>
              </a:rPr>
              <a:t>        SM |    .091353   .0459299     1.99   0.047     .0011119    .1815941</a:t>
            </a:r>
          </a:p>
          <a:p>
            <a:r>
              <a:rPr lang="en-GB" sz="1400" b="1" i="0" dirty="0">
                <a:latin typeface="Courier New" pitchFamily="49" charset="0"/>
                <a:cs typeface="Courier New" pitchFamily="49" charset="0"/>
              </a:rPr>
              <a:t>        SF |   .2028911   .0425117     4.77   0.000     .1193658    .2864163</a:t>
            </a:r>
          </a:p>
          <a:p>
            <a:r>
              <a:rPr lang="en-GB" sz="1400" b="1" i="0" dirty="0">
                <a:latin typeface="Courier New" pitchFamily="49" charset="0"/>
                <a:cs typeface="Courier New" pitchFamily="49" charset="0"/>
              </a:rPr>
              <a:t>     _cons |   10.59674   .6142778    17.25   0.000     9.389834    11.80365</a:t>
            </a:r>
          </a:p>
          <a:p>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sp>
        <p:nvSpPr>
          <p:cNvPr id="9421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12</a:t>
            </a:r>
            <a:endParaRPr lang="en-US" sz="1000" i="0" dirty="0">
              <a:solidFill>
                <a:srgbClr val="3366FF"/>
              </a:solidFill>
            </a:endParaRPr>
          </a:p>
        </p:txBody>
      </p:sp>
      <p:sp>
        <p:nvSpPr>
          <p:cNvPr id="9421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Now we have added the highest grade completed by each parent.  Does parental education have a significant impact?  Well, we can see that a </a:t>
            </a:r>
            <a:r>
              <a:rPr lang="en-GB" sz="1500" b="1"/>
              <a:t>t</a:t>
            </a:r>
            <a:r>
              <a:rPr lang="en-GB" sz="1500" b="1" i="0"/>
              <a:t> test would show that </a:t>
            </a:r>
            <a:r>
              <a:rPr lang="en-GB" sz="1500" b="1"/>
              <a:t>SF</a:t>
            </a:r>
            <a:r>
              <a:rPr lang="en-GB" sz="1500" b="1" i="0"/>
              <a:t> has a highly significant coefficient, but we will perform the </a:t>
            </a:r>
            <a:r>
              <a:rPr lang="en-GB" sz="1500" b="1"/>
              <a:t>F</a:t>
            </a:r>
            <a:r>
              <a:rPr lang="en-GB" sz="1500" b="1" i="0"/>
              <a:t> test anyway.  We make a note of </a:t>
            </a:r>
            <a:r>
              <a:rPr lang="en-GB" sz="1500" b="1"/>
              <a:t>RSS</a:t>
            </a:r>
            <a:r>
              <a:rPr lang="en-GB" sz="1500" b="1" i="0"/>
              <a:t>.</a:t>
            </a:r>
            <a:endParaRPr lang="en-GB" sz="1500" b="1" i="0">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16"/>
          <p:cNvSpPr>
            <a:spLocks noChangeArrowheads="1"/>
          </p:cNvSpPr>
          <p:nvPr/>
        </p:nvSpPr>
        <p:spPr bwMode="auto">
          <a:xfrm>
            <a:off x="0" y="3952799"/>
            <a:ext cx="9144000" cy="1066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8" name="Rectangle 21"/>
          <p:cNvSpPr>
            <a:spLocks noChangeArrowheads="1"/>
          </p:cNvSpPr>
          <p:nvPr/>
        </p:nvSpPr>
        <p:spPr bwMode="auto">
          <a:xfrm>
            <a:off x="2643188" y="4059524"/>
            <a:ext cx="731837" cy="39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Rectangle 22"/>
          <p:cNvSpPr>
            <a:spLocks noChangeArrowheads="1"/>
          </p:cNvSpPr>
          <p:nvPr/>
        </p:nvSpPr>
        <p:spPr bwMode="auto">
          <a:xfrm>
            <a:off x="3613150" y="4059524"/>
            <a:ext cx="731838" cy="39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Rectangle 23"/>
          <p:cNvSpPr>
            <a:spLocks noChangeArrowheads="1"/>
          </p:cNvSpPr>
          <p:nvPr/>
        </p:nvSpPr>
        <p:spPr bwMode="auto">
          <a:xfrm>
            <a:off x="5167313" y="4059524"/>
            <a:ext cx="936000" cy="39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Rectangle 24"/>
          <p:cNvSpPr>
            <a:spLocks noChangeArrowheads="1"/>
          </p:cNvSpPr>
          <p:nvPr/>
        </p:nvSpPr>
        <p:spPr bwMode="auto">
          <a:xfrm>
            <a:off x="6283325" y="4059524"/>
            <a:ext cx="936000" cy="39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7"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Rectangle 20"/>
          <p:cNvSpPr>
            <a:spLocks noChangeArrowheads="1"/>
          </p:cNvSpPr>
          <p:nvPr/>
        </p:nvSpPr>
        <p:spPr bwMode="auto">
          <a:xfrm>
            <a:off x="4330700" y="2773050"/>
            <a:ext cx="1998663" cy="3286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70"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71"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72"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73"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75"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6086" name="Text Box 2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13</a:t>
            </a:r>
            <a:endParaRPr lang="en-US" sz="1000" i="0" dirty="0">
              <a:solidFill>
                <a:srgbClr val="3366FF"/>
              </a:solidFill>
            </a:endParaRPr>
          </a:p>
        </p:txBody>
      </p:sp>
      <p:sp>
        <p:nvSpPr>
          <p:cNvPr id="3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57" name="Text Box 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improvement in the fit on adding the parental variables is the reduction in the residual sum of squares.</a:t>
            </a:r>
            <a:endParaRPr lang="en-GB" sz="1500" b="1" i="0">
              <a:latin typeface="Times New Roman" pitchFamily="18" charset="0"/>
            </a:endParaRPr>
          </a:p>
        </p:txBody>
      </p:sp>
      <p:sp>
        <p:nvSpPr>
          <p:cNvPr id="40"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1"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2" name="Object 7"/>
          <p:cNvGraphicFramePr>
            <a:graphicFrameLocks noChangeAspect="1"/>
          </p:cNvGraphicFramePr>
          <p:nvPr>
            <p:extLst>
              <p:ext uri="{D42A27DB-BD31-4B8C-83A1-F6EECF244321}">
                <p14:modId xmlns:p14="http://schemas.microsoft.com/office/powerpoint/2010/main" val="450598727"/>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16435"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30"/>
          <p:cNvGraphicFramePr>
            <a:graphicFrameLocks noChangeAspect="1"/>
          </p:cNvGraphicFramePr>
          <p:nvPr>
            <p:extLst>
              <p:ext uri="{D42A27DB-BD31-4B8C-83A1-F6EECF244321}">
                <p14:modId xmlns:p14="http://schemas.microsoft.com/office/powerpoint/2010/main" val="2058614798"/>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16436"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4" name="Group 43"/>
          <p:cNvGrpSpPr/>
          <p:nvPr/>
        </p:nvGrpSpPr>
        <p:grpSpPr>
          <a:xfrm>
            <a:off x="3048000" y="2102400"/>
            <a:ext cx="3956050" cy="381000"/>
            <a:chOff x="3048000" y="2051051"/>
            <a:chExt cx="3956050" cy="381000"/>
          </a:xfrm>
        </p:grpSpPr>
        <p:graphicFrame>
          <p:nvGraphicFramePr>
            <p:cNvPr id="45" name="Object 31"/>
            <p:cNvGraphicFramePr>
              <a:graphicFrameLocks noChangeAspect="1"/>
            </p:cNvGraphicFramePr>
            <p:nvPr>
              <p:extLst>
                <p:ext uri="{D42A27DB-BD31-4B8C-83A1-F6EECF244321}">
                  <p14:modId xmlns:p14="http://schemas.microsoft.com/office/powerpoint/2010/main" val="405755224"/>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16437"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32"/>
            <p:cNvGraphicFramePr>
              <a:graphicFrameLocks noChangeAspect="1"/>
            </p:cNvGraphicFramePr>
            <p:nvPr>
              <p:extLst>
                <p:ext uri="{D42A27DB-BD31-4B8C-83A1-F6EECF244321}">
                  <p14:modId xmlns:p14="http://schemas.microsoft.com/office/powerpoint/2010/main" val="2085339581"/>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16438"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33"/>
            <p:cNvGraphicFramePr>
              <a:graphicFrameLocks noChangeAspect="1"/>
            </p:cNvGraphicFramePr>
            <p:nvPr>
              <p:extLst>
                <p:ext uri="{D42A27DB-BD31-4B8C-83A1-F6EECF244321}">
                  <p14:modId xmlns:p14="http://schemas.microsoft.com/office/powerpoint/2010/main" val="3535512678"/>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16439"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50"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51"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graphicFrame>
        <p:nvGraphicFramePr>
          <p:cNvPr id="52" name="Object 51"/>
          <p:cNvGraphicFramePr>
            <a:graphicFrameLocks noChangeAspect="1"/>
          </p:cNvGraphicFramePr>
          <p:nvPr>
            <p:extLst>
              <p:ext uri="{D42A27DB-BD31-4B8C-83A1-F6EECF244321}">
                <p14:modId xmlns:p14="http://schemas.microsoft.com/office/powerpoint/2010/main" val="2145787267"/>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16440" name="Equation" r:id="rId13" imgW="711200" imgH="368300" progId="Equation.3">
                  <p:embed/>
                </p:oleObj>
              </mc:Choice>
              <mc:Fallback>
                <p:oleObj name="Equation" r:id="rId13" imgW="711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2355660154"/>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16441" name="Equation" r:id="rId15" imgW="685800" imgH="368300" progId="Equation.3">
                  <p:embed/>
                </p:oleObj>
              </mc:Choice>
              <mc:Fallback>
                <p:oleObj name="Equation" r:id="rId15" imgW="6858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53"/>
          <p:cNvGraphicFramePr>
            <a:graphicFrameLocks noChangeAspect="1"/>
          </p:cNvGraphicFramePr>
          <p:nvPr>
            <p:extLst>
              <p:ext uri="{D42A27DB-BD31-4B8C-83A1-F6EECF244321}">
                <p14:modId xmlns:p14="http://schemas.microsoft.com/office/powerpoint/2010/main" val="100832886"/>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16442" name="Equation" r:id="rId17" imgW="4203700" imgH="381000" progId="Equation.3">
                  <p:embed/>
                </p:oleObj>
              </mc:Choice>
              <mc:Fallback>
                <p:oleObj name="Equation" r:id="rId17" imgW="4203700" imgH="3810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927609654"/>
              </p:ext>
            </p:extLst>
          </p:nvPr>
        </p:nvGraphicFramePr>
        <p:xfrm>
          <a:off x="552450" y="4052888"/>
          <a:ext cx="8078788" cy="863600"/>
        </p:xfrm>
        <a:graphic>
          <a:graphicData uri="http://schemas.openxmlformats.org/presentationml/2006/ole">
            <mc:AlternateContent xmlns:mc="http://schemas.openxmlformats.org/markup-compatibility/2006">
              <mc:Choice xmlns:v="urn:schemas-microsoft-com:vml" Requires="v">
                <p:oleObj spid="_x0000_s216443" name="Equation" r:id="rId19" imgW="8076960" imgH="863280" progId="Equation.DSMT4">
                  <p:embed/>
                </p:oleObj>
              </mc:Choice>
              <mc:Fallback>
                <p:oleObj name="Equation" r:id="rId19" imgW="8076960" imgH="863280" progId="Equation.DSMT4">
                  <p:embed/>
                  <p:pic>
                    <p:nvPicPr>
                      <p:cNvPr id="0" name="Object 28"/>
                      <p:cNvPicPr>
                        <a:picLocks noChangeAspect="1" noChangeArrowheads="1"/>
                      </p:cNvPicPr>
                      <p:nvPr/>
                    </p:nvPicPr>
                    <p:blipFill>
                      <a:blip r:embed="rId20"/>
                      <a:srcRect/>
                      <a:stretch>
                        <a:fillRect/>
                      </a:stretch>
                    </p:blipFill>
                    <p:spPr bwMode="auto">
                      <a:xfrm>
                        <a:off x="552450" y="4052888"/>
                        <a:ext cx="80787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 name="Rectangle 30"/>
          <p:cNvSpPr>
            <a:spLocks noChangeArrowheads="1"/>
          </p:cNvSpPr>
          <p:nvPr/>
        </p:nvSpPr>
        <p:spPr bwMode="auto">
          <a:xfrm>
            <a:off x="7639050" y="4152900"/>
            <a:ext cx="990600" cy="590550"/>
          </a:xfrm>
          <a:prstGeom prst="rect">
            <a:avLst/>
          </a:prstGeom>
          <a:solidFill>
            <a:schemeClr val="bg1"/>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16"/>
          <p:cNvSpPr>
            <a:spLocks noChangeArrowheads="1"/>
          </p:cNvSpPr>
          <p:nvPr/>
        </p:nvSpPr>
        <p:spPr bwMode="auto">
          <a:xfrm>
            <a:off x="0" y="3952799"/>
            <a:ext cx="9144000" cy="1066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4" name="Rectangle 31"/>
          <p:cNvSpPr>
            <a:spLocks noChangeArrowheads="1"/>
          </p:cNvSpPr>
          <p:nvPr/>
        </p:nvSpPr>
        <p:spPr bwMode="auto">
          <a:xfrm>
            <a:off x="7397750" y="4060824"/>
            <a:ext cx="238125"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Rectangle 29"/>
          <p:cNvSpPr>
            <a:spLocks noChangeArrowheads="1"/>
          </p:cNvSpPr>
          <p:nvPr/>
        </p:nvSpPr>
        <p:spPr bwMode="auto">
          <a:xfrm>
            <a:off x="4564063" y="4060824"/>
            <a:ext cx="238125"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Rectangle 28"/>
          <p:cNvSpPr>
            <a:spLocks noChangeArrowheads="1"/>
          </p:cNvSpPr>
          <p:nvPr/>
        </p:nvSpPr>
        <p:spPr bwMode="auto">
          <a:xfrm>
            <a:off x="954088" y="4269600"/>
            <a:ext cx="238125"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5"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53" name="Rectangle 30"/>
          <p:cNvSpPr>
            <a:spLocks noChangeArrowheads="1"/>
          </p:cNvSpPr>
          <p:nvPr/>
        </p:nvSpPr>
        <p:spPr bwMode="auto">
          <a:xfrm>
            <a:off x="6726238" y="2771775"/>
            <a:ext cx="1274761" cy="3286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68"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70"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71"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73"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6086" name="Text Box 2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14</a:t>
            </a:r>
            <a:endParaRPr lang="en-US" sz="1000" i="0" dirty="0">
              <a:solidFill>
                <a:srgbClr val="3366FF"/>
              </a:solidFill>
            </a:endParaRPr>
          </a:p>
        </p:txBody>
      </p:sp>
      <p:sp>
        <p:nvSpPr>
          <p:cNvPr id="3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52" name="Text Box 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cost is 2 degrees of freedom because 2 additional parameters have been estimated.</a:t>
            </a:r>
            <a:endParaRPr lang="en-GB" sz="1500" b="1" i="0">
              <a:latin typeface="Times New Roman" pitchFamily="18" charset="0"/>
            </a:endParaRPr>
          </a:p>
        </p:txBody>
      </p:sp>
      <p:sp>
        <p:nvSpPr>
          <p:cNvPr id="40"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1"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2" name="Object 7"/>
          <p:cNvGraphicFramePr>
            <a:graphicFrameLocks noChangeAspect="1"/>
          </p:cNvGraphicFramePr>
          <p:nvPr>
            <p:extLst>
              <p:ext uri="{D42A27DB-BD31-4B8C-83A1-F6EECF244321}">
                <p14:modId xmlns:p14="http://schemas.microsoft.com/office/powerpoint/2010/main" val="450598727"/>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72640"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30"/>
          <p:cNvGraphicFramePr>
            <a:graphicFrameLocks noChangeAspect="1"/>
          </p:cNvGraphicFramePr>
          <p:nvPr>
            <p:extLst>
              <p:ext uri="{D42A27DB-BD31-4B8C-83A1-F6EECF244321}">
                <p14:modId xmlns:p14="http://schemas.microsoft.com/office/powerpoint/2010/main" val="2058614798"/>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72641"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4" name="Group 43"/>
          <p:cNvGrpSpPr/>
          <p:nvPr/>
        </p:nvGrpSpPr>
        <p:grpSpPr>
          <a:xfrm>
            <a:off x="3048000" y="2102400"/>
            <a:ext cx="3956050" cy="381000"/>
            <a:chOff x="3048000" y="2051051"/>
            <a:chExt cx="3956050" cy="381000"/>
          </a:xfrm>
        </p:grpSpPr>
        <p:graphicFrame>
          <p:nvGraphicFramePr>
            <p:cNvPr id="45" name="Object 31"/>
            <p:cNvGraphicFramePr>
              <a:graphicFrameLocks noChangeAspect="1"/>
            </p:cNvGraphicFramePr>
            <p:nvPr>
              <p:extLst>
                <p:ext uri="{D42A27DB-BD31-4B8C-83A1-F6EECF244321}">
                  <p14:modId xmlns:p14="http://schemas.microsoft.com/office/powerpoint/2010/main" val="405755224"/>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72642"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32"/>
            <p:cNvGraphicFramePr>
              <a:graphicFrameLocks noChangeAspect="1"/>
            </p:cNvGraphicFramePr>
            <p:nvPr>
              <p:extLst>
                <p:ext uri="{D42A27DB-BD31-4B8C-83A1-F6EECF244321}">
                  <p14:modId xmlns:p14="http://schemas.microsoft.com/office/powerpoint/2010/main" val="2085339581"/>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72643"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33"/>
            <p:cNvGraphicFramePr>
              <a:graphicFrameLocks noChangeAspect="1"/>
            </p:cNvGraphicFramePr>
            <p:nvPr>
              <p:extLst>
                <p:ext uri="{D42A27DB-BD31-4B8C-83A1-F6EECF244321}">
                  <p14:modId xmlns:p14="http://schemas.microsoft.com/office/powerpoint/2010/main" val="3535512678"/>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72644"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50"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51"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graphicFrame>
        <p:nvGraphicFramePr>
          <p:cNvPr id="57" name="Object 56"/>
          <p:cNvGraphicFramePr>
            <a:graphicFrameLocks noChangeAspect="1"/>
          </p:cNvGraphicFramePr>
          <p:nvPr>
            <p:extLst>
              <p:ext uri="{D42A27DB-BD31-4B8C-83A1-F6EECF244321}">
                <p14:modId xmlns:p14="http://schemas.microsoft.com/office/powerpoint/2010/main" val="2145787267"/>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72645" name="Equation" r:id="rId13" imgW="711200" imgH="368300" progId="Equation.3">
                  <p:embed/>
                </p:oleObj>
              </mc:Choice>
              <mc:Fallback>
                <p:oleObj name="Equation" r:id="rId13" imgW="711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8" name="Object 57"/>
          <p:cNvGraphicFramePr>
            <a:graphicFrameLocks noChangeAspect="1"/>
          </p:cNvGraphicFramePr>
          <p:nvPr>
            <p:extLst>
              <p:ext uri="{D42A27DB-BD31-4B8C-83A1-F6EECF244321}">
                <p14:modId xmlns:p14="http://schemas.microsoft.com/office/powerpoint/2010/main" val="2355660154"/>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72646" name="Equation" r:id="rId15" imgW="685800" imgH="368300" progId="Equation.3">
                  <p:embed/>
                </p:oleObj>
              </mc:Choice>
              <mc:Fallback>
                <p:oleObj name="Equation" r:id="rId15" imgW="6858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 name="Object 58"/>
          <p:cNvGraphicFramePr>
            <a:graphicFrameLocks noChangeAspect="1"/>
          </p:cNvGraphicFramePr>
          <p:nvPr>
            <p:extLst>
              <p:ext uri="{D42A27DB-BD31-4B8C-83A1-F6EECF244321}">
                <p14:modId xmlns:p14="http://schemas.microsoft.com/office/powerpoint/2010/main" val="100832886"/>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72647" name="Equation" r:id="rId17" imgW="4203700" imgH="381000" progId="Equation.3">
                  <p:embed/>
                </p:oleObj>
              </mc:Choice>
              <mc:Fallback>
                <p:oleObj name="Equation" r:id="rId17" imgW="4203700" imgH="3810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927609654"/>
              </p:ext>
            </p:extLst>
          </p:nvPr>
        </p:nvGraphicFramePr>
        <p:xfrm>
          <a:off x="552450" y="4052888"/>
          <a:ext cx="8078788" cy="863600"/>
        </p:xfrm>
        <a:graphic>
          <a:graphicData uri="http://schemas.openxmlformats.org/presentationml/2006/ole">
            <mc:AlternateContent xmlns:mc="http://schemas.openxmlformats.org/markup-compatibility/2006">
              <mc:Choice xmlns:v="urn:schemas-microsoft-com:vml" Requires="v">
                <p:oleObj spid="_x0000_s272648" name="Equation" r:id="rId19" imgW="8076960" imgH="863280" progId="Equation.DSMT4">
                  <p:embed/>
                </p:oleObj>
              </mc:Choice>
              <mc:Fallback>
                <p:oleObj name="Equation" r:id="rId19" imgW="8076960" imgH="863280" progId="Equation.DSMT4">
                  <p:embed/>
                  <p:pic>
                    <p:nvPicPr>
                      <p:cNvPr id="0" name="Object 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52450" y="4052888"/>
                        <a:ext cx="80787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4" name="Rectangle 30"/>
          <p:cNvSpPr>
            <a:spLocks noChangeArrowheads="1"/>
          </p:cNvSpPr>
          <p:nvPr/>
        </p:nvSpPr>
        <p:spPr bwMode="auto">
          <a:xfrm>
            <a:off x="7639050" y="4152900"/>
            <a:ext cx="990600" cy="590550"/>
          </a:xfrm>
          <a:prstGeom prst="rect">
            <a:avLst/>
          </a:prstGeom>
          <a:solidFill>
            <a:schemeClr val="bg1"/>
          </a:solidFill>
          <a:ln>
            <a:noFill/>
          </a:ln>
          <a:effectLst/>
          <a:extLst/>
        </p:spPr>
        <p:txBody>
          <a:bodyPr wrap="none" anchor="ctr"/>
          <a:lstStyle/>
          <a:p>
            <a:endParaRPr lang="en-GB"/>
          </a:p>
        </p:txBody>
      </p:sp>
    </p:spTree>
    <p:extLst>
      <p:ext uri="{BB962C8B-B14F-4D97-AF65-F5344CB8AC3E}">
        <p14:creationId xmlns:p14="http://schemas.microsoft.com/office/powerpoint/2010/main" val="2109605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16"/>
          <p:cNvSpPr>
            <a:spLocks noChangeArrowheads="1"/>
          </p:cNvSpPr>
          <p:nvPr/>
        </p:nvSpPr>
        <p:spPr bwMode="auto">
          <a:xfrm>
            <a:off x="0" y="3952799"/>
            <a:ext cx="9144000" cy="1066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9" name="Rectangle 27"/>
          <p:cNvSpPr>
            <a:spLocks noChangeArrowheads="1"/>
          </p:cNvSpPr>
          <p:nvPr/>
        </p:nvSpPr>
        <p:spPr bwMode="auto">
          <a:xfrm>
            <a:off x="2649538" y="4500000"/>
            <a:ext cx="731837" cy="39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28"/>
          <p:cNvSpPr>
            <a:spLocks noChangeArrowheads="1"/>
          </p:cNvSpPr>
          <p:nvPr/>
        </p:nvSpPr>
        <p:spPr bwMode="auto">
          <a:xfrm>
            <a:off x="5603875" y="4500000"/>
            <a:ext cx="925513"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5"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67"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68"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47" name="Rectangle 29"/>
          <p:cNvSpPr>
            <a:spLocks noChangeArrowheads="1"/>
          </p:cNvSpPr>
          <p:nvPr/>
        </p:nvSpPr>
        <p:spPr bwMode="auto">
          <a:xfrm>
            <a:off x="4212000" y="3265200"/>
            <a:ext cx="1731600" cy="3540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71"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73"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6086" name="Text Box 2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15</a:t>
            </a:r>
            <a:endParaRPr lang="en-US" sz="1000" i="0" dirty="0">
              <a:solidFill>
                <a:srgbClr val="3366FF"/>
              </a:solidFill>
            </a:endParaRPr>
          </a:p>
        </p:txBody>
      </p:sp>
      <p:sp>
        <p:nvSpPr>
          <p:cNvPr id="3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51" name="Text Box 2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remaining unexplained is the residual sum of squares after adding </a:t>
            </a:r>
            <a:r>
              <a:rPr lang="en-GB" sz="1500" b="1"/>
              <a:t>SM</a:t>
            </a:r>
            <a:r>
              <a:rPr lang="en-GB" sz="1500" b="1" i="0"/>
              <a:t> and </a:t>
            </a:r>
            <a:r>
              <a:rPr lang="en-GB" sz="1500" b="1"/>
              <a:t>SF</a:t>
            </a:r>
            <a:r>
              <a:rPr lang="en-GB" sz="1500" b="1" i="0"/>
              <a:t>.</a:t>
            </a:r>
            <a:endParaRPr lang="en-GB" sz="1500" b="1" i="0">
              <a:latin typeface="Times New Roman" pitchFamily="18" charset="0"/>
            </a:endParaRPr>
          </a:p>
        </p:txBody>
      </p:sp>
      <p:sp>
        <p:nvSpPr>
          <p:cNvPr id="40"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1"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2" name="Object 7"/>
          <p:cNvGraphicFramePr>
            <a:graphicFrameLocks noChangeAspect="1"/>
          </p:cNvGraphicFramePr>
          <p:nvPr>
            <p:extLst>
              <p:ext uri="{D42A27DB-BD31-4B8C-83A1-F6EECF244321}">
                <p14:modId xmlns:p14="http://schemas.microsoft.com/office/powerpoint/2010/main" val="450598727"/>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73663"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30"/>
          <p:cNvGraphicFramePr>
            <a:graphicFrameLocks noChangeAspect="1"/>
          </p:cNvGraphicFramePr>
          <p:nvPr>
            <p:extLst>
              <p:ext uri="{D42A27DB-BD31-4B8C-83A1-F6EECF244321}">
                <p14:modId xmlns:p14="http://schemas.microsoft.com/office/powerpoint/2010/main" val="2058614798"/>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73664"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4" name="Group 43"/>
          <p:cNvGrpSpPr/>
          <p:nvPr/>
        </p:nvGrpSpPr>
        <p:grpSpPr>
          <a:xfrm>
            <a:off x="3048000" y="2102400"/>
            <a:ext cx="3956050" cy="381000"/>
            <a:chOff x="3048000" y="2051051"/>
            <a:chExt cx="3956050" cy="381000"/>
          </a:xfrm>
        </p:grpSpPr>
        <p:graphicFrame>
          <p:nvGraphicFramePr>
            <p:cNvPr id="45" name="Object 31"/>
            <p:cNvGraphicFramePr>
              <a:graphicFrameLocks noChangeAspect="1"/>
            </p:cNvGraphicFramePr>
            <p:nvPr>
              <p:extLst>
                <p:ext uri="{D42A27DB-BD31-4B8C-83A1-F6EECF244321}">
                  <p14:modId xmlns:p14="http://schemas.microsoft.com/office/powerpoint/2010/main" val="405755224"/>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73665"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32"/>
            <p:cNvGraphicFramePr>
              <a:graphicFrameLocks noChangeAspect="1"/>
            </p:cNvGraphicFramePr>
            <p:nvPr>
              <p:extLst>
                <p:ext uri="{D42A27DB-BD31-4B8C-83A1-F6EECF244321}">
                  <p14:modId xmlns:p14="http://schemas.microsoft.com/office/powerpoint/2010/main" val="2085339581"/>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73666"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33"/>
            <p:cNvGraphicFramePr>
              <a:graphicFrameLocks noChangeAspect="1"/>
            </p:cNvGraphicFramePr>
            <p:nvPr>
              <p:extLst>
                <p:ext uri="{D42A27DB-BD31-4B8C-83A1-F6EECF244321}">
                  <p14:modId xmlns:p14="http://schemas.microsoft.com/office/powerpoint/2010/main" val="3535512678"/>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73667"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54"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55"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graphicFrame>
        <p:nvGraphicFramePr>
          <p:cNvPr id="56" name="Object 55"/>
          <p:cNvGraphicFramePr>
            <a:graphicFrameLocks noChangeAspect="1"/>
          </p:cNvGraphicFramePr>
          <p:nvPr>
            <p:extLst>
              <p:ext uri="{D42A27DB-BD31-4B8C-83A1-F6EECF244321}">
                <p14:modId xmlns:p14="http://schemas.microsoft.com/office/powerpoint/2010/main" val="2145787267"/>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73668" name="Equation" r:id="rId13" imgW="711200" imgH="368300" progId="Equation.3">
                  <p:embed/>
                </p:oleObj>
              </mc:Choice>
              <mc:Fallback>
                <p:oleObj name="Equation" r:id="rId13" imgW="711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7" name="Object 56"/>
          <p:cNvGraphicFramePr>
            <a:graphicFrameLocks noChangeAspect="1"/>
          </p:cNvGraphicFramePr>
          <p:nvPr>
            <p:extLst>
              <p:ext uri="{D42A27DB-BD31-4B8C-83A1-F6EECF244321}">
                <p14:modId xmlns:p14="http://schemas.microsoft.com/office/powerpoint/2010/main" val="2355660154"/>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73669" name="Equation" r:id="rId15" imgW="685800" imgH="368300" progId="Equation.3">
                  <p:embed/>
                </p:oleObj>
              </mc:Choice>
              <mc:Fallback>
                <p:oleObj name="Equation" r:id="rId15" imgW="6858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8" name="Object 57"/>
          <p:cNvGraphicFramePr>
            <a:graphicFrameLocks noChangeAspect="1"/>
          </p:cNvGraphicFramePr>
          <p:nvPr>
            <p:extLst>
              <p:ext uri="{D42A27DB-BD31-4B8C-83A1-F6EECF244321}">
                <p14:modId xmlns:p14="http://schemas.microsoft.com/office/powerpoint/2010/main" val="100832886"/>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73670" name="Equation" r:id="rId17" imgW="4203700" imgH="381000" progId="Equation.3">
                  <p:embed/>
                </p:oleObj>
              </mc:Choice>
              <mc:Fallback>
                <p:oleObj name="Equation" r:id="rId17" imgW="4203700" imgH="3810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927609654"/>
              </p:ext>
            </p:extLst>
          </p:nvPr>
        </p:nvGraphicFramePr>
        <p:xfrm>
          <a:off x="552450" y="4052888"/>
          <a:ext cx="8078788" cy="863600"/>
        </p:xfrm>
        <a:graphic>
          <a:graphicData uri="http://schemas.openxmlformats.org/presentationml/2006/ole">
            <mc:AlternateContent xmlns:mc="http://schemas.openxmlformats.org/markup-compatibility/2006">
              <mc:Choice xmlns:v="urn:schemas-microsoft-com:vml" Requires="v">
                <p:oleObj spid="_x0000_s273671" name="Equation" r:id="rId19" imgW="8077200" imgH="863600" progId="Equation.DSMT4">
                  <p:embed/>
                </p:oleObj>
              </mc:Choice>
              <mc:Fallback>
                <p:oleObj name="Equation" r:id="rId19" imgW="8077200" imgH="863600" progId="Equation.DSMT4">
                  <p:embed/>
                  <p:pic>
                    <p:nvPicPr>
                      <p:cNvPr id="0" name="Object 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52450" y="4052888"/>
                        <a:ext cx="80787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4" name="Rectangle 30"/>
          <p:cNvSpPr>
            <a:spLocks noChangeArrowheads="1"/>
          </p:cNvSpPr>
          <p:nvPr/>
        </p:nvSpPr>
        <p:spPr bwMode="auto">
          <a:xfrm>
            <a:off x="7639050" y="4152900"/>
            <a:ext cx="990600" cy="590550"/>
          </a:xfrm>
          <a:prstGeom prst="rect">
            <a:avLst/>
          </a:prstGeom>
          <a:solidFill>
            <a:schemeClr val="bg1"/>
          </a:solidFill>
          <a:ln>
            <a:noFill/>
          </a:ln>
          <a:effectLst/>
          <a:extLst/>
        </p:spPr>
        <p:txBody>
          <a:bodyPr wrap="none" anchor="ctr"/>
          <a:lstStyle/>
          <a:p>
            <a:endParaRPr lang="en-GB"/>
          </a:p>
        </p:txBody>
      </p:sp>
    </p:spTree>
    <p:extLst>
      <p:ext uri="{BB962C8B-B14F-4D97-AF65-F5344CB8AC3E}">
        <p14:creationId xmlns:p14="http://schemas.microsoft.com/office/powerpoint/2010/main" val="34617000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16"/>
          <p:cNvSpPr>
            <a:spLocks noChangeArrowheads="1"/>
          </p:cNvSpPr>
          <p:nvPr/>
        </p:nvSpPr>
        <p:spPr bwMode="auto">
          <a:xfrm>
            <a:off x="0" y="3952799"/>
            <a:ext cx="9144000" cy="1066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1"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2"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3" name="Object 7"/>
          <p:cNvGraphicFramePr>
            <a:graphicFrameLocks noChangeAspect="1"/>
          </p:cNvGraphicFramePr>
          <p:nvPr>
            <p:extLst>
              <p:ext uri="{D42A27DB-BD31-4B8C-83A1-F6EECF244321}">
                <p14:modId xmlns:p14="http://schemas.microsoft.com/office/powerpoint/2010/main" val="3320211075"/>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71588"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Rectangle 28"/>
          <p:cNvSpPr>
            <a:spLocks noChangeArrowheads="1"/>
          </p:cNvSpPr>
          <p:nvPr/>
        </p:nvSpPr>
        <p:spPr bwMode="auto">
          <a:xfrm>
            <a:off x="6556375" y="4500563"/>
            <a:ext cx="530225"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Rectangle 27"/>
          <p:cNvSpPr>
            <a:spLocks noChangeArrowheads="1"/>
          </p:cNvSpPr>
          <p:nvPr/>
        </p:nvSpPr>
        <p:spPr bwMode="auto">
          <a:xfrm>
            <a:off x="3592513" y="4500563"/>
            <a:ext cx="957262"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Rectangle 26"/>
          <p:cNvSpPr>
            <a:spLocks noChangeArrowheads="1"/>
          </p:cNvSpPr>
          <p:nvPr/>
        </p:nvSpPr>
        <p:spPr bwMode="auto">
          <a:xfrm>
            <a:off x="1211263" y="4269375"/>
            <a:ext cx="9398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2" name="Object 30"/>
          <p:cNvGraphicFramePr>
            <a:graphicFrameLocks noChangeAspect="1"/>
          </p:cNvGraphicFramePr>
          <p:nvPr>
            <p:extLst>
              <p:ext uri="{D42A27DB-BD31-4B8C-83A1-F6EECF244321}">
                <p14:modId xmlns:p14="http://schemas.microsoft.com/office/powerpoint/2010/main" val="2228513248"/>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71589"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53" name="Group 52"/>
          <p:cNvGrpSpPr/>
          <p:nvPr/>
        </p:nvGrpSpPr>
        <p:grpSpPr>
          <a:xfrm>
            <a:off x="3048000" y="2102400"/>
            <a:ext cx="3956050" cy="381000"/>
            <a:chOff x="3048000" y="2051051"/>
            <a:chExt cx="3956050" cy="381000"/>
          </a:xfrm>
        </p:grpSpPr>
        <p:graphicFrame>
          <p:nvGraphicFramePr>
            <p:cNvPr id="54" name="Object 31"/>
            <p:cNvGraphicFramePr>
              <a:graphicFrameLocks noChangeAspect="1"/>
            </p:cNvGraphicFramePr>
            <p:nvPr>
              <p:extLst>
                <p:ext uri="{D42A27DB-BD31-4B8C-83A1-F6EECF244321}">
                  <p14:modId xmlns:p14="http://schemas.microsoft.com/office/powerpoint/2010/main" val="419097280"/>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71590"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 name="Object 32"/>
            <p:cNvGraphicFramePr>
              <a:graphicFrameLocks noChangeAspect="1"/>
            </p:cNvGraphicFramePr>
            <p:nvPr>
              <p:extLst>
                <p:ext uri="{D42A27DB-BD31-4B8C-83A1-F6EECF244321}">
                  <p14:modId xmlns:p14="http://schemas.microsoft.com/office/powerpoint/2010/main" val="680357707"/>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71591"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6" name="Object 33"/>
            <p:cNvGraphicFramePr>
              <a:graphicFrameLocks noChangeAspect="1"/>
            </p:cNvGraphicFramePr>
            <p:nvPr>
              <p:extLst>
                <p:ext uri="{D42A27DB-BD31-4B8C-83A1-F6EECF244321}">
                  <p14:modId xmlns:p14="http://schemas.microsoft.com/office/powerpoint/2010/main" val="1324935442"/>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71592"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7"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58"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59"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graphicFrame>
        <p:nvGraphicFramePr>
          <p:cNvPr id="60" name="Object 59"/>
          <p:cNvGraphicFramePr>
            <a:graphicFrameLocks noChangeAspect="1"/>
          </p:cNvGraphicFramePr>
          <p:nvPr>
            <p:extLst>
              <p:ext uri="{D42A27DB-BD31-4B8C-83A1-F6EECF244321}">
                <p14:modId xmlns:p14="http://schemas.microsoft.com/office/powerpoint/2010/main" val="1911044947"/>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71593" name="Equation" r:id="rId13" imgW="711200" imgH="368300" progId="Equation.3">
                  <p:embed/>
                </p:oleObj>
              </mc:Choice>
              <mc:Fallback>
                <p:oleObj name="Equation" r:id="rId13" imgW="711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 name="Object 60"/>
          <p:cNvGraphicFramePr>
            <a:graphicFrameLocks noChangeAspect="1"/>
          </p:cNvGraphicFramePr>
          <p:nvPr>
            <p:extLst>
              <p:ext uri="{D42A27DB-BD31-4B8C-83A1-F6EECF244321}">
                <p14:modId xmlns:p14="http://schemas.microsoft.com/office/powerpoint/2010/main" val="3617613150"/>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71594" name="Equation" r:id="rId15" imgW="685800" imgH="368300" progId="Equation.3">
                  <p:embed/>
                </p:oleObj>
              </mc:Choice>
              <mc:Fallback>
                <p:oleObj name="Equation" r:id="rId15" imgW="6858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 name="Object 61"/>
          <p:cNvGraphicFramePr>
            <a:graphicFrameLocks noChangeAspect="1"/>
          </p:cNvGraphicFramePr>
          <p:nvPr>
            <p:extLst>
              <p:ext uri="{D42A27DB-BD31-4B8C-83A1-F6EECF244321}">
                <p14:modId xmlns:p14="http://schemas.microsoft.com/office/powerpoint/2010/main" val="401512897"/>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71595" name="Equation" r:id="rId17" imgW="4203700" imgH="381000" progId="Equation.3">
                  <p:embed/>
                </p:oleObj>
              </mc:Choice>
              <mc:Fallback>
                <p:oleObj name="Equation" r:id="rId17" imgW="4203700" imgH="3810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3"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4"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66"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67"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8"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47" name="Rectangle 29"/>
          <p:cNvSpPr>
            <a:spLocks noChangeArrowheads="1"/>
          </p:cNvSpPr>
          <p:nvPr/>
        </p:nvSpPr>
        <p:spPr bwMode="auto">
          <a:xfrm>
            <a:off x="6120000" y="3227388"/>
            <a:ext cx="2249488" cy="5397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71"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6086" name="Text Box 2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16</a:t>
            </a:r>
            <a:endParaRPr lang="en-US" sz="1000" i="0" dirty="0">
              <a:solidFill>
                <a:srgbClr val="3366FF"/>
              </a:solidFill>
            </a:endParaRPr>
          </a:p>
        </p:txBody>
      </p:sp>
      <p:sp>
        <p:nvSpPr>
          <p:cNvPr id="3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45" name="Text Box 2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number of degrees of freedom remaining is </a:t>
            </a:r>
            <a:r>
              <a:rPr lang="en-GB" sz="1500" b="1"/>
              <a:t>n </a:t>
            </a:r>
            <a:r>
              <a:rPr lang="en-GB" sz="1500" b="1" i="0">
                <a:cs typeface="Arial" charset="0"/>
              </a:rPr>
              <a:t>–</a:t>
            </a:r>
            <a:r>
              <a:rPr lang="en-GB" sz="1500" b="1" i="0"/>
              <a:t> </a:t>
            </a:r>
            <a:r>
              <a:rPr lang="en-GB" sz="1500" b="1"/>
              <a:t>k</a:t>
            </a:r>
            <a:r>
              <a:rPr lang="en-GB" sz="1500" b="1" i="0"/>
              <a:t>, that is, 540 </a:t>
            </a:r>
            <a:r>
              <a:rPr lang="en-GB" sz="1500" b="1" i="0">
                <a:cs typeface="Arial" charset="0"/>
              </a:rPr>
              <a:t>–</a:t>
            </a:r>
            <a:r>
              <a:rPr lang="en-GB" sz="1500" b="1" i="0"/>
              <a:t> 4 = 536.</a:t>
            </a:r>
            <a:endParaRPr lang="en-GB" sz="1500" b="1" i="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927609654"/>
              </p:ext>
            </p:extLst>
          </p:nvPr>
        </p:nvGraphicFramePr>
        <p:xfrm>
          <a:off x="552450" y="4052888"/>
          <a:ext cx="8078788" cy="863600"/>
        </p:xfrm>
        <a:graphic>
          <a:graphicData uri="http://schemas.openxmlformats.org/presentationml/2006/ole">
            <mc:AlternateContent xmlns:mc="http://schemas.openxmlformats.org/markup-compatibility/2006">
              <mc:Choice xmlns:v="urn:schemas-microsoft-com:vml" Requires="v">
                <p:oleObj spid="_x0000_s271596" name="Equation" r:id="rId19" imgW="8077200" imgH="863600" progId="Equation.DSMT4">
                  <p:embed/>
                </p:oleObj>
              </mc:Choice>
              <mc:Fallback>
                <p:oleObj name="Equation" r:id="rId19" imgW="8077200" imgH="863600" progId="Equation.DSMT4">
                  <p:embed/>
                  <p:pic>
                    <p:nvPicPr>
                      <p:cNvPr id="0" name="Object 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52450" y="4052888"/>
                        <a:ext cx="80787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 name="Rectangle 30"/>
          <p:cNvSpPr>
            <a:spLocks noChangeArrowheads="1"/>
          </p:cNvSpPr>
          <p:nvPr/>
        </p:nvSpPr>
        <p:spPr bwMode="auto">
          <a:xfrm>
            <a:off x="7639050" y="4152900"/>
            <a:ext cx="990600" cy="590550"/>
          </a:xfrm>
          <a:prstGeom prst="rect">
            <a:avLst/>
          </a:prstGeom>
          <a:solidFill>
            <a:schemeClr val="bg1"/>
          </a:solidFill>
          <a:ln>
            <a:noFill/>
          </a:ln>
          <a:effectLst/>
          <a:extLst/>
        </p:spPr>
        <p:txBody>
          <a:bodyPr wrap="none" anchor="ctr"/>
          <a:lstStyle/>
          <a:p>
            <a:endParaRPr lang="en-GB"/>
          </a:p>
        </p:txBody>
      </p:sp>
    </p:spTree>
    <p:extLst>
      <p:ext uri="{BB962C8B-B14F-4D97-AF65-F5344CB8AC3E}">
        <p14:creationId xmlns:p14="http://schemas.microsoft.com/office/powerpoint/2010/main" val="35771754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6"/>
          <p:cNvSpPr>
            <a:spLocks noChangeArrowheads="1"/>
          </p:cNvSpPr>
          <p:nvPr/>
        </p:nvSpPr>
        <p:spPr bwMode="auto">
          <a:xfrm>
            <a:off x="0" y="3952799"/>
            <a:ext cx="9144000" cy="1066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6086" name="Text Box 2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17</a:t>
            </a:r>
            <a:endParaRPr lang="en-US" sz="1000" i="0" dirty="0">
              <a:solidFill>
                <a:srgbClr val="3366FF"/>
              </a:solidFill>
            </a:endParaRPr>
          </a:p>
        </p:txBody>
      </p:sp>
      <p:sp>
        <p:nvSpPr>
          <p:cNvPr id="3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44" name="Text Box 2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a:t>The </a:t>
            </a:r>
            <a:r>
              <a:rPr lang="en-GB" sz="1500" b="1" dirty="0"/>
              <a:t>F</a:t>
            </a:r>
            <a:r>
              <a:rPr lang="en-GB" sz="1500" b="1" i="0" dirty="0"/>
              <a:t> statistic is </a:t>
            </a:r>
            <a:r>
              <a:rPr lang="en-GB" sz="1500" b="1" i="0" dirty="0" smtClean="0"/>
              <a:t>22.45.</a:t>
            </a:r>
            <a:endParaRPr lang="en-GB" sz="1500" b="1" i="0" dirty="0">
              <a:latin typeface="Times New Roman" pitchFamily="18" charset="0"/>
            </a:endParaRPr>
          </a:p>
        </p:txBody>
      </p:sp>
      <p:sp>
        <p:nvSpPr>
          <p:cNvPr id="41"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2"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3" name="Object 7"/>
          <p:cNvGraphicFramePr>
            <a:graphicFrameLocks noChangeAspect="1"/>
          </p:cNvGraphicFramePr>
          <p:nvPr>
            <p:extLst>
              <p:ext uri="{D42A27DB-BD31-4B8C-83A1-F6EECF244321}">
                <p14:modId xmlns:p14="http://schemas.microsoft.com/office/powerpoint/2010/main" val="230520881"/>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69549"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30"/>
          <p:cNvGraphicFramePr>
            <a:graphicFrameLocks noChangeAspect="1"/>
          </p:cNvGraphicFramePr>
          <p:nvPr>
            <p:extLst>
              <p:ext uri="{D42A27DB-BD31-4B8C-83A1-F6EECF244321}">
                <p14:modId xmlns:p14="http://schemas.microsoft.com/office/powerpoint/2010/main" val="2627375008"/>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69550"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8" name="Group 47"/>
          <p:cNvGrpSpPr/>
          <p:nvPr/>
        </p:nvGrpSpPr>
        <p:grpSpPr>
          <a:xfrm>
            <a:off x="3048000" y="2102400"/>
            <a:ext cx="3956050" cy="381000"/>
            <a:chOff x="3048000" y="2051051"/>
            <a:chExt cx="3956050" cy="381000"/>
          </a:xfrm>
        </p:grpSpPr>
        <p:graphicFrame>
          <p:nvGraphicFramePr>
            <p:cNvPr id="49" name="Object 31"/>
            <p:cNvGraphicFramePr>
              <a:graphicFrameLocks noChangeAspect="1"/>
            </p:cNvGraphicFramePr>
            <p:nvPr>
              <p:extLst>
                <p:ext uri="{D42A27DB-BD31-4B8C-83A1-F6EECF244321}">
                  <p14:modId xmlns:p14="http://schemas.microsoft.com/office/powerpoint/2010/main" val="419097280"/>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69551"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32"/>
            <p:cNvGraphicFramePr>
              <a:graphicFrameLocks noChangeAspect="1"/>
            </p:cNvGraphicFramePr>
            <p:nvPr>
              <p:extLst>
                <p:ext uri="{D42A27DB-BD31-4B8C-83A1-F6EECF244321}">
                  <p14:modId xmlns:p14="http://schemas.microsoft.com/office/powerpoint/2010/main" val="680357707"/>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69552"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33"/>
            <p:cNvGraphicFramePr>
              <a:graphicFrameLocks noChangeAspect="1"/>
            </p:cNvGraphicFramePr>
            <p:nvPr>
              <p:extLst>
                <p:ext uri="{D42A27DB-BD31-4B8C-83A1-F6EECF244321}">
                  <p14:modId xmlns:p14="http://schemas.microsoft.com/office/powerpoint/2010/main" val="1324935442"/>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69553"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53"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54"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graphicFrame>
        <p:nvGraphicFramePr>
          <p:cNvPr id="55" name="Object 54"/>
          <p:cNvGraphicFramePr>
            <a:graphicFrameLocks noChangeAspect="1"/>
          </p:cNvGraphicFramePr>
          <p:nvPr>
            <p:extLst>
              <p:ext uri="{D42A27DB-BD31-4B8C-83A1-F6EECF244321}">
                <p14:modId xmlns:p14="http://schemas.microsoft.com/office/powerpoint/2010/main" val="4017847464"/>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69554" name="Equation" r:id="rId13" imgW="711200" imgH="368300" progId="Equation.3">
                  <p:embed/>
                </p:oleObj>
              </mc:Choice>
              <mc:Fallback>
                <p:oleObj name="Equation" r:id="rId13" imgW="711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6" name="Object 55"/>
          <p:cNvGraphicFramePr>
            <a:graphicFrameLocks noChangeAspect="1"/>
          </p:cNvGraphicFramePr>
          <p:nvPr>
            <p:extLst>
              <p:ext uri="{D42A27DB-BD31-4B8C-83A1-F6EECF244321}">
                <p14:modId xmlns:p14="http://schemas.microsoft.com/office/powerpoint/2010/main" val="1884574490"/>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69555" name="Equation" r:id="rId15" imgW="685800" imgH="368300" progId="Equation.3">
                  <p:embed/>
                </p:oleObj>
              </mc:Choice>
              <mc:Fallback>
                <p:oleObj name="Equation" r:id="rId15" imgW="6858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7" name="Object 56"/>
          <p:cNvGraphicFramePr>
            <a:graphicFrameLocks noChangeAspect="1"/>
          </p:cNvGraphicFramePr>
          <p:nvPr>
            <p:extLst>
              <p:ext uri="{D42A27DB-BD31-4B8C-83A1-F6EECF244321}">
                <p14:modId xmlns:p14="http://schemas.microsoft.com/office/powerpoint/2010/main" val="1250021074"/>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69556" name="Equation" r:id="rId17" imgW="4203700" imgH="381000" progId="Equation.3">
                  <p:embed/>
                </p:oleObj>
              </mc:Choice>
              <mc:Fallback>
                <p:oleObj name="Equation" r:id="rId17" imgW="4203700" imgH="3810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8"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9"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61"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62"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3"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64"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66"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27"/>
          <p:cNvSpPr>
            <a:spLocks noChangeArrowheads="1"/>
          </p:cNvSpPr>
          <p:nvPr/>
        </p:nvSpPr>
        <p:spPr bwMode="auto">
          <a:xfrm>
            <a:off x="7877175" y="4284663"/>
            <a:ext cx="777875" cy="3270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927609654"/>
              </p:ext>
            </p:extLst>
          </p:nvPr>
        </p:nvGraphicFramePr>
        <p:xfrm>
          <a:off x="552450" y="4052888"/>
          <a:ext cx="8078788" cy="863600"/>
        </p:xfrm>
        <a:graphic>
          <a:graphicData uri="http://schemas.openxmlformats.org/presentationml/2006/ole">
            <mc:AlternateContent xmlns:mc="http://schemas.openxmlformats.org/markup-compatibility/2006">
              <mc:Choice xmlns:v="urn:schemas-microsoft-com:vml" Requires="v">
                <p:oleObj spid="_x0000_s269557" name="Equation" r:id="rId19" imgW="8077200" imgH="863600" progId="Equation.DSMT4">
                  <p:embed/>
                </p:oleObj>
              </mc:Choice>
              <mc:Fallback>
                <p:oleObj name="Equation" r:id="rId19" imgW="8077200" imgH="863600" progId="Equation.DSMT4">
                  <p:embed/>
                  <p:pic>
                    <p:nvPicPr>
                      <p:cNvPr id="0" name="Object 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52450" y="4052888"/>
                        <a:ext cx="80787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2337662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16"/>
          <p:cNvSpPr>
            <a:spLocks noChangeArrowheads="1"/>
          </p:cNvSpPr>
          <p:nvPr/>
        </p:nvSpPr>
        <p:spPr bwMode="auto">
          <a:xfrm>
            <a:off x="0" y="3952799"/>
            <a:ext cx="9144000" cy="1066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5" name="Rectangle 16"/>
          <p:cNvSpPr>
            <a:spLocks noChangeArrowheads="1"/>
          </p:cNvSpPr>
          <p:nvPr/>
        </p:nvSpPr>
        <p:spPr bwMode="auto">
          <a:xfrm>
            <a:off x="0" y="5090400"/>
            <a:ext cx="9144000" cy="532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2"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1"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6089" name="Rectangle 25"/>
          <p:cNvSpPr>
            <a:spLocks noChangeArrowheads="1"/>
          </p:cNvSpPr>
          <p:nvPr/>
        </p:nvSpPr>
        <p:spPr bwMode="auto">
          <a:xfrm>
            <a:off x="2822475" y="5178900"/>
            <a:ext cx="626400" cy="30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16071" name="Object 7"/>
          <p:cNvGraphicFramePr>
            <a:graphicFrameLocks noChangeAspect="1"/>
          </p:cNvGraphicFramePr>
          <p:nvPr>
            <p:extLst>
              <p:ext uri="{D42A27DB-BD31-4B8C-83A1-F6EECF244321}">
                <p14:modId xmlns:p14="http://schemas.microsoft.com/office/powerpoint/2010/main" val="2453987062"/>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70642"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6086" name="Text Box 2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18</a:t>
            </a:r>
            <a:endParaRPr lang="en-US" sz="1000" i="0" dirty="0">
              <a:solidFill>
                <a:srgbClr val="3366FF"/>
              </a:solidFill>
            </a:endParaRPr>
          </a:p>
        </p:txBody>
      </p:sp>
      <p:sp>
        <p:nvSpPr>
          <p:cNvPr id="216087"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a:t>The critical value of </a:t>
            </a:r>
            <a:r>
              <a:rPr lang="en-GB" sz="1500" b="1" dirty="0"/>
              <a:t>F</a:t>
            </a:r>
            <a:r>
              <a:rPr lang="en-GB" sz="1500" b="1" i="0" dirty="0"/>
              <a:t>(2,500) at the 0.1% level is 7.00. The critical value of </a:t>
            </a:r>
            <a:r>
              <a:rPr lang="en-GB" sz="1500" b="1" dirty="0" smtClean="0"/>
              <a:t>F</a:t>
            </a:r>
            <a:r>
              <a:rPr lang="en-GB" sz="1500" b="1" i="0" dirty="0" smtClean="0"/>
              <a:t>(2,496</a:t>
            </a:r>
            <a:r>
              <a:rPr lang="en-GB" sz="1500" b="1" i="0" dirty="0"/>
              <a:t>) must be </a:t>
            </a:r>
            <a:r>
              <a:rPr lang="en-GB" sz="1500" b="1" i="0" dirty="0" smtClean="0"/>
              <a:t>very close, </a:t>
            </a:r>
            <a:r>
              <a:rPr lang="en-GB" sz="1500" b="1" i="0" dirty="0"/>
              <a:t>so we reject </a:t>
            </a:r>
            <a:r>
              <a:rPr lang="en-GB" sz="1500" b="1" dirty="0"/>
              <a:t>H</a:t>
            </a:r>
            <a:r>
              <a:rPr lang="en-GB" sz="1500" b="1" i="0" baseline="-25000" dirty="0"/>
              <a:t>0</a:t>
            </a:r>
            <a:r>
              <a:rPr lang="en-GB" sz="1500" b="1" i="0" dirty="0"/>
              <a:t> and conclude that the parental education variables do have significant joint explanatory power.</a:t>
            </a:r>
          </a:p>
        </p:txBody>
      </p:sp>
      <p:graphicFrame>
        <p:nvGraphicFramePr>
          <p:cNvPr id="216090" name="Object 26"/>
          <p:cNvGraphicFramePr>
            <a:graphicFrameLocks noChangeAspect="1"/>
          </p:cNvGraphicFramePr>
          <p:nvPr>
            <p:extLst>
              <p:ext uri="{D42A27DB-BD31-4B8C-83A1-F6EECF244321}">
                <p14:modId xmlns:p14="http://schemas.microsoft.com/office/powerpoint/2010/main" val="1758928557"/>
              </p:ext>
            </p:extLst>
          </p:nvPr>
        </p:nvGraphicFramePr>
        <p:xfrm>
          <a:off x="676800" y="5175250"/>
          <a:ext cx="2730500" cy="404813"/>
        </p:xfrm>
        <a:graphic>
          <a:graphicData uri="http://schemas.openxmlformats.org/presentationml/2006/ole">
            <mc:AlternateContent xmlns:mc="http://schemas.openxmlformats.org/markup-compatibility/2006">
              <mc:Choice xmlns:v="urn:schemas-microsoft-com:vml" Requires="v">
                <p:oleObj spid="_x0000_s270643" name="Equation" r:id="rId5" imgW="2730240" imgH="406080" progId="Equation.3">
                  <p:embed/>
                </p:oleObj>
              </mc:Choice>
              <mc:Fallback>
                <p:oleObj name="Equation" r:id="rId5" imgW="2730240" imgH="406080" progId="Equation.3">
                  <p:embed/>
                  <p:pic>
                    <p:nvPicPr>
                      <p:cNvPr id="0" name=""/>
                      <p:cNvPicPr>
                        <a:picLocks noChangeAspect="1" noChangeArrowheads="1"/>
                      </p:cNvPicPr>
                      <p:nvPr/>
                    </p:nvPicPr>
                    <p:blipFill>
                      <a:blip r:embed="rId6"/>
                      <a:srcRect/>
                      <a:stretch>
                        <a:fillRect/>
                      </a:stretch>
                    </p:blipFill>
                    <p:spPr bwMode="auto">
                      <a:xfrm>
                        <a:off x="676800" y="5175250"/>
                        <a:ext cx="27305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6091" name="Rectangle 27"/>
          <p:cNvSpPr>
            <a:spLocks noChangeArrowheads="1"/>
          </p:cNvSpPr>
          <p:nvPr/>
        </p:nvSpPr>
        <p:spPr bwMode="auto">
          <a:xfrm>
            <a:off x="7877175" y="4284663"/>
            <a:ext cx="777875" cy="3270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16094" name="Object 30"/>
          <p:cNvGraphicFramePr>
            <a:graphicFrameLocks noChangeAspect="1"/>
          </p:cNvGraphicFramePr>
          <p:nvPr>
            <p:extLst>
              <p:ext uri="{D42A27DB-BD31-4B8C-83A1-F6EECF244321}">
                <p14:modId xmlns:p14="http://schemas.microsoft.com/office/powerpoint/2010/main" val="3909064001"/>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70644" name="Equation" r:id="rId7" imgW="2057400" imgH="774360" progId="Equation.3">
                  <p:embed/>
                </p:oleObj>
              </mc:Choice>
              <mc:Fallback>
                <p:oleObj name="Equation" r:id="rId7" imgW="2057400" imgH="774360" progId="Equation.3">
                  <p:embed/>
                  <p:pic>
                    <p:nvPicPr>
                      <p:cNvPr id="0" name=""/>
                      <p:cNvPicPr>
                        <a:picLocks noChangeAspect="1" noChangeArrowheads="1"/>
                      </p:cNvPicPr>
                      <p:nvPr/>
                    </p:nvPicPr>
                    <p:blipFill>
                      <a:blip r:embed="rId8"/>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5" name="Group 4"/>
          <p:cNvGrpSpPr/>
          <p:nvPr/>
        </p:nvGrpSpPr>
        <p:grpSpPr>
          <a:xfrm>
            <a:off x="3048000" y="2102400"/>
            <a:ext cx="3956050" cy="381000"/>
            <a:chOff x="3048000" y="2051051"/>
            <a:chExt cx="3956050" cy="381000"/>
          </a:xfrm>
        </p:grpSpPr>
        <p:graphicFrame>
          <p:nvGraphicFramePr>
            <p:cNvPr id="216095" name="Object 31"/>
            <p:cNvGraphicFramePr>
              <a:graphicFrameLocks noChangeAspect="1"/>
            </p:cNvGraphicFramePr>
            <p:nvPr>
              <p:extLst>
                <p:ext uri="{D42A27DB-BD31-4B8C-83A1-F6EECF244321}">
                  <p14:modId xmlns:p14="http://schemas.microsoft.com/office/powerpoint/2010/main" val="663030136"/>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70645"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6096" name="Object 32"/>
            <p:cNvGraphicFramePr>
              <a:graphicFrameLocks noChangeAspect="1"/>
            </p:cNvGraphicFramePr>
            <p:nvPr>
              <p:extLst>
                <p:ext uri="{D42A27DB-BD31-4B8C-83A1-F6EECF244321}">
                  <p14:modId xmlns:p14="http://schemas.microsoft.com/office/powerpoint/2010/main" val="4003647236"/>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70646" name="Equation" r:id="rId11" imgW="825480" imgH="368280" progId="Equation.3">
                    <p:embed/>
                  </p:oleObj>
                </mc:Choice>
                <mc:Fallback>
                  <p:oleObj name="Equation" r:id="rId11" imgW="825480" imgH="3682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6097" name="Object 33"/>
            <p:cNvGraphicFramePr>
              <a:graphicFrameLocks noChangeAspect="1"/>
            </p:cNvGraphicFramePr>
            <p:nvPr>
              <p:extLst>
                <p:ext uri="{D42A27DB-BD31-4B8C-83A1-F6EECF244321}">
                  <p14:modId xmlns:p14="http://schemas.microsoft.com/office/powerpoint/2010/main" val="3186414414"/>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70647" name="Equation" r:id="rId13" imgW="330120" imgH="380880" progId="Equation.3">
                    <p:embed/>
                  </p:oleObj>
                </mc:Choice>
                <mc:Fallback>
                  <p:oleObj name="Equation" r:id="rId13" imgW="330120" imgH="3808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6098"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216099"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216100"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sp>
        <p:nvSpPr>
          <p:cNvPr id="3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276874463"/>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70648" name="Equation" r:id="rId15" imgW="711200" imgH="368300" progId="Equation.3">
                  <p:embed/>
                </p:oleObj>
              </mc:Choice>
              <mc:Fallback>
                <p:oleObj name="Equation" r:id="rId15" imgW="711200" imgH="368300" progId="Equation.3">
                  <p:embed/>
                  <p:pic>
                    <p:nvPicPr>
                      <p:cNvPr id="0"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270288731"/>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70649" name="Equation" r:id="rId17" imgW="685800" imgH="368300" progId="Equation.3">
                  <p:embed/>
                </p:oleObj>
              </mc:Choice>
              <mc:Fallback>
                <p:oleObj name="Equation" r:id="rId17" imgW="685800" imgH="368300" progId="Equation.3">
                  <p:embed/>
                  <p:pic>
                    <p:nvPicPr>
                      <p:cNvPr id="0" name="Object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975188139"/>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70650" name="Equation" r:id="rId19" imgW="4203700" imgH="381000" progId="Equation.3">
                  <p:embed/>
                </p:oleObj>
              </mc:Choice>
              <mc:Fallback>
                <p:oleObj name="Equation" r:id="rId19" imgW="4203700" imgH="381000" progId="Equation.3">
                  <p:embed/>
                  <p:pic>
                    <p:nvPicPr>
                      <p:cNvPr id="0" name="Object 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6"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48"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49"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50"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51"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53"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2927609654"/>
              </p:ext>
            </p:extLst>
          </p:nvPr>
        </p:nvGraphicFramePr>
        <p:xfrm>
          <a:off x="552450" y="4052888"/>
          <a:ext cx="8078788" cy="863600"/>
        </p:xfrm>
        <a:graphic>
          <a:graphicData uri="http://schemas.openxmlformats.org/presentationml/2006/ole">
            <mc:AlternateContent xmlns:mc="http://schemas.openxmlformats.org/markup-compatibility/2006">
              <mc:Choice xmlns:v="urn:schemas-microsoft-com:vml" Requires="v">
                <p:oleObj spid="_x0000_s270651" name="Equation" r:id="rId21" imgW="8077200" imgH="863600" progId="Equation.DSMT4">
                  <p:embed/>
                </p:oleObj>
              </mc:Choice>
              <mc:Fallback>
                <p:oleObj name="Equation" r:id="rId21" imgW="8077200" imgH="863600" progId="Equation.DSMT4">
                  <p:embed/>
                  <p:pic>
                    <p:nvPicPr>
                      <p:cNvPr id="0" name="Object 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52450" y="4052888"/>
                        <a:ext cx="80787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1774039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155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151595" name="Text Box 4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a:solidFill>
                  <a:srgbClr val="3366FF"/>
                </a:solidFill>
              </a:rPr>
              <a:t>1</a:t>
            </a:r>
          </a:p>
        </p:txBody>
      </p:sp>
      <p:sp>
        <p:nvSpPr>
          <p:cNvPr id="151596" name="Text Box 4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a:t>We now come to </a:t>
            </a:r>
            <a:r>
              <a:rPr lang="en-GB" sz="1500" b="1" i="0" dirty="0" smtClean="0"/>
              <a:t>more general </a:t>
            </a:r>
            <a:r>
              <a:rPr lang="en-GB" sz="1500" b="1" dirty="0"/>
              <a:t>F</a:t>
            </a:r>
            <a:r>
              <a:rPr lang="en-GB" sz="1500" b="1" i="0" dirty="0"/>
              <a:t> </a:t>
            </a:r>
            <a:r>
              <a:rPr lang="en-GB" sz="1500" b="1" i="0" dirty="0" smtClean="0"/>
              <a:t>tests </a:t>
            </a:r>
            <a:r>
              <a:rPr lang="en-GB" sz="1500" b="1" i="0" dirty="0"/>
              <a:t>of goodness of fit.  This is a test of the joint explanatory power of a group of variables when they are added to a regression model.</a:t>
            </a:r>
            <a:endParaRPr lang="en-GB" sz="1500" b="1" i="0" dirty="0">
              <a:latin typeface="Times New Roman" pitchFamily="18" charset="0"/>
            </a:endParaRPr>
          </a:p>
        </p:txBody>
      </p:sp>
      <p:sp>
        <p:nvSpPr>
          <p:cNvPr id="16"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7"/>
          <p:cNvGraphicFramePr>
            <a:graphicFrameLocks noChangeAspect="1"/>
          </p:cNvGraphicFramePr>
          <p:nvPr>
            <p:extLst>
              <p:ext uri="{D42A27DB-BD31-4B8C-83A1-F6EECF244321}">
                <p14:modId xmlns:p14="http://schemas.microsoft.com/office/powerpoint/2010/main" val="2460416234"/>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151659"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255744964"/>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151660" name="Equation" r:id="rId5" imgW="4203700" imgH="381000" progId="Equation.3">
                  <p:embed/>
                </p:oleObj>
              </mc:Choice>
              <mc:Fallback>
                <p:oleObj name="Equation" r:id="rId5" imgW="42037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7733" name="Text Box 3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19</a:t>
            </a:r>
            <a:endParaRPr lang="en-US" sz="1000" i="0" dirty="0">
              <a:solidFill>
                <a:srgbClr val="3366FF"/>
              </a:solidFill>
            </a:endParaRPr>
          </a:p>
        </p:txBody>
      </p:sp>
      <p:sp>
        <p:nvSpPr>
          <p:cNvPr id="157734" name="Text Box 3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This sequence will conclude by showing that </a:t>
            </a:r>
            <a:r>
              <a:rPr lang="en-GB" sz="1500" b="1"/>
              <a:t>t</a:t>
            </a:r>
            <a:r>
              <a:rPr lang="en-GB" sz="1500" b="1" i="0"/>
              <a:t> tests are equivalent to marginal </a:t>
            </a:r>
            <a:r>
              <a:rPr lang="en-GB" sz="1500" b="1"/>
              <a:t>F</a:t>
            </a:r>
            <a:r>
              <a:rPr lang="en-GB" sz="1500" b="1" i="0"/>
              <a:t> tests when the additional group of variables consists of just one variable.</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16"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975188139"/>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157851" name="Equation" r:id="rId3" imgW="4203360" imgH="380880" progId="Equation.3">
                  <p:embed/>
                </p:oleObj>
              </mc:Choice>
              <mc:Fallback>
                <p:oleObj name="Equation" r:id="rId3" imgW="420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9"/>
          <p:cNvGraphicFramePr>
            <a:graphicFrameLocks noChangeAspect="1"/>
          </p:cNvGraphicFramePr>
          <p:nvPr>
            <p:extLst>
              <p:ext uri="{D42A27DB-BD31-4B8C-83A1-F6EECF244321}">
                <p14:modId xmlns:p14="http://schemas.microsoft.com/office/powerpoint/2010/main" val="3276874463"/>
              </p:ext>
            </p:extLst>
          </p:nvPr>
        </p:nvGraphicFramePr>
        <p:xfrm>
          <a:off x="6626225" y="1061550"/>
          <a:ext cx="711200" cy="368300"/>
        </p:xfrm>
        <a:graphic>
          <a:graphicData uri="http://schemas.openxmlformats.org/presentationml/2006/ole">
            <mc:AlternateContent xmlns:mc="http://schemas.openxmlformats.org/markup-compatibility/2006">
              <mc:Choice xmlns:v="urn:schemas-microsoft-com:vml" Requires="v">
                <p:oleObj spid="_x0000_s157852" name="Equation" r:id="rId5" imgW="711000" imgH="368280" progId="Equation.3">
                  <p:embed/>
                </p:oleObj>
              </mc:Choice>
              <mc:Fallback>
                <p:oleObj name="Equation" r:id="rId5" imgW="71100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6225" y="1061550"/>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8"/>
          <p:cNvGraphicFramePr>
            <a:graphicFrameLocks noChangeAspect="1"/>
          </p:cNvGraphicFramePr>
          <p:nvPr>
            <p:extLst>
              <p:ext uri="{D42A27DB-BD31-4B8C-83A1-F6EECF244321}">
                <p14:modId xmlns:p14="http://schemas.microsoft.com/office/powerpoint/2010/main" val="1270288731"/>
              </p:ext>
            </p:extLst>
          </p:nvPr>
        </p:nvGraphicFramePr>
        <p:xfrm>
          <a:off x="6629400" y="625950"/>
          <a:ext cx="685800" cy="368300"/>
        </p:xfrm>
        <a:graphic>
          <a:graphicData uri="http://schemas.openxmlformats.org/presentationml/2006/ole">
            <mc:AlternateContent xmlns:mc="http://schemas.openxmlformats.org/markup-compatibility/2006">
              <mc:Choice xmlns:v="urn:schemas-microsoft-com:vml" Requires="v">
                <p:oleObj spid="_x0000_s157853" name="Equation" r:id="rId7" imgW="685800" imgH="368280" progId="Equation.3">
                  <p:embed/>
                </p:oleObj>
              </mc:Choice>
              <mc:Fallback>
                <p:oleObj name="Equation" r:id="rId7" imgW="68580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9400" y="625950"/>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506738140"/>
              </p:ext>
            </p:extLst>
          </p:nvPr>
        </p:nvGraphicFramePr>
        <p:xfrm>
          <a:off x="1676400" y="630238"/>
          <a:ext cx="3251200" cy="381000"/>
        </p:xfrm>
        <a:graphic>
          <a:graphicData uri="http://schemas.openxmlformats.org/presentationml/2006/ole">
            <mc:AlternateContent xmlns:mc="http://schemas.openxmlformats.org/markup-compatibility/2006">
              <mc:Choice xmlns:v="urn:schemas-microsoft-com:vml" Requires="v">
                <p:oleObj spid="_x0000_s157854" name="Equation" r:id="rId9" imgW="3251200" imgH="381000" progId="Equation.3">
                  <p:embed/>
                </p:oleObj>
              </mc:Choice>
              <mc:Fallback>
                <p:oleObj name="Equation" r:id="rId9" imgW="32512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630238"/>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5288"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20</a:t>
            </a:r>
            <a:endParaRPr lang="en-US" sz="1000" i="0" dirty="0">
              <a:solidFill>
                <a:srgbClr val="3366FF"/>
              </a:solidFill>
            </a:endParaRPr>
          </a:p>
        </p:txBody>
      </p:sp>
      <p:sp>
        <p:nvSpPr>
          <p:cNvPr id="22528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Suppose that in the original model </a:t>
            </a:r>
            <a:r>
              <a:rPr lang="en-GB" sz="1500" b="1"/>
              <a:t>Y</a:t>
            </a:r>
            <a:r>
              <a:rPr lang="en-GB" sz="1500" b="1" i="0"/>
              <a:t> is a function of </a:t>
            </a:r>
            <a:r>
              <a:rPr lang="en-GB" sz="1500" b="1"/>
              <a:t>X</a:t>
            </a:r>
            <a:r>
              <a:rPr lang="en-GB" sz="1500" b="1" i="0" baseline="-25000"/>
              <a:t>2</a:t>
            </a:r>
            <a:r>
              <a:rPr lang="en-GB" sz="1500" b="1" i="0"/>
              <a:t> and </a:t>
            </a:r>
            <a:r>
              <a:rPr lang="en-GB" sz="1500" b="1"/>
              <a:t>X</a:t>
            </a:r>
            <a:r>
              <a:rPr lang="en-GB" sz="1500" b="1" i="0" baseline="-25000"/>
              <a:t>3</a:t>
            </a:r>
            <a:r>
              <a:rPr lang="en-GB" sz="1500" b="1" i="0"/>
              <a:t>, and that in the revised model </a:t>
            </a:r>
            <a:r>
              <a:rPr lang="en-GB" sz="1500" b="1"/>
              <a:t>X</a:t>
            </a:r>
            <a:r>
              <a:rPr lang="en-GB" sz="1500" b="1" i="0" baseline="-25000"/>
              <a:t>4</a:t>
            </a:r>
            <a:r>
              <a:rPr lang="en-GB" sz="1500" b="1" i="0"/>
              <a:t> is added.</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19"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6"/>
          <p:cNvGraphicFramePr>
            <a:graphicFrameLocks noChangeAspect="1"/>
          </p:cNvGraphicFramePr>
          <p:nvPr>
            <p:extLst>
              <p:ext uri="{D42A27DB-BD31-4B8C-83A1-F6EECF244321}">
                <p14:modId xmlns:p14="http://schemas.microsoft.com/office/powerpoint/2010/main" val="975188139"/>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25399" name="Equation" r:id="rId3" imgW="4203360" imgH="380880" progId="Equation.3">
                  <p:embed/>
                </p:oleObj>
              </mc:Choice>
              <mc:Fallback>
                <p:oleObj name="Equation" r:id="rId3" imgW="420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9"/>
          <p:cNvGraphicFramePr>
            <a:graphicFrameLocks noChangeAspect="1"/>
          </p:cNvGraphicFramePr>
          <p:nvPr>
            <p:extLst>
              <p:ext uri="{D42A27DB-BD31-4B8C-83A1-F6EECF244321}">
                <p14:modId xmlns:p14="http://schemas.microsoft.com/office/powerpoint/2010/main" val="3276874463"/>
              </p:ext>
            </p:extLst>
          </p:nvPr>
        </p:nvGraphicFramePr>
        <p:xfrm>
          <a:off x="6626225" y="1061550"/>
          <a:ext cx="711200" cy="368300"/>
        </p:xfrm>
        <a:graphic>
          <a:graphicData uri="http://schemas.openxmlformats.org/presentationml/2006/ole">
            <mc:AlternateContent xmlns:mc="http://schemas.openxmlformats.org/markup-compatibility/2006">
              <mc:Choice xmlns:v="urn:schemas-microsoft-com:vml" Requires="v">
                <p:oleObj spid="_x0000_s225400" name="Equation" r:id="rId5" imgW="711000" imgH="368280" progId="Equation.3">
                  <p:embed/>
                </p:oleObj>
              </mc:Choice>
              <mc:Fallback>
                <p:oleObj name="Equation" r:id="rId5" imgW="71100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6225" y="1061550"/>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8"/>
          <p:cNvGraphicFramePr>
            <a:graphicFrameLocks noChangeAspect="1"/>
          </p:cNvGraphicFramePr>
          <p:nvPr>
            <p:extLst>
              <p:ext uri="{D42A27DB-BD31-4B8C-83A1-F6EECF244321}">
                <p14:modId xmlns:p14="http://schemas.microsoft.com/office/powerpoint/2010/main" val="1270288731"/>
              </p:ext>
            </p:extLst>
          </p:nvPr>
        </p:nvGraphicFramePr>
        <p:xfrm>
          <a:off x="6629400" y="625950"/>
          <a:ext cx="685800" cy="368300"/>
        </p:xfrm>
        <a:graphic>
          <a:graphicData uri="http://schemas.openxmlformats.org/presentationml/2006/ole">
            <mc:AlternateContent xmlns:mc="http://schemas.openxmlformats.org/markup-compatibility/2006">
              <mc:Choice xmlns:v="urn:schemas-microsoft-com:vml" Requires="v">
                <p:oleObj spid="_x0000_s225401" name="Equation" r:id="rId7" imgW="685800" imgH="368280" progId="Equation.3">
                  <p:embed/>
                </p:oleObj>
              </mc:Choice>
              <mc:Fallback>
                <p:oleObj name="Equation" r:id="rId7" imgW="68580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9400" y="625950"/>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506738140"/>
              </p:ext>
            </p:extLst>
          </p:nvPr>
        </p:nvGraphicFramePr>
        <p:xfrm>
          <a:off x="1676400" y="630238"/>
          <a:ext cx="3251200" cy="381000"/>
        </p:xfrm>
        <a:graphic>
          <a:graphicData uri="http://schemas.openxmlformats.org/presentationml/2006/ole">
            <mc:AlternateContent xmlns:mc="http://schemas.openxmlformats.org/markup-compatibility/2006">
              <mc:Choice xmlns:v="urn:schemas-microsoft-com:vml" Requires="v">
                <p:oleObj spid="_x0000_s225402" name="Equation" r:id="rId9" imgW="3251200" imgH="381000" progId="Equation.3">
                  <p:embed/>
                </p:oleObj>
              </mc:Choice>
              <mc:Fallback>
                <p:oleObj name="Equation" r:id="rId9" imgW="32512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630238"/>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4265"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21</a:t>
            </a:r>
            <a:endParaRPr lang="en-US" sz="1000" i="0" dirty="0">
              <a:solidFill>
                <a:srgbClr val="3366FF"/>
              </a:solidFill>
            </a:endParaRPr>
          </a:p>
        </p:txBody>
      </p:sp>
      <p:sp>
        <p:nvSpPr>
          <p:cNvPr id="22426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null hypothesis for the </a:t>
            </a:r>
            <a:r>
              <a:rPr lang="en-GB" sz="1500" b="1"/>
              <a:t>F</a:t>
            </a:r>
            <a:r>
              <a:rPr lang="en-GB" sz="1500" b="1" i="0"/>
              <a:t> test of the explanatory power of the additional ‘group’ is that all the new slope coefficients are equal to zero.  There is of course only one new slope coefficient, </a:t>
            </a:r>
            <a:r>
              <a:rPr lang="en-GB" sz="1500" b="1">
                <a:latin typeface="Symbol" pitchFamily="18" charset="2"/>
              </a:rPr>
              <a:t>b</a:t>
            </a:r>
            <a:r>
              <a:rPr lang="en-GB" sz="1500" b="1" i="0" baseline="-25000"/>
              <a:t>4</a:t>
            </a:r>
            <a:r>
              <a:rPr lang="en-GB" sz="1500" b="1" i="0"/>
              <a:t>.</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22"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3" name="Object 6"/>
          <p:cNvGraphicFramePr>
            <a:graphicFrameLocks noChangeAspect="1"/>
          </p:cNvGraphicFramePr>
          <p:nvPr>
            <p:extLst>
              <p:ext uri="{D42A27DB-BD31-4B8C-83A1-F6EECF244321}">
                <p14:modId xmlns:p14="http://schemas.microsoft.com/office/powerpoint/2010/main" val="3227757048"/>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24412" name="Equation" r:id="rId3" imgW="4203360" imgH="380880" progId="Equation.3">
                  <p:embed/>
                </p:oleObj>
              </mc:Choice>
              <mc:Fallback>
                <p:oleObj name="Equation" r:id="rId3" imgW="420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9"/>
          <p:cNvGraphicFramePr>
            <a:graphicFrameLocks noChangeAspect="1"/>
          </p:cNvGraphicFramePr>
          <p:nvPr>
            <p:extLst>
              <p:ext uri="{D42A27DB-BD31-4B8C-83A1-F6EECF244321}">
                <p14:modId xmlns:p14="http://schemas.microsoft.com/office/powerpoint/2010/main" val="3283714145"/>
              </p:ext>
            </p:extLst>
          </p:nvPr>
        </p:nvGraphicFramePr>
        <p:xfrm>
          <a:off x="6626225" y="1061550"/>
          <a:ext cx="711200" cy="368300"/>
        </p:xfrm>
        <a:graphic>
          <a:graphicData uri="http://schemas.openxmlformats.org/presentationml/2006/ole">
            <mc:AlternateContent xmlns:mc="http://schemas.openxmlformats.org/markup-compatibility/2006">
              <mc:Choice xmlns:v="urn:schemas-microsoft-com:vml" Requires="v">
                <p:oleObj spid="_x0000_s224413" name="Equation" r:id="rId5" imgW="711000" imgH="368280" progId="Equation.3">
                  <p:embed/>
                </p:oleObj>
              </mc:Choice>
              <mc:Fallback>
                <p:oleObj name="Equation" r:id="rId5" imgW="71100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6225" y="1061550"/>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8"/>
          <p:cNvGraphicFramePr>
            <a:graphicFrameLocks noChangeAspect="1"/>
          </p:cNvGraphicFramePr>
          <p:nvPr>
            <p:extLst>
              <p:ext uri="{D42A27DB-BD31-4B8C-83A1-F6EECF244321}">
                <p14:modId xmlns:p14="http://schemas.microsoft.com/office/powerpoint/2010/main" val="552373809"/>
              </p:ext>
            </p:extLst>
          </p:nvPr>
        </p:nvGraphicFramePr>
        <p:xfrm>
          <a:off x="6629400" y="625950"/>
          <a:ext cx="685800" cy="368300"/>
        </p:xfrm>
        <a:graphic>
          <a:graphicData uri="http://schemas.openxmlformats.org/presentationml/2006/ole">
            <mc:AlternateContent xmlns:mc="http://schemas.openxmlformats.org/markup-compatibility/2006">
              <mc:Choice xmlns:v="urn:schemas-microsoft-com:vml" Requires="v">
                <p:oleObj spid="_x0000_s224414" name="Equation" r:id="rId7" imgW="685800" imgH="368280" progId="Equation.3">
                  <p:embed/>
                </p:oleObj>
              </mc:Choice>
              <mc:Fallback>
                <p:oleObj name="Equation" r:id="rId7" imgW="68580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9400" y="625950"/>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644677215"/>
              </p:ext>
            </p:extLst>
          </p:nvPr>
        </p:nvGraphicFramePr>
        <p:xfrm>
          <a:off x="1676400" y="630238"/>
          <a:ext cx="3251200" cy="381000"/>
        </p:xfrm>
        <a:graphic>
          <a:graphicData uri="http://schemas.openxmlformats.org/presentationml/2006/ole">
            <mc:AlternateContent xmlns:mc="http://schemas.openxmlformats.org/markup-compatibility/2006">
              <mc:Choice xmlns:v="urn:schemas-microsoft-com:vml" Requires="v">
                <p:oleObj spid="_x0000_s224415" name="Equation" r:id="rId9" imgW="3251200" imgH="381000" progId="Equation.3">
                  <p:embed/>
                </p:oleObj>
              </mc:Choice>
              <mc:Fallback>
                <p:oleObj name="Equation" r:id="rId9" imgW="32512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630238"/>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8" name="Object 30"/>
          <p:cNvGraphicFramePr>
            <a:graphicFrameLocks noChangeAspect="1"/>
          </p:cNvGraphicFramePr>
          <p:nvPr>
            <p:extLst>
              <p:ext uri="{D42A27DB-BD31-4B8C-83A1-F6EECF244321}">
                <p14:modId xmlns:p14="http://schemas.microsoft.com/office/powerpoint/2010/main" val="4294738249"/>
              </p:ext>
            </p:extLst>
          </p:nvPr>
        </p:nvGraphicFramePr>
        <p:xfrm>
          <a:off x="1670050" y="1706400"/>
          <a:ext cx="1422400" cy="774700"/>
        </p:xfrm>
        <a:graphic>
          <a:graphicData uri="http://schemas.openxmlformats.org/presentationml/2006/ole">
            <mc:AlternateContent xmlns:mc="http://schemas.openxmlformats.org/markup-compatibility/2006">
              <mc:Choice xmlns:v="urn:schemas-microsoft-com:vml" Requires="v">
                <p:oleObj spid="_x0000_s224416" name="Equation" r:id="rId11" imgW="1422360" imgH="774360" progId="Equation.3">
                  <p:embed/>
                </p:oleObj>
              </mc:Choice>
              <mc:Fallback>
                <p:oleObj name="Equation" r:id="rId11" imgW="1422360" imgH="774360" progId="Equation.3">
                  <p:embed/>
                  <p:pic>
                    <p:nvPicPr>
                      <p:cNvPr id="0" name=""/>
                      <p:cNvPicPr>
                        <a:picLocks noChangeAspect="1" noChangeArrowheads="1"/>
                      </p:cNvPicPr>
                      <p:nvPr/>
                    </p:nvPicPr>
                    <p:blipFill>
                      <a:blip r:embed="rId12"/>
                      <a:srcRect/>
                      <a:stretch>
                        <a:fillRect/>
                      </a:stretch>
                    </p:blipFill>
                    <p:spPr bwMode="auto">
                      <a:xfrm>
                        <a:off x="1670050" y="1706400"/>
                        <a:ext cx="1422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323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22</a:t>
            </a:r>
            <a:endParaRPr lang="en-US" sz="1000" i="0" dirty="0">
              <a:solidFill>
                <a:srgbClr val="3366FF"/>
              </a:solidFill>
            </a:endParaRPr>
          </a:p>
        </p:txBody>
      </p:sp>
      <p:sp>
        <p:nvSpPr>
          <p:cNvPr id="22323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a:t>
            </a:r>
            <a:r>
              <a:rPr lang="en-GB" sz="1500" b="1"/>
              <a:t>F</a:t>
            </a:r>
            <a:r>
              <a:rPr lang="en-GB" sz="1500" b="1" i="0"/>
              <a:t> test has the usual structure.  We will illustrate it with an educational attainment model where </a:t>
            </a:r>
            <a:r>
              <a:rPr lang="en-GB" sz="1500" b="1"/>
              <a:t>S</a:t>
            </a:r>
            <a:r>
              <a:rPr lang="en-GB" sz="1500" b="1" i="0"/>
              <a:t> depends on </a:t>
            </a:r>
            <a:r>
              <a:rPr lang="en-GB" sz="1500" b="1"/>
              <a:t>ASVABC</a:t>
            </a:r>
            <a:r>
              <a:rPr lang="en-GB" sz="1500" b="1" i="0"/>
              <a:t> and </a:t>
            </a:r>
            <a:r>
              <a:rPr lang="en-GB" sz="1500" b="1"/>
              <a:t>SM</a:t>
            </a:r>
            <a:r>
              <a:rPr lang="en-GB" sz="1500" b="1" i="0"/>
              <a:t> in the original model and on </a:t>
            </a:r>
            <a:r>
              <a:rPr lang="en-GB" sz="1500" b="1"/>
              <a:t>SF</a:t>
            </a:r>
            <a:r>
              <a:rPr lang="en-GB" sz="1500" b="1" i="0"/>
              <a:t> as well in the revised model.</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41"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2"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45"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46"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47"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48"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50"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2" name="Object 6"/>
          <p:cNvGraphicFramePr>
            <a:graphicFrameLocks noChangeAspect="1"/>
          </p:cNvGraphicFramePr>
          <p:nvPr>
            <p:extLst>
              <p:ext uri="{D42A27DB-BD31-4B8C-83A1-F6EECF244321}">
                <p14:modId xmlns:p14="http://schemas.microsoft.com/office/powerpoint/2010/main" val="1554884005"/>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67414" name="Equation" r:id="rId3" imgW="4203360" imgH="380880" progId="Equation.3">
                  <p:embed/>
                </p:oleObj>
              </mc:Choice>
              <mc:Fallback>
                <p:oleObj name="Equation" r:id="rId3" imgW="420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9"/>
          <p:cNvGraphicFramePr>
            <a:graphicFrameLocks noChangeAspect="1"/>
          </p:cNvGraphicFramePr>
          <p:nvPr>
            <p:extLst>
              <p:ext uri="{D42A27DB-BD31-4B8C-83A1-F6EECF244321}">
                <p14:modId xmlns:p14="http://schemas.microsoft.com/office/powerpoint/2010/main" val="446986616"/>
              </p:ext>
            </p:extLst>
          </p:nvPr>
        </p:nvGraphicFramePr>
        <p:xfrm>
          <a:off x="6626225" y="1061550"/>
          <a:ext cx="711200" cy="368300"/>
        </p:xfrm>
        <a:graphic>
          <a:graphicData uri="http://schemas.openxmlformats.org/presentationml/2006/ole">
            <mc:AlternateContent xmlns:mc="http://schemas.openxmlformats.org/markup-compatibility/2006">
              <mc:Choice xmlns:v="urn:schemas-microsoft-com:vml" Requires="v">
                <p:oleObj spid="_x0000_s267415" name="Equation" r:id="rId5" imgW="711000" imgH="368280" progId="Equation.3">
                  <p:embed/>
                </p:oleObj>
              </mc:Choice>
              <mc:Fallback>
                <p:oleObj name="Equation" r:id="rId5" imgW="71100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6225" y="1061550"/>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8"/>
          <p:cNvGraphicFramePr>
            <a:graphicFrameLocks noChangeAspect="1"/>
          </p:cNvGraphicFramePr>
          <p:nvPr>
            <p:extLst>
              <p:ext uri="{D42A27DB-BD31-4B8C-83A1-F6EECF244321}">
                <p14:modId xmlns:p14="http://schemas.microsoft.com/office/powerpoint/2010/main" val="4054705893"/>
              </p:ext>
            </p:extLst>
          </p:nvPr>
        </p:nvGraphicFramePr>
        <p:xfrm>
          <a:off x="6629400" y="625950"/>
          <a:ext cx="685800" cy="368300"/>
        </p:xfrm>
        <a:graphic>
          <a:graphicData uri="http://schemas.openxmlformats.org/presentationml/2006/ole">
            <mc:AlternateContent xmlns:mc="http://schemas.openxmlformats.org/markup-compatibility/2006">
              <mc:Choice xmlns:v="urn:schemas-microsoft-com:vml" Requires="v">
                <p:oleObj spid="_x0000_s267416" name="Equation" r:id="rId7" imgW="685800" imgH="368280" progId="Equation.3">
                  <p:embed/>
                </p:oleObj>
              </mc:Choice>
              <mc:Fallback>
                <p:oleObj name="Equation" r:id="rId7" imgW="68580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9400" y="625950"/>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 name="Object 54"/>
          <p:cNvGraphicFramePr>
            <a:graphicFrameLocks noChangeAspect="1"/>
          </p:cNvGraphicFramePr>
          <p:nvPr>
            <p:extLst>
              <p:ext uri="{D42A27DB-BD31-4B8C-83A1-F6EECF244321}">
                <p14:modId xmlns:p14="http://schemas.microsoft.com/office/powerpoint/2010/main" val="963435663"/>
              </p:ext>
            </p:extLst>
          </p:nvPr>
        </p:nvGraphicFramePr>
        <p:xfrm>
          <a:off x="1676400" y="630238"/>
          <a:ext cx="3251200" cy="381000"/>
        </p:xfrm>
        <a:graphic>
          <a:graphicData uri="http://schemas.openxmlformats.org/presentationml/2006/ole">
            <mc:AlternateContent xmlns:mc="http://schemas.openxmlformats.org/markup-compatibility/2006">
              <mc:Choice xmlns:v="urn:schemas-microsoft-com:vml" Requires="v">
                <p:oleObj spid="_x0000_s267417" name="Equation" r:id="rId9" imgW="3251200" imgH="381000" progId="Equation.3">
                  <p:embed/>
                </p:oleObj>
              </mc:Choice>
              <mc:Fallback>
                <p:oleObj name="Equation" r:id="rId9" imgW="32512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630238"/>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6"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7" name="Object 30"/>
          <p:cNvGraphicFramePr>
            <a:graphicFrameLocks noChangeAspect="1"/>
          </p:cNvGraphicFramePr>
          <p:nvPr>
            <p:extLst>
              <p:ext uri="{D42A27DB-BD31-4B8C-83A1-F6EECF244321}">
                <p14:modId xmlns:p14="http://schemas.microsoft.com/office/powerpoint/2010/main" val="3758769611"/>
              </p:ext>
            </p:extLst>
          </p:nvPr>
        </p:nvGraphicFramePr>
        <p:xfrm>
          <a:off x="1670050" y="1706400"/>
          <a:ext cx="1422400" cy="774700"/>
        </p:xfrm>
        <a:graphic>
          <a:graphicData uri="http://schemas.openxmlformats.org/presentationml/2006/ole">
            <mc:AlternateContent xmlns:mc="http://schemas.openxmlformats.org/markup-compatibility/2006">
              <mc:Choice xmlns:v="urn:schemas-microsoft-com:vml" Requires="v">
                <p:oleObj spid="_x0000_s267418" name="Equation" r:id="rId11" imgW="1422360" imgH="774360" progId="Equation.3">
                  <p:embed/>
                </p:oleObj>
              </mc:Choice>
              <mc:Fallback>
                <p:oleObj name="Equation" r:id="rId11" imgW="1422360" imgH="774360" progId="Equation.3">
                  <p:embed/>
                  <p:pic>
                    <p:nvPicPr>
                      <p:cNvPr id="0" name=""/>
                      <p:cNvPicPr>
                        <a:picLocks noChangeAspect="1" noChangeArrowheads="1"/>
                      </p:cNvPicPr>
                      <p:nvPr/>
                    </p:nvPicPr>
                    <p:blipFill>
                      <a:blip r:embed="rId12"/>
                      <a:srcRect/>
                      <a:stretch>
                        <a:fillRect/>
                      </a:stretch>
                    </p:blipFill>
                    <p:spPr bwMode="auto">
                      <a:xfrm>
                        <a:off x="1670050" y="1706400"/>
                        <a:ext cx="1422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240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23</a:t>
            </a:r>
            <a:endParaRPr lang="en-US" sz="1000" i="0" dirty="0">
              <a:solidFill>
                <a:srgbClr val="3366FF"/>
              </a:solidFill>
            </a:endParaRPr>
          </a:p>
        </p:txBody>
      </p:sp>
      <p:sp>
        <p:nvSpPr>
          <p:cNvPr id="10241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Here is the regression of </a:t>
            </a:r>
            <a:r>
              <a:rPr lang="en-GB" sz="1500" b="1"/>
              <a:t>S</a:t>
            </a:r>
            <a:r>
              <a:rPr lang="en-GB" sz="1500" b="1" i="0"/>
              <a:t> on </a:t>
            </a:r>
            <a:r>
              <a:rPr lang="en-GB" sz="1500" b="1"/>
              <a:t>ASVABC</a:t>
            </a:r>
            <a:r>
              <a:rPr lang="en-GB" sz="1500" b="1" i="0"/>
              <a:t> and </a:t>
            </a:r>
            <a:r>
              <a:rPr lang="en-GB" sz="1500" b="1"/>
              <a:t>SM</a:t>
            </a:r>
            <a:r>
              <a:rPr lang="en-GB" sz="1500" b="1" i="0"/>
              <a:t>.  We make a note of the residual sum of squares.</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11" name="Rectangle 5"/>
          <p:cNvSpPr>
            <a:spLocks noChangeArrowheads="1"/>
          </p:cNvSpPr>
          <p:nvPr/>
        </p:nvSpPr>
        <p:spPr bwMode="auto">
          <a:xfrm>
            <a:off x="0" y="548375"/>
            <a:ext cx="9144000" cy="34272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3"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2"/>
          <p:cNvSpPr>
            <a:spLocks noChangeArrowheads="1"/>
          </p:cNvSpPr>
          <p:nvPr/>
        </p:nvSpPr>
        <p:spPr bwMode="auto">
          <a:xfrm>
            <a:off x="1917700" y="1768200"/>
            <a:ext cx="1080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3"/>
          <p:cNvSpPr txBox="1">
            <a:spLocks noChangeArrowheads="1"/>
          </p:cNvSpPr>
          <p:nvPr/>
        </p:nvSpPr>
        <p:spPr bwMode="auto">
          <a:xfrm>
            <a:off x="301625" y="597600"/>
            <a:ext cx="8532813" cy="3326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 SM</a:t>
            </a:r>
          </a:p>
          <a:p>
            <a:pPr>
              <a:spcBef>
                <a:spcPts val="600"/>
              </a:spcBef>
            </a:pPr>
            <a:r>
              <a:rPr lang="en-GB" sz="1400" b="1" i="0" dirty="0">
                <a:latin typeface="Courier New" pitchFamily="49" charset="0"/>
                <a:cs typeface="Courier New" pitchFamily="49" charset="0"/>
              </a:rPr>
              <a:t>----------------------------------------------------------------------------</a:t>
            </a:r>
          </a:p>
          <a:p>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r>
              <a:rPr lang="en-GB" sz="1400" b="1" i="0" dirty="0">
                <a:latin typeface="Courier New" pitchFamily="49" charset="0"/>
                <a:cs typeface="Courier New" pitchFamily="49" charset="0"/>
              </a:rPr>
              <a:t>-----------+------------------------------           F(  2,   497) =  105.58</a:t>
            </a:r>
          </a:p>
          <a:p>
            <a:r>
              <a:rPr lang="en-GB" sz="1400" b="1" i="0" dirty="0">
                <a:latin typeface="Courier New" pitchFamily="49" charset="0"/>
                <a:cs typeface="Courier New" pitchFamily="49" charset="0"/>
              </a:rPr>
              <a:t>     Model |   1119.3742     2  559.687101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r>
              <a:rPr lang="en-GB" sz="1400" b="1" i="0" dirty="0">
                <a:latin typeface="Courier New" pitchFamily="49" charset="0"/>
                <a:cs typeface="Courier New" pitchFamily="49" charset="0"/>
              </a:rPr>
              <a:t>  Residual |   2634.6478   497  5.30110221           R-squared     =  0.2982</a:t>
            </a:r>
          </a:p>
          <a:p>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0.2954</a:t>
            </a:r>
          </a:p>
          <a:p>
            <a:r>
              <a:rPr lang="en-GB" sz="1400" b="1" i="0" dirty="0">
                <a:latin typeface="Courier New" pitchFamily="49" charset="0"/>
                <a:cs typeface="Courier New" pitchFamily="49" charset="0"/>
              </a:rPr>
              <a:t>     Total |    3754.022   499  7.52309018           Root MSE      =  2.3024</a:t>
            </a:r>
          </a:p>
          <a:p>
            <a:r>
              <a:rPr lang="en-GB" sz="1400" b="1" i="0" dirty="0">
                <a:latin typeface="Courier New" pitchFamily="49" charset="0"/>
                <a:cs typeface="Courier New" pitchFamily="49" charset="0"/>
              </a:rPr>
              <a:t>----------------------------------------------------------------------------</a:t>
            </a:r>
          </a:p>
          <a:p>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r>
              <a:rPr lang="en-GB" sz="1400" b="1" i="0" dirty="0">
                <a:latin typeface="Courier New" pitchFamily="49" charset="0"/>
                <a:cs typeface="Courier New" pitchFamily="49" charset="0"/>
              </a:rPr>
              <a:t>-----------+----------------------------------------------------------------</a:t>
            </a:r>
          </a:p>
          <a:p>
            <a:r>
              <a:rPr lang="en-GB" sz="1400" b="1" i="0" dirty="0">
                <a:latin typeface="Courier New" pitchFamily="49" charset="0"/>
                <a:cs typeface="Courier New" pitchFamily="49" charset="0"/>
              </a:rPr>
              <a:t>    ASVABC |   1.377521   .1229142    11.21   0.000     1.136026    1.619017</a:t>
            </a:r>
          </a:p>
          <a:p>
            <a:r>
              <a:rPr lang="en-GB" sz="1400" b="1" i="0" dirty="0">
                <a:latin typeface="Courier New" pitchFamily="49" charset="0"/>
                <a:cs typeface="Courier New" pitchFamily="49" charset="0"/>
              </a:rPr>
              <a:t>        SM |   .1919575   .0416913     4.60   0.000     .1100445    .2738705</a:t>
            </a:r>
          </a:p>
          <a:p>
            <a:r>
              <a:rPr lang="en-GB" sz="1400" b="1" i="0" dirty="0">
                <a:latin typeface="Courier New" pitchFamily="49" charset="0"/>
                <a:cs typeface="Courier New" pitchFamily="49" charset="0"/>
              </a:rPr>
              <a:t>     _cons |    11.8925   .5629644    21.12   0.000     10.78642    12.99859</a:t>
            </a:r>
          </a:p>
          <a:p>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342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24</a:t>
            </a:r>
            <a:endParaRPr lang="en-US" sz="1000" i="0" dirty="0">
              <a:solidFill>
                <a:srgbClr val="3366FF"/>
              </a:solidFill>
            </a:endParaRPr>
          </a:p>
        </p:txBody>
      </p:sp>
      <p:sp>
        <p:nvSpPr>
          <p:cNvPr id="10343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Now we add </a:t>
            </a:r>
            <a:r>
              <a:rPr lang="en-GB" sz="1500" b="1"/>
              <a:t>SF</a:t>
            </a:r>
            <a:r>
              <a:rPr lang="en-GB" sz="1500" b="1" i="0"/>
              <a:t> and again make a note of the residual sum of squares.</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15" name="Rectangle 5"/>
          <p:cNvSpPr>
            <a:spLocks noChangeArrowheads="1"/>
          </p:cNvSpPr>
          <p:nvPr/>
        </p:nvSpPr>
        <p:spPr bwMode="auto">
          <a:xfrm>
            <a:off x="0" y="548375"/>
            <a:ext cx="9144000" cy="36396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6"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2"/>
          <p:cNvSpPr>
            <a:spLocks noChangeArrowheads="1"/>
          </p:cNvSpPr>
          <p:nvPr/>
        </p:nvSpPr>
        <p:spPr bwMode="auto">
          <a:xfrm>
            <a:off x="1917700" y="1768200"/>
            <a:ext cx="1080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3"/>
          <p:cNvSpPr txBox="1">
            <a:spLocks noChangeArrowheads="1"/>
          </p:cNvSpPr>
          <p:nvPr/>
        </p:nvSpPr>
        <p:spPr bwMode="auto">
          <a:xfrm>
            <a:off x="301625" y="597600"/>
            <a:ext cx="8532813" cy="3574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 SM SF</a:t>
            </a:r>
          </a:p>
          <a:p>
            <a:pPr>
              <a:spcBef>
                <a:spcPts val="600"/>
              </a:spcBef>
            </a:pPr>
            <a:r>
              <a:rPr lang="en-GB" sz="1400" b="1" i="0" dirty="0">
                <a:latin typeface="Courier New" pitchFamily="49" charset="0"/>
                <a:cs typeface="Courier New" pitchFamily="49" charset="0"/>
              </a:rPr>
              <a:t>----------------------------------------------------------------------------</a:t>
            </a:r>
          </a:p>
          <a:p>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r>
              <a:rPr lang="en-GB" sz="1400" b="1" i="0" dirty="0">
                <a:latin typeface="Courier New" pitchFamily="49" charset="0"/>
                <a:cs typeface="Courier New" pitchFamily="49" charset="0"/>
              </a:rPr>
              <a:t>-----------+------------------------------           F(  3,   496) =   81.06</a:t>
            </a:r>
          </a:p>
          <a:p>
            <a:r>
              <a:rPr lang="en-GB" sz="1400" b="1" i="0" dirty="0">
                <a:latin typeface="Courier New" pitchFamily="49" charset="0"/>
                <a:cs typeface="Courier New" pitchFamily="49" charset="0"/>
              </a:rPr>
              <a:t>     Model |   1235.0519     3  411.683966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r>
              <a:rPr lang="en-GB" sz="1400" b="1" i="0" dirty="0">
                <a:latin typeface="Courier New" pitchFamily="49" charset="0"/>
                <a:cs typeface="Courier New" pitchFamily="49" charset="0"/>
              </a:rPr>
              <a:t>  Residual |   2518.9701   496  5.07856875           R-squared     =  0.3290</a:t>
            </a:r>
          </a:p>
          <a:p>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0.3249</a:t>
            </a:r>
          </a:p>
          <a:p>
            <a:r>
              <a:rPr lang="en-GB" sz="1400" b="1" i="0" dirty="0">
                <a:latin typeface="Courier New" pitchFamily="49" charset="0"/>
                <a:cs typeface="Courier New" pitchFamily="49" charset="0"/>
              </a:rPr>
              <a:t>     Total |    3754.022   499  7.52309018           Root MSE      =  2.2536</a:t>
            </a:r>
          </a:p>
          <a:p>
            <a:r>
              <a:rPr lang="en-GB" sz="1400" b="1" i="0" dirty="0">
                <a:latin typeface="Courier New" pitchFamily="49" charset="0"/>
                <a:cs typeface="Courier New" pitchFamily="49" charset="0"/>
              </a:rPr>
              <a:t>----------------------------------------------------------------------------</a:t>
            </a:r>
          </a:p>
          <a:p>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r>
              <a:rPr lang="en-GB" sz="1400" b="1" i="0" dirty="0">
                <a:latin typeface="Courier New" pitchFamily="49" charset="0"/>
                <a:cs typeface="Courier New" pitchFamily="49" charset="0"/>
              </a:rPr>
              <a:t>-----------+----------------------------------------------------------------</a:t>
            </a:r>
          </a:p>
          <a:p>
            <a:r>
              <a:rPr lang="en-GB" sz="1400" b="1" i="0" dirty="0">
                <a:latin typeface="Courier New" pitchFamily="49" charset="0"/>
                <a:cs typeface="Courier New" pitchFamily="49" charset="0"/>
              </a:rPr>
              <a:t>    ASVABC |   1.242527    .123587    10.05   0.000      .999708    1.485345</a:t>
            </a:r>
          </a:p>
          <a:p>
            <a:r>
              <a:rPr lang="en-GB" sz="1400" b="1" i="0" dirty="0">
                <a:latin typeface="Courier New" pitchFamily="49" charset="0"/>
                <a:cs typeface="Courier New" pitchFamily="49" charset="0"/>
              </a:rPr>
              <a:t>        SM |    .091353   .0459299     1.99   0.047     .0011119    .1815941</a:t>
            </a:r>
          </a:p>
          <a:p>
            <a:r>
              <a:rPr lang="en-GB" sz="1400" b="1" i="0" dirty="0">
                <a:latin typeface="Courier New" pitchFamily="49" charset="0"/>
                <a:cs typeface="Courier New" pitchFamily="49" charset="0"/>
              </a:rPr>
              <a:t>        SF |   .2028911   .0425117     4.77   0.000     .1193658    .2864163</a:t>
            </a:r>
          </a:p>
          <a:p>
            <a:r>
              <a:rPr lang="en-GB" sz="1400" b="1" i="0" dirty="0">
                <a:latin typeface="Courier New" pitchFamily="49" charset="0"/>
                <a:cs typeface="Courier New" pitchFamily="49" charset="0"/>
              </a:rPr>
              <a:t>     _cons |   10.59674   .6142778    17.25   0.000     9.389834    11.80365</a:t>
            </a:r>
          </a:p>
          <a:p>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angle 30"/>
          <p:cNvSpPr>
            <a:spLocks noChangeArrowheads="1"/>
          </p:cNvSpPr>
          <p:nvPr/>
        </p:nvSpPr>
        <p:spPr bwMode="auto">
          <a:xfrm>
            <a:off x="7581900" y="4267200"/>
            <a:ext cx="990600" cy="381000"/>
          </a:xfrm>
          <a:prstGeom prst="rect">
            <a:avLst/>
          </a:prstGeom>
          <a:solidFill>
            <a:srgbClr val="F5F5F5"/>
          </a:solidFill>
          <a:ln>
            <a:noFill/>
          </a:ln>
          <a:effectLst/>
          <a:extLst/>
        </p:spPr>
        <p:txBody>
          <a:bodyPr wrap="none" anchor="ctr"/>
          <a:lstStyle/>
          <a:p>
            <a:endParaRPr lang="en-GB"/>
          </a:p>
        </p:txBody>
      </p:sp>
      <p:sp>
        <p:nvSpPr>
          <p:cNvPr id="78" name="Rectangle 30"/>
          <p:cNvSpPr>
            <a:spLocks noChangeArrowheads="1"/>
          </p:cNvSpPr>
          <p:nvPr/>
        </p:nvSpPr>
        <p:spPr bwMode="auto">
          <a:xfrm>
            <a:off x="7581900" y="4267200"/>
            <a:ext cx="990600" cy="381000"/>
          </a:xfrm>
          <a:prstGeom prst="rect">
            <a:avLst/>
          </a:prstGeom>
          <a:solidFill>
            <a:srgbClr val="FFFFFF"/>
          </a:solidFill>
          <a:ln>
            <a:noFill/>
          </a:ln>
          <a:effectLst/>
          <a:extLst/>
        </p:spPr>
        <p:txBody>
          <a:bodyPr wrap="none" anchor="ctr"/>
          <a:lstStyle/>
          <a:p>
            <a:endParaRPr lang="en-GB"/>
          </a:p>
        </p:txBody>
      </p:sp>
      <p:sp>
        <p:nvSpPr>
          <p:cNvPr id="32" name="Rectangle 16"/>
          <p:cNvSpPr>
            <a:spLocks noChangeArrowheads="1"/>
          </p:cNvSpPr>
          <p:nvPr/>
        </p:nvSpPr>
        <p:spPr bwMode="auto">
          <a:xfrm>
            <a:off x="0" y="3952799"/>
            <a:ext cx="9144000" cy="102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9" name="Rectangle 21"/>
          <p:cNvSpPr>
            <a:spLocks noChangeArrowheads="1"/>
          </p:cNvSpPr>
          <p:nvPr/>
        </p:nvSpPr>
        <p:spPr bwMode="auto">
          <a:xfrm>
            <a:off x="2643188" y="4040474"/>
            <a:ext cx="731837" cy="381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Rectangle 22"/>
          <p:cNvSpPr>
            <a:spLocks noChangeArrowheads="1"/>
          </p:cNvSpPr>
          <p:nvPr/>
        </p:nvSpPr>
        <p:spPr bwMode="auto">
          <a:xfrm>
            <a:off x="3613150" y="4040474"/>
            <a:ext cx="731838" cy="381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Rectangle 23"/>
          <p:cNvSpPr>
            <a:spLocks noChangeArrowheads="1"/>
          </p:cNvSpPr>
          <p:nvPr/>
        </p:nvSpPr>
        <p:spPr bwMode="auto">
          <a:xfrm>
            <a:off x="5157788" y="4059524"/>
            <a:ext cx="914400" cy="35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Rectangle 24"/>
          <p:cNvSpPr>
            <a:spLocks noChangeArrowheads="1"/>
          </p:cNvSpPr>
          <p:nvPr/>
        </p:nvSpPr>
        <p:spPr bwMode="auto">
          <a:xfrm>
            <a:off x="6264275" y="4059524"/>
            <a:ext cx="928688" cy="35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2505301584"/>
              </p:ext>
            </p:extLst>
          </p:nvPr>
        </p:nvGraphicFramePr>
        <p:xfrm>
          <a:off x="577850" y="4033838"/>
          <a:ext cx="7989888" cy="863600"/>
        </p:xfrm>
        <a:graphic>
          <a:graphicData uri="http://schemas.openxmlformats.org/presentationml/2006/ole">
            <mc:AlternateContent xmlns:mc="http://schemas.openxmlformats.org/markup-compatibility/2006">
              <mc:Choice xmlns:v="urn:schemas-microsoft-com:vml" Requires="v">
                <p:oleObj spid="_x0000_s268487" name="Equation" r:id="rId3" imgW="7988040" imgH="863280" progId="Equation.DSMT4">
                  <p:embed/>
                </p:oleObj>
              </mc:Choice>
              <mc:Fallback>
                <p:oleObj name="Equation" r:id="rId3" imgW="7988040" imgH="863280" progId="Equation.DSMT4">
                  <p:embed/>
                  <p:pic>
                    <p:nvPicPr>
                      <p:cNvPr id="0" name=""/>
                      <p:cNvPicPr>
                        <a:picLocks noChangeAspect="1" noChangeArrowheads="1"/>
                      </p:cNvPicPr>
                      <p:nvPr/>
                    </p:nvPicPr>
                    <p:blipFill>
                      <a:blip r:embed="rId4"/>
                      <a:srcRect/>
                      <a:stretch>
                        <a:fillRect/>
                      </a:stretch>
                    </p:blipFill>
                    <p:spPr bwMode="auto">
                      <a:xfrm>
                        <a:off x="577850" y="4033838"/>
                        <a:ext cx="79898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3"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4"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45" name="Rectangle 20"/>
          <p:cNvSpPr>
            <a:spLocks noChangeArrowheads="1"/>
          </p:cNvSpPr>
          <p:nvPr/>
        </p:nvSpPr>
        <p:spPr bwMode="auto">
          <a:xfrm>
            <a:off x="4330700" y="2773050"/>
            <a:ext cx="1998663" cy="3286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68"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9"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70"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72"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8137" name="Text Box 2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25</a:t>
            </a:r>
            <a:endParaRPr lang="en-US" sz="1000" i="0" dirty="0">
              <a:solidFill>
                <a:srgbClr val="3366FF"/>
              </a:solidFill>
            </a:endParaRPr>
          </a:p>
        </p:txBody>
      </p:sp>
      <p:sp>
        <p:nvSpPr>
          <p:cNvPr id="218138" name="Text Box 2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a:t>The reduction in the residual sum of squares is the reduction on adding </a:t>
            </a:r>
            <a:r>
              <a:rPr lang="en-GB" sz="1500" b="1" dirty="0"/>
              <a:t>SF</a:t>
            </a:r>
            <a:r>
              <a:rPr lang="en-GB" sz="1500" b="1" i="0" dirty="0"/>
              <a:t>.</a:t>
            </a: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55"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6" name="Object 6"/>
          <p:cNvGraphicFramePr>
            <a:graphicFrameLocks noChangeAspect="1"/>
          </p:cNvGraphicFramePr>
          <p:nvPr>
            <p:extLst>
              <p:ext uri="{D42A27DB-BD31-4B8C-83A1-F6EECF244321}">
                <p14:modId xmlns:p14="http://schemas.microsoft.com/office/powerpoint/2010/main" val="2889177416"/>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68488" name="Equation" r:id="rId5" imgW="4203360" imgH="380880" progId="Equation.3">
                  <p:embed/>
                </p:oleObj>
              </mc:Choice>
              <mc:Fallback>
                <p:oleObj name="Equation" r:id="rId5" imgW="4203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7" name="Object 9"/>
          <p:cNvGraphicFramePr>
            <a:graphicFrameLocks noChangeAspect="1"/>
          </p:cNvGraphicFramePr>
          <p:nvPr>
            <p:extLst>
              <p:ext uri="{D42A27DB-BD31-4B8C-83A1-F6EECF244321}">
                <p14:modId xmlns:p14="http://schemas.microsoft.com/office/powerpoint/2010/main" val="271271818"/>
              </p:ext>
            </p:extLst>
          </p:nvPr>
        </p:nvGraphicFramePr>
        <p:xfrm>
          <a:off x="6626225" y="1061550"/>
          <a:ext cx="711200" cy="368300"/>
        </p:xfrm>
        <a:graphic>
          <a:graphicData uri="http://schemas.openxmlformats.org/presentationml/2006/ole">
            <mc:AlternateContent xmlns:mc="http://schemas.openxmlformats.org/markup-compatibility/2006">
              <mc:Choice xmlns:v="urn:schemas-microsoft-com:vml" Requires="v">
                <p:oleObj spid="_x0000_s268489" name="Equation" r:id="rId7" imgW="711000" imgH="368280" progId="Equation.3">
                  <p:embed/>
                </p:oleObj>
              </mc:Choice>
              <mc:Fallback>
                <p:oleObj name="Equation" r:id="rId7" imgW="71100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6225" y="1061550"/>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8" name="Object 8"/>
          <p:cNvGraphicFramePr>
            <a:graphicFrameLocks noChangeAspect="1"/>
          </p:cNvGraphicFramePr>
          <p:nvPr>
            <p:extLst>
              <p:ext uri="{D42A27DB-BD31-4B8C-83A1-F6EECF244321}">
                <p14:modId xmlns:p14="http://schemas.microsoft.com/office/powerpoint/2010/main" val="3833266388"/>
              </p:ext>
            </p:extLst>
          </p:nvPr>
        </p:nvGraphicFramePr>
        <p:xfrm>
          <a:off x="6629400" y="625950"/>
          <a:ext cx="685800" cy="368300"/>
        </p:xfrm>
        <a:graphic>
          <a:graphicData uri="http://schemas.openxmlformats.org/presentationml/2006/ole">
            <mc:AlternateContent xmlns:mc="http://schemas.openxmlformats.org/markup-compatibility/2006">
              <mc:Choice xmlns:v="urn:schemas-microsoft-com:vml" Requires="v">
                <p:oleObj spid="_x0000_s268490" name="Equation" r:id="rId9" imgW="685800" imgH="368280" progId="Equation.3">
                  <p:embed/>
                </p:oleObj>
              </mc:Choice>
              <mc:Fallback>
                <p:oleObj name="Equation" r:id="rId9" imgW="68580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29400" y="625950"/>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 name="Object 58"/>
          <p:cNvGraphicFramePr>
            <a:graphicFrameLocks noChangeAspect="1"/>
          </p:cNvGraphicFramePr>
          <p:nvPr>
            <p:extLst>
              <p:ext uri="{D42A27DB-BD31-4B8C-83A1-F6EECF244321}">
                <p14:modId xmlns:p14="http://schemas.microsoft.com/office/powerpoint/2010/main" val="4190414248"/>
              </p:ext>
            </p:extLst>
          </p:nvPr>
        </p:nvGraphicFramePr>
        <p:xfrm>
          <a:off x="1676400" y="630238"/>
          <a:ext cx="3251200" cy="381000"/>
        </p:xfrm>
        <a:graphic>
          <a:graphicData uri="http://schemas.openxmlformats.org/presentationml/2006/ole">
            <mc:AlternateContent xmlns:mc="http://schemas.openxmlformats.org/markup-compatibility/2006">
              <mc:Choice xmlns:v="urn:schemas-microsoft-com:vml" Requires="v">
                <p:oleObj spid="_x0000_s268491" name="Equation" r:id="rId11" imgW="3251200" imgH="381000" progId="Equation.3">
                  <p:embed/>
                </p:oleObj>
              </mc:Choice>
              <mc:Fallback>
                <p:oleObj name="Equation" r:id="rId11" imgW="32512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76400" y="630238"/>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0"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1" name="Object 30"/>
          <p:cNvGraphicFramePr>
            <a:graphicFrameLocks noChangeAspect="1"/>
          </p:cNvGraphicFramePr>
          <p:nvPr>
            <p:extLst>
              <p:ext uri="{D42A27DB-BD31-4B8C-83A1-F6EECF244321}">
                <p14:modId xmlns:p14="http://schemas.microsoft.com/office/powerpoint/2010/main" val="3280688993"/>
              </p:ext>
            </p:extLst>
          </p:nvPr>
        </p:nvGraphicFramePr>
        <p:xfrm>
          <a:off x="1670050" y="1706400"/>
          <a:ext cx="1422400" cy="774700"/>
        </p:xfrm>
        <a:graphic>
          <a:graphicData uri="http://schemas.openxmlformats.org/presentationml/2006/ole">
            <mc:AlternateContent xmlns:mc="http://schemas.openxmlformats.org/markup-compatibility/2006">
              <mc:Choice xmlns:v="urn:schemas-microsoft-com:vml" Requires="v">
                <p:oleObj spid="_x0000_s268492" name="Equation" r:id="rId13" imgW="1422360" imgH="774360" progId="Equation.3">
                  <p:embed/>
                </p:oleObj>
              </mc:Choice>
              <mc:Fallback>
                <p:oleObj name="Equation" r:id="rId13" imgW="1422360" imgH="774360" progId="Equation.3">
                  <p:embed/>
                  <p:pic>
                    <p:nvPicPr>
                      <p:cNvPr id="0" name=""/>
                      <p:cNvPicPr>
                        <a:picLocks noChangeAspect="1" noChangeArrowheads="1"/>
                      </p:cNvPicPr>
                      <p:nvPr/>
                    </p:nvPicPr>
                    <p:blipFill>
                      <a:blip r:embed="rId14"/>
                      <a:srcRect/>
                      <a:stretch>
                        <a:fillRect/>
                      </a:stretch>
                    </p:blipFill>
                    <p:spPr bwMode="auto">
                      <a:xfrm>
                        <a:off x="1670050" y="1706400"/>
                        <a:ext cx="1422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6"/>
          <p:cNvSpPr>
            <a:spLocks noChangeArrowheads="1"/>
          </p:cNvSpPr>
          <p:nvPr/>
        </p:nvSpPr>
        <p:spPr bwMode="auto">
          <a:xfrm>
            <a:off x="0" y="3952799"/>
            <a:ext cx="9144000" cy="102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62"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3"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65"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45" name="Rectangle 30"/>
          <p:cNvSpPr>
            <a:spLocks noChangeArrowheads="1"/>
          </p:cNvSpPr>
          <p:nvPr/>
        </p:nvSpPr>
        <p:spPr bwMode="auto">
          <a:xfrm>
            <a:off x="6726238" y="2771775"/>
            <a:ext cx="1274761" cy="3286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8"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69"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77"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9163" name="Text Box 2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26</a:t>
            </a:r>
            <a:endParaRPr lang="en-US" sz="1000" i="0" dirty="0">
              <a:solidFill>
                <a:srgbClr val="3366FF"/>
              </a:solidFill>
            </a:endParaRPr>
          </a:p>
        </p:txBody>
      </p:sp>
      <p:sp>
        <p:nvSpPr>
          <p:cNvPr id="219164" name="Text Box 28"/>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cost is just the single degree of freedom lost when estimating </a:t>
            </a:r>
            <a:r>
              <a:rPr lang="en-GB" sz="1500" b="1">
                <a:latin typeface="Symbol" pitchFamily="18" charset="2"/>
              </a:rPr>
              <a:t>b</a:t>
            </a:r>
            <a:r>
              <a:rPr lang="en-GB" sz="1500" b="1" i="0" baseline="-25000"/>
              <a:t>4</a:t>
            </a:r>
            <a:r>
              <a:rPr lang="en-GB" sz="1500" b="1" i="0"/>
              <a:t>.</a:t>
            </a:r>
          </a:p>
        </p:txBody>
      </p:sp>
      <p:sp>
        <p:nvSpPr>
          <p:cNvPr id="2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54" name="Rectangle 31"/>
          <p:cNvSpPr>
            <a:spLocks noChangeArrowheads="1"/>
          </p:cNvSpPr>
          <p:nvPr/>
        </p:nvSpPr>
        <p:spPr bwMode="auto">
          <a:xfrm>
            <a:off x="7340600" y="4060825"/>
            <a:ext cx="238125" cy="3270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Rectangle 29"/>
          <p:cNvSpPr>
            <a:spLocks noChangeArrowheads="1"/>
          </p:cNvSpPr>
          <p:nvPr/>
        </p:nvSpPr>
        <p:spPr bwMode="auto">
          <a:xfrm>
            <a:off x="4545013" y="4060825"/>
            <a:ext cx="238125" cy="3270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Rectangle 28"/>
          <p:cNvSpPr>
            <a:spLocks noChangeArrowheads="1"/>
          </p:cNvSpPr>
          <p:nvPr/>
        </p:nvSpPr>
        <p:spPr bwMode="auto">
          <a:xfrm>
            <a:off x="944563" y="4275138"/>
            <a:ext cx="238125" cy="3270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0" name="Object 6"/>
          <p:cNvGraphicFramePr>
            <a:graphicFrameLocks noChangeAspect="1"/>
          </p:cNvGraphicFramePr>
          <p:nvPr>
            <p:extLst>
              <p:ext uri="{D42A27DB-BD31-4B8C-83A1-F6EECF244321}">
                <p14:modId xmlns:p14="http://schemas.microsoft.com/office/powerpoint/2010/main" val="2889177416"/>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19374" name="Equation" r:id="rId3" imgW="4203360" imgH="380880" progId="Equation.3">
                  <p:embed/>
                </p:oleObj>
              </mc:Choice>
              <mc:Fallback>
                <p:oleObj name="Equation" r:id="rId3" imgW="420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9"/>
          <p:cNvGraphicFramePr>
            <a:graphicFrameLocks noChangeAspect="1"/>
          </p:cNvGraphicFramePr>
          <p:nvPr>
            <p:extLst>
              <p:ext uri="{D42A27DB-BD31-4B8C-83A1-F6EECF244321}">
                <p14:modId xmlns:p14="http://schemas.microsoft.com/office/powerpoint/2010/main" val="271271818"/>
              </p:ext>
            </p:extLst>
          </p:nvPr>
        </p:nvGraphicFramePr>
        <p:xfrm>
          <a:off x="6626225" y="1061550"/>
          <a:ext cx="711200" cy="368300"/>
        </p:xfrm>
        <a:graphic>
          <a:graphicData uri="http://schemas.openxmlformats.org/presentationml/2006/ole">
            <mc:AlternateContent xmlns:mc="http://schemas.openxmlformats.org/markup-compatibility/2006">
              <mc:Choice xmlns:v="urn:schemas-microsoft-com:vml" Requires="v">
                <p:oleObj spid="_x0000_s219375" name="Equation" r:id="rId5" imgW="711000" imgH="368280" progId="Equation.3">
                  <p:embed/>
                </p:oleObj>
              </mc:Choice>
              <mc:Fallback>
                <p:oleObj name="Equation" r:id="rId5" imgW="71100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6225" y="1061550"/>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7" name="Object 8"/>
          <p:cNvGraphicFramePr>
            <a:graphicFrameLocks noChangeAspect="1"/>
          </p:cNvGraphicFramePr>
          <p:nvPr>
            <p:extLst>
              <p:ext uri="{D42A27DB-BD31-4B8C-83A1-F6EECF244321}">
                <p14:modId xmlns:p14="http://schemas.microsoft.com/office/powerpoint/2010/main" val="3833266388"/>
              </p:ext>
            </p:extLst>
          </p:nvPr>
        </p:nvGraphicFramePr>
        <p:xfrm>
          <a:off x="6629400" y="625950"/>
          <a:ext cx="685800" cy="368300"/>
        </p:xfrm>
        <a:graphic>
          <a:graphicData uri="http://schemas.openxmlformats.org/presentationml/2006/ole">
            <mc:AlternateContent xmlns:mc="http://schemas.openxmlformats.org/markup-compatibility/2006">
              <mc:Choice xmlns:v="urn:schemas-microsoft-com:vml" Requires="v">
                <p:oleObj spid="_x0000_s219376" name="Equation" r:id="rId7" imgW="685800" imgH="368280" progId="Equation.3">
                  <p:embed/>
                </p:oleObj>
              </mc:Choice>
              <mc:Fallback>
                <p:oleObj name="Equation" r:id="rId7" imgW="68580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9400" y="625950"/>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8" name="Object 57"/>
          <p:cNvGraphicFramePr>
            <a:graphicFrameLocks noChangeAspect="1"/>
          </p:cNvGraphicFramePr>
          <p:nvPr>
            <p:extLst>
              <p:ext uri="{D42A27DB-BD31-4B8C-83A1-F6EECF244321}">
                <p14:modId xmlns:p14="http://schemas.microsoft.com/office/powerpoint/2010/main" val="4190414248"/>
              </p:ext>
            </p:extLst>
          </p:nvPr>
        </p:nvGraphicFramePr>
        <p:xfrm>
          <a:off x="1676400" y="630238"/>
          <a:ext cx="3251200" cy="381000"/>
        </p:xfrm>
        <a:graphic>
          <a:graphicData uri="http://schemas.openxmlformats.org/presentationml/2006/ole">
            <mc:AlternateContent xmlns:mc="http://schemas.openxmlformats.org/markup-compatibility/2006">
              <mc:Choice xmlns:v="urn:schemas-microsoft-com:vml" Requires="v">
                <p:oleObj spid="_x0000_s219377" name="Equation" r:id="rId9" imgW="3251200" imgH="381000" progId="Equation.3">
                  <p:embed/>
                </p:oleObj>
              </mc:Choice>
              <mc:Fallback>
                <p:oleObj name="Equation" r:id="rId9" imgW="32512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630238"/>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9"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0" name="Object 30"/>
          <p:cNvGraphicFramePr>
            <a:graphicFrameLocks noChangeAspect="1"/>
          </p:cNvGraphicFramePr>
          <p:nvPr>
            <p:extLst>
              <p:ext uri="{D42A27DB-BD31-4B8C-83A1-F6EECF244321}">
                <p14:modId xmlns:p14="http://schemas.microsoft.com/office/powerpoint/2010/main" val="3280688993"/>
              </p:ext>
            </p:extLst>
          </p:nvPr>
        </p:nvGraphicFramePr>
        <p:xfrm>
          <a:off x="1670050" y="1706400"/>
          <a:ext cx="1422400" cy="774700"/>
        </p:xfrm>
        <a:graphic>
          <a:graphicData uri="http://schemas.openxmlformats.org/presentationml/2006/ole">
            <mc:AlternateContent xmlns:mc="http://schemas.openxmlformats.org/markup-compatibility/2006">
              <mc:Choice xmlns:v="urn:schemas-microsoft-com:vml" Requires="v">
                <p:oleObj spid="_x0000_s219378" name="Equation" r:id="rId11" imgW="1422360" imgH="774360" progId="Equation.3">
                  <p:embed/>
                </p:oleObj>
              </mc:Choice>
              <mc:Fallback>
                <p:oleObj name="Equation" r:id="rId11" imgW="1422360" imgH="774360" progId="Equation.3">
                  <p:embed/>
                  <p:pic>
                    <p:nvPicPr>
                      <p:cNvPr id="0" name=""/>
                      <p:cNvPicPr>
                        <a:picLocks noChangeAspect="1" noChangeArrowheads="1"/>
                      </p:cNvPicPr>
                      <p:nvPr/>
                    </p:nvPicPr>
                    <p:blipFill>
                      <a:blip r:embed="rId12"/>
                      <a:srcRect/>
                      <a:stretch>
                        <a:fillRect/>
                      </a:stretch>
                    </p:blipFill>
                    <p:spPr bwMode="auto">
                      <a:xfrm>
                        <a:off x="1670050" y="1706400"/>
                        <a:ext cx="1422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2690770933"/>
              </p:ext>
            </p:extLst>
          </p:nvPr>
        </p:nvGraphicFramePr>
        <p:xfrm>
          <a:off x="577850" y="4033838"/>
          <a:ext cx="7989888" cy="863600"/>
        </p:xfrm>
        <a:graphic>
          <a:graphicData uri="http://schemas.openxmlformats.org/presentationml/2006/ole">
            <mc:AlternateContent xmlns:mc="http://schemas.openxmlformats.org/markup-compatibility/2006">
              <mc:Choice xmlns:v="urn:schemas-microsoft-com:vml" Requires="v">
                <p:oleObj spid="_x0000_s219379" name="Equation" r:id="rId13" imgW="7988040" imgH="863280" progId="Equation.DSMT4">
                  <p:embed/>
                </p:oleObj>
              </mc:Choice>
              <mc:Fallback>
                <p:oleObj name="Equation" r:id="rId13" imgW="7988040" imgH="863280" progId="Equation.DSMT4">
                  <p:embed/>
                  <p:pic>
                    <p:nvPicPr>
                      <p:cNvPr id="0" name=""/>
                      <p:cNvPicPr>
                        <a:picLocks noChangeAspect="1" noChangeArrowheads="1"/>
                      </p:cNvPicPr>
                      <p:nvPr/>
                    </p:nvPicPr>
                    <p:blipFill>
                      <a:blip r:embed="rId14"/>
                      <a:srcRect/>
                      <a:stretch>
                        <a:fillRect/>
                      </a:stretch>
                    </p:blipFill>
                    <p:spPr bwMode="auto">
                      <a:xfrm>
                        <a:off x="577850" y="4033838"/>
                        <a:ext cx="79898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2" name="Rectangle 30"/>
          <p:cNvSpPr>
            <a:spLocks noChangeArrowheads="1"/>
          </p:cNvSpPr>
          <p:nvPr/>
        </p:nvSpPr>
        <p:spPr bwMode="auto">
          <a:xfrm>
            <a:off x="7600950" y="4267200"/>
            <a:ext cx="990600" cy="381000"/>
          </a:xfrm>
          <a:prstGeom prst="rect">
            <a:avLst/>
          </a:prstGeom>
          <a:solidFill>
            <a:srgbClr val="F5F5F5"/>
          </a:solidFill>
          <a:ln>
            <a:noFill/>
          </a:ln>
          <a:effectLst/>
          <a:extLst/>
        </p:spPr>
        <p:txBody>
          <a:bodyPr wrap="none" anchor="ctr"/>
          <a:lstStyle/>
          <a:p>
            <a:endParaRPr lang="en-GB"/>
          </a:p>
        </p:txBody>
      </p:sp>
      <p:sp>
        <p:nvSpPr>
          <p:cNvPr id="75" name="Rectangle 30"/>
          <p:cNvSpPr>
            <a:spLocks noChangeArrowheads="1"/>
          </p:cNvSpPr>
          <p:nvPr/>
        </p:nvSpPr>
        <p:spPr bwMode="auto">
          <a:xfrm>
            <a:off x="7600950" y="4267200"/>
            <a:ext cx="990600" cy="381000"/>
          </a:xfrm>
          <a:prstGeom prst="rect">
            <a:avLst/>
          </a:prstGeom>
          <a:solidFill>
            <a:srgbClr val="FFFFFF"/>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6"/>
          <p:cNvSpPr>
            <a:spLocks noChangeArrowheads="1"/>
          </p:cNvSpPr>
          <p:nvPr/>
        </p:nvSpPr>
        <p:spPr bwMode="auto">
          <a:xfrm>
            <a:off x="0" y="3952799"/>
            <a:ext cx="9144000" cy="102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2" name="Rectangle 28"/>
          <p:cNvSpPr>
            <a:spLocks noChangeArrowheads="1"/>
          </p:cNvSpPr>
          <p:nvPr/>
        </p:nvSpPr>
        <p:spPr bwMode="auto">
          <a:xfrm>
            <a:off x="5546725" y="4500563"/>
            <a:ext cx="925513" cy="32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Rectangle 27"/>
          <p:cNvSpPr>
            <a:spLocks noChangeArrowheads="1"/>
          </p:cNvSpPr>
          <p:nvPr/>
        </p:nvSpPr>
        <p:spPr bwMode="auto">
          <a:xfrm>
            <a:off x="2630488" y="4510088"/>
            <a:ext cx="731837" cy="35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3441756748"/>
              </p:ext>
            </p:extLst>
          </p:nvPr>
        </p:nvGraphicFramePr>
        <p:xfrm>
          <a:off x="577850" y="4033838"/>
          <a:ext cx="7989888" cy="863600"/>
        </p:xfrm>
        <a:graphic>
          <a:graphicData uri="http://schemas.openxmlformats.org/presentationml/2006/ole">
            <mc:AlternateContent xmlns:mc="http://schemas.openxmlformats.org/markup-compatibility/2006">
              <mc:Choice xmlns:v="urn:schemas-microsoft-com:vml" Requires="v">
                <p:oleObj spid="_x0000_s220395" name="Equation" r:id="rId3" imgW="7988040" imgH="863280" progId="Equation.DSMT4">
                  <p:embed/>
                </p:oleObj>
              </mc:Choice>
              <mc:Fallback>
                <p:oleObj name="Equation" r:id="rId3" imgW="7988040" imgH="863280" progId="Equation.DSMT4">
                  <p:embed/>
                  <p:pic>
                    <p:nvPicPr>
                      <p:cNvPr id="0" name=""/>
                      <p:cNvPicPr>
                        <a:picLocks noChangeAspect="1" noChangeArrowheads="1"/>
                      </p:cNvPicPr>
                      <p:nvPr/>
                    </p:nvPicPr>
                    <p:blipFill>
                      <a:blip r:embed="rId4"/>
                      <a:srcRect/>
                      <a:stretch>
                        <a:fillRect/>
                      </a:stretch>
                    </p:blipFill>
                    <p:spPr bwMode="auto">
                      <a:xfrm>
                        <a:off x="577850" y="4033838"/>
                        <a:ext cx="79898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0"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1"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63"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42" name="Rectangle 29"/>
          <p:cNvSpPr>
            <a:spLocks noChangeArrowheads="1"/>
          </p:cNvSpPr>
          <p:nvPr/>
        </p:nvSpPr>
        <p:spPr bwMode="auto">
          <a:xfrm>
            <a:off x="4212000" y="3265488"/>
            <a:ext cx="1731600" cy="3540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6"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69"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Rectangle 30"/>
          <p:cNvSpPr>
            <a:spLocks noChangeArrowheads="1"/>
          </p:cNvSpPr>
          <p:nvPr/>
        </p:nvSpPr>
        <p:spPr bwMode="auto">
          <a:xfrm>
            <a:off x="7581900" y="4267200"/>
            <a:ext cx="990600" cy="381000"/>
          </a:xfrm>
          <a:prstGeom prst="rect">
            <a:avLst/>
          </a:prstGeom>
          <a:solidFill>
            <a:srgbClr val="F5F5F5"/>
          </a:solidFill>
          <a:ln>
            <a:noFill/>
          </a:ln>
          <a:effectLst/>
          <a:extLst/>
        </p:spPr>
        <p:txBody>
          <a:bodyPr wrap="none" anchor="ctr"/>
          <a:lstStyle/>
          <a:p>
            <a:endParaRPr lang="en-GB"/>
          </a:p>
        </p:txBody>
      </p:sp>
      <p:sp>
        <p:nvSpPr>
          <p:cNvPr id="2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0186" name="Text Box 2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27</a:t>
            </a:r>
            <a:endParaRPr lang="en-US" sz="1000" i="0" dirty="0">
              <a:solidFill>
                <a:srgbClr val="3366FF"/>
              </a:solidFill>
            </a:endParaRPr>
          </a:p>
        </p:txBody>
      </p:sp>
      <p:sp>
        <p:nvSpPr>
          <p:cNvPr id="220187" name="Text Box 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a:t>
            </a:r>
            <a:r>
              <a:rPr lang="en-GB" sz="1500" b="1"/>
              <a:t>RSS</a:t>
            </a:r>
            <a:r>
              <a:rPr lang="en-GB" sz="1500" b="1" i="0"/>
              <a:t> remaining is the residual sum of squares after adding </a:t>
            </a:r>
            <a:r>
              <a:rPr lang="en-GB" sz="1500" b="1"/>
              <a:t>SF</a:t>
            </a:r>
            <a:r>
              <a:rPr lang="en-GB" sz="1500" b="1" i="0"/>
              <a:t>.</a:t>
            </a:r>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51" name="Rectangle 30"/>
          <p:cNvSpPr>
            <a:spLocks noChangeArrowheads="1"/>
          </p:cNvSpPr>
          <p:nvPr/>
        </p:nvSpPr>
        <p:spPr bwMode="auto">
          <a:xfrm>
            <a:off x="7581900" y="4267200"/>
            <a:ext cx="990600" cy="381000"/>
          </a:xfrm>
          <a:prstGeom prst="rect">
            <a:avLst/>
          </a:prstGeom>
          <a:solidFill>
            <a:srgbClr val="FFFFFF"/>
          </a:solidFill>
          <a:ln>
            <a:noFill/>
          </a:ln>
          <a:effectLst/>
          <a:extLst/>
        </p:spPr>
        <p:txBody>
          <a:bodyPr wrap="none" anchor="ctr"/>
          <a:lstStyle/>
          <a:p>
            <a:endParaRPr lang="en-GB"/>
          </a:p>
        </p:txBody>
      </p:sp>
      <p:sp>
        <p:nvSpPr>
          <p:cNvPr id="48"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9" name="Object 6"/>
          <p:cNvGraphicFramePr>
            <a:graphicFrameLocks noChangeAspect="1"/>
          </p:cNvGraphicFramePr>
          <p:nvPr>
            <p:extLst>
              <p:ext uri="{D42A27DB-BD31-4B8C-83A1-F6EECF244321}">
                <p14:modId xmlns:p14="http://schemas.microsoft.com/office/powerpoint/2010/main" val="2889177416"/>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20396" name="Equation" r:id="rId5" imgW="4203360" imgH="380880" progId="Equation.3">
                  <p:embed/>
                </p:oleObj>
              </mc:Choice>
              <mc:Fallback>
                <p:oleObj name="Equation" r:id="rId5" imgW="4203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9"/>
          <p:cNvGraphicFramePr>
            <a:graphicFrameLocks noChangeAspect="1"/>
          </p:cNvGraphicFramePr>
          <p:nvPr>
            <p:extLst>
              <p:ext uri="{D42A27DB-BD31-4B8C-83A1-F6EECF244321}">
                <p14:modId xmlns:p14="http://schemas.microsoft.com/office/powerpoint/2010/main" val="271271818"/>
              </p:ext>
            </p:extLst>
          </p:nvPr>
        </p:nvGraphicFramePr>
        <p:xfrm>
          <a:off x="6626225" y="1061550"/>
          <a:ext cx="711200" cy="368300"/>
        </p:xfrm>
        <a:graphic>
          <a:graphicData uri="http://schemas.openxmlformats.org/presentationml/2006/ole">
            <mc:AlternateContent xmlns:mc="http://schemas.openxmlformats.org/markup-compatibility/2006">
              <mc:Choice xmlns:v="urn:schemas-microsoft-com:vml" Requires="v">
                <p:oleObj spid="_x0000_s220397" name="Equation" r:id="rId7" imgW="711000" imgH="368280" progId="Equation.3">
                  <p:embed/>
                </p:oleObj>
              </mc:Choice>
              <mc:Fallback>
                <p:oleObj name="Equation" r:id="rId7" imgW="71100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6225" y="1061550"/>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 name="Object 8"/>
          <p:cNvGraphicFramePr>
            <a:graphicFrameLocks noChangeAspect="1"/>
          </p:cNvGraphicFramePr>
          <p:nvPr>
            <p:extLst>
              <p:ext uri="{D42A27DB-BD31-4B8C-83A1-F6EECF244321}">
                <p14:modId xmlns:p14="http://schemas.microsoft.com/office/powerpoint/2010/main" val="3833266388"/>
              </p:ext>
            </p:extLst>
          </p:nvPr>
        </p:nvGraphicFramePr>
        <p:xfrm>
          <a:off x="6629400" y="625950"/>
          <a:ext cx="685800" cy="368300"/>
        </p:xfrm>
        <a:graphic>
          <a:graphicData uri="http://schemas.openxmlformats.org/presentationml/2006/ole">
            <mc:AlternateContent xmlns:mc="http://schemas.openxmlformats.org/markup-compatibility/2006">
              <mc:Choice xmlns:v="urn:schemas-microsoft-com:vml" Requires="v">
                <p:oleObj spid="_x0000_s220398" name="Equation" r:id="rId9" imgW="685800" imgH="368280" progId="Equation.3">
                  <p:embed/>
                </p:oleObj>
              </mc:Choice>
              <mc:Fallback>
                <p:oleObj name="Equation" r:id="rId9" imgW="68580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29400" y="625950"/>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6" name="Object 55"/>
          <p:cNvGraphicFramePr>
            <a:graphicFrameLocks noChangeAspect="1"/>
          </p:cNvGraphicFramePr>
          <p:nvPr>
            <p:extLst>
              <p:ext uri="{D42A27DB-BD31-4B8C-83A1-F6EECF244321}">
                <p14:modId xmlns:p14="http://schemas.microsoft.com/office/powerpoint/2010/main" val="4190414248"/>
              </p:ext>
            </p:extLst>
          </p:nvPr>
        </p:nvGraphicFramePr>
        <p:xfrm>
          <a:off x="1676400" y="630238"/>
          <a:ext cx="3251200" cy="381000"/>
        </p:xfrm>
        <a:graphic>
          <a:graphicData uri="http://schemas.openxmlformats.org/presentationml/2006/ole">
            <mc:AlternateContent xmlns:mc="http://schemas.openxmlformats.org/markup-compatibility/2006">
              <mc:Choice xmlns:v="urn:schemas-microsoft-com:vml" Requires="v">
                <p:oleObj spid="_x0000_s220399" name="Equation" r:id="rId11" imgW="3251200" imgH="381000" progId="Equation.3">
                  <p:embed/>
                </p:oleObj>
              </mc:Choice>
              <mc:Fallback>
                <p:oleObj name="Equation" r:id="rId11" imgW="32512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76400" y="630238"/>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7"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8" name="Object 30"/>
          <p:cNvGraphicFramePr>
            <a:graphicFrameLocks noChangeAspect="1"/>
          </p:cNvGraphicFramePr>
          <p:nvPr>
            <p:extLst>
              <p:ext uri="{D42A27DB-BD31-4B8C-83A1-F6EECF244321}">
                <p14:modId xmlns:p14="http://schemas.microsoft.com/office/powerpoint/2010/main" val="3280688993"/>
              </p:ext>
            </p:extLst>
          </p:nvPr>
        </p:nvGraphicFramePr>
        <p:xfrm>
          <a:off x="1670050" y="1706400"/>
          <a:ext cx="1422400" cy="774700"/>
        </p:xfrm>
        <a:graphic>
          <a:graphicData uri="http://schemas.openxmlformats.org/presentationml/2006/ole">
            <mc:AlternateContent xmlns:mc="http://schemas.openxmlformats.org/markup-compatibility/2006">
              <mc:Choice xmlns:v="urn:schemas-microsoft-com:vml" Requires="v">
                <p:oleObj spid="_x0000_s220400" name="Equation" r:id="rId13" imgW="1422360" imgH="774360" progId="Equation.3">
                  <p:embed/>
                </p:oleObj>
              </mc:Choice>
              <mc:Fallback>
                <p:oleObj name="Equation" r:id="rId13" imgW="1422360" imgH="774360" progId="Equation.3">
                  <p:embed/>
                  <p:pic>
                    <p:nvPicPr>
                      <p:cNvPr id="0" name=""/>
                      <p:cNvPicPr>
                        <a:picLocks noChangeAspect="1" noChangeArrowheads="1"/>
                      </p:cNvPicPr>
                      <p:nvPr/>
                    </p:nvPicPr>
                    <p:blipFill>
                      <a:blip r:embed="rId14"/>
                      <a:srcRect/>
                      <a:stretch>
                        <a:fillRect/>
                      </a:stretch>
                    </p:blipFill>
                    <p:spPr bwMode="auto">
                      <a:xfrm>
                        <a:off x="1670050" y="1706400"/>
                        <a:ext cx="1422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6"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77"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6"/>
          <p:cNvSpPr>
            <a:spLocks noChangeArrowheads="1"/>
          </p:cNvSpPr>
          <p:nvPr/>
        </p:nvSpPr>
        <p:spPr bwMode="auto">
          <a:xfrm>
            <a:off x="0" y="3952799"/>
            <a:ext cx="9144000" cy="102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4" name="Rectangle 26"/>
          <p:cNvSpPr>
            <a:spLocks noChangeArrowheads="1"/>
          </p:cNvSpPr>
          <p:nvPr/>
        </p:nvSpPr>
        <p:spPr bwMode="auto">
          <a:xfrm>
            <a:off x="1211263" y="4269375"/>
            <a:ext cx="946800" cy="32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Rectangle 28"/>
          <p:cNvSpPr>
            <a:spLocks noChangeArrowheads="1"/>
          </p:cNvSpPr>
          <p:nvPr/>
        </p:nvSpPr>
        <p:spPr bwMode="auto">
          <a:xfrm>
            <a:off x="6518275" y="4498725"/>
            <a:ext cx="530225" cy="32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Rectangle 27"/>
          <p:cNvSpPr>
            <a:spLocks noChangeArrowheads="1"/>
          </p:cNvSpPr>
          <p:nvPr/>
        </p:nvSpPr>
        <p:spPr bwMode="auto">
          <a:xfrm>
            <a:off x="3573463" y="4491038"/>
            <a:ext cx="975600" cy="32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1881507308"/>
              </p:ext>
            </p:extLst>
          </p:nvPr>
        </p:nvGraphicFramePr>
        <p:xfrm>
          <a:off x="577850" y="4033838"/>
          <a:ext cx="7989888" cy="863600"/>
        </p:xfrm>
        <a:graphic>
          <a:graphicData uri="http://schemas.openxmlformats.org/presentationml/2006/ole">
            <mc:AlternateContent xmlns:mc="http://schemas.openxmlformats.org/markup-compatibility/2006">
              <mc:Choice xmlns:v="urn:schemas-microsoft-com:vml" Requires="v">
                <p:oleObj spid="_x0000_s221415" name="Equation" r:id="rId3" imgW="7988040" imgH="863280" progId="Equation.DSMT4">
                  <p:embed/>
                </p:oleObj>
              </mc:Choice>
              <mc:Fallback>
                <p:oleObj name="Equation" r:id="rId3" imgW="7988040" imgH="863280" progId="Equation.DSMT4">
                  <p:embed/>
                  <p:pic>
                    <p:nvPicPr>
                      <p:cNvPr id="0" name=""/>
                      <p:cNvPicPr>
                        <a:picLocks noChangeAspect="1" noChangeArrowheads="1"/>
                      </p:cNvPicPr>
                      <p:nvPr/>
                    </p:nvPicPr>
                    <p:blipFill>
                      <a:blip r:embed="rId4"/>
                      <a:srcRect/>
                      <a:stretch>
                        <a:fillRect/>
                      </a:stretch>
                    </p:blipFill>
                    <p:spPr bwMode="auto">
                      <a:xfrm>
                        <a:off x="577850" y="4033838"/>
                        <a:ext cx="79898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5" name="Object 6"/>
          <p:cNvGraphicFramePr>
            <a:graphicFrameLocks noChangeAspect="1"/>
          </p:cNvGraphicFramePr>
          <p:nvPr>
            <p:extLst>
              <p:ext uri="{D42A27DB-BD31-4B8C-83A1-F6EECF244321}">
                <p14:modId xmlns:p14="http://schemas.microsoft.com/office/powerpoint/2010/main" val="3914621271"/>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21416" name="Equation" r:id="rId5" imgW="4203360" imgH="380880" progId="Equation.3">
                  <p:embed/>
                </p:oleObj>
              </mc:Choice>
              <mc:Fallback>
                <p:oleObj name="Equation" r:id="rId5" imgW="4203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6" name="Object 9"/>
          <p:cNvGraphicFramePr>
            <a:graphicFrameLocks noChangeAspect="1"/>
          </p:cNvGraphicFramePr>
          <p:nvPr>
            <p:extLst>
              <p:ext uri="{D42A27DB-BD31-4B8C-83A1-F6EECF244321}">
                <p14:modId xmlns:p14="http://schemas.microsoft.com/office/powerpoint/2010/main" val="2941968737"/>
              </p:ext>
            </p:extLst>
          </p:nvPr>
        </p:nvGraphicFramePr>
        <p:xfrm>
          <a:off x="6626225" y="1061550"/>
          <a:ext cx="711200" cy="368300"/>
        </p:xfrm>
        <a:graphic>
          <a:graphicData uri="http://schemas.openxmlformats.org/presentationml/2006/ole">
            <mc:AlternateContent xmlns:mc="http://schemas.openxmlformats.org/markup-compatibility/2006">
              <mc:Choice xmlns:v="urn:schemas-microsoft-com:vml" Requires="v">
                <p:oleObj spid="_x0000_s221417" name="Equation" r:id="rId7" imgW="711000" imgH="368280" progId="Equation.3">
                  <p:embed/>
                </p:oleObj>
              </mc:Choice>
              <mc:Fallback>
                <p:oleObj name="Equation" r:id="rId7" imgW="71100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6225" y="1061550"/>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7" name="Object 8"/>
          <p:cNvGraphicFramePr>
            <a:graphicFrameLocks noChangeAspect="1"/>
          </p:cNvGraphicFramePr>
          <p:nvPr>
            <p:extLst>
              <p:ext uri="{D42A27DB-BD31-4B8C-83A1-F6EECF244321}">
                <p14:modId xmlns:p14="http://schemas.microsoft.com/office/powerpoint/2010/main" val="2748478353"/>
              </p:ext>
            </p:extLst>
          </p:nvPr>
        </p:nvGraphicFramePr>
        <p:xfrm>
          <a:off x="6629400" y="625950"/>
          <a:ext cx="685800" cy="368300"/>
        </p:xfrm>
        <a:graphic>
          <a:graphicData uri="http://schemas.openxmlformats.org/presentationml/2006/ole">
            <mc:AlternateContent xmlns:mc="http://schemas.openxmlformats.org/markup-compatibility/2006">
              <mc:Choice xmlns:v="urn:schemas-microsoft-com:vml" Requires="v">
                <p:oleObj spid="_x0000_s221418" name="Equation" r:id="rId9" imgW="685800" imgH="368280" progId="Equation.3">
                  <p:embed/>
                </p:oleObj>
              </mc:Choice>
              <mc:Fallback>
                <p:oleObj name="Equation" r:id="rId9" imgW="68580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29400" y="625950"/>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8" name="Object 57"/>
          <p:cNvGraphicFramePr>
            <a:graphicFrameLocks noChangeAspect="1"/>
          </p:cNvGraphicFramePr>
          <p:nvPr>
            <p:extLst>
              <p:ext uri="{D42A27DB-BD31-4B8C-83A1-F6EECF244321}">
                <p14:modId xmlns:p14="http://schemas.microsoft.com/office/powerpoint/2010/main" val="1359245539"/>
              </p:ext>
            </p:extLst>
          </p:nvPr>
        </p:nvGraphicFramePr>
        <p:xfrm>
          <a:off x="1676400" y="630238"/>
          <a:ext cx="3251200" cy="381000"/>
        </p:xfrm>
        <a:graphic>
          <a:graphicData uri="http://schemas.openxmlformats.org/presentationml/2006/ole">
            <mc:AlternateContent xmlns:mc="http://schemas.openxmlformats.org/markup-compatibility/2006">
              <mc:Choice xmlns:v="urn:schemas-microsoft-com:vml" Requires="v">
                <p:oleObj spid="_x0000_s221419" name="Equation" r:id="rId11" imgW="3251200" imgH="381000" progId="Equation.3">
                  <p:embed/>
                </p:oleObj>
              </mc:Choice>
              <mc:Fallback>
                <p:oleObj name="Equation" r:id="rId11" imgW="32512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76400" y="630238"/>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9"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0" name="Object 30"/>
          <p:cNvGraphicFramePr>
            <a:graphicFrameLocks noChangeAspect="1"/>
          </p:cNvGraphicFramePr>
          <p:nvPr>
            <p:extLst>
              <p:ext uri="{D42A27DB-BD31-4B8C-83A1-F6EECF244321}">
                <p14:modId xmlns:p14="http://schemas.microsoft.com/office/powerpoint/2010/main" val="1322987571"/>
              </p:ext>
            </p:extLst>
          </p:nvPr>
        </p:nvGraphicFramePr>
        <p:xfrm>
          <a:off x="1670050" y="1706400"/>
          <a:ext cx="1422400" cy="774700"/>
        </p:xfrm>
        <a:graphic>
          <a:graphicData uri="http://schemas.openxmlformats.org/presentationml/2006/ole">
            <mc:AlternateContent xmlns:mc="http://schemas.openxmlformats.org/markup-compatibility/2006">
              <mc:Choice xmlns:v="urn:schemas-microsoft-com:vml" Requires="v">
                <p:oleObj spid="_x0000_s221420" name="Equation" r:id="rId13" imgW="1422360" imgH="774360" progId="Equation.3">
                  <p:embed/>
                </p:oleObj>
              </mc:Choice>
              <mc:Fallback>
                <p:oleObj name="Equation" r:id="rId13" imgW="1422360" imgH="774360" progId="Equation.3">
                  <p:embed/>
                  <p:pic>
                    <p:nvPicPr>
                      <p:cNvPr id="0" name=""/>
                      <p:cNvPicPr>
                        <a:picLocks noChangeAspect="1" noChangeArrowheads="1"/>
                      </p:cNvPicPr>
                      <p:nvPr/>
                    </p:nvPicPr>
                    <p:blipFill>
                      <a:blip r:embed="rId14"/>
                      <a:srcRect/>
                      <a:stretch>
                        <a:fillRect/>
                      </a:stretch>
                    </p:blipFill>
                    <p:spPr bwMode="auto">
                      <a:xfrm>
                        <a:off x="1670050" y="1706400"/>
                        <a:ext cx="1422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2"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64"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65"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6"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44" name="Rectangle 29"/>
          <p:cNvSpPr>
            <a:spLocks noChangeArrowheads="1"/>
          </p:cNvSpPr>
          <p:nvPr/>
        </p:nvSpPr>
        <p:spPr bwMode="auto">
          <a:xfrm>
            <a:off x="6120000" y="3218400"/>
            <a:ext cx="2249488" cy="5397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69"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1209" name="Text Box 2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28</a:t>
            </a:r>
            <a:endParaRPr lang="en-US" sz="1000" i="0" dirty="0">
              <a:solidFill>
                <a:srgbClr val="3366FF"/>
              </a:solidFill>
            </a:endParaRPr>
          </a:p>
        </p:txBody>
      </p:sp>
      <p:sp>
        <p:nvSpPr>
          <p:cNvPr id="221210" name="Text Box 2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a:t>The number of degrees of freedom remaining after adding </a:t>
            </a:r>
            <a:r>
              <a:rPr lang="en-GB" sz="1500" b="1" dirty="0"/>
              <a:t>SF</a:t>
            </a:r>
            <a:r>
              <a:rPr lang="en-GB" sz="1500" b="1" i="0" dirty="0"/>
              <a:t> is </a:t>
            </a:r>
            <a:r>
              <a:rPr lang="en-GB" sz="1500" b="1" i="0" dirty="0" smtClean="0"/>
              <a:t>500 </a:t>
            </a:r>
            <a:r>
              <a:rPr lang="en-GB" sz="1500" b="1" i="0" dirty="0">
                <a:cs typeface="Arial" charset="0"/>
              </a:rPr>
              <a:t>–</a:t>
            </a:r>
            <a:r>
              <a:rPr lang="en-GB" sz="1500" b="1" i="0" dirty="0"/>
              <a:t> 4 = </a:t>
            </a:r>
            <a:r>
              <a:rPr lang="en-GB" sz="1500" b="1" i="0" dirty="0" smtClean="0"/>
              <a:t>496</a:t>
            </a:r>
            <a:r>
              <a:rPr lang="en-GB" sz="1500" b="1" i="0" dirty="0"/>
              <a:t>.</a:t>
            </a:r>
          </a:p>
        </p:txBody>
      </p:sp>
      <p:sp>
        <p:nvSpPr>
          <p:cNvPr id="2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75" name="Rectangle 30"/>
          <p:cNvSpPr>
            <a:spLocks noChangeArrowheads="1"/>
          </p:cNvSpPr>
          <p:nvPr/>
        </p:nvSpPr>
        <p:spPr bwMode="auto">
          <a:xfrm>
            <a:off x="7581900" y="4267200"/>
            <a:ext cx="990600" cy="381000"/>
          </a:xfrm>
          <a:prstGeom prst="rect">
            <a:avLst/>
          </a:prstGeom>
          <a:solidFill>
            <a:srgbClr val="FFFFFF"/>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9928"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2</a:t>
            </a:r>
            <a:endParaRPr lang="en-US" sz="1000" i="0" dirty="0">
              <a:solidFill>
                <a:srgbClr val="3366FF"/>
              </a:solidFill>
            </a:endParaRPr>
          </a:p>
        </p:txBody>
      </p:sp>
      <p:sp>
        <p:nvSpPr>
          <p:cNvPr id="20992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For example, in the original specification, </a:t>
            </a:r>
            <a:r>
              <a:rPr lang="en-GB" sz="1500" b="1"/>
              <a:t>Y</a:t>
            </a:r>
            <a:r>
              <a:rPr lang="en-GB" sz="1500" b="1" i="0"/>
              <a:t> may be written as a simple function of </a:t>
            </a:r>
            <a:r>
              <a:rPr lang="en-GB" sz="1500" b="1"/>
              <a:t>X</a:t>
            </a:r>
            <a:r>
              <a:rPr lang="en-GB" sz="1500" b="1" i="0" baseline="-25000"/>
              <a:t>2</a:t>
            </a:r>
            <a:r>
              <a:rPr lang="en-GB" sz="1500" b="1" i="0"/>
              <a:t>.  In the second, we add </a:t>
            </a:r>
            <a:r>
              <a:rPr lang="en-GB" sz="1500" b="1"/>
              <a:t>X</a:t>
            </a:r>
            <a:r>
              <a:rPr lang="en-GB" sz="1500" b="1" i="0" baseline="-25000"/>
              <a:t>3</a:t>
            </a:r>
            <a:r>
              <a:rPr lang="en-GB" sz="1500" b="1" i="0"/>
              <a:t> and </a:t>
            </a:r>
            <a:r>
              <a:rPr lang="en-GB" sz="1500" b="1"/>
              <a:t>X</a:t>
            </a:r>
            <a:r>
              <a:rPr lang="en-GB" sz="1500" b="1" i="0" baseline="-25000"/>
              <a:t>4</a:t>
            </a:r>
            <a:r>
              <a:rPr lang="en-GB" sz="1500" b="1" i="0"/>
              <a:t>.</a:t>
            </a:r>
            <a:endParaRPr lang="en-GB" sz="1500" b="1" i="0">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17"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7"/>
          <p:cNvGraphicFramePr>
            <a:graphicFrameLocks noChangeAspect="1"/>
          </p:cNvGraphicFramePr>
          <p:nvPr>
            <p:extLst>
              <p:ext uri="{D42A27DB-BD31-4B8C-83A1-F6EECF244321}">
                <p14:modId xmlns:p14="http://schemas.microsoft.com/office/powerpoint/2010/main" val="2460416234"/>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09996"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255744964"/>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09997" name="Equation" r:id="rId5" imgW="4203700" imgH="381000" progId="Equation.3">
                  <p:embed/>
                </p:oleObj>
              </mc:Choice>
              <mc:Fallback>
                <p:oleObj name="Equation" r:id="rId5" imgW="42037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52" name="Text Box 2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29</a:t>
            </a:r>
            <a:endParaRPr lang="en-US" sz="1000" i="0" dirty="0">
              <a:solidFill>
                <a:srgbClr val="3366FF"/>
              </a:solidFill>
            </a:endParaRPr>
          </a:p>
        </p:txBody>
      </p:sp>
      <p:sp>
        <p:nvSpPr>
          <p:cNvPr id="227356" name="Text Box 2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a:t>Hence the </a:t>
            </a:r>
            <a:r>
              <a:rPr lang="en-GB" sz="1500" b="1" dirty="0"/>
              <a:t>F</a:t>
            </a:r>
            <a:r>
              <a:rPr lang="en-GB" sz="1500" b="1" i="0" dirty="0"/>
              <a:t> statistic is </a:t>
            </a:r>
            <a:r>
              <a:rPr lang="en-GB" sz="1500" b="1" i="0" dirty="0" smtClean="0"/>
              <a:t>22.76.</a:t>
            </a:r>
            <a:endParaRPr lang="en-GB" sz="1500" b="1" i="0" dirty="0"/>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45"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7" name="Object 6"/>
          <p:cNvGraphicFramePr>
            <a:graphicFrameLocks noChangeAspect="1"/>
          </p:cNvGraphicFramePr>
          <p:nvPr>
            <p:extLst>
              <p:ext uri="{D42A27DB-BD31-4B8C-83A1-F6EECF244321}">
                <p14:modId xmlns:p14="http://schemas.microsoft.com/office/powerpoint/2010/main" val="1978999072"/>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27541" name="Equation" r:id="rId3" imgW="4203360" imgH="380880" progId="Equation.3">
                  <p:embed/>
                </p:oleObj>
              </mc:Choice>
              <mc:Fallback>
                <p:oleObj name="Equation" r:id="rId3" imgW="420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9"/>
          <p:cNvGraphicFramePr>
            <a:graphicFrameLocks noChangeAspect="1"/>
          </p:cNvGraphicFramePr>
          <p:nvPr>
            <p:extLst>
              <p:ext uri="{D42A27DB-BD31-4B8C-83A1-F6EECF244321}">
                <p14:modId xmlns:p14="http://schemas.microsoft.com/office/powerpoint/2010/main" val="965700507"/>
              </p:ext>
            </p:extLst>
          </p:nvPr>
        </p:nvGraphicFramePr>
        <p:xfrm>
          <a:off x="6626225" y="1061550"/>
          <a:ext cx="711200" cy="368300"/>
        </p:xfrm>
        <a:graphic>
          <a:graphicData uri="http://schemas.openxmlformats.org/presentationml/2006/ole">
            <mc:AlternateContent xmlns:mc="http://schemas.openxmlformats.org/markup-compatibility/2006">
              <mc:Choice xmlns:v="urn:schemas-microsoft-com:vml" Requires="v">
                <p:oleObj spid="_x0000_s227542" name="Equation" r:id="rId5" imgW="711000" imgH="368280" progId="Equation.3">
                  <p:embed/>
                </p:oleObj>
              </mc:Choice>
              <mc:Fallback>
                <p:oleObj name="Equation" r:id="rId5" imgW="71100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6225" y="1061550"/>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8"/>
          <p:cNvGraphicFramePr>
            <a:graphicFrameLocks noChangeAspect="1"/>
          </p:cNvGraphicFramePr>
          <p:nvPr>
            <p:extLst>
              <p:ext uri="{D42A27DB-BD31-4B8C-83A1-F6EECF244321}">
                <p14:modId xmlns:p14="http://schemas.microsoft.com/office/powerpoint/2010/main" val="920783093"/>
              </p:ext>
            </p:extLst>
          </p:nvPr>
        </p:nvGraphicFramePr>
        <p:xfrm>
          <a:off x="6629400" y="625950"/>
          <a:ext cx="685800" cy="368300"/>
        </p:xfrm>
        <a:graphic>
          <a:graphicData uri="http://schemas.openxmlformats.org/presentationml/2006/ole">
            <mc:AlternateContent xmlns:mc="http://schemas.openxmlformats.org/markup-compatibility/2006">
              <mc:Choice xmlns:v="urn:schemas-microsoft-com:vml" Requires="v">
                <p:oleObj spid="_x0000_s227543" name="Equation" r:id="rId7" imgW="685800" imgH="368280" progId="Equation.3">
                  <p:embed/>
                </p:oleObj>
              </mc:Choice>
              <mc:Fallback>
                <p:oleObj name="Equation" r:id="rId7" imgW="68580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9400" y="625950"/>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50"/>
          <p:cNvGraphicFramePr>
            <a:graphicFrameLocks noChangeAspect="1"/>
          </p:cNvGraphicFramePr>
          <p:nvPr>
            <p:extLst>
              <p:ext uri="{D42A27DB-BD31-4B8C-83A1-F6EECF244321}">
                <p14:modId xmlns:p14="http://schemas.microsoft.com/office/powerpoint/2010/main" val="3902288844"/>
              </p:ext>
            </p:extLst>
          </p:nvPr>
        </p:nvGraphicFramePr>
        <p:xfrm>
          <a:off x="1676400" y="630238"/>
          <a:ext cx="3251200" cy="381000"/>
        </p:xfrm>
        <a:graphic>
          <a:graphicData uri="http://schemas.openxmlformats.org/presentationml/2006/ole">
            <mc:AlternateContent xmlns:mc="http://schemas.openxmlformats.org/markup-compatibility/2006">
              <mc:Choice xmlns:v="urn:schemas-microsoft-com:vml" Requires="v">
                <p:oleObj spid="_x0000_s227544" name="Equation" r:id="rId9" imgW="3251200" imgH="381000" progId="Equation.3">
                  <p:embed/>
                </p:oleObj>
              </mc:Choice>
              <mc:Fallback>
                <p:oleObj name="Equation" r:id="rId9" imgW="32512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630238"/>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3" name="Object 30"/>
          <p:cNvGraphicFramePr>
            <a:graphicFrameLocks noChangeAspect="1"/>
          </p:cNvGraphicFramePr>
          <p:nvPr>
            <p:extLst>
              <p:ext uri="{D42A27DB-BD31-4B8C-83A1-F6EECF244321}">
                <p14:modId xmlns:p14="http://schemas.microsoft.com/office/powerpoint/2010/main" val="1488696818"/>
              </p:ext>
            </p:extLst>
          </p:nvPr>
        </p:nvGraphicFramePr>
        <p:xfrm>
          <a:off x="1670050" y="1706400"/>
          <a:ext cx="1422400" cy="774700"/>
        </p:xfrm>
        <a:graphic>
          <a:graphicData uri="http://schemas.openxmlformats.org/presentationml/2006/ole">
            <mc:AlternateContent xmlns:mc="http://schemas.openxmlformats.org/markup-compatibility/2006">
              <mc:Choice xmlns:v="urn:schemas-microsoft-com:vml" Requires="v">
                <p:oleObj spid="_x0000_s227545" name="Equation" r:id="rId11" imgW="1422360" imgH="774360" progId="Equation.3">
                  <p:embed/>
                </p:oleObj>
              </mc:Choice>
              <mc:Fallback>
                <p:oleObj name="Equation" r:id="rId11" imgW="1422360" imgH="774360" progId="Equation.3">
                  <p:embed/>
                  <p:pic>
                    <p:nvPicPr>
                      <p:cNvPr id="0" name=""/>
                      <p:cNvPicPr>
                        <a:picLocks noChangeAspect="1" noChangeArrowheads="1"/>
                      </p:cNvPicPr>
                      <p:nvPr/>
                    </p:nvPicPr>
                    <p:blipFill>
                      <a:blip r:embed="rId12"/>
                      <a:srcRect/>
                      <a:stretch>
                        <a:fillRect/>
                      </a:stretch>
                    </p:blipFill>
                    <p:spPr bwMode="auto">
                      <a:xfrm>
                        <a:off x="1670050" y="1706400"/>
                        <a:ext cx="1422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4"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5"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57"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58"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59"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61"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a:t>degrees of freedom</a:t>
            </a:r>
          </a:p>
          <a:p>
            <a:pPr>
              <a:lnSpc>
                <a:spcPct val="90000"/>
              </a:lnSpc>
            </a:pPr>
            <a:r>
              <a:rPr lang="en-US" sz="1800" b="1" i="0"/>
              <a:t>remaining</a:t>
            </a:r>
            <a:endParaRPr lang="en-US" sz="1800" b="1"/>
          </a:p>
        </p:txBody>
      </p:sp>
      <p:sp>
        <p:nvSpPr>
          <p:cNvPr id="62"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16"/>
          <p:cNvSpPr>
            <a:spLocks noChangeArrowheads="1"/>
          </p:cNvSpPr>
          <p:nvPr/>
        </p:nvSpPr>
        <p:spPr bwMode="auto">
          <a:xfrm>
            <a:off x="0" y="3952799"/>
            <a:ext cx="9144000" cy="102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27"/>
          <p:cNvSpPr>
            <a:spLocks noChangeArrowheads="1"/>
          </p:cNvSpPr>
          <p:nvPr/>
        </p:nvSpPr>
        <p:spPr bwMode="auto">
          <a:xfrm>
            <a:off x="7829550" y="4275138"/>
            <a:ext cx="777875" cy="3270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80931230"/>
              </p:ext>
            </p:extLst>
          </p:nvPr>
        </p:nvGraphicFramePr>
        <p:xfrm>
          <a:off x="577850" y="4033838"/>
          <a:ext cx="7989888" cy="863600"/>
        </p:xfrm>
        <a:graphic>
          <a:graphicData uri="http://schemas.openxmlformats.org/presentationml/2006/ole">
            <mc:AlternateContent xmlns:mc="http://schemas.openxmlformats.org/markup-compatibility/2006">
              <mc:Choice xmlns:v="urn:schemas-microsoft-com:vml" Requires="v">
                <p:oleObj spid="_x0000_s227546" name="Equation" r:id="rId13" imgW="7988040" imgH="863280" progId="Equation.DSMT4">
                  <p:embed/>
                </p:oleObj>
              </mc:Choice>
              <mc:Fallback>
                <p:oleObj name="Equation" r:id="rId13" imgW="7988040" imgH="863280" progId="Equation.DSMT4">
                  <p:embed/>
                  <p:pic>
                    <p:nvPicPr>
                      <p:cNvPr id="0" name=""/>
                      <p:cNvPicPr>
                        <a:picLocks noChangeAspect="1" noChangeArrowheads="1"/>
                      </p:cNvPicPr>
                      <p:nvPr/>
                    </p:nvPicPr>
                    <p:blipFill>
                      <a:blip r:embed="rId14"/>
                      <a:srcRect/>
                      <a:stretch>
                        <a:fillRect/>
                      </a:stretch>
                    </p:blipFill>
                    <p:spPr bwMode="auto">
                      <a:xfrm>
                        <a:off x="577850" y="4033838"/>
                        <a:ext cx="79898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9877" name="Text Box 2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30</a:t>
            </a:r>
            <a:endParaRPr lang="en-US" sz="1000" i="0" dirty="0">
              <a:solidFill>
                <a:srgbClr val="3366FF"/>
              </a:solidFill>
            </a:endParaRPr>
          </a:p>
        </p:txBody>
      </p:sp>
      <p:sp>
        <p:nvSpPr>
          <p:cNvPr id="249879"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a:t>The critical value of </a:t>
            </a:r>
            <a:r>
              <a:rPr lang="en-GB" sz="1500" b="1" dirty="0"/>
              <a:t>F</a:t>
            </a:r>
            <a:r>
              <a:rPr lang="en-GB" sz="1500" b="1" i="0" dirty="0"/>
              <a:t> at the 0.1% significance level with 500 degrees of freedom is 10.96.  The critical value with </a:t>
            </a:r>
            <a:r>
              <a:rPr lang="en-GB" sz="1500" b="1" i="0" dirty="0" smtClean="0"/>
              <a:t>496 </a:t>
            </a:r>
            <a:r>
              <a:rPr lang="en-GB" sz="1500" b="1" i="0" dirty="0"/>
              <a:t>degrees of freedom must be </a:t>
            </a:r>
            <a:r>
              <a:rPr lang="en-GB" sz="1500" b="1" i="0" dirty="0" smtClean="0"/>
              <a:t>very close, </a:t>
            </a:r>
            <a:r>
              <a:rPr lang="en-GB" sz="1500" b="1" i="0" dirty="0"/>
              <a:t>so we reject </a:t>
            </a:r>
            <a:r>
              <a:rPr lang="en-GB" sz="1500" b="1" dirty="0"/>
              <a:t>H</a:t>
            </a:r>
            <a:r>
              <a:rPr lang="en-GB" sz="1500" b="1" i="0" baseline="-25000" dirty="0"/>
              <a:t>0</a:t>
            </a:r>
            <a:r>
              <a:rPr lang="en-GB" sz="1500" b="1" i="0" dirty="0"/>
              <a:t> at the 0.1% level.</a:t>
            </a: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52"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3" name="Object 6"/>
          <p:cNvGraphicFramePr>
            <a:graphicFrameLocks noChangeAspect="1"/>
          </p:cNvGraphicFramePr>
          <p:nvPr>
            <p:extLst>
              <p:ext uri="{D42A27DB-BD31-4B8C-83A1-F6EECF244321}">
                <p14:modId xmlns:p14="http://schemas.microsoft.com/office/powerpoint/2010/main" val="1978999072"/>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50112" name="Equation" r:id="rId3" imgW="4203360" imgH="380880" progId="Equation.3">
                  <p:embed/>
                </p:oleObj>
              </mc:Choice>
              <mc:Fallback>
                <p:oleObj name="Equation" r:id="rId3" imgW="420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9"/>
          <p:cNvGraphicFramePr>
            <a:graphicFrameLocks noChangeAspect="1"/>
          </p:cNvGraphicFramePr>
          <p:nvPr>
            <p:extLst>
              <p:ext uri="{D42A27DB-BD31-4B8C-83A1-F6EECF244321}">
                <p14:modId xmlns:p14="http://schemas.microsoft.com/office/powerpoint/2010/main" val="965700507"/>
              </p:ext>
            </p:extLst>
          </p:nvPr>
        </p:nvGraphicFramePr>
        <p:xfrm>
          <a:off x="6626225" y="1061550"/>
          <a:ext cx="711200" cy="368300"/>
        </p:xfrm>
        <a:graphic>
          <a:graphicData uri="http://schemas.openxmlformats.org/presentationml/2006/ole">
            <mc:AlternateContent xmlns:mc="http://schemas.openxmlformats.org/markup-compatibility/2006">
              <mc:Choice xmlns:v="urn:schemas-microsoft-com:vml" Requires="v">
                <p:oleObj spid="_x0000_s250113" name="Equation" r:id="rId5" imgW="711000" imgH="368280" progId="Equation.3">
                  <p:embed/>
                </p:oleObj>
              </mc:Choice>
              <mc:Fallback>
                <p:oleObj name="Equation" r:id="rId5" imgW="71100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6225" y="1061550"/>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 name="Object 8"/>
          <p:cNvGraphicFramePr>
            <a:graphicFrameLocks noChangeAspect="1"/>
          </p:cNvGraphicFramePr>
          <p:nvPr>
            <p:extLst>
              <p:ext uri="{D42A27DB-BD31-4B8C-83A1-F6EECF244321}">
                <p14:modId xmlns:p14="http://schemas.microsoft.com/office/powerpoint/2010/main" val="920783093"/>
              </p:ext>
            </p:extLst>
          </p:nvPr>
        </p:nvGraphicFramePr>
        <p:xfrm>
          <a:off x="6629400" y="625950"/>
          <a:ext cx="685800" cy="368300"/>
        </p:xfrm>
        <a:graphic>
          <a:graphicData uri="http://schemas.openxmlformats.org/presentationml/2006/ole">
            <mc:AlternateContent xmlns:mc="http://schemas.openxmlformats.org/markup-compatibility/2006">
              <mc:Choice xmlns:v="urn:schemas-microsoft-com:vml" Requires="v">
                <p:oleObj spid="_x0000_s250114" name="Equation" r:id="rId7" imgW="685800" imgH="368280" progId="Equation.3">
                  <p:embed/>
                </p:oleObj>
              </mc:Choice>
              <mc:Fallback>
                <p:oleObj name="Equation" r:id="rId7" imgW="68580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9400" y="625950"/>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6" name="Object 55"/>
          <p:cNvGraphicFramePr>
            <a:graphicFrameLocks noChangeAspect="1"/>
          </p:cNvGraphicFramePr>
          <p:nvPr>
            <p:extLst>
              <p:ext uri="{D42A27DB-BD31-4B8C-83A1-F6EECF244321}">
                <p14:modId xmlns:p14="http://schemas.microsoft.com/office/powerpoint/2010/main" val="3902288844"/>
              </p:ext>
            </p:extLst>
          </p:nvPr>
        </p:nvGraphicFramePr>
        <p:xfrm>
          <a:off x="1676400" y="630238"/>
          <a:ext cx="3251200" cy="381000"/>
        </p:xfrm>
        <a:graphic>
          <a:graphicData uri="http://schemas.openxmlformats.org/presentationml/2006/ole">
            <mc:AlternateContent xmlns:mc="http://schemas.openxmlformats.org/markup-compatibility/2006">
              <mc:Choice xmlns:v="urn:schemas-microsoft-com:vml" Requires="v">
                <p:oleObj spid="_x0000_s250115" name="Equation" r:id="rId9" imgW="3251200" imgH="381000" progId="Equation.3">
                  <p:embed/>
                </p:oleObj>
              </mc:Choice>
              <mc:Fallback>
                <p:oleObj name="Equation" r:id="rId9" imgW="32512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630238"/>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7"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8" name="Object 30"/>
          <p:cNvGraphicFramePr>
            <a:graphicFrameLocks noChangeAspect="1"/>
          </p:cNvGraphicFramePr>
          <p:nvPr>
            <p:extLst>
              <p:ext uri="{D42A27DB-BD31-4B8C-83A1-F6EECF244321}">
                <p14:modId xmlns:p14="http://schemas.microsoft.com/office/powerpoint/2010/main" val="1488696818"/>
              </p:ext>
            </p:extLst>
          </p:nvPr>
        </p:nvGraphicFramePr>
        <p:xfrm>
          <a:off x="1670050" y="1706400"/>
          <a:ext cx="1422400" cy="774700"/>
        </p:xfrm>
        <a:graphic>
          <a:graphicData uri="http://schemas.openxmlformats.org/presentationml/2006/ole">
            <mc:AlternateContent xmlns:mc="http://schemas.openxmlformats.org/markup-compatibility/2006">
              <mc:Choice xmlns:v="urn:schemas-microsoft-com:vml" Requires="v">
                <p:oleObj spid="_x0000_s250116" name="Equation" r:id="rId11" imgW="1422360" imgH="774360" progId="Equation.3">
                  <p:embed/>
                </p:oleObj>
              </mc:Choice>
              <mc:Fallback>
                <p:oleObj name="Equation" r:id="rId11" imgW="1422360" imgH="774360" progId="Equation.3">
                  <p:embed/>
                  <p:pic>
                    <p:nvPicPr>
                      <p:cNvPr id="0" name=""/>
                      <p:cNvPicPr>
                        <a:picLocks noChangeAspect="1" noChangeArrowheads="1"/>
                      </p:cNvPicPr>
                      <p:nvPr/>
                    </p:nvPicPr>
                    <p:blipFill>
                      <a:blip r:embed="rId12"/>
                      <a:srcRect/>
                      <a:stretch>
                        <a:fillRect/>
                      </a:stretch>
                    </p:blipFill>
                    <p:spPr bwMode="auto">
                      <a:xfrm>
                        <a:off x="1670050" y="1706400"/>
                        <a:ext cx="1422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9"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0"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62"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63"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4"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66"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a:t>degrees of freedom</a:t>
            </a:r>
          </a:p>
          <a:p>
            <a:pPr>
              <a:lnSpc>
                <a:spcPct val="90000"/>
              </a:lnSpc>
            </a:pPr>
            <a:r>
              <a:rPr lang="en-US" sz="1800" b="1" i="0"/>
              <a:t>remaining</a:t>
            </a:r>
            <a:endParaRPr lang="en-US" sz="1800" b="1"/>
          </a:p>
        </p:txBody>
      </p:sp>
      <p:sp>
        <p:nvSpPr>
          <p:cNvPr id="67"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16"/>
          <p:cNvSpPr>
            <a:spLocks noChangeArrowheads="1"/>
          </p:cNvSpPr>
          <p:nvPr/>
        </p:nvSpPr>
        <p:spPr bwMode="auto">
          <a:xfrm>
            <a:off x="0" y="50472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25"/>
          <p:cNvSpPr>
            <a:spLocks noChangeArrowheads="1"/>
          </p:cNvSpPr>
          <p:nvPr/>
        </p:nvSpPr>
        <p:spPr bwMode="auto">
          <a:xfrm>
            <a:off x="2818800" y="5150325"/>
            <a:ext cx="774000" cy="30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1" name="Object 26"/>
          <p:cNvGraphicFramePr>
            <a:graphicFrameLocks noChangeAspect="1"/>
          </p:cNvGraphicFramePr>
          <p:nvPr>
            <p:extLst>
              <p:ext uri="{D42A27DB-BD31-4B8C-83A1-F6EECF244321}">
                <p14:modId xmlns:p14="http://schemas.microsoft.com/office/powerpoint/2010/main" val="415746803"/>
              </p:ext>
            </p:extLst>
          </p:nvPr>
        </p:nvGraphicFramePr>
        <p:xfrm>
          <a:off x="702000" y="5146725"/>
          <a:ext cx="2844800" cy="404812"/>
        </p:xfrm>
        <a:graphic>
          <a:graphicData uri="http://schemas.openxmlformats.org/presentationml/2006/ole">
            <mc:AlternateContent xmlns:mc="http://schemas.openxmlformats.org/markup-compatibility/2006">
              <mc:Choice xmlns:v="urn:schemas-microsoft-com:vml" Requires="v">
                <p:oleObj spid="_x0000_s250117" name="Equation" r:id="rId13" imgW="2844720" imgH="406080" progId="Equation.3">
                  <p:embed/>
                </p:oleObj>
              </mc:Choice>
              <mc:Fallback>
                <p:oleObj name="Equation" r:id="rId13" imgW="2844720" imgH="406080" progId="Equation.3">
                  <p:embed/>
                  <p:pic>
                    <p:nvPicPr>
                      <p:cNvPr id="0" name=""/>
                      <p:cNvPicPr>
                        <a:picLocks noChangeAspect="1" noChangeArrowheads="1"/>
                      </p:cNvPicPr>
                      <p:nvPr/>
                    </p:nvPicPr>
                    <p:blipFill>
                      <a:blip r:embed="rId14"/>
                      <a:srcRect/>
                      <a:stretch>
                        <a:fillRect/>
                      </a:stretch>
                    </p:blipFill>
                    <p:spPr bwMode="auto">
                      <a:xfrm>
                        <a:off x="702000" y="5146725"/>
                        <a:ext cx="28448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16"/>
          <p:cNvSpPr>
            <a:spLocks noChangeArrowheads="1"/>
          </p:cNvSpPr>
          <p:nvPr/>
        </p:nvSpPr>
        <p:spPr bwMode="auto">
          <a:xfrm>
            <a:off x="0" y="50472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6" name="Rectangle 25"/>
          <p:cNvSpPr>
            <a:spLocks noChangeArrowheads="1"/>
          </p:cNvSpPr>
          <p:nvPr/>
        </p:nvSpPr>
        <p:spPr bwMode="auto">
          <a:xfrm>
            <a:off x="2818800" y="5150325"/>
            <a:ext cx="774000" cy="30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7" name="Object 26"/>
          <p:cNvGraphicFramePr>
            <a:graphicFrameLocks noChangeAspect="1"/>
          </p:cNvGraphicFramePr>
          <p:nvPr>
            <p:extLst>
              <p:ext uri="{D42A27DB-BD31-4B8C-83A1-F6EECF244321}">
                <p14:modId xmlns:p14="http://schemas.microsoft.com/office/powerpoint/2010/main" val="415746803"/>
              </p:ext>
            </p:extLst>
          </p:nvPr>
        </p:nvGraphicFramePr>
        <p:xfrm>
          <a:off x="702000" y="5146725"/>
          <a:ext cx="2844800" cy="404812"/>
        </p:xfrm>
        <a:graphic>
          <a:graphicData uri="http://schemas.openxmlformats.org/presentationml/2006/ole">
            <mc:AlternateContent xmlns:mc="http://schemas.openxmlformats.org/markup-compatibility/2006">
              <mc:Choice xmlns:v="urn:schemas-microsoft-com:vml" Requires="v">
                <p:oleObj spid="_x0000_s250118" name="Equation" r:id="rId15" imgW="2844720" imgH="406080" progId="Equation.3">
                  <p:embed/>
                </p:oleObj>
              </mc:Choice>
              <mc:Fallback>
                <p:oleObj name="Equation" r:id="rId15" imgW="2844720" imgH="406080" progId="Equation.3">
                  <p:embed/>
                  <p:pic>
                    <p:nvPicPr>
                      <p:cNvPr id="0" name=""/>
                      <p:cNvPicPr>
                        <a:picLocks noChangeAspect="1" noChangeArrowheads="1"/>
                      </p:cNvPicPr>
                      <p:nvPr/>
                    </p:nvPicPr>
                    <p:blipFill>
                      <a:blip r:embed="rId14"/>
                      <a:srcRect/>
                      <a:stretch>
                        <a:fillRect/>
                      </a:stretch>
                    </p:blipFill>
                    <p:spPr bwMode="auto">
                      <a:xfrm>
                        <a:off x="702000" y="5146725"/>
                        <a:ext cx="28448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16"/>
          <p:cNvSpPr>
            <a:spLocks noChangeArrowheads="1"/>
          </p:cNvSpPr>
          <p:nvPr/>
        </p:nvSpPr>
        <p:spPr bwMode="auto">
          <a:xfrm>
            <a:off x="0" y="3952799"/>
            <a:ext cx="9144000" cy="102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9" name="Rectangle 27"/>
          <p:cNvSpPr>
            <a:spLocks noChangeArrowheads="1"/>
          </p:cNvSpPr>
          <p:nvPr/>
        </p:nvSpPr>
        <p:spPr bwMode="auto">
          <a:xfrm>
            <a:off x="7829550" y="4275138"/>
            <a:ext cx="777875" cy="3270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0" name="Object 39"/>
          <p:cNvGraphicFramePr>
            <a:graphicFrameLocks noChangeAspect="1"/>
          </p:cNvGraphicFramePr>
          <p:nvPr>
            <p:extLst>
              <p:ext uri="{D42A27DB-BD31-4B8C-83A1-F6EECF244321}">
                <p14:modId xmlns:p14="http://schemas.microsoft.com/office/powerpoint/2010/main" val="80931230"/>
              </p:ext>
            </p:extLst>
          </p:nvPr>
        </p:nvGraphicFramePr>
        <p:xfrm>
          <a:off x="577850" y="4033838"/>
          <a:ext cx="7989888" cy="863600"/>
        </p:xfrm>
        <a:graphic>
          <a:graphicData uri="http://schemas.openxmlformats.org/presentationml/2006/ole">
            <mc:AlternateContent xmlns:mc="http://schemas.openxmlformats.org/markup-compatibility/2006">
              <mc:Choice xmlns:v="urn:schemas-microsoft-com:vml" Requires="v">
                <p:oleObj spid="_x0000_s250119" name="Equation" r:id="rId16" imgW="7988040" imgH="863280" progId="Equation.DSMT4">
                  <p:embed/>
                </p:oleObj>
              </mc:Choice>
              <mc:Fallback>
                <p:oleObj name="Equation" r:id="rId16" imgW="7988040" imgH="863280" progId="Equation.DSMT4">
                  <p:embed/>
                  <p:pic>
                    <p:nvPicPr>
                      <p:cNvPr id="0" name=""/>
                      <p:cNvPicPr>
                        <a:picLocks noChangeAspect="1" noChangeArrowheads="1"/>
                      </p:cNvPicPr>
                      <p:nvPr/>
                    </p:nvPicPr>
                    <p:blipFill>
                      <a:blip r:embed="rId17"/>
                      <a:srcRect/>
                      <a:stretch>
                        <a:fillRect/>
                      </a:stretch>
                    </p:blipFill>
                    <p:spPr bwMode="auto">
                      <a:xfrm>
                        <a:off x="577850" y="4033838"/>
                        <a:ext cx="79898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8853" name="Text Box 2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31</a:t>
            </a:r>
            <a:endParaRPr lang="en-US" sz="1000" i="0" dirty="0">
              <a:solidFill>
                <a:srgbClr val="3366FF"/>
              </a:solidFill>
            </a:endParaRPr>
          </a:p>
        </p:txBody>
      </p:sp>
      <p:sp>
        <p:nvSpPr>
          <p:cNvPr id="248854"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null hypothesis we are testing is exactly the same as for a two-sided </a:t>
            </a:r>
            <a:r>
              <a:rPr lang="en-GB" sz="1500" b="1"/>
              <a:t>t</a:t>
            </a:r>
            <a:r>
              <a:rPr lang="en-GB" sz="1500" b="1" i="0"/>
              <a:t> test on the coefficient of </a:t>
            </a:r>
            <a:r>
              <a:rPr lang="en-GB" sz="1500" b="1"/>
              <a:t>SF</a:t>
            </a:r>
            <a:r>
              <a:rPr lang="en-GB" sz="1500" b="1" i="0"/>
              <a:t>.</a:t>
            </a: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28"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9" name="Object 6"/>
          <p:cNvGraphicFramePr>
            <a:graphicFrameLocks noChangeAspect="1"/>
          </p:cNvGraphicFramePr>
          <p:nvPr>
            <p:extLst>
              <p:ext uri="{D42A27DB-BD31-4B8C-83A1-F6EECF244321}">
                <p14:modId xmlns:p14="http://schemas.microsoft.com/office/powerpoint/2010/main" val="4179715840"/>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49108" name="Equation" r:id="rId3" imgW="4203360" imgH="380880" progId="Equation.3">
                  <p:embed/>
                </p:oleObj>
              </mc:Choice>
              <mc:Fallback>
                <p:oleObj name="Equation" r:id="rId3" imgW="420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9"/>
          <p:cNvGraphicFramePr>
            <a:graphicFrameLocks noChangeAspect="1"/>
          </p:cNvGraphicFramePr>
          <p:nvPr>
            <p:extLst>
              <p:ext uri="{D42A27DB-BD31-4B8C-83A1-F6EECF244321}">
                <p14:modId xmlns:p14="http://schemas.microsoft.com/office/powerpoint/2010/main" val="1830259573"/>
              </p:ext>
            </p:extLst>
          </p:nvPr>
        </p:nvGraphicFramePr>
        <p:xfrm>
          <a:off x="6626225" y="1061550"/>
          <a:ext cx="711200" cy="368300"/>
        </p:xfrm>
        <a:graphic>
          <a:graphicData uri="http://schemas.openxmlformats.org/presentationml/2006/ole">
            <mc:AlternateContent xmlns:mc="http://schemas.openxmlformats.org/markup-compatibility/2006">
              <mc:Choice xmlns:v="urn:schemas-microsoft-com:vml" Requires="v">
                <p:oleObj spid="_x0000_s249109" name="Equation" r:id="rId5" imgW="711000" imgH="368280" progId="Equation.3">
                  <p:embed/>
                </p:oleObj>
              </mc:Choice>
              <mc:Fallback>
                <p:oleObj name="Equation" r:id="rId5" imgW="71100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6225" y="1061550"/>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8"/>
          <p:cNvGraphicFramePr>
            <a:graphicFrameLocks noChangeAspect="1"/>
          </p:cNvGraphicFramePr>
          <p:nvPr>
            <p:extLst>
              <p:ext uri="{D42A27DB-BD31-4B8C-83A1-F6EECF244321}">
                <p14:modId xmlns:p14="http://schemas.microsoft.com/office/powerpoint/2010/main" val="1045219650"/>
              </p:ext>
            </p:extLst>
          </p:nvPr>
        </p:nvGraphicFramePr>
        <p:xfrm>
          <a:off x="6629400" y="625950"/>
          <a:ext cx="685800" cy="368300"/>
        </p:xfrm>
        <a:graphic>
          <a:graphicData uri="http://schemas.openxmlformats.org/presentationml/2006/ole">
            <mc:AlternateContent xmlns:mc="http://schemas.openxmlformats.org/markup-compatibility/2006">
              <mc:Choice xmlns:v="urn:schemas-microsoft-com:vml" Requires="v">
                <p:oleObj spid="_x0000_s249110" name="Equation" r:id="rId7" imgW="685800" imgH="368280" progId="Equation.3">
                  <p:embed/>
                </p:oleObj>
              </mc:Choice>
              <mc:Fallback>
                <p:oleObj name="Equation" r:id="rId7" imgW="68580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9400" y="625950"/>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1328649204"/>
              </p:ext>
            </p:extLst>
          </p:nvPr>
        </p:nvGraphicFramePr>
        <p:xfrm>
          <a:off x="1676400" y="630238"/>
          <a:ext cx="3251200" cy="381000"/>
        </p:xfrm>
        <a:graphic>
          <a:graphicData uri="http://schemas.openxmlformats.org/presentationml/2006/ole">
            <mc:AlternateContent xmlns:mc="http://schemas.openxmlformats.org/markup-compatibility/2006">
              <mc:Choice xmlns:v="urn:schemas-microsoft-com:vml" Requires="v">
                <p:oleObj spid="_x0000_s249111" name="Equation" r:id="rId9" imgW="3251200" imgH="381000" progId="Equation.3">
                  <p:embed/>
                </p:oleObj>
              </mc:Choice>
              <mc:Fallback>
                <p:oleObj name="Equation" r:id="rId9" imgW="32512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630238"/>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4" name="Object 30"/>
          <p:cNvGraphicFramePr>
            <a:graphicFrameLocks noChangeAspect="1"/>
          </p:cNvGraphicFramePr>
          <p:nvPr>
            <p:extLst>
              <p:ext uri="{D42A27DB-BD31-4B8C-83A1-F6EECF244321}">
                <p14:modId xmlns:p14="http://schemas.microsoft.com/office/powerpoint/2010/main" val="1579629475"/>
              </p:ext>
            </p:extLst>
          </p:nvPr>
        </p:nvGraphicFramePr>
        <p:xfrm>
          <a:off x="1670050" y="1706400"/>
          <a:ext cx="1422400" cy="774700"/>
        </p:xfrm>
        <a:graphic>
          <a:graphicData uri="http://schemas.openxmlformats.org/presentationml/2006/ole">
            <mc:AlternateContent xmlns:mc="http://schemas.openxmlformats.org/markup-compatibility/2006">
              <mc:Choice xmlns:v="urn:schemas-microsoft-com:vml" Requires="v">
                <p:oleObj spid="_x0000_s249112" name="Equation" r:id="rId11" imgW="1422360" imgH="774360" progId="Equation.3">
                  <p:embed/>
                </p:oleObj>
              </mc:Choice>
              <mc:Fallback>
                <p:oleObj name="Equation" r:id="rId11" imgW="1422360" imgH="774360" progId="Equation.3">
                  <p:embed/>
                  <p:pic>
                    <p:nvPicPr>
                      <p:cNvPr id="0" name=""/>
                      <p:cNvPicPr>
                        <a:picLocks noChangeAspect="1" noChangeArrowheads="1"/>
                      </p:cNvPicPr>
                      <p:nvPr/>
                    </p:nvPicPr>
                    <p:blipFill>
                      <a:blip r:embed="rId12"/>
                      <a:srcRect/>
                      <a:stretch>
                        <a:fillRect/>
                      </a:stretch>
                    </p:blipFill>
                    <p:spPr bwMode="auto">
                      <a:xfrm>
                        <a:off x="1670050" y="1706400"/>
                        <a:ext cx="1422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6"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38"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39"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40"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42"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a:t>degrees of freedom</a:t>
            </a:r>
          </a:p>
          <a:p>
            <a:pPr>
              <a:lnSpc>
                <a:spcPct val="90000"/>
              </a:lnSpc>
            </a:pPr>
            <a:r>
              <a:rPr lang="en-US" sz="1800" b="1" i="0"/>
              <a:t>remaining</a:t>
            </a:r>
            <a:endParaRPr lang="en-US" sz="1800" b="1"/>
          </a:p>
        </p:txBody>
      </p:sp>
      <p:sp>
        <p:nvSpPr>
          <p:cNvPr id="43"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Rectangle 16"/>
          <p:cNvSpPr>
            <a:spLocks noChangeArrowheads="1"/>
          </p:cNvSpPr>
          <p:nvPr/>
        </p:nvSpPr>
        <p:spPr bwMode="auto">
          <a:xfrm>
            <a:off x="0" y="50472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2" name="Rectangle 25"/>
          <p:cNvSpPr>
            <a:spLocks noChangeArrowheads="1"/>
          </p:cNvSpPr>
          <p:nvPr/>
        </p:nvSpPr>
        <p:spPr bwMode="auto">
          <a:xfrm>
            <a:off x="2818800" y="5150325"/>
            <a:ext cx="774000" cy="30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3" name="Object 26"/>
          <p:cNvGraphicFramePr>
            <a:graphicFrameLocks noChangeAspect="1"/>
          </p:cNvGraphicFramePr>
          <p:nvPr>
            <p:extLst>
              <p:ext uri="{D42A27DB-BD31-4B8C-83A1-F6EECF244321}">
                <p14:modId xmlns:p14="http://schemas.microsoft.com/office/powerpoint/2010/main" val="1949136916"/>
              </p:ext>
            </p:extLst>
          </p:nvPr>
        </p:nvGraphicFramePr>
        <p:xfrm>
          <a:off x="702000" y="5146725"/>
          <a:ext cx="2844800" cy="404812"/>
        </p:xfrm>
        <a:graphic>
          <a:graphicData uri="http://schemas.openxmlformats.org/presentationml/2006/ole">
            <mc:AlternateContent xmlns:mc="http://schemas.openxmlformats.org/markup-compatibility/2006">
              <mc:Choice xmlns:v="urn:schemas-microsoft-com:vml" Requires="v">
                <p:oleObj spid="_x0000_s249113" name="Equation" r:id="rId13" imgW="2844720" imgH="406080" progId="Equation.3">
                  <p:embed/>
                </p:oleObj>
              </mc:Choice>
              <mc:Fallback>
                <p:oleObj name="Equation" r:id="rId13" imgW="2844720" imgH="406080" progId="Equation.3">
                  <p:embed/>
                  <p:pic>
                    <p:nvPicPr>
                      <p:cNvPr id="0" name=""/>
                      <p:cNvPicPr>
                        <a:picLocks noChangeAspect="1" noChangeArrowheads="1"/>
                      </p:cNvPicPr>
                      <p:nvPr/>
                    </p:nvPicPr>
                    <p:blipFill>
                      <a:blip r:embed="rId14"/>
                      <a:srcRect/>
                      <a:stretch>
                        <a:fillRect/>
                      </a:stretch>
                    </p:blipFill>
                    <p:spPr bwMode="auto">
                      <a:xfrm>
                        <a:off x="702000" y="5146725"/>
                        <a:ext cx="28448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Rectangle 16"/>
          <p:cNvSpPr>
            <a:spLocks noChangeArrowheads="1"/>
          </p:cNvSpPr>
          <p:nvPr/>
        </p:nvSpPr>
        <p:spPr bwMode="auto">
          <a:xfrm>
            <a:off x="0" y="3952799"/>
            <a:ext cx="9144000" cy="102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5" name="Rectangle 27"/>
          <p:cNvSpPr>
            <a:spLocks noChangeArrowheads="1"/>
          </p:cNvSpPr>
          <p:nvPr/>
        </p:nvSpPr>
        <p:spPr bwMode="auto">
          <a:xfrm>
            <a:off x="7829550" y="4275138"/>
            <a:ext cx="777875" cy="3270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38114135"/>
              </p:ext>
            </p:extLst>
          </p:nvPr>
        </p:nvGraphicFramePr>
        <p:xfrm>
          <a:off x="577850" y="4033838"/>
          <a:ext cx="7989888" cy="863600"/>
        </p:xfrm>
        <a:graphic>
          <a:graphicData uri="http://schemas.openxmlformats.org/presentationml/2006/ole">
            <mc:AlternateContent xmlns:mc="http://schemas.openxmlformats.org/markup-compatibility/2006">
              <mc:Choice xmlns:v="urn:schemas-microsoft-com:vml" Requires="v">
                <p:oleObj spid="_x0000_s249114" name="Equation" r:id="rId15" imgW="7988040" imgH="863280" progId="Equation.DSMT4">
                  <p:embed/>
                </p:oleObj>
              </mc:Choice>
              <mc:Fallback>
                <p:oleObj name="Equation" r:id="rId15" imgW="7988040" imgH="863280" progId="Equation.DSMT4">
                  <p:embed/>
                  <p:pic>
                    <p:nvPicPr>
                      <p:cNvPr id="0" name="Object 49"/>
                      <p:cNvPicPr>
                        <a:picLocks noChangeAspect="1" noChangeArrowheads="1"/>
                      </p:cNvPicPr>
                      <p:nvPr/>
                    </p:nvPicPr>
                    <p:blipFill>
                      <a:blip r:embed="rId16"/>
                      <a:srcRect/>
                      <a:stretch>
                        <a:fillRect/>
                      </a:stretch>
                    </p:blipFill>
                    <p:spPr bwMode="auto">
                      <a:xfrm>
                        <a:off x="577850" y="4033838"/>
                        <a:ext cx="79898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957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32</a:t>
            </a:r>
            <a:endParaRPr lang="en-US" sz="1000" i="0" dirty="0">
              <a:solidFill>
                <a:srgbClr val="3366FF"/>
              </a:solidFill>
            </a:endParaRPr>
          </a:p>
        </p:txBody>
      </p:sp>
      <p:sp>
        <p:nvSpPr>
          <p:cNvPr id="109583"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a:t>We will perform the </a:t>
            </a:r>
            <a:r>
              <a:rPr lang="en-GB" sz="1500" b="1" dirty="0"/>
              <a:t>t</a:t>
            </a:r>
            <a:r>
              <a:rPr lang="en-GB" sz="1500" b="1" i="0" dirty="0"/>
              <a:t> test.  The </a:t>
            </a:r>
            <a:r>
              <a:rPr lang="en-GB" sz="1500" b="1" dirty="0"/>
              <a:t>t</a:t>
            </a:r>
            <a:r>
              <a:rPr lang="en-GB" sz="1500" b="1" i="0" dirty="0"/>
              <a:t> statistic is </a:t>
            </a:r>
            <a:r>
              <a:rPr lang="en-GB" sz="1500" b="1" i="0" dirty="0" smtClean="0"/>
              <a:t>4.77.</a:t>
            </a:r>
            <a:endParaRPr lang="en-GB" sz="1500" b="1" i="0"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25" name="Rectangle 16"/>
          <p:cNvSpPr>
            <a:spLocks noChangeArrowheads="1"/>
          </p:cNvSpPr>
          <p:nvPr/>
        </p:nvSpPr>
        <p:spPr bwMode="auto">
          <a:xfrm>
            <a:off x="0" y="4095749"/>
            <a:ext cx="9144000" cy="9556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5"/>
          <p:cNvSpPr>
            <a:spLocks noChangeArrowheads="1"/>
          </p:cNvSpPr>
          <p:nvPr/>
        </p:nvSpPr>
        <p:spPr bwMode="auto">
          <a:xfrm>
            <a:off x="0" y="548373"/>
            <a:ext cx="9144000" cy="34776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31"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9572" name="Rectangle 4"/>
          <p:cNvSpPr>
            <a:spLocks noChangeArrowheads="1"/>
          </p:cNvSpPr>
          <p:nvPr/>
        </p:nvSpPr>
        <p:spPr bwMode="auto">
          <a:xfrm>
            <a:off x="4406900" y="3373500"/>
            <a:ext cx="612775" cy="2190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Text Box 3"/>
          <p:cNvSpPr txBox="1">
            <a:spLocks noChangeArrowheads="1"/>
          </p:cNvSpPr>
          <p:nvPr/>
        </p:nvSpPr>
        <p:spPr bwMode="auto">
          <a:xfrm>
            <a:off x="301625" y="597600"/>
            <a:ext cx="8532813" cy="33743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 SM SF</a:t>
            </a:r>
          </a:p>
          <a:p>
            <a:pPr>
              <a:lnSpc>
                <a:spcPct val="96000"/>
              </a:lnSpc>
              <a:spcBef>
                <a:spcPts val="600"/>
              </a:spcBef>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pPr>
              <a:lnSpc>
                <a:spcPct val="96000"/>
              </a:lnSpc>
            </a:pPr>
            <a:r>
              <a:rPr lang="en-GB" sz="1400" b="1" i="0" dirty="0">
                <a:latin typeface="Courier New" pitchFamily="49" charset="0"/>
                <a:cs typeface="Courier New" pitchFamily="49" charset="0"/>
              </a:rPr>
              <a:t>-----------+------------------------------           F(  3,   496) =   81.06</a:t>
            </a:r>
          </a:p>
          <a:p>
            <a:pPr>
              <a:lnSpc>
                <a:spcPct val="96000"/>
              </a:lnSpc>
            </a:pPr>
            <a:r>
              <a:rPr lang="en-GB" sz="1400" b="1" i="0" dirty="0">
                <a:latin typeface="Courier New" pitchFamily="49" charset="0"/>
                <a:cs typeface="Courier New" pitchFamily="49" charset="0"/>
              </a:rPr>
              <a:t>     Model |   1235.0519     3  411.683966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pPr>
              <a:lnSpc>
                <a:spcPct val="96000"/>
              </a:lnSpc>
            </a:pPr>
            <a:r>
              <a:rPr lang="en-GB" sz="1400" b="1" i="0" dirty="0">
                <a:latin typeface="Courier New" pitchFamily="49" charset="0"/>
                <a:cs typeface="Courier New" pitchFamily="49" charset="0"/>
              </a:rPr>
              <a:t>  Residual |   2518.9701   496  5.07856875           R-squared     =  0.3290</a:t>
            </a:r>
          </a:p>
          <a:p>
            <a:pPr>
              <a:lnSpc>
                <a:spcPct val="96000"/>
              </a:lnSpc>
            </a:pPr>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0.3249</a:t>
            </a:r>
          </a:p>
          <a:p>
            <a:pPr>
              <a:lnSpc>
                <a:spcPct val="96000"/>
              </a:lnSpc>
            </a:pPr>
            <a:r>
              <a:rPr lang="en-GB" sz="1400" b="1" i="0" dirty="0">
                <a:latin typeface="Courier New" pitchFamily="49" charset="0"/>
                <a:cs typeface="Courier New" pitchFamily="49" charset="0"/>
              </a:rPr>
              <a:t>     Total |    3754.022   499  7.52309018           Root MSE      =  2.2536</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ASVABC |   1.242527    .123587    10.05   0.000      .999708    1.485345</a:t>
            </a:r>
          </a:p>
          <a:p>
            <a:pPr>
              <a:lnSpc>
                <a:spcPct val="96000"/>
              </a:lnSpc>
            </a:pPr>
            <a:r>
              <a:rPr lang="en-GB" sz="1400" b="1" i="0" dirty="0">
                <a:latin typeface="Courier New" pitchFamily="49" charset="0"/>
                <a:cs typeface="Courier New" pitchFamily="49" charset="0"/>
              </a:rPr>
              <a:t>        SM |    .091353   .0459299     1.99   0.047     .0011119    .1815941</a:t>
            </a:r>
          </a:p>
          <a:p>
            <a:pPr>
              <a:lnSpc>
                <a:spcPct val="96000"/>
              </a:lnSpc>
            </a:pPr>
            <a:r>
              <a:rPr lang="en-GB" sz="1400" b="1" i="0" dirty="0">
                <a:latin typeface="Courier New" pitchFamily="49" charset="0"/>
                <a:cs typeface="Courier New" pitchFamily="49" charset="0"/>
              </a:rPr>
              <a:t>        SF |   .2028911   .0425117     4.77   0.000     .1193658    .2864163</a:t>
            </a:r>
          </a:p>
          <a:p>
            <a:pPr>
              <a:lnSpc>
                <a:spcPct val="96000"/>
              </a:lnSpc>
            </a:pPr>
            <a:r>
              <a:rPr lang="en-GB" sz="1400" b="1" i="0" dirty="0">
                <a:latin typeface="Courier New" pitchFamily="49" charset="0"/>
                <a:cs typeface="Courier New" pitchFamily="49" charset="0"/>
              </a:rPr>
              <a:t>     _cons |   10.59674   .6142778    17.25   0.000     9.389834    11.80365</a:t>
            </a:r>
          </a:p>
          <a:p>
            <a:pPr>
              <a:lnSpc>
                <a:spcPct val="96000"/>
              </a:lnSpc>
            </a:pPr>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511177598"/>
              </p:ext>
            </p:extLst>
          </p:nvPr>
        </p:nvGraphicFramePr>
        <p:xfrm>
          <a:off x="457200" y="4148138"/>
          <a:ext cx="5067300" cy="825500"/>
        </p:xfrm>
        <a:graphic>
          <a:graphicData uri="http://schemas.openxmlformats.org/presentationml/2006/ole">
            <mc:AlternateContent xmlns:mc="http://schemas.openxmlformats.org/markup-compatibility/2006">
              <mc:Choice xmlns:v="urn:schemas-microsoft-com:vml" Requires="v">
                <p:oleObj spid="_x0000_s109666" name="Equation" r:id="rId3" imgW="5067000" imgH="825480" progId="Equation.DSMT4">
                  <p:embed/>
                </p:oleObj>
              </mc:Choice>
              <mc:Fallback>
                <p:oleObj name="Equation" r:id="rId3" imgW="5067000" imgH="825480" progId="Equation.DSMT4">
                  <p:embed/>
                  <p:pic>
                    <p:nvPicPr>
                      <p:cNvPr id="0" name="Object 26"/>
                      <p:cNvPicPr>
                        <a:picLocks noChangeAspect="1" noChangeArrowheads="1"/>
                      </p:cNvPicPr>
                      <p:nvPr/>
                    </p:nvPicPr>
                    <p:blipFill>
                      <a:blip r:embed="rId4"/>
                      <a:srcRect/>
                      <a:stretch>
                        <a:fillRect/>
                      </a:stretch>
                    </p:blipFill>
                    <p:spPr bwMode="auto">
                      <a:xfrm>
                        <a:off x="457200" y="4148138"/>
                        <a:ext cx="50673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595609236"/>
              </p:ext>
            </p:extLst>
          </p:nvPr>
        </p:nvGraphicFramePr>
        <p:xfrm>
          <a:off x="5911850" y="4384675"/>
          <a:ext cx="2844800" cy="404813"/>
        </p:xfrm>
        <a:graphic>
          <a:graphicData uri="http://schemas.openxmlformats.org/presentationml/2006/ole">
            <mc:AlternateContent xmlns:mc="http://schemas.openxmlformats.org/markup-compatibility/2006">
              <mc:Choice xmlns:v="urn:schemas-microsoft-com:vml" Requires="v">
                <p:oleObj spid="_x0000_s109667" name="Equation" r:id="rId5" imgW="2844720" imgH="406080" progId="Equation.DSMT4">
                  <p:embed/>
                </p:oleObj>
              </mc:Choice>
              <mc:Fallback>
                <p:oleObj name="Equation" r:id="rId5" imgW="2844720" imgH="406080" progId="Equation.DSMT4">
                  <p:embed/>
                  <p:pic>
                    <p:nvPicPr>
                      <p:cNvPr id="0"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1850" y="4384675"/>
                        <a:ext cx="28448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48373"/>
            <a:ext cx="9144000" cy="34776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32" name="Rectangle 4"/>
          <p:cNvSpPr>
            <a:spLocks noChangeArrowheads="1"/>
          </p:cNvSpPr>
          <p:nvPr/>
        </p:nvSpPr>
        <p:spPr bwMode="auto">
          <a:xfrm>
            <a:off x="4406900" y="3373500"/>
            <a:ext cx="612775" cy="2190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088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33</a:t>
            </a:r>
            <a:endParaRPr lang="en-US" sz="1000" i="0" dirty="0">
              <a:solidFill>
                <a:srgbClr val="3366FF"/>
              </a:solidFill>
            </a:endParaRPr>
          </a:p>
        </p:txBody>
      </p:sp>
      <p:sp>
        <p:nvSpPr>
          <p:cNvPr id="25089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a:t>The critical value of </a:t>
            </a:r>
            <a:r>
              <a:rPr lang="en-GB" sz="1500" b="1" dirty="0"/>
              <a:t>t</a:t>
            </a:r>
            <a:r>
              <a:rPr lang="en-GB" sz="1500" b="1" i="0" dirty="0"/>
              <a:t> at the 0.1% level with 500 degrees of freedom is 3.31.  The critical value with </a:t>
            </a:r>
            <a:r>
              <a:rPr lang="en-GB" sz="1500" b="1" i="0" dirty="0" smtClean="0"/>
              <a:t>496 </a:t>
            </a:r>
            <a:r>
              <a:rPr lang="en-GB" sz="1500" b="1" i="0" dirty="0"/>
              <a:t>degrees of freedom must be </a:t>
            </a:r>
            <a:r>
              <a:rPr lang="en-GB" sz="1500" b="1" i="0" dirty="0" smtClean="0"/>
              <a:t>very close.  </a:t>
            </a:r>
            <a:r>
              <a:rPr lang="en-GB" sz="1500" b="1" i="0" dirty="0"/>
              <a:t>So we reject </a:t>
            </a:r>
            <a:r>
              <a:rPr lang="en-GB" sz="1500" b="1" dirty="0"/>
              <a:t>H</a:t>
            </a:r>
            <a:r>
              <a:rPr lang="en-GB" sz="1500" b="1" i="0" baseline="-25000" dirty="0"/>
              <a:t>0</a:t>
            </a:r>
            <a:r>
              <a:rPr lang="en-GB" sz="1500" b="1" i="0" dirty="0"/>
              <a:t> again.</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18"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3"/>
          <p:cNvSpPr txBox="1">
            <a:spLocks noChangeArrowheads="1"/>
          </p:cNvSpPr>
          <p:nvPr/>
        </p:nvSpPr>
        <p:spPr bwMode="auto">
          <a:xfrm>
            <a:off x="301625" y="597600"/>
            <a:ext cx="8532813" cy="33743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 SM SF</a:t>
            </a:r>
          </a:p>
          <a:p>
            <a:pPr>
              <a:lnSpc>
                <a:spcPct val="96000"/>
              </a:lnSpc>
              <a:spcBef>
                <a:spcPts val="600"/>
              </a:spcBef>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pPr>
              <a:lnSpc>
                <a:spcPct val="96000"/>
              </a:lnSpc>
            </a:pPr>
            <a:r>
              <a:rPr lang="en-GB" sz="1400" b="1" i="0" dirty="0">
                <a:latin typeface="Courier New" pitchFamily="49" charset="0"/>
                <a:cs typeface="Courier New" pitchFamily="49" charset="0"/>
              </a:rPr>
              <a:t>-----------+------------------------------           F(  3,   496) =   81.06</a:t>
            </a:r>
          </a:p>
          <a:p>
            <a:pPr>
              <a:lnSpc>
                <a:spcPct val="96000"/>
              </a:lnSpc>
            </a:pPr>
            <a:r>
              <a:rPr lang="en-GB" sz="1400" b="1" i="0" dirty="0">
                <a:latin typeface="Courier New" pitchFamily="49" charset="0"/>
                <a:cs typeface="Courier New" pitchFamily="49" charset="0"/>
              </a:rPr>
              <a:t>     Model |   1235.0519     3  411.683966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pPr>
              <a:lnSpc>
                <a:spcPct val="96000"/>
              </a:lnSpc>
            </a:pPr>
            <a:r>
              <a:rPr lang="en-GB" sz="1400" b="1" i="0" dirty="0">
                <a:latin typeface="Courier New" pitchFamily="49" charset="0"/>
                <a:cs typeface="Courier New" pitchFamily="49" charset="0"/>
              </a:rPr>
              <a:t>  Residual |   2518.9701   496  5.07856875           R-squared     =  0.3290</a:t>
            </a:r>
          </a:p>
          <a:p>
            <a:pPr>
              <a:lnSpc>
                <a:spcPct val="96000"/>
              </a:lnSpc>
            </a:pPr>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0.3249</a:t>
            </a:r>
          </a:p>
          <a:p>
            <a:pPr>
              <a:lnSpc>
                <a:spcPct val="96000"/>
              </a:lnSpc>
            </a:pPr>
            <a:r>
              <a:rPr lang="en-GB" sz="1400" b="1" i="0" dirty="0">
                <a:latin typeface="Courier New" pitchFamily="49" charset="0"/>
                <a:cs typeface="Courier New" pitchFamily="49" charset="0"/>
              </a:rPr>
              <a:t>     Total |    3754.022   499  7.52309018           Root MSE      =  2.2536</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ASVABC |   1.242527    .123587    10.05   0.000      .999708    1.485345</a:t>
            </a:r>
          </a:p>
          <a:p>
            <a:pPr>
              <a:lnSpc>
                <a:spcPct val="96000"/>
              </a:lnSpc>
            </a:pPr>
            <a:r>
              <a:rPr lang="en-GB" sz="1400" b="1" i="0" dirty="0">
                <a:latin typeface="Courier New" pitchFamily="49" charset="0"/>
                <a:cs typeface="Courier New" pitchFamily="49" charset="0"/>
              </a:rPr>
              <a:t>        SM |    .091353   .0459299     1.99   0.047     .0011119    .1815941</a:t>
            </a:r>
          </a:p>
          <a:p>
            <a:pPr>
              <a:lnSpc>
                <a:spcPct val="96000"/>
              </a:lnSpc>
            </a:pPr>
            <a:r>
              <a:rPr lang="en-GB" sz="1400" b="1" i="0" dirty="0">
                <a:latin typeface="Courier New" pitchFamily="49" charset="0"/>
                <a:cs typeface="Courier New" pitchFamily="49" charset="0"/>
              </a:rPr>
              <a:t>        SF |   .2028911   .0425117     4.77   0.000     .1193658    .2864163</a:t>
            </a:r>
          </a:p>
          <a:p>
            <a:pPr>
              <a:lnSpc>
                <a:spcPct val="96000"/>
              </a:lnSpc>
            </a:pPr>
            <a:r>
              <a:rPr lang="en-GB" sz="1400" b="1" i="0" dirty="0">
                <a:latin typeface="Courier New" pitchFamily="49" charset="0"/>
                <a:cs typeface="Courier New" pitchFamily="49" charset="0"/>
              </a:rPr>
              <a:t>     _cons |   10.59674   .6142778    17.25   0.000     9.389834    11.80365</a:t>
            </a:r>
          </a:p>
          <a:p>
            <a:pPr>
              <a:lnSpc>
                <a:spcPct val="96000"/>
              </a:lnSpc>
            </a:pPr>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sp>
        <p:nvSpPr>
          <p:cNvPr id="22" name="Rectangle 16"/>
          <p:cNvSpPr>
            <a:spLocks noChangeArrowheads="1"/>
          </p:cNvSpPr>
          <p:nvPr/>
        </p:nvSpPr>
        <p:spPr bwMode="auto">
          <a:xfrm>
            <a:off x="0" y="4095749"/>
            <a:ext cx="9144000" cy="9556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1715611026"/>
              </p:ext>
            </p:extLst>
          </p:nvPr>
        </p:nvGraphicFramePr>
        <p:xfrm>
          <a:off x="457200" y="4148138"/>
          <a:ext cx="5067300" cy="825500"/>
        </p:xfrm>
        <a:graphic>
          <a:graphicData uri="http://schemas.openxmlformats.org/presentationml/2006/ole">
            <mc:AlternateContent xmlns:mc="http://schemas.openxmlformats.org/markup-compatibility/2006">
              <mc:Choice xmlns:v="urn:schemas-microsoft-com:vml" Requires="v">
                <p:oleObj spid="_x0000_s250992" name="Equation" r:id="rId3" imgW="5067000" imgH="825480" progId="Equation.DSMT4">
                  <p:embed/>
                </p:oleObj>
              </mc:Choice>
              <mc:Fallback>
                <p:oleObj name="Equation" r:id="rId3" imgW="5067000" imgH="825480" progId="Equation.DSMT4">
                  <p:embed/>
                  <p:pic>
                    <p:nvPicPr>
                      <p:cNvPr id="0" name=""/>
                      <p:cNvPicPr>
                        <a:picLocks noChangeAspect="1" noChangeArrowheads="1"/>
                      </p:cNvPicPr>
                      <p:nvPr/>
                    </p:nvPicPr>
                    <p:blipFill>
                      <a:blip r:embed="rId4"/>
                      <a:srcRect/>
                      <a:stretch>
                        <a:fillRect/>
                      </a:stretch>
                    </p:blipFill>
                    <p:spPr bwMode="auto">
                      <a:xfrm>
                        <a:off x="457200" y="4148138"/>
                        <a:ext cx="50673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282043871"/>
              </p:ext>
            </p:extLst>
          </p:nvPr>
        </p:nvGraphicFramePr>
        <p:xfrm>
          <a:off x="5911850" y="4384675"/>
          <a:ext cx="2844800" cy="404813"/>
        </p:xfrm>
        <a:graphic>
          <a:graphicData uri="http://schemas.openxmlformats.org/presentationml/2006/ole">
            <mc:AlternateContent xmlns:mc="http://schemas.openxmlformats.org/markup-compatibility/2006">
              <mc:Choice xmlns:v="urn:schemas-microsoft-com:vml" Requires="v">
                <p:oleObj spid="_x0000_s250993" name="Equation" r:id="rId5" imgW="2844720" imgH="406080" progId="Equation.DSMT4">
                  <p:embed/>
                </p:oleObj>
              </mc:Choice>
              <mc:Fallback>
                <p:oleObj name="Equation" r:id="rId5" imgW="2844720" imgH="4060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1850" y="4384675"/>
                        <a:ext cx="28448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16"/>
          <p:cNvSpPr>
            <a:spLocks noChangeArrowheads="1"/>
          </p:cNvSpPr>
          <p:nvPr/>
        </p:nvSpPr>
        <p:spPr bwMode="auto">
          <a:xfrm>
            <a:off x="0" y="51192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7" name="Rectangle 19"/>
          <p:cNvSpPr>
            <a:spLocks noChangeArrowheads="1"/>
          </p:cNvSpPr>
          <p:nvPr/>
        </p:nvSpPr>
        <p:spPr bwMode="auto">
          <a:xfrm>
            <a:off x="4816475" y="5175750"/>
            <a:ext cx="641350" cy="34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6" name="Object 11"/>
          <p:cNvGraphicFramePr>
            <a:graphicFrameLocks noChangeAspect="1"/>
          </p:cNvGraphicFramePr>
          <p:nvPr>
            <p:extLst>
              <p:ext uri="{D42A27DB-BD31-4B8C-83A1-F6EECF244321}">
                <p14:modId xmlns:p14="http://schemas.microsoft.com/office/powerpoint/2010/main" val="1213983999"/>
              </p:ext>
            </p:extLst>
          </p:nvPr>
        </p:nvGraphicFramePr>
        <p:xfrm>
          <a:off x="3714750" y="5183188"/>
          <a:ext cx="1714500" cy="404812"/>
        </p:xfrm>
        <a:graphic>
          <a:graphicData uri="http://schemas.openxmlformats.org/presentationml/2006/ole">
            <mc:AlternateContent xmlns:mc="http://schemas.openxmlformats.org/markup-compatibility/2006">
              <mc:Choice xmlns:v="urn:schemas-microsoft-com:vml" Requires="v">
                <p:oleObj spid="_x0000_s250994" name="Equation" r:id="rId7" imgW="1714320" imgH="406080" progId="Equation.3">
                  <p:embed/>
                </p:oleObj>
              </mc:Choice>
              <mc:Fallback>
                <p:oleObj name="Equation" r:id="rId7" imgW="171432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14750" y="5183188"/>
                        <a:ext cx="1714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6"/>
          <p:cNvSpPr>
            <a:spLocks noChangeArrowheads="1"/>
          </p:cNvSpPr>
          <p:nvPr/>
        </p:nvSpPr>
        <p:spPr bwMode="auto">
          <a:xfrm>
            <a:off x="0" y="4095749"/>
            <a:ext cx="9144000" cy="9556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1906" name="Rectangle 2"/>
          <p:cNvSpPr>
            <a:spLocks noChangeArrowheads="1"/>
          </p:cNvSpPr>
          <p:nvPr/>
        </p:nvSpPr>
        <p:spPr bwMode="auto">
          <a:xfrm>
            <a:off x="4748400" y="4376738"/>
            <a:ext cx="820800" cy="3270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0" name="Object 39"/>
          <p:cNvGraphicFramePr>
            <a:graphicFrameLocks noChangeAspect="1"/>
          </p:cNvGraphicFramePr>
          <p:nvPr>
            <p:extLst>
              <p:ext uri="{D42A27DB-BD31-4B8C-83A1-F6EECF244321}">
                <p14:modId xmlns:p14="http://schemas.microsoft.com/office/powerpoint/2010/main" val="1290112724"/>
              </p:ext>
            </p:extLst>
          </p:nvPr>
        </p:nvGraphicFramePr>
        <p:xfrm>
          <a:off x="457200" y="4148138"/>
          <a:ext cx="5067300" cy="825500"/>
        </p:xfrm>
        <a:graphic>
          <a:graphicData uri="http://schemas.openxmlformats.org/presentationml/2006/ole">
            <mc:AlternateContent xmlns:mc="http://schemas.openxmlformats.org/markup-compatibility/2006">
              <mc:Choice xmlns:v="urn:schemas-microsoft-com:vml" Requires="v">
                <p:oleObj spid="_x0000_s252066" name="Equation" r:id="rId3" imgW="5067000" imgH="825480" progId="Equation.DSMT4">
                  <p:embed/>
                </p:oleObj>
              </mc:Choice>
              <mc:Fallback>
                <p:oleObj name="Equation" r:id="rId3" imgW="5067000" imgH="825480" progId="Equation.DSMT4">
                  <p:embed/>
                  <p:pic>
                    <p:nvPicPr>
                      <p:cNvPr id="0" name=""/>
                      <p:cNvPicPr>
                        <a:picLocks noChangeAspect="1" noChangeArrowheads="1"/>
                      </p:cNvPicPr>
                      <p:nvPr/>
                    </p:nvPicPr>
                    <p:blipFill>
                      <a:blip r:embed="rId4"/>
                      <a:srcRect/>
                      <a:stretch>
                        <a:fillRect/>
                      </a:stretch>
                    </p:blipFill>
                    <p:spPr bwMode="auto">
                      <a:xfrm>
                        <a:off x="457200" y="4148138"/>
                        <a:ext cx="50673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805797063"/>
              </p:ext>
            </p:extLst>
          </p:nvPr>
        </p:nvGraphicFramePr>
        <p:xfrm>
          <a:off x="5911850" y="4384675"/>
          <a:ext cx="2844800" cy="404813"/>
        </p:xfrm>
        <a:graphic>
          <a:graphicData uri="http://schemas.openxmlformats.org/presentationml/2006/ole">
            <mc:AlternateContent xmlns:mc="http://schemas.openxmlformats.org/markup-compatibility/2006">
              <mc:Choice xmlns:v="urn:schemas-microsoft-com:vml" Requires="v">
                <p:oleObj spid="_x0000_s252067" name="Equation" r:id="rId5" imgW="2844720" imgH="406080" progId="Equation.DSMT4">
                  <p:embed/>
                </p:oleObj>
              </mc:Choice>
              <mc:Fallback>
                <p:oleObj name="Equation" r:id="rId5" imgW="2844720" imgH="4060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1850" y="4384675"/>
                        <a:ext cx="28448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16"/>
          <p:cNvSpPr>
            <a:spLocks noChangeArrowheads="1"/>
          </p:cNvSpPr>
          <p:nvPr/>
        </p:nvSpPr>
        <p:spPr bwMode="auto">
          <a:xfrm>
            <a:off x="0" y="51192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191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34</a:t>
            </a:r>
            <a:endParaRPr lang="en-US" sz="1000" i="0" dirty="0">
              <a:solidFill>
                <a:srgbClr val="3366FF"/>
              </a:solidFill>
            </a:endParaRPr>
          </a:p>
        </p:txBody>
      </p:sp>
      <p:sp>
        <p:nvSpPr>
          <p:cNvPr id="25191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It can be shown that the </a:t>
            </a:r>
            <a:r>
              <a:rPr lang="en-GB" sz="1500" b="1"/>
              <a:t>F</a:t>
            </a:r>
            <a:r>
              <a:rPr lang="en-GB" sz="1500" b="1" i="0"/>
              <a:t> statistic for the </a:t>
            </a:r>
            <a:r>
              <a:rPr lang="en-GB" sz="1500" b="1"/>
              <a:t>F</a:t>
            </a:r>
            <a:r>
              <a:rPr lang="en-GB" sz="1500" b="1" i="0"/>
              <a:t> test of the explanatory power of a ‘group’ of one variable must be equal to the square of the </a:t>
            </a:r>
            <a:r>
              <a:rPr lang="en-GB" sz="1500" b="1"/>
              <a:t>t</a:t>
            </a:r>
            <a:r>
              <a:rPr lang="en-GB" sz="1500" b="1" i="0"/>
              <a:t> statistic for that variable.  (The difference in the last digit is due to rounding error.)</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37" name="Rectangle 2"/>
          <p:cNvSpPr>
            <a:spLocks noChangeArrowheads="1"/>
          </p:cNvSpPr>
          <p:nvPr/>
        </p:nvSpPr>
        <p:spPr bwMode="auto">
          <a:xfrm>
            <a:off x="1103313" y="5166225"/>
            <a:ext cx="1755775" cy="3816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5"/>
          <p:cNvSpPr>
            <a:spLocks noChangeArrowheads="1"/>
          </p:cNvSpPr>
          <p:nvPr/>
        </p:nvSpPr>
        <p:spPr bwMode="auto">
          <a:xfrm>
            <a:off x="0" y="548373"/>
            <a:ext cx="9144000" cy="34776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42" name="Rectangle 4"/>
          <p:cNvSpPr>
            <a:spLocks noChangeArrowheads="1"/>
          </p:cNvSpPr>
          <p:nvPr/>
        </p:nvSpPr>
        <p:spPr bwMode="auto">
          <a:xfrm>
            <a:off x="4406900" y="3373500"/>
            <a:ext cx="612775" cy="2190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3"/>
          <p:cNvSpPr txBox="1">
            <a:spLocks noChangeArrowheads="1"/>
          </p:cNvSpPr>
          <p:nvPr/>
        </p:nvSpPr>
        <p:spPr bwMode="auto">
          <a:xfrm>
            <a:off x="301625" y="597600"/>
            <a:ext cx="8532813" cy="33743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 SM SF</a:t>
            </a:r>
          </a:p>
          <a:p>
            <a:pPr>
              <a:lnSpc>
                <a:spcPct val="96000"/>
              </a:lnSpc>
              <a:spcBef>
                <a:spcPts val="600"/>
              </a:spcBef>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pPr>
              <a:lnSpc>
                <a:spcPct val="96000"/>
              </a:lnSpc>
            </a:pPr>
            <a:r>
              <a:rPr lang="en-GB" sz="1400" b="1" i="0" dirty="0">
                <a:latin typeface="Courier New" pitchFamily="49" charset="0"/>
                <a:cs typeface="Courier New" pitchFamily="49" charset="0"/>
              </a:rPr>
              <a:t>-----------+------------------------------           F(  3,   496) =   81.06</a:t>
            </a:r>
          </a:p>
          <a:p>
            <a:pPr>
              <a:lnSpc>
                <a:spcPct val="96000"/>
              </a:lnSpc>
            </a:pPr>
            <a:r>
              <a:rPr lang="en-GB" sz="1400" b="1" i="0" dirty="0">
                <a:latin typeface="Courier New" pitchFamily="49" charset="0"/>
                <a:cs typeface="Courier New" pitchFamily="49" charset="0"/>
              </a:rPr>
              <a:t>     Model |   1235.0519     3  411.683966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pPr>
              <a:lnSpc>
                <a:spcPct val="96000"/>
              </a:lnSpc>
            </a:pPr>
            <a:r>
              <a:rPr lang="en-GB" sz="1400" b="1" i="0" dirty="0">
                <a:latin typeface="Courier New" pitchFamily="49" charset="0"/>
                <a:cs typeface="Courier New" pitchFamily="49" charset="0"/>
              </a:rPr>
              <a:t>  Residual |   2518.9701   496  5.07856875           R-squared     =  0.3290</a:t>
            </a:r>
          </a:p>
          <a:p>
            <a:pPr>
              <a:lnSpc>
                <a:spcPct val="96000"/>
              </a:lnSpc>
            </a:pPr>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0.3249</a:t>
            </a:r>
          </a:p>
          <a:p>
            <a:pPr>
              <a:lnSpc>
                <a:spcPct val="96000"/>
              </a:lnSpc>
            </a:pPr>
            <a:r>
              <a:rPr lang="en-GB" sz="1400" b="1" i="0" dirty="0">
                <a:latin typeface="Courier New" pitchFamily="49" charset="0"/>
                <a:cs typeface="Courier New" pitchFamily="49" charset="0"/>
              </a:rPr>
              <a:t>     Total |    3754.022   499  7.52309018           Root MSE      =  2.2536</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ASVABC |   1.242527    .123587    10.05   0.000      .999708    1.485345</a:t>
            </a:r>
          </a:p>
          <a:p>
            <a:pPr>
              <a:lnSpc>
                <a:spcPct val="96000"/>
              </a:lnSpc>
            </a:pPr>
            <a:r>
              <a:rPr lang="en-GB" sz="1400" b="1" i="0" dirty="0">
                <a:latin typeface="Courier New" pitchFamily="49" charset="0"/>
                <a:cs typeface="Courier New" pitchFamily="49" charset="0"/>
              </a:rPr>
              <a:t>        SM |    .091353   .0459299     1.99   0.047     .0011119    .1815941</a:t>
            </a:r>
          </a:p>
          <a:p>
            <a:pPr>
              <a:lnSpc>
                <a:spcPct val="96000"/>
              </a:lnSpc>
            </a:pPr>
            <a:r>
              <a:rPr lang="en-GB" sz="1400" b="1" i="0" dirty="0">
                <a:latin typeface="Courier New" pitchFamily="49" charset="0"/>
                <a:cs typeface="Courier New" pitchFamily="49" charset="0"/>
              </a:rPr>
              <a:t>        SF |   .2028911   .0425117     4.77   0.000     .1193658    .2864163</a:t>
            </a:r>
          </a:p>
          <a:p>
            <a:pPr>
              <a:lnSpc>
                <a:spcPct val="96000"/>
              </a:lnSpc>
            </a:pPr>
            <a:r>
              <a:rPr lang="en-GB" sz="1400" b="1" i="0" dirty="0">
                <a:latin typeface="Courier New" pitchFamily="49" charset="0"/>
                <a:cs typeface="Courier New" pitchFamily="49" charset="0"/>
              </a:rPr>
              <a:t>     _cons |   10.59674   .6142778    17.25   0.000     9.389834    11.80365</a:t>
            </a:r>
          </a:p>
          <a:p>
            <a:pPr>
              <a:lnSpc>
                <a:spcPct val="96000"/>
              </a:lnSpc>
            </a:pPr>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graphicFrame>
        <p:nvGraphicFramePr>
          <p:cNvPr id="31" name="Object 11"/>
          <p:cNvGraphicFramePr>
            <a:graphicFrameLocks noChangeAspect="1"/>
          </p:cNvGraphicFramePr>
          <p:nvPr>
            <p:extLst>
              <p:ext uri="{D42A27DB-BD31-4B8C-83A1-F6EECF244321}">
                <p14:modId xmlns:p14="http://schemas.microsoft.com/office/powerpoint/2010/main" val="906655433"/>
              </p:ext>
            </p:extLst>
          </p:nvPr>
        </p:nvGraphicFramePr>
        <p:xfrm>
          <a:off x="3714750" y="5183188"/>
          <a:ext cx="1714500" cy="404812"/>
        </p:xfrm>
        <a:graphic>
          <a:graphicData uri="http://schemas.openxmlformats.org/presentationml/2006/ole">
            <mc:AlternateContent xmlns:mc="http://schemas.openxmlformats.org/markup-compatibility/2006">
              <mc:Choice xmlns:v="urn:schemas-microsoft-com:vml" Requires="v">
                <p:oleObj spid="_x0000_s252068" name="Equation" r:id="rId7" imgW="1714320" imgH="406080" progId="Equation.3">
                  <p:embed/>
                </p:oleObj>
              </mc:Choice>
              <mc:Fallback>
                <p:oleObj name="Equation" r:id="rId7" imgW="171432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14750" y="5183188"/>
                        <a:ext cx="1714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584087365"/>
              </p:ext>
            </p:extLst>
          </p:nvPr>
        </p:nvGraphicFramePr>
        <p:xfrm>
          <a:off x="1139825" y="5143500"/>
          <a:ext cx="1701800" cy="341313"/>
        </p:xfrm>
        <a:graphic>
          <a:graphicData uri="http://schemas.openxmlformats.org/presentationml/2006/ole">
            <mc:AlternateContent xmlns:mc="http://schemas.openxmlformats.org/markup-compatibility/2006">
              <mc:Choice xmlns:v="urn:schemas-microsoft-com:vml" Requires="v">
                <p:oleObj spid="_x0000_s252069" name="Equation" r:id="rId9" imgW="1701720" imgH="342720" progId="Equation.DSMT4">
                  <p:embed/>
                </p:oleObj>
              </mc:Choice>
              <mc:Fallback>
                <p:oleObj name="Equation" r:id="rId9" imgW="1701720" imgH="342720" progId="Equation.DSMT4">
                  <p:embed/>
                  <p:pic>
                    <p:nvPicPr>
                      <p:cNvPr id="0" name="Object 12"/>
                      <p:cNvPicPr>
                        <a:picLocks noChangeAspect="1" noChangeArrowheads="1"/>
                      </p:cNvPicPr>
                      <p:nvPr/>
                    </p:nvPicPr>
                    <p:blipFill>
                      <a:blip r:embed="rId10"/>
                      <a:srcRect/>
                      <a:stretch>
                        <a:fillRect/>
                      </a:stretch>
                    </p:blipFill>
                    <p:spPr bwMode="auto">
                      <a:xfrm>
                        <a:off x="1139825" y="5143500"/>
                        <a:ext cx="1701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395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35</a:t>
            </a:r>
            <a:endParaRPr lang="en-US" sz="1000" i="0" dirty="0">
              <a:solidFill>
                <a:srgbClr val="3366FF"/>
              </a:solidFill>
            </a:endParaRPr>
          </a:p>
        </p:txBody>
      </p:sp>
      <p:sp>
        <p:nvSpPr>
          <p:cNvPr id="253970" name="Text Box 1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It can also be shown that the critical value of </a:t>
            </a:r>
            <a:r>
              <a:rPr lang="en-GB" sz="1500" b="1"/>
              <a:t>F</a:t>
            </a:r>
            <a:r>
              <a:rPr lang="en-GB" sz="1500" b="1" i="0"/>
              <a:t> must be equal to the square of the critical value of  </a:t>
            </a:r>
            <a:r>
              <a:rPr lang="en-GB" sz="1500" b="1"/>
              <a:t>t</a:t>
            </a:r>
            <a:r>
              <a:rPr lang="en-GB" sz="1500" b="1" i="0"/>
              <a:t>.  (The critical values shown are for 500 degrees of freedom, but this must also be true for 536 degrees of freedom.)</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32" name="Rectangle 31"/>
          <p:cNvSpPr>
            <a:spLocks noChangeArrowheads="1"/>
          </p:cNvSpPr>
          <p:nvPr/>
        </p:nvSpPr>
        <p:spPr bwMode="auto">
          <a:xfrm>
            <a:off x="0" y="76294800"/>
            <a:ext cx="9144000" cy="801301"/>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22" name="Rectangle 5"/>
          <p:cNvSpPr>
            <a:spLocks noChangeArrowheads="1"/>
          </p:cNvSpPr>
          <p:nvPr/>
        </p:nvSpPr>
        <p:spPr bwMode="auto">
          <a:xfrm>
            <a:off x="0" y="548373"/>
            <a:ext cx="9144000" cy="34776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24"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3"/>
          <p:cNvSpPr txBox="1">
            <a:spLocks noChangeArrowheads="1"/>
          </p:cNvSpPr>
          <p:nvPr/>
        </p:nvSpPr>
        <p:spPr bwMode="auto">
          <a:xfrm>
            <a:off x="301625" y="597600"/>
            <a:ext cx="8532813" cy="33743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 SM SF</a:t>
            </a:r>
          </a:p>
          <a:p>
            <a:pPr>
              <a:lnSpc>
                <a:spcPct val="96000"/>
              </a:lnSpc>
              <a:spcBef>
                <a:spcPts val="600"/>
              </a:spcBef>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pPr>
              <a:lnSpc>
                <a:spcPct val="96000"/>
              </a:lnSpc>
            </a:pPr>
            <a:r>
              <a:rPr lang="en-GB" sz="1400" b="1" i="0" dirty="0">
                <a:latin typeface="Courier New" pitchFamily="49" charset="0"/>
                <a:cs typeface="Courier New" pitchFamily="49" charset="0"/>
              </a:rPr>
              <a:t>-----------+------------------------------           F(  3,   496) =   81.06</a:t>
            </a:r>
          </a:p>
          <a:p>
            <a:pPr>
              <a:lnSpc>
                <a:spcPct val="96000"/>
              </a:lnSpc>
            </a:pPr>
            <a:r>
              <a:rPr lang="en-GB" sz="1400" b="1" i="0" dirty="0">
                <a:latin typeface="Courier New" pitchFamily="49" charset="0"/>
                <a:cs typeface="Courier New" pitchFamily="49" charset="0"/>
              </a:rPr>
              <a:t>     Model |   1235.0519     3  411.683966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pPr>
              <a:lnSpc>
                <a:spcPct val="96000"/>
              </a:lnSpc>
            </a:pPr>
            <a:r>
              <a:rPr lang="en-GB" sz="1400" b="1" i="0" dirty="0">
                <a:latin typeface="Courier New" pitchFamily="49" charset="0"/>
                <a:cs typeface="Courier New" pitchFamily="49" charset="0"/>
              </a:rPr>
              <a:t>  Residual |   2518.9701   496  5.07856875           R-squared     =  0.3290</a:t>
            </a:r>
          </a:p>
          <a:p>
            <a:pPr>
              <a:lnSpc>
                <a:spcPct val="96000"/>
              </a:lnSpc>
            </a:pPr>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0.3249</a:t>
            </a:r>
          </a:p>
          <a:p>
            <a:pPr>
              <a:lnSpc>
                <a:spcPct val="96000"/>
              </a:lnSpc>
            </a:pPr>
            <a:r>
              <a:rPr lang="en-GB" sz="1400" b="1" i="0" dirty="0">
                <a:latin typeface="Courier New" pitchFamily="49" charset="0"/>
                <a:cs typeface="Courier New" pitchFamily="49" charset="0"/>
              </a:rPr>
              <a:t>     Total |    3754.022   499  7.52309018           Root MSE      =  2.2536</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ASVABC |   1.242527    .123587    10.05   0.000      .999708    1.485345</a:t>
            </a:r>
          </a:p>
          <a:p>
            <a:pPr>
              <a:lnSpc>
                <a:spcPct val="96000"/>
              </a:lnSpc>
            </a:pPr>
            <a:r>
              <a:rPr lang="en-GB" sz="1400" b="1" i="0" dirty="0">
                <a:latin typeface="Courier New" pitchFamily="49" charset="0"/>
                <a:cs typeface="Courier New" pitchFamily="49" charset="0"/>
              </a:rPr>
              <a:t>        SM |    .091353   .0459299     1.99   0.047     .0011119    .1815941</a:t>
            </a:r>
          </a:p>
          <a:p>
            <a:pPr>
              <a:lnSpc>
                <a:spcPct val="96000"/>
              </a:lnSpc>
            </a:pPr>
            <a:r>
              <a:rPr lang="en-GB" sz="1400" b="1" i="0" dirty="0">
                <a:latin typeface="Courier New" pitchFamily="49" charset="0"/>
                <a:cs typeface="Courier New" pitchFamily="49" charset="0"/>
              </a:rPr>
              <a:t>        SF |   .2028911   .0425117     4.77   0.000     .1193658    .2864163</a:t>
            </a:r>
          </a:p>
          <a:p>
            <a:pPr>
              <a:lnSpc>
                <a:spcPct val="96000"/>
              </a:lnSpc>
            </a:pPr>
            <a:r>
              <a:rPr lang="en-GB" sz="1400" b="1" i="0" dirty="0">
                <a:latin typeface="Courier New" pitchFamily="49" charset="0"/>
                <a:cs typeface="Courier New" pitchFamily="49" charset="0"/>
              </a:rPr>
              <a:t>     _cons |   10.59674   .6142778    17.25   0.000     9.389834    11.80365</a:t>
            </a:r>
          </a:p>
          <a:p>
            <a:pPr>
              <a:lnSpc>
                <a:spcPct val="96000"/>
              </a:lnSpc>
            </a:pPr>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sp>
        <p:nvSpPr>
          <p:cNvPr id="27" name="Rectangle 16"/>
          <p:cNvSpPr>
            <a:spLocks noChangeArrowheads="1"/>
          </p:cNvSpPr>
          <p:nvPr/>
        </p:nvSpPr>
        <p:spPr bwMode="auto">
          <a:xfrm>
            <a:off x="0" y="51192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8" name="Rectangle 19"/>
          <p:cNvSpPr>
            <a:spLocks noChangeArrowheads="1"/>
          </p:cNvSpPr>
          <p:nvPr/>
        </p:nvSpPr>
        <p:spPr bwMode="auto">
          <a:xfrm>
            <a:off x="4816475" y="5175750"/>
            <a:ext cx="641350" cy="34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11"/>
          <p:cNvGraphicFramePr>
            <a:graphicFrameLocks noChangeAspect="1"/>
          </p:cNvGraphicFramePr>
          <p:nvPr>
            <p:extLst>
              <p:ext uri="{D42A27DB-BD31-4B8C-83A1-F6EECF244321}">
                <p14:modId xmlns:p14="http://schemas.microsoft.com/office/powerpoint/2010/main" val="906655433"/>
              </p:ext>
            </p:extLst>
          </p:nvPr>
        </p:nvGraphicFramePr>
        <p:xfrm>
          <a:off x="3714750" y="5183188"/>
          <a:ext cx="1714500" cy="404812"/>
        </p:xfrm>
        <a:graphic>
          <a:graphicData uri="http://schemas.openxmlformats.org/presentationml/2006/ole">
            <mc:AlternateContent xmlns:mc="http://schemas.openxmlformats.org/markup-compatibility/2006">
              <mc:Choice xmlns:v="urn:schemas-microsoft-com:vml" Requires="v">
                <p:oleObj spid="_x0000_s254158" name="Equation" r:id="rId3" imgW="1714320" imgH="406080" progId="Equation.3">
                  <p:embed/>
                </p:oleObj>
              </mc:Choice>
              <mc:Fallback>
                <p:oleObj name="Equation" r:id="rId3" imgW="1714320" imgH="406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4750" y="5183188"/>
                        <a:ext cx="1714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Rectangle 2"/>
          <p:cNvSpPr>
            <a:spLocks noChangeArrowheads="1"/>
          </p:cNvSpPr>
          <p:nvPr/>
        </p:nvSpPr>
        <p:spPr bwMode="auto">
          <a:xfrm>
            <a:off x="6589713" y="5176800"/>
            <a:ext cx="1755775" cy="3420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5" name="Object 15"/>
          <p:cNvGraphicFramePr>
            <a:graphicFrameLocks noChangeAspect="1"/>
          </p:cNvGraphicFramePr>
          <p:nvPr>
            <p:extLst>
              <p:ext uri="{D42A27DB-BD31-4B8C-83A1-F6EECF244321}">
                <p14:modId xmlns:p14="http://schemas.microsoft.com/office/powerpoint/2010/main" val="3940495218"/>
              </p:ext>
            </p:extLst>
          </p:nvPr>
        </p:nvGraphicFramePr>
        <p:xfrm>
          <a:off x="6629400" y="5143500"/>
          <a:ext cx="1676400" cy="341313"/>
        </p:xfrm>
        <a:graphic>
          <a:graphicData uri="http://schemas.openxmlformats.org/presentationml/2006/ole">
            <mc:AlternateContent xmlns:mc="http://schemas.openxmlformats.org/markup-compatibility/2006">
              <mc:Choice xmlns:v="urn:schemas-microsoft-com:vml" Requires="v">
                <p:oleObj spid="_x0000_s254159" name="Equation" r:id="rId5" imgW="1676160" imgH="342720" progId="Equation.3">
                  <p:embed/>
                </p:oleObj>
              </mc:Choice>
              <mc:Fallback>
                <p:oleObj name="Equation" r:id="rId5" imgW="167616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9400" y="5143500"/>
                        <a:ext cx="16764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42"/>
          <p:cNvGraphicFramePr>
            <a:graphicFrameLocks noChangeAspect="1"/>
          </p:cNvGraphicFramePr>
          <p:nvPr>
            <p:extLst>
              <p:ext uri="{D42A27DB-BD31-4B8C-83A1-F6EECF244321}">
                <p14:modId xmlns:p14="http://schemas.microsoft.com/office/powerpoint/2010/main" val="3360185675"/>
              </p:ext>
            </p:extLst>
          </p:nvPr>
        </p:nvGraphicFramePr>
        <p:xfrm>
          <a:off x="1139825" y="5143500"/>
          <a:ext cx="1701800" cy="341313"/>
        </p:xfrm>
        <a:graphic>
          <a:graphicData uri="http://schemas.openxmlformats.org/presentationml/2006/ole">
            <mc:AlternateContent xmlns:mc="http://schemas.openxmlformats.org/markup-compatibility/2006">
              <mc:Choice xmlns:v="urn:schemas-microsoft-com:vml" Requires="v">
                <p:oleObj spid="_x0000_s254160" name="Equation" r:id="rId7" imgW="1701720" imgH="342720" progId="Equation.DSMT4">
                  <p:embed/>
                </p:oleObj>
              </mc:Choice>
              <mc:Fallback>
                <p:oleObj name="Equation" r:id="rId7" imgW="1701720" imgH="342720" progId="Equation.DSMT4">
                  <p:embed/>
                  <p:pic>
                    <p:nvPicPr>
                      <p:cNvPr id="0" name=""/>
                      <p:cNvPicPr>
                        <a:picLocks noChangeAspect="1" noChangeArrowheads="1"/>
                      </p:cNvPicPr>
                      <p:nvPr/>
                    </p:nvPicPr>
                    <p:blipFill>
                      <a:blip r:embed="rId8"/>
                      <a:srcRect/>
                      <a:stretch>
                        <a:fillRect/>
                      </a:stretch>
                    </p:blipFill>
                    <p:spPr bwMode="auto">
                      <a:xfrm>
                        <a:off x="1139825" y="5143500"/>
                        <a:ext cx="1701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Rectangle 16"/>
          <p:cNvSpPr>
            <a:spLocks noChangeArrowheads="1"/>
          </p:cNvSpPr>
          <p:nvPr/>
        </p:nvSpPr>
        <p:spPr bwMode="auto">
          <a:xfrm>
            <a:off x="0" y="4095749"/>
            <a:ext cx="9144000" cy="9556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6" name="Object 45"/>
          <p:cNvGraphicFramePr>
            <a:graphicFrameLocks noChangeAspect="1"/>
          </p:cNvGraphicFramePr>
          <p:nvPr>
            <p:extLst>
              <p:ext uri="{D42A27DB-BD31-4B8C-83A1-F6EECF244321}">
                <p14:modId xmlns:p14="http://schemas.microsoft.com/office/powerpoint/2010/main" val="1025375116"/>
              </p:ext>
            </p:extLst>
          </p:nvPr>
        </p:nvGraphicFramePr>
        <p:xfrm>
          <a:off x="457200" y="4148138"/>
          <a:ext cx="5067300" cy="825500"/>
        </p:xfrm>
        <a:graphic>
          <a:graphicData uri="http://schemas.openxmlformats.org/presentationml/2006/ole">
            <mc:AlternateContent xmlns:mc="http://schemas.openxmlformats.org/markup-compatibility/2006">
              <mc:Choice xmlns:v="urn:schemas-microsoft-com:vml" Requires="v">
                <p:oleObj spid="_x0000_s254161" name="Equation" r:id="rId9" imgW="5067000" imgH="825480" progId="Equation.DSMT4">
                  <p:embed/>
                </p:oleObj>
              </mc:Choice>
              <mc:Fallback>
                <p:oleObj name="Equation" r:id="rId9" imgW="5067000" imgH="825480" progId="Equation.DSMT4">
                  <p:embed/>
                  <p:pic>
                    <p:nvPicPr>
                      <p:cNvPr id="0" name=""/>
                      <p:cNvPicPr>
                        <a:picLocks noChangeAspect="1" noChangeArrowheads="1"/>
                      </p:cNvPicPr>
                      <p:nvPr/>
                    </p:nvPicPr>
                    <p:blipFill>
                      <a:blip r:embed="rId10"/>
                      <a:srcRect/>
                      <a:stretch>
                        <a:fillRect/>
                      </a:stretch>
                    </p:blipFill>
                    <p:spPr bwMode="auto">
                      <a:xfrm>
                        <a:off x="457200" y="4148138"/>
                        <a:ext cx="50673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 name="Rectangle 25"/>
          <p:cNvSpPr>
            <a:spLocks noChangeArrowheads="1"/>
          </p:cNvSpPr>
          <p:nvPr/>
        </p:nvSpPr>
        <p:spPr bwMode="auto">
          <a:xfrm>
            <a:off x="8019450" y="4378800"/>
            <a:ext cx="774000" cy="34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7" name="Object 46"/>
          <p:cNvGraphicFramePr>
            <a:graphicFrameLocks noChangeAspect="1"/>
          </p:cNvGraphicFramePr>
          <p:nvPr>
            <p:extLst>
              <p:ext uri="{D42A27DB-BD31-4B8C-83A1-F6EECF244321}">
                <p14:modId xmlns:p14="http://schemas.microsoft.com/office/powerpoint/2010/main" val="265946221"/>
              </p:ext>
            </p:extLst>
          </p:nvPr>
        </p:nvGraphicFramePr>
        <p:xfrm>
          <a:off x="5911850" y="4384675"/>
          <a:ext cx="2844800" cy="404813"/>
        </p:xfrm>
        <a:graphic>
          <a:graphicData uri="http://schemas.openxmlformats.org/presentationml/2006/ole">
            <mc:AlternateContent xmlns:mc="http://schemas.openxmlformats.org/markup-compatibility/2006">
              <mc:Choice xmlns:v="urn:schemas-microsoft-com:vml" Requires="v">
                <p:oleObj spid="_x0000_s254162" name="Equation" r:id="rId11" imgW="2844720" imgH="406080" progId="Equation.DSMT4">
                  <p:embed/>
                </p:oleObj>
              </mc:Choice>
              <mc:Fallback>
                <p:oleObj name="Equation" r:id="rId11" imgW="2844720" imgH="4060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11850" y="4384675"/>
                        <a:ext cx="28448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6"/>
          <p:cNvSpPr>
            <a:spLocks noChangeArrowheads="1"/>
          </p:cNvSpPr>
          <p:nvPr/>
        </p:nvSpPr>
        <p:spPr bwMode="auto">
          <a:xfrm>
            <a:off x="0" y="51192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498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smtClean="0">
                <a:solidFill>
                  <a:srgbClr val="3366FF"/>
                </a:solidFill>
              </a:rPr>
              <a:t>36</a:t>
            </a:r>
            <a:endParaRPr lang="en-US" sz="1000" i="0" dirty="0">
              <a:solidFill>
                <a:srgbClr val="3366FF"/>
              </a:solidFill>
            </a:endParaRPr>
          </a:p>
        </p:txBody>
      </p:sp>
      <p:sp>
        <p:nvSpPr>
          <p:cNvPr id="254989"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Hence the conclusions of the two tests must coincide.</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21" name="Rectangle 5"/>
          <p:cNvSpPr>
            <a:spLocks noChangeArrowheads="1"/>
          </p:cNvSpPr>
          <p:nvPr/>
        </p:nvSpPr>
        <p:spPr bwMode="auto">
          <a:xfrm>
            <a:off x="0" y="548373"/>
            <a:ext cx="9144000" cy="34776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22"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3"/>
          <p:cNvSpPr txBox="1">
            <a:spLocks noChangeArrowheads="1"/>
          </p:cNvSpPr>
          <p:nvPr/>
        </p:nvSpPr>
        <p:spPr bwMode="auto">
          <a:xfrm>
            <a:off x="301625" y="597600"/>
            <a:ext cx="8532813" cy="33743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 SM SF</a:t>
            </a:r>
          </a:p>
          <a:p>
            <a:pPr>
              <a:lnSpc>
                <a:spcPct val="96000"/>
              </a:lnSpc>
              <a:spcBef>
                <a:spcPts val="600"/>
              </a:spcBef>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pPr>
              <a:lnSpc>
                <a:spcPct val="96000"/>
              </a:lnSpc>
            </a:pPr>
            <a:r>
              <a:rPr lang="en-GB" sz="1400" b="1" i="0" dirty="0">
                <a:latin typeface="Courier New" pitchFamily="49" charset="0"/>
                <a:cs typeface="Courier New" pitchFamily="49" charset="0"/>
              </a:rPr>
              <a:t>-----------+------------------------------           F(  3,   496) =   81.06</a:t>
            </a:r>
          </a:p>
          <a:p>
            <a:pPr>
              <a:lnSpc>
                <a:spcPct val="96000"/>
              </a:lnSpc>
            </a:pPr>
            <a:r>
              <a:rPr lang="en-GB" sz="1400" b="1" i="0" dirty="0">
                <a:latin typeface="Courier New" pitchFamily="49" charset="0"/>
                <a:cs typeface="Courier New" pitchFamily="49" charset="0"/>
              </a:rPr>
              <a:t>     Model |   1235.0519     3  411.683966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pPr>
              <a:lnSpc>
                <a:spcPct val="96000"/>
              </a:lnSpc>
            </a:pPr>
            <a:r>
              <a:rPr lang="en-GB" sz="1400" b="1" i="0" dirty="0">
                <a:latin typeface="Courier New" pitchFamily="49" charset="0"/>
                <a:cs typeface="Courier New" pitchFamily="49" charset="0"/>
              </a:rPr>
              <a:t>  Residual |   2518.9701   496  5.07856875           R-squared     =  0.3290</a:t>
            </a:r>
          </a:p>
          <a:p>
            <a:pPr>
              <a:lnSpc>
                <a:spcPct val="96000"/>
              </a:lnSpc>
            </a:pPr>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0.3249</a:t>
            </a:r>
          </a:p>
          <a:p>
            <a:pPr>
              <a:lnSpc>
                <a:spcPct val="96000"/>
              </a:lnSpc>
            </a:pPr>
            <a:r>
              <a:rPr lang="en-GB" sz="1400" b="1" i="0" dirty="0">
                <a:latin typeface="Courier New" pitchFamily="49" charset="0"/>
                <a:cs typeface="Courier New" pitchFamily="49" charset="0"/>
              </a:rPr>
              <a:t>     Total |    3754.022   499  7.52309018           Root MSE      =  2.2536</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ASVABC |   1.242527    .123587    10.05   0.000      .999708    1.485345</a:t>
            </a:r>
          </a:p>
          <a:p>
            <a:pPr>
              <a:lnSpc>
                <a:spcPct val="96000"/>
              </a:lnSpc>
            </a:pPr>
            <a:r>
              <a:rPr lang="en-GB" sz="1400" b="1" i="0" dirty="0">
                <a:latin typeface="Courier New" pitchFamily="49" charset="0"/>
                <a:cs typeface="Courier New" pitchFamily="49" charset="0"/>
              </a:rPr>
              <a:t>        SM |    .091353   .0459299     1.99   0.047     .0011119    .1815941</a:t>
            </a:r>
          </a:p>
          <a:p>
            <a:pPr>
              <a:lnSpc>
                <a:spcPct val="96000"/>
              </a:lnSpc>
            </a:pPr>
            <a:r>
              <a:rPr lang="en-GB" sz="1400" b="1" i="0" dirty="0">
                <a:latin typeface="Courier New" pitchFamily="49" charset="0"/>
                <a:cs typeface="Courier New" pitchFamily="49" charset="0"/>
              </a:rPr>
              <a:t>        SF |   .2028911   .0425117     4.77   0.000     .1193658    .2864163</a:t>
            </a:r>
          </a:p>
          <a:p>
            <a:pPr>
              <a:lnSpc>
                <a:spcPct val="96000"/>
              </a:lnSpc>
            </a:pPr>
            <a:r>
              <a:rPr lang="en-GB" sz="1400" b="1" i="0" dirty="0">
                <a:latin typeface="Courier New" pitchFamily="49" charset="0"/>
                <a:cs typeface="Courier New" pitchFamily="49" charset="0"/>
              </a:rPr>
              <a:t>     _cons |   10.59674   .6142778    17.25   0.000     9.389834    11.80365</a:t>
            </a:r>
          </a:p>
          <a:p>
            <a:pPr>
              <a:lnSpc>
                <a:spcPct val="96000"/>
              </a:lnSpc>
            </a:pPr>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360185675"/>
              </p:ext>
            </p:extLst>
          </p:nvPr>
        </p:nvGraphicFramePr>
        <p:xfrm>
          <a:off x="1139825" y="5143500"/>
          <a:ext cx="1701800" cy="341313"/>
        </p:xfrm>
        <a:graphic>
          <a:graphicData uri="http://schemas.openxmlformats.org/presentationml/2006/ole">
            <mc:AlternateContent xmlns:mc="http://schemas.openxmlformats.org/markup-compatibility/2006">
              <mc:Choice xmlns:v="urn:schemas-microsoft-com:vml" Requires="v">
                <p:oleObj spid="_x0000_s255165" name="Equation" r:id="rId3" imgW="1701720" imgH="342720" progId="Equation.DSMT4">
                  <p:embed/>
                </p:oleObj>
              </mc:Choice>
              <mc:Fallback>
                <p:oleObj name="Equation" r:id="rId3" imgW="1701720" imgH="342720" progId="Equation.DSMT4">
                  <p:embed/>
                  <p:pic>
                    <p:nvPicPr>
                      <p:cNvPr id="0" name="Object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9825" y="5143500"/>
                        <a:ext cx="1701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16"/>
          <p:cNvSpPr>
            <a:spLocks noChangeArrowheads="1"/>
          </p:cNvSpPr>
          <p:nvPr/>
        </p:nvSpPr>
        <p:spPr bwMode="auto">
          <a:xfrm>
            <a:off x="0" y="4095749"/>
            <a:ext cx="9144000" cy="9556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1" name="Rectangle 25"/>
          <p:cNvSpPr>
            <a:spLocks noChangeArrowheads="1"/>
          </p:cNvSpPr>
          <p:nvPr/>
        </p:nvSpPr>
        <p:spPr bwMode="auto">
          <a:xfrm>
            <a:off x="8019450" y="4378800"/>
            <a:ext cx="774000" cy="34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1025375116"/>
              </p:ext>
            </p:extLst>
          </p:nvPr>
        </p:nvGraphicFramePr>
        <p:xfrm>
          <a:off x="457200" y="4148138"/>
          <a:ext cx="5067300" cy="825500"/>
        </p:xfrm>
        <a:graphic>
          <a:graphicData uri="http://schemas.openxmlformats.org/presentationml/2006/ole">
            <mc:AlternateContent xmlns:mc="http://schemas.openxmlformats.org/markup-compatibility/2006">
              <mc:Choice xmlns:v="urn:schemas-microsoft-com:vml" Requires="v">
                <p:oleObj spid="_x0000_s255166" name="Equation" r:id="rId5" imgW="5067000" imgH="825480" progId="Equation.DSMT4">
                  <p:embed/>
                </p:oleObj>
              </mc:Choice>
              <mc:Fallback>
                <p:oleObj name="Equation" r:id="rId5" imgW="5067000" imgH="825480" progId="Equation.DSMT4">
                  <p:embed/>
                  <p:pic>
                    <p:nvPicPr>
                      <p:cNvPr id="0" name=""/>
                      <p:cNvPicPr>
                        <a:picLocks noChangeAspect="1" noChangeArrowheads="1"/>
                      </p:cNvPicPr>
                      <p:nvPr/>
                    </p:nvPicPr>
                    <p:blipFill>
                      <a:blip r:embed="rId6"/>
                      <a:srcRect/>
                      <a:stretch>
                        <a:fillRect/>
                      </a:stretch>
                    </p:blipFill>
                    <p:spPr bwMode="auto">
                      <a:xfrm>
                        <a:off x="457200" y="4148138"/>
                        <a:ext cx="50673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265946221"/>
              </p:ext>
            </p:extLst>
          </p:nvPr>
        </p:nvGraphicFramePr>
        <p:xfrm>
          <a:off x="5911850" y="4384675"/>
          <a:ext cx="2844800" cy="404813"/>
        </p:xfrm>
        <a:graphic>
          <a:graphicData uri="http://schemas.openxmlformats.org/presentationml/2006/ole">
            <mc:AlternateContent xmlns:mc="http://schemas.openxmlformats.org/markup-compatibility/2006">
              <mc:Choice xmlns:v="urn:schemas-microsoft-com:vml" Requires="v">
                <p:oleObj spid="_x0000_s255167" name="Equation" r:id="rId7" imgW="2844720" imgH="406080" progId="Equation.DSMT4">
                  <p:embed/>
                </p:oleObj>
              </mc:Choice>
              <mc:Fallback>
                <p:oleObj name="Equation" r:id="rId7" imgW="2844720" imgH="40608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11850" y="4384675"/>
                        <a:ext cx="28448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Rectangle 19"/>
          <p:cNvSpPr>
            <a:spLocks noChangeArrowheads="1"/>
          </p:cNvSpPr>
          <p:nvPr/>
        </p:nvSpPr>
        <p:spPr bwMode="auto">
          <a:xfrm>
            <a:off x="4816475" y="5175750"/>
            <a:ext cx="641350" cy="34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9" name="Object 11"/>
          <p:cNvGraphicFramePr>
            <a:graphicFrameLocks noChangeAspect="1"/>
          </p:cNvGraphicFramePr>
          <p:nvPr>
            <p:extLst>
              <p:ext uri="{D42A27DB-BD31-4B8C-83A1-F6EECF244321}">
                <p14:modId xmlns:p14="http://schemas.microsoft.com/office/powerpoint/2010/main" val="1706362254"/>
              </p:ext>
            </p:extLst>
          </p:nvPr>
        </p:nvGraphicFramePr>
        <p:xfrm>
          <a:off x="3714750" y="5183188"/>
          <a:ext cx="1714500" cy="404812"/>
        </p:xfrm>
        <a:graphic>
          <a:graphicData uri="http://schemas.openxmlformats.org/presentationml/2006/ole">
            <mc:AlternateContent xmlns:mc="http://schemas.openxmlformats.org/markup-compatibility/2006">
              <mc:Choice xmlns:v="urn:schemas-microsoft-com:vml" Requires="v">
                <p:oleObj spid="_x0000_s255168" name="Equation" r:id="rId9" imgW="1714320" imgH="406080" progId="Equation.3">
                  <p:embed/>
                </p:oleObj>
              </mc:Choice>
              <mc:Fallback>
                <p:oleObj name="Equation" r:id="rId9" imgW="1714320" imgH="406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14750" y="5183188"/>
                        <a:ext cx="1714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Rectangle 2"/>
          <p:cNvSpPr>
            <a:spLocks noChangeArrowheads="1"/>
          </p:cNvSpPr>
          <p:nvPr/>
        </p:nvSpPr>
        <p:spPr bwMode="auto">
          <a:xfrm>
            <a:off x="6589713" y="5176800"/>
            <a:ext cx="1755775" cy="3420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4" name="Object 15"/>
          <p:cNvGraphicFramePr>
            <a:graphicFrameLocks noChangeAspect="1"/>
          </p:cNvGraphicFramePr>
          <p:nvPr>
            <p:extLst>
              <p:ext uri="{D42A27DB-BD31-4B8C-83A1-F6EECF244321}">
                <p14:modId xmlns:p14="http://schemas.microsoft.com/office/powerpoint/2010/main" val="2908339642"/>
              </p:ext>
            </p:extLst>
          </p:nvPr>
        </p:nvGraphicFramePr>
        <p:xfrm>
          <a:off x="6629400" y="5143500"/>
          <a:ext cx="1676400" cy="341313"/>
        </p:xfrm>
        <a:graphic>
          <a:graphicData uri="http://schemas.openxmlformats.org/presentationml/2006/ole">
            <mc:AlternateContent xmlns:mc="http://schemas.openxmlformats.org/markup-compatibility/2006">
              <mc:Choice xmlns:v="urn:schemas-microsoft-com:vml" Requires="v">
                <p:oleObj spid="_x0000_s255169" name="Equation" r:id="rId11" imgW="1676160" imgH="342720" progId="Equation.3">
                  <p:embed/>
                </p:oleObj>
              </mc:Choice>
              <mc:Fallback>
                <p:oleObj name="Equation" r:id="rId11" imgW="1676160" imgH="3427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29400" y="5143500"/>
                        <a:ext cx="16764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600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i="0" dirty="0" smtClean="0">
                <a:solidFill>
                  <a:srgbClr val="3366FF"/>
                </a:solidFill>
              </a:rPr>
              <a:t>37</a:t>
            </a:r>
            <a:endParaRPr lang="en-US" sz="1000" i="0" dirty="0">
              <a:solidFill>
                <a:srgbClr val="3366FF"/>
              </a:solidFill>
            </a:endParaRPr>
          </a:p>
        </p:txBody>
      </p:sp>
      <p:sp>
        <p:nvSpPr>
          <p:cNvPr id="256015"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This result means that the </a:t>
            </a:r>
            <a:r>
              <a:rPr lang="en-GB" sz="1500" b="1"/>
              <a:t>t</a:t>
            </a:r>
            <a:r>
              <a:rPr lang="en-GB" sz="1500" b="1" i="0"/>
              <a:t> test of the coefficient of a variable is a test of its marginal explanatory power, </a:t>
            </a:r>
            <a:r>
              <a:rPr lang="en-GB" sz="1500" b="1"/>
              <a:t>after all the other variables have been included in the equation.</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18" name="Rectangle 5"/>
          <p:cNvSpPr>
            <a:spLocks noChangeArrowheads="1"/>
          </p:cNvSpPr>
          <p:nvPr/>
        </p:nvSpPr>
        <p:spPr bwMode="auto">
          <a:xfrm>
            <a:off x="0" y="548373"/>
            <a:ext cx="9144000" cy="34776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9"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3"/>
          <p:cNvSpPr txBox="1">
            <a:spLocks noChangeArrowheads="1"/>
          </p:cNvSpPr>
          <p:nvPr/>
        </p:nvSpPr>
        <p:spPr bwMode="auto">
          <a:xfrm>
            <a:off x="301625" y="597600"/>
            <a:ext cx="8532813" cy="33743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 SM SF</a:t>
            </a:r>
          </a:p>
          <a:p>
            <a:pPr>
              <a:lnSpc>
                <a:spcPct val="96000"/>
              </a:lnSpc>
              <a:spcBef>
                <a:spcPts val="600"/>
              </a:spcBef>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pPr>
              <a:lnSpc>
                <a:spcPct val="96000"/>
              </a:lnSpc>
            </a:pPr>
            <a:r>
              <a:rPr lang="en-GB" sz="1400" b="1" i="0" dirty="0">
                <a:latin typeface="Courier New" pitchFamily="49" charset="0"/>
                <a:cs typeface="Courier New" pitchFamily="49" charset="0"/>
              </a:rPr>
              <a:t>-----------+------------------------------           F(  3,   496) =   81.06</a:t>
            </a:r>
          </a:p>
          <a:p>
            <a:pPr>
              <a:lnSpc>
                <a:spcPct val="96000"/>
              </a:lnSpc>
            </a:pPr>
            <a:r>
              <a:rPr lang="en-GB" sz="1400" b="1" i="0" dirty="0">
                <a:latin typeface="Courier New" pitchFamily="49" charset="0"/>
                <a:cs typeface="Courier New" pitchFamily="49" charset="0"/>
              </a:rPr>
              <a:t>     Model |   1235.0519     3  411.683966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pPr>
              <a:lnSpc>
                <a:spcPct val="96000"/>
              </a:lnSpc>
            </a:pPr>
            <a:r>
              <a:rPr lang="en-GB" sz="1400" b="1" i="0" dirty="0">
                <a:latin typeface="Courier New" pitchFamily="49" charset="0"/>
                <a:cs typeface="Courier New" pitchFamily="49" charset="0"/>
              </a:rPr>
              <a:t>  Residual |   2518.9701   496  5.07856875           R-squared     =  0.3290</a:t>
            </a:r>
          </a:p>
          <a:p>
            <a:pPr>
              <a:lnSpc>
                <a:spcPct val="96000"/>
              </a:lnSpc>
            </a:pPr>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0.3249</a:t>
            </a:r>
          </a:p>
          <a:p>
            <a:pPr>
              <a:lnSpc>
                <a:spcPct val="96000"/>
              </a:lnSpc>
            </a:pPr>
            <a:r>
              <a:rPr lang="en-GB" sz="1400" b="1" i="0" dirty="0">
                <a:latin typeface="Courier New" pitchFamily="49" charset="0"/>
                <a:cs typeface="Courier New" pitchFamily="49" charset="0"/>
              </a:rPr>
              <a:t>     Total |    3754.022   499  7.52309018           Root MSE      =  2.2536</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ASVABC |   1.242527    .123587    10.05   0.000      .999708    1.485345</a:t>
            </a:r>
          </a:p>
          <a:p>
            <a:pPr>
              <a:lnSpc>
                <a:spcPct val="96000"/>
              </a:lnSpc>
            </a:pPr>
            <a:r>
              <a:rPr lang="en-GB" sz="1400" b="1" i="0" dirty="0">
                <a:latin typeface="Courier New" pitchFamily="49" charset="0"/>
                <a:cs typeface="Courier New" pitchFamily="49" charset="0"/>
              </a:rPr>
              <a:t>        SM |    .091353   .0459299     1.99   0.047     .0011119    .1815941</a:t>
            </a:r>
          </a:p>
          <a:p>
            <a:pPr>
              <a:lnSpc>
                <a:spcPct val="96000"/>
              </a:lnSpc>
            </a:pPr>
            <a:r>
              <a:rPr lang="en-GB" sz="1400" b="1" i="0" dirty="0">
                <a:latin typeface="Courier New" pitchFamily="49" charset="0"/>
                <a:cs typeface="Courier New" pitchFamily="49" charset="0"/>
              </a:rPr>
              <a:t>        SF |   .2028911   .0425117     4.77   0.000     .1193658    .2864163</a:t>
            </a:r>
          </a:p>
          <a:p>
            <a:pPr>
              <a:lnSpc>
                <a:spcPct val="96000"/>
              </a:lnSpc>
            </a:pPr>
            <a:r>
              <a:rPr lang="en-GB" sz="1400" b="1" i="0" dirty="0">
                <a:latin typeface="Courier New" pitchFamily="49" charset="0"/>
                <a:cs typeface="Courier New" pitchFamily="49" charset="0"/>
              </a:rPr>
              <a:t>     _cons |   10.59674   .6142778    17.25   0.000     9.389834    11.80365</a:t>
            </a:r>
          </a:p>
          <a:p>
            <a:pPr>
              <a:lnSpc>
                <a:spcPct val="96000"/>
              </a:lnSpc>
            </a:pPr>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sp>
        <p:nvSpPr>
          <p:cNvPr id="24" name="Rectangle 16"/>
          <p:cNvSpPr>
            <a:spLocks noChangeArrowheads="1"/>
          </p:cNvSpPr>
          <p:nvPr/>
        </p:nvSpPr>
        <p:spPr bwMode="auto">
          <a:xfrm>
            <a:off x="0" y="51192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6" name="Object 11"/>
          <p:cNvGraphicFramePr>
            <a:graphicFrameLocks noChangeAspect="1"/>
          </p:cNvGraphicFramePr>
          <p:nvPr>
            <p:extLst>
              <p:ext uri="{D42A27DB-BD31-4B8C-83A1-F6EECF244321}">
                <p14:modId xmlns:p14="http://schemas.microsoft.com/office/powerpoint/2010/main" val="181194605"/>
              </p:ext>
            </p:extLst>
          </p:nvPr>
        </p:nvGraphicFramePr>
        <p:xfrm>
          <a:off x="3714750" y="5183188"/>
          <a:ext cx="1714500" cy="404812"/>
        </p:xfrm>
        <a:graphic>
          <a:graphicData uri="http://schemas.openxmlformats.org/presentationml/2006/ole">
            <mc:AlternateContent xmlns:mc="http://schemas.openxmlformats.org/markup-compatibility/2006">
              <mc:Choice xmlns:v="urn:schemas-microsoft-com:vml" Requires="v">
                <p:oleObj spid="_x0000_s256185" name="Equation" r:id="rId3" imgW="1714320" imgH="406080" progId="Equation.3">
                  <p:embed/>
                </p:oleObj>
              </mc:Choice>
              <mc:Fallback>
                <p:oleObj name="Equation" r:id="rId3" imgW="1714320" imgH="406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4750" y="5183188"/>
                        <a:ext cx="1714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5"/>
          <p:cNvGraphicFramePr>
            <a:graphicFrameLocks noChangeAspect="1"/>
          </p:cNvGraphicFramePr>
          <p:nvPr>
            <p:extLst>
              <p:ext uri="{D42A27DB-BD31-4B8C-83A1-F6EECF244321}">
                <p14:modId xmlns:p14="http://schemas.microsoft.com/office/powerpoint/2010/main" val="2039219002"/>
              </p:ext>
            </p:extLst>
          </p:nvPr>
        </p:nvGraphicFramePr>
        <p:xfrm>
          <a:off x="6629400" y="5143500"/>
          <a:ext cx="1676400" cy="341313"/>
        </p:xfrm>
        <a:graphic>
          <a:graphicData uri="http://schemas.openxmlformats.org/presentationml/2006/ole">
            <mc:AlternateContent xmlns:mc="http://schemas.openxmlformats.org/markup-compatibility/2006">
              <mc:Choice xmlns:v="urn:schemas-microsoft-com:vml" Requires="v">
                <p:oleObj spid="_x0000_s256186" name="Equation" r:id="rId5" imgW="1676160" imgH="342720" progId="Equation.3">
                  <p:embed/>
                </p:oleObj>
              </mc:Choice>
              <mc:Fallback>
                <p:oleObj name="Equation" r:id="rId5" imgW="167616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9400" y="5143500"/>
                        <a:ext cx="16764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360185675"/>
              </p:ext>
            </p:extLst>
          </p:nvPr>
        </p:nvGraphicFramePr>
        <p:xfrm>
          <a:off x="1139825" y="5143500"/>
          <a:ext cx="1701800" cy="341313"/>
        </p:xfrm>
        <a:graphic>
          <a:graphicData uri="http://schemas.openxmlformats.org/presentationml/2006/ole">
            <mc:AlternateContent xmlns:mc="http://schemas.openxmlformats.org/markup-compatibility/2006">
              <mc:Choice xmlns:v="urn:schemas-microsoft-com:vml" Requires="v">
                <p:oleObj spid="_x0000_s256187" name="Equation" r:id="rId7" imgW="1701720" imgH="342720" progId="Equation.DSMT4">
                  <p:embed/>
                </p:oleObj>
              </mc:Choice>
              <mc:Fallback>
                <p:oleObj name="Equation" r:id="rId7" imgW="1701720" imgH="342720" progId="Equation.DSMT4">
                  <p:embed/>
                  <p:pic>
                    <p:nvPicPr>
                      <p:cNvPr id="0" name="Object 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39825" y="5143500"/>
                        <a:ext cx="1701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Rectangle 16"/>
          <p:cNvSpPr>
            <a:spLocks noChangeArrowheads="1"/>
          </p:cNvSpPr>
          <p:nvPr/>
        </p:nvSpPr>
        <p:spPr bwMode="auto">
          <a:xfrm>
            <a:off x="0" y="4095749"/>
            <a:ext cx="9144000" cy="9556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1025375116"/>
              </p:ext>
            </p:extLst>
          </p:nvPr>
        </p:nvGraphicFramePr>
        <p:xfrm>
          <a:off x="457200" y="4148138"/>
          <a:ext cx="5067300" cy="825500"/>
        </p:xfrm>
        <a:graphic>
          <a:graphicData uri="http://schemas.openxmlformats.org/presentationml/2006/ole">
            <mc:AlternateContent xmlns:mc="http://schemas.openxmlformats.org/markup-compatibility/2006">
              <mc:Choice xmlns:v="urn:schemas-microsoft-com:vml" Requires="v">
                <p:oleObj spid="_x0000_s256188" name="Equation" r:id="rId9" imgW="5067000" imgH="825480" progId="Equation.DSMT4">
                  <p:embed/>
                </p:oleObj>
              </mc:Choice>
              <mc:Fallback>
                <p:oleObj name="Equation" r:id="rId9" imgW="5067000" imgH="825480" progId="Equation.DSMT4">
                  <p:embed/>
                  <p:pic>
                    <p:nvPicPr>
                      <p:cNvPr id="0" name=""/>
                      <p:cNvPicPr>
                        <a:picLocks noChangeAspect="1" noChangeArrowheads="1"/>
                      </p:cNvPicPr>
                      <p:nvPr/>
                    </p:nvPicPr>
                    <p:blipFill>
                      <a:blip r:embed="rId10"/>
                      <a:srcRect/>
                      <a:stretch>
                        <a:fillRect/>
                      </a:stretch>
                    </p:blipFill>
                    <p:spPr bwMode="auto">
                      <a:xfrm>
                        <a:off x="457200" y="4148138"/>
                        <a:ext cx="50673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65946221"/>
              </p:ext>
            </p:extLst>
          </p:nvPr>
        </p:nvGraphicFramePr>
        <p:xfrm>
          <a:off x="5911850" y="4384675"/>
          <a:ext cx="2844800" cy="404813"/>
        </p:xfrm>
        <a:graphic>
          <a:graphicData uri="http://schemas.openxmlformats.org/presentationml/2006/ole">
            <mc:AlternateContent xmlns:mc="http://schemas.openxmlformats.org/markup-compatibility/2006">
              <mc:Choice xmlns:v="urn:schemas-microsoft-com:vml" Requires="v">
                <p:oleObj spid="_x0000_s256189" name="Equation" r:id="rId11" imgW="2844720" imgH="406080" progId="Equation.DSMT4">
                  <p:embed/>
                </p:oleObj>
              </mc:Choice>
              <mc:Fallback>
                <p:oleObj name="Equation" r:id="rId11" imgW="2844720" imgH="4060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11850" y="4384675"/>
                        <a:ext cx="28448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805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i="0" dirty="0" smtClean="0">
                <a:solidFill>
                  <a:srgbClr val="3366FF"/>
                </a:solidFill>
              </a:rPr>
              <a:t>38</a:t>
            </a:r>
            <a:endParaRPr lang="en-US" sz="1000" i="0" dirty="0">
              <a:solidFill>
                <a:srgbClr val="3366FF"/>
              </a:solidFill>
            </a:endParaRPr>
          </a:p>
        </p:txBody>
      </p:sp>
      <p:sp>
        <p:nvSpPr>
          <p:cNvPr id="258063"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If the variable is correlated with one or more of the other variables, its marginal explanatory power may be quite low, even if it genuinely belongs in the model.</a:t>
            </a:r>
            <a:endParaRPr lang="en-GB" sz="1500" b="1"/>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52"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5"/>
          <p:cNvSpPr>
            <a:spLocks noChangeArrowheads="1"/>
          </p:cNvSpPr>
          <p:nvPr/>
        </p:nvSpPr>
        <p:spPr bwMode="auto">
          <a:xfrm>
            <a:off x="0" y="548373"/>
            <a:ext cx="9144000" cy="34776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9"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3"/>
          <p:cNvSpPr txBox="1">
            <a:spLocks noChangeArrowheads="1"/>
          </p:cNvSpPr>
          <p:nvPr/>
        </p:nvSpPr>
        <p:spPr bwMode="auto">
          <a:xfrm>
            <a:off x="301625" y="597600"/>
            <a:ext cx="8532813" cy="33743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 SM SF</a:t>
            </a:r>
          </a:p>
          <a:p>
            <a:pPr>
              <a:lnSpc>
                <a:spcPct val="96000"/>
              </a:lnSpc>
              <a:spcBef>
                <a:spcPts val="600"/>
              </a:spcBef>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pPr>
              <a:lnSpc>
                <a:spcPct val="96000"/>
              </a:lnSpc>
            </a:pPr>
            <a:r>
              <a:rPr lang="en-GB" sz="1400" b="1" i="0" dirty="0">
                <a:latin typeface="Courier New" pitchFamily="49" charset="0"/>
                <a:cs typeface="Courier New" pitchFamily="49" charset="0"/>
              </a:rPr>
              <a:t>-----------+------------------------------           F(  3,   496) =   81.06</a:t>
            </a:r>
          </a:p>
          <a:p>
            <a:pPr>
              <a:lnSpc>
                <a:spcPct val="96000"/>
              </a:lnSpc>
            </a:pPr>
            <a:r>
              <a:rPr lang="en-GB" sz="1400" b="1" i="0" dirty="0">
                <a:latin typeface="Courier New" pitchFamily="49" charset="0"/>
                <a:cs typeface="Courier New" pitchFamily="49" charset="0"/>
              </a:rPr>
              <a:t>     Model |   1235.0519     3  411.683966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pPr>
              <a:lnSpc>
                <a:spcPct val="96000"/>
              </a:lnSpc>
            </a:pPr>
            <a:r>
              <a:rPr lang="en-GB" sz="1400" b="1" i="0" dirty="0">
                <a:latin typeface="Courier New" pitchFamily="49" charset="0"/>
                <a:cs typeface="Courier New" pitchFamily="49" charset="0"/>
              </a:rPr>
              <a:t>  Residual |   2518.9701   496  5.07856875           R-squared     =  0.3290</a:t>
            </a:r>
          </a:p>
          <a:p>
            <a:pPr>
              <a:lnSpc>
                <a:spcPct val="96000"/>
              </a:lnSpc>
            </a:pPr>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0.3249</a:t>
            </a:r>
          </a:p>
          <a:p>
            <a:pPr>
              <a:lnSpc>
                <a:spcPct val="96000"/>
              </a:lnSpc>
            </a:pPr>
            <a:r>
              <a:rPr lang="en-GB" sz="1400" b="1" i="0" dirty="0">
                <a:latin typeface="Courier New" pitchFamily="49" charset="0"/>
                <a:cs typeface="Courier New" pitchFamily="49" charset="0"/>
              </a:rPr>
              <a:t>     Total |    3754.022   499  7.52309018           Root MSE      =  2.2536</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ASVABC |   1.242527    .123587    10.05   0.000      .999708    1.485345</a:t>
            </a:r>
          </a:p>
          <a:p>
            <a:pPr>
              <a:lnSpc>
                <a:spcPct val="96000"/>
              </a:lnSpc>
            </a:pPr>
            <a:r>
              <a:rPr lang="en-GB" sz="1400" b="1" i="0" dirty="0">
                <a:latin typeface="Courier New" pitchFamily="49" charset="0"/>
                <a:cs typeface="Courier New" pitchFamily="49" charset="0"/>
              </a:rPr>
              <a:t>        SM |    .091353   .0459299     1.99   0.047     .0011119    .1815941</a:t>
            </a:r>
          </a:p>
          <a:p>
            <a:pPr>
              <a:lnSpc>
                <a:spcPct val="96000"/>
              </a:lnSpc>
            </a:pPr>
            <a:r>
              <a:rPr lang="en-GB" sz="1400" b="1" i="0" dirty="0">
                <a:latin typeface="Courier New" pitchFamily="49" charset="0"/>
                <a:cs typeface="Courier New" pitchFamily="49" charset="0"/>
              </a:rPr>
              <a:t>        SF |   .2028911   .0425117     4.77   0.000     .1193658    .2864163</a:t>
            </a:r>
          </a:p>
          <a:p>
            <a:pPr>
              <a:lnSpc>
                <a:spcPct val="96000"/>
              </a:lnSpc>
            </a:pPr>
            <a:r>
              <a:rPr lang="en-GB" sz="1400" b="1" i="0" dirty="0">
                <a:latin typeface="Courier New" pitchFamily="49" charset="0"/>
                <a:cs typeface="Courier New" pitchFamily="49" charset="0"/>
              </a:rPr>
              <a:t>     _cons |   10.59674   .6142778    17.25   0.000     9.389834    11.80365</a:t>
            </a:r>
          </a:p>
          <a:p>
            <a:pPr>
              <a:lnSpc>
                <a:spcPct val="96000"/>
              </a:lnSpc>
            </a:pPr>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sp>
        <p:nvSpPr>
          <p:cNvPr id="24" name="Rectangle 16"/>
          <p:cNvSpPr>
            <a:spLocks noChangeArrowheads="1"/>
          </p:cNvSpPr>
          <p:nvPr/>
        </p:nvSpPr>
        <p:spPr bwMode="auto">
          <a:xfrm>
            <a:off x="0" y="51192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6" name="Object 11"/>
          <p:cNvGraphicFramePr>
            <a:graphicFrameLocks noChangeAspect="1"/>
          </p:cNvGraphicFramePr>
          <p:nvPr>
            <p:extLst>
              <p:ext uri="{D42A27DB-BD31-4B8C-83A1-F6EECF244321}">
                <p14:modId xmlns:p14="http://schemas.microsoft.com/office/powerpoint/2010/main" val="181194605"/>
              </p:ext>
            </p:extLst>
          </p:nvPr>
        </p:nvGraphicFramePr>
        <p:xfrm>
          <a:off x="3714750" y="5183188"/>
          <a:ext cx="1714500" cy="404812"/>
        </p:xfrm>
        <a:graphic>
          <a:graphicData uri="http://schemas.openxmlformats.org/presentationml/2006/ole">
            <mc:AlternateContent xmlns:mc="http://schemas.openxmlformats.org/markup-compatibility/2006">
              <mc:Choice xmlns:v="urn:schemas-microsoft-com:vml" Requires="v">
                <p:oleObj spid="_x0000_s258234" name="Equation" r:id="rId3" imgW="1714320" imgH="406080" progId="Equation.3">
                  <p:embed/>
                </p:oleObj>
              </mc:Choice>
              <mc:Fallback>
                <p:oleObj name="Equation" r:id="rId3" imgW="1714320" imgH="406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4750" y="5183188"/>
                        <a:ext cx="1714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5"/>
          <p:cNvGraphicFramePr>
            <a:graphicFrameLocks noChangeAspect="1"/>
          </p:cNvGraphicFramePr>
          <p:nvPr>
            <p:extLst>
              <p:ext uri="{D42A27DB-BD31-4B8C-83A1-F6EECF244321}">
                <p14:modId xmlns:p14="http://schemas.microsoft.com/office/powerpoint/2010/main" val="2039219002"/>
              </p:ext>
            </p:extLst>
          </p:nvPr>
        </p:nvGraphicFramePr>
        <p:xfrm>
          <a:off x="6629400" y="5143500"/>
          <a:ext cx="1676400" cy="341313"/>
        </p:xfrm>
        <a:graphic>
          <a:graphicData uri="http://schemas.openxmlformats.org/presentationml/2006/ole">
            <mc:AlternateContent xmlns:mc="http://schemas.openxmlformats.org/markup-compatibility/2006">
              <mc:Choice xmlns:v="urn:schemas-microsoft-com:vml" Requires="v">
                <p:oleObj spid="_x0000_s258235" name="Equation" r:id="rId5" imgW="1676160" imgH="342720" progId="Equation.3">
                  <p:embed/>
                </p:oleObj>
              </mc:Choice>
              <mc:Fallback>
                <p:oleObj name="Equation" r:id="rId5" imgW="167616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9400" y="5143500"/>
                        <a:ext cx="16764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360185675"/>
              </p:ext>
            </p:extLst>
          </p:nvPr>
        </p:nvGraphicFramePr>
        <p:xfrm>
          <a:off x="1139825" y="5143500"/>
          <a:ext cx="1701800" cy="341313"/>
        </p:xfrm>
        <a:graphic>
          <a:graphicData uri="http://schemas.openxmlformats.org/presentationml/2006/ole">
            <mc:AlternateContent xmlns:mc="http://schemas.openxmlformats.org/markup-compatibility/2006">
              <mc:Choice xmlns:v="urn:schemas-microsoft-com:vml" Requires="v">
                <p:oleObj spid="_x0000_s258236" name="Equation" r:id="rId7" imgW="1701720" imgH="342720" progId="Equation.DSMT4">
                  <p:embed/>
                </p:oleObj>
              </mc:Choice>
              <mc:Fallback>
                <p:oleObj name="Equation" r:id="rId7" imgW="1701720" imgH="342720" progId="Equation.DSMT4">
                  <p:embed/>
                  <p:pic>
                    <p:nvPicPr>
                      <p:cNvPr id="0" name="Object 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39825" y="5143500"/>
                        <a:ext cx="1701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Rectangle 16"/>
          <p:cNvSpPr>
            <a:spLocks noChangeArrowheads="1"/>
          </p:cNvSpPr>
          <p:nvPr/>
        </p:nvSpPr>
        <p:spPr bwMode="auto">
          <a:xfrm>
            <a:off x="0" y="4095749"/>
            <a:ext cx="9144000" cy="9556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1025375116"/>
              </p:ext>
            </p:extLst>
          </p:nvPr>
        </p:nvGraphicFramePr>
        <p:xfrm>
          <a:off x="457200" y="4148138"/>
          <a:ext cx="5067300" cy="825500"/>
        </p:xfrm>
        <a:graphic>
          <a:graphicData uri="http://schemas.openxmlformats.org/presentationml/2006/ole">
            <mc:AlternateContent xmlns:mc="http://schemas.openxmlformats.org/markup-compatibility/2006">
              <mc:Choice xmlns:v="urn:schemas-microsoft-com:vml" Requires="v">
                <p:oleObj spid="_x0000_s258237" name="Equation" r:id="rId9" imgW="5067000" imgH="825480" progId="Equation.DSMT4">
                  <p:embed/>
                </p:oleObj>
              </mc:Choice>
              <mc:Fallback>
                <p:oleObj name="Equation" r:id="rId9" imgW="5067000" imgH="825480" progId="Equation.DSMT4">
                  <p:embed/>
                  <p:pic>
                    <p:nvPicPr>
                      <p:cNvPr id="0" name=""/>
                      <p:cNvPicPr>
                        <a:picLocks noChangeAspect="1" noChangeArrowheads="1"/>
                      </p:cNvPicPr>
                      <p:nvPr/>
                    </p:nvPicPr>
                    <p:blipFill>
                      <a:blip r:embed="rId10"/>
                      <a:srcRect/>
                      <a:stretch>
                        <a:fillRect/>
                      </a:stretch>
                    </p:blipFill>
                    <p:spPr bwMode="auto">
                      <a:xfrm>
                        <a:off x="457200" y="4148138"/>
                        <a:ext cx="50673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65946221"/>
              </p:ext>
            </p:extLst>
          </p:nvPr>
        </p:nvGraphicFramePr>
        <p:xfrm>
          <a:off x="5911850" y="4384675"/>
          <a:ext cx="2844800" cy="404813"/>
        </p:xfrm>
        <a:graphic>
          <a:graphicData uri="http://schemas.openxmlformats.org/presentationml/2006/ole">
            <mc:AlternateContent xmlns:mc="http://schemas.openxmlformats.org/markup-compatibility/2006">
              <mc:Choice xmlns:v="urn:schemas-microsoft-com:vml" Requires="v">
                <p:oleObj spid="_x0000_s258238" name="Equation" r:id="rId11" imgW="2844720" imgH="406080" progId="Equation.DSMT4">
                  <p:embed/>
                </p:oleObj>
              </mc:Choice>
              <mc:Fallback>
                <p:oleObj name="Equation" r:id="rId11" imgW="2844720" imgH="4060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11850" y="4384675"/>
                        <a:ext cx="28448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8905"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a:solidFill>
                  <a:srgbClr val="3366FF"/>
                </a:solidFill>
              </a:rPr>
              <a:t>3</a:t>
            </a:r>
          </a:p>
        </p:txBody>
      </p:sp>
      <p:sp>
        <p:nvSpPr>
          <p:cNvPr id="20890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a:t>The null hypothesis </a:t>
            </a:r>
            <a:r>
              <a:rPr lang="en-GB" sz="1500" b="1" i="0" dirty="0" smtClean="0"/>
              <a:t>is </a:t>
            </a:r>
            <a:r>
              <a:rPr lang="en-GB" sz="1500" b="1" i="0" dirty="0"/>
              <a:t>that neither </a:t>
            </a:r>
            <a:r>
              <a:rPr lang="en-GB" sz="1500" b="1" dirty="0"/>
              <a:t>X</a:t>
            </a:r>
            <a:r>
              <a:rPr lang="en-GB" sz="1500" b="1" i="0" baseline="-25000" dirty="0"/>
              <a:t>3</a:t>
            </a:r>
            <a:r>
              <a:rPr lang="en-GB" sz="1500" b="1" i="0" dirty="0"/>
              <a:t> nor </a:t>
            </a:r>
            <a:r>
              <a:rPr lang="en-GB" sz="1500" b="1" dirty="0"/>
              <a:t>X</a:t>
            </a:r>
            <a:r>
              <a:rPr lang="en-GB" sz="1500" b="1" i="0" baseline="-25000" dirty="0"/>
              <a:t>4</a:t>
            </a:r>
            <a:r>
              <a:rPr lang="en-GB" sz="1500" b="1" i="0" dirty="0"/>
              <a:t> belongs in the model.  The alternative hypothesis is that at least one of them does, perhaps both.</a:t>
            </a:r>
            <a:endParaRPr lang="en-GB" sz="1500" b="1" i="0" dirty="0">
              <a:latin typeface="Times New Roman" pitchFamily="18"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26"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7"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6" name="Object 7"/>
          <p:cNvGraphicFramePr>
            <a:graphicFrameLocks noChangeAspect="1"/>
          </p:cNvGraphicFramePr>
          <p:nvPr>
            <p:extLst>
              <p:ext uri="{D42A27DB-BD31-4B8C-83A1-F6EECF244321}">
                <p14:modId xmlns:p14="http://schemas.microsoft.com/office/powerpoint/2010/main" val="2329737931"/>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09089"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0"/>
          <p:cNvGraphicFramePr>
            <a:graphicFrameLocks noChangeAspect="1"/>
          </p:cNvGraphicFramePr>
          <p:nvPr>
            <p:extLst>
              <p:ext uri="{D42A27DB-BD31-4B8C-83A1-F6EECF244321}">
                <p14:modId xmlns:p14="http://schemas.microsoft.com/office/powerpoint/2010/main" val="1166515669"/>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09090"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8" name="Group 37"/>
          <p:cNvGrpSpPr/>
          <p:nvPr/>
        </p:nvGrpSpPr>
        <p:grpSpPr>
          <a:xfrm>
            <a:off x="3048000" y="2102400"/>
            <a:ext cx="3956050" cy="381000"/>
            <a:chOff x="3048000" y="2051051"/>
            <a:chExt cx="3956050" cy="381000"/>
          </a:xfrm>
        </p:grpSpPr>
        <p:graphicFrame>
          <p:nvGraphicFramePr>
            <p:cNvPr id="39" name="Object 31"/>
            <p:cNvGraphicFramePr>
              <a:graphicFrameLocks noChangeAspect="1"/>
            </p:cNvGraphicFramePr>
            <p:nvPr>
              <p:extLst>
                <p:ext uri="{D42A27DB-BD31-4B8C-83A1-F6EECF244321}">
                  <p14:modId xmlns:p14="http://schemas.microsoft.com/office/powerpoint/2010/main" val="1179433337"/>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09091"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32"/>
            <p:cNvGraphicFramePr>
              <a:graphicFrameLocks noChangeAspect="1"/>
            </p:cNvGraphicFramePr>
            <p:nvPr>
              <p:extLst>
                <p:ext uri="{D42A27DB-BD31-4B8C-83A1-F6EECF244321}">
                  <p14:modId xmlns:p14="http://schemas.microsoft.com/office/powerpoint/2010/main" val="1686343657"/>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09092"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33"/>
            <p:cNvGraphicFramePr>
              <a:graphicFrameLocks noChangeAspect="1"/>
            </p:cNvGraphicFramePr>
            <p:nvPr>
              <p:extLst>
                <p:ext uri="{D42A27DB-BD31-4B8C-83A1-F6EECF244321}">
                  <p14:modId xmlns:p14="http://schemas.microsoft.com/office/powerpoint/2010/main" val="674714228"/>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09093"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43"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44"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graphicFrame>
        <p:nvGraphicFramePr>
          <p:cNvPr id="48" name="Object 47"/>
          <p:cNvGraphicFramePr>
            <a:graphicFrameLocks noChangeAspect="1"/>
          </p:cNvGraphicFramePr>
          <p:nvPr>
            <p:extLst>
              <p:ext uri="{D42A27DB-BD31-4B8C-83A1-F6EECF244321}">
                <p14:modId xmlns:p14="http://schemas.microsoft.com/office/powerpoint/2010/main" val="1011721411"/>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09094" name="Equation" r:id="rId13" imgW="4203700" imgH="381000" progId="Equation.3">
                  <p:embed/>
                </p:oleObj>
              </mc:Choice>
              <mc:Fallback>
                <p:oleObj name="Equation" r:id="rId13" imgW="42037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907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i="0" dirty="0" smtClean="0">
                <a:solidFill>
                  <a:srgbClr val="3366FF"/>
                </a:solidFill>
              </a:rPr>
              <a:t>39</a:t>
            </a:r>
            <a:endParaRPr lang="en-US" sz="1000" i="0" dirty="0">
              <a:solidFill>
                <a:srgbClr val="3366FF"/>
              </a:solidFill>
            </a:endParaRPr>
          </a:p>
        </p:txBody>
      </p:sp>
      <p:sp>
        <p:nvSpPr>
          <p:cNvPr id="25908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If all the variables are correlated, it is possible for all of them to have low marginal explanatory power and for none of the </a:t>
            </a:r>
            <a:r>
              <a:rPr lang="en-GB" sz="1500" b="1"/>
              <a:t>t</a:t>
            </a:r>
            <a:r>
              <a:rPr lang="en-GB" sz="1500" b="1" i="0"/>
              <a:t> tests to be significant, even though the </a:t>
            </a:r>
            <a:r>
              <a:rPr lang="en-GB" sz="1500" b="1"/>
              <a:t>F</a:t>
            </a:r>
            <a:r>
              <a:rPr lang="en-GB" sz="1500" b="1" i="0"/>
              <a:t> test for their joint explanatory power is highly significant.</a:t>
            </a:r>
            <a:endParaRPr lang="en-GB" sz="1500" b="1"/>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18" name="Rectangle 5"/>
          <p:cNvSpPr>
            <a:spLocks noChangeArrowheads="1"/>
          </p:cNvSpPr>
          <p:nvPr/>
        </p:nvSpPr>
        <p:spPr bwMode="auto">
          <a:xfrm>
            <a:off x="0" y="548373"/>
            <a:ext cx="9144000" cy="34776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9"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3"/>
          <p:cNvSpPr txBox="1">
            <a:spLocks noChangeArrowheads="1"/>
          </p:cNvSpPr>
          <p:nvPr/>
        </p:nvSpPr>
        <p:spPr bwMode="auto">
          <a:xfrm>
            <a:off x="301625" y="597600"/>
            <a:ext cx="8532813" cy="33743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 SM SF</a:t>
            </a:r>
          </a:p>
          <a:p>
            <a:pPr>
              <a:lnSpc>
                <a:spcPct val="96000"/>
              </a:lnSpc>
              <a:spcBef>
                <a:spcPts val="600"/>
              </a:spcBef>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pPr>
              <a:lnSpc>
                <a:spcPct val="96000"/>
              </a:lnSpc>
            </a:pPr>
            <a:r>
              <a:rPr lang="en-GB" sz="1400" b="1" i="0" dirty="0">
                <a:latin typeface="Courier New" pitchFamily="49" charset="0"/>
                <a:cs typeface="Courier New" pitchFamily="49" charset="0"/>
              </a:rPr>
              <a:t>-----------+------------------------------           F(  3,   496) =   81.06</a:t>
            </a:r>
          </a:p>
          <a:p>
            <a:pPr>
              <a:lnSpc>
                <a:spcPct val="96000"/>
              </a:lnSpc>
            </a:pPr>
            <a:r>
              <a:rPr lang="en-GB" sz="1400" b="1" i="0" dirty="0">
                <a:latin typeface="Courier New" pitchFamily="49" charset="0"/>
                <a:cs typeface="Courier New" pitchFamily="49" charset="0"/>
              </a:rPr>
              <a:t>     Model |   1235.0519     3  411.683966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pPr>
              <a:lnSpc>
                <a:spcPct val="96000"/>
              </a:lnSpc>
            </a:pPr>
            <a:r>
              <a:rPr lang="en-GB" sz="1400" b="1" i="0" dirty="0">
                <a:latin typeface="Courier New" pitchFamily="49" charset="0"/>
                <a:cs typeface="Courier New" pitchFamily="49" charset="0"/>
              </a:rPr>
              <a:t>  Residual |   2518.9701   496  5.07856875           R-squared     =  0.3290</a:t>
            </a:r>
          </a:p>
          <a:p>
            <a:pPr>
              <a:lnSpc>
                <a:spcPct val="96000"/>
              </a:lnSpc>
            </a:pPr>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0.3249</a:t>
            </a:r>
          </a:p>
          <a:p>
            <a:pPr>
              <a:lnSpc>
                <a:spcPct val="96000"/>
              </a:lnSpc>
            </a:pPr>
            <a:r>
              <a:rPr lang="en-GB" sz="1400" b="1" i="0" dirty="0">
                <a:latin typeface="Courier New" pitchFamily="49" charset="0"/>
                <a:cs typeface="Courier New" pitchFamily="49" charset="0"/>
              </a:rPr>
              <a:t>     Total |    3754.022   499  7.52309018           Root MSE      =  2.2536</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ASVABC |   1.242527    .123587    10.05   0.000      .999708    1.485345</a:t>
            </a:r>
          </a:p>
          <a:p>
            <a:pPr>
              <a:lnSpc>
                <a:spcPct val="96000"/>
              </a:lnSpc>
            </a:pPr>
            <a:r>
              <a:rPr lang="en-GB" sz="1400" b="1" i="0" dirty="0">
                <a:latin typeface="Courier New" pitchFamily="49" charset="0"/>
                <a:cs typeface="Courier New" pitchFamily="49" charset="0"/>
              </a:rPr>
              <a:t>        SM |    .091353   .0459299     1.99   0.047     .0011119    .1815941</a:t>
            </a:r>
          </a:p>
          <a:p>
            <a:pPr>
              <a:lnSpc>
                <a:spcPct val="96000"/>
              </a:lnSpc>
            </a:pPr>
            <a:r>
              <a:rPr lang="en-GB" sz="1400" b="1" i="0" dirty="0">
                <a:latin typeface="Courier New" pitchFamily="49" charset="0"/>
                <a:cs typeface="Courier New" pitchFamily="49" charset="0"/>
              </a:rPr>
              <a:t>        SF |   .2028911   .0425117     4.77   0.000     .1193658    .2864163</a:t>
            </a:r>
          </a:p>
          <a:p>
            <a:pPr>
              <a:lnSpc>
                <a:spcPct val="96000"/>
              </a:lnSpc>
            </a:pPr>
            <a:r>
              <a:rPr lang="en-GB" sz="1400" b="1" i="0" dirty="0">
                <a:latin typeface="Courier New" pitchFamily="49" charset="0"/>
                <a:cs typeface="Courier New" pitchFamily="49" charset="0"/>
              </a:rPr>
              <a:t>     _cons |   10.59674   .6142778    17.25   0.000     9.389834    11.80365</a:t>
            </a:r>
          </a:p>
          <a:p>
            <a:pPr>
              <a:lnSpc>
                <a:spcPct val="96000"/>
              </a:lnSpc>
            </a:pPr>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sp>
        <p:nvSpPr>
          <p:cNvPr id="24" name="Rectangle 16"/>
          <p:cNvSpPr>
            <a:spLocks noChangeArrowheads="1"/>
          </p:cNvSpPr>
          <p:nvPr/>
        </p:nvSpPr>
        <p:spPr bwMode="auto">
          <a:xfrm>
            <a:off x="0" y="51192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6" name="Object 11"/>
          <p:cNvGraphicFramePr>
            <a:graphicFrameLocks noChangeAspect="1"/>
          </p:cNvGraphicFramePr>
          <p:nvPr>
            <p:extLst>
              <p:ext uri="{D42A27DB-BD31-4B8C-83A1-F6EECF244321}">
                <p14:modId xmlns:p14="http://schemas.microsoft.com/office/powerpoint/2010/main" val="181194605"/>
              </p:ext>
            </p:extLst>
          </p:nvPr>
        </p:nvGraphicFramePr>
        <p:xfrm>
          <a:off x="3714750" y="5183188"/>
          <a:ext cx="1714500" cy="404812"/>
        </p:xfrm>
        <a:graphic>
          <a:graphicData uri="http://schemas.openxmlformats.org/presentationml/2006/ole">
            <mc:AlternateContent xmlns:mc="http://schemas.openxmlformats.org/markup-compatibility/2006">
              <mc:Choice xmlns:v="urn:schemas-microsoft-com:vml" Requires="v">
                <p:oleObj spid="_x0000_s259257" name="Equation" r:id="rId3" imgW="1714320" imgH="406080" progId="Equation.3">
                  <p:embed/>
                </p:oleObj>
              </mc:Choice>
              <mc:Fallback>
                <p:oleObj name="Equation" r:id="rId3" imgW="1714320" imgH="406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4750" y="5183188"/>
                        <a:ext cx="1714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5"/>
          <p:cNvGraphicFramePr>
            <a:graphicFrameLocks noChangeAspect="1"/>
          </p:cNvGraphicFramePr>
          <p:nvPr>
            <p:extLst>
              <p:ext uri="{D42A27DB-BD31-4B8C-83A1-F6EECF244321}">
                <p14:modId xmlns:p14="http://schemas.microsoft.com/office/powerpoint/2010/main" val="2039219002"/>
              </p:ext>
            </p:extLst>
          </p:nvPr>
        </p:nvGraphicFramePr>
        <p:xfrm>
          <a:off x="6629400" y="5143500"/>
          <a:ext cx="1676400" cy="341313"/>
        </p:xfrm>
        <a:graphic>
          <a:graphicData uri="http://schemas.openxmlformats.org/presentationml/2006/ole">
            <mc:AlternateContent xmlns:mc="http://schemas.openxmlformats.org/markup-compatibility/2006">
              <mc:Choice xmlns:v="urn:schemas-microsoft-com:vml" Requires="v">
                <p:oleObj spid="_x0000_s259258" name="Equation" r:id="rId5" imgW="1676160" imgH="342720" progId="Equation.3">
                  <p:embed/>
                </p:oleObj>
              </mc:Choice>
              <mc:Fallback>
                <p:oleObj name="Equation" r:id="rId5" imgW="167616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9400" y="5143500"/>
                        <a:ext cx="16764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360185675"/>
              </p:ext>
            </p:extLst>
          </p:nvPr>
        </p:nvGraphicFramePr>
        <p:xfrm>
          <a:off x="1139825" y="5143500"/>
          <a:ext cx="1701800" cy="341313"/>
        </p:xfrm>
        <a:graphic>
          <a:graphicData uri="http://schemas.openxmlformats.org/presentationml/2006/ole">
            <mc:AlternateContent xmlns:mc="http://schemas.openxmlformats.org/markup-compatibility/2006">
              <mc:Choice xmlns:v="urn:schemas-microsoft-com:vml" Requires="v">
                <p:oleObj spid="_x0000_s259259" name="Equation" r:id="rId7" imgW="1701720" imgH="342720" progId="Equation.DSMT4">
                  <p:embed/>
                </p:oleObj>
              </mc:Choice>
              <mc:Fallback>
                <p:oleObj name="Equation" r:id="rId7" imgW="1701720" imgH="342720" progId="Equation.DSMT4">
                  <p:embed/>
                  <p:pic>
                    <p:nvPicPr>
                      <p:cNvPr id="0" name="Object 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39825" y="5143500"/>
                        <a:ext cx="1701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Rectangle 16"/>
          <p:cNvSpPr>
            <a:spLocks noChangeArrowheads="1"/>
          </p:cNvSpPr>
          <p:nvPr/>
        </p:nvSpPr>
        <p:spPr bwMode="auto">
          <a:xfrm>
            <a:off x="0" y="4095749"/>
            <a:ext cx="9144000" cy="9556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1025375116"/>
              </p:ext>
            </p:extLst>
          </p:nvPr>
        </p:nvGraphicFramePr>
        <p:xfrm>
          <a:off x="457200" y="4148138"/>
          <a:ext cx="5067300" cy="825500"/>
        </p:xfrm>
        <a:graphic>
          <a:graphicData uri="http://schemas.openxmlformats.org/presentationml/2006/ole">
            <mc:AlternateContent xmlns:mc="http://schemas.openxmlformats.org/markup-compatibility/2006">
              <mc:Choice xmlns:v="urn:schemas-microsoft-com:vml" Requires="v">
                <p:oleObj spid="_x0000_s259260" name="Equation" r:id="rId9" imgW="5067000" imgH="825480" progId="Equation.DSMT4">
                  <p:embed/>
                </p:oleObj>
              </mc:Choice>
              <mc:Fallback>
                <p:oleObj name="Equation" r:id="rId9" imgW="5067000" imgH="825480" progId="Equation.DSMT4">
                  <p:embed/>
                  <p:pic>
                    <p:nvPicPr>
                      <p:cNvPr id="0" name=""/>
                      <p:cNvPicPr>
                        <a:picLocks noChangeAspect="1" noChangeArrowheads="1"/>
                      </p:cNvPicPr>
                      <p:nvPr/>
                    </p:nvPicPr>
                    <p:blipFill>
                      <a:blip r:embed="rId10"/>
                      <a:srcRect/>
                      <a:stretch>
                        <a:fillRect/>
                      </a:stretch>
                    </p:blipFill>
                    <p:spPr bwMode="auto">
                      <a:xfrm>
                        <a:off x="457200" y="4148138"/>
                        <a:ext cx="50673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265946221"/>
              </p:ext>
            </p:extLst>
          </p:nvPr>
        </p:nvGraphicFramePr>
        <p:xfrm>
          <a:off x="5911850" y="4384675"/>
          <a:ext cx="2844800" cy="404813"/>
        </p:xfrm>
        <a:graphic>
          <a:graphicData uri="http://schemas.openxmlformats.org/presentationml/2006/ole">
            <mc:AlternateContent xmlns:mc="http://schemas.openxmlformats.org/markup-compatibility/2006">
              <mc:Choice xmlns:v="urn:schemas-microsoft-com:vml" Requires="v">
                <p:oleObj spid="_x0000_s259261" name="Equation" r:id="rId11" imgW="2844720" imgH="406080" progId="Equation.DSMT4">
                  <p:embed/>
                </p:oleObj>
              </mc:Choice>
              <mc:Fallback>
                <p:oleObj name="Equation" r:id="rId11" imgW="2844720" imgH="4060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11850" y="4384675"/>
                        <a:ext cx="28448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5"/>
          <p:cNvSpPr>
            <a:spLocks noChangeArrowheads="1"/>
          </p:cNvSpPr>
          <p:nvPr/>
        </p:nvSpPr>
        <p:spPr bwMode="auto">
          <a:xfrm>
            <a:off x="0" y="548373"/>
            <a:ext cx="9144000" cy="34776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010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i="0" dirty="0" smtClean="0">
                <a:solidFill>
                  <a:srgbClr val="3366FF"/>
                </a:solidFill>
              </a:rPr>
              <a:t>40</a:t>
            </a:r>
            <a:endParaRPr lang="en-US" sz="1000" i="0" dirty="0">
              <a:solidFill>
                <a:srgbClr val="3366FF"/>
              </a:solidFill>
            </a:endParaRPr>
          </a:p>
        </p:txBody>
      </p:sp>
      <p:sp>
        <p:nvSpPr>
          <p:cNvPr id="260111"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If this is the case, the model is said to be suffering from the problem of multicollinearity discussed in the previous sequence.</a:t>
            </a:r>
            <a:endParaRPr lang="en-GB" sz="1500" b="1"/>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32" name="Rectangle 16"/>
          <p:cNvSpPr>
            <a:spLocks noChangeArrowheads="1"/>
          </p:cNvSpPr>
          <p:nvPr/>
        </p:nvSpPr>
        <p:spPr bwMode="auto">
          <a:xfrm>
            <a:off x="0" y="51192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6" name="Object 11"/>
          <p:cNvGraphicFramePr>
            <a:graphicFrameLocks noChangeAspect="1"/>
          </p:cNvGraphicFramePr>
          <p:nvPr>
            <p:extLst>
              <p:ext uri="{D42A27DB-BD31-4B8C-83A1-F6EECF244321}">
                <p14:modId xmlns:p14="http://schemas.microsoft.com/office/powerpoint/2010/main" val="3330196403"/>
              </p:ext>
            </p:extLst>
          </p:nvPr>
        </p:nvGraphicFramePr>
        <p:xfrm>
          <a:off x="3714750" y="5183188"/>
          <a:ext cx="1714500" cy="404812"/>
        </p:xfrm>
        <a:graphic>
          <a:graphicData uri="http://schemas.openxmlformats.org/presentationml/2006/ole">
            <mc:AlternateContent xmlns:mc="http://schemas.openxmlformats.org/markup-compatibility/2006">
              <mc:Choice xmlns:v="urn:schemas-microsoft-com:vml" Requires="v">
                <p:oleObj spid="_x0000_s260285" name="Equation" r:id="rId3" imgW="1714320" imgH="406080" progId="Equation.3">
                  <p:embed/>
                </p:oleObj>
              </mc:Choice>
              <mc:Fallback>
                <p:oleObj name="Equation" r:id="rId3" imgW="1714320" imgH="406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4750" y="5183188"/>
                        <a:ext cx="1714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15"/>
          <p:cNvGraphicFramePr>
            <a:graphicFrameLocks noChangeAspect="1"/>
          </p:cNvGraphicFramePr>
          <p:nvPr>
            <p:extLst>
              <p:ext uri="{D42A27DB-BD31-4B8C-83A1-F6EECF244321}">
                <p14:modId xmlns:p14="http://schemas.microsoft.com/office/powerpoint/2010/main" val="1942513137"/>
              </p:ext>
            </p:extLst>
          </p:nvPr>
        </p:nvGraphicFramePr>
        <p:xfrm>
          <a:off x="6629400" y="5143500"/>
          <a:ext cx="1676400" cy="341313"/>
        </p:xfrm>
        <a:graphic>
          <a:graphicData uri="http://schemas.openxmlformats.org/presentationml/2006/ole">
            <mc:AlternateContent xmlns:mc="http://schemas.openxmlformats.org/markup-compatibility/2006">
              <mc:Choice xmlns:v="urn:schemas-microsoft-com:vml" Requires="v">
                <p:oleObj spid="_x0000_s260286" name="Equation" r:id="rId5" imgW="1676160" imgH="342720" progId="Equation.3">
                  <p:embed/>
                </p:oleObj>
              </mc:Choice>
              <mc:Fallback>
                <p:oleObj name="Equation" r:id="rId5" imgW="167616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9400" y="5143500"/>
                        <a:ext cx="16764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7"/>
          <p:cNvSpPr>
            <a:spLocks noChangeArrowheads="1"/>
          </p:cNvSpPr>
          <p:nvPr/>
        </p:nvSpPr>
        <p:spPr bwMode="auto">
          <a:xfrm>
            <a:off x="365125" y="637200"/>
            <a:ext cx="22399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3"/>
          <p:cNvSpPr txBox="1">
            <a:spLocks noChangeArrowheads="1"/>
          </p:cNvSpPr>
          <p:nvPr/>
        </p:nvSpPr>
        <p:spPr bwMode="auto">
          <a:xfrm>
            <a:off x="301625" y="597600"/>
            <a:ext cx="8532813" cy="33743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i="0" dirty="0" smtClean="0">
                <a:latin typeface="Courier New" pitchFamily="49" charset="0"/>
                <a:cs typeface="Courier New" pitchFamily="49" charset="0"/>
              </a:rPr>
              <a:t>. </a:t>
            </a:r>
            <a:r>
              <a:rPr lang="en-GB" sz="1400" b="1" i="0" dirty="0" err="1">
                <a:latin typeface="Courier New" pitchFamily="49" charset="0"/>
                <a:cs typeface="Courier New" pitchFamily="49" charset="0"/>
              </a:rPr>
              <a:t>reg</a:t>
            </a:r>
            <a:r>
              <a:rPr lang="en-GB" sz="1400" b="1" i="0" dirty="0">
                <a:latin typeface="Courier New" pitchFamily="49" charset="0"/>
                <a:cs typeface="Courier New" pitchFamily="49" charset="0"/>
              </a:rPr>
              <a:t> S ASVABC SM SF</a:t>
            </a:r>
          </a:p>
          <a:p>
            <a:pPr>
              <a:lnSpc>
                <a:spcPct val="96000"/>
              </a:lnSpc>
              <a:spcBef>
                <a:spcPts val="600"/>
              </a:spcBef>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Source |       SS       </a:t>
            </a:r>
            <a:r>
              <a:rPr lang="en-GB" sz="1400" b="1" i="0" dirty="0" err="1">
                <a:latin typeface="Courier New" pitchFamily="49" charset="0"/>
                <a:cs typeface="Courier New" pitchFamily="49" charset="0"/>
              </a:rPr>
              <a:t>df</a:t>
            </a:r>
            <a:r>
              <a:rPr lang="en-GB" sz="1400" b="1" i="0" dirty="0">
                <a:latin typeface="Courier New" pitchFamily="49" charset="0"/>
                <a:cs typeface="Courier New" pitchFamily="49" charset="0"/>
              </a:rPr>
              <a:t>       MS              Number of </a:t>
            </a:r>
            <a:r>
              <a:rPr lang="en-GB" sz="1400" b="1" i="0" dirty="0" err="1">
                <a:latin typeface="Courier New" pitchFamily="49" charset="0"/>
                <a:cs typeface="Courier New" pitchFamily="49" charset="0"/>
              </a:rPr>
              <a:t>obs</a:t>
            </a:r>
            <a:r>
              <a:rPr lang="en-GB" sz="1400" b="1" i="0" dirty="0">
                <a:latin typeface="Courier New" pitchFamily="49" charset="0"/>
                <a:cs typeface="Courier New" pitchFamily="49" charset="0"/>
              </a:rPr>
              <a:t> =     500</a:t>
            </a:r>
          </a:p>
          <a:p>
            <a:pPr>
              <a:lnSpc>
                <a:spcPct val="96000"/>
              </a:lnSpc>
            </a:pPr>
            <a:r>
              <a:rPr lang="en-GB" sz="1400" b="1" i="0" dirty="0">
                <a:latin typeface="Courier New" pitchFamily="49" charset="0"/>
                <a:cs typeface="Courier New" pitchFamily="49" charset="0"/>
              </a:rPr>
              <a:t>-----------+------------------------------           F(  3,   496) =   81.06</a:t>
            </a:r>
          </a:p>
          <a:p>
            <a:pPr>
              <a:lnSpc>
                <a:spcPct val="96000"/>
              </a:lnSpc>
            </a:pPr>
            <a:r>
              <a:rPr lang="en-GB" sz="1400" b="1" i="0" dirty="0">
                <a:latin typeface="Courier New" pitchFamily="49" charset="0"/>
                <a:cs typeface="Courier New" pitchFamily="49" charset="0"/>
              </a:rPr>
              <a:t>     Model |   1235.0519     3  411.683966           </a:t>
            </a:r>
            <a:r>
              <a:rPr lang="en-GB" sz="1400" b="1" i="0" dirty="0" err="1">
                <a:latin typeface="Courier New" pitchFamily="49" charset="0"/>
                <a:cs typeface="Courier New" pitchFamily="49" charset="0"/>
              </a:rPr>
              <a:t>Prob</a:t>
            </a:r>
            <a:r>
              <a:rPr lang="en-GB" sz="1400" b="1" i="0" dirty="0">
                <a:latin typeface="Courier New" pitchFamily="49" charset="0"/>
                <a:cs typeface="Courier New" pitchFamily="49" charset="0"/>
              </a:rPr>
              <a:t> &gt; F      =  0.0000</a:t>
            </a:r>
          </a:p>
          <a:p>
            <a:pPr>
              <a:lnSpc>
                <a:spcPct val="96000"/>
              </a:lnSpc>
            </a:pPr>
            <a:r>
              <a:rPr lang="en-GB" sz="1400" b="1" i="0" dirty="0">
                <a:latin typeface="Courier New" pitchFamily="49" charset="0"/>
                <a:cs typeface="Courier New" pitchFamily="49" charset="0"/>
              </a:rPr>
              <a:t>  Residual |   2518.9701   496  5.07856875           R-squared     =  0.3290</a:t>
            </a:r>
          </a:p>
          <a:p>
            <a:pPr>
              <a:lnSpc>
                <a:spcPct val="96000"/>
              </a:lnSpc>
            </a:pPr>
            <a:r>
              <a:rPr lang="en-GB" sz="1400" b="1" i="0" dirty="0">
                <a:latin typeface="Courier New" pitchFamily="49" charset="0"/>
                <a:cs typeface="Courier New" pitchFamily="49" charset="0"/>
              </a:rPr>
              <a:t>-----------+------------------------------           </a:t>
            </a:r>
            <a:r>
              <a:rPr lang="en-GB" sz="1400" b="1" i="0" dirty="0" err="1">
                <a:latin typeface="Courier New" pitchFamily="49" charset="0"/>
                <a:cs typeface="Courier New" pitchFamily="49" charset="0"/>
              </a:rPr>
              <a:t>Adj</a:t>
            </a:r>
            <a:r>
              <a:rPr lang="en-GB" sz="1400" b="1" i="0" dirty="0">
                <a:latin typeface="Courier New" pitchFamily="49" charset="0"/>
                <a:cs typeface="Courier New" pitchFamily="49" charset="0"/>
              </a:rPr>
              <a:t> R-squared =  0.3249</a:t>
            </a:r>
          </a:p>
          <a:p>
            <a:pPr>
              <a:lnSpc>
                <a:spcPct val="96000"/>
              </a:lnSpc>
            </a:pPr>
            <a:r>
              <a:rPr lang="en-GB" sz="1400" b="1" i="0" dirty="0">
                <a:latin typeface="Courier New" pitchFamily="49" charset="0"/>
                <a:cs typeface="Courier New" pitchFamily="49" charset="0"/>
              </a:rPr>
              <a:t>     Total |    3754.022   499  7.52309018           Root MSE      =  2.2536</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S |      </a:t>
            </a:r>
            <a:r>
              <a:rPr lang="en-GB" sz="1400" b="1" i="0" dirty="0" err="1">
                <a:latin typeface="Courier New" pitchFamily="49" charset="0"/>
                <a:cs typeface="Courier New" pitchFamily="49" charset="0"/>
              </a:rPr>
              <a:t>Coef</a:t>
            </a:r>
            <a:r>
              <a:rPr lang="en-GB" sz="1400" b="1" i="0" dirty="0">
                <a:latin typeface="Courier New" pitchFamily="49" charset="0"/>
                <a:cs typeface="Courier New" pitchFamily="49" charset="0"/>
              </a:rPr>
              <a:t>.   Std. Err.      t    P&gt;|t|     [95% Conf. Interval]</a:t>
            </a:r>
          </a:p>
          <a:p>
            <a:pPr>
              <a:lnSpc>
                <a:spcPct val="96000"/>
              </a:lnSpc>
            </a:pPr>
            <a:r>
              <a:rPr lang="en-GB" sz="1400" b="1" i="0" dirty="0">
                <a:latin typeface="Courier New" pitchFamily="49" charset="0"/>
                <a:cs typeface="Courier New" pitchFamily="49" charset="0"/>
              </a:rPr>
              <a:t>-----------+----------------------------------------------------------------</a:t>
            </a:r>
          </a:p>
          <a:p>
            <a:pPr>
              <a:lnSpc>
                <a:spcPct val="96000"/>
              </a:lnSpc>
            </a:pPr>
            <a:r>
              <a:rPr lang="en-GB" sz="1400" b="1" i="0" dirty="0">
                <a:latin typeface="Courier New" pitchFamily="49" charset="0"/>
                <a:cs typeface="Courier New" pitchFamily="49" charset="0"/>
              </a:rPr>
              <a:t>    ASVABC |   1.242527    .123587    10.05   0.000      .999708    1.485345</a:t>
            </a:r>
          </a:p>
          <a:p>
            <a:pPr>
              <a:lnSpc>
                <a:spcPct val="96000"/>
              </a:lnSpc>
            </a:pPr>
            <a:r>
              <a:rPr lang="en-GB" sz="1400" b="1" i="0" dirty="0">
                <a:latin typeface="Courier New" pitchFamily="49" charset="0"/>
                <a:cs typeface="Courier New" pitchFamily="49" charset="0"/>
              </a:rPr>
              <a:t>        SM |    .091353   .0459299     1.99   0.047     .0011119    .1815941</a:t>
            </a:r>
          </a:p>
          <a:p>
            <a:pPr>
              <a:lnSpc>
                <a:spcPct val="96000"/>
              </a:lnSpc>
            </a:pPr>
            <a:r>
              <a:rPr lang="en-GB" sz="1400" b="1" i="0" dirty="0">
                <a:latin typeface="Courier New" pitchFamily="49" charset="0"/>
                <a:cs typeface="Courier New" pitchFamily="49" charset="0"/>
              </a:rPr>
              <a:t>        SF |   .2028911   .0425117     4.77   0.000     .1193658    .2864163</a:t>
            </a:r>
          </a:p>
          <a:p>
            <a:pPr>
              <a:lnSpc>
                <a:spcPct val="96000"/>
              </a:lnSpc>
            </a:pPr>
            <a:r>
              <a:rPr lang="en-GB" sz="1400" b="1" i="0" dirty="0">
                <a:latin typeface="Courier New" pitchFamily="49" charset="0"/>
                <a:cs typeface="Courier New" pitchFamily="49" charset="0"/>
              </a:rPr>
              <a:t>     _cons |   10.59674   .6142778    17.25   0.000     9.389834    11.80365</a:t>
            </a:r>
          </a:p>
          <a:p>
            <a:pPr>
              <a:lnSpc>
                <a:spcPct val="96000"/>
              </a:lnSpc>
            </a:pPr>
            <a:r>
              <a:rPr lang="en-GB" sz="1400" b="1" i="0" dirty="0" smtClean="0">
                <a:latin typeface="Courier New" pitchFamily="49" charset="0"/>
                <a:cs typeface="Courier New" pitchFamily="49" charset="0"/>
              </a:rPr>
              <a:t>----------------------------------------------------------------------------</a:t>
            </a:r>
            <a:endParaRPr lang="en-GB" sz="1400" b="1" i="0" dirty="0">
              <a:latin typeface="Courier New" pitchFamily="49" charset="0"/>
              <a:cs typeface="Courier New" pitchFamily="49"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360185675"/>
              </p:ext>
            </p:extLst>
          </p:nvPr>
        </p:nvGraphicFramePr>
        <p:xfrm>
          <a:off x="1139825" y="5143500"/>
          <a:ext cx="1701800" cy="341313"/>
        </p:xfrm>
        <a:graphic>
          <a:graphicData uri="http://schemas.openxmlformats.org/presentationml/2006/ole">
            <mc:AlternateContent xmlns:mc="http://schemas.openxmlformats.org/markup-compatibility/2006">
              <mc:Choice xmlns:v="urn:schemas-microsoft-com:vml" Requires="v">
                <p:oleObj spid="_x0000_s260287" name="Equation" r:id="rId7" imgW="1701720" imgH="342720" progId="Equation.DSMT4">
                  <p:embed/>
                </p:oleObj>
              </mc:Choice>
              <mc:Fallback>
                <p:oleObj name="Equation" r:id="rId7" imgW="1701720" imgH="342720" progId="Equation.DSMT4">
                  <p:embed/>
                  <p:pic>
                    <p:nvPicPr>
                      <p:cNvPr id="0" name="Object 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39825" y="5143500"/>
                        <a:ext cx="1701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16"/>
          <p:cNvSpPr>
            <a:spLocks noChangeArrowheads="1"/>
          </p:cNvSpPr>
          <p:nvPr/>
        </p:nvSpPr>
        <p:spPr bwMode="auto">
          <a:xfrm>
            <a:off x="0" y="4095749"/>
            <a:ext cx="9144000" cy="9556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1025375116"/>
              </p:ext>
            </p:extLst>
          </p:nvPr>
        </p:nvGraphicFramePr>
        <p:xfrm>
          <a:off x="457200" y="4148138"/>
          <a:ext cx="5067300" cy="825500"/>
        </p:xfrm>
        <a:graphic>
          <a:graphicData uri="http://schemas.openxmlformats.org/presentationml/2006/ole">
            <mc:AlternateContent xmlns:mc="http://schemas.openxmlformats.org/markup-compatibility/2006">
              <mc:Choice xmlns:v="urn:schemas-microsoft-com:vml" Requires="v">
                <p:oleObj spid="_x0000_s260288" name="Equation" r:id="rId9" imgW="5067000" imgH="825480" progId="Equation.DSMT4">
                  <p:embed/>
                </p:oleObj>
              </mc:Choice>
              <mc:Fallback>
                <p:oleObj name="Equation" r:id="rId9" imgW="5067000" imgH="825480" progId="Equation.DSMT4">
                  <p:embed/>
                  <p:pic>
                    <p:nvPicPr>
                      <p:cNvPr id="0" name=""/>
                      <p:cNvPicPr>
                        <a:picLocks noChangeAspect="1" noChangeArrowheads="1"/>
                      </p:cNvPicPr>
                      <p:nvPr/>
                    </p:nvPicPr>
                    <p:blipFill>
                      <a:blip r:embed="rId10"/>
                      <a:srcRect/>
                      <a:stretch>
                        <a:fillRect/>
                      </a:stretch>
                    </p:blipFill>
                    <p:spPr bwMode="auto">
                      <a:xfrm>
                        <a:off x="457200" y="4148138"/>
                        <a:ext cx="50673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265946221"/>
              </p:ext>
            </p:extLst>
          </p:nvPr>
        </p:nvGraphicFramePr>
        <p:xfrm>
          <a:off x="5911850" y="4384675"/>
          <a:ext cx="2844800" cy="404813"/>
        </p:xfrm>
        <a:graphic>
          <a:graphicData uri="http://schemas.openxmlformats.org/presentationml/2006/ole">
            <mc:AlternateContent xmlns:mc="http://schemas.openxmlformats.org/markup-compatibility/2006">
              <mc:Choice xmlns:v="urn:schemas-microsoft-com:vml" Requires="v">
                <p:oleObj spid="_x0000_s260289" name="Equation" r:id="rId11" imgW="2844720" imgH="406080" progId="Equation.DSMT4">
                  <p:embed/>
                </p:oleObj>
              </mc:Choice>
              <mc:Fallback>
                <p:oleObj name="Equation" r:id="rId11" imgW="2844720" imgH="4060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11850" y="4384675"/>
                        <a:ext cx="28448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i="0" dirty="0">
              <a:solidFill>
                <a:schemeClr val="bg1"/>
              </a:solidFill>
            </a:endParaRPr>
          </a:p>
          <a:p>
            <a:pPr>
              <a:lnSpc>
                <a:spcPct val="120000"/>
              </a:lnSpc>
            </a:pPr>
            <a:r>
              <a:rPr lang="en-GB" b="1" i="0" dirty="0">
                <a:solidFill>
                  <a:schemeClr val="bg1"/>
                </a:solidFill>
              </a:rPr>
              <a:t>Copyright Christopher Dougherty </a:t>
            </a:r>
            <a:r>
              <a:rPr lang="en-GB" b="1" i="0" dirty="0" smtClean="0">
                <a:solidFill>
                  <a:schemeClr val="bg1"/>
                </a:solidFill>
              </a:rPr>
              <a:t>2016.</a:t>
            </a:r>
            <a:r>
              <a:rPr lang="en-GB" sz="1200" b="1" i="0" dirty="0" smtClean="0">
                <a:solidFill>
                  <a:schemeClr val="bg1"/>
                </a:solidFill>
              </a:rPr>
              <a:t> </a:t>
            </a:r>
            <a:endParaRPr lang="en-GB" sz="1200" b="1" i="0" dirty="0">
              <a:solidFill>
                <a:schemeClr val="bg1"/>
              </a:solidFill>
            </a:endParaRPr>
          </a:p>
          <a:p>
            <a:pPr>
              <a:lnSpc>
                <a:spcPct val="120000"/>
              </a:lnSpc>
            </a:pPr>
            <a:endParaRPr lang="en-GB" sz="1200" b="1" i="0" dirty="0">
              <a:solidFill>
                <a:schemeClr val="bg1"/>
              </a:solidFill>
            </a:endParaRPr>
          </a:p>
          <a:p>
            <a:pPr>
              <a:lnSpc>
                <a:spcPct val="120000"/>
              </a:lnSpc>
            </a:pPr>
            <a:r>
              <a:rPr lang="en-GB" sz="1200" b="1" i="0" dirty="0">
                <a:solidFill>
                  <a:schemeClr val="bg1"/>
                </a:solidFill>
              </a:rPr>
              <a:t>These slideshows may be downloaded by anyone, anywhere for personal use.</a:t>
            </a:r>
          </a:p>
          <a:p>
            <a:pPr>
              <a:lnSpc>
                <a:spcPct val="120000"/>
              </a:lnSpc>
            </a:pPr>
            <a:r>
              <a:rPr lang="en-GB" sz="1200" b="1" i="0"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i="0" dirty="0">
              <a:solidFill>
                <a:schemeClr val="bg1"/>
              </a:solidFill>
            </a:endParaRPr>
          </a:p>
          <a:p>
            <a:pPr>
              <a:lnSpc>
                <a:spcPct val="120000"/>
              </a:lnSpc>
            </a:pPr>
            <a:r>
              <a:rPr lang="en-GB" sz="1200" b="1" i="0" dirty="0">
                <a:solidFill>
                  <a:schemeClr val="bg1"/>
                </a:solidFill>
              </a:rPr>
              <a:t>The content of this slideshow comes from Section 3.5 of C. Dougherty, </a:t>
            </a:r>
            <a:r>
              <a:rPr lang="en-GB" sz="1200" b="1" dirty="0">
                <a:solidFill>
                  <a:schemeClr val="bg1"/>
                </a:solidFill>
              </a:rPr>
              <a:t>Introduction to Econometrics</a:t>
            </a:r>
            <a:r>
              <a:rPr lang="en-GB" sz="1200" b="1" i="0" dirty="0">
                <a:solidFill>
                  <a:schemeClr val="bg1"/>
                </a:solidFill>
              </a:rPr>
              <a:t>, </a:t>
            </a:r>
            <a:r>
              <a:rPr lang="en-GB" sz="1200" b="1" i="0" dirty="0" smtClean="0">
                <a:solidFill>
                  <a:schemeClr val="bg1"/>
                </a:solidFill>
              </a:rPr>
              <a:t>fifth </a:t>
            </a:r>
            <a:r>
              <a:rPr lang="en-GB" sz="1200" b="1" i="0" dirty="0">
                <a:solidFill>
                  <a:schemeClr val="bg1"/>
                </a:solidFill>
              </a:rPr>
              <a:t>edition </a:t>
            </a:r>
            <a:r>
              <a:rPr lang="en-GB" sz="1200" b="1" i="0" dirty="0" smtClean="0">
                <a:solidFill>
                  <a:schemeClr val="bg1"/>
                </a:solidFill>
              </a:rPr>
              <a:t>2016, </a:t>
            </a:r>
            <a:r>
              <a:rPr lang="en-GB" sz="1200" b="1" i="0" dirty="0">
                <a:solidFill>
                  <a:schemeClr val="bg1"/>
                </a:solidFill>
              </a:rPr>
              <a:t>Oxford University Press.</a:t>
            </a:r>
          </a:p>
          <a:p>
            <a:pPr>
              <a:lnSpc>
                <a:spcPct val="120000"/>
              </a:lnSpc>
            </a:pPr>
            <a:r>
              <a:rPr lang="en-GB" sz="1200" b="1" i="0" dirty="0">
                <a:solidFill>
                  <a:schemeClr val="bg1"/>
                </a:solidFill>
              </a:rPr>
              <a:t>Additional (free) resources for both students and instructors may be downloaded from the OUP Online Resource Centre</a:t>
            </a:r>
          </a:p>
          <a:p>
            <a:pPr>
              <a:lnSpc>
                <a:spcPct val="120000"/>
              </a:lnSpc>
            </a:pPr>
            <a:r>
              <a:rPr lang="en-GB" sz="1200" b="1" i="0" dirty="0">
                <a:solidFill>
                  <a:schemeClr val="bg1"/>
                </a:solidFill>
                <a:hlinkClick r:id="rId2"/>
              </a:rPr>
              <a:t>www.oxfordtextbooks.co.uk/orc/dougherty5e/</a:t>
            </a:r>
            <a:r>
              <a:rPr lang="en-GB" sz="1200" b="1" i="0" dirty="0" smtClean="0">
                <a:solidFill>
                  <a:schemeClr val="bg1"/>
                </a:solidFill>
              </a:rPr>
              <a:t>.</a:t>
            </a:r>
            <a:endParaRPr lang="en-GB" sz="1200" b="1" i="0" dirty="0">
              <a:solidFill>
                <a:schemeClr val="bg1"/>
              </a:solidFill>
            </a:endParaRPr>
          </a:p>
          <a:p>
            <a:pPr>
              <a:lnSpc>
                <a:spcPct val="120000"/>
              </a:lnSpc>
            </a:pPr>
            <a:endParaRPr lang="en-GB" sz="1200" b="1" i="0" dirty="0">
              <a:solidFill>
                <a:schemeClr val="bg1"/>
              </a:solidFill>
            </a:endParaRPr>
          </a:p>
          <a:p>
            <a:pPr>
              <a:lnSpc>
                <a:spcPct val="120000"/>
              </a:lnSpc>
            </a:pPr>
            <a:r>
              <a:rPr lang="en-GB" sz="1200" b="1" i="0" dirty="0">
                <a:solidFill>
                  <a:schemeClr val="bg1"/>
                </a:solidFill>
              </a:rPr>
              <a:t>Individuals studying econometrics on their own </a:t>
            </a:r>
            <a:r>
              <a:rPr lang="en-GB" sz="1200" b="1" i="0" dirty="0" smtClean="0">
                <a:solidFill>
                  <a:schemeClr val="bg1"/>
                </a:solidFill>
              </a:rPr>
              <a:t>who </a:t>
            </a:r>
            <a:r>
              <a:rPr lang="en-GB" sz="1200" b="1" i="0" dirty="0">
                <a:solidFill>
                  <a:schemeClr val="bg1"/>
                </a:solidFill>
              </a:rPr>
              <a:t>feel that they might benefit from participation in a formal course should consider the London School of Economics summer school course</a:t>
            </a:r>
          </a:p>
          <a:p>
            <a:pPr>
              <a:lnSpc>
                <a:spcPct val="120000"/>
              </a:lnSpc>
            </a:pPr>
            <a:r>
              <a:rPr lang="en-GB" sz="1200" b="1" i="0" dirty="0">
                <a:solidFill>
                  <a:schemeClr val="bg1"/>
                </a:solidFill>
              </a:rPr>
              <a:t>EC212 Introduction to Econometrics </a:t>
            </a:r>
            <a:r>
              <a:rPr lang="en-GB" sz="1200" b="1" i="0" dirty="0">
                <a:solidFill>
                  <a:schemeClr val="bg1"/>
                </a:solidFill>
                <a:hlinkClick r:id="rId3"/>
              </a:rPr>
              <a:t>http://www2.lse.ac.uk/study/summerSchools/summerSchool/Home.aspx</a:t>
            </a:r>
            <a:endParaRPr lang="en-GB" sz="1200" b="1" i="0" dirty="0">
              <a:solidFill>
                <a:schemeClr val="bg1"/>
              </a:solidFill>
            </a:endParaRPr>
          </a:p>
          <a:p>
            <a:pPr>
              <a:lnSpc>
                <a:spcPct val="120000"/>
              </a:lnSpc>
            </a:pPr>
            <a:r>
              <a:rPr lang="en-GB" sz="1200" b="1" i="0" dirty="0">
                <a:solidFill>
                  <a:schemeClr val="bg1"/>
                </a:solidFill>
              </a:rPr>
              <a:t>or the University of London International Programmes distance learning course</a:t>
            </a:r>
          </a:p>
          <a:p>
            <a:pPr>
              <a:lnSpc>
                <a:spcPct val="120000"/>
              </a:lnSpc>
            </a:pPr>
            <a:r>
              <a:rPr lang="en-GB" sz="1200" b="1" i="0" dirty="0" smtClean="0">
                <a:solidFill>
                  <a:schemeClr val="bg1"/>
                </a:solidFill>
              </a:rPr>
              <a:t>EC2020 </a:t>
            </a:r>
            <a:r>
              <a:rPr lang="en-GB" sz="1200" b="1" i="0" dirty="0">
                <a:solidFill>
                  <a:schemeClr val="bg1"/>
                </a:solidFill>
              </a:rPr>
              <a:t>Elements of Econometrics</a:t>
            </a:r>
          </a:p>
          <a:p>
            <a:pPr>
              <a:lnSpc>
                <a:spcPct val="120000"/>
              </a:lnSpc>
            </a:pPr>
            <a:r>
              <a:rPr lang="en-GB" sz="1200" b="1" i="0" dirty="0">
                <a:solidFill>
                  <a:schemeClr val="bg1"/>
                </a:solidFill>
                <a:hlinkClick r:id="rId4"/>
              </a:rPr>
              <a:t>www.londoninternational.ac.uk/lse</a:t>
            </a:r>
            <a:r>
              <a:rPr lang="en-GB" sz="1200" b="1" i="0" dirty="0">
                <a:solidFill>
                  <a:schemeClr val="bg1"/>
                </a:solidFill>
              </a:rPr>
              <a:t>.</a:t>
            </a:r>
            <a:r>
              <a:rPr lang="en-US" sz="1200" i="0" dirty="0">
                <a:solidFill>
                  <a:schemeClr val="bg1"/>
                </a:solidFill>
              </a:rPr>
              <a:t> </a:t>
            </a:r>
            <a:endParaRPr lang="en-GB" sz="1200" i="0" dirty="0">
              <a:solidFill>
                <a:schemeClr val="bg1"/>
              </a:solidFill>
            </a:endParaRPr>
          </a:p>
        </p:txBody>
      </p:sp>
      <p:sp>
        <p:nvSpPr>
          <p:cNvPr id="31755" name="Text Box 11"/>
          <p:cNvSpPr txBox="1">
            <a:spLocks noChangeArrowheads="1"/>
          </p:cNvSpPr>
          <p:nvPr/>
        </p:nvSpPr>
        <p:spPr bwMode="auto">
          <a:xfrm>
            <a:off x="8210550" y="6553200"/>
            <a:ext cx="857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i="0" dirty="0" smtClean="0">
                <a:solidFill>
                  <a:srgbClr val="3366FF"/>
                </a:solidFill>
              </a:rPr>
              <a:t>2016.04.30</a:t>
            </a:r>
            <a:endParaRPr lang="en-US" sz="1000" i="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8905"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a:solidFill>
                  <a:srgbClr val="3366FF"/>
                </a:solidFill>
              </a:rPr>
              <a:t>4</a:t>
            </a:r>
          </a:p>
        </p:txBody>
      </p:sp>
      <p:sp>
        <p:nvSpPr>
          <p:cNvPr id="20890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smtClean="0">
                <a:latin typeface="Arial" pitchFamily="34" charset="0"/>
                <a:cs typeface="Arial" pitchFamily="34" charset="0"/>
              </a:rPr>
              <a:t>When new variables are added to the model,</a:t>
            </a:r>
            <a:r>
              <a:rPr lang="en-GB" sz="1500" b="1" dirty="0" smtClean="0">
                <a:latin typeface="Arial" pitchFamily="34" charset="0"/>
                <a:cs typeface="Arial" pitchFamily="34" charset="0"/>
              </a:rPr>
              <a:t> RSS</a:t>
            </a:r>
            <a:r>
              <a:rPr lang="en-GB" sz="1500" b="1" i="0" dirty="0" smtClean="0">
                <a:latin typeface="Arial" pitchFamily="34" charset="0"/>
                <a:cs typeface="Arial" pitchFamily="34" charset="0"/>
              </a:rPr>
              <a:t> cannot rise.  In general, it will fall.  If the new variables are irrelevant, it will fall only by a random amount.  The test evaluates whether the fall in </a:t>
            </a:r>
            <a:r>
              <a:rPr lang="en-GB" sz="1500" b="1" dirty="0" smtClean="0">
                <a:latin typeface="Arial" pitchFamily="34" charset="0"/>
                <a:cs typeface="Arial" pitchFamily="34" charset="0"/>
              </a:rPr>
              <a:t>RSS</a:t>
            </a:r>
            <a:r>
              <a:rPr lang="en-GB" sz="1500" b="1" i="0" dirty="0" smtClean="0">
                <a:latin typeface="Arial" pitchFamily="34" charset="0"/>
                <a:cs typeface="Arial" pitchFamily="34" charset="0"/>
              </a:rPr>
              <a:t> is greater than would be expected on a pure chance basis.</a:t>
            </a:r>
            <a:endParaRPr lang="en-GB" sz="1500" b="1" i="0" dirty="0">
              <a:latin typeface="Arial" pitchFamily="34" charset="0"/>
              <a:cs typeface="Arial" pitchFamily="34"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46"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7"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8" name="Object 7"/>
          <p:cNvGraphicFramePr>
            <a:graphicFrameLocks noChangeAspect="1"/>
          </p:cNvGraphicFramePr>
          <p:nvPr>
            <p:extLst>
              <p:ext uri="{D42A27DB-BD31-4B8C-83A1-F6EECF244321}">
                <p14:modId xmlns:p14="http://schemas.microsoft.com/office/powerpoint/2010/main" val="761170265"/>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74610"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30"/>
          <p:cNvGraphicFramePr>
            <a:graphicFrameLocks noChangeAspect="1"/>
          </p:cNvGraphicFramePr>
          <p:nvPr>
            <p:extLst>
              <p:ext uri="{D42A27DB-BD31-4B8C-83A1-F6EECF244321}">
                <p14:modId xmlns:p14="http://schemas.microsoft.com/office/powerpoint/2010/main" val="3227465035"/>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74611"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50" name="Group 49"/>
          <p:cNvGrpSpPr/>
          <p:nvPr/>
        </p:nvGrpSpPr>
        <p:grpSpPr>
          <a:xfrm>
            <a:off x="3048000" y="2102400"/>
            <a:ext cx="3956050" cy="381000"/>
            <a:chOff x="3048000" y="2051051"/>
            <a:chExt cx="3956050" cy="381000"/>
          </a:xfrm>
        </p:grpSpPr>
        <p:graphicFrame>
          <p:nvGraphicFramePr>
            <p:cNvPr id="51" name="Object 31"/>
            <p:cNvGraphicFramePr>
              <a:graphicFrameLocks noChangeAspect="1"/>
            </p:cNvGraphicFramePr>
            <p:nvPr>
              <p:extLst>
                <p:ext uri="{D42A27DB-BD31-4B8C-83A1-F6EECF244321}">
                  <p14:modId xmlns:p14="http://schemas.microsoft.com/office/powerpoint/2010/main" val="461898409"/>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74612"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32"/>
            <p:cNvGraphicFramePr>
              <a:graphicFrameLocks noChangeAspect="1"/>
            </p:cNvGraphicFramePr>
            <p:nvPr>
              <p:extLst>
                <p:ext uri="{D42A27DB-BD31-4B8C-83A1-F6EECF244321}">
                  <p14:modId xmlns:p14="http://schemas.microsoft.com/office/powerpoint/2010/main" val="3830511768"/>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74613"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33"/>
            <p:cNvGraphicFramePr>
              <a:graphicFrameLocks noChangeAspect="1"/>
            </p:cNvGraphicFramePr>
            <p:nvPr>
              <p:extLst>
                <p:ext uri="{D42A27DB-BD31-4B8C-83A1-F6EECF244321}">
                  <p14:modId xmlns:p14="http://schemas.microsoft.com/office/powerpoint/2010/main" val="3606273848"/>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74614"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4"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55"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56"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sp>
        <p:nvSpPr>
          <p:cNvPr id="57" name="Rectangle 12"/>
          <p:cNvSpPr>
            <a:spLocks noChangeArrowheads="1"/>
          </p:cNvSpPr>
          <p:nvPr/>
        </p:nvSpPr>
        <p:spPr bwMode="auto">
          <a:xfrm>
            <a:off x="6575426" y="626400"/>
            <a:ext cx="825499" cy="828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8" name="Object 57"/>
          <p:cNvGraphicFramePr>
            <a:graphicFrameLocks noChangeAspect="1"/>
          </p:cNvGraphicFramePr>
          <p:nvPr>
            <p:extLst>
              <p:ext uri="{D42A27DB-BD31-4B8C-83A1-F6EECF244321}">
                <p14:modId xmlns:p14="http://schemas.microsoft.com/office/powerpoint/2010/main" val="3563459724"/>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74615" name="Equation" r:id="rId13" imgW="711200" imgH="368300" progId="Equation.3">
                  <p:embed/>
                </p:oleObj>
              </mc:Choice>
              <mc:Fallback>
                <p:oleObj name="Equation" r:id="rId13" imgW="711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 name="Object 58"/>
          <p:cNvGraphicFramePr>
            <a:graphicFrameLocks noChangeAspect="1"/>
          </p:cNvGraphicFramePr>
          <p:nvPr>
            <p:extLst>
              <p:ext uri="{D42A27DB-BD31-4B8C-83A1-F6EECF244321}">
                <p14:modId xmlns:p14="http://schemas.microsoft.com/office/powerpoint/2010/main" val="2123792331"/>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74616" name="Equation" r:id="rId15" imgW="685800" imgH="368300" progId="Equation.3">
                  <p:embed/>
                </p:oleObj>
              </mc:Choice>
              <mc:Fallback>
                <p:oleObj name="Equation" r:id="rId15" imgW="6858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 name="Object 59"/>
          <p:cNvGraphicFramePr>
            <a:graphicFrameLocks noChangeAspect="1"/>
          </p:cNvGraphicFramePr>
          <p:nvPr>
            <p:extLst>
              <p:ext uri="{D42A27DB-BD31-4B8C-83A1-F6EECF244321}">
                <p14:modId xmlns:p14="http://schemas.microsoft.com/office/powerpoint/2010/main" val="3258360767"/>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74617" name="Equation" r:id="rId17" imgW="4203700" imgH="381000" progId="Equation.3">
                  <p:embed/>
                </p:oleObj>
              </mc:Choice>
              <mc:Fallback>
                <p:oleObj name="Equation" r:id="rId17" imgW="4203700" imgH="3810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7012699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7890" name="Text Box 1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a:solidFill>
                  <a:srgbClr val="3366FF"/>
                </a:solidFill>
              </a:rPr>
              <a:t>5</a:t>
            </a:r>
          </a:p>
        </p:txBody>
      </p:sp>
      <p:sp>
        <p:nvSpPr>
          <p:cNvPr id="207891"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smtClean="0"/>
              <a:t>The appropriate test is an </a:t>
            </a:r>
            <a:r>
              <a:rPr lang="en-GB" sz="1500" b="1" dirty="0" smtClean="0"/>
              <a:t>F</a:t>
            </a:r>
            <a:r>
              <a:rPr lang="en-GB" sz="1500" b="1" i="0" dirty="0" smtClean="0"/>
              <a:t> test.  For </a:t>
            </a:r>
            <a:r>
              <a:rPr lang="en-GB" sz="1500" b="1" i="0" dirty="0"/>
              <a:t>this </a:t>
            </a:r>
            <a:r>
              <a:rPr lang="en-GB" sz="1500" b="1" i="0" dirty="0" smtClean="0"/>
              <a:t>test</a:t>
            </a:r>
            <a:r>
              <a:rPr lang="en-GB" sz="1500" b="1" i="0" dirty="0"/>
              <a:t>, and for several others which we will encounter, it is useful to think of the </a:t>
            </a:r>
            <a:r>
              <a:rPr lang="en-GB" sz="1500" b="1" dirty="0"/>
              <a:t>F</a:t>
            </a:r>
            <a:r>
              <a:rPr lang="en-GB" sz="1500" b="1" i="0" dirty="0"/>
              <a:t> statistic as having the structure indicated above.</a:t>
            </a:r>
            <a:endParaRPr lang="en-GB" sz="1500" b="1" i="0" dirty="0">
              <a:latin typeface="Times New Roman" pitchFamily="18" charset="0"/>
            </a:endParaRP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34"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37"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54"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1"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62"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64"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6"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7" name="Object 7"/>
          <p:cNvGraphicFramePr>
            <a:graphicFrameLocks noChangeAspect="1"/>
          </p:cNvGraphicFramePr>
          <p:nvPr>
            <p:extLst>
              <p:ext uri="{D42A27DB-BD31-4B8C-83A1-F6EECF244321}">
                <p14:modId xmlns:p14="http://schemas.microsoft.com/office/powerpoint/2010/main" val="761170265"/>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08126"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 name="Object 30"/>
          <p:cNvGraphicFramePr>
            <a:graphicFrameLocks noChangeAspect="1"/>
          </p:cNvGraphicFramePr>
          <p:nvPr>
            <p:extLst>
              <p:ext uri="{D42A27DB-BD31-4B8C-83A1-F6EECF244321}">
                <p14:modId xmlns:p14="http://schemas.microsoft.com/office/powerpoint/2010/main" val="3227465035"/>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08127"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9" name="Group 68"/>
          <p:cNvGrpSpPr/>
          <p:nvPr/>
        </p:nvGrpSpPr>
        <p:grpSpPr>
          <a:xfrm>
            <a:off x="3048000" y="2102400"/>
            <a:ext cx="3956050" cy="381000"/>
            <a:chOff x="3048000" y="2051051"/>
            <a:chExt cx="3956050" cy="381000"/>
          </a:xfrm>
        </p:grpSpPr>
        <p:graphicFrame>
          <p:nvGraphicFramePr>
            <p:cNvPr id="70" name="Object 31"/>
            <p:cNvGraphicFramePr>
              <a:graphicFrameLocks noChangeAspect="1"/>
            </p:cNvGraphicFramePr>
            <p:nvPr>
              <p:extLst>
                <p:ext uri="{D42A27DB-BD31-4B8C-83A1-F6EECF244321}">
                  <p14:modId xmlns:p14="http://schemas.microsoft.com/office/powerpoint/2010/main" val="461898409"/>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08128"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 name="Object 32"/>
            <p:cNvGraphicFramePr>
              <a:graphicFrameLocks noChangeAspect="1"/>
            </p:cNvGraphicFramePr>
            <p:nvPr>
              <p:extLst>
                <p:ext uri="{D42A27DB-BD31-4B8C-83A1-F6EECF244321}">
                  <p14:modId xmlns:p14="http://schemas.microsoft.com/office/powerpoint/2010/main" val="3830511768"/>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08129"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 name="Object 33"/>
            <p:cNvGraphicFramePr>
              <a:graphicFrameLocks noChangeAspect="1"/>
            </p:cNvGraphicFramePr>
            <p:nvPr>
              <p:extLst>
                <p:ext uri="{D42A27DB-BD31-4B8C-83A1-F6EECF244321}">
                  <p14:modId xmlns:p14="http://schemas.microsoft.com/office/powerpoint/2010/main" val="3606273848"/>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08130"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3"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74"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75"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sp>
        <p:nvSpPr>
          <p:cNvPr id="76" name="Rectangle 12"/>
          <p:cNvSpPr>
            <a:spLocks noChangeArrowheads="1"/>
          </p:cNvSpPr>
          <p:nvPr/>
        </p:nvSpPr>
        <p:spPr bwMode="auto">
          <a:xfrm>
            <a:off x="6575426" y="626400"/>
            <a:ext cx="825499" cy="828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7" name="Object 76"/>
          <p:cNvGraphicFramePr>
            <a:graphicFrameLocks noChangeAspect="1"/>
          </p:cNvGraphicFramePr>
          <p:nvPr>
            <p:extLst>
              <p:ext uri="{D42A27DB-BD31-4B8C-83A1-F6EECF244321}">
                <p14:modId xmlns:p14="http://schemas.microsoft.com/office/powerpoint/2010/main" val="3563459724"/>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08131" name="Equation" r:id="rId13" imgW="711200" imgH="368300" progId="Equation.3">
                  <p:embed/>
                </p:oleObj>
              </mc:Choice>
              <mc:Fallback>
                <p:oleObj name="Equation" r:id="rId13" imgW="711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77"/>
          <p:cNvGraphicFramePr>
            <a:graphicFrameLocks noChangeAspect="1"/>
          </p:cNvGraphicFramePr>
          <p:nvPr>
            <p:extLst>
              <p:ext uri="{D42A27DB-BD31-4B8C-83A1-F6EECF244321}">
                <p14:modId xmlns:p14="http://schemas.microsoft.com/office/powerpoint/2010/main" val="2123792331"/>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08132" name="Equation" r:id="rId15" imgW="685800" imgH="368300" progId="Equation.3">
                  <p:embed/>
                </p:oleObj>
              </mc:Choice>
              <mc:Fallback>
                <p:oleObj name="Equation" r:id="rId15" imgW="6858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 name="Object 78"/>
          <p:cNvGraphicFramePr>
            <a:graphicFrameLocks noChangeAspect="1"/>
          </p:cNvGraphicFramePr>
          <p:nvPr>
            <p:extLst>
              <p:ext uri="{D42A27DB-BD31-4B8C-83A1-F6EECF244321}">
                <p14:modId xmlns:p14="http://schemas.microsoft.com/office/powerpoint/2010/main" val="3258360767"/>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08133" name="Equation" r:id="rId17" imgW="4203700" imgH="381000" progId="Equation.3">
                  <p:embed/>
                </p:oleObj>
              </mc:Choice>
              <mc:Fallback>
                <p:oleObj name="Equation" r:id="rId17" imgW="4203700" imgH="3810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6866" name="Text Box 1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a:solidFill>
                  <a:srgbClr val="3366FF"/>
                </a:solidFill>
              </a:rPr>
              <a:t>6</a:t>
            </a:r>
          </a:p>
        </p:txBody>
      </p:sp>
      <p:sp>
        <p:nvSpPr>
          <p:cNvPr id="206867"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‘reduction in </a:t>
            </a:r>
            <a:r>
              <a:rPr lang="en-GB" sz="1500" b="1"/>
              <a:t>RSS</a:t>
            </a:r>
            <a:r>
              <a:rPr lang="en-GB" sz="1500" b="1" i="0"/>
              <a:t>’ is the reduction when the change is made, in this case, when the group of new variables is added.</a:t>
            </a:r>
            <a:endParaRPr lang="en-GB" sz="1500" b="1" i="0">
              <a:latin typeface="Times New Roman" pitchFamily="18" charset="0"/>
            </a:endParaRP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34"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37"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54"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1"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62"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64"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6"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7" name="Object 7"/>
          <p:cNvGraphicFramePr>
            <a:graphicFrameLocks noChangeAspect="1"/>
          </p:cNvGraphicFramePr>
          <p:nvPr>
            <p:extLst>
              <p:ext uri="{D42A27DB-BD31-4B8C-83A1-F6EECF244321}">
                <p14:modId xmlns:p14="http://schemas.microsoft.com/office/powerpoint/2010/main" val="761170265"/>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07102"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 name="Object 30"/>
          <p:cNvGraphicFramePr>
            <a:graphicFrameLocks noChangeAspect="1"/>
          </p:cNvGraphicFramePr>
          <p:nvPr>
            <p:extLst>
              <p:ext uri="{D42A27DB-BD31-4B8C-83A1-F6EECF244321}">
                <p14:modId xmlns:p14="http://schemas.microsoft.com/office/powerpoint/2010/main" val="3227465035"/>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07103"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9" name="Group 68"/>
          <p:cNvGrpSpPr/>
          <p:nvPr/>
        </p:nvGrpSpPr>
        <p:grpSpPr>
          <a:xfrm>
            <a:off x="3048000" y="2102400"/>
            <a:ext cx="3956050" cy="381000"/>
            <a:chOff x="3048000" y="2051051"/>
            <a:chExt cx="3956050" cy="381000"/>
          </a:xfrm>
        </p:grpSpPr>
        <p:graphicFrame>
          <p:nvGraphicFramePr>
            <p:cNvPr id="70" name="Object 31"/>
            <p:cNvGraphicFramePr>
              <a:graphicFrameLocks noChangeAspect="1"/>
            </p:cNvGraphicFramePr>
            <p:nvPr>
              <p:extLst>
                <p:ext uri="{D42A27DB-BD31-4B8C-83A1-F6EECF244321}">
                  <p14:modId xmlns:p14="http://schemas.microsoft.com/office/powerpoint/2010/main" val="461898409"/>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07104"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 name="Object 32"/>
            <p:cNvGraphicFramePr>
              <a:graphicFrameLocks noChangeAspect="1"/>
            </p:cNvGraphicFramePr>
            <p:nvPr>
              <p:extLst>
                <p:ext uri="{D42A27DB-BD31-4B8C-83A1-F6EECF244321}">
                  <p14:modId xmlns:p14="http://schemas.microsoft.com/office/powerpoint/2010/main" val="3830511768"/>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07105"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 name="Object 33"/>
            <p:cNvGraphicFramePr>
              <a:graphicFrameLocks noChangeAspect="1"/>
            </p:cNvGraphicFramePr>
            <p:nvPr>
              <p:extLst>
                <p:ext uri="{D42A27DB-BD31-4B8C-83A1-F6EECF244321}">
                  <p14:modId xmlns:p14="http://schemas.microsoft.com/office/powerpoint/2010/main" val="3606273848"/>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07106"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3"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74"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75"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sp>
        <p:nvSpPr>
          <p:cNvPr id="76" name="Rectangle 12"/>
          <p:cNvSpPr>
            <a:spLocks noChangeArrowheads="1"/>
          </p:cNvSpPr>
          <p:nvPr/>
        </p:nvSpPr>
        <p:spPr bwMode="auto">
          <a:xfrm>
            <a:off x="6575426" y="626400"/>
            <a:ext cx="825499" cy="828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7" name="Object 76"/>
          <p:cNvGraphicFramePr>
            <a:graphicFrameLocks noChangeAspect="1"/>
          </p:cNvGraphicFramePr>
          <p:nvPr>
            <p:extLst>
              <p:ext uri="{D42A27DB-BD31-4B8C-83A1-F6EECF244321}">
                <p14:modId xmlns:p14="http://schemas.microsoft.com/office/powerpoint/2010/main" val="3563459724"/>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07107" name="Equation" r:id="rId13" imgW="711200" imgH="368300" progId="Equation.3">
                  <p:embed/>
                </p:oleObj>
              </mc:Choice>
              <mc:Fallback>
                <p:oleObj name="Equation" r:id="rId13" imgW="711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77"/>
          <p:cNvGraphicFramePr>
            <a:graphicFrameLocks noChangeAspect="1"/>
          </p:cNvGraphicFramePr>
          <p:nvPr>
            <p:extLst>
              <p:ext uri="{D42A27DB-BD31-4B8C-83A1-F6EECF244321}">
                <p14:modId xmlns:p14="http://schemas.microsoft.com/office/powerpoint/2010/main" val="2123792331"/>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07108" name="Equation" r:id="rId15" imgW="685800" imgH="368300" progId="Equation.3">
                  <p:embed/>
                </p:oleObj>
              </mc:Choice>
              <mc:Fallback>
                <p:oleObj name="Equation" r:id="rId15" imgW="6858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 name="Object 78"/>
          <p:cNvGraphicFramePr>
            <a:graphicFrameLocks noChangeAspect="1"/>
          </p:cNvGraphicFramePr>
          <p:nvPr>
            <p:extLst>
              <p:ext uri="{D42A27DB-BD31-4B8C-83A1-F6EECF244321}">
                <p14:modId xmlns:p14="http://schemas.microsoft.com/office/powerpoint/2010/main" val="3258360767"/>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07109" name="Equation" r:id="rId17" imgW="4203700" imgH="381000" progId="Equation.3">
                  <p:embed/>
                </p:oleObj>
              </mc:Choice>
              <mc:Fallback>
                <p:oleObj name="Equation" r:id="rId17" imgW="4203700" imgH="3810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5842" name="Text Box 1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a:solidFill>
                  <a:srgbClr val="3366FF"/>
                </a:solidFill>
              </a:rPr>
              <a:t>7</a:t>
            </a:r>
          </a:p>
        </p:txBody>
      </p:sp>
      <p:sp>
        <p:nvSpPr>
          <p:cNvPr id="205843"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a:t>The ‘cost in d.f.’ is the reduction in the number of degrees of freedom remaining after making the change.  In the present case it is equal to the number of new variables added, because that number of new parameters are estimated.</a:t>
            </a:r>
            <a:endParaRPr lang="en-GB" sz="1500" b="1" i="0">
              <a:latin typeface="Times New Roman" pitchFamily="18" charset="0"/>
            </a:endParaRP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34"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37"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60"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1"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62"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64"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6"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7" name="Object 7"/>
          <p:cNvGraphicFramePr>
            <a:graphicFrameLocks noChangeAspect="1"/>
          </p:cNvGraphicFramePr>
          <p:nvPr>
            <p:extLst>
              <p:ext uri="{D42A27DB-BD31-4B8C-83A1-F6EECF244321}">
                <p14:modId xmlns:p14="http://schemas.microsoft.com/office/powerpoint/2010/main" val="761170265"/>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06078"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 name="Object 30"/>
          <p:cNvGraphicFramePr>
            <a:graphicFrameLocks noChangeAspect="1"/>
          </p:cNvGraphicFramePr>
          <p:nvPr>
            <p:extLst>
              <p:ext uri="{D42A27DB-BD31-4B8C-83A1-F6EECF244321}">
                <p14:modId xmlns:p14="http://schemas.microsoft.com/office/powerpoint/2010/main" val="3227465035"/>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06079"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9" name="Group 68"/>
          <p:cNvGrpSpPr/>
          <p:nvPr/>
        </p:nvGrpSpPr>
        <p:grpSpPr>
          <a:xfrm>
            <a:off x="3048000" y="2102400"/>
            <a:ext cx="3956050" cy="381000"/>
            <a:chOff x="3048000" y="2051051"/>
            <a:chExt cx="3956050" cy="381000"/>
          </a:xfrm>
        </p:grpSpPr>
        <p:graphicFrame>
          <p:nvGraphicFramePr>
            <p:cNvPr id="70" name="Object 31"/>
            <p:cNvGraphicFramePr>
              <a:graphicFrameLocks noChangeAspect="1"/>
            </p:cNvGraphicFramePr>
            <p:nvPr>
              <p:extLst>
                <p:ext uri="{D42A27DB-BD31-4B8C-83A1-F6EECF244321}">
                  <p14:modId xmlns:p14="http://schemas.microsoft.com/office/powerpoint/2010/main" val="461898409"/>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06080"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 name="Object 32"/>
            <p:cNvGraphicFramePr>
              <a:graphicFrameLocks noChangeAspect="1"/>
            </p:cNvGraphicFramePr>
            <p:nvPr>
              <p:extLst>
                <p:ext uri="{D42A27DB-BD31-4B8C-83A1-F6EECF244321}">
                  <p14:modId xmlns:p14="http://schemas.microsoft.com/office/powerpoint/2010/main" val="3830511768"/>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06081"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 name="Object 33"/>
            <p:cNvGraphicFramePr>
              <a:graphicFrameLocks noChangeAspect="1"/>
            </p:cNvGraphicFramePr>
            <p:nvPr>
              <p:extLst>
                <p:ext uri="{D42A27DB-BD31-4B8C-83A1-F6EECF244321}">
                  <p14:modId xmlns:p14="http://schemas.microsoft.com/office/powerpoint/2010/main" val="3606273848"/>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06082"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3"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74"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75"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sp>
        <p:nvSpPr>
          <p:cNvPr id="76" name="Rectangle 12"/>
          <p:cNvSpPr>
            <a:spLocks noChangeArrowheads="1"/>
          </p:cNvSpPr>
          <p:nvPr/>
        </p:nvSpPr>
        <p:spPr bwMode="auto">
          <a:xfrm>
            <a:off x="6575426" y="626400"/>
            <a:ext cx="825499" cy="828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7" name="Object 76"/>
          <p:cNvGraphicFramePr>
            <a:graphicFrameLocks noChangeAspect="1"/>
          </p:cNvGraphicFramePr>
          <p:nvPr>
            <p:extLst>
              <p:ext uri="{D42A27DB-BD31-4B8C-83A1-F6EECF244321}">
                <p14:modId xmlns:p14="http://schemas.microsoft.com/office/powerpoint/2010/main" val="3563459724"/>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06083" name="Equation" r:id="rId13" imgW="711200" imgH="368300" progId="Equation.3">
                  <p:embed/>
                </p:oleObj>
              </mc:Choice>
              <mc:Fallback>
                <p:oleObj name="Equation" r:id="rId13" imgW="711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77"/>
          <p:cNvGraphicFramePr>
            <a:graphicFrameLocks noChangeAspect="1"/>
          </p:cNvGraphicFramePr>
          <p:nvPr>
            <p:extLst>
              <p:ext uri="{D42A27DB-BD31-4B8C-83A1-F6EECF244321}">
                <p14:modId xmlns:p14="http://schemas.microsoft.com/office/powerpoint/2010/main" val="2123792331"/>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06084" name="Equation" r:id="rId15" imgW="685800" imgH="368300" progId="Equation.3">
                  <p:embed/>
                </p:oleObj>
              </mc:Choice>
              <mc:Fallback>
                <p:oleObj name="Equation" r:id="rId15" imgW="6858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 name="Object 78"/>
          <p:cNvGraphicFramePr>
            <a:graphicFrameLocks noChangeAspect="1"/>
          </p:cNvGraphicFramePr>
          <p:nvPr>
            <p:extLst>
              <p:ext uri="{D42A27DB-BD31-4B8C-83A1-F6EECF244321}">
                <p14:modId xmlns:p14="http://schemas.microsoft.com/office/powerpoint/2010/main" val="3258360767"/>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06085" name="Equation" r:id="rId17" imgW="4203700" imgH="381000" progId="Equation.3">
                  <p:embed/>
                </p:oleObj>
              </mc:Choice>
              <mc:Fallback>
                <p:oleObj name="Equation" r:id="rId17" imgW="4203700" imgH="3810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4818" name="Text Box 1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i="0" dirty="0">
                <a:solidFill>
                  <a:srgbClr val="3366FF"/>
                </a:solidFill>
              </a:rPr>
              <a:t>8</a:t>
            </a:r>
          </a:p>
        </p:txBody>
      </p:sp>
      <p:sp>
        <p:nvSpPr>
          <p:cNvPr id="204819"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a:t>(Remember that the number of degrees of freedom in a regression equation is the number of observations, less the number of parameters estimated.  In this example, it would fall from </a:t>
            </a:r>
            <a:r>
              <a:rPr lang="en-GB" sz="1500" b="1" dirty="0"/>
              <a:t>n</a:t>
            </a:r>
            <a:r>
              <a:rPr lang="en-GB" sz="1500" b="1" i="0" dirty="0"/>
              <a:t> </a:t>
            </a:r>
            <a:r>
              <a:rPr lang="en-GB" sz="1500" b="1" i="0" dirty="0">
                <a:cs typeface="Arial" charset="0"/>
              </a:rPr>
              <a:t>–</a:t>
            </a:r>
            <a:r>
              <a:rPr lang="en-GB" sz="1500" b="1" i="0" dirty="0"/>
              <a:t> 2 to </a:t>
            </a:r>
            <a:r>
              <a:rPr lang="en-GB" sz="1500" b="1" dirty="0"/>
              <a:t>n</a:t>
            </a:r>
            <a:r>
              <a:rPr lang="en-GB" sz="1500" b="1" i="0" dirty="0"/>
              <a:t> </a:t>
            </a:r>
            <a:r>
              <a:rPr lang="en-GB" sz="1500" b="1" i="0" dirty="0">
                <a:cs typeface="Arial" charset="0"/>
              </a:rPr>
              <a:t>–</a:t>
            </a:r>
            <a:r>
              <a:rPr lang="en-GB" sz="1500" b="1" i="0" dirty="0"/>
              <a:t> 4 when </a:t>
            </a:r>
            <a:r>
              <a:rPr lang="en-GB" sz="1500" b="1" dirty="0"/>
              <a:t>X</a:t>
            </a:r>
            <a:r>
              <a:rPr lang="en-GB" sz="1500" b="1" i="0" baseline="-25000" dirty="0"/>
              <a:t>3</a:t>
            </a:r>
            <a:r>
              <a:rPr lang="en-GB" sz="1500" b="1" i="0" dirty="0"/>
              <a:t> and </a:t>
            </a:r>
            <a:r>
              <a:rPr lang="en-GB" sz="1500" b="1" dirty="0"/>
              <a:t>X</a:t>
            </a:r>
            <a:r>
              <a:rPr lang="en-GB" sz="1500" b="1" i="0" baseline="-25000" dirty="0"/>
              <a:t>4</a:t>
            </a:r>
            <a:r>
              <a:rPr lang="en-GB" sz="1500" b="1" i="0" dirty="0"/>
              <a:t> are </a:t>
            </a:r>
            <a:r>
              <a:rPr lang="en-GB" sz="1500" b="1" i="0" dirty="0" smtClean="0"/>
              <a:t>added, so the cost would be 2.)</a:t>
            </a:r>
            <a:endParaRPr lang="en-GB" sz="1500" b="1" i="0" dirty="0">
              <a:latin typeface="Times New Roman" pitchFamily="18" charset="0"/>
            </a:endParaRP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a:t>
            </a:r>
            <a:r>
              <a:rPr lang="en-GB" sz="1800" b="1" i="0" dirty="0"/>
              <a:t> TESTS </a:t>
            </a:r>
            <a:r>
              <a:rPr lang="en-GB" sz="1800" b="1" i="0" dirty="0" smtClean="0"/>
              <a:t>RELATING TO GROUPS OF EXPLANATORY VARIABLES</a:t>
            </a:r>
            <a:endParaRPr lang="en-GB" sz="1600" i="0" dirty="0">
              <a:latin typeface="Times New Roman" pitchFamily="18" charset="0"/>
            </a:endParaRPr>
          </a:p>
        </p:txBody>
      </p:sp>
      <p:sp>
        <p:nvSpPr>
          <p:cNvPr id="34" name="Rectangle 16"/>
          <p:cNvSpPr>
            <a:spLocks noChangeArrowheads="1"/>
          </p:cNvSpPr>
          <p:nvPr/>
        </p:nvSpPr>
        <p:spPr bwMode="auto">
          <a:xfrm>
            <a:off x="0" y="2656800"/>
            <a:ext cx="9144000" cy="122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Line 39"/>
          <p:cNvSpPr>
            <a:spLocks noChangeShapeType="1"/>
          </p:cNvSpPr>
          <p:nvPr/>
        </p:nvSpPr>
        <p:spPr bwMode="auto">
          <a:xfrm>
            <a:off x="4225925" y="3195638"/>
            <a:ext cx="41021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Text Box 40"/>
          <p:cNvSpPr txBox="1">
            <a:spLocks noChangeArrowheads="1"/>
          </p:cNvSpPr>
          <p:nvPr/>
        </p:nvSpPr>
        <p:spPr bwMode="auto">
          <a:xfrm>
            <a:off x="685800" y="3041650"/>
            <a:ext cx="3467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F </a:t>
            </a:r>
            <a:r>
              <a:rPr lang="en-US" sz="1800" b="1" i="0"/>
              <a:t>(cost in d.f., d.f. remaining)  =</a:t>
            </a:r>
            <a:endParaRPr lang="en-US" sz="1800" b="1"/>
          </a:p>
        </p:txBody>
      </p:sp>
      <p:sp>
        <p:nvSpPr>
          <p:cNvPr id="37" name="Text Box 41"/>
          <p:cNvSpPr txBox="1">
            <a:spLocks noChangeArrowheads="1"/>
          </p:cNvSpPr>
          <p:nvPr/>
        </p:nvSpPr>
        <p:spPr bwMode="auto">
          <a:xfrm>
            <a:off x="4394200" y="2800350"/>
            <a:ext cx="19272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i="0"/>
              <a:t>reduction in </a:t>
            </a:r>
            <a:r>
              <a:rPr lang="en-GB" sz="1800" b="1"/>
              <a:t>RSS</a:t>
            </a:r>
            <a:endParaRPr lang="en-US" sz="1800" b="1"/>
          </a:p>
        </p:txBody>
      </p:sp>
      <p:sp>
        <p:nvSpPr>
          <p:cNvPr id="60" name="Text Box 42"/>
          <p:cNvSpPr txBox="1">
            <a:spLocks noChangeArrowheads="1"/>
          </p:cNvSpPr>
          <p:nvPr/>
        </p:nvSpPr>
        <p:spPr bwMode="auto">
          <a:xfrm>
            <a:off x="6794500" y="2800350"/>
            <a:ext cx="1358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a:t>cost in d.f.</a:t>
            </a:r>
            <a:endParaRPr lang="en-US" sz="1800" b="1"/>
          </a:p>
        </p:txBody>
      </p:sp>
      <p:sp>
        <p:nvSpPr>
          <p:cNvPr id="61" name="Text Box 44"/>
          <p:cNvSpPr txBox="1">
            <a:spLocks noChangeArrowheads="1"/>
          </p:cNvSpPr>
          <p:nvPr/>
        </p:nvSpPr>
        <p:spPr bwMode="auto">
          <a:xfrm>
            <a:off x="4254500" y="3333750"/>
            <a:ext cx="1752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a:t>RSS</a:t>
            </a:r>
            <a:r>
              <a:rPr lang="en-US" sz="1800" b="1" i="0"/>
              <a:t> remaining</a:t>
            </a:r>
            <a:endParaRPr lang="en-US" sz="1800" b="1"/>
          </a:p>
        </p:txBody>
      </p:sp>
      <p:sp>
        <p:nvSpPr>
          <p:cNvPr id="62" name="Line 46"/>
          <p:cNvSpPr>
            <a:spLocks noChangeAspect="1" noChangeShapeType="1"/>
          </p:cNvSpPr>
          <p:nvPr/>
        </p:nvSpPr>
        <p:spPr bwMode="auto">
          <a:xfrm flipV="1">
            <a:off x="6491288" y="2819400"/>
            <a:ext cx="73025" cy="258763"/>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Text Box 45"/>
          <p:cNvSpPr txBox="1">
            <a:spLocks noChangeArrowheads="1"/>
          </p:cNvSpPr>
          <p:nvPr/>
        </p:nvSpPr>
        <p:spPr bwMode="auto">
          <a:xfrm>
            <a:off x="6184900" y="3244850"/>
            <a:ext cx="23876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0000"/>
              </a:lnSpc>
              <a:spcBef>
                <a:spcPct val="50000"/>
              </a:spcBef>
            </a:pPr>
            <a:r>
              <a:rPr lang="en-US" sz="1800" b="1" i="0" dirty="0"/>
              <a:t>degrees of freedom</a:t>
            </a:r>
          </a:p>
          <a:p>
            <a:pPr>
              <a:lnSpc>
                <a:spcPct val="90000"/>
              </a:lnSpc>
            </a:pPr>
            <a:r>
              <a:rPr lang="en-US" sz="1800" b="1" i="0" dirty="0"/>
              <a:t>remaining</a:t>
            </a:r>
            <a:endParaRPr lang="en-US" sz="1800" b="1" dirty="0"/>
          </a:p>
        </p:txBody>
      </p:sp>
      <p:sp>
        <p:nvSpPr>
          <p:cNvPr id="64" name="Line 43"/>
          <p:cNvSpPr>
            <a:spLocks noChangeAspect="1" noChangeShapeType="1"/>
          </p:cNvSpPr>
          <p:nvPr/>
        </p:nvSpPr>
        <p:spPr bwMode="auto">
          <a:xfrm flipV="1">
            <a:off x="5959475" y="3324225"/>
            <a:ext cx="104775" cy="365125"/>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Rectangle 16"/>
          <p:cNvSpPr>
            <a:spLocks noChangeArrowheads="1"/>
          </p:cNvSpPr>
          <p:nvPr/>
        </p:nvSpPr>
        <p:spPr bwMode="auto">
          <a:xfrm>
            <a:off x="0" y="1602000"/>
            <a:ext cx="9144000" cy="982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6" name="Rectangle 16"/>
          <p:cNvSpPr>
            <a:spLocks noChangeArrowheads="1"/>
          </p:cNvSpPr>
          <p:nvPr/>
        </p:nvSpPr>
        <p:spPr bwMode="auto">
          <a:xfrm>
            <a:off x="0" y="536399"/>
            <a:ext cx="9144000" cy="99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7" name="Object 7"/>
          <p:cNvGraphicFramePr>
            <a:graphicFrameLocks noChangeAspect="1"/>
          </p:cNvGraphicFramePr>
          <p:nvPr>
            <p:extLst>
              <p:ext uri="{D42A27DB-BD31-4B8C-83A1-F6EECF244321}">
                <p14:modId xmlns:p14="http://schemas.microsoft.com/office/powerpoint/2010/main" val="761170265"/>
              </p:ext>
            </p:extLst>
          </p:nvPr>
        </p:nvGraphicFramePr>
        <p:xfrm>
          <a:off x="1676400" y="630000"/>
          <a:ext cx="2286000" cy="368300"/>
        </p:xfrm>
        <a:graphic>
          <a:graphicData uri="http://schemas.openxmlformats.org/presentationml/2006/ole">
            <mc:AlternateContent xmlns:mc="http://schemas.openxmlformats.org/markup-compatibility/2006">
              <mc:Choice xmlns:v="urn:schemas-microsoft-com:vml" Requires="v">
                <p:oleObj spid="_x0000_s205054"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630000"/>
                        <a:ext cx="2286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 name="Object 30"/>
          <p:cNvGraphicFramePr>
            <a:graphicFrameLocks noChangeAspect="1"/>
          </p:cNvGraphicFramePr>
          <p:nvPr>
            <p:extLst>
              <p:ext uri="{D42A27DB-BD31-4B8C-83A1-F6EECF244321}">
                <p14:modId xmlns:p14="http://schemas.microsoft.com/office/powerpoint/2010/main" val="3227465035"/>
              </p:ext>
            </p:extLst>
          </p:nvPr>
        </p:nvGraphicFramePr>
        <p:xfrm>
          <a:off x="1668463" y="1706563"/>
          <a:ext cx="2057400" cy="774700"/>
        </p:xfrm>
        <a:graphic>
          <a:graphicData uri="http://schemas.openxmlformats.org/presentationml/2006/ole">
            <mc:AlternateContent xmlns:mc="http://schemas.openxmlformats.org/markup-compatibility/2006">
              <mc:Choice xmlns:v="urn:schemas-microsoft-com:vml" Requires="v">
                <p:oleObj spid="_x0000_s205055" name="Equation" r:id="rId5" imgW="2057400" imgH="774360" progId="Equation.3">
                  <p:embed/>
                </p:oleObj>
              </mc:Choice>
              <mc:Fallback>
                <p:oleObj name="Equation" r:id="rId5" imgW="2057400" imgH="774360" progId="Equation.3">
                  <p:embed/>
                  <p:pic>
                    <p:nvPicPr>
                      <p:cNvPr id="0" name=""/>
                      <p:cNvPicPr>
                        <a:picLocks noChangeAspect="1" noChangeArrowheads="1"/>
                      </p:cNvPicPr>
                      <p:nvPr/>
                    </p:nvPicPr>
                    <p:blipFill>
                      <a:blip r:embed="rId6"/>
                      <a:srcRect/>
                      <a:stretch>
                        <a:fillRect/>
                      </a:stretch>
                    </p:blipFill>
                    <p:spPr bwMode="auto">
                      <a:xfrm>
                        <a:off x="1668463" y="1706563"/>
                        <a:ext cx="20574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9" name="Group 68"/>
          <p:cNvGrpSpPr/>
          <p:nvPr/>
        </p:nvGrpSpPr>
        <p:grpSpPr>
          <a:xfrm>
            <a:off x="3048000" y="2102400"/>
            <a:ext cx="3956050" cy="381000"/>
            <a:chOff x="3048000" y="2051051"/>
            <a:chExt cx="3956050" cy="381000"/>
          </a:xfrm>
        </p:grpSpPr>
        <p:graphicFrame>
          <p:nvGraphicFramePr>
            <p:cNvPr id="70" name="Object 31"/>
            <p:cNvGraphicFramePr>
              <a:graphicFrameLocks noChangeAspect="1"/>
            </p:cNvGraphicFramePr>
            <p:nvPr>
              <p:extLst>
                <p:ext uri="{D42A27DB-BD31-4B8C-83A1-F6EECF244321}">
                  <p14:modId xmlns:p14="http://schemas.microsoft.com/office/powerpoint/2010/main" val="461898409"/>
                </p:ext>
              </p:extLst>
            </p:nvPr>
          </p:nvGraphicFramePr>
          <p:xfrm>
            <a:off x="3448050" y="2054226"/>
            <a:ext cx="825500" cy="368300"/>
          </p:xfrm>
          <a:graphic>
            <a:graphicData uri="http://schemas.openxmlformats.org/presentationml/2006/ole">
              <mc:AlternateContent xmlns:mc="http://schemas.openxmlformats.org/markup-compatibility/2006">
                <mc:Choice xmlns:v="urn:schemas-microsoft-com:vml" Requires="v">
                  <p:oleObj spid="_x0000_s205056" name="Equation" r:id="rId7" imgW="825480" imgH="368280" progId="Equation.3">
                    <p:embed/>
                  </p:oleObj>
                </mc:Choice>
                <mc:Fallback>
                  <p:oleObj name="Equation" r:id="rId7" imgW="82548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2054226"/>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 name="Object 32"/>
            <p:cNvGraphicFramePr>
              <a:graphicFrameLocks noChangeAspect="1"/>
            </p:cNvGraphicFramePr>
            <p:nvPr>
              <p:extLst>
                <p:ext uri="{D42A27DB-BD31-4B8C-83A1-F6EECF244321}">
                  <p14:modId xmlns:p14="http://schemas.microsoft.com/office/powerpoint/2010/main" val="3830511768"/>
                </p:ext>
              </p:extLst>
            </p:nvPr>
          </p:nvGraphicFramePr>
          <p:xfrm>
            <a:off x="6178550" y="2052638"/>
            <a:ext cx="825500" cy="368300"/>
          </p:xfrm>
          <a:graphic>
            <a:graphicData uri="http://schemas.openxmlformats.org/presentationml/2006/ole">
              <mc:AlternateContent xmlns:mc="http://schemas.openxmlformats.org/markup-compatibility/2006">
                <mc:Choice xmlns:v="urn:schemas-microsoft-com:vml" Requires="v">
                  <p:oleObj spid="_x0000_s205057" name="Equation" r:id="rId9" imgW="825480" imgH="368280" progId="Equation.3">
                    <p:embed/>
                  </p:oleObj>
                </mc:Choice>
                <mc:Fallback>
                  <p:oleObj name="Equation" r:id="rId9" imgW="82548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2052638"/>
                          <a:ext cx="825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 name="Object 33"/>
            <p:cNvGraphicFramePr>
              <a:graphicFrameLocks noChangeAspect="1"/>
            </p:cNvGraphicFramePr>
            <p:nvPr>
              <p:extLst>
                <p:ext uri="{D42A27DB-BD31-4B8C-83A1-F6EECF244321}">
                  <p14:modId xmlns:p14="http://schemas.microsoft.com/office/powerpoint/2010/main" val="3606273848"/>
                </p:ext>
              </p:extLst>
            </p:nvPr>
          </p:nvGraphicFramePr>
          <p:xfrm>
            <a:off x="5257800" y="2051051"/>
            <a:ext cx="330200" cy="381000"/>
          </p:xfrm>
          <a:graphic>
            <a:graphicData uri="http://schemas.openxmlformats.org/presentationml/2006/ole">
              <mc:AlternateContent xmlns:mc="http://schemas.openxmlformats.org/markup-compatibility/2006">
                <mc:Choice xmlns:v="urn:schemas-microsoft-com:vml" Requires="v">
                  <p:oleObj spid="_x0000_s205058" name="Equation" r:id="rId11" imgW="330120" imgH="380880" progId="Equation.3">
                    <p:embed/>
                  </p:oleObj>
                </mc:Choice>
                <mc:Fallback>
                  <p:oleObj name="Equation" r:id="rId11" imgW="3301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2051051"/>
                          <a:ext cx="33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3" name="Text Box 34"/>
            <p:cNvSpPr txBox="1">
              <a:spLocks noChangeArrowheads="1"/>
            </p:cNvSpPr>
            <p:nvPr/>
          </p:nvSpPr>
          <p:spPr bwMode="auto">
            <a:xfrm>
              <a:off x="3048000" y="2054226"/>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or</a:t>
              </a:r>
              <a:endParaRPr lang="en-US" sz="1800" b="1" i="0"/>
            </a:p>
          </p:txBody>
        </p:sp>
        <p:sp>
          <p:nvSpPr>
            <p:cNvPr id="74" name="Text Box 35"/>
            <p:cNvSpPr txBox="1">
              <a:spLocks noChangeArrowheads="1"/>
            </p:cNvSpPr>
            <p:nvPr/>
          </p:nvSpPr>
          <p:spPr bwMode="auto">
            <a:xfrm>
              <a:off x="4279900" y="2051051"/>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dirty="0"/>
                <a:t>or both</a:t>
              </a:r>
              <a:endParaRPr lang="en-US" sz="1800" b="1" i="0" dirty="0"/>
            </a:p>
          </p:txBody>
        </p:sp>
        <p:sp>
          <p:nvSpPr>
            <p:cNvPr id="75" name="Text Box 36"/>
            <p:cNvSpPr txBox="1">
              <a:spLocks noChangeArrowheads="1"/>
            </p:cNvSpPr>
            <p:nvPr/>
          </p:nvSpPr>
          <p:spPr bwMode="auto">
            <a:xfrm>
              <a:off x="5588000" y="2051051"/>
              <a:ext cx="63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0"/>
                <a:t>and</a:t>
              </a:r>
              <a:endParaRPr lang="en-US" sz="1800" b="1" i="0"/>
            </a:p>
          </p:txBody>
        </p:sp>
      </p:grpSp>
      <p:sp>
        <p:nvSpPr>
          <p:cNvPr id="76" name="Rectangle 12"/>
          <p:cNvSpPr>
            <a:spLocks noChangeArrowheads="1"/>
          </p:cNvSpPr>
          <p:nvPr/>
        </p:nvSpPr>
        <p:spPr bwMode="auto">
          <a:xfrm>
            <a:off x="6575426" y="626400"/>
            <a:ext cx="825499" cy="828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7" name="Object 76"/>
          <p:cNvGraphicFramePr>
            <a:graphicFrameLocks noChangeAspect="1"/>
          </p:cNvGraphicFramePr>
          <p:nvPr>
            <p:extLst>
              <p:ext uri="{D42A27DB-BD31-4B8C-83A1-F6EECF244321}">
                <p14:modId xmlns:p14="http://schemas.microsoft.com/office/powerpoint/2010/main" val="3563459724"/>
              </p:ext>
            </p:extLst>
          </p:nvPr>
        </p:nvGraphicFramePr>
        <p:xfrm>
          <a:off x="6626225" y="1062038"/>
          <a:ext cx="711200" cy="368300"/>
        </p:xfrm>
        <a:graphic>
          <a:graphicData uri="http://schemas.openxmlformats.org/presentationml/2006/ole">
            <mc:AlternateContent xmlns:mc="http://schemas.openxmlformats.org/markup-compatibility/2006">
              <mc:Choice xmlns:v="urn:schemas-microsoft-com:vml" Requires="v">
                <p:oleObj spid="_x0000_s205059" name="Equation" r:id="rId13" imgW="711200" imgH="368300" progId="Equation.3">
                  <p:embed/>
                </p:oleObj>
              </mc:Choice>
              <mc:Fallback>
                <p:oleObj name="Equation" r:id="rId13" imgW="711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6225" y="1062038"/>
                        <a:ext cx="711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77"/>
          <p:cNvGraphicFramePr>
            <a:graphicFrameLocks noChangeAspect="1"/>
          </p:cNvGraphicFramePr>
          <p:nvPr>
            <p:extLst>
              <p:ext uri="{D42A27DB-BD31-4B8C-83A1-F6EECF244321}">
                <p14:modId xmlns:p14="http://schemas.microsoft.com/office/powerpoint/2010/main" val="2123792331"/>
              </p:ext>
            </p:extLst>
          </p:nvPr>
        </p:nvGraphicFramePr>
        <p:xfrm>
          <a:off x="6629400" y="625475"/>
          <a:ext cx="685800" cy="368300"/>
        </p:xfrm>
        <a:graphic>
          <a:graphicData uri="http://schemas.openxmlformats.org/presentationml/2006/ole">
            <mc:AlternateContent xmlns:mc="http://schemas.openxmlformats.org/markup-compatibility/2006">
              <mc:Choice xmlns:v="urn:schemas-microsoft-com:vml" Requires="v">
                <p:oleObj spid="_x0000_s205060" name="Equation" r:id="rId15" imgW="685800" imgH="368300" progId="Equation.3">
                  <p:embed/>
                </p:oleObj>
              </mc:Choice>
              <mc:Fallback>
                <p:oleObj name="Equation" r:id="rId15" imgW="6858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29400" y="625475"/>
                        <a:ext cx="685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 name="Object 78"/>
          <p:cNvGraphicFramePr>
            <a:graphicFrameLocks noChangeAspect="1"/>
          </p:cNvGraphicFramePr>
          <p:nvPr>
            <p:extLst>
              <p:ext uri="{D42A27DB-BD31-4B8C-83A1-F6EECF244321}">
                <p14:modId xmlns:p14="http://schemas.microsoft.com/office/powerpoint/2010/main" val="3258360767"/>
              </p:ext>
            </p:extLst>
          </p:nvPr>
        </p:nvGraphicFramePr>
        <p:xfrm>
          <a:off x="1663700" y="1063625"/>
          <a:ext cx="4203700" cy="381000"/>
        </p:xfrm>
        <a:graphic>
          <a:graphicData uri="http://schemas.openxmlformats.org/presentationml/2006/ole">
            <mc:AlternateContent xmlns:mc="http://schemas.openxmlformats.org/markup-compatibility/2006">
              <mc:Choice xmlns:v="urn:schemas-microsoft-com:vml" Requires="v">
                <p:oleObj spid="_x0000_s205061" name="Equation" r:id="rId17" imgW="4203700" imgH="381000" progId="Equation.3">
                  <p:embed/>
                </p:oleObj>
              </mc:Choice>
              <mc:Fallback>
                <p:oleObj name="Equation" r:id="rId17" imgW="4203700" imgH="3810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1063625"/>
                        <a:ext cx="4203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1"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F96CE27-FECE-446F-ABDF-2845281E7717}"/>
</file>

<file path=customXml/itemProps2.xml><?xml version="1.0" encoding="utf-8"?>
<ds:datastoreItem xmlns:ds="http://schemas.openxmlformats.org/officeDocument/2006/customXml" ds:itemID="{5B6423C3-F5A7-4F7C-A1CD-49B31CFF5418}"/>
</file>

<file path=customXml/itemProps3.xml><?xml version="1.0" encoding="utf-8"?>
<ds:datastoreItem xmlns:ds="http://schemas.openxmlformats.org/officeDocument/2006/customXml" ds:itemID="{CB6AD358-A4AE-4EE3-BFE6-5CF583F49F4C}"/>
</file>

<file path=docProps/app.xml><?xml version="1.0" encoding="utf-8"?>
<Properties xmlns="http://schemas.openxmlformats.org/officeDocument/2006/extended-properties" xmlns:vt="http://schemas.openxmlformats.org/officeDocument/2006/docPropsVTypes">
  <TotalTime>4048</TotalTime>
  <Words>3928</Words>
  <Application>Microsoft Office PowerPoint</Application>
  <PresentationFormat>On-screen Show (4:3)</PresentationFormat>
  <Paragraphs>509</Paragraphs>
  <Slides>42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118</cp:revision>
  <dcterms:created xsi:type="dcterms:W3CDTF">1998-05-09T13:24:56Z</dcterms:created>
  <dcterms:modified xsi:type="dcterms:W3CDTF">2016-05-20T13:02:36Z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