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8.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1"/>
  </p:notesMasterIdLst>
  <p:sldIdLst>
    <p:sldId id="554" r:id="rId2"/>
    <p:sldId id="347" r:id="rId3"/>
    <p:sldId id="552" r:id="rId4"/>
    <p:sldId id="442" r:id="rId5"/>
    <p:sldId id="543" r:id="rId6"/>
    <p:sldId id="449" r:id="rId7"/>
    <p:sldId id="544" r:id="rId8"/>
    <p:sldId id="545" r:id="rId9"/>
    <p:sldId id="476" r:id="rId10"/>
    <p:sldId id="521" r:id="rId11"/>
    <p:sldId id="520" r:id="rId12"/>
    <p:sldId id="519" r:id="rId13"/>
    <p:sldId id="518" r:id="rId14"/>
    <p:sldId id="517" r:id="rId15"/>
    <p:sldId id="516" r:id="rId16"/>
    <p:sldId id="515" r:id="rId17"/>
    <p:sldId id="353" r:id="rId18"/>
    <p:sldId id="530" r:id="rId19"/>
    <p:sldId id="546" r:id="rId20"/>
    <p:sldId id="547" r:id="rId21"/>
    <p:sldId id="549" r:id="rId22"/>
    <p:sldId id="525" r:id="rId23"/>
    <p:sldId id="524" r:id="rId24"/>
    <p:sldId id="522" r:id="rId25"/>
    <p:sldId id="468" r:id="rId26"/>
    <p:sldId id="553" r:id="rId27"/>
    <p:sldId id="550" r:id="rId28"/>
    <p:sldId id="551" r:id="rId29"/>
    <p:sldId id="315" r:id="rId30"/>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003366"/>
    <a:srgbClr val="F8F8FA"/>
    <a:srgbClr val="F5F5F5"/>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89" autoAdjust="0"/>
    <p:restoredTop sz="98487" autoAdjust="0"/>
  </p:normalViewPr>
  <p:slideViewPr>
    <p:cSldViewPr snapToGrid="0" showGuides="1">
      <p:cViewPr>
        <p:scale>
          <a:sx n="100" d="100"/>
          <a:sy n="100" d="100"/>
        </p:scale>
        <p:origin x="-2184"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 Id="rId4"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2.wmf"/><Relationship Id="rId1" Type="http://schemas.openxmlformats.org/officeDocument/2006/relationships/image" Target="../media/image1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 Id="rId4"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GB"/>
          </a:p>
        </p:txBody>
      </p:sp>
      <p:sp>
        <p:nvSpPr>
          <p:cNvPr id="1157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GB"/>
          </a:p>
        </p:txBody>
      </p:sp>
      <p:sp>
        <p:nvSpPr>
          <p:cNvPr id="1157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57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157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GB"/>
          </a:p>
        </p:txBody>
      </p:sp>
      <p:sp>
        <p:nvSpPr>
          <p:cNvPr id="1157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D96167A3-15F2-4817-8459-2393420EF79C}" type="slidenum">
              <a:rPr lang="en-GB"/>
              <a:pPr/>
              <a:t>‹#›</a:t>
            </a:fld>
            <a:endParaRPr lang="en-GB"/>
          </a:p>
        </p:txBody>
      </p:sp>
    </p:spTree>
    <p:extLst>
      <p:ext uri="{BB962C8B-B14F-4D97-AF65-F5344CB8AC3E}">
        <p14:creationId xmlns:p14="http://schemas.microsoft.com/office/powerpoint/2010/main" val="34882575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E5A8EC-D0E0-4671-942E-A179AF12114C}" type="slidenum">
              <a:rPr lang="en-GB"/>
              <a:pPr/>
              <a:t>17</a:t>
            </a:fld>
            <a:endParaRPr lang="en-GB"/>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669C2D-7105-4078-8DDB-CB82458F9A49}" type="slidenum">
              <a:rPr lang="en-US"/>
              <a:pPr/>
              <a:t>‹#›</a:t>
            </a:fld>
            <a:endParaRPr lang="en-US"/>
          </a:p>
        </p:txBody>
      </p:sp>
    </p:spTree>
    <p:extLst>
      <p:ext uri="{BB962C8B-B14F-4D97-AF65-F5344CB8AC3E}">
        <p14:creationId xmlns:p14="http://schemas.microsoft.com/office/powerpoint/2010/main" val="2539856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C818937-53DA-4CB1-8758-7F35AE17E445}" type="slidenum">
              <a:rPr lang="en-US"/>
              <a:pPr/>
              <a:t>‹#›</a:t>
            </a:fld>
            <a:endParaRPr lang="en-US"/>
          </a:p>
        </p:txBody>
      </p:sp>
    </p:spTree>
    <p:extLst>
      <p:ext uri="{BB962C8B-B14F-4D97-AF65-F5344CB8AC3E}">
        <p14:creationId xmlns:p14="http://schemas.microsoft.com/office/powerpoint/2010/main" val="38325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ACB2240-CDC0-43BA-9ADC-51E7F2EC61D0}" type="slidenum">
              <a:rPr lang="en-US"/>
              <a:pPr/>
              <a:t>‹#›</a:t>
            </a:fld>
            <a:endParaRPr lang="en-US"/>
          </a:p>
        </p:txBody>
      </p:sp>
    </p:spTree>
    <p:extLst>
      <p:ext uri="{BB962C8B-B14F-4D97-AF65-F5344CB8AC3E}">
        <p14:creationId xmlns:p14="http://schemas.microsoft.com/office/powerpoint/2010/main" val="2116741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8CFFC13-56B1-46F7-A2DC-6954B17D3245}" type="slidenum">
              <a:rPr lang="en-US"/>
              <a:pPr/>
              <a:t>‹#›</a:t>
            </a:fld>
            <a:endParaRPr lang="en-US"/>
          </a:p>
        </p:txBody>
      </p:sp>
    </p:spTree>
    <p:extLst>
      <p:ext uri="{BB962C8B-B14F-4D97-AF65-F5344CB8AC3E}">
        <p14:creationId xmlns:p14="http://schemas.microsoft.com/office/powerpoint/2010/main" val="4165662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4E0EAD-5EFE-4730-8069-1432A4532C1E}" type="slidenum">
              <a:rPr lang="en-US"/>
              <a:pPr/>
              <a:t>‹#›</a:t>
            </a:fld>
            <a:endParaRPr lang="en-US"/>
          </a:p>
        </p:txBody>
      </p:sp>
    </p:spTree>
    <p:extLst>
      <p:ext uri="{BB962C8B-B14F-4D97-AF65-F5344CB8AC3E}">
        <p14:creationId xmlns:p14="http://schemas.microsoft.com/office/powerpoint/2010/main" val="2495354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47C941E-A306-489C-A947-893087BAFF19}" type="slidenum">
              <a:rPr lang="en-US"/>
              <a:pPr/>
              <a:t>‹#›</a:t>
            </a:fld>
            <a:endParaRPr lang="en-US"/>
          </a:p>
        </p:txBody>
      </p:sp>
    </p:spTree>
    <p:extLst>
      <p:ext uri="{BB962C8B-B14F-4D97-AF65-F5344CB8AC3E}">
        <p14:creationId xmlns:p14="http://schemas.microsoft.com/office/powerpoint/2010/main" val="1444637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E94A405-9A4C-4771-B075-F6FB25EA7B0A}" type="slidenum">
              <a:rPr lang="en-US"/>
              <a:pPr/>
              <a:t>‹#›</a:t>
            </a:fld>
            <a:endParaRPr lang="en-US"/>
          </a:p>
        </p:txBody>
      </p:sp>
    </p:spTree>
    <p:extLst>
      <p:ext uri="{BB962C8B-B14F-4D97-AF65-F5344CB8AC3E}">
        <p14:creationId xmlns:p14="http://schemas.microsoft.com/office/powerpoint/2010/main" val="702564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547C99A-5306-4ADC-B4CB-FD810A0AD632}" type="slidenum">
              <a:rPr lang="en-US"/>
              <a:pPr/>
              <a:t>‹#›</a:t>
            </a:fld>
            <a:endParaRPr lang="en-US"/>
          </a:p>
        </p:txBody>
      </p:sp>
    </p:spTree>
    <p:extLst>
      <p:ext uri="{BB962C8B-B14F-4D97-AF65-F5344CB8AC3E}">
        <p14:creationId xmlns:p14="http://schemas.microsoft.com/office/powerpoint/2010/main" val="2446443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3C5DD1E-4FC3-4B87-917D-1E0E8BBBA847}" type="slidenum">
              <a:rPr lang="en-US"/>
              <a:pPr/>
              <a:t>‹#›</a:t>
            </a:fld>
            <a:endParaRPr lang="en-US"/>
          </a:p>
        </p:txBody>
      </p:sp>
    </p:spTree>
    <p:extLst>
      <p:ext uri="{BB962C8B-B14F-4D97-AF65-F5344CB8AC3E}">
        <p14:creationId xmlns:p14="http://schemas.microsoft.com/office/powerpoint/2010/main" val="66984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C8F14A6-8B59-4B0B-992A-FACE32532CB5}" type="slidenum">
              <a:rPr lang="en-US"/>
              <a:pPr/>
              <a:t>‹#›</a:t>
            </a:fld>
            <a:endParaRPr lang="en-US"/>
          </a:p>
        </p:txBody>
      </p:sp>
    </p:spTree>
    <p:extLst>
      <p:ext uri="{BB962C8B-B14F-4D97-AF65-F5344CB8AC3E}">
        <p14:creationId xmlns:p14="http://schemas.microsoft.com/office/powerpoint/2010/main" val="2095340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6FCEF81-48B9-4044-A94F-2EA3C0C0A44A}" type="slidenum">
              <a:rPr lang="en-US"/>
              <a:pPr/>
              <a:t>‹#›</a:t>
            </a:fld>
            <a:endParaRPr lang="en-US"/>
          </a:p>
        </p:txBody>
      </p:sp>
    </p:spTree>
    <p:extLst>
      <p:ext uri="{BB962C8B-B14F-4D97-AF65-F5344CB8AC3E}">
        <p14:creationId xmlns:p14="http://schemas.microsoft.com/office/powerpoint/2010/main" val="219110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2D190C32-BC4F-489D-9FAF-80489F621EA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9.bin"/><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11.bin"/><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wmf"/><Relationship Id="rId5" Type="http://schemas.openxmlformats.org/officeDocument/2006/relationships/oleObject" Target="../embeddings/oleObject13.bin"/><Relationship Id="rId10" Type="http://schemas.openxmlformats.org/officeDocument/2006/relationships/image" Target="../media/image5.wmf"/><Relationship Id="rId4" Type="http://schemas.openxmlformats.org/officeDocument/2006/relationships/image" Target="../media/image3.wmf"/><Relationship Id="rId9" Type="http://schemas.openxmlformats.org/officeDocument/2006/relationships/oleObject" Target="../embeddings/oleObject15.bin"/></Relationships>
</file>

<file path=ppt/slides/_rels/slide13.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wmf"/><Relationship Id="rId5" Type="http://schemas.openxmlformats.org/officeDocument/2006/relationships/oleObject" Target="../embeddings/oleObject17.bin"/><Relationship Id="rId10" Type="http://schemas.openxmlformats.org/officeDocument/2006/relationships/image" Target="../media/image5.wmf"/><Relationship Id="rId4" Type="http://schemas.openxmlformats.org/officeDocument/2006/relationships/image" Target="../media/image3.wmf"/><Relationship Id="rId9" Type="http://schemas.openxmlformats.org/officeDocument/2006/relationships/oleObject" Target="../embeddings/oleObject19.bin"/></Relationships>
</file>

<file path=ppt/slides/_rels/slide1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5.bin"/><Relationship Id="rId18" Type="http://schemas.openxmlformats.org/officeDocument/2006/relationships/oleObject" Target="../embeddings/oleObject28.bin"/><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7.wmf"/><Relationship Id="rId17" Type="http://schemas.openxmlformats.org/officeDocument/2006/relationships/oleObject" Target="../embeddings/oleObject27.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oleObject" Target="../embeddings/oleObject26.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23.bin"/><Relationship Id="rId14" Type="http://schemas.openxmlformats.org/officeDocument/2006/relationships/image" Target="../media/image8.wmf"/></Relationships>
</file>

<file path=ppt/slides/_rels/slide1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4.bin"/><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32.bin"/><Relationship Id="rId14" Type="http://schemas.openxmlformats.org/officeDocument/2006/relationships/image" Target="../media/image8.wmf"/></Relationships>
</file>

<file path=ppt/slides/_rels/slide16.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40.bin"/><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image" Target="../media/image10.wmf"/><Relationship Id="rId1" Type="http://schemas.openxmlformats.org/officeDocument/2006/relationships/vmlDrawing" Target="../drawings/vmlDrawing13.vml"/><Relationship Id="rId6" Type="http://schemas.openxmlformats.org/officeDocument/2006/relationships/image" Target="../media/image4.wmf"/><Relationship Id="rId11" Type="http://schemas.openxmlformats.org/officeDocument/2006/relationships/oleObject" Target="../embeddings/oleObject39.bin"/><Relationship Id="rId5" Type="http://schemas.openxmlformats.org/officeDocument/2006/relationships/oleObject" Target="../embeddings/oleObject36.bin"/><Relationship Id="rId15" Type="http://schemas.openxmlformats.org/officeDocument/2006/relationships/oleObject" Target="../embeddings/oleObject41.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38.bin"/><Relationship Id="rId14" Type="http://schemas.openxmlformats.org/officeDocument/2006/relationships/image" Target="../media/image8.w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2.wmf"/><Relationship Id="rId4" Type="http://schemas.openxmlformats.org/officeDocument/2006/relationships/oleObject" Target="../embeddings/oleObject42.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wmf"/><Relationship Id="rId5" Type="http://schemas.openxmlformats.org/officeDocument/2006/relationships/oleObject" Target="../embeddings/oleObject44.bin"/><Relationship Id="rId4" Type="http://schemas.openxmlformats.org/officeDocument/2006/relationships/image" Target="../media/image11.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2.wmf"/><Relationship Id="rId5" Type="http://schemas.openxmlformats.org/officeDocument/2006/relationships/oleObject" Target="../embeddings/oleObject46.bin"/><Relationship Id="rId4" Type="http://schemas.openxmlformats.org/officeDocument/2006/relationships/image" Target="../media/image11.wmf"/></Relationships>
</file>

<file path=ppt/slides/_rels/slide23.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2.wmf"/><Relationship Id="rId5" Type="http://schemas.openxmlformats.org/officeDocument/2006/relationships/oleObject" Target="../embeddings/oleObject49.bin"/><Relationship Id="rId10" Type="http://schemas.openxmlformats.org/officeDocument/2006/relationships/image" Target="../media/image13.wmf"/><Relationship Id="rId4" Type="http://schemas.openxmlformats.org/officeDocument/2006/relationships/image" Target="../media/image11.wmf"/><Relationship Id="rId9" Type="http://schemas.openxmlformats.org/officeDocument/2006/relationships/oleObject" Target="../embeddings/oleObject51.bin"/></Relationships>
</file>

<file path=ppt/slides/_rels/slide2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52.bin"/><Relationship Id="rId7"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2.wmf"/><Relationship Id="rId5" Type="http://schemas.openxmlformats.org/officeDocument/2006/relationships/oleObject" Target="../embeddings/oleObject53.bin"/><Relationship Id="rId10" Type="http://schemas.openxmlformats.org/officeDocument/2006/relationships/image" Target="../media/image13.wmf"/><Relationship Id="rId4" Type="http://schemas.openxmlformats.org/officeDocument/2006/relationships/image" Target="../media/image11.wmf"/><Relationship Id="rId9" Type="http://schemas.openxmlformats.org/officeDocument/2006/relationships/oleObject" Target="../embeddings/oleObject55.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7.bin"/><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3: </a:t>
            </a:r>
            <a:r>
              <a:rPr lang="en-GB" dirty="0">
                <a:solidFill>
                  <a:schemeClr val="bg1"/>
                </a:solidFill>
                <a:latin typeface="Arial" pitchFamily="34" charset="0"/>
                <a:cs typeface="Arial" pitchFamily="34" charset="0"/>
              </a:rPr>
              <a:t>Multiple Regression Analysis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5287789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9</a:t>
            </a:r>
            <a:endParaRPr lang="en-US" sz="1000" b="0" dirty="0">
              <a:solidFill>
                <a:srgbClr val="3366FF"/>
              </a:solidFill>
            </a:endParaRPr>
          </a:p>
        </p:txBody>
      </p:sp>
      <p:sp>
        <p:nvSpPr>
          <p:cNvPr id="3123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For example, suppose that </a:t>
            </a:r>
            <a:r>
              <a:rPr lang="en-GB" sz="1500" i="1"/>
              <a:t>Y</a:t>
            </a:r>
            <a:r>
              <a:rPr lang="en-GB" sz="1500"/>
              <a:t> in the equation above is the demand for a category of consumer expenditure, </a:t>
            </a:r>
            <a:r>
              <a:rPr lang="en-GB" sz="1500" i="1"/>
              <a:t>X</a:t>
            </a:r>
            <a:r>
              <a:rPr lang="en-GB" sz="1500"/>
              <a:t> is aggregate disposable personal income, and </a:t>
            </a:r>
            <a:r>
              <a:rPr lang="en-GB" sz="1500" i="1"/>
              <a:t>P</a:t>
            </a:r>
            <a:r>
              <a:rPr lang="en-GB" sz="1500"/>
              <a:t> is a price index for the category.</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9"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2"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sp>
        <p:nvSpPr>
          <p:cNvPr id="23"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4" name="Object 4"/>
          <p:cNvGraphicFramePr>
            <a:graphicFrameLocks noChangeAspect="1"/>
          </p:cNvGraphicFramePr>
          <p:nvPr>
            <p:extLst>
              <p:ext uri="{D42A27DB-BD31-4B8C-83A1-F6EECF244321}">
                <p14:modId xmlns:p14="http://schemas.microsoft.com/office/powerpoint/2010/main" val="589798669"/>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12404" name="Equation" r:id="rId3" imgW="2971800" imgH="380880" progId="Equation.3">
                  <p:embed/>
                </p:oleObj>
              </mc:Choice>
              <mc:Fallback>
                <p:oleObj name="Equation" r:id="rId3" imgW="2971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12405" name="Equation" r:id="rId5" imgW="7137400" imgH="927100" progId="Equation.DSMT4">
                  <p:embed/>
                </p:oleObj>
              </mc:Choice>
              <mc:Fallback>
                <p:oleObj name="Equation" r:id="rId5" imgW="7137400" imgH="9271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30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10</a:t>
            </a:r>
            <a:endParaRPr lang="en-US" sz="1000" b="0" dirty="0">
              <a:solidFill>
                <a:srgbClr val="3366FF"/>
              </a:solidFill>
            </a:endParaRPr>
          </a:p>
        </p:txBody>
      </p:sp>
      <p:sp>
        <p:nvSpPr>
          <p:cNvPr id="31130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To fit a model of this type you would use time series data.  If </a:t>
            </a:r>
            <a:r>
              <a:rPr lang="en-GB" sz="1500" i="1"/>
              <a:t>X</a:t>
            </a:r>
            <a:r>
              <a:rPr lang="en-GB" sz="1500"/>
              <a:t> and </a:t>
            </a:r>
            <a:r>
              <a:rPr lang="en-GB" sz="1500" i="1"/>
              <a:t>P</a:t>
            </a:r>
            <a:r>
              <a:rPr lang="en-GB" sz="1500"/>
              <a:t> are highly correlated, which is often the case with time series variables, the problem of multicollinearity might be eliminated in the following way.</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9"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2"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sp>
        <p:nvSpPr>
          <p:cNvPr id="23"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5" name="Object 4"/>
          <p:cNvGraphicFramePr>
            <a:graphicFrameLocks noChangeAspect="1"/>
          </p:cNvGraphicFramePr>
          <p:nvPr>
            <p:extLst>
              <p:ext uri="{D42A27DB-BD31-4B8C-83A1-F6EECF244321}">
                <p14:modId xmlns:p14="http://schemas.microsoft.com/office/powerpoint/2010/main" val="598889436"/>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11382" name="Equation" r:id="rId3" imgW="2971800" imgH="380880" progId="Equation.3">
                  <p:embed/>
                </p:oleObj>
              </mc:Choice>
              <mc:Fallback>
                <p:oleObj name="Equation" r:id="rId3" imgW="2971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11383" name="Equation" r:id="rId5" imgW="7137400" imgH="927100" progId="Equation.DSMT4">
                  <p:embed/>
                </p:oleObj>
              </mc:Choice>
              <mc:Fallback>
                <p:oleObj name="Equation" r:id="rId5" imgW="7137400" imgH="9271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028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11</a:t>
            </a:r>
            <a:endParaRPr lang="en-US" sz="1000" b="0" dirty="0">
              <a:solidFill>
                <a:srgbClr val="3366FF"/>
              </a:solidFill>
            </a:endParaRPr>
          </a:p>
        </p:txBody>
      </p:sp>
      <p:sp>
        <p:nvSpPr>
          <p:cNvPr id="3102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Obtain data on income and expenditure on the category from a household survey and regress </a:t>
            </a:r>
            <a:r>
              <a:rPr lang="en-GB" sz="1500" i="1"/>
              <a:t>Y'</a:t>
            </a:r>
            <a:r>
              <a:rPr lang="en-GB" sz="1500"/>
              <a:t> on </a:t>
            </a:r>
            <a:r>
              <a:rPr lang="en-GB" sz="1500" i="1"/>
              <a:t>X'</a:t>
            </a:r>
            <a:r>
              <a:rPr lang="en-GB" sz="1500"/>
              <a:t>.  (The </a:t>
            </a:r>
            <a:r>
              <a:rPr lang="en-GB" sz="1500" i="1"/>
              <a:t>'</a:t>
            </a:r>
            <a:r>
              <a:rPr lang="en-GB" sz="1500"/>
              <a:t> marks are to indicate that the data are household data, not aggregate data.)  </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1"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4"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sp>
        <p:nvSpPr>
          <p:cNvPr id="25"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4"/>
          <p:cNvGraphicFramePr>
            <a:graphicFrameLocks noChangeAspect="1"/>
          </p:cNvGraphicFramePr>
          <p:nvPr>
            <p:extLst>
              <p:ext uri="{D42A27DB-BD31-4B8C-83A1-F6EECF244321}">
                <p14:modId xmlns:p14="http://schemas.microsoft.com/office/powerpoint/2010/main" val="598889436"/>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10434" name="Equation" r:id="rId3" imgW="2971800" imgH="380880" progId="Equation.3">
                  <p:embed/>
                </p:oleObj>
              </mc:Choice>
              <mc:Fallback>
                <p:oleObj name="Equation" r:id="rId3" imgW="2971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5"/>
          <p:cNvSpPr>
            <a:spLocks noChangeArrowheads="1"/>
          </p:cNvSpPr>
          <p:nvPr/>
        </p:nvSpPr>
        <p:spPr bwMode="auto">
          <a:xfrm>
            <a:off x="5438775" y="2513925"/>
            <a:ext cx="2714625" cy="1216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330679568"/>
              </p:ext>
            </p:extLst>
          </p:nvPr>
        </p:nvGraphicFramePr>
        <p:xfrm>
          <a:off x="5622925" y="2617788"/>
          <a:ext cx="2336800" cy="404812"/>
        </p:xfrm>
        <a:graphic>
          <a:graphicData uri="http://schemas.openxmlformats.org/presentationml/2006/ole">
            <mc:AlternateContent xmlns:mc="http://schemas.openxmlformats.org/markup-compatibility/2006">
              <mc:Choice xmlns:v="urn:schemas-microsoft-com:vml" Requires="v">
                <p:oleObj spid="_x0000_s310435" name="Equation" r:id="rId5" imgW="2336760" imgH="406080" progId="Equation.3">
                  <p:embed/>
                </p:oleObj>
              </mc:Choice>
              <mc:Fallback>
                <p:oleObj name="Equation" r:id="rId5" imgW="2336760" imgH="406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2925" y="2617788"/>
                        <a:ext cx="2336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10436" name="Equation" r:id="rId7" imgW="7137400" imgH="927100" progId="Equation.DSMT4">
                  <p:embed/>
                </p:oleObj>
              </mc:Choice>
              <mc:Fallback>
                <p:oleObj name="Equation" r:id="rId7" imgW="7137400" imgH="927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57835069"/>
              </p:ext>
            </p:extLst>
          </p:nvPr>
        </p:nvGraphicFramePr>
        <p:xfrm>
          <a:off x="5622925" y="3171825"/>
          <a:ext cx="1841500" cy="431800"/>
        </p:xfrm>
        <a:graphic>
          <a:graphicData uri="http://schemas.openxmlformats.org/presentationml/2006/ole">
            <mc:AlternateContent xmlns:mc="http://schemas.openxmlformats.org/markup-compatibility/2006">
              <mc:Choice xmlns:v="urn:schemas-microsoft-com:vml" Requires="v">
                <p:oleObj spid="_x0000_s310437" name="Equation" r:id="rId9" imgW="1841400" imgH="431640" progId="Equation.DSMT4">
                  <p:embed/>
                </p:oleObj>
              </mc:Choice>
              <mc:Fallback>
                <p:oleObj name="Equation" r:id="rId9" imgW="1841400" imgH="431640" progId="Equation.DSMT4">
                  <p:embed/>
                  <p:pic>
                    <p:nvPicPr>
                      <p:cNvPr id="0" name="Object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22925" y="3171825"/>
                        <a:ext cx="1841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925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12</a:t>
            </a:r>
            <a:endParaRPr lang="en-US" sz="1000" b="0" dirty="0">
              <a:solidFill>
                <a:srgbClr val="3366FF"/>
              </a:solidFill>
            </a:endParaRPr>
          </a:p>
        </p:txBody>
      </p:sp>
      <p:sp>
        <p:nvSpPr>
          <p:cNvPr id="30925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This is a simple regression because there will be relatively little variation in the price paid by the households.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1"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4"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sp>
        <p:nvSpPr>
          <p:cNvPr id="25"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4"/>
          <p:cNvGraphicFramePr>
            <a:graphicFrameLocks noChangeAspect="1"/>
          </p:cNvGraphicFramePr>
          <p:nvPr>
            <p:extLst>
              <p:ext uri="{D42A27DB-BD31-4B8C-83A1-F6EECF244321}">
                <p14:modId xmlns:p14="http://schemas.microsoft.com/office/powerpoint/2010/main" val="1664906412"/>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09411" name="Equation" r:id="rId3" imgW="2971800" imgH="380880" progId="Equation.3">
                  <p:embed/>
                </p:oleObj>
              </mc:Choice>
              <mc:Fallback>
                <p:oleObj name="Equation" r:id="rId3" imgW="2971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5"/>
          <p:cNvSpPr>
            <a:spLocks noChangeArrowheads="1"/>
          </p:cNvSpPr>
          <p:nvPr/>
        </p:nvSpPr>
        <p:spPr bwMode="auto">
          <a:xfrm>
            <a:off x="5438775" y="2513925"/>
            <a:ext cx="2714625" cy="1216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3" name="Object 5"/>
          <p:cNvGraphicFramePr>
            <a:graphicFrameLocks noChangeAspect="1"/>
          </p:cNvGraphicFramePr>
          <p:nvPr>
            <p:extLst>
              <p:ext uri="{D42A27DB-BD31-4B8C-83A1-F6EECF244321}">
                <p14:modId xmlns:p14="http://schemas.microsoft.com/office/powerpoint/2010/main" val="3330679568"/>
              </p:ext>
            </p:extLst>
          </p:nvPr>
        </p:nvGraphicFramePr>
        <p:xfrm>
          <a:off x="5622925" y="2617788"/>
          <a:ext cx="2336800" cy="404812"/>
        </p:xfrm>
        <a:graphic>
          <a:graphicData uri="http://schemas.openxmlformats.org/presentationml/2006/ole">
            <mc:AlternateContent xmlns:mc="http://schemas.openxmlformats.org/markup-compatibility/2006">
              <mc:Choice xmlns:v="urn:schemas-microsoft-com:vml" Requires="v">
                <p:oleObj spid="_x0000_s309412" name="Equation" r:id="rId5" imgW="2336760" imgH="406080" progId="Equation.3">
                  <p:embed/>
                </p:oleObj>
              </mc:Choice>
              <mc:Fallback>
                <p:oleObj name="Equation" r:id="rId5" imgW="2336760" imgH="406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2925" y="2617788"/>
                        <a:ext cx="2336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09413" name="Equation" r:id="rId7" imgW="7137400" imgH="927100" progId="Equation.DSMT4">
                  <p:embed/>
                </p:oleObj>
              </mc:Choice>
              <mc:Fallback>
                <p:oleObj name="Equation" r:id="rId7" imgW="7137400" imgH="927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57835069"/>
              </p:ext>
            </p:extLst>
          </p:nvPr>
        </p:nvGraphicFramePr>
        <p:xfrm>
          <a:off x="5622925" y="3171825"/>
          <a:ext cx="1841500" cy="431800"/>
        </p:xfrm>
        <a:graphic>
          <a:graphicData uri="http://schemas.openxmlformats.org/presentationml/2006/ole">
            <mc:AlternateContent xmlns:mc="http://schemas.openxmlformats.org/markup-compatibility/2006">
              <mc:Choice xmlns:v="urn:schemas-microsoft-com:vml" Requires="v">
                <p:oleObj spid="_x0000_s309414" name="Equation" r:id="rId9" imgW="1841400" imgH="431640" progId="Equation.DSMT4">
                  <p:embed/>
                </p:oleObj>
              </mc:Choice>
              <mc:Fallback>
                <p:oleObj name="Equation" r:id="rId9" imgW="1841400" imgH="431640" progId="Equation.DSMT4">
                  <p:embed/>
                  <p:pic>
                    <p:nvPicPr>
                      <p:cNvPr id="0" name="Object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22925" y="3171825"/>
                        <a:ext cx="1841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8234"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13</a:t>
            </a:r>
            <a:endParaRPr lang="en-US" sz="1000" b="0" dirty="0">
              <a:solidFill>
                <a:srgbClr val="3366FF"/>
              </a:solidFill>
            </a:endParaRPr>
          </a:p>
        </p:txBody>
      </p:sp>
      <p:sp>
        <p:nvSpPr>
          <p:cNvPr id="308235" name="Text Box 11"/>
          <p:cNvSpPr txBox="1">
            <a:spLocks noChangeArrowheads="1"/>
          </p:cNvSpPr>
          <p:nvPr/>
        </p:nvSpPr>
        <p:spPr bwMode="auto">
          <a:xfrm>
            <a:off x="301625" y="5834063"/>
            <a:ext cx="86137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Now substitute </a:t>
            </a:r>
            <a:r>
              <a:rPr lang="en-GB" sz="1500" i="1" dirty="0"/>
              <a:t> </a:t>
            </a:r>
            <a:r>
              <a:rPr lang="en-GB" sz="1500" i="1" dirty="0" smtClean="0"/>
              <a:t>   </a:t>
            </a:r>
            <a:r>
              <a:rPr lang="en-GB" sz="1500" dirty="0" smtClean="0"/>
              <a:t> </a:t>
            </a:r>
            <a:r>
              <a:rPr lang="en-GB" sz="1500" dirty="0"/>
              <a:t>for </a:t>
            </a:r>
            <a:r>
              <a:rPr lang="en-GB" sz="1500" i="1" dirty="0">
                <a:latin typeface="Symbol" pitchFamily="18" charset="2"/>
              </a:rPr>
              <a:t>b</a:t>
            </a:r>
            <a:r>
              <a:rPr lang="en-GB" sz="1500" baseline="-25000" dirty="0"/>
              <a:t>2</a:t>
            </a:r>
            <a:r>
              <a:rPr lang="en-GB" sz="1500" dirty="0"/>
              <a:t> in the time series model.  Subtract </a:t>
            </a:r>
            <a:r>
              <a:rPr lang="en-GB" sz="1500" i="1" dirty="0"/>
              <a:t> </a:t>
            </a:r>
            <a:r>
              <a:rPr lang="en-GB" sz="1500" i="1" dirty="0" smtClean="0"/>
              <a:t>  </a:t>
            </a:r>
            <a:r>
              <a:rPr lang="en-GB" sz="1500" baseline="-25000" dirty="0" smtClean="0"/>
              <a:t>  </a:t>
            </a:r>
            <a:r>
              <a:rPr lang="en-GB" sz="1500" i="1" dirty="0" smtClean="0"/>
              <a:t>X</a:t>
            </a:r>
            <a:r>
              <a:rPr lang="en-GB" sz="1500" dirty="0" smtClean="0"/>
              <a:t> </a:t>
            </a:r>
            <a:r>
              <a:rPr lang="en-GB" sz="1500" dirty="0"/>
              <a:t>from both sides, and regress </a:t>
            </a:r>
            <a:r>
              <a:rPr lang="en-GB" sz="1500" i="1" dirty="0"/>
              <a:t>Z</a:t>
            </a:r>
            <a:r>
              <a:rPr lang="en-GB" sz="1500" dirty="0"/>
              <a:t> = </a:t>
            </a:r>
            <a:r>
              <a:rPr lang="en-GB" sz="1500" i="1" dirty="0"/>
              <a:t>Y</a:t>
            </a:r>
            <a:r>
              <a:rPr lang="en-GB" sz="1500" dirty="0"/>
              <a:t> </a:t>
            </a:r>
            <a:r>
              <a:rPr lang="en-GB" sz="1500" dirty="0" smtClean="0">
                <a:cs typeface="Arial" charset="0"/>
              </a:rPr>
              <a:t>–</a:t>
            </a:r>
            <a:r>
              <a:rPr lang="en-GB" sz="1500" dirty="0"/>
              <a:t> </a:t>
            </a:r>
            <a:r>
              <a:rPr lang="en-GB" sz="1500" dirty="0" smtClean="0"/>
              <a:t>    </a:t>
            </a:r>
            <a:r>
              <a:rPr lang="en-GB" sz="1500" i="1" dirty="0" smtClean="0"/>
              <a:t>X</a:t>
            </a:r>
            <a:r>
              <a:rPr lang="en-GB" sz="1500" dirty="0" smtClean="0"/>
              <a:t> </a:t>
            </a:r>
            <a:r>
              <a:rPr lang="en-GB" sz="1500" dirty="0"/>
              <a:t>on price.  This is a simple regression, so </a:t>
            </a:r>
            <a:r>
              <a:rPr lang="en-GB" sz="1500" dirty="0" err="1"/>
              <a:t>multicollinearity</a:t>
            </a:r>
            <a:r>
              <a:rPr lang="en-GB" sz="1500" dirty="0"/>
              <a:t> has been eliminated.</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6"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9"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08481" name="Equation" r:id="rId3" imgW="7137400" imgH="927100" progId="Equation.DSMT4">
                  <p:embed/>
                </p:oleObj>
              </mc:Choice>
              <mc:Fallback>
                <p:oleObj name="Equation" r:id="rId3" imgW="7137400" imgH="927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252432361"/>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08482" name="Equation" r:id="rId5" imgW="2971800" imgH="380880" progId="Equation.3">
                  <p:embed/>
                </p:oleObj>
              </mc:Choice>
              <mc:Fallback>
                <p:oleObj name="Equation" r:id="rId5" imgW="29718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5438775" y="2513925"/>
            <a:ext cx="2714625" cy="1216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7" name="Object 5"/>
          <p:cNvGraphicFramePr>
            <a:graphicFrameLocks noChangeAspect="1"/>
          </p:cNvGraphicFramePr>
          <p:nvPr>
            <p:extLst>
              <p:ext uri="{D42A27DB-BD31-4B8C-83A1-F6EECF244321}">
                <p14:modId xmlns:p14="http://schemas.microsoft.com/office/powerpoint/2010/main" val="3284472400"/>
              </p:ext>
            </p:extLst>
          </p:nvPr>
        </p:nvGraphicFramePr>
        <p:xfrm>
          <a:off x="5622925" y="2617788"/>
          <a:ext cx="2336800" cy="404812"/>
        </p:xfrm>
        <a:graphic>
          <a:graphicData uri="http://schemas.openxmlformats.org/presentationml/2006/ole">
            <mc:AlternateContent xmlns:mc="http://schemas.openxmlformats.org/markup-compatibility/2006">
              <mc:Choice xmlns:v="urn:schemas-microsoft-com:vml" Requires="v">
                <p:oleObj spid="_x0000_s308483" name="Equation" r:id="rId7" imgW="2336760" imgH="406080" progId="Equation.3">
                  <p:embed/>
                </p:oleObj>
              </mc:Choice>
              <mc:Fallback>
                <p:oleObj name="Equation" r:id="rId7" imgW="233676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22925" y="2617788"/>
                        <a:ext cx="2336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1557835069"/>
              </p:ext>
            </p:extLst>
          </p:nvPr>
        </p:nvGraphicFramePr>
        <p:xfrm>
          <a:off x="5622925" y="3171825"/>
          <a:ext cx="1841500" cy="431800"/>
        </p:xfrm>
        <a:graphic>
          <a:graphicData uri="http://schemas.openxmlformats.org/presentationml/2006/ole">
            <mc:AlternateContent xmlns:mc="http://schemas.openxmlformats.org/markup-compatibility/2006">
              <mc:Choice xmlns:v="urn:schemas-microsoft-com:vml" Requires="v">
                <p:oleObj spid="_x0000_s308484" name="Equation" r:id="rId9" imgW="1841400" imgH="431640" progId="Equation.DSMT4">
                  <p:embed/>
                </p:oleObj>
              </mc:Choice>
              <mc:Fallback>
                <p:oleObj name="Equation" r:id="rId9" imgW="1841400" imgH="431640" progId="Equation.DSMT4">
                  <p:embed/>
                  <p:pic>
                    <p:nvPicPr>
                      <p:cNvPr id="0" name=""/>
                      <p:cNvPicPr>
                        <a:picLocks noChangeAspect="1" noChangeArrowheads="1"/>
                      </p:cNvPicPr>
                      <p:nvPr/>
                    </p:nvPicPr>
                    <p:blipFill>
                      <a:blip r:embed="rId10"/>
                      <a:srcRect/>
                      <a:stretch>
                        <a:fillRect/>
                      </a:stretch>
                    </p:blipFill>
                    <p:spPr bwMode="auto">
                      <a:xfrm>
                        <a:off x="5622925" y="3171825"/>
                        <a:ext cx="1841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3618986946"/>
              </p:ext>
            </p:extLst>
          </p:nvPr>
        </p:nvGraphicFramePr>
        <p:xfrm>
          <a:off x="1554163" y="3252788"/>
          <a:ext cx="2971800" cy="431800"/>
        </p:xfrm>
        <a:graphic>
          <a:graphicData uri="http://schemas.openxmlformats.org/presentationml/2006/ole">
            <mc:AlternateContent xmlns:mc="http://schemas.openxmlformats.org/markup-compatibility/2006">
              <mc:Choice xmlns:v="urn:schemas-microsoft-com:vml" Requires="v">
                <p:oleObj spid="_x0000_s308485" name="Equation" r:id="rId11" imgW="2971800" imgH="431640" progId="Equation.DSMT4">
                  <p:embed/>
                </p:oleObj>
              </mc:Choice>
              <mc:Fallback>
                <p:oleObj name="Equation" r:id="rId11" imgW="2971800" imgH="431640" progId="Equation.DSMT4">
                  <p:embed/>
                  <p:pic>
                    <p:nvPicPr>
                      <p:cNvPr id="0" name=""/>
                      <p:cNvPicPr>
                        <a:picLocks noChangeAspect="1" noChangeArrowheads="1"/>
                      </p:cNvPicPr>
                      <p:nvPr/>
                    </p:nvPicPr>
                    <p:blipFill>
                      <a:blip r:embed="rId12"/>
                      <a:srcRect/>
                      <a:stretch>
                        <a:fillRect/>
                      </a:stretch>
                    </p:blipFill>
                    <p:spPr bwMode="auto">
                      <a:xfrm>
                        <a:off x="1554163" y="3252788"/>
                        <a:ext cx="2971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3577882607"/>
              </p:ext>
            </p:extLst>
          </p:nvPr>
        </p:nvGraphicFramePr>
        <p:xfrm>
          <a:off x="1524000" y="3884613"/>
          <a:ext cx="3517900" cy="430212"/>
        </p:xfrm>
        <a:graphic>
          <a:graphicData uri="http://schemas.openxmlformats.org/presentationml/2006/ole">
            <mc:AlternateContent xmlns:mc="http://schemas.openxmlformats.org/markup-compatibility/2006">
              <mc:Choice xmlns:v="urn:schemas-microsoft-com:vml" Requires="v">
                <p:oleObj spid="_x0000_s308486" name="Equation" r:id="rId13" imgW="3517560" imgH="431640" progId="Equation.DSMT4">
                  <p:embed/>
                </p:oleObj>
              </mc:Choice>
              <mc:Fallback>
                <p:oleObj name="Equation" r:id="rId13" imgW="3517560" imgH="431640" progId="Equation.DSMT4">
                  <p:embed/>
                  <p:pic>
                    <p:nvPicPr>
                      <p:cNvPr id="0" name=""/>
                      <p:cNvPicPr>
                        <a:picLocks noChangeAspect="1" noChangeArrowheads="1"/>
                      </p:cNvPicPr>
                      <p:nvPr/>
                    </p:nvPicPr>
                    <p:blipFill>
                      <a:blip r:embed="rId14"/>
                      <a:srcRect/>
                      <a:stretch>
                        <a:fillRect/>
                      </a:stretch>
                    </p:blipFill>
                    <p:spPr bwMode="auto">
                      <a:xfrm>
                        <a:off x="1524000" y="3884613"/>
                        <a:ext cx="35179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04013503"/>
              </p:ext>
            </p:extLst>
          </p:nvPr>
        </p:nvGraphicFramePr>
        <p:xfrm>
          <a:off x="5765800" y="5856288"/>
          <a:ext cx="214313" cy="280987"/>
        </p:xfrm>
        <a:graphic>
          <a:graphicData uri="http://schemas.openxmlformats.org/presentationml/2006/ole">
            <mc:AlternateContent xmlns:mc="http://schemas.openxmlformats.org/markup-compatibility/2006">
              <mc:Choice xmlns:v="urn:schemas-microsoft-com:vml" Requires="v">
                <p:oleObj spid="_x0000_s308487" name="Equation" r:id="rId15" imgW="330120" imgH="431640" progId="Equation.DSMT4">
                  <p:embed/>
                </p:oleObj>
              </mc:Choice>
              <mc:Fallback>
                <p:oleObj name="Equation" r:id="rId15" imgW="330120" imgH="431640" progId="Equation.DSMT4">
                  <p:embed/>
                  <p:pic>
                    <p:nvPicPr>
                      <p:cNvPr id="0" name="Object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65800" y="5856288"/>
                        <a:ext cx="214313"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59264605"/>
              </p:ext>
            </p:extLst>
          </p:nvPr>
        </p:nvGraphicFramePr>
        <p:xfrm>
          <a:off x="1822450" y="5856288"/>
          <a:ext cx="214313" cy="280987"/>
        </p:xfrm>
        <a:graphic>
          <a:graphicData uri="http://schemas.openxmlformats.org/presentationml/2006/ole">
            <mc:AlternateContent xmlns:mc="http://schemas.openxmlformats.org/markup-compatibility/2006">
              <mc:Choice xmlns:v="urn:schemas-microsoft-com:vml" Requires="v">
                <p:oleObj spid="_x0000_s308488" name="Equation" r:id="rId17" imgW="330120" imgH="431640" progId="Equation.DSMT4">
                  <p:embed/>
                </p:oleObj>
              </mc:Choice>
              <mc:Fallback>
                <p:oleObj name="Equation" r:id="rId17" imgW="330120" imgH="431640" progId="Equation.DSMT4">
                  <p:embed/>
                  <p:pic>
                    <p:nvPicPr>
                      <p:cNvPr id="0" name="Object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22450" y="5856288"/>
                        <a:ext cx="214313"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020632544"/>
              </p:ext>
            </p:extLst>
          </p:nvPr>
        </p:nvGraphicFramePr>
        <p:xfrm>
          <a:off x="1060450" y="6084888"/>
          <a:ext cx="214313" cy="280987"/>
        </p:xfrm>
        <a:graphic>
          <a:graphicData uri="http://schemas.openxmlformats.org/presentationml/2006/ole">
            <mc:AlternateContent xmlns:mc="http://schemas.openxmlformats.org/markup-compatibility/2006">
              <mc:Choice xmlns:v="urn:schemas-microsoft-com:vml" Requires="v">
                <p:oleObj spid="_x0000_s308489" name="Equation" r:id="rId18" imgW="330057" imgH="431613" progId="Equation.DSMT4">
                  <p:embed/>
                </p:oleObj>
              </mc:Choice>
              <mc:Fallback>
                <p:oleObj name="Equation" r:id="rId18" imgW="330057" imgH="431613"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60450" y="6084888"/>
                        <a:ext cx="214313"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721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14</a:t>
            </a:r>
            <a:endParaRPr lang="en-US" sz="1000" b="0" dirty="0">
              <a:solidFill>
                <a:srgbClr val="3366FF"/>
              </a:solidFill>
            </a:endParaRPr>
          </a:p>
        </p:txBody>
      </p:sp>
      <p:sp>
        <p:nvSpPr>
          <p:cNvPr id="307211" name="Text Box 1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There are some problems with this technique.  First, the </a:t>
            </a:r>
            <a:r>
              <a:rPr lang="en-GB" sz="1500" i="1">
                <a:latin typeface="Symbol" pitchFamily="18" charset="2"/>
              </a:rPr>
              <a:t>b</a:t>
            </a:r>
            <a:r>
              <a:rPr lang="en-GB" sz="1500" baseline="-25000"/>
              <a:t>2</a:t>
            </a:r>
            <a:r>
              <a:rPr lang="en-GB" sz="1500"/>
              <a:t> coefficients may be conceptually different in time series and cross-section contexts.</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3"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6"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07434" name="Equation" r:id="rId3" imgW="7137400" imgH="927100" progId="Equation.DSMT4">
                  <p:embed/>
                </p:oleObj>
              </mc:Choice>
              <mc:Fallback>
                <p:oleObj name="Equation" r:id="rId3" imgW="7137400" imgH="927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0" name="Object 4"/>
          <p:cNvGraphicFramePr>
            <a:graphicFrameLocks noChangeAspect="1"/>
          </p:cNvGraphicFramePr>
          <p:nvPr>
            <p:extLst>
              <p:ext uri="{D42A27DB-BD31-4B8C-83A1-F6EECF244321}">
                <p14:modId xmlns:p14="http://schemas.microsoft.com/office/powerpoint/2010/main" val="252432361"/>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07435" name="Equation" r:id="rId5" imgW="2971800" imgH="380880" progId="Equation.3">
                  <p:embed/>
                </p:oleObj>
              </mc:Choice>
              <mc:Fallback>
                <p:oleObj name="Equation" r:id="rId5" imgW="29718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5"/>
          <p:cNvSpPr>
            <a:spLocks noChangeArrowheads="1"/>
          </p:cNvSpPr>
          <p:nvPr/>
        </p:nvSpPr>
        <p:spPr bwMode="auto">
          <a:xfrm>
            <a:off x="5438775" y="2513925"/>
            <a:ext cx="2714625" cy="1216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8" name="Object 5"/>
          <p:cNvGraphicFramePr>
            <a:graphicFrameLocks noChangeAspect="1"/>
          </p:cNvGraphicFramePr>
          <p:nvPr>
            <p:extLst>
              <p:ext uri="{D42A27DB-BD31-4B8C-83A1-F6EECF244321}">
                <p14:modId xmlns:p14="http://schemas.microsoft.com/office/powerpoint/2010/main" val="3284472400"/>
              </p:ext>
            </p:extLst>
          </p:nvPr>
        </p:nvGraphicFramePr>
        <p:xfrm>
          <a:off x="5622925" y="2617788"/>
          <a:ext cx="2336800" cy="404812"/>
        </p:xfrm>
        <a:graphic>
          <a:graphicData uri="http://schemas.openxmlformats.org/presentationml/2006/ole">
            <mc:AlternateContent xmlns:mc="http://schemas.openxmlformats.org/markup-compatibility/2006">
              <mc:Choice xmlns:v="urn:schemas-microsoft-com:vml" Requires="v">
                <p:oleObj spid="_x0000_s307436" name="Equation" r:id="rId7" imgW="2336760" imgH="406080" progId="Equation.3">
                  <p:embed/>
                </p:oleObj>
              </mc:Choice>
              <mc:Fallback>
                <p:oleObj name="Equation" r:id="rId7" imgW="233676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22925" y="2617788"/>
                        <a:ext cx="2336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557835069"/>
              </p:ext>
            </p:extLst>
          </p:nvPr>
        </p:nvGraphicFramePr>
        <p:xfrm>
          <a:off x="5622925" y="3171825"/>
          <a:ext cx="1841500" cy="431800"/>
        </p:xfrm>
        <a:graphic>
          <a:graphicData uri="http://schemas.openxmlformats.org/presentationml/2006/ole">
            <mc:AlternateContent xmlns:mc="http://schemas.openxmlformats.org/markup-compatibility/2006">
              <mc:Choice xmlns:v="urn:schemas-microsoft-com:vml" Requires="v">
                <p:oleObj spid="_x0000_s307437" name="Equation" r:id="rId9" imgW="1841400" imgH="431640" progId="Equation.DSMT4">
                  <p:embed/>
                </p:oleObj>
              </mc:Choice>
              <mc:Fallback>
                <p:oleObj name="Equation" r:id="rId9" imgW="1841400" imgH="431640" progId="Equation.DSMT4">
                  <p:embed/>
                  <p:pic>
                    <p:nvPicPr>
                      <p:cNvPr id="0" name=""/>
                      <p:cNvPicPr>
                        <a:picLocks noChangeAspect="1" noChangeArrowheads="1"/>
                      </p:cNvPicPr>
                      <p:nvPr/>
                    </p:nvPicPr>
                    <p:blipFill>
                      <a:blip r:embed="rId10"/>
                      <a:srcRect/>
                      <a:stretch>
                        <a:fillRect/>
                      </a:stretch>
                    </p:blipFill>
                    <p:spPr bwMode="auto">
                      <a:xfrm>
                        <a:off x="5622925" y="3171825"/>
                        <a:ext cx="1841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618986946"/>
              </p:ext>
            </p:extLst>
          </p:nvPr>
        </p:nvGraphicFramePr>
        <p:xfrm>
          <a:off x="1554163" y="3252788"/>
          <a:ext cx="2971800" cy="431800"/>
        </p:xfrm>
        <a:graphic>
          <a:graphicData uri="http://schemas.openxmlformats.org/presentationml/2006/ole">
            <mc:AlternateContent xmlns:mc="http://schemas.openxmlformats.org/markup-compatibility/2006">
              <mc:Choice xmlns:v="urn:schemas-microsoft-com:vml" Requires="v">
                <p:oleObj spid="_x0000_s307438" name="Equation" r:id="rId11" imgW="2971800" imgH="431640" progId="Equation.DSMT4">
                  <p:embed/>
                </p:oleObj>
              </mc:Choice>
              <mc:Fallback>
                <p:oleObj name="Equation" r:id="rId11" imgW="2971800" imgH="431640" progId="Equation.DSMT4">
                  <p:embed/>
                  <p:pic>
                    <p:nvPicPr>
                      <p:cNvPr id="0" name=""/>
                      <p:cNvPicPr>
                        <a:picLocks noChangeAspect="1" noChangeArrowheads="1"/>
                      </p:cNvPicPr>
                      <p:nvPr/>
                    </p:nvPicPr>
                    <p:blipFill>
                      <a:blip r:embed="rId12"/>
                      <a:srcRect/>
                      <a:stretch>
                        <a:fillRect/>
                      </a:stretch>
                    </p:blipFill>
                    <p:spPr bwMode="auto">
                      <a:xfrm>
                        <a:off x="1554163" y="3252788"/>
                        <a:ext cx="2971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577882607"/>
              </p:ext>
            </p:extLst>
          </p:nvPr>
        </p:nvGraphicFramePr>
        <p:xfrm>
          <a:off x="1524000" y="3884613"/>
          <a:ext cx="3517900" cy="430212"/>
        </p:xfrm>
        <a:graphic>
          <a:graphicData uri="http://schemas.openxmlformats.org/presentationml/2006/ole">
            <mc:AlternateContent xmlns:mc="http://schemas.openxmlformats.org/markup-compatibility/2006">
              <mc:Choice xmlns:v="urn:schemas-microsoft-com:vml" Requires="v">
                <p:oleObj spid="_x0000_s307439" name="Equation" r:id="rId13" imgW="3517560" imgH="431640" progId="Equation.DSMT4">
                  <p:embed/>
                </p:oleObj>
              </mc:Choice>
              <mc:Fallback>
                <p:oleObj name="Equation" r:id="rId13" imgW="3517560" imgH="431640" progId="Equation.DSMT4">
                  <p:embed/>
                  <p:pic>
                    <p:nvPicPr>
                      <p:cNvPr id="0" name=""/>
                      <p:cNvPicPr>
                        <a:picLocks noChangeAspect="1" noChangeArrowheads="1"/>
                      </p:cNvPicPr>
                      <p:nvPr/>
                    </p:nvPicPr>
                    <p:blipFill>
                      <a:blip r:embed="rId14"/>
                      <a:srcRect/>
                      <a:stretch>
                        <a:fillRect/>
                      </a:stretch>
                    </p:blipFill>
                    <p:spPr bwMode="auto">
                      <a:xfrm>
                        <a:off x="1524000" y="3884613"/>
                        <a:ext cx="35179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306180" name="Object 4"/>
          <p:cNvGraphicFramePr>
            <a:graphicFrameLocks noChangeAspect="1"/>
          </p:cNvGraphicFramePr>
          <p:nvPr>
            <p:extLst>
              <p:ext uri="{D42A27DB-BD31-4B8C-83A1-F6EECF244321}">
                <p14:modId xmlns:p14="http://schemas.microsoft.com/office/powerpoint/2010/main" val="604194167"/>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306421" name="Equation" r:id="rId3" imgW="2971800" imgH="380880" progId="Equation.3">
                  <p:embed/>
                </p:oleObj>
              </mc:Choice>
              <mc:Fallback>
                <p:oleObj name="Equation" r:id="rId3" imgW="297180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618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15</a:t>
            </a:r>
            <a:endParaRPr lang="en-US" sz="1000" b="0" dirty="0">
              <a:solidFill>
                <a:srgbClr val="3366FF"/>
              </a:solidFill>
            </a:endParaRPr>
          </a:p>
        </p:txBody>
      </p:sp>
      <p:sp>
        <p:nvSpPr>
          <p:cNvPr id="306186"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Second, since we subtract the estimated income component </a:t>
            </a:r>
            <a:r>
              <a:rPr lang="en-GB" sz="1500" i="1" dirty="0"/>
              <a:t> </a:t>
            </a:r>
            <a:r>
              <a:rPr lang="en-GB" sz="1500" i="1" dirty="0" smtClean="0"/>
              <a:t>   X</a:t>
            </a:r>
            <a:r>
              <a:rPr lang="en-GB" sz="1500" dirty="0"/>
              <a:t>, not the true income component </a:t>
            </a:r>
            <a:r>
              <a:rPr lang="en-GB" sz="1500" i="1" dirty="0">
                <a:latin typeface="Symbol" pitchFamily="18" charset="2"/>
              </a:rPr>
              <a:t>b</a:t>
            </a:r>
            <a:r>
              <a:rPr lang="en-GB" sz="1500" baseline="-25000" dirty="0"/>
              <a:t> 2</a:t>
            </a:r>
            <a:r>
              <a:rPr lang="en-GB" sz="1500" i="1" dirty="0"/>
              <a:t>X</a:t>
            </a:r>
            <a:r>
              <a:rPr lang="en-GB" sz="1500" dirty="0"/>
              <a:t>, from </a:t>
            </a:r>
            <a:r>
              <a:rPr lang="en-GB" sz="1500" i="1" dirty="0"/>
              <a:t>Y</a:t>
            </a:r>
            <a:r>
              <a:rPr lang="en-GB" sz="1500" dirty="0"/>
              <a:t> when constructing </a:t>
            </a:r>
            <a:r>
              <a:rPr lang="en-GB" sz="1500" i="1" dirty="0"/>
              <a:t>Z</a:t>
            </a:r>
            <a:r>
              <a:rPr lang="en-GB" sz="1500" dirty="0"/>
              <a:t>, we have introduced an element of measurement error in the dependent variable.</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4"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7"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sp>
        <p:nvSpPr>
          <p:cNvPr id="30" name="Rectangle 5"/>
          <p:cNvSpPr>
            <a:spLocks noChangeArrowheads="1"/>
          </p:cNvSpPr>
          <p:nvPr/>
        </p:nvSpPr>
        <p:spPr bwMode="auto">
          <a:xfrm>
            <a:off x="5438775" y="2513925"/>
            <a:ext cx="2714625" cy="1216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330679568"/>
              </p:ext>
            </p:extLst>
          </p:nvPr>
        </p:nvGraphicFramePr>
        <p:xfrm>
          <a:off x="5622925" y="2617788"/>
          <a:ext cx="2336800" cy="404812"/>
        </p:xfrm>
        <a:graphic>
          <a:graphicData uri="http://schemas.openxmlformats.org/presentationml/2006/ole">
            <mc:AlternateContent xmlns:mc="http://schemas.openxmlformats.org/markup-compatibility/2006">
              <mc:Choice xmlns:v="urn:schemas-microsoft-com:vml" Requires="v">
                <p:oleObj spid="_x0000_s306422" name="Equation" r:id="rId5" imgW="2336760" imgH="406080" progId="Equation.3">
                  <p:embed/>
                </p:oleObj>
              </mc:Choice>
              <mc:Fallback>
                <p:oleObj name="Equation" r:id="rId5" imgW="2336760" imgH="406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2925" y="2617788"/>
                        <a:ext cx="2336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06423" name="Equation" r:id="rId7" imgW="7137400" imgH="927100" progId="Equation.DSMT4">
                  <p:embed/>
                </p:oleObj>
              </mc:Choice>
              <mc:Fallback>
                <p:oleObj name="Equation" r:id="rId7" imgW="7137400" imgH="927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09018568"/>
              </p:ext>
            </p:extLst>
          </p:nvPr>
        </p:nvGraphicFramePr>
        <p:xfrm>
          <a:off x="5622925" y="3171825"/>
          <a:ext cx="1841500" cy="431800"/>
        </p:xfrm>
        <a:graphic>
          <a:graphicData uri="http://schemas.openxmlformats.org/presentationml/2006/ole">
            <mc:AlternateContent xmlns:mc="http://schemas.openxmlformats.org/markup-compatibility/2006">
              <mc:Choice xmlns:v="urn:schemas-microsoft-com:vml" Requires="v">
                <p:oleObj spid="_x0000_s306424" name="Equation" r:id="rId9" imgW="1841400" imgH="431640" progId="Equation.DSMT4">
                  <p:embed/>
                </p:oleObj>
              </mc:Choice>
              <mc:Fallback>
                <p:oleObj name="Equation" r:id="rId9" imgW="1841400" imgH="431640" progId="Equation.DSMT4">
                  <p:embed/>
                  <p:pic>
                    <p:nvPicPr>
                      <p:cNvPr id="0" name="Object 8"/>
                      <p:cNvPicPr>
                        <a:picLocks noChangeAspect="1" noChangeArrowheads="1"/>
                      </p:cNvPicPr>
                      <p:nvPr/>
                    </p:nvPicPr>
                    <p:blipFill>
                      <a:blip r:embed="rId10"/>
                      <a:srcRect/>
                      <a:stretch>
                        <a:fillRect/>
                      </a:stretch>
                    </p:blipFill>
                    <p:spPr bwMode="auto">
                      <a:xfrm>
                        <a:off x="5622925" y="3171825"/>
                        <a:ext cx="1841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16662635"/>
              </p:ext>
            </p:extLst>
          </p:nvPr>
        </p:nvGraphicFramePr>
        <p:xfrm>
          <a:off x="1554163" y="3252788"/>
          <a:ext cx="2971800" cy="431800"/>
        </p:xfrm>
        <a:graphic>
          <a:graphicData uri="http://schemas.openxmlformats.org/presentationml/2006/ole">
            <mc:AlternateContent xmlns:mc="http://schemas.openxmlformats.org/markup-compatibility/2006">
              <mc:Choice xmlns:v="urn:schemas-microsoft-com:vml" Requires="v">
                <p:oleObj spid="_x0000_s306425" name="Equation" r:id="rId11" imgW="2971800" imgH="431640" progId="Equation.DSMT4">
                  <p:embed/>
                </p:oleObj>
              </mc:Choice>
              <mc:Fallback>
                <p:oleObj name="Equation" r:id="rId11" imgW="2971800" imgH="431640" progId="Equation.DSMT4">
                  <p:embed/>
                  <p:pic>
                    <p:nvPicPr>
                      <p:cNvPr id="0" name="Object 6"/>
                      <p:cNvPicPr>
                        <a:picLocks noChangeAspect="1" noChangeArrowheads="1"/>
                      </p:cNvPicPr>
                      <p:nvPr/>
                    </p:nvPicPr>
                    <p:blipFill>
                      <a:blip r:embed="rId12"/>
                      <a:srcRect/>
                      <a:stretch>
                        <a:fillRect/>
                      </a:stretch>
                    </p:blipFill>
                    <p:spPr bwMode="auto">
                      <a:xfrm>
                        <a:off x="1554163" y="3252788"/>
                        <a:ext cx="2971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32396452"/>
              </p:ext>
            </p:extLst>
          </p:nvPr>
        </p:nvGraphicFramePr>
        <p:xfrm>
          <a:off x="1524000" y="3884613"/>
          <a:ext cx="3517900" cy="430212"/>
        </p:xfrm>
        <a:graphic>
          <a:graphicData uri="http://schemas.openxmlformats.org/presentationml/2006/ole">
            <mc:AlternateContent xmlns:mc="http://schemas.openxmlformats.org/markup-compatibility/2006">
              <mc:Choice xmlns:v="urn:schemas-microsoft-com:vml" Requires="v">
                <p:oleObj spid="_x0000_s306426" name="Equation" r:id="rId13" imgW="3517560" imgH="431640" progId="Equation.DSMT4">
                  <p:embed/>
                </p:oleObj>
              </mc:Choice>
              <mc:Fallback>
                <p:oleObj name="Equation" r:id="rId13" imgW="3517560" imgH="431640" progId="Equation.DSMT4">
                  <p:embed/>
                  <p:pic>
                    <p:nvPicPr>
                      <p:cNvPr id="0" name="Object 7"/>
                      <p:cNvPicPr>
                        <a:picLocks noChangeAspect="1" noChangeArrowheads="1"/>
                      </p:cNvPicPr>
                      <p:nvPr/>
                    </p:nvPicPr>
                    <p:blipFill>
                      <a:blip r:embed="rId14"/>
                      <a:srcRect/>
                      <a:stretch>
                        <a:fillRect/>
                      </a:stretch>
                    </p:blipFill>
                    <p:spPr bwMode="auto">
                      <a:xfrm>
                        <a:off x="1524000" y="3884613"/>
                        <a:ext cx="35179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72275484"/>
              </p:ext>
            </p:extLst>
          </p:nvPr>
        </p:nvGraphicFramePr>
        <p:xfrm>
          <a:off x="5908675" y="5856288"/>
          <a:ext cx="214578" cy="280566"/>
        </p:xfrm>
        <a:graphic>
          <a:graphicData uri="http://schemas.openxmlformats.org/presentationml/2006/ole">
            <mc:AlternateContent xmlns:mc="http://schemas.openxmlformats.org/markup-compatibility/2006">
              <mc:Choice xmlns:v="urn:schemas-microsoft-com:vml" Requires="v">
                <p:oleObj spid="_x0000_s306427" name="Equation" r:id="rId15" imgW="330120" imgH="431640" progId="Equation.DSMT4">
                  <p:embed/>
                </p:oleObj>
              </mc:Choice>
              <mc:Fallback>
                <p:oleObj name="Equation" r:id="rId15" imgW="330120" imgH="431640" progId="Equation.DSMT4">
                  <p:embed/>
                  <p:pic>
                    <p:nvPicPr>
                      <p:cNvPr id="0" name="Object 4"/>
                      <p:cNvPicPr>
                        <a:picLocks noChangeAspect="1" noChangeArrowheads="1"/>
                      </p:cNvPicPr>
                      <p:nvPr/>
                    </p:nvPicPr>
                    <p:blipFill>
                      <a:blip r:embed="rId16"/>
                      <a:srcRect/>
                      <a:stretch>
                        <a:fillRect/>
                      </a:stretch>
                    </p:blipFill>
                    <p:spPr bwMode="auto">
                      <a:xfrm>
                        <a:off x="5908675" y="5856288"/>
                        <a:ext cx="214578"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70"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16</a:t>
            </a:r>
            <a:endParaRPr lang="en-US" sz="1000" b="0" dirty="0">
              <a:solidFill>
                <a:srgbClr val="3366FF"/>
              </a:solidFill>
            </a:endParaRPr>
          </a:p>
        </p:txBody>
      </p:sp>
      <p:sp>
        <p:nvSpPr>
          <p:cNvPr id="12597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The l</a:t>
            </a:r>
            <a:r>
              <a:rPr lang="en-GB" sz="1500" dirty="0"/>
              <a:t>ast, but by no means least, </a:t>
            </a:r>
            <a:r>
              <a:rPr lang="en-GB" sz="1500" dirty="0" smtClean="0"/>
              <a:t>indirect method for alleviating </a:t>
            </a:r>
            <a:r>
              <a:rPr lang="en-GB" sz="1500" dirty="0" err="1" smtClean="0"/>
              <a:t>multicollinearity</a:t>
            </a:r>
            <a:r>
              <a:rPr lang="en-GB" sz="1500" dirty="0"/>
              <a:t> </a:t>
            </a:r>
            <a:r>
              <a:rPr lang="en-GB" sz="1500" dirty="0" smtClean="0"/>
              <a:t>is </a:t>
            </a:r>
            <a:r>
              <a:rPr lang="en-GB" sz="1500" dirty="0"/>
              <a:t>the use of a theoretical restriction, which is defined as a hypothetical relationship among the parameters of a regression model.</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1846800"/>
            <a:ext cx="3432175" cy="467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4</a:t>
            </a:r>
            <a:r>
              <a:rPr lang="en-GB" sz="1800" dirty="0" smtClean="0">
                <a:latin typeface="Arial" charset="0"/>
              </a:rPr>
              <a:t>)</a:t>
            </a:r>
            <a:r>
              <a:rPr lang="en-GB" sz="1800" dirty="0">
                <a:latin typeface="Arial" charset="0"/>
              </a:rPr>
              <a:t>	</a:t>
            </a:r>
            <a:r>
              <a:rPr lang="en-GB" sz="1800" dirty="0" smtClean="0">
                <a:latin typeface="Arial" charset="0"/>
              </a:rPr>
              <a:t>Theoretical restriction</a:t>
            </a:r>
            <a:endParaRPr lang="en-US" sz="1800" baseline="-25000" dirty="0">
              <a:latin typeface="Arial" charset="0"/>
            </a:endParaRPr>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8"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126013" name="Equation" r:id="rId4" imgW="7137400" imgH="927100" progId="Equation.DSMT4">
                  <p:embed/>
                </p:oleObj>
              </mc:Choice>
              <mc:Fallback>
                <p:oleObj name="Equation" r:id="rId4" imgW="7137400" imgH="92710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154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17</a:t>
            </a:r>
            <a:endParaRPr lang="en-US" sz="1000" b="0" dirty="0">
              <a:solidFill>
                <a:srgbClr val="3366FF"/>
              </a:solidFill>
            </a:endParaRPr>
          </a:p>
        </p:txBody>
      </p:sp>
      <p:sp>
        <p:nvSpPr>
          <p:cNvPr id="32154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It will be explained using </a:t>
            </a:r>
            <a:r>
              <a:rPr lang="en-GB" sz="1500" dirty="0" smtClean="0"/>
              <a:t>a basic </a:t>
            </a:r>
            <a:r>
              <a:rPr lang="en-GB" sz="1500" dirty="0"/>
              <a:t>educational attainment model as an example.  </a:t>
            </a:r>
            <a:r>
              <a:rPr lang="en-GB" sz="1500" dirty="0" smtClean="0"/>
              <a:t>Suppose </a:t>
            </a:r>
            <a:r>
              <a:rPr lang="en-GB" sz="1500" dirty="0"/>
              <a:t>that we hypothesize that highest grade completed, </a:t>
            </a:r>
            <a:r>
              <a:rPr lang="en-GB" sz="1500" i="1" dirty="0"/>
              <a:t>S</a:t>
            </a:r>
            <a:r>
              <a:rPr lang="en-GB" sz="1500" dirty="0"/>
              <a:t>, depends on </a:t>
            </a:r>
            <a:r>
              <a:rPr lang="en-GB" sz="1500" i="1" dirty="0"/>
              <a:t>ASVABC</a:t>
            </a:r>
            <a:r>
              <a:rPr lang="en-GB" sz="1500" dirty="0"/>
              <a:t>, and highest grade completed by the respondent's mother and father, </a:t>
            </a:r>
            <a:r>
              <a:rPr lang="en-GB" sz="1500" i="1" dirty="0"/>
              <a:t>SM</a:t>
            </a:r>
            <a:r>
              <a:rPr lang="en-GB" sz="1500" dirty="0"/>
              <a:t> and </a:t>
            </a:r>
            <a:r>
              <a:rPr lang="en-GB" sz="1500" i="1" dirty="0"/>
              <a:t>SF</a:t>
            </a:r>
            <a:r>
              <a:rPr lang="en-GB" sz="1500" dirty="0"/>
              <a:t>, respectively.</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9"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2" name="Text Box 3"/>
          <p:cNvSpPr txBox="1">
            <a:spLocks noChangeArrowheads="1"/>
          </p:cNvSpPr>
          <p:nvPr/>
        </p:nvSpPr>
        <p:spPr bwMode="auto">
          <a:xfrm>
            <a:off x="301625" y="1846800"/>
            <a:ext cx="3432175" cy="467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4</a:t>
            </a:r>
            <a:r>
              <a:rPr lang="en-GB" sz="1800" dirty="0" smtClean="0">
                <a:latin typeface="Arial" charset="0"/>
              </a:rPr>
              <a:t>)</a:t>
            </a:r>
            <a:r>
              <a:rPr lang="en-GB" sz="1800" dirty="0">
                <a:latin typeface="Arial" charset="0"/>
              </a:rPr>
              <a:t>	</a:t>
            </a:r>
            <a:r>
              <a:rPr lang="en-GB" sz="1800" dirty="0" smtClean="0">
                <a:latin typeface="Arial" charset="0"/>
              </a:rPr>
              <a:t>Theoretical restriction</a:t>
            </a:r>
            <a:endParaRPr lang="en-US" sz="1800" baseline="-25000" dirty="0">
              <a:latin typeface="Arial" charset="0"/>
            </a:endParaRPr>
          </a:p>
        </p:txBody>
      </p:sp>
      <p:sp>
        <p:nvSpPr>
          <p:cNvPr id="24" name="Rectangle 5"/>
          <p:cNvSpPr>
            <a:spLocks noChangeArrowheads="1"/>
          </p:cNvSpPr>
          <p:nvPr/>
        </p:nvSpPr>
        <p:spPr bwMode="auto">
          <a:xfrm>
            <a:off x="0" y="2480400"/>
            <a:ext cx="9144000" cy="70095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5" name="Object 4"/>
          <p:cNvGraphicFramePr>
            <a:graphicFrameLocks noChangeAspect="1"/>
          </p:cNvGraphicFramePr>
          <p:nvPr>
            <p:extLst>
              <p:ext uri="{D42A27DB-BD31-4B8C-83A1-F6EECF244321}">
                <p14:modId xmlns:p14="http://schemas.microsoft.com/office/powerpoint/2010/main" val="2155525039"/>
              </p:ext>
            </p:extLst>
          </p:nvPr>
        </p:nvGraphicFramePr>
        <p:xfrm>
          <a:off x="1958400" y="2651125"/>
          <a:ext cx="5232400" cy="381000"/>
        </p:xfrm>
        <a:graphic>
          <a:graphicData uri="http://schemas.openxmlformats.org/presentationml/2006/ole">
            <mc:AlternateContent xmlns:mc="http://schemas.openxmlformats.org/markup-compatibility/2006">
              <mc:Choice xmlns:v="urn:schemas-microsoft-com:vml" Requires="v">
                <p:oleObj spid="_x0000_s321627"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400" y="2651125"/>
                        <a:ext cx="523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21628" name="Equation" r:id="rId5" imgW="7137400" imgH="927100" progId="Equation.DSMT4">
                  <p:embed/>
                </p:oleObj>
              </mc:Choice>
              <mc:Fallback>
                <p:oleObj name="Equation" r:id="rId5" imgW="7137400" imgH="9271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4309" name="Text Box 5"/>
          <p:cNvSpPr txBox="1">
            <a:spLocks noChangeArrowheads="1"/>
          </p:cNvSpPr>
          <p:nvPr/>
        </p:nvSpPr>
        <p:spPr bwMode="auto">
          <a:xfrm>
            <a:off x="8683625" y="6553200"/>
            <a:ext cx="381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187</a:t>
            </a:r>
            <a:endParaRPr lang="en-US" sz="1000" b="0" dirty="0">
              <a:solidFill>
                <a:srgbClr val="3366FF"/>
              </a:solidFill>
            </a:endParaRPr>
          </a:p>
        </p:txBody>
      </p:sp>
      <p:sp>
        <p:nvSpPr>
          <p:cNvPr id="35431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i="1" dirty="0"/>
              <a:t>S</a:t>
            </a:r>
            <a:r>
              <a:rPr lang="en-GB" sz="1500" dirty="0"/>
              <a:t> increases by </a:t>
            </a:r>
            <a:r>
              <a:rPr lang="en-GB" sz="1500" dirty="0" smtClean="0"/>
              <a:t>0.09 </a:t>
            </a:r>
            <a:r>
              <a:rPr lang="en-GB" sz="1500" dirty="0"/>
              <a:t>years for every extra year of schooling of the mother and </a:t>
            </a:r>
            <a:r>
              <a:rPr lang="en-GB" sz="1500" dirty="0" smtClean="0"/>
              <a:t>0.20 </a:t>
            </a:r>
            <a:r>
              <a:rPr lang="en-GB" sz="1500" dirty="0"/>
              <a:t>years for every extra year of schooling of the father.</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1"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5" name="Rectangle 2"/>
          <p:cNvSpPr>
            <a:spLocks noChangeArrowheads="1"/>
          </p:cNvSpPr>
          <p:nvPr/>
        </p:nvSpPr>
        <p:spPr bwMode="auto">
          <a:xfrm>
            <a:off x="1924050" y="3259125"/>
            <a:ext cx="977900"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4"/>
          <p:cNvSpPr txBox="1">
            <a:spLocks noChangeArrowheads="1"/>
          </p:cNvSpPr>
          <p:nvPr/>
        </p:nvSpPr>
        <p:spPr bwMode="auto">
          <a:xfrm>
            <a:off x="301625" y="597600"/>
            <a:ext cx="8532813" cy="3545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67" name="Text Box 3"/>
          <p:cNvSpPr txBox="1">
            <a:spLocks noChangeArrowheads="1"/>
          </p:cNvSpPr>
          <p:nvPr/>
        </p:nvSpPr>
        <p:spPr bwMode="auto">
          <a:xfrm>
            <a:off x="301625" y="1846800"/>
            <a:ext cx="8532813" cy="523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Combine the correlated variables.</a:t>
            </a:r>
            <a:endParaRPr lang="en-US" sz="1800" baseline="-25000" dirty="0">
              <a:latin typeface="Arial" charset="0"/>
            </a:endParaRPr>
          </a:p>
        </p:txBody>
      </p:sp>
      <p:sp>
        <p:nvSpPr>
          <p:cNvPr id="11367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1</a:t>
            </a:r>
            <a:endParaRPr lang="en-US" sz="1000" b="0" dirty="0">
              <a:solidFill>
                <a:srgbClr val="3366FF"/>
              </a:solidFill>
            </a:endParaRPr>
          </a:p>
        </p:txBody>
      </p:sp>
      <p:sp>
        <p:nvSpPr>
          <p:cNvPr id="11367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In this sequence, we look at four possible indirect methods for alleviating a problem of </a:t>
            </a:r>
            <a:r>
              <a:rPr lang="en-GB" sz="1500" dirty="0" err="1" smtClean="0"/>
              <a:t>multicollinearity</a:t>
            </a:r>
            <a:r>
              <a:rPr lang="en-GB" sz="1500" dirty="0" smtClean="0"/>
              <a:t>.</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6"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113711" name="Equation" r:id="rId3" imgW="7137400" imgH="927100" progId="Equation.DSMT4">
                  <p:embed/>
                </p:oleObj>
              </mc:Choice>
              <mc:Fallback>
                <p:oleObj name="Equation" r:id="rId3" imgW="7137400" imgH="927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53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19</a:t>
            </a:r>
            <a:endParaRPr lang="en-US" sz="1000" b="0" dirty="0">
              <a:solidFill>
                <a:srgbClr val="3366FF"/>
              </a:solidFill>
            </a:endParaRPr>
          </a:p>
        </p:txBody>
      </p:sp>
      <p:sp>
        <p:nvSpPr>
          <p:cNvPr id="35533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Mother's education is generally held to be at least, if not more, important than father's education for educational attainment, so this outcome is unexpected.</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1"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3" name="Rectangle 2"/>
          <p:cNvSpPr>
            <a:spLocks noChangeArrowheads="1"/>
          </p:cNvSpPr>
          <p:nvPr/>
        </p:nvSpPr>
        <p:spPr bwMode="auto">
          <a:xfrm>
            <a:off x="1924050" y="3259125"/>
            <a:ext cx="977900"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4"/>
          <p:cNvSpPr txBox="1">
            <a:spLocks noChangeArrowheads="1"/>
          </p:cNvSpPr>
          <p:nvPr/>
        </p:nvSpPr>
        <p:spPr bwMode="auto">
          <a:xfrm>
            <a:off x="301625" y="597600"/>
            <a:ext cx="8532813" cy="3545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738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20</a:t>
            </a:r>
            <a:endParaRPr lang="en-US" sz="1000" b="0" dirty="0">
              <a:solidFill>
                <a:srgbClr val="3366FF"/>
              </a:solidFill>
            </a:endParaRPr>
          </a:p>
        </p:txBody>
      </p:sp>
      <p:sp>
        <p:nvSpPr>
          <p:cNvPr id="3573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However </a:t>
            </a:r>
            <a:r>
              <a:rPr lang="en-GB" sz="1500" dirty="0" err="1"/>
              <a:t>assortive</a:t>
            </a:r>
            <a:r>
              <a:rPr lang="en-GB" sz="1500" dirty="0"/>
              <a:t> mating leads to correlation between </a:t>
            </a:r>
            <a:r>
              <a:rPr lang="en-GB" sz="1500" i="1" dirty="0"/>
              <a:t>SM</a:t>
            </a:r>
            <a:r>
              <a:rPr lang="en-GB" sz="1500" dirty="0"/>
              <a:t> and </a:t>
            </a:r>
            <a:r>
              <a:rPr lang="en-GB" sz="1500" i="1" dirty="0"/>
              <a:t>SF</a:t>
            </a:r>
            <a:r>
              <a:rPr lang="en-GB" sz="1500" dirty="0"/>
              <a:t> and the regression </a:t>
            </a:r>
            <a:r>
              <a:rPr lang="en-GB" sz="1500" dirty="0" smtClean="0"/>
              <a:t>may </a:t>
            </a:r>
            <a:r>
              <a:rPr lang="en-GB" sz="1500" dirty="0"/>
              <a:t>be suffering from </a:t>
            </a:r>
            <a:r>
              <a:rPr lang="en-GB" sz="1500" dirty="0" err="1"/>
              <a:t>multicollinearity</a:t>
            </a:r>
            <a:r>
              <a:rPr lang="en-GB" sz="1500" dirty="0" smtClean="0"/>
              <a:t>. This could lead to erratic estimates of the coefficients.</a:t>
            </a:r>
            <a:endParaRPr lang="en-GB" sz="1500"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4"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6" name="Rectangle 2"/>
          <p:cNvSpPr>
            <a:spLocks noChangeArrowheads="1"/>
          </p:cNvSpPr>
          <p:nvPr/>
        </p:nvSpPr>
        <p:spPr bwMode="auto">
          <a:xfrm>
            <a:off x="1924050" y="3259125"/>
            <a:ext cx="977900"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4"/>
          <p:cNvSpPr txBox="1">
            <a:spLocks noChangeArrowheads="1"/>
          </p:cNvSpPr>
          <p:nvPr/>
        </p:nvSpPr>
        <p:spPr bwMode="auto">
          <a:xfrm>
            <a:off x="301625" y="597600"/>
            <a:ext cx="8532813" cy="3545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
        <p:nvSpPr>
          <p:cNvPr id="357387" name="Rectangle 11"/>
          <p:cNvSpPr>
            <a:spLocks noChangeArrowheads="1"/>
          </p:cNvSpPr>
          <p:nvPr/>
        </p:nvSpPr>
        <p:spPr bwMode="auto">
          <a:xfrm>
            <a:off x="5486400" y="3860800"/>
            <a:ext cx="3200400" cy="1481138"/>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7388" name="Rectangle 12"/>
          <p:cNvSpPr>
            <a:spLocks noChangeArrowheads="1"/>
          </p:cNvSpPr>
          <p:nvPr/>
        </p:nvSpPr>
        <p:spPr bwMode="auto">
          <a:xfrm>
            <a:off x="6818313" y="4994275"/>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7386" name="Text Box 10"/>
          <p:cNvSpPr txBox="1">
            <a:spLocks noChangeArrowheads="1"/>
          </p:cNvSpPr>
          <p:nvPr/>
        </p:nvSpPr>
        <p:spPr bwMode="auto">
          <a:xfrm>
            <a:off x="5483225" y="3894138"/>
            <a:ext cx="3203575" cy="1449387"/>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dirty="0">
                <a:latin typeface="Courier New" pitchFamily="49" charset="0"/>
              </a:rPr>
              <a:t>. </a:t>
            </a:r>
            <a:r>
              <a:rPr lang="en-US" sz="1400" dirty="0" err="1">
                <a:latin typeface="Courier New" pitchFamily="49" charset="0"/>
              </a:rPr>
              <a:t>cor</a:t>
            </a:r>
            <a:r>
              <a:rPr lang="en-US" sz="1400" dirty="0">
                <a:latin typeface="Courier New" pitchFamily="49" charset="0"/>
              </a:rPr>
              <a:t> SM SF</a:t>
            </a:r>
          </a:p>
          <a:p>
            <a:r>
              <a:rPr lang="en-US" sz="1400" dirty="0">
                <a:latin typeface="Courier New" pitchFamily="49" charset="0"/>
              </a:rPr>
              <a:t>(</a:t>
            </a:r>
            <a:r>
              <a:rPr lang="en-US" sz="1400" dirty="0" err="1" smtClean="0">
                <a:latin typeface="Courier New" pitchFamily="49" charset="0"/>
              </a:rPr>
              <a:t>obs</a:t>
            </a:r>
            <a:r>
              <a:rPr lang="en-US" sz="1400" dirty="0" smtClean="0">
                <a:latin typeface="Courier New" pitchFamily="49" charset="0"/>
              </a:rPr>
              <a:t>=500</a:t>
            </a:r>
            <a:r>
              <a:rPr lang="en-US" sz="1400" dirty="0">
                <a:latin typeface="Courier New" pitchFamily="49" charset="0"/>
              </a:rPr>
              <a:t>)</a:t>
            </a:r>
          </a:p>
          <a:p>
            <a:r>
              <a:rPr lang="en-US" sz="1400" dirty="0">
                <a:latin typeface="Courier New" pitchFamily="49" charset="0"/>
              </a:rPr>
              <a:t>        |       SM       SF</a:t>
            </a:r>
          </a:p>
          <a:p>
            <a:r>
              <a:rPr lang="en-US" sz="1400" dirty="0">
                <a:latin typeface="Courier New" pitchFamily="49" charset="0"/>
              </a:rPr>
              <a:t>--------+------------------</a:t>
            </a:r>
          </a:p>
          <a:p>
            <a:r>
              <a:rPr lang="en-US" sz="1400" dirty="0">
                <a:latin typeface="Courier New" pitchFamily="49" charset="0"/>
              </a:rPr>
              <a:t>     SM |   1.0000</a:t>
            </a:r>
          </a:p>
          <a:p>
            <a:r>
              <a:rPr lang="en-US" sz="1400" dirty="0">
                <a:latin typeface="Courier New" pitchFamily="49" charset="0"/>
              </a:rPr>
              <a:t>     SF |   </a:t>
            </a:r>
            <a:r>
              <a:rPr lang="en-US" sz="1400" dirty="0" smtClean="0">
                <a:latin typeface="Courier New" pitchFamily="49" charset="0"/>
              </a:rPr>
              <a:t>0.5312   </a:t>
            </a:r>
            <a:r>
              <a:rPr lang="en-US" sz="1400" dirty="0">
                <a:latin typeface="Courier New" pitchFamily="49" charset="0"/>
              </a:rPr>
              <a:t>1.0000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642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21</a:t>
            </a:r>
            <a:endParaRPr lang="en-US" sz="1000" b="0" dirty="0">
              <a:solidFill>
                <a:srgbClr val="3366FF"/>
              </a:solidFill>
            </a:endParaRPr>
          </a:p>
        </p:txBody>
      </p:sp>
      <p:sp>
        <p:nvSpPr>
          <p:cNvPr id="31642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Suppose that we hypothesize that mother's and father's education are equally important.  We can then impose the restriction </a:t>
            </a:r>
            <a:r>
              <a:rPr lang="en-GB" sz="1500" i="1">
                <a:latin typeface="Symbol" pitchFamily="18" charset="2"/>
              </a:rPr>
              <a:t>b</a:t>
            </a:r>
            <a:r>
              <a:rPr lang="en-GB" sz="1500" baseline="-25000"/>
              <a:t>3</a:t>
            </a:r>
            <a:r>
              <a:rPr lang="en-GB" sz="1500"/>
              <a:t> = </a:t>
            </a:r>
            <a:r>
              <a:rPr lang="en-GB" sz="1500" i="1">
                <a:latin typeface="Symbol" pitchFamily="18" charset="2"/>
              </a:rPr>
              <a:t>b</a:t>
            </a:r>
            <a:r>
              <a:rPr lang="en-GB" sz="1500" baseline="-25000"/>
              <a:t>4</a:t>
            </a:r>
            <a:r>
              <a:rPr lang="en-GB" sz="1500"/>
              <a:t>. </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0"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3" name="Text Box 3"/>
          <p:cNvSpPr txBox="1">
            <a:spLocks noChangeArrowheads="1"/>
          </p:cNvSpPr>
          <p:nvPr/>
        </p:nvSpPr>
        <p:spPr bwMode="auto">
          <a:xfrm>
            <a:off x="301625" y="1846800"/>
            <a:ext cx="3432175" cy="467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4</a:t>
            </a:r>
            <a:r>
              <a:rPr lang="en-GB" sz="1800" dirty="0" smtClean="0">
                <a:latin typeface="Arial" charset="0"/>
              </a:rPr>
              <a:t>)</a:t>
            </a:r>
            <a:r>
              <a:rPr lang="en-GB" sz="1800" dirty="0">
                <a:latin typeface="Arial" charset="0"/>
              </a:rPr>
              <a:t>	</a:t>
            </a:r>
            <a:r>
              <a:rPr lang="en-GB" sz="1800" dirty="0" smtClean="0">
                <a:latin typeface="Arial" charset="0"/>
              </a:rPr>
              <a:t>Theoretical restriction</a:t>
            </a:r>
            <a:endParaRPr lang="en-US" sz="1800" baseline="-25000" dirty="0">
              <a:latin typeface="Arial" charset="0"/>
            </a:endParaRPr>
          </a:p>
        </p:txBody>
      </p:sp>
      <p:sp>
        <p:nvSpPr>
          <p:cNvPr id="24" name="Rectangle 5"/>
          <p:cNvSpPr>
            <a:spLocks noChangeArrowheads="1"/>
          </p:cNvSpPr>
          <p:nvPr/>
        </p:nvSpPr>
        <p:spPr bwMode="auto">
          <a:xfrm>
            <a:off x="0" y="3290025"/>
            <a:ext cx="9144000" cy="702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2480400"/>
            <a:ext cx="9144000" cy="70095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2155525039"/>
              </p:ext>
            </p:extLst>
          </p:nvPr>
        </p:nvGraphicFramePr>
        <p:xfrm>
          <a:off x="1958400" y="2651125"/>
          <a:ext cx="5232400" cy="381000"/>
        </p:xfrm>
        <a:graphic>
          <a:graphicData uri="http://schemas.openxmlformats.org/presentationml/2006/ole">
            <mc:AlternateContent xmlns:mc="http://schemas.openxmlformats.org/markup-compatibility/2006">
              <mc:Choice xmlns:v="urn:schemas-microsoft-com:vml" Requires="v">
                <p:oleObj spid="_x0000_s316546"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400" y="2651125"/>
                        <a:ext cx="523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1189459891"/>
              </p:ext>
            </p:extLst>
          </p:nvPr>
        </p:nvGraphicFramePr>
        <p:xfrm>
          <a:off x="4064000" y="3459600"/>
          <a:ext cx="965200" cy="381000"/>
        </p:xfrm>
        <a:graphic>
          <a:graphicData uri="http://schemas.openxmlformats.org/presentationml/2006/ole">
            <mc:AlternateContent xmlns:mc="http://schemas.openxmlformats.org/markup-compatibility/2006">
              <mc:Choice xmlns:v="urn:schemas-microsoft-com:vml" Requires="v">
                <p:oleObj spid="_x0000_s316547"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4000" y="3459600"/>
                        <a:ext cx="965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16548" name="Equation" r:id="rId7" imgW="7137400" imgH="927100" progId="Equation.DSMT4">
                  <p:embed/>
                </p:oleObj>
              </mc:Choice>
              <mc:Fallback>
                <p:oleObj name="Equation" r:id="rId7" imgW="7137400" imgH="927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0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22</a:t>
            </a:r>
            <a:endParaRPr lang="en-US" sz="1000" b="0" dirty="0">
              <a:solidFill>
                <a:srgbClr val="3366FF"/>
              </a:solidFill>
            </a:endParaRPr>
          </a:p>
        </p:txBody>
      </p:sp>
      <p:sp>
        <p:nvSpPr>
          <p:cNvPr id="3154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This allows us to rewrite the equation as shown.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2"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5" name="Text Box 3"/>
          <p:cNvSpPr txBox="1">
            <a:spLocks noChangeArrowheads="1"/>
          </p:cNvSpPr>
          <p:nvPr/>
        </p:nvSpPr>
        <p:spPr bwMode="auto">
          <a:xfrm>
            <a:off x="301625" y="1846800"/>
            <a:ext cx="3432175" cy="467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4</a:t>
            </a:r>
            <a:r>
              <a:rPr lang="en-GB" sz="1800" dirty="0" smtClean="0">
                <a:latin typeface="Arial" charset="0"/>
              </a:rPr>
              <a:t>)</a:t>
            </a:r>
            <a:r>
              <a:rPr lang="en-GB" sz="1800" dirty="0">
                <a:latin typeface="Arial" charset="0"/>
              </a:rPr>
              <a:t>	</a:t>
            </a:r>
            <a:r>
              <a:rPr lang="en-GB" sz="1800" dirty="0" smtClean="0">
                <a:latin typeface="Arial" charset="0"/>
              </a:rPr>
              <a:t>Theoretical restriction</a:t>
            </a:r>
            <a:endParaRPr lang="en-US" sz="1800" baseline="-25000" dirty="0">
              <a:latin typeface="Arial" charset="0"/>
            </a:endParaRPr>
          </a:p>
        </p:txBody>
      </p:sp>
      <p:sp>
        <p:nvSpPr>
          <p:cNvPr id="26" name="Rectangle 5"/>
          <p:cNvSpPr>
            <a:spLocks noChangeArrowheads="1"/>
          </p:cNvSpPr>
          <p:nvPr/>
        </p:nvSpPr>
        <p:spPr bwMode="auto">
          <a:xfrm>
            <a:off x="0" y="3290025"/>
            <a:ext cx="9144000" cy="702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7" name="Rectangle 5"/>
          <p:cNvSpPr>
            <a:spLocks noChangeArrowheads="1"/>
          </p:cNvSpPr>
          <p:nvPr/>
        </p:nvSpPr>
        <p:spPr bwMode="auto">
          <a:xfrm>
            <a:off x="0" y="2480400"/>
            <a:ext cx="9144000" cy="70095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8" name="Object 4"/>
          <p:cNvGraphicFramePr>
            <a:graphicFrameLocks noChangeAspect="1"/>
          </p:cNvGraphicFramePr>
          <p:nvPr>
            <p:extLst>
              <p:ext uri="{D42A27DB-BD31-4B8C-83A1-F6EECF244321}">
                <p14:modId xmlns:p14="http://schemas.microsoft.com/office/powerpoint/2010/main" val="2155525039"/>
              </p:ext>
            </p:extLst>
          </p:nvPr>
        </p:nvGraphicFramePr>
        <p:xfrm>
          <a:off x="1958400" y="2651125"/>
          <a:ext cx="5232400" cy="381000"/>
        </p:xfrm>
        <a:graphic>
          <a:graphicData uri="http://schemas.openxmlformats.org/presentationml/2006/ole">
            <mc:AlternateContent xmlns:mc="http://schemas.openxmlformats.org/markup-compatibility/2006">
              <mc:Choice xmlns:v="urn:schemas-microsoft-com:vml" Requires="v">
                <p:oleObj spid="_x0000_s315558"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400" y="2651125"/>
                        <a:ext cx="523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5"/>
          <p:cNvGraphicFramePr>
            <a:graphicFrameLocks noChangeAspect="1"/>
          </p:cNvGraphicFramePr>
          <p:nvPr>
            <p:extLst>
              <p:ext uri="{D42A27DB-BD31-4B8C-83A1-F6EECF244321}">
                <p14:modId xmlns:p14="http://schemas.microsoft.com/office/powerpoint/2010/main" val="1189459891"/>
              </p:ext>
            </p:extLst>
          </p:nvPr>
        </p:nvGraphicFramePr>
        <p:xfrm>
          <a:off x="4064000" y="3459600"/>
          <a:ext cx="965200" cy="381000"/>
        </p:xfrm>
        <a:graphic>
          <a:graphicData uri="http://schemas.openxmlformats.org/presentationml/2006/ole">
            <mc:AlternateContent xmlns:mc="http://schemas.openxmlformats.org/markup-compatibility/2006">
              <mc:Choice xmlns:v="urn:schemas-microsoft-com:vml" Requires="v">
                <p:oleObj spid="_x0000_s315559"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4000" y="3459600"/>
                        <a:ext cx="965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15560" name="Equation" r:id="rId7" imgW="7137400" imgH="927100" progId="Equation.DSMT4">
                  <p:embed/>
                </p:oleObj>
              </mc:Choice>
              <mc:Fallback>
                <p:oleObj name="Equation" r:id="rId7" imgW="7137400" imgH="927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5"/>
          <p:cNvSpPr>
            <a:spLocks noChangeArrowheads="1"/>
          </p:cNvSpPr>
          <p:nvPr/>
        </p:nvSpPr>
        <p:spPr bwMode="auto">
          <a:xfrm>
            <a:off x="0" y="4100400"/>
            <a:ext cx="9144000" cy="12708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4043667658"/>
              </p:ext>
            </p:extLst>
          </p:nvPr>
        </p:nvGraphicFramePr>
        <p:xfrm>
          <a:off x="1958975" y="4251325"/>
          <a:ext cx="5232400" cy="952500"/>
        </p:xfrm>
        <a:graphic>
          <a:graphicData uri="http://schemas.openxmlformats.org/presentationml/2006/ole">
            <mc:AlternateContent xmlns:mc="http://schemas.openxmlformats.org/markup-compatibility/2006">
              <mc:Choice xmlns:v="urn:schemas-microsoft-com:vml" Requires="v">
                <p:oleObj spid="_x0000_s315561" name="Equation" r:id="rId9" imgW="5232240" imgH="952200" progId="Equation.DSMT4">
                  <p:embed/>
                </p:oleObj>
              </mc:Choice>
              <mc:Fallback>
                <p:oleObj name="Equation" r:id="rId9" imgW="5232240" imgH="952200" progId="Equation.DSMT4">
                  <p:embed/>
                  <p:pic>
                    <p:nvPicPr>
                      <p:cNvPr id="0" name=""/>
                      <p:cNvPicPr>
                        <a:picLocks noChangeAspect="1" noChangeArrowheads="1"/>
                      </p:cNvPicPr>
                      <p:nvPr/>
                    </p:nvPicPr>
                    <p:blipFill>
                      <a:blip r:embed="rId10"/>
                      <a:srcRect/>
                      <a:stretch>
                        <a:fillRect/>
                      </a:stretch>
                    </p:blipFill>
                    <p:spPr bwMode="auto">
                      <a:xfrm>
                        <a:off x="1958975" y="4251325"/>
                        <a:ext cx="52324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5402" name="Rectangle 10"/>
          <p:cNvSpPr>
            <a:spLocks noChangeArrowheads="1"/>
          </p:cNvSpPr>
          <p:nvPr/>
        </p:nvSpPr>
        <p:spPr bwMode="auto">
          <a:xfrm>
            <a:off x="2057400" y="4743450"/>
            <a:ext cx="4191000" cy="4953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4100400"/>
            <a:ext cx="9144000" cy="127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3290025"/>
            <a:ext cx="9144000" cy="702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2480400"/>
            <a:ext cx="9144000" cy="7009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313348" name="Object 4"/>
          <p:cNvGraphicFramePr>
            <a:graphicFrameLocks noChangeAspect="1"/>
          </p:cNvGraphicFramePr>
          <p:nvPr>
            <p:extLst>
              <p:ext uri="{D42A27DB-BD31-4B8C-83A1-F6EECF244321}">
                <p14:modId xmlns:p14="http://schemas.microsoft.com/office/powerpoint/2010/main" val="2519814387"/>
              </p:ext>
            </p:extLst>
          </p:nvPr>
        </p:nvGraphicFramePr>
        <p:xfrm>
          <a:off x="1958400" y="2651125"/>
          <a:ext cx="5232400" cy="381000"/>
        </p:xfrm>
        <a:graphic>
          <a:graphicData uri="http://schemas.openxmlformats.org/presentationml/2006/ole">
            <mc:AlternateContent xmlns:mc="http://schemas.openxmlformats.org/markup-compatibility/2006">
              <mc:Choice xmlns:v="urn:schemas-microsoft-com:vml" Requires="v">
                <p:oleObj spid="_x0000_s313512" name="Equation" r:id="rId3" imgW="5232240" imgH="380880" progId="Equation.3">
                  <p:embed/>
                </p:oleObj>
              </mc:Choice>
              <mc:Fallback>
                <p:oleObj name="Equation" r:id="rId3" imgW="523224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400" y="2651125"/>
                        <a:ext cx="523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3349" name="Object 5"/>
          <p:cNvGraphicFramePr>
            <a:graphicFrameLocks noChangeAspect="1"/>
          </p:cNvGraphicFramePr>
          <p:nvPr>
            <p:extLst>
              <p:ext uri="{D42A27DB-BD31-4B8C-83A1-F6EECF244321}">
                <p14:modId xmlns:p14="http://schemas.microsoft.com/office/powerpoint/2010/main" val="1648702421"/>
              </p:ext>
            </p:extLst>
          </p:nvPr>
        </p:nvGraphicFramePr>
        <p:xfrm>
          <a:off x="4064000" y="3459600"/>
          <a:ext cx="965200" cy="381000"/>
        </p:xfrm>
        <a:graphic>
          <a:graphicData uri="http://schemas.openxmlformats.org/presentationml/2006/ole">
            <mc:AlternateContent xmlns:mc="http://schemas.openxmlformats.org/markup-compatibility/2006">
              <mc:Choice xmlns:v="urn:schemas-microsoft-com:vml" Requires="v">
                <p:oleObj spid="_x0000_s313513" name="Equation" r:id="rId5" imgW="965160" imgH="380880" progId="Equation.3">
                  <p:embed/>
                </p:oleObj>
              </mc:Choice>
              <mc:Fallback>
                <p:oleObj name="Equation" r:id="rId5" imgW="965160" imgH="38088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4000" y="3459600"/>
                        <a:ext cx="965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335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23</a:t>
            </a:r>
            <a:endParaRPr lang="en-US" sz="1000" b="0" dirty="0">
              <a:solidFill>
                <a:srgbClr val="3366FF"/>
              </a:solidFill>
            </a:endParaRPr>
          </a:p>
        </p:txBody>
      </p:sp>
      <p:sp>
        <p:nvSpPr>
          <p:cNvPr id="31335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Defining </a:t>
            </a:r>
            <a:r>
              <a:rPr lang="en-GB" sz="1500" i="1"/>
              <a:t>SP</a:t>
            </a:r>
            <a:r>
              <a:rPr lang="en-GB" sz="1500"/>
              <a:t> to be the sum of </a:t>
            </a:r>
            <a:r>
              <a:rPr lang="en-GB" sz="1500" i="1"/>
              <a:t>SM</a:t>
            </a:r>
            <a:r>
              <a:rPr lang="en-GB" sz="1500"/>
              <a:t> and </a:t>
            </a:r>
            <a:r>
              <a:rPr lang="en-GB" sz="1500" i="1"/>
              <a:t>SF</a:t>
            </a:r>
            <a:r>
              <a:rPr lang="en-GB" sz="1500"/>
              <a:t>, the equation may be rewritten as shown.  The problem caused by the correlation between </a:t>
            </a:r>
            <a:r>
              <a:rPr lang="en-GB" sz="1500" i="1"/>
              <a:t>SM</a:t>
            </a:r>
            <a:r>
              <a:rPr lang="en-GB" sz="1500"/>
              <a:t> and </a:t>
            </a:r>
            <a:r>
              <a:rPr lang="en-GB" sz="1500" i="1"/>
              <a:t>SF</a:t>
            </a:r>
            <a:r>
              <a:rPr lang="en-GB" sz="1500"/>
              <a:t> has been eliminated.</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21"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4" name="Text Box 3"/>
          <p:cNvSpPr txBox="1">
            <a:spLocks noChangeArrowheads="1"/>
          </p:cNvSpPr>
          <p:nvPr/>
        </p:nvSpPr>
        <p:spPr bwMode="auto">
          <a:xfrm>
            <a:off x="301625" y="1846800"/>
            <a:ext cx="3432175" cy="467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4</a:t>
            </a:r>
            <a:r>
              <a:rPr lang="en-GB" sz="1800" dirty="0" smtClean="0">
                <a:latin typeface="Arial" charset="0"/>
              </a:rPr>
              <a:t>)</a:t>
            </a:r>
            <a:r>
              <a:rPr lang="en-GB" sz="1800" dirty="0">
                <a:latin typeface="Arial" charset="0"/>
              </a:rPr>
              <a:t>	</a:t>
            </a:r>
            <a:r>
              <a:rPr lang="en-GB" sz="1800" dirty="0" smtClean="0">
                <a:latin typeface="Arial" charset="0"/>
              </a:rPr>
              <a:t>Theoretical restriction</a:t>
            </a:r>
            <a:endParaRPr lang="en-US" sz="1800" baseline="-250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13514" name="Equation" r:id="rId7" imgW="7137400" imgH="927100" progId="Equation.DSMT4">
                  <p:embed/>
                </p:oleObj>
              </mc:Choice>
              <mc:Fallback>
                <p:oleObj name="Equation" r:id="rId7" imgW="7137400" imgH="927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30414917"/>
              </p:ext>
            </p:extLst>
          </p:nvPr>
        </p:nvGraphicFramePr>
        <p:xfrm>
          <a:off x="1958975" y="4251325"/>
          <a:ext cx="5232400" cy="952500"/>
        </p:xfrm>
        <a:graphic>
          <a:graphicData uri="http://schemas.openxmlformats.org/presentationml/2006/ole">
            <mc:AlternateContent xmlns:mc="http://schemas.openxmlformats.org/markup-compatibility/2006">
              <mc:Choice xmlns:v="urn:schemas-microsoft-com:vml" Requires="v">
                <p:oleObj spid="_x0000_s313515" name="Equation" r:id="rId9" imgW="5232240" imgH="952200" progId="Equation.DSMT4">
                  <p:embed/>
                </p:oleObj>
              </mc:Choice>
              <mc:Fallback>
                <p:oleObj name="Equation" r:id="rId9" imgW="5232240" imgH="952200" progId="Equation.DSMT4">
                  <p:embed/>
                  <p:pic>
                    <p:nvPicPr>
                      <p:cNvPr id="0" name="Object 6"/>
                      <p:cNvPicPr>
                        <a:picLocks noChangeAspect="1" noChangeArrowheads="1"/>
                      </p:cNvPicPr>
                      <p:nvPr/>
                    </p:nvPicPr>
                    <p:blipFill>
                      <a:blip r:embed="rId10"/>
                      <a:srcRect/>
                      <a:stretch>
                        <a:fillRect/>
                      </a:stretch>
                    </p:blipFill>
                    <p:spPr bwMode="auto">
                      <a:xfrm>
                        <a:off x="1958975" y="4251325"/>
                        <a:ext cx="52324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3728351"/>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85" name="Rectangle 9"/>
          <p:cNvSpPr>
            <a:spLocks noChangeArrowheads="1"/>
          </p:cNvSpPr>
          <p:nvPr/>
        </p:nvSpPr>
        <p:spPr bwMode="auto">
          <a:xfrm>
            <a:off x="365125" y="637200"/>
            <a:ext cx="1387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4" name="Rectangle 8"/>
          <p:cNvSpPr>
            <a:spLocks noChangeArrowheads="1"/>
          </p:cNvSpPr>
          <p:nvPr/>
        </p:nvSpPr>
        <p:spPr bwMode="auto">
          <a:xfrm>
            <a:off x="365125" y="9168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78" name="Rectangle 2"/>
          <p:cNvSpPr>
            <a:spLocks noChangeArrowheads="1"/>
          </p:cNvSpPr>
          <p:nvPr/>
        </p:nvSpPr>
        <p:spPr bwMode="auto">
          <a:xfrm>
            <a:off x="1905000" y="3550575"/>
            <a:ext cx="9779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1" name="Text Box 5"/>
          <p:cNvSpPr txBox="1">
            <a:spLocks noChangeArrowheads="1"/>
          </p:cNvSpPr>
          <p:nvPr/>
        </p:nvSpPr>
        <p:spPr bwMode="auto">
          <a:xfrm>
            <a:off x="301625" y="597600"/>
            <a:ext cx="8532813" cy="3707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g SP=SM+SF</a:t>
            </a:r>
          </a:p>
          <a:p>
            <a:pPr>
              <a:spcBef>
                <a:spcPts val="600"/>
              </a:spcBef>
            </a:pPr>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SP</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2,   497) =  120.22</a:t>
            </a:r>
          </a:p>
          <a:p>
            <a:r>
              <a:rPr lang="en-GB" sz="1400" dirty="0">
                <a:latin typeface="Courier New" pitchFamily="49" charset="0"/>
                <a:cs typeface="Courier New" pitchFamily="49" charset="0"/>
              </a:rPr>
              <a:t>     Model |  1223.98508     2  611.992542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2530.03692   497  5.09061754           R-squared     =  0.3260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0.3233</a:t>
            </a:r>
          </a:p>
          <a:p>
            <a:r>
              <a:rPr lang="en-GB" sz="1400" dirty="0">
                <a:latin typeface="Courier New" pitchFamily="49" charset="0"/>
                <a:cs typeface="Courier New" pitchFamily="49" charset="0"/>
              </a:rPr>
              <a:t>     Total |    3754.022   499  7.52309018           Root MSE      =  2.2562</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1.243199   .1237327    10.05   0.000     1.000095    1.486303</a:t>
            </a:r>
          </a:p>
          <a:p>
            <a:r>
              <a:rPr lang="en-GB" sz="1400" dirty="0">
                <a:latin typeface="Courier New" pitchFamily="49" charset="0"/>
                <a:cs typeface="Courier New" pitchFamily="49" charset="0"/>
              </a:rPr>
              <a:t>        SP |   .1500751   .0229866     6.53   0.000     .1049123    .1952379</a:t>
            </a:r>
          </a:p>
          <a:p>
            <a:r>
              <a:rPr lang="en-GB" sz="1400" dirty="0">
                <a:latin typeface="Courier New" pitchFamily="49" charset="0"/>
                <a:cs typeface="Courier New" pitchFamily="49" charset="0"/>
              </a:rPr>
              <a:t>     _cons |   10.50285      .6117    17.17   0.000     9.301009    11.70468</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
        <p:nvSpPr>
          <p:cNvPr id="25498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24</a:t>
            </a:r>
            <a:endParaRPr lang="en-US" sz="1000" b="0" dirty="0">
              <a:solidFill>
                <a:srgbClr val="3366FF"/>
              </a:solidFill>
            </a:endParaRPr>
          </a:p>
        </p:txBody>
      </p:sp>
      <p:sp>
        <p:nvSpPr>
          <p:cNvPr id="254983"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The estimate of </a:t>
            </a:r>
            <a:r>
              <a:rPr lang="en-GB" sz="1500" i="1" dirty="0">
                <a:latin typeface="Symbol" pitchFamily="18" charset="2"/>
              </a:rPr>
              <a:t>b</a:t>
            </a:r>
            <a:r>
              <a:rPr lang="en-GB" sz="1500" baseline="-25000" dirty="0"/>
              <a:t>3</a:t>
            </a:r>
            <a:r>
              <a:rPr lang="en-GB" sz="1500" dirty="0"/>
              <a:t> is now </a:t>
            </a:r>
            <a:r>
              <a:rPr lang="en-GB" sz="1500" dirty="0" smtClean="0"/>
              <a:t>0.150.</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3"/>
            <a:ext cx="9144000" cy="2261501"/>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85" name="Rectangle 9"/>
          <p:cNvSpPr>
            <a:spLocks noChangeArrowheads="1"/>
          </p:cNvSpPr>
          <p:nvPr/>
        </p:nvSpPr>
        <p:spPr bwMode="auto">
          <a:xfrm>
            <a:off x="365125" y="637200"/>
            <a:ext cx="1387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4" name="Rectangle 8"/>
          <p:cNvSpPr>
            <a:spLocks noChangeArrowheads="1"/>
          </p:cNvSpPr>
          <p:nvPr/>
        </p:nvSpPr>
        <p:spPr bwMode="auto">
          <a:xfrm>
            <a:off x="365125" y="9168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78" name="Rectangle 2"/>
          <p:cNvSpPr>
            <a:spLocks noChangeArrowheads="1"/>
          </p:cNvSpPr>
          <p:nvPr/>
        </p:nvSpPr>
        <p:spPr bwMode="auto">
          <a:xfrm>
            <a:off x="1905000" y="2055150"/>
            <a:ext cx="9779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1" name="Text Box 5"/>
          <p:cNvSpPr txBox="1">
            <a:spLocks noChangeArrowheads="1"/>
          </p:cNvSpPr>
          <p:nvPr/>
        </p:nvSpPr>
        <p:spPr bwMode="auto">
          <a:xfrm>
            <a:off x="301625" y="597600"/>
            <a:ext cx="8532813" cy="2202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g SP=SM+SF</a:t>
            </a:r>
          </a:p>
          <a:p>
            <a:pPr>
              <a:spcBef>
                <a:spcPts val="600"/>
              </a:spcBef>
            </a:pPr>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SP</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1.243199   .1237327    10.05   0.000     1.000095    1.486303</a:t>
            </a:r>
          </a:p>
          <a:p>
            <a:r>
              <a:rPr lang="en-GB" sz="1400" dirty="0">
                <a:latin typeface="Courier New" pitchFamily="49" charset="0"/>
                <a:cs typeface="Courier New" pitchFamily="49" charset="0"/>
              </a:rPr>
              <a:t>        SP |   .1500751   .0229866     6.53   0.000     .1049123    .1952379</a:t>
            </a:r>
          </a:p>
          <a:p>
            <a:r>
              <a:rPr lang="en-GB" sz="1400" dirty="0">
                <a:latin typeface="Courier New" pitchFamily="49" charset="0"/>
                <a:cs typeface="Courier New" pitchFamily="49" charset="0"/>
              </a:rPr>
              <a:t>     _cons |   10.50285      .6117    17.17   0.000     9.301009    11.70468</a:t>
            </a:r>
          </a:p>
          <a:p>
            <a:r>
              <a:rPr lang="en-GB" sz="1400" dirty="0">
                <a:latin typeface="Courier New" pitchFamily="49" charset="0"/>
                <a:cs typeface="Courier New" pitchFamily="49" charset="0"/>
              </a:rPr>
              <a:t>----------------------------------------------------------------------------</a:t>
            </a:r>
          </a:p>
          <a:p>
            <a:r>
              <a:rPr lang="en-US" sz="1400" dirty="0">
                <a:latin typeface="Courier New" pitchFamily="49" charset="0"/>
                <a:cs typeface="Courier New" pitchFamily="49" charset="0"/>
              </a:rPr>
              <a:t>	</a:t>
            </a:r>
          </a:p>
        </p:txBody>
      </p:sp>
      <p:sp>
        <p:nvSpPr>
          <p:cNvPr id="25498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25</a:t>
            </a:r>
            <a:endParaRPr lang="en-US" sz="1000" b="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2"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Not surprisingly, this is a compromise between the coefficients of </a:t>
            </a:r>
            <a:r>
              <a:rPr lang="en-GB" sz="1500" i="1"/>
              <a:t>SM</a:t>
            </a:r>
            <a:r>
              <a:rPr lang="en-GB" sz="1500"/>
              <a:t> and </a:t>
            </a:r>
            <a:r>
              <a:rPr lang="en-GB" sz="1500" i="1"/>
              <a:t>SF</a:t>
            </a:r>
            <a:r>
              <a:rPr lang="en-GB" sz="1500"/>
              <a:t> in the previous specification.</a:t>
            </a:r>
          </a:p>
        </p:txBody>
      </p:sp>
      <p:sp>
        <p:nvSpPr>
          <p:cNvPr id="16" name="Rectangle 5"/>
          <p:cNvSpPr>
            <a:spLocks noChangeArrowheads="1"/>
          </p:cNvSpPr>
          <p:nvPr/>
        </p:nvSpPr>
        <p:spPr bwMode="auto">
          <a:xfrm>
            <a:off x="0" y="2920100"/>
            <a:ext cx="9144000" cy="2175776"/>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2"/>
          <p:cNvSpPr>
            <a:spLocks noChangeArrowheads="1"/>
          </p:cNvSpPr>
          <p:nvPr/>
        </p:nvSpPr>
        <p:spPr bwMode="auto">
          <a:xfrm>
            <a:off x="1904400" y="4135425"/>
            <a:ext cx="977900"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365125" y="300892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2969325"/>
            <a:ext cx="8532813" cy="2078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12409860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840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26</a:t>
            </a:r>
            <a:endParaRPr lang="en-US" sz="1000" b="0" dirty="0">
              <a:solidFill>
                <a:srgbClr val="3366FF"/>
              </a:solidFill>
            </a:endParaRPr>
          </a:p>
        </p:txBody>
      </p:sp>
      <p:sp>
        <p:nvSpPr>
          <p:cNvPr id="35841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standard error of </a:t>
            </a:r>
            <a:r>
              <a:rPr lang="en-GB" sz="1500" i="1"/>
              <a:t>SP</a:t>
            </a:r>
            <a:r>
              <a:rPr lang="en-GB" sz="1500"/>
              <a:t> is much smaller than those of </a:t>
            </a:r>
            <a:r>
              <a:rPr lang="en-GB" sz="1500" i="1"/>
              <a:t>SM</a:t>
            </a:r>
            <a:r>
              <a:rPr lang="en-GB" sz="1500"/>
              <a:t> and </a:t>
            </a:r>
            <a:r>
              <a:rPr lang="en-GB" sz="1500" i="1"/>
              <a:t>SF</a:t>
            </a:r>
            <a:r>
              <a:rPr lang="en-GB" sz="1500"/>
              <a:t>.  The use of the restriction has led to a large gain in efficiency and the problem of multicollinearity has been eliminated.</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6" name="Rectangle 5"/>
          <p:cNvSpPr>
            <a:spLocks noChangeArrowheads="1"/>
          </p:cNvSpPr>
          <p:nvPr/>
        </p:nvSpPr>
        <p:spPr bwMode="auto">
          <a:xfrm>
            <a:off x="0" y="548373"/>
            <a:ext cx="9144000" cy="2261501"/>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7" name="Rectangle 9"/>
          <p:cNvSpPr>
            <a:spLocks noChangeArrowheads="1"/>
          </p:cNvSpPr>
          <p:nvPr/>
        </p:nvSpPr>
        <p:spPr bwMode="auto">
          <a:xfrm>
            <a:off x="365125" y="637200"/>
            <a:ext cx="1387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8"/>
          <p:cNvSpPr>
            <a:spLocks noChangeArrowheads="1"/>
          </p:cNvSpPr>
          <p:nvPr/>
        </p:nvSpPr>
        <p:spPr bwMode="auto">
          <a:xfrm>
            <a:off x="365125" y="9168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
          <p:cNvSpPr>
            <a:spLocks noChangeArrowheads="1"/>
          </p:cNvSpPr>
          <p:nvPr/>
        </p:nvSpPr>
        <p:spPr bwMode="auto">
          <a:xfrm>
            <a:off x="3076575" y="2055150"/>
            <a:ext cx="9779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5"/>
          <p:cNvSpPr txBox="1">
            <a:spLocks noChangeArrowheads="1"/>
          </p:cNvSpPr>
          <p:nvPr/>
        </p:nvSpPr>
        <p:spPr bwMode="auto">
          <a:xfrm>
            <a:off x="301625" y="597600"/>
            <a:ext cx="8532813" cy="2202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g SP=SM+SF</a:t>
            </a:r>
          </a:p>
          <a:p>
            <a:pPr>
              <a:spcBef>
                <a:spcPts val="600"/>
              </a:spcBef>
            </a:pPr>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SP</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1.243199   .1237327    10.05   0.000     1.000095    1.486303</a:t>
            </a:r>
          </a:p>
          <a:p>
            <a:r>
              <a:rPr lang="en-GB" sz="1400" dirty="0">
                <a:latin typeface="Courier New" pitchFamily="49" charset="0"/>
                <a:cs typeface="Courier New" pitchFamily="49" charset="0"/>
              </a:rPr>
              <a:t>        SP |   .1500751   .0229866     6.53   0.000     .1049123    .1952379</a:t>
            </a:r>
          </a:p>
          <a:p>
            <a:r>
              <a:rPr lang="en-GB" sz="1400" dirty="0">
                <a:latin typeface="Courier New" pitchFamily="49" charset="0"/>
                <a:cs typeface="Courier New" pitchFamily="49" charset="0"/>
              </a:rPr>
              <a:t>     _cons |   10.50285      .6117    17.17   0.000     9.301009    11.70468</a:t>
            </a:r>
          </a:p>
          <a:p>
            <a:r>
              <a:rPr lang="en-GB" sz="1400" dirty="0">
                <a:latin typeface="Courier New" pitchFamily="49" charset="0"/>
                <a:cs typeface="Courier New" pitchFamily="49" charset="0"/>
              </a:rPr>
              <a:t>----------------------------------------------------------------------------</a:t>
            </a:r>
          </a:p>
          <a:p>
            <a:r>
              <a:rPr lang="en-US" sz="1400" dirty="0">
                <a:latin typeface="Courier New" pitchFamily="49" charset="0"/>
                <a:cs typeface="Courier New" pitchFamily="49" charset="0"/>
              </a:rPr>
              <a:t>	</a:t>
            </a:r>
          </a:p>
        </p:txBody>
      </p:sp>
      <p:sp>
        <p:nvSpPr>
          <p:cNvPr id="23" name="Rectangle 5"/>
          <p:cNvSpPr>
            <a:spLocks noChangeArrowheads="1"/>
          </p:cNvSpPr>
          <p:nvPr/>
        </p:nvSpPr>
        <p:spPr bwMode="auto">
          <a:xfrm>
            <a:off x="0" y="2920100"/>
            <a:ext cx="9144000" cy="2175776"/>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25" name="Rectangle 2"/>
          <p:cNvSpPr>
            <a:spLocks noChangeArrowheads="1"/>
          </p:cNvSpPr>
          <p:nvPr/>
        </p:nvSpPr>
        <p:spPr bwMode="auto">
          <a:xfrm>
            <a:off x="3078000" y="4135425"/>
            <a:ext cx="977900"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rrowheads="1"/>
          </p:cNvSpPr>
          <p:nvPr/>
        </p:nvSpPr>
        <p:spPr bwMode="auto">
          <a:xfrm>
            <a:off x="365125" y="300892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4"/>
          <p:cNvSpPr txBox="1">
            <a:spLocks noChangeArrowheads="1"/>
          </p:cNvSpPr>
          <p:nvPr/>
        </p:nvSpPr>
        <p:spPr bwMode="auto">
          <a:xfrm>
            <a:off x="301625" y="2969325"/>
            <a:ext cx="8532813" cy="2078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9432"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27</a:t>
            </a:r>
            <a:endParaRPr lang="en-US" sz="1000" b="0" dirty="0">
              <a:solidFill>
                <a:srgbClr val="3366FF"/>
              </a:solidFill>
            </a:endParaRPr>
          </a:p>
        </p:txBody>
      </p:sp>
      <p:sp>
        <p:nvSpPr>
          <p:cNvPr id="35943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The </a:t>
            </a:r>
            <a:r>
              <a:rPr lang="en-GB" sz="1500" i="1" dirty="0"/>
              <a:t>t</a:t>
            </a:r>
            <a:r>
              <a:rPr lang="en-GB" sz="1500" dirty="0"/>
              <a:t> statistic is very high.  Thus it would appear that imposing the restriction has improved the regression results.  However, </a:t>
            </a:r>
            <a:r>
              <a:rPr lang="en-GB" sz="1500" dirty="0" smtClean="0"/>
              <a:t>it is possible that the </a:t>
            </a:r>
            <a:r>
              <a:rPr lang="en-GB" sz="1500" dirty="0"/>
              <a:t>restriction may not be valid.  We should test it.  Testing theoretical restrictions is one of the topics in Chapter 6.</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6" name="Rectangle 5"/>
          <p:cNvSpPr>
            <a:spLocks noChangeArrowheads="1"/>
          </p:cNvSpPr>
          <p:nvPr/>
        </p:nvSpPr>
        <p:spPr bwMode="auto">
          <a:xfrm>
            <a:off x="0" y="548373"/>
            <a:ext cx="9144000" cy="2261501"/>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7" name="Rectangle 9"/>
          <p:cNvSpPr>
            <a:spLocks noChangeArrowheads="1"/>
          </p:cNvSpPr>
          <p:nvPr/>
        </p:nvSpPr>
        <p:spPr bwMode="auto">
          <a:xfrm>
            <a:off x="365125" y="637200"/>
            <a:ext cx="1387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8"/>
          <p:cNvSpPr>
            <a:spLocks noChangeArrowheads="1"/>
          </p:cNvSpPr>
          <p:nvPr/>
        </p:nvSpPr>
        <p:spPr bwMode="auto">
          <a:xfrm>
            <a:off x="365125" y="9168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
          <p:cNvSpPr>
            <a:spLocks noChangeArrowheads="1"/>
          </p:cNvSpPr>
          <p:nvPr/>
        </p:nvSpPr>
        <p:spPr bwMode="auto">
          <a:xfrm>
            <a:off x="4486275" y="2055150"/>
            <a:ext cx="5400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5"/>
          <p:cNvSpPr txBox="1">
            <a:spLocks noChangeArrowheads="1"/>
          </p:cNvSpPr>
          <p:nvPr/>
        </p:nvSpPr>
        <p:spPr bwMode="auto">
          <a:xfrm>
            <a:off x="301625" y="597600"/>
            <a:ext cx="8532813" cy="2202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g SP=SM+SF</a:t>
            </a:r>
          </a:p>
          <a:p>
            <a:pPr>
              <a:spcBef>
                <a:spcPts val="600"/>
              </a:spcBef>
            </a:pPr>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SP</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1.243199   .1237327    10.05   0.000     1.000095    1.486303</a:t>
            </a:r>
          </a:p>
          <a:p>
            <a:r>
              <a:rPr lang="en-GB" sz="1400" dirty="0">
                <a:latin typeface="Courier New" pitchFamily="49" charset="0"/>
                <a:cs typeface="Courier New" pitchFamily="49" charset="0"/>
              </a:rPr>
              <a:t>        SP |   .1500751   .0229866     6.53   0.000     .1049123    .1952379</a:t>
            </a:r>
          </a:p>
          <a:p>
            <a:r>
              <a:rPr lang="en-GB" sz="1400" dirty="0">
                <a:latin typeface="Courier New" pitchFamily="49" charset="0"/>
                <a:cs typeface="Courier New" pitchFamily="49" charset="0"/>
              </a:rPr>
              <a:t>     _cons |   10.50285      .6117    17.17   0.000     9.301009    11.70468</a:t>
            </a:r>
          </a:p>
          <a:p>
            <a:r>
              <a:rPr lang="en-GB" sz="1400" dirty="0">
                <a:latin typeface="Courier New" pitchFamily="49" charset="0"/>
                <a:cs typeface="Courier New" pitchFamily="49" charset="0"/>
              </a:rPr>
              <a:t>----------------------------------------------------------------------------</a:t>
            </a:r>
          </a:p>
          <a:p>
            <a:r>
              <a:rPr lang="en-US" sz="1400" dirty="0">
                <a:latin typeface="Courier New" pitchFamily="49" charset="0"/>
                <a:cs typeface="Courier New" pitchFamily="49" charset="0"/>
              </a:rPr>
              <a:t>	</a:t>
            </a:r>
          </a:p>
        </p:txBody>
      </p:sp>
      <p:sp>
        <p:nvSpPr>
          <p:cNvPr id="23" name="Rectangle 5"/>
          <p:cNvSpPr>
            <a:spLocks noChangeArrowheads="1"/>
          </p:cNvSpPr>
          <p:nvPr/>
        </p:nvSpPr>
        <p:spPr bwMode="auto">
          <a:xfrm>
            <a:off x="0" y="2920100"/>
            <a:ext cx="9144000" cy="2175776"/>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25" name="Rectangle 2"/>
          <p:cNvSpPr>
            <a:spLocks noChangeArrowheads="1"/>
          </p:cNvSpPr>
          <p:nvPr/>
        </p:nvSpPr>
        <p:spPr bwMode="auto">
          <a:xfrm>
            <a:off x="4487700" y="4135425"/>
            <a:ext cx="540000"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3"/>
          <p:cNvSpPr>
            <a:spLocks noChangeArrowheads="1"/>
          </p:cNvSpPr>
          <p:nvPr/>
        </p:nvSpPr>
        <p:spPr bwMode="auto">
          <a:xfrm>
            <a:off x="365125" y="300892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4"/>
          <p:cNvSpPr txBox="1">
            <a:spLocks noChangeArrowheads="1"/>
          </p:cNvSpPr>
          <p:nvPr/>
        </p:nvSpPr>
        <p:spPr bwMode="auto">
          <a:xfrm>
            <a:off x="301625" y="2969325"/>
            <a:ext cx="8532813" cy="2078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0911" name="Text Box 15"/>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3.4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dirty="0">
                <a:solidFill>
                  <a:schemeClr val="bg1"/>
                </a:solidFill>
                <a:hlinkClick r:id="rId2"/>
              </a:rPr>
              <a:t>www.oxfordtextbooks.co.uk/orc/dougherty5e/</a:t>
            </a:r>
            <a:r>
              <a:rPr lang="en-GB" sz="1200" dirty="0" smtClean="0">
                <a:solidFill>
                  <a:schemeClr val="bg1"/>
                </a:solidFill>
              </a:rPr>
              <a:t>.</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smtClean="0">
                <a:solidFill>
                  <a:schemeClr val="bg1"/>
                </a:solidFill>
              </a:rPr>
              <a:t>EC2020 </a:t>
            </a:r>
            <a:r>
              <a:rPr lang="en-GB" sz="1200" dirty="0">
                <a:solidFill>
                  <a:schemeClr val="bg1"/>
                </a:solidFill>
              </a:rPr>
              <a:t>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80912" name="Text Box 16"/>
          <p:cNvSpPr txBox="1">
            <a:spLocks noChangeArrowheads="1"/>
          </p:cNvSpPr>
          <p:nvPr/>
        </p:nvSpPr>
        <p:spPr bwMode="auto">
          <a:xfrm>
            <a:off x="8191501" y="6553200"/>
            <a:ext cx="876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b="0" dirty="0" smtClean="0">
                <a:solidFill>
                  <a:srgbClr val="3366FF"/>
                </a:solidFill>
              </a:rPr>
              <a:t>2016.04.30</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7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2</a:t>
            </a:r>
            <a:endParaRPr lang="en-US" sz="1000" b="0" dirty="0">
              <a:solidFill>
                <a:srgbClr val="3366FF"/>
              </a:solidFill>
            </a:endParaRPr>
          </a:p>
        </p:txBody>
      </p:sp>
      <p:sp>
        <p:nvSpPr>
          <p:cNvPr id="11367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First, if </a:t>
            </a:r>
            <a:r>
              <a:rPr lang="en-GB" sz="1500" dirty="0"/>
              <a:t>the correlated variables are similar conceptually, it may be reasonable to combine them into some overall index.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6"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7" name="Text Box 3"/>
          <p:cNvSpPr txBox="1">
            <a:spLocks noChangeArrowheads="1"/>
          </p:cNvSpPr>
          <p:nvPr/>
        </p:nvSpPr>
        <p:spPr bwMode="auto">
          <a:xfrm>
            <a:off x="301625" y="1846800"/>
            <a:ext cx="8532813" cy="523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Combine the correlated variables.</a:t>
            </a:r>
            <a:endParaRPr lang="en-US" sz="1800" baseline="-25000" dirty="0">
              <a:latin typeface="Arial" charset="0"/>
            </a:endParaRPr>
          </a:p>
        </p:txBody>
      </p:sp>
      <p:sp>
        <p:nvSpPr>
          <p:cNvPr id="18"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2519"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259453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3</a:t>
            </a:r>
            <a:endParaRPr lang="en-US" sz="1000" b="0" dirty="0">
              <a:solidFill>
                <a:srgbClr val="3366FF"/>
              </a:solidFill>
            </a:endParaRPr>
          </a:p>
        </p:txBody>
      </p:sp>
      <p:sp>
        <p:nvSpPr>
          <p:cNvPr id="22016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That is precisely what has been done with the three cognitive </a:t>
            </a:r>
            <a:r>
              <a:rPr lang="en-GB" sz="1500" i="1" dirty="0"/>
              <a:t>ASVAB</a:t>
            </a:r>
            <a:r>
              <a:rPr lang="en-GB" sz="1500" dirty="0"/>
              <a:t> variables.  </a:t>
            </a:r>
            <a:r>
              <a:rPr lang="en-GB" sz="1500" i="1" dirty="0"/>
              <a:t>ASVABC</a:t>
            </a:r>
            <a:r>
              <a:rPr lang="en-GB" sz="1500" dirty="0"/>
              <a:t> has been calculated as a weighted average </a:t>
            </a:r>
            <a:r>
              <a:rPr lang="en-GB" sz="1500" dirty="0" smtClean="0"/>
              <a:t>of scores on subtests: </a:t>
            </a:r>
            <a:r>
              <a:rPr lang="en-GB" sz="1500" i="1" dirty="0" smtClean="0"/>
              <a:t>ASVABAR</a:t>
            </a:r>
            <a:r>
              <a:rPr lang="en-GB" sz="1500" dirty="0" smtClean="0"/>
              <a:t> </a:t>
            </a:r>
            <a:r>
              <a:rPr lang="en-GB" sz="1500" dirty="0"/>
              <a:t>(arithmetic reasoning), </a:t>
            </a:r>
            <a:r>
              <a:rPr lang="en-GB" sz="1500" i="1" dirty="0" smtClean="0"/>
              <a:t>ASVABWK</a:t>
            </a:r>
            <a:r>
              <a:rPr lang="en-GB" sz="1500" dirty="0" smtClean="0"/>
              <a:t> </a:t>
            </a:r>
            <a:r>
              <a:rPr lang="en-GB" sz="1500" dirty="0"/>
              <a:t>(word knowledge), and </a:t>
            </a:r>
            <a:r>
              <a:rPr lang="en-GB" sz="1500" i="1" dirty="0" smtClean="0"/>
              <a:t>ASVABPC</a:t>
            </a:r>
            <a:r>
              <a:rPr lang="en-GB" sz="1500" dirty="0" smtClean="0"/>
              <a:t> </a:t>
            </a:r>
            <a:r>
              <a:rPr lang="en-GB" sz="1500" dirty="0"/>
              <a:t>(paragraph comprehension).</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3"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220171" name="Rectangle 11"/>
          <p:cNvSpPr>
            <a:spLocks noChangeArrowheads="1"/>
          </p:cNvSpPr>
          <p:nvPr/>
        </p:nvSpPr>
        <p:spPr bwMode="auto">
          <a:xfrm>
            <a:off x="527050" y="3052200"/>
            <a:ext cx="9890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4"/>
          <p:cNvSpPr txBox="1">
            <a:spLocks noChangeArrowheads="1"/>
          </p:cNvSpPr>
          <p:nvPr/>
        </p:nvSpPr>
        <p:spPr bwMode="auto">
          <a:xfrm>
            <a:off x="301625" y="597600"/>
            <a:ext cx="8532813" cy="3545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12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4</a:t>
            </a:r>
            <a:endParaRPr lang="en-US" sz="1000" b="0" dirty="0">
              <a:solidFill>
                <a:srgbClr val="3366FF"/>
              </a:solidFill>
            </a:endParaRPr>
          </a:p>
        </p:txBody>
      </p:sp>
      <p:sp>
        <p:nvSpPr>
          <p:cNvPr id="3512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three components are highly correlated and by combining them as a weighted average, rather than using them individually, one avoids a potential problem of multicollinearity.</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1"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3" name="Rectangle 11"/>
          <p:cNvSpPr>
            <a:spLocks noChangeArrowheads="1"/>
          </p:cNvSpPr>
          <p:nvPr/>
        </p:nvSpPr>
        <p:spPr bwMode="auto">
          <a:xfrm>
            <a:off x="527050" y="3052200"/>
            <a:ext cx="9890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4"/>
          <p:cNvSpPr txBox="1">
            <a:spLocks noChangeArrowheads="1"/>
          </p:cNvSpPr>
          <p:nvPr/>
        </p:nvSpPr>
        <p:spPr bwMode="auto">
          <a:xfrm>
            <a:off x="301625" y="597600"/>
            <a:ext cx="8532813" cy="3545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2</a:t>
            </a:r>
            <a:r>
              <a:rPr lang="en-GB" sz="1800" dirty="0" smtClean="0">
                <a:latin typeface="Arial" charset="0"/>
              </a:rPr>
              <a:t>)</a:t>
            </a:r>
            <a:r>
              <a:rPr lang="en-GB" sz="1800" dirty="0">
                <a:latin typeface="Arial" charset="0"/>
              </a:rPr>
              <a:t>	Drop some of the correlated variables.</a:t>
            </a:r>
            <a:endParaRPr lang="en-US" sz="1800" baseline="-25000" dirty="0">
              <a:latin typeface="Arial" charset="0"/>
            </a:endParaRPr>
          </a:p>
        </p:txBody>
      </p:sp>
      <p:sp>
        <p:nvSpPr>
          <p:cNvPr id="2273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5</a:t>
            </a:r>
            <a:endParaRPr lang="en-US" sz="1000" b="0" dirty="0">
              <a:solidFill>
                <a:srgbClr val="3366FF"/>
              </a:solidFill>
            </a:endParaRPr>
          </a:p>
        </p:txBody>
      </p:sp>
      <p:sp>
        <p:nvSpPr>
          <p:cNvPr id="2273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Dropping some of the correlated variables, if they have insignificant coefficients, may alleviate multicollinearity.</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6"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27373" name="Equation" r:id="rId3" imgW="7137400" imgH="927100" progId="Equation.DSMT4">
                  <p:embed/>
                </p:oleObj>
              </mc:Choice>
              <mc:Fallback>
                <p:oleObj name="Equation" r:id="rId3" imgW="7137400" imgH="927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22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6</a:t>
            </a:r>
            <a:endParaRPr lang="en-US" sz="1000" b="0" dirty="0">
              <a:solidFill>
                <a:srgbClr val="3366FF"/>
              </a:solidFill>
            </a:endParaRPr>
          </a:p>
        </p:txBody>
      </p:sp>
      <p:sp>
        <p:nvSpPr>
          <p:cNvPr id="3522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However, this approach to multicollinearity is dangerous.  It is possible that some of the variables with insignificant coefficients really do belong in the model and that the only reason their coefficients are insignificant is because there is a problem of multicollinearity.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8"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1"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2</a:t>
            </a:r>
            <a:r>
              <a:rPr lang="en-GB" sz="1800" dirty="0" smtClean="0">
                <a:latin typeface="Arial" charset="0"/>
              </a:rPr>
              <a:t>)</a:t>
            </a:r>
            <a:r>
              <a:rPr lang="en-GB" sz="1800" dirty="0">
                <a:latin typeface="Arial" charset="0"/>
              </a:rPr>
              <a:t>	Drop some of the correlated variables.</a:t>
            </a:r>
            <a:endParaRPr lang="en-US" sz="1800" baseline="-250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52301" name="Equation" r:id="rId3" imgW="7137400" imgH="927100" progId="Equation.DSMT4">
                  <p:embed/>
                </p:oleObj>
              </mc:Choice>
              <mc:Fallback>
                <p:oleObj name="Equation" r:id="rId3" imgW="7137400" imgH="927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32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7</a:t>
            </a:r>
            <a:endParaRPr lang="en-US" sz="1000" b="0" dirty="0">
              <a:solidFill>
                <a:srgbClr val="3366FF"/>
              </a:solidFill>
            </a:endParaRPr>
          </a:p>
        </p:txBody>
      </p:sp>
      <p:sp>
        <p:nvSpPr>
          <p:cNvPr id="35328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that is the case, their omission may cause omitted variable bias, to be discussed in Chapter 6.</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8"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1"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2</a:t>
            </a:r>
            <a:r>
              <a:rPr lang="en-GB" sz="1800" dirty="0" smtClean="0">
                <a:latin typeface="Arial" charset="0"/>
              </a:rPr>
              <a:t>)</a:t>
            </a:r>
            <a:r>
              <a:rPr lang="en-GB" sz="1800" dirty="0">
                <a:latin typeface="Arial" charset="0"/>
              </a:rPr>
              <a:t>	Drop some of the correlated variables.</a:t>
            </a:r>
            <a:endParaRPr lang="en-US" sz="1800" baseline="-250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53325" name="Equation" r:id="rId3" imgW="7137400" imgH="927100" progId="Equation.DSMT4">
                  <p:embed/>
                </p:oleObj>
              </mc:Choice>
              <mc:Fallback>
                <p:oleObj name="Equation" r:id="rId3" imgW="7137400" imgH="927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4221" name="Text Box 2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8</a:t>
            </a:r>
            <a:endParaRPr lang="en-US" sz="1000" b="0" dirty="0">
              <a:solidFill>
                <a:srgbClr val="3366FF"/>
              </a:solidFill>
            </a:endParaRPr>
          </a:p>
        </p:txBody>
      </p:sp>
      <p:sp>
        <p:nvSpPr>
          <p:cNvPr id="264222"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A further way of dealing with the problem of </a:t>
            </a:r>
            <a:r>
              <a:rPr lang="en-GB" sz="1500" dirty="0" err="1"/>
              <a:t>multicollinearity</a:t>
            </a:r>
            <a:r>
              <a:rPr lang="en-GB" sz="1500" dirty="0"/>
              <a:t> is to use extraneous information, if available, </a:t>
            </a:r>
            <a:r>
              <a:rPr lang="en-GB" sz="1500" dirty="0" smtClean="0"/>
              <a:t>concerning </a:t>
            </a:r>
            <a:r>
              <a:rPr lang="en-GB" sz="1500" dirty="0"/>
              <a:t>the coefficient of one of the variables.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1846800"/>
            <a:ext cx="8532813" cy="666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952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3</a:t>
            </a:r>
            <a:r>
              <a:rPr lang="en-GB" sz="1800" dirty="0" smtClean="0">
                <a:latin typeface="Arial" charset="0"/>
              </a:rPr>
              <a:t>)</a:t>
            </a:r>
            <a:r>
              <a:rPr lang="en-GB" sz="1800" dirty="0">
                <a:latin typeface="Arial" charset="0"/>
              </a:rPr>
              <a:t>	</a:t>
            </a:r>
            <a:r>
              <a:rPr lang="en-GB" sz="1800" dirty="0" smtClean="0">
                <a:latin typeface="Arial" charset="0"/>
              </a:rPr>
              <a:t>Empirical restriction</a:t>
            </a:r>
            <a:endParaRPr lang="en-US" sz="1800" baseline="-25000" dirty="0">
              <a:latin typeface="Arial" charset="0"/>
            </a:endParaRPr>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INDIRECT MEASURES </a:t>
            </a:r>
            <a:r>
              <a:rPr lang="en-GB" sz="1800" dirty="0"/>
              <a:t>FOR ALLEVIATING MULTICOLLINEARITY</a:t>
            </a:r>
            <a:endParaRPr lang="en-GB" sz="1600" b="0" dirty="0">
              <a:latin typeface="Times New Roman" pitchFamily="18" charset="0"/>
            </a:endParaRPr>
          </a:p>
        </p:txBody>
      </p:sp>
      <p:sp>
        <p:nvSpPr>
          <p:cNvPr id="19"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5"/>
          <p:cNvSpPr>
            <a:spLocks noChangeArrowheads="1"/>
          </p:cNvSpPr>
          <p:nvPr/>
        </p:nvSpPr>
        <p:spPr bwMode="auto">
          <a:xfrm>
            <a:off x="0" y="2480400"/>
            <a:ext cx="9144000" cy="198187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589798669"/>
              </p:ext>
            </p:extLst>
          </p:nvPr>
        </p:nvGraphicFramePr>
        <p:xfrm>
          <a:off x="1549400" y="2657475"/>
          <a:ext cx="2971800" cy="381000"/>
        </p:xfrm>
        <a:graphic>
          <a:graphicData uri="http://schemas.openxmlformats.org/presentationml/2006/ole">
            <mc:AlternateContent xmlns:mc="http://schemas.openxmlformats.org/markup-compatibility/2006">
              <mc:Choice xmlns:v="urn:schemas-microsoft-com:vml" Requires="v">
                <p:oleObj spid="_x0000_s264297" name="Equation" r:id="rId3" imgW="2971800" imgH="380880" progId="Equation.3">
                  <p:embed/>
                </p:oleObj>
              </mc:Choice>
              <mc:Fallback>
                <p:oleObj name="Equation" r:id="rId3" imgW="2971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2657475"/>
                        <a:ext cx="2971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64298" name="Equation" r:id="rId5" imgW="7137400" imgH="927100" progId="Equation.DSMT4">
                  <p:embed/>
                </p:oleObj>
              </mc:Choice>
              <mc:Fallback>
                <p:oleObj name="Equation" r:id="rId5" imgW="7137400" imgH="9271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33C95B6-0F91-46E5-A80E-5AF0B6F2A5B0}"/>
</file>

<file path=customXml/itemProps2.xml><?xml version="1.0" encoding="utf-8"?>
<ds:datastoreItem xmlns:ds="http://schemas.openxmlformats.org/officeDocument/2006/customXml" ds:itemID="{1E2E2CB5-7023-477C-8A3C-581C6784E386}"/>
</file>

<file path=customXml/itemProps3.xml><?xml version="1.0" encoding="utf-8"?>
<ds:datastoreItem xmlns:ds="http://schemas.openxmlformats.org/officeDocument/2006/customXml" ds:itemID="{7733217C-2A9C-4634-9BCC-B6075C2FB3A1}"/>
</file>

<file path=docProps/app.xml><?xml version="1.0" encoding="utf-8"?>
<Properties xmlns="http://schemas.openxmlformats.org/officeDocument/2006/extended-properties" xmlns:vt="http://schemas.openxmlformats.org/officeDocument/2006/docPropsVTypes">
  <TotalTime>4787</TotalTime>
  <Words>2479</Words>
  <Application>Microsoft Office PowerPoint</Application>
  <PresentationFormat>On-screen Show (4:3)</PresentationFormat>
  <Paragraphs>281</Paragraphs>
  <Slides>29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123</cp:revision>
  <dcterms:created xsi:type="dcterms:W3CDTF">1998-05-09T13:24:56Z</dcterms:created>
  <dcterms:modified xsi:type="dcterms:W3CDTF">2016-05-20T13:05:01Z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