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s/slide14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0.xml" ContentType="application/vnd.openxmlformats-officedocument.presentationml.slide+xml"/>
  <Override PartName="/ppt/slides/slide19.xml" ContentType="application/vnd.openxmlformats-officedocument.presentationml.slide+xml"/>
  <Override PartName="/ppt/slides/slide18.xml" ContentType="application/vnd.openxmlformats-officedocument.presentationml.slide+xml"/>
  <Override PartName="/ppt/slides/slide17.xml" ContentType="application/vnd.openxmlformats-officedocument.presentationml.slide+xml"/>
  <Override PartName="/ppt/slides/slide16.xml" ContentType="application/vnd.openxmlformats-officedocument.presentationml.slide+xml"/>
  <Override PartName="/ppt/slides/slide15.xml" ContentType="application/vnd.openxmlformats-officedocument.presentationml.slide+xml"/>
  <Override PartName="/ppt/slides/slide25.xml" ContentType="application/vnd.openxmlformats-officedocument.presentationml.slide+xml"/>
  <Override PartName="/ppt/slides/slide1.xml" ContentType="application/vnd.openxmlformats-officedocument.presentationml.slide+xml"/>
  <Override PartName="/ppt/slides/slide13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8.xml" ContentType="application/vnd.openxmlformats-officedocument.presentationml.slide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sldIdLst>
    <p:sldId id="412" r:id="rId2"/>
    <p:sldId id="380" r:id="rId3"/>
    <p:sldId id="398" r:id="rId4"/>
    <p:sldId id="397" r:id="rId5"/>
    <p:sldId id="396" r:id="rId6"/>
    <p:sldId id="391" r:id="rId7"/>
    <p:sldId id="409" r:id="rId8"/>
    <p:sldId id="408" r:id="rId9"/>
    <p:sldId id="407" r:id="rId10"/>
    <p:sldId id="406" r:id="rId11"/>
    <p:sldId id="405" r:id="rId12"/>
    <p:sldId id="350" r:id="rId13"/>
    <p:sldId id="383" r:id="rId14"/>
    <p:sldId id="351" r:id="rId15"/>
    <p:sldId id="410" r:id="rId16"/>
    <p:sldId id="411" r:id="rId17"/>
    <p:sldId id="313" r:id="rId18"/>
    <p:sldId id="399" r:id="rId19"/>
    <p:sldId id="400" r:id="rId20"/>
    <p:sldId id="401" r:id="rId21"/>
    <p:sldId id="317" r:id="rId22"/>
    <p:sldId id="402" r:id="rId23"/>
    <p:sldId id="403" r:id="rId24"/>
    <p:sldId id="404" r:id="rId25"/>
    <p:sldId id="360" r:id="rId2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969696"/>
    <a:srgbClr val="004D99"/>
    <a:srgbClr val="000000"/>
    <a:srgbClr val="B2B2B2"/>
    <a:srgbClr val="FFFFFF"/>
    <a:srgbClr val="003366"/>
    <a:srgbClr val="F8F8FA"/>
    <a:srgbClr val="0066CC"/>
    <a:srgbClr val="FBFCFF"/>
    <a:srgbClr val="F5F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59" autoAdjust="0"/>
    <p:restoredTop sz="97478" autoAdjust="0"/>
  </p:normalViewPr>
  <p:slideViewPr>
    <p:cSldViewPr snapToGrid="0" showGuides="1">
      <p:cViewPr>
        <p:scale>
          <a:sx n="100" d="100"/>
          <a:sy n="100" d="100"/>
        </p:scale>
        <p:origin x="-2094" y="-396"/>
      </p:cViewPr>
      <p:guideLst>
        <p:guide orient="horz" pos="3679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80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6.wmf"/><Relationship Id="rId6" Type="http://schemas.openxmlformats.org/officeDocument/2006/relationships/image" Target="../media/image9.wmf"/><Relationship Id="rId5" Type="http://schemas.openxmlformats.org/officeDocument/2006/relationships/image" Target="../media/image8.wmf"/><Relationship Id="rId4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7" Type="http://schemas.openxmlformats.org/officeDocument/2006/relationships/image" Target="../media/image4.wmf"/><Relationship Id="rId2" Type="http://schemas.openxmlformats.org/officeDocument/2006/relationships/image" Target="../media/image11.wmf"/><Relationship Id="rId1" Type="http://schemas.openxmlformats.org/officeDocument/2006/relationships/image" Target="../media/image10.wmf"/><Relationship Id="rId6" Type="http://schemas.openxmlformats.org/officeDocument/2006/relationships/image" Target="../media/image3.wmf"/><Relationship Id="rId5" Type="http://schemas.openxmlformats.org/officeDocument/2006/relationships/image" Target="../media/image2.wmf"/><Relationship Id="rId4" Type="http://schemas.openxmlformats.org/officeDocument/2006/relationships/image" Target="../media/image13.wmf"/></Relationships>
</file>

<file path=ppt/drawings/_rels/vmlDrawing6.v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7" Type="http://schemas.openxmlformats.org/officeDocument/2006/relationships/image" Target="../media/image19.wmf"/><Relationship Id="rId2" Type="http://schemas.openxmlformats.org/officeDocument/2006/relationships/image" Target="../media/image2.wmf"/><Relationship Id="rId1" Type="http://schemas.openxmlformats.org/officeDocument/2006/relationships/image" Target="../media/image14.wmf"/><Relationship Id="rId6" Type="http://schemas.openxmlformats.org/officeDocument/2006/relationships/image" Target="../media/image18.wmf"/><Relationship Id="rId5" Type="http://schemas.openxmlformats.org/officeDocument/2006/relationships/image" Target="../media/image17.wmf"/><Relationship Id="rId4" Type="http://schemas.openxmlformats.org/officeDocument/2006/relationships/image" Target="../media/image16.wmf"/></Relationships>
</file>

<file path=ppt/drawings/_rels/vmlDrawing7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20.wmf"/><Relationship Id="rId1" Type="http://schemas.openxmlformats.org/officeDocument/2006/relationships/image" Target="../media/image2.wmf"/><Relationship Id="rId6" Type="http://schemas.openxmlformats.org/officeDocument/2006/relationships/image" Target="../media/image23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20.wmf"/><Relationship Id="rId1" Type="http://schemas.openxmlformats.org/officeDocument/2006/relationships/image" Target="../media/image2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14.wmf"/><Relationship Id="rId2" Type="http://schemas.openxmlformats.org/officeDocument/2006/relationships/image" Target="../media/image20.wmf"/><Relationship Id="rId1" Type="http://schemas.openxmlformats.org/officeDocument/2006/relationships/image" Target="../media/image2.wmf"/><Relationship Id="rId5" Type="http://schemas.openxmlformats.org/officeDocument/2006/relationships/image" Target="../media/image22.wmf"/><Relationship Id="rId4" Type="http://schemas.openxmlformats.org/officeDocument/2006/relationships/image" Target="../media/image2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56344CC-37FD-400A-9016-E94ED375E55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5102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8CEF21-66FF-4B4C-81C2-AAFAAA50735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589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AEF2B3-910D-4358-8034-B8338990367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82750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E6A4F9-D444-46B6-9885-8B3C29D639B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7085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AAE6C1-BED6-41DE-9C45-49BB0107742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3901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55F5D0-5150-48F7-A50D-B6000F4D820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4350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90B11B-0F33-4482-BA92-F77F719D688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4840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8932D2-4A7E-4B55-82E4-BE05621E032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3517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9C958D-346A-4DE8-ABCF-70666600345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9370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28379D6-8D7B-4A3A-B319-F2FDA8BE52D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2638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8666F5-6D72-44EC-9EBD-0EAB348741B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5757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6969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+mn-lt"/>
              </a:defRPr>
            </a:lvl1pPr>
          </a:lstStyle>
          <a:p>
            <a:fld id="{4E83A2BB-D8D3-47B6-98C0-F9106143C24E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w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3.bin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2.w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7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9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13" Type="http://schemas.openxmlformats.org/officeDocument/2006/relationships/oleObject" Target="../embeddings/oleObject15.bin"/><Relationship Id="rId3" Type="http://schemas.openxmlformats.org/officeDocument/2006/relationships/oleObject" Target="../embeddings/oleObject10.bin"/><Relationship Id="rId7" Type="http://schemas.openxmlformats.org/officeDocument/2006/relationships/oleObject" Target="../embeddings/oleObject12.bin"/><Relationship Id="rId12" Type="http://schemas.openxmlformats.org/officeDocument/2006/relationships/image" Target="../media/image8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.wmf"/><Relationship Id="rId11" Type="http://schemas.openxmlformats.org/officeDocument/2006/relationships/oleObject" Target="../embeddings/oleObject14.bin"/><Relationship Id="rId5" Type="http://schemas.openxmlformats.org/officeDocument/2006/relationships/oleObject" Target="../embeddings/oleObject11.bin"/><Relationship Id="rId10" Type="http://schemas.openxmlformats.org/officeDocument/2006/relationships/image" Target="../media/image7.wmf"/><Relationship Id="rId4" Type="http://schemas.openxmlformats.org/officeDocument/2006/relationships/image" Target="../media/image6.wmf"/><Relationship Id="rId9" Type="http://schemas.openxmlformats.org/officeDocument/2006/relationships/oleObject" Target="../embeddings/oleObject13.bin"/><Relationship Id="rId14" Type="http://schemas.openxmlformats.org/officeDocument/2006/relationships/image" Target="../media/image9.w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13" Type="http://schemas.openxmlformats.org/officeDocument/2006/relationships/oleObject" Target="../embeddings/oleObject21.bin"/><Relationship Id="rId3" Type="http://schemas.openxmlformats.org/officeDocument/2006/relationships/oleObject" Target="../embeddings/oleObject16.bin"/><Relationship Id="rId7" Type="http://schemas.openxmlformats.org/officeDocument/2006/relationships/oleObject" Target="../embeddings/oleObject18.bin"/><Relationship Id="rId12" Type="http://schemas.openxmlformats.org/officeDocument/2006/relationships/image" Target="../media/image2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4.wmf"/><Relationship Id="rId1" Type="http://schemas.openxmlformats.org/officeDocument/2006/relationships/vmlDrawing" Target="../drawings/vmlDrawing5.vml"/><Relationship Id="rId6" Type="http://schemas.openxmlformats.org/officeDocument/2006/relationships/image" Target="../media/image11.wmf"/><Relationship Id="rId11" Type="http://schemas.openxmlformats.org/officeDocument/2006/relationships/oleObject" Target="../embeddings/oleObject20.bin"/><Relationship Id="rId5" Type="http://schemas.openxmlformats.org/officeDocument/2006/relationships/oleObject" Target="../embeddings/oleObject17.bin"/><Relationship Id="rId15" Type="http://schemas.openxmlformats.org/officeDocument/2006/relationships/oleObject" Target="../embeddings/oleObject22.bin"/><Relationship Id="rId10" Type="http://schemas.openxmlformats.org/officeDocument/2006/relationships/image" Target="../media/image13.wmf"/><Relationship Id="rId4" Type="http://schemas.openxmlformats.org/officeDocument/2006/relationships/image" Target="../media/image10.wmf"/><Relationship Id="rId9" Type="http://schemas.openxmlformats.org/officeDocument/2006/relationships/oleObject" Target="../embeddings/oleObject19.bin"/><Relationship Id="rId14" Type="http://schemas.openxmlformats.org/officeDocument/2006/relationships/image" Target="../media/image3.w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wmf"/><Relationship Id="rId13" Type="http://schemas.openxmlformats.org/officeDocument/2006/relationships/oleObject" Target="../embeddings/oleObject28.bin"/><Relationship Id="rId3" Type="http://schemas.openxmlformats.org/officeDocument/2006/relationships/oleObject" Target="../embeddings/oleObject23.bin"/><Relationship Id="rId7" Type="http://schemas.openxmlformats.org/officeDocument/2006/relationships/oleObject" Target="../embeddings/oleObject25.bin"/><Relationship Id="rId12" Type="http://schemas.openxmlformats.org/officeDocument/2006/relationships/image" Target="../media/image17.wmf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19.wmf"/><Relationship Id="rId1" Type="http://schemas.openxmlformats.org/officeDocument/2006/relationships/vmlDrawing" Target="../drawings/vmlDrawing6.vml"/><Relationship Id="rId6" Type="http://schemas.openxmlformats.org/officeDocument/2006/relationships/image" Target="../media/image2.wmf"/><Relationship Id="rId11" Type="http://schemas.openxmlformats.org/officeDocument/2006/relationships/oleObject" Target="../embeddings/oleObject27.bin"/><Relationship Id="rId5" Type="http://schemas.openxmlformats.org/officeDocument/2006/relationships/oleObject" Target="../embeddings/oleObject24.bin"/><Relationship Id="rId15" Type="http://schemas.openxmlformats.org/officeDocument/2006/relationships/oleObject" Target="../embeddings/oleObject29.bin"/><Relationship Id="rId10" Type="http://schemas.openxmlformats.org/officeDocument/2006/relationships/image" Target="../media/image16.wmf"/><Relationship Id="rId4" Type="http://schemas.openxmlformats.org/officeDocument/2006/relationships/image" Target="../media/image14.wmf"/><Relationship Id="rId9" Type="http://schemas.openxmlformats.org/officeDocument/2006/relationships/oleObject" Target="../embeddings/oleObject26.bin"/><Relationship Id="rId14" Type="http://schemas.openxmlformats.org/officeDocument/2006/relationships/image" Target="../media/image18.w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13" Type="http://schemas.openxmlformats.org/officeDocument/2006/relationships/oleObject" Target="../embeddings/oleObject35.bin"/><Relationship Id="rId3" Type="http://schemas.openxmlformats.org/officeDocument/2006/relationships/oleObject" Target="../embeddings/oleObject30.bin"/><Relationship Id="rId7" Type="http://schemas.openxmlformats.org/officeDocument/2006/relationships/oleObject" Target="../embeddings/oleObject32.bin"/><Relationship Id="rId12" Type="http://schemas.openxmlformats.org/officeDocument/2006/relationships/image" Target="../media/image2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6" Type="http://schemas.openxmlformats.org/officeDocument/2006/relationships/image" Target="../media/image20.wmf"/><Relationship Id="rId11" Type="http://schemas.openxmlformats.org/officeDocument/2006/relationships/oleObject" Target="../embeddings/oleObject34.bin"/><Relationship Id="rId5" Type="http://schemas.openxmlformats.org/officeDocument/2006/relationships/oleObject" Target="../embeddings/oleObject31.bin"/><Relationship Id="rId10" Type="http://schemas.openxmlformats.org/officeDocument/2006/relationships/image" Target="../media/image21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33.bin"/><Relationship Id="rId14" Type="http://schemas.openxmlformats.org/officeDocument/2006/relationships/image" Target="../media/image23.w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36.bin"/><Relationship Id="rId7" Type="http://schemas.openxmlformats.org/officeDocument/2006/relationships/oleObject" Target="../embeddings/oleObject38.bin"/><Relationship Id="rId12" Type="http://schemas.openxmlformats.org/officeDocument/2006/relationships/image" Target="../media/image2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20.wmf"/><Relationship Id="rId11" Type="http://schemas.openxmlformats.org/officeDocument/2006/relationships/oleObject" Target="../embeddings/oleObject40.bin"/><Relationship Id="rId5" Type="http://schemas.openxmlformats.org/officeDocument/2006/relationships/oleObject" Target="../embeddings/oleObject37.bin"/><Relationship Id="rId10" Type="http://schemas.openxmlformats.org/officeDocument/2006/relationships/image" Target="../media/image21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39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wmf"/><Relationship Id="rId3" Type="http://schemas.openxmlformats.org/officeDocument/2006/relationships/oleObject" Target="../embeddings/oleObject41.bin"/><Relationship Id="rId7" Type="http://schemas.openxmlformats.org/officeDocument/2006/relationships/oleObject" Target="../embeddings/oleObject43.bin"/><Relationship Id="rId12" Type="http://schemas.openxmlformats.org/officeDocument/2006/relationships/image" Target="../media/image22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0.wmf"/><Relationship Id="rId11" Type="http://schemas.openxmlformats.org/officeDocument/2006/relationships/oleObject" Target="../embeddings/oleObject45.bin"/><Relationship Id="rId5" Type="http://schemas.openxmlformats.org/officeDocument/2006/relationships/oleObject" Target="../embeddings/oleObject42.bin"/><Relationship Id="rId10" Type="http://schemas.openxmlformats.org/officeDocument/2006/relationships/image" Target="../media/image21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44.bin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24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24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24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24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www2.lse.ac.uk/study/summerSchools/summerSchool/Home.aspx" TargetMode="External"/><Relationship Id="rId2" Type="http://schemas.openxmlformats.org/officeDocument/2006/relationships/hyperlink" Target="http://www.oxfordtextbooks.co.uk/orc/dougherty5e/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../www.londoninternational.ac.uk/lse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241425" y="3429000"/>
            <a:ext cx="6400800" cy="1752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GB" altLang="en-US" smtClean="0">
                <a:ea typeface="ＭＳ Ｐゴシック" pitchFamily="34" charset="-128"/>
              </a:rPr>
              <a:t>Chapter heading</a:t>
            </a:r>
          </a:p>
        </p:txBody>
      </p:sp>
      <p:sp>
        <p:nvSpPr>
          <p:cNvPr id="4101" name="Rectangle 2"/>
          <p:cNvSpPr>
            <a:spLocks noChangeArrowheads="1"/>
          </p:cNvSpPr>
          <p:nvPr/>
        </p:nvSpPr>
        <p:spPr bwMode="auto">
          <a:xfrm>
            <a:off x="296863" y="1223963"/>
            <a:ext cx="2749550" cy="78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GB" altLang="en-US">
                <a:solidFill>
                  <a:srgbClr val="042960"/>
                </a:solidFill>
              </a:rPr>
              <a:t>Type author name/s here</a:t>
            </a:r>
          </a:p>
          <a:p>
            <a:pPr>
              <a:spcBef>
                <a:spcPct val="50000"/>
              </a:spcBef>
            </a:pPr>
            <a:endParaRPr lang="en-GB" altLang="en-US">
              <a:solidFill>
                <a:srgbClr val="04296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0" y="20637"/>
            <a:ext cx="9131300" cy="6837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1779" y="2008188"/>
            <a:ext cx="8567737" cy="4394200"/>
          </a:xfrm>
          <a:prstGeom prst="rect">
            <a:avLst/>
          </a:prstGeom>
          <a:solidFill>
            <a:srgbClr val="0021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4098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31300" cy="199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296863" y="1223963"/>
            <a:ext cx="124906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GB" altLang="en-US" sz="1800" dirty="0" smtClean="0">
                <a:solidFill>
                  <a:srgbClr val="042960"/>
                </a:solidFill>
              </a:rPr>
              <a:t>Dougherty</a:t>
            </a:r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Times New Roman" pitchFamily="18" charset="0"/>
              </a:defRPr>
            </a:lvl9pPr>
          </a:lstStyle>
          <a:p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Introduction to Econometrics, 5</a:t>
            </a:r>
            <a:r>
              <a:rPr lang="en-US" sz="4000" baseline="30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US" sz="40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edition</a:t>
            </a:r>
            <a:endParaRPr lang="en-GB" sz="40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Subtitle 2"/>
          <p:cNvSpPr txBox="1">
            <a:spLocks/>
          </p:cNvSpPr>
          <p:nvPr/>
        </p:nvSpPr>
        <p:spPr bwMode="auto">
          <a:xfrm>
            <a:off x="1371600" y="3962400"/>
            <a:ext cx="64008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 i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Chapter </a:t>
            </a:r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3: </a:t>
            </a:r>
            <a:r>
              <a:rPr lang="en-GB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Multiple Regression Analysis</a:t>
            </a:r>
            <a:endParaRPr lang="en-GB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60350" y="6489700"/>
            <a:ext cx="5445125" cy="376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pitchFamily="34" charset="-128"/>
              </a:defRPr>
            </a:lvl9pPr>
          </a:lstStyle>
          <a:p>
            <a:pPr>
              <a:lnSpc>
                <a:spcPct val="115000"/>
              </a:lnSpc>
              <a:spcAft>
                <a:spcPts val="1000"/>
              </a:spcAft>
              <a:defRPr/>
            </a:pP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© </a:t>
            </a:r>
            <a:r>
              <a:rPr lang="en-GB" sz="1600" dirty="0" smtClean="0">
                <a:solidFill>
                  <a:srgbClr val="000000"/>
                </a:solidFill>
                <a:latin typeface="Arial" pitchFamily="34" charset="0"/>
                <a:ea typeface="Calibri" pitchFamily="34" charset="0"/>
                <a:cs typeface="Arial" pitchFamily="34" charset="0"/>
              </a:rPr>
              <a:t>Christopher Dougherty, 2016. All rights reserved</a:t>
            </a:r>
            <a:r>
              <a:rPr lang="en-GB" sz="1600" dirty="0" smtClean="0">
                <a:solidFill>
                  <a:srgbClr val="000000"/>
                </a:solidFill>
                <a:latin typeface="+mj-lt"/>
                <a:ea typeface="Calibri" pitchFamily="34" charset="0"/>
                <a:cs typeface="Times New Roman" pitchFamily="18" charset="0"/>
              </a:rPr>
              <a:t>.</a:t>
            </a:r>
            <a:endParaRPr lang="en-GB" sz="1600" dirty="0" smtClean="0">
              <a:solidFill>
                <a:srgbClr val="00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87729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Rectangle 16"/>
          <p:cNvSpPr>
            <a:spLocks noChangeArrowheads="1"/>
          </p:cNvSpPr>
          <p:nvPr/>
        </p:nvSpPr>
        <p:spPr bwMode="auto">
          <a:xfrm>
            <a:off x="0" y="504000"/>
            <a:ext cx="9144000" cy="4635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55" name="Rectangle 54"/>
          <p:cNvSpPr/>
          <p:nvPr/>
        </p:nvSpPr>
        <p:spPr bwMode="auto">
          <a:xfrm>
            <a:off x="468000" y="1065600"/>
            <a:ext cx="8208000" cy="44172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1805" name="Text Box 13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</a:rPr>
              <a:t>9</a:t>
            </a:r>
          </a:p>
        </p:txBody>
      </p:sp>
      <p:sp>
        <p:nvSpPr>
          <p:cNvPr id="6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4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MULTIPLE REGRESSION WITH TWO EXPLANATORY VARIABLES: EXAMPLE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66" name="Text Box 58"/>
          <p:cNvSpPr txBox="1">
            <a:spLocks noChangeArrowheads="1"/>
          </p:cNvSpPr>
          <p:nvPr/>
        </p:nvSpPr>
        <p:spPr bwMode="auto">
          <a:xfrm>
            <a:off x="2686050" y="590550"/>
            <a:ext cx="38862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/>
              <a:t>EARNINGS</a:t>
            </a:r>
            <a:r>
              <a:rPr lang="en-US" sz="1800" b="1" dirty="0"/>
              <a:t> = </a:t>
            </a:r>
            <a:r>
              <a:rPr lang="en-US" sz="1800" b="1" i="1" dirty="0">
                <a:latin typeface="Symbol" pitchFamily="18" charset="2"/>
              </a:rPr>
              <a:t>b</a:t>
            </a:r>
            <a:r>
              <a:rPr lang="en-US" sz="1800" b="1" baseline="-25000" dirty="0"/>
              <a:t>1</a:t>
            </a:r>
            <a:r>
              <a:rPr lang="en-US" sz="1800" b="1" i="1" dirty="0"/>
              <a:t> </a:t>
            </a:r>
            <a:r>
              <a:rPr lang="en-US" sz="1800" b="1" dirty="0"/>
              <a:t>+ </a:t>
            </a:r>
            <a:r>
              <a:rPr lang="en-US" sz="1800" b="1" i="1" dirty="0">
                <a:latin typeface="Symbol" pitchFamily="18" charset="2"/>
              </a:rPr>
              <a:t>b</a:t>
            </a:r>
            <a:r>
              <a:rPr lang="en-US" sz="1800" b="1" baseline="-25000" dirty="0"/>
              <a:t>2</a:t>
            </a:r>
            <a:r>
              <a:rPr lang="en-US" sz="1800" b="1" i="1" dirty="0"/>
              <a:t>S</a:t>
            </a:r>
            <a:r>
              <a:rPr lang="en-US" sz="1800" b="1" dirty="0"/>
              <a:t> + </a:t>
            </a:r>
            <a:r>
              <a:rPr lang="en-US" sz="1800" b="1" i="1" dirty="0">
                <a:latin typeface="Symbol" pitchFamily="18" charset="2"/>
              </a:rPr>
              <a:t>b</a:t>
            </a:r>
            <a:r>
              <a:rPr lang="en-US" sz="1800" b="1" i="1" baseline="-25000" dirty="0"/>
              <a:t>3</a:t>
            </a:r>
            <a:r>
              <a:rPr lang="en-US" sz="1800" b="1" i="1" dirty="0"/>
              <a:t>EXP</a:t>
            </a:r>
            <a:r>
              <a:rPr lang="en-US" sz="1800" b="1" dirty="0"/>
              <a:t> + </a:t>
            </a:r>
            <a:r>
              <a:rPr lang="en-US" sz="1800" b="1" i="1" dirty="0"/>
              <a:t>u</a:t>
            </a:r>
            <a:endParaRPr lang="en-US" dirty="0"/>
          </a:p>
        </p:txBody>
      </p:sp>
      <p:sp>
        <p:nvSpPr>
          <p:cNvPr id="76" name="Text Box 6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A sample consists of a number of observations generated in this way.  Note that the interpretation of the model does not depend on whether </a:t>
            </a:r>
            <a:r>
              <a:rPr lang="en-GB" sz="1500" b="1" i="1" dirty="0"/>
              <a:t>S</a:t>
            </a:r>
            <a:r>
              <a:rPr lang="en-GB" sz="1500" b="1" dirty="0"/>
              <a:t> and </a:t>
            </a:r>
            <a:r>
              <a:rPr lang="en-GB" sz="1500" b="1" i="1" dirty="0"/>
              <a:t>EXP</a:t>
            </a:r>
            <a:r>
              <a:rPr lang="en-GB" sz="1500" b="1" dirty="0"/>
              <a:t> are correlated or not.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58" name="Text Box 2"/>
          <p:cNvSpPr txBox="1">
            <a:spLocks noChangeArrowheads="1"/>
          </p:cNvSpPr>
          <p:nvPr/>
        </p:nvSpPr>
        <p:spPr bwMode="auto">
          <a:xfrm>
            <a:off x="3048000" y="2197100"/>
            <a:ext cx="22860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/>
              <a:t>pure </a:t>
            </a:r>
            <a:r>
              <a:rPr lang="en-US" sz="1800" b="1" i="1"/>
              <a:t>EXP</a:t>
            </a:r>
            <a:r>
              <a:rPr lang="en-US" sz="1800" b="1"/>
              <a:t> effect</a:t>
            </a:r>
            <a:endParaRPr lang="en-US"/>
          </a:p>
        </p:txBody>
      </p:sp>
      <p:sp>
        <p:nvSpPr>
          <p:cNvPr id="60" name="Rectangle 9"/>
          <p:cNvSpPr>
            <a:spLocks noChangeArrowheads="1"/>
          </p:cNvSpPr>
          <p:nvPr/>
        </p:nvSpPr>
        <p:spPr bwMode="auto">
          <a:xfrm>
            <a:off x="5410200" y="1282700"/>
            <a:ext cx="411163" cy="5207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1" name="Line 10"/>
          <p:cNvSpPr>
            <a:spLocks noChangeShapeType="1"/>
          </p:cNvSpPr>
          <p:nvPr/>
        </p:nvSpPr>
        <p:spPr bwMode="auto">
          <a:xfrm flipV="1">
            <a:off x="5870575" y="2533650"/>
            <a:ext cx="0" cy="1673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2" name="Line 11"/>
          <p:cNvSpPr>
            <a:spLocks noChangeShapeType="1"/>
          </p:cNvSpPr>
          <p:nvPr/>
        </p:nvSpPr>
        <p:spPr bwMode="auto">
          <a:xfrm flipV="1">
            <a:off x="2819400" y="2159000"/>
            <a:ext cx="0" cy="3651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9" name="Line 14"/>
          <p:cNvSpPr>
            <a:spLocks noChangeShapeType="1"/>
          </p:cNvSpPr>
          <p:nvPr/>
        </p:nvSpPr>
        <p:spPr bwMode="auto">
          <a:xfrm flipH="1">
            <a:off x="1981200" y="2532063"/>
            <a:ext cx="831850" cy="841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0" name="Line 15"/>
          <p:cNvSpPr>
            <a:spLocks noChangeShapeType="1"/>
          </p:cNvSpPr>
          <p:nvPr/>
        </p:nvSpPr>
        <p:spPr bwMode="auto">
          <a:xfrm flipH="1">
            <a:off x="1981200" y="4205288"/>
            <a:ext cx="831850" cy="831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2" name="Line 16"/>
          <p:cNvSpPr>
            <a:spLocks noChangeShapeType="1"/>
          </p:cNvSpPr>
          <p:nvPr/>
        </p:nvSpPr>
        <p:spPr bwMode="auto">
          <a:xfrm flipH="1">
            <a:off x="5026025" y="4206875"/>
            <a:ext cx="841375" cy="831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4" name="Line 17"/>
          <p:cNvSpPr>
            <a:spLocks noChangeShapeType="1"/>
          </p:cNvSpPr>
          <p:nvPr/>
        </p:nvSpPr>
        <p:spPr bwMode="auto">
          <a:xfrm flipH="1">
            <a:off x="5029200" y="2532063"/>
            <a:ext cx="831850" cy="841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7" name="Line 19"/>
          <p:cNvSpPr>
            <a:spLocks noChangeShapeType="1"/>
          </p:cNvSpPr>
          <p:nvPr/>
        </p:nvSpPr>
        <p:spPr bwMode="auto">
          <a:xfrm flipV="1">
            <a:off x="5029200" y="3065463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8" name="Line 20"/>
          <p:cNvSpPr>
            <a:spLocks noChangeShapeType="1"/>
          </p:cNvSpPr>
          <p:nvPr/>
        </p:nvSpPr>
        <p:spPr bwMode="auto">
          <a:xfrm flipV="1">
            <a:off x="5867400" y="1770063"/>
            <a:ext cx="0" cy="758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9" name="Text Box 21"/>
          <p:cNvSpPr txBox="1">
            <a:spLocks noChangeArrowheads="1"/>
          </p:cNvSpPr>
          <p:nvPr/>
        </p:nvSpPr>
        <p:spPr bwMode="auto">
          <a:xfrm>
            <a:off x="4648200" y="5094288"/>
            <a:ext cx="228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/>
              <a:t>S</a:t>
            </a:r>
            <a:endParaRPr lang="en-US" dirty="0"/>
          </a:p>
        </p:txBody>
      </p:sp>
      <p:sp>
        <p:nvSpPr>
          <p:cNvPr id="80" name="Text Box 22"/>
          <p:cNvSpPr txBox="1">
            <a:spLocks noChangeArrowheads="1"/>
          </p:cNvSpPr>
          <p:nvPr/>
        </p:nvSpPr>
        <p:spPr bwMode="auto">
          <a:xfrm>
            <a:off x="1600200" y="3217863"/>
            <a:ext cx="3048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>
                <a:latin typeface="Symbol" pitchFamily="18" charset="2"/>
              </a:rPr>
              <a:t>b</a:t>
            </a:r>
            <a:r>
              <a:rPr lang="en-US" sz="1800" b="1" baseline="-25000"/>
              <a:t>1</a:t>
            </a:r>
            <a:endParaRPr lang="en-US"/>
          </a:p>
        </p:txBody>
      </p:sp>
      <p:sp>
        <p:nvSpPr>
          <p:cNvPr id="81" name="Text Box 23"/>
          <p:cNvSpPr txBox="1">
            <a:spLocks noChangeArrowheads="1"/>
          </p:cNvSpPr>
          <p:nvPr/>
        </p:nvSpPr>
        <p:spPr bwMode="auto">
          <a:xfrm>
            <a:off x="1422400" y="1998663"/>
            <a:ext cx="137001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>
                <a:latin typeface="Symbol" pitchFamily="18" charset="2"/>
              </a:rPr>
              <a:t>b</a:t>
            </a:r>
            <a:r>
              <a:rPr lang="en-US" sz="1800" b="1" baseline="-25000"/>
              <a:t>1</a:t>
            </a:r>
            <a:r>
              <a:rPr lang="en-US" sz="1800" b="1" i="1"/>
              <a:t> </a:t>
            </a:r>
            <a:r>
              <a:rPr lang="en-US" sz="1800" b="1"/>
              <a:t>+ </a:t>
            </a:r>
            <a:r>
              <a:rPr lang="en-US" sz="1800" b="1" i="1">
                <a:latin typeface="Symbol" pitchFamily="18" charset="2"/>
              </a:rPr>
              <a:t>b</a:t>
            </a:r>
            <a:r>
              <a:rPr lang="en-US" sz="1800" b="1" baseline="-25000"/>
              <a:t>3</a:t>
            </a:r>
            <a:r>
              <a:rPr lang="en-US" sz="1800" b="1" i="1"/>
              <a:t>EXP</a:t>
            </a:r>
            <a:endParaRPr lang="en-US"/>
          </a:p>
        </p:txBody>
      </p:sp>
      <p:sp>
        <p:nvSpPr>
          <p:cNvPr id="83" name="Line 25"/>
          <p:cNvSpPr>
            <a:spLocks noChangeShapeType="1"/>
          </p:cNvSpPr>
          <p:nvPr/>
        </p:nvSpPr>
        <p:spPr bwMode="auto">
          <a:xfrm flipV="1">
            <a:off x="5867400" y="1312863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84" name="Oval 26"/>
          <p:cNvSpPr>
            <a:spLocks noChangeAspect="1" noChangeArrowheads="1"/>
          </p:cNvSpPr>
          <p:nvPr/>
        </p:nvSpPr>
        <p:spPr bwMode="auto">
          <a:xfrm>
            <a:off x="5799138" y="1236663"/>
            <a:ext cx="144462" cy="144462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86" name="Text Box 32"/>
          <p:cNvSpPr txBox="1">
            <a:spLocks noChangeArrowheads="1"/>
          </p:cNvSpPr>
          <p:nvPr/>
        </p:nvSpPr>
        <p:spPr bwMode="auto">
          <a:xfrm>
            <a:off x="685800" y="3721100"/>
            <a:ext cx="12954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/>
              <a:t>EARNINGS</a:t>
            </a:r>
            <a:endParaRPr lang="en-US"/>
          </a:p>
        </p:txBody>
      </p:sp>
      <p:sp>
        <p:nvSpPr>
          <p:cNvPr id="87" name="Text Box 33"/>
          <p:cNvSpPr txBox="1">
            <a:spLocks noChangeArrowheads="1"/>
          </p:cNvSpPr>
          <p:nvPr/>
        </p:nvSpPr>
        <p:spPr bwMode="auto">
          <a:xfrm>
            <a:off x="2686050" y="4303713"/>
            <a:ext cx="6381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1" dirty="0"/>
              <a:t>EXP</a:t>
            </a:r>
            <a:endParaRPr lang="en-US" dirty="0"/>
          </a:p>
        </p:txBody>
      </p:sp>
      <p:sp>
        <p:nvSpPr>
          <p:cNvPr id="88" name="Line 35"/>
          <p:cNvSpPr>
            <a:spLocks noChangeShapeType="1"/>
          </p:cNvSpPr>
          <p:nvPr/>
        </p:nvSpPr>
        <p:spPr bwMode="auto">
          <a:xfrm>
            <a:off x="1976438" y="5038725"/>
            <a:ext cx="30432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89" name="Line 36"/>
          <p:cNvSpPr>
            <a:spLocks noChangeShapeType="1"/>
          </p:cNvSpPr>
          <p:nvPr/>
        </p:nvSpPr>
        <p:spPr bwMode="auto">
          <a:xfrm>
            <a:off x="1981200" y="3365500"/>
            <a:ext cx="3043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90" name="Line 37"/>
          <p:cNvSpPr>
            <a:spLocks noChangeShapeType="1"/>
          </p:cNvSpPr>
          <p:nvPr/>
        </p:nvSpPr>
        <p:spPr bwMode="auto">
          <a:xfrm flipV="1">
            <a:off x="1981200" y="3365500"/>
            <a:ext cx="0" cy="1673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91" name="Line 38"/>
          <p:cNvSpPr>
            <a:spLocks noChangeShapeType="1"/>
          </p:cNvSpPr>
          <p:nvPr/>
        </p:nvSpPr>
        <p:spPr bwMode="auto">
          <a:xfrm flipV="1">
            <a:off x="5029200" y="3365500"/>
            <a:ext cx="0" cy="1673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92" name="Line 39"/>
          <p:cNvSpPr>
            <a:spLocks noChangeShapeType="1"/>
          </p:cNvSpPr>
          <p:nvPr/>
        </p:nvSpPr>
        <p:spPr bwMode="auto">
          <a:xfrm>
            <a:off x="2817813" y="4206875"/>
            <a:ext cx="30432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93" name="Line 40"/>
          <p:cNvSpPr>
            <a:spLocks noChangeShapeType="1"/>
          </p:cNvSpPr>
          <p:nvPr/>
        </p:nvSpPr>
        <p:spPr bwMode="auto">
          <a:xfrm>
            <a:off x="2819400" y="2533650"/>
            <a:ext cx="3043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94" name="Line 41"/>
          <p:cNvSpPr>
            <a:spLocks noChangeShapeType="1"/>
          </p:cNvSpPr>
          <p:nvPr/>
        </p:nvSpPr>
        <p:spPr bwMode="auto">
          <a:xfrm flipV="1">
            <a:off x="2819400" y="2533650"/>
            <a:ext cx="0" cy="1673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95" name="Freeform 42"/>
          <p:cNvSpPr>
            <a:spLocks noChangeAspect="1"/>
          </p:cNvSpPr>
          <p:nvPr/>
        </p:nvSpPr>
        <p:spPr bwMode="auto">
          <a:xfrm rot="16200000" flipV="1">
            <a:off x="4928394" y="4983957"/>
            <a:ext cx="73025" cy="96837"/>
          </a:xfrm>
          <a:custGeom>
            <a:avLst/>
            <a:gdLst>
              <a:gd name="T0" fmla="*/ 144 w 288"/>
              <a:gd name="T1" fmla="*/ 0 h 288"/>
              <a:gd name="T2" fmla="*/ 288 w 288"/>
              <a:gd name="T3" fmla="*/ 288 h 288"/>
              <a:gd name="T4" fmla="*/ 0 w 288"/>
              <a:gd name="T5" fmla="*/ 288 h 288"/>
              <a:gd name="T6" fmla="*/ 144 w 288"/>
              <a:gd name="T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8" h="288">
                <a:moveTo>
                  <a:pt x="144" y="0"/>
                </a:moveTo>
                <a:lnTo>
                  <a:pt x="288" y="288"/>
                </a:lnTo>
                <a:lnTo>
                  <a:pt x="0" y="288"/>
                </a:lnTo>
                <a:lnTo>
                  <a:pt x="144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96" name="Freeform 43"/>
          <p:cNvSpPr>
            <a:spLocks noChangeAspect="1"/>
          </p:cNvSpPr>
          <p:nvPr/>
        </p:nvSpPr>
        <p:spPr bwMode="auto">
          <a:xfrm rot="13593845" flipV="1">
            <a:off x="2734469" y="4198144"/>
            <a:ext cx="73025" cy="96837"/>
          </a:xfrm>
          <a:custGeom>
            <a:avLst/>
            <a:gdLst>
              <a:gd name="T0" fmla="*/ 144 w 288"/>
              <a:gd name="T1" fmla="*/ 0 h 288"/>
              <a:gd name="T2" fmla="*/ 288 w 288"/>
              <a:gd name="T3" fmla="*/ 288 h 288"/>
              <a:gd name="T4" fmla="*/ 0 w 288"/>
              <a:gd name="T5" fmla="*/ 288 h 288"/>
              <a:gd name="T6" fmla="*/ 144 w 288"/>
              <a:gd name="T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8" h="288">
                <a:moveTo>
                  <a:pt x="144" y="0"/>
                </a:moveTo>
                <a:lnTo>
                  <a:pt x="288" y="288"/>
                </a:lnTo>
                <a:lnTo>
                  <a:pt x="0" y="288"/>
                </a:lnTo>
                <a:lnTo>
                  <a:pt x="144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98" name="Text Box 53"/>
          <p:cNvSpPr txBox="1">
            <a:spLocks noChangeArrowheads="1"/>
          </p:cNvSpPr>
          <p:nvPr/>
        </p:nvSpPr>
        <p:spPr bwMode="auto">
          <a:xfrm>
            <a:off x="5468938" y="1419225"/>
            <a:ext cx="2286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/>
              <a:t>u</a:t>
            </a:r>
            <a:endParaRPr lang="en-US"/>
          </a:p>
        </p:txBody>
      </p:sp>
      <p:cxnSp>
        <p:nvCxnSpPr>
          <p:cNvPr id="100" name="Straight Arrow Connector 99"/>
          <p:cNvCxnSpPr/>
          <p:nvPr/>
        </p:nvCxnSpPr>
        <p:spPr bwMode="auto">
          <a:xfrm>
            <a:off x="5695950" y="1307306"/>
            <a:ext cx="0" cy="461169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1" name="Straight Arrow Connector 100"/>
          <p:cNvCxnSpPr/>
          <p:nvPr/>
        </p:nvCxnSpPr>
        <p:spPr bwMode="auto">
          <a:xfrm>
            <a:off x="4919662" y="3092450"/>
            <a:ext cx="0" cy="288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2" name="Straight Arrow Connector 101"/>
          <p:cNvCxnSpPr/>
          <p:nvPr/>
        </p:nvCxnSpPr>
        <p:spPr bwMode="auto">
          <a:xfrm>
            <a:off x="2957512" y="2149475"/>
            <a:ext cx="0" cy="360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3" name="Freeform 18"/>
          <p:cNvSpPr>
            <a:spLocks/>
          </p:cNvSpPr>
          <p:nvPr/>
        </p:nvSpPr>
        <p:spPr bwMode="auto">
          <a:xfrm>
            <a:off x="1981200" y="1770063"/>
            <a:ext cx="3884613" cy="1600200"/>
          </a:xfrm>
          <a:custGeom>
            <a:avLst/>
            <a:gdLst>
              <a:gd name="T0" fmla="*/ 0 w 2448"/>
              <a:gd name="T1" fmla="*/ 1008 h 1008"/>
              <a:gd name="T2" fmla="*/ 1920 w 2448"/>
              <a:gd name="T3" fmla="*/ 816 h 1008"/>
              <a:gd name="T4" fmla="*/ 2448 w 2448"/>
              <a:gd name="T5" fmla="*/ 0 h 1008"/>
              <a:gd name="T6" fmla="*/ 528 w 2448"/>
              <a:gd name="T7" fmla="*/ 240 h 1008"/>
              <a:gd name="T8" fmla="*/ 0 w 2448"/>
              <a:gd name="T9" fmla="*/ 1008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48" h="1008">
                <a:moveTo>
                  <a:pt x="0" y="1008"/>
                </a:moveTo>
                <a:lnTo>
                  <a:pt x="1920" y="816"/>
                </a:lnTo>
                <a:lnTo>
                  <a:pt x="2448" y="0"/>
                </a:lnTo>
                <a:lnTo>
                  <a:pt x="528" y="240"/>
                </a:lnTo>
                <a:lnTo>
                  <a:pt x="0" y="1008"/>
                </a:lnTo>
                <a:close/>
              </a:path>
            </a:pathLst>
          </a:custGeom>
          <a:solidFill>
            <a:srgbClr val="C0C0C0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04" name="Text Box 34"/>
          <p:cNvSpPr txBox="1">
            <a:spLocks noChangeArrowheads="1"/>
          </p:cNvSpPr>
          <p:nvPr/>
        </p:nvSpPr>
        <p:spPr bwMode="auto">
          <a:xfrm>
            <a:off x="5143500" y="2913063"/>
            <a:ext cx="1057275" cy="27463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>
                <a:latin typeface="Symbol" pitchFamily="18" charset="2"/>
              </a:rPr>
              <a:t>b</a:t>
            </a:r>
            <a:r>
              <a:rPr lang="en-US" sz="1800" b="1" baseline="-25000" dirty="0"/>
              <a:t>1</a:t>
            </a:r>
            <a:r>
              <a:rPr lang="en-US" sz="1800" b="1" i="1" dirty="0"/>
              <a:t> </a:t>
            </a:r>
            <a:r>
              <a:rPr lang="en-US" sz="1800" b="1" dirty="0"/>
              <a:t>+ </a:t>
            </a:r>
            <a:r>
              <a:rPr lang="en-US" sz="1800" b="1" i="1" dirty="0">
                <a:latin typeface="Symbol" pitchFamily="18" charset="2"/>
              </a:rPr>
              <a:t>b</a:t>
            </a:r>
            <a:r>
              <a:rPr lang="en-US" sz="1800" b="1" baseline="-25000" dirty="0"/>
              <a:t>2</a:t>
            </a:r>
            <a:r>
              <a:rPr lang="en-US" sz="1800" b="1" i="1" dirty="0"/>
              <a:t>S</a:t>
            </a:r>
            <a:endParaRPr lang="en-US" dirty="0"/>
          </a:p>
        </p:txBody>
      </p:sp>
      <p:sp>
        <p:nvSpPr>
          <p:cNvPr id="105" name="Text Box 3"/>
          <p:cNvSpPr txBox="1">
            <a:spLocks noChangeArrowheads="1"/>
          </p:cNvSpPr>
          <p:nvPr/>
        </p:nvSpPr>
        <p:spPr bwMode="auto">
          <a:xfrm>
            <a:off x="3581400" y="3402013"/>
            <a:ext cx="15240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/>
              <a:t>pure </a:t>
            </a:r>
            <a:r>
              <a:rPr lang="en-US" sz="1800" b="1" i="1" dirty="0"/>
              <a:t>S</a:t>
            </a:r>
            <a:r>
              <a:rPr lang="en-US" sz="1800" b="1" dirty="0"/>
              <a:t> effect</a:t>
            </a:r>
            <a:endParaRPr lang="en-US" dirty="0"/>
          </a:p>
        </p:txBody>
      </p:sp>
      <p:sp>
        <p:nvSpPr>
          <p:cNvPr id="106" name="Freeform 44"/>
          <p:cNvSpPr>
            <a:spLocks noChangeAspect="1"/>
          </p:cNvSpPr>
          <p:nvPr/>
        </p:nvSpPr>
        <p:spPr bwMode="auto">
          <a:xfrm rot="10800000" flipV="1">
            <a:off x="1939925" y="3422650"/>
            <a:ext cx="73025" cy="96838"/>
          </a:xfrm>
          <a:custGeom>
            <a:avLst/>
            <a:gdLst>
              <a:gd name="T0" fmla="*/ 144 w 288"/>
              <a:gd name="T1" fmla="*/ 0 h 288"/>
              <a:gd name="T2" fmla="*/ 288 w 288"/>
              <a:gd name="T3" fmla="*/ 288 h 288"/>
              <a:gd name="T4" fmla="*/ 0 w 288"/>
              <a:gd name="T5" fmla="*/ 288 h 288"/>
              <a:gd name="T6" fmla="*/ 144 w 288"/>
              <a:gd name="T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8" h="288">
                <a:moveTo>
                  <a:pt x="144" y="0"/>
                </a:moveTo>
                <a:lnTo>
                  <a:pt x="288" y="288"/>
                </a:lnTo>
                <a:lnTo>
                  <a:pt x="0" y="288"/>
                </a:lnTo>
                <a:lnTo>
                  <a:pt x="144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07" name="Oval 30"/>
          <p:cNvSpPr>
            <a:spLocks noChangeAspect="1" noChangeArrowheads="1"/>
          </p:cNvSpPr>
          <p:nvPr/>
        </p:nvSpPr>
        <p:spPr bwMode="auto">
          <a:xfrm>
            <a:off x="1905000" y="3292475"/>
            <a:ext cx="144463" cy="144463"/>
          </a:xfrm>
          <a:prstGeom prst="ellipse">
            <a:avLst/>
          </a:prstGeom>
          <a:solidFill>
            <a:srgbClr val="969696"/>
          </a:solidFill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08" name="Oval 31"/>
          <p:cNvSpPr>
            <a:spLocks noChangeAspect="1" noChangeArrowheads="1"/>
          </p:cNvSpPr>
          <p:nvPr/>
        </p:nvSpPr>
        <p:spPr bwMode="auto">
          <a:xfrm>
            <a:off x="2751138" y="2068513"/>
            <a:ext cx="144462" cy="144462"/>
          </a:xfrm>
          <a:prstGeom prst="ellipse">
            <a:avLst/>
          </a:prstGeom>
          <a:solidFill>
            <a:srgbClr val="969696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09" name="Oval 29"/>
          <p:cNvSpPr>
            <a:spLocks noChangeAspect="1" noChangeArrowheads="1"/>
          </p:cNvSpPr>
          <p:nvPr/>
        </p:nvSpPr>
        <p:spPr bwMode="auto">
          <a:xfrm>
            <a:off x="4953000" y="2990850"/>
            <a:ext cx="144463" cy="144463"/>
          </a:xfrm>
          <a:prstGeom prst="ellipse">
            <a:avLst/>
          </a:prstGeom>
          <a:solidFill>
            <a:srgbClr val="969696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10" name="Oval 28"/>
          <p:cNvSpPr>
            <a:spLocks noChangeAspect="1" noChangeArrowheads="1"/>
          </p:cNvSpPr>
          <p:nvPr/>
        </p:nvSpPr>
        <p:spPr bwMode="auto">
          <a:xfrm>
            <a:off x="5791200" y="1692275"/>
            <a:ext cx="144463" cy="144463"/>
          </a:xfrm>
          <a:prstGeom prst="ellipse">
            <a:avLst/>
          </a:prstGeom>
          <a:solidFill>
            <a:srgbClr val="969696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12" name="Text Box 24"/>
          <p:cNvSpPr txBox="1">
            <a:spLocks noChangeArrowheads="1"/>
          </p:cNvSpPr>
          <p:nvPr/>
        </p:nvSpPr>
        <p:spPr bwMode="auto">
          <a:xfrm>
            <a:off x="6134100" y="1617663"/>
            <a:ext cx="20097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>
                <a:latin typeface="Symbol" pitchFamily="18" charset="2"/>
              </a:rPr>
              <a:t>b</a:t>
            </a:r>
            <a:r>
              <a:rPr lang="en-US" sz="1800" b="1" baseline="-25000"/>
              <a:t>1</a:t>
            </a:r>
            <a:r>
              <a:rPr lang="en-US" sz="1800" b="1" i="1"/>
              <a:t> </a:t>
            </a:r>
            <a:r>
              <a:rPr lang="en-US" sz="1800" b="1"/>
              <a:t>+ </a:t>
            </a:r>
            <a:r>
              <a:rPr lang="en-US" sz="1800" b="1" i="1">
                <a:latin typeface="Symbol" pitchFamily="18" charset="2"/>
              </a:rPr>
              <a:t>b</a:t>
            </a:r>
            <a:r>
              <a:rPr lang="en-US" sz="1800" b="1" baseline="-25000"/>
              <a:t>2</a:t>
            </a:r>
            <a:r>
              <a:rPr lang="en-US" sz="1800" b="1" i="1"/>
              <a:t>S</a:t>
            </a:r>
            <a:r>
              <a:rPr lang="en-US" sz="1800" b="1"/>
              <a:t> + </a:t>
            </a:r>
            <a:r>
              <a:rPr lang="en-US" sz="1800" b="1" i="1">
                <a:latin typeface="Symbol" pitchFamily="18" charset="2"/>
              </a:rPr>
              <a:t>b</a:t>
            </a:r>
            <a:r>
              <a:rPr lang="en-US" sz="1800" b="1" baseline="-25000"/>
              <a:t>3</a:t>
            </a:r>
            <a:r>
              <a:rPr lang="en-US" sz="1800" b="1" i="1"/>
              <a:t>EXP</a:t>
            </a:r>
            <a:endParaRPr lang="en-US"/>
          </a:p>
        </p:txBody>
      </p:sp>
      <p:sp>
        <p:nvSpPr>
          <p:cNvPr id="113" name="Text Box 49"/>
          <p:cNvSpPr txBox="1">
            <a:spLocks noChangeArrowheads="1"/>
          </p:cNvSpPr>
          <p:nvPr/>
        </p:nvSpPr>
        <p:spPr bwMode="auto">
          <a:xfrm>
            <a:off x="6134100" y="1952625"/>
            <a:ext cx="24384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/>
              <a:t>combined effect of </a:t>
            </a:r>
            <a:r>
              <a:rPr lang="en-US" sz="1800" b="1" i="1" dirty="0"/>
              <a:t>S</a:t>
            </a:r>
            <a:r>
              <a:rPr lang="en-US" sz="1800" b="1" dirty="0"/>
              <a:t> and </a:t>
            </a:r>
            <a:r>
              <a:rPr lang="en-US" sz="1800" b="1" i="1" dirty="0"/>
              <a:t>EXP</a:t>
            </a:r>
            <a:endParaRPr lang="en-US" dirty="0"/>
          </a:p>
        </p:txBody>
      </p:sp>
      <p:cxnSp>
        <p:nvCxnSpPr>
          <p:cNvPr id="114" name="Straight Arrow Connector 113"/>
          <p:cNvCxnSpPr/>
          <p:nvPr/>
        </p:nvCxnSpPr>
        <p:spPr bwMode="auto">
          <a:xfrm>
            <a:off x="5981700" y="1812131"/>
            <a:ext cx="0" cy="719139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3" name="Rectangle 4"/>
          <p:cNvSpPr>
            <a:spLocks noChangeArrowheads="1"/>
          </p:cNvSpPr>
          <p:nvPr/>
        </p:nvSpPr>
        <p:spPr bwMode="auto">
          <a:xfrm>
            <a:off x="6048376" y="1149350"/>
            <a:ext cx="2305050" cy="3048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4" name="Text Box 27"/>
          <p:cNvSpPr txBox="1">
            <a:spLocks noChangeArrowheads="1"/>
          </p:cNvSpPr>
          <p:nvPr/>
        </p:nvSpPr>
        <p:spPr bwMode="auto">
          <a:xfrm>
            <a:off x="6096000" y="1149350"/>
            <a:ext cx="23622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>
                <a:latin typeface="Symbol" pitchFamily="18" charset="2"/>
              </a:rPr>
              <a:t>b</a:t>
            </a:r>
            <a:r>
              <a:rPr lang="en-US" sz="1800" b="1" baseline="-25000"/>
              <a:t>1</a:t>
            </a:r>
            <a:r>
              <a:rPr lang="en-US" sz="1800" b="1" i="1"/>
              <a:t> </a:t>
            </a:r>
            <a:r>
              <a:rPr lang="en-US" sz="1800" b="1"/>
              <a:t>+ </a:t>
            </a:r>
            <a:r>
              <a:rPr lang="en-US" sz="1800" b="1" i="1">
                <a:latin typeface="Symbol" pitchFamily="18" charset="2"/>
              </a:rPr>
              <a:t>b</a:t>
            </a:r>
            <a:r>
              <a:rPr lang="en-US" sz="1800" b="1" baseline="-25000"/>
              <a:t>2</a:t>
            </a:r>
            <a:r>
              <a:rPr lang="en-US" sz="1800" b="1" i="1"/>
              <a:t>S</a:t>
            </a:r>
            <a:r>
              <a:rPr lang="en-US" sz="1800" b="1"/>
              <a:t> + </a:t>
            </a:r>
            <a:r>
              <a:rPr lang="en-US" sz="1800" b="1" i="1">
                <a:latin typeface="Symbol" pitchFamily="18" charset="2"/>
              </a:rPr>
              <a:t>b</a:t>
            </a:r>
            <a:r>
              <a:rPr lang="en-US" sz="1800" b="1" i="1" baseline="-25000"/>
              <a:t>3</a:t>
            </a:r>
            <a:r>
              <a:rPr lang="en-US" sz="1800" b="1" i="1"/>
              <a:t>EXP</a:t>
            </a:r>
            <a:r>
              <a:rPr lang="en-US" sz="1800" b="1"/>
              <a:t> + </a:t>
            </a:r>
            <a:r>
              <a:rPr lang="en-US" sz="1800" b="1" i="1"/>
              <a:t>u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7242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Rectangle 52"/>
          <p:cNvSpPr/>
          <p:nvPr/>
        </p:nvSpPr>
        <p:spPr bwMode="auto">
          <a:xfrm>
            <a:off x="468000" y="1065600"/>
            <a:ext cx="8208000" cy="44172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1794" name="Text Box 2"/>
          <p:cNvSpPr txBox="1">
            <a:spLocks noChangeArrowheads="1"/>
          </p:cNvSpPr>
          <p:nvPr/>
        </p:nvSpPr>
        <p:spPr bwMode="auto">
          <a:xfrm>
            <a:off x="3048000" y="2197100"/>
            <a:ext cx="22860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/>
              <a:t>pure </a:t>
            </a:r>
            <a:r>
              <a:rPr lang="en-US" sz="1800" b="1" i="1"/>
              <a:t>EXP</a:t>
            </a:r>
            <a:r>
              <a:rPr lang="en-US" sz="1800" b="1"/>
              <a:t> effect</a:t>
            </a:r>
            <a:endParaRPr lang="en-US"/>
          </a:p>
        </p:txBody>
      </p:sp>
      <p:sp>
        <p:nvSpPr>
          <p:cNvPr id="161796" name="Rectangle 4"/>
          <p:cNvSpPr>
            <a:spLocks noChangeArrowheads="1"/>
          </p:cNvSpPr>
          <p:nvPr/>
        </p:nvSpPr>
        <p:spPr bwMode="auto">
          <a:xfrm>
            <a:off x="6048376" y="1149350"/>
            <a:ext cx="2305050" cy="3048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01" name="Rectangle 9"/>
          <p:cNvSpPr>
            <a:spLocks noChangeArrowheads="1"/>
          </p:cNvSpPr>
          <p:nvPr/>
        </p:nvSpPr>
        <p:spPr bwMode="auto">
          <a:xfrm>
            <a:off x="5410200" y="1282700"/>
            <a:ext cx="411163" cy="5207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02" name="Line 10"/>
          <p:cNvSpPr>
            <a:spLocks noChangeShapeType="1"/>
          </p:cNvSpPr>
          <p:nvPr/>
        </p:nvSpPr>
        <p:spPr bwMode="auto">
          <a:xfrm flipV="1">
            <a:off x="5870575" y="2533650"/>
            <a:ext cx="0" cy="1673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03" name="Line 11"/>
          <p:cNvSpPr>
            <a:spLocks noChangeShapeType="1"/>
          </p:cNvSpPr>
          <p:nvPr/>
        </p:nvSpPr>
        <p:spPr bwMode="auto">
          <a:xfrm flipV="1">
            <a:off x="2819400" y="2159000"/>
            <a:ext cx="0" cy="3651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05" name="Text Box 13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10</a:t>
            </a:r>
          </a:p>
        </p:txBody>
      </p:sp>
      <p:sp>
        <p:nvSpPr>
          <p:cNvPr id="161806" name="Line 14"/>
          <p:cNvSpPr>
            <a:spLocks noChangeShapeType="1"/>
          </p:cNvSpPr>
          <p:nvPr/>
        </p:nvSpPr>
        <p:spPr bwMode="auto">
          <a:xfrm flipH="1">
            <a:off x="1981200" y="2532063"/>
            <a:ext cx="831850" cy="841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07" name="Line 15"/>
          <p:cNvSpPr>
            <a:spLocks noChangeShapeType="1"/>
          </p:cNvSpPr>
          <p:nvPr/>
        </p:nvSpPr>
        <p:spPr bwMode="auto">
          <a:xfrm flipH="1">
            <a:off x="1981200" y="4205288"/>
            <a:ext cx="831850" cy="831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08" name="Line 16"/>
          <p:cNvSpPr>
            <a:spLocks noChangeShapeType="1"/>
          </p:cNvSpPr>
          <p:nvPr/>
        </p:nvSpPr>
        <p:spPr bwMode="auto">
          <a:xfrm flipH="1">
            <a:off x="5026025" y="4206875"/>
            <a:ext cx="841375" cy="831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09" name="Line 17"/>
          <p:cNvSpPr>
            <a:spLocks noChangeShapeType="1"/>
          </p:cNvSpPr>
          <p:nvPr/>
        </p:nvSpPr>
        <p:spPr bwMode="auto">
          <a:xfrm flipH="1">
            <a:off x="5029200" y="2532063"/>
            <a:ext cx="831850" cy="841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11" name="Line 19"/>
          <p:cNvSpPr>
            <a:spLocks noChangeShapeType="1"/>
          </p:cNvSpPr>
          <p:nvPr/>
        </p:nvSpPr>
        <p:spPr bwMode="auto">
          <a:xfrm flipV="1">
            <a:off x="5029200" y="3065463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12" name="Line 20"/>
          <p:cNvSpPr>
            <a:spLocks noChangeShapeType="1"/>
          </p:cNvSpPr>
          <p:nvPr/>
        </p:nvSpPr>
        <p:spPr bwMode="auto">
          <a:xfrm flipV="1">
            <a:off x="5867400" y="1770063"/>
            <a:ext cx="0" cy="758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13" name="Text Box 21"/>
          <p:cNvSpPr txBox="1">
            <a:spLocks noChangeArrowheads="1"/>
          </p:cNvSpPr>
          <p:nvPr/>
        </p:nvSpPr>
        <p:spPr bwMode="auto">
          <a:xfrm>
            <a:off x="4648200" y="5094288"/>
            <a:ext cx="228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/>
              <a:t>S</a:t>
            </a:r>
            <a:endParaRPr lang="en-US" dirty="0"/>
          </a:p>
        </p:txBody>
      </p:sp>
      <p:sp>
        <p:nvSpPr>
          <p:cNvPr id="161814" name="Text Box 22"/>
          <p:cNvSpPr txBox="1">
            <a:spLocks noChangeArrowheads="1"/>
          </p:cNvSpPr>
          <p:nvPr/>
        </p:nvSpPr>
        <p:spPr bwMode="auto">
          <a:xfrm>
            <a:off x="1600200" y="3217863"/>
            <a:ext cx="3048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>
                <a:latin typeface="Symbol" pitchFamily="18" charset="2"/>
              </a:rPr>
              <a:t>b</a:t>
            </a:r>
            <a:r>
              <a:rPr lang="en-US" sz="1800" b="1" baseline="-25000"/>
              <a:t>1</a:t>
            </a:r>
            <a:endParaRPr lang="en-US"/>
          </a:p>
        </p:txBody>
      </p:sp>
      <p:sp>
        <p:nvSpPr>
          <p:cNvPr id="161815" name="Text Box 23"/>
          <p:cNvSpPr txBox="1">
            <a:spLocks noChangeArrowheads="1"/>
          </p:cNvSpPr>
          <p:nvPr/>
        </p:nvSpPr>
        <p:spPr bwMode="auto">
          <a:xfrm>
            <a:off x="1422400" y="1998663"/>
            <a:ext cx="137001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>
                <a:latin typeface="Symbol" pitchFamily="18" charset="2"/>
              </a:rPr>
              <a:t>b</a:t>
            </a:r>
            <a:r>
              <a:rPr lang="en-US" sz="1800" b="1" baseline="-25000"/>
              <a:t>1</a:t>
            </a:r>
            <a:r>
              <a:rPr lang="en-US" sz="1800" b="1" i="1"/>
              <a:t> </a:t>
            </a:r>
            <a:r>
              <a:rPr lang="en-US" sz="1800" b="1"/>
              <a:t>+ </a:t>
            </a:r>
            <a:r>
              <a:rPr lang="en-US" sz="1800" b="1" i="1">
                <a:latin typeface="Symbol" pitchFamily="18" charset="2"/>
              </a:rPr>
              <a:t>b</a:t>
            </a:r>
            <a:r>
              <a:rPr lang="en-US" sz="1800" b="1" baseline="-25000"/>
              <a:t>3</a:t>
            </a:r>
            <a:r>
              <a:rPr lang="en-US" sz="1800" b="1" i="1"/>
              <a:t>EXP</a:t>
            </a:r>
            <a:endParaRPr lang="en-US"/>
          </a:p>
        </p:txBody>
      </p:sp>
      <p:sp>
        <p:nvSpPr>
          <p:cNvPr id="161817" name="Line 25"/>
          <p:cNvSpPr>
            <a:spLocks noChangeShapeType="1"/>
          </p:cNvSpPr>
          <p:nvPr/>
        </p:nvSpPr>
        <p:spPr bwMode="auto">
          <a:xfrm flipV="1">
            <a:off x="5867400" y="1312863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18" name="Oval 26"/>
          <p:cNvSpPr>
            <a:spLocks noChangeAspect="1" noChangeArrowheads="1"/>
          </p:cNvSpPr>
          <p:nvPr/>
        </p:nvSpPr>
        <p:spPr bwMode="auto">
          <a:xfrm>
            <a:off x="5799138" y="1236663"/>
            <a:ext cx="144462" cy="144462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19" name="Text Box 27"/>
          <p:cNvSpPr txBox="1">
            <a:spLocks noChangeArrowheads="1"/>
          </p:cNvSpPr>
          <p:nvPr/>
        </p:nvSpPr>
        <p:spPr bwMode="auto">
          <a:xfrm>
            <a:off x="6096000" y="1149350"/>
            <a:ext cx="23622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>
                <a:latin typeface="Symbol" pitchFamily="18" charset="2"/>
              </a:rPr>
              <a:t>b</a:t>
            </a:r>
            <a:r>
              <a:rPr lang="en-US" sz="1800" b="1" baseline="-25000"/>
              <a:t>1</a:t>
            </a:r>
            <a:r>
              <a:rPr lang="en-US" sz="1800" b="1" i="1"/>
              <a:t> </a:t>
            </a:r>
            <a:r>
              <a:rPr lang="en-US" sz="1800" b="1"/>
              <a:t>+ </a:t>
            </a:r>
            <a:r>
              <a:rPr lang="en-US" sz="1800" b="1" i="1">
                <a:latin typeface="Symbol" pitchFamily="18" charset="2"/>
              </a:rPr>
              <a:t>b</a:t>
            </a:r>
            <a:r>
              <a:rPr lang="en-US" sz="1800" b="1" baseline="-25000"/>
              <a:t>2</a:t>
            </a:r>
            <a:r>
              <a:rPr lang="en-US" sz="1800" b="1" i="1"/>
              <a:t>S</a:t>
            </a:r>
            <a:r>
              <a:rPr lang="en-US" sz="1800" b="1"/>
              <a:t> + </a:t>
            </a:r>
            <a:r>
              <a:rPr lang="en-US" sz="1800" b="1" i="1">
                <a:latin typeface="Symbol" pitchFamily="18" charset="2"/>
              </a:rPr>
              <a:t>b</a:t>
            </a:r>
            <a:r>
              <a:rPr lang="en-US" sz="1800" b="1" i="1" baseline="-25000"/>
              <a:t>3</a:t>
            </a:r>
            <a:r>
              <a:rPr lang="en-US" sz="1800" b="1" i="1"/>
              <a:t>EXP</a:t>
            </a:r>
            <a:r>
              <a:rPr lang="en-US" sz="1800" b="1"/>
              <a:t> + </a:t>
            </a:r>
            <a:r>
              <a:rPr lang="en-US" sz="1800" b="1" i="1"/>
              <a:t>u</a:t>
            </a:r>
            <a:endParaRPr lang="en-US"/>
          </a:p>
        </p:txBody>
      </p:sp>
      <p:sp>
        <p:nvSpPr>
          <p:cNvPr id="161824" name="Text Box 32"/>
          <p:cNvSpPr txBox="1">
            <a:spLocks noChangeArrowheads="1"/>
          </p:cNvSpPr>
          <p:nvPr/>
        </p:nvSpPr>
        <p:spPr bwMode="auto">
          <a:xfrm>
            <a:off x="685800" y="3721100"/>
            <a:ext cx="12954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/>
              <a:t>EARNINGS</a:t>
            </a:r>
            <a:endParaRPr lang="en-US"/>
          </a:p>
        </p:txBody>
      </p:sp>
      <p:sp>
        <p:nvSpPr>
          <p:cNvPr id="161825" name="Text Box 33"/>
          <p:cNvSpPr txBox="1">
            <a:spLocks noChangeArrowheads="1"/>
          </p:cNvSpPr>
          <p:nvPr/>
        </p:nvSpPr>
        <p:spPr bwMode="auto">
          <a:xfrm>
            <a:off x="2686050" y="4303713"/>
            <a:ext cx="6381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1" dirty="0"/>
              <a:t>EXP</a:t>
            </a:r>
            <a:endParaRPr lang="en-US" dirty="0"/>
          </a:p>
        </p:txBody>
      </p:sp>
      <p:sp>
        <p:nvSpPr>
          <p:cNvPr id="161827" name="Line 35"/>
          <p:cNvSpPr>
            <a:spLocks noChangeShapeType="1"/>
          </p:cNvSpPr>
          <p:nvPr/>
        </p:nvSpPr>
        <p:spPr bwMode="auto">
          <a:xfrm>
            <a:off x="1976438" y="5038725"/>
            <a:ext cx="30432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28" name="Line 36"/>
          <p:cNvSpPr>
            <a:spLocks noChangeShapeType="1"/>
          </p:cNvSpPr>
          <p:nvPr/>
        </p:nvSpPr>
        <p:spPr bwMode="auto">
          <a:xfrm>
            <a:off x="1981200" y="3365500"/>
            <a:ext cx="3043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29" name="Line 37"/>
          <p:cNvSpPr>
            <a:spLocks noChangeShapeType="1"/>
          </p:cNvSpPr>
          <p:nvPr/>
        </p:nvSpPr>
        <p:spPr bwMode="auto">
          <a:xfrm flipV="1">
            <a:off x="1981200" y="3365500"/>
            <a:ext cx="0" cy="1673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30" name="Line 38"/>
          <p:cNvSpPr>
            <a:spLocks noChangeShapeType="1"/>
          </p:cNvSpPr>
          <p:nvPr/>
        </p:nvSpPr>
        <p:spPr bwMode="auto">
          <a:xfrm flipV="1">
            <a:off x="5029200" y="3365500"/>
            <a:ext cx="0" cy="1673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31" name="Line 39"/>
          <p:cNvSpPr>
            <a:spLocks noChangeShapeType="1"/>
          </p:cNvSpPr>
          <p:nvPr/>
        </p:nvSpPr>
        <p:spPr bwMode="auto">
          <a:xfrm>
            <a:off x="2817813" y="4206875"/>
            <a:ext cx="30432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32" name="Line 40"/>
          <p:cNvSpPr>
            <a:spLocks noChangeShapeType="1"/>
          </p:cNvSpPr>
          <p:nvPr/>
        </p:nvSpPr>
        <p:spPr bwMode="auto">
          <a:xfrm>
            <a:off x="2819400" y="2533650"/>
            <a:ext cx="3043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33" name="Line 41"/>
          <p:cNvSpPr>
            <a:spLocks noChangeShapeType="1"/>
          </p:cNvSpPr>
          <p:nvPr/>
        </p:nvSpPr>
        <p:spPr bwMode="auto">
          <a:xfrm flipV="1">
            <a:off x="2819400" y="2533650"/>
            <a:ext cx="0" cy="1673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34" name="Freeform 42"/>
          <p:cNvSpPr>
            <a:spLocks noChangeAspect="1"/>
          </p:cNvSpPr>
          <p:nvPr/>
        </p:nvSpPr>
        <p:spPr bwMode="auto">
          <a:xfrm rot="16200000" flipV="1">
            <a:off x="4928394" y="4983957"/>
            <a:ext cx="73025" cy="96837"/>
          </a:xfrm>
          <a:custGeom>
            <a:avLst/>
            <a:gdLst>
              <a:gd name="T0" fmla="*/ 144 w 288"/>
              <a:gd name="T1" fmla="*/ 0 h 288"/>
              <a:gd name="T2" fmla="*/ 288 w 288"/>
              <a:gd name="T3" fmla="*/ 288 h 288"/>
              <a:gd name="T4" fmla="*/ 0 w 288"/>
              <a:gd name="T5" fmla="*/ 288 h 288"/>
              <a:gd name="T6" fmla="*/ 144 w 288"/>
              <a:gd name="T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8" h="288">
                <a:moveTo>
                  <a:pt x="144" y="0"/>
                </a:moveTo>
                <a:lnTo>
                  <a:pt x="288" y="288"/>
                </a:lnTo>
                <a:lnTo>
                  <a:pt x="0" y="288"/>
                </a:lnTo>
                <a:lnTo>
                  <a:pt x="144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35" name="Freeform 43"/>
          <p:cNvSpPr>
            <a:spLocks noChangeAspect="1"/>
          </p:cNvSpPr>
          <p:nvPr/>
        </p:nvSpPr>
        <p:spPr bwMode="auto">
          <a:xfrm rot="13593845" flipV="1">
            <a:off x="2734469" y="4198144"/>
            <a:ext cx="73025" cy="96837"/>
          </a:xfrm>
          <a:custGeom>
            <a:avLst/>
            <a:gdLst>
              <a:gd name="T0" fmla="*/ 144 w 288"/>
              <a:gd name="T1" fmla="*/ 0 h 288"/>
              <a:gd name="T2" fmla="*/ 288 w 288"/>
              <a:gd name="T3" fmla="*/ 288 h 288"/>
              <a:gd name="T4" fmla="*/ 0 w 288"/>
              <a:gd name="T5" fmla="*/ 288 h 288"/>
              <a:gd name="T6" fmla="*/ 144 w 288"/>
              <a:gd name="T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8" h="288">
                <a:moveTo>
                  <a:pt x="144" y="0"/>
                </a:moveTo>
                <a:lnTo>
                  <a:pt x="288" y="288"/>
                </a:lnTo>
                <a:lnTo>
                  <a:pt x="0" y="288"/>
                </a:lnTo>
                <a:lnTo>
                  <a:pt x="144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45" name="Text Box 53"/>
          <p:cNvSpPr txBox="1">
            <a:spLocks noChangeArrowheads="1"/>
          </p:cNvSpPr>
          <p:nvPr/>
        </p:nvSpPr>
        <p:spPr bwMode="auto">
          <a:xfrm>
            <a:off x="5468938" y="1419225"/>
            <a:ext cx="2286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/>
              <a:t>u</a:t>
            </a:r>
            <a:endParaRPr lang="en-US"/>
          </a:p>
        </p:txBody>
      </p:sp>
      <p:sp>
        <p:nvSpPr>
          <p:cNvPr id="161849" name="Text Box 5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However we do assume that the effects of </a:t>
            </a:r>
            <a:r>
              <a:rPr lang="en-GB" sz="1500" b="1" i="1"/>
              <a:t>S</a:t>
            </a:r>
            <a:r>
              <a:rPr lang="en-GB" sz="1500" b="1"/>
              <a:t> and </a:t>
            </a:r>
            <a:r>
              <a:rPr lang="en-GB" sz="1500" b="1" i="1"/>
              <a:t>EXP</a:t>
            </a:r>
            <a:r>
              <a:rPr lang="en-GB" sz="1500" b="1"/>
              <a:t> on </a:t>
            </a:r>
            <a:r>
              <a:rPr lang="en-GB" sz="1500" b="1" i="1"/>
              <a:t>EARNINGS</a:t>
            </a:r>
            <a:r>
              <a:rPr lang="en-GB" sz="1500" b="1"/>
              <a:t> are additive.  The impact of a difference in </a:t>
            </a:r>
            <a:r>
              <a:rPr lang="en-GB" sz="1500" b="1" i="1"/>
              <a:t>S</a:t>
            </a:r>
            <a:r>
              <a:rPr lang="en-GB" sz="1500" b="1"/>
              <a:t> on </a:t>
            </a:r>
            <a:r>
              <a:rPr lang="en-GB" sz="1500" b="1" i="1"/>
              <a:t>EARNINGS</a:t>
            </a:r>
            <a:r>
              <a:rPr lang="en-GB" sz="1500" b="1"/>
              <a:t> is not affected by the value of </a:t>
            </a:r>
            <a:r>
              <a:rPr lang="en-GB" sz="1500" b="1" i="1"/>
              <a:t>EXP</a:t>
            </a:r>
            <a:r>
              <a:rPr lang="en-GB" sz="1500" b="1"/>
              <a:t>, or vice versa.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6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4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MULTIPLE REGRESSION WITH TWO EXPLANATORY VARIABLES: EXAMPLE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65" name="Rectangle 16"/>
          <p:cNvSpPr>
            <a:spLocks noChangeArrowheads="1"/>
          </p:cNvSpPr>
          <p:nvPr/>
        </p:nvSpPr>
        <p:spPr bwMode="auto">
          <a:xfrm>
            <a:off x="0" y="504000"/>
            <a:ext cx="9144000" cy="4635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66" name="Text Box 58"/>
          <p:cNvSpPr txBox="1">
            <a:spLocks noChangeArrowheads="1"/>
          </p:cNvSpPr>
          <p:nvPr/>
        </p:nvSpPr>
        <p:spPr bwMode="auto">
          <a:xfrm>
            <a:off x="2686050" y="590550"/>
            <a:ext cx="38862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/>
              <a:t>EARNINGS</a:t>
            </a:r>
            <a:r>
              <a:rPr lang="en-US" sz="1800" b="1" dirty="0"/>
              <a:t> = </a:t>
            </a:r>
            <a:r>
              <a:rPr lang="en-US" sz="1800" b="1" i="1" dirty="0">
                <a:latin typeface="Symbol" pitchFamily="18" charset="2"/>
              </a:rPr>
              <a:t>b</a:t>
            </a:r>
            <a:r>
              <a:rPr lang="en-US" sz="1800" b="1" baseline="-25000" dirty="0"/>
              <a:t>1</a:t>
            </a:r>
            <a:r>
              <a:rPr lang="en-US" sz="1800" b="1" i="1" dirty="0"/>
              <a:t> </a:t>
            </a:r>
            <a:r>
              <a:rPr lang="en-US" sz="1800" b="1" dirty="0"/>
              <a:t>+ </a:t>
            </a:r>
            <a:r>
              <a:rPr lang="en-US" sz="1800" b="1" i="1" dirty="0">
                <a:latin typeface="Symbol" pitchFamily="18" charset="2"/>
              </a:rPr>
              <a:t>b</a:t>
            </a:r>
            <a:r>
              <a:rPr lang="en-US" sz="1800" b="1" baseline="-25000" dirty="0"/>
              <a:t>2</a:t>
            </a:r>
            <a:r>
              <a:rPr lang="en-US" sz="1800" b="1" i="1" dirty="0"/>
              <a:t>S</a:t>
            </a:r>
            <a:r>
              <a:rPr lang="en-US" sz="1800" b="1" dirty="0"/>
              <a:t> + </a:t>
            </a:r>
            <a:r>
              <a:rPr lang="en-US" sz="1800" b="1" i="1" dirty="0">
                <a:latin typeface="Symbol" pitchFamily="18" charset="2"/>
              </a:rPr>
              <a:t>b</a:t>
            </a:r>
            <a:r>
              <a:rPr lang="en-US" sz="1800" b="1" i="1" baseline="-25000" dirty="0"/>
              <a:t>3</a:t>
            </a:r>
            <a:r>
              <a:rPr lang="en-US" sz="1800" b="1" i="1" dirty="0"/>
              <a:t>EXP</a:t>
            </a:r>
            <a:r>
              <a:rPr lang="en-US" sz="1800" b="1" dirty="0"/>
              <a:t> + </a:t>
            </a:r>
            <a:r>
              <a:rPr lang="en-US" sz="1800" b="1" i="1" dirty="0"/>
              <a:t>u</a:t>
            </a:r>
            <a:endParaRPr lang="en-US" dirty="0"/>
          </a:p>
        </p:txBody>
      </p:sp>
      <p:cxnSp>
        <p:nvCxnSpPr>
          <p:cNvPr id="71" name="Straight Arrow Connector 70"/>
          <p:cNvCxnSpPr/>
          <p:nvPr/>
        </p:nvCxnSpPr>
        <p:spPr bwMode="auto">
          <a:xfrm>
            <a:off x="5695950" y="1307306"/>
            <a:ext cx="0" cy="461169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Arrow Connector 74"/>
          <p:cNvCxnSpPr/>
          <p:nvPr/>
        </p:nvCxnSpPr>
        <p:spPr bwMode="auto">
          <a:xfrm>
            <a:off x="4919662" y="3092450"/>
            <a:ext cx="0" cy="288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Arrow Connector 72"/>
          <p:cNvCxnSpPr/>
          <p:nvPr/>
        </p:nvCxnSpPr>
        <p:spPr bwMode="auto">
          <a:xfrm>
            <a:off x="2957512" y="2149475"/>
            <a:ext cx="0" cy="360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1810" name="Freeform 18"/>
          <p:cNvSpPr>
            <a:spLocks/>
          </p:cNvSpPr>
          <p:nvPr/>
        </p:nvSpPr>
        <p:spPr bwMode="auto">
          <a:xfrm>
            <a:off x="1981200" y="1770063"/>
            <a:ext cx="3884613" cy="1600200"/>
          </a:xfrm>
          <a:custGeom>
            <a:avLst/>
            <a:gdLst>
              <a:gd name="T0" fmla="*/ 0 w 2448"/>
              <a:gd name="T1" fmla="*/ 1008 h 1008"/>
              <a:gd name="T2" fmla="*/ 1920 w 2448"/>
              <a:gd name="T3" fmla="*/ 816 h 1008"/>
              <a:gd name="T4" fmla="*/ 2448 w 2448"/>
              <a:gd name="T5" fmla="*/ 0 h 1008"/>
              <a:gd name="T6" fmla="*/ 528 w 2448"/>
              <a:gd name="T7" fmla="*/ 240 h 1008"/>
              <a:gd name="T8" fmla="*/ 0 w 2448"/>
              <a:gd name="T9" fmla="*/ 1008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48" h="1008">
                <a:moveTo>
                  <a:pt x="0" y="1008"/>
                </a:moveTo>
                <a:lnTo>
                  <a:pt x="1920" y="816"/>
                </a:lnTo>
                <a:lnTo>
                  <a:pt x="2448" y="0"/>
                </a:lnTo>
                <a:lnTo>
                  <a:pt x="528" y="240"/>
                </a:lnTo>
                <a:lnTo>
                  <a:pt x="0" y="1008"/>
                </a:lnTo>
                <a:close/>
              </a:path>
            </a:pathLst>
          </a:custGeom>
          <a:solidFill>
            <a:srgbClr val="C0C0C0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4" name="Text Box 34"/>
          <p:cNvSpPr txBox="1">
            <a:spLocks noChangeArrowheads="1"/>
          </p:cNvSpPr>
          <p:nvPr/>
        </p:nvSpPr>
        <p:spPr bwMode="auto">
          <a:xfrm>
            <a:off x="5143500" y="2913063"/>
            <a:ext cx="1057275" cy="27463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>
                <a:latin typeface="Symbol" pitchFamily="18" charset="2"/>
              </a:rPr>
              <a:t>b</a:t>
            </a:r>
            <a:r>
              <a:rPr lang="en-US" sz="1800" b="1" baseline="-25000" dirty="0"/>
              <a:t>1</a:t>
            </a:r>
            <a:r>
              <a:rPr lang="en-US" sz="1800" b="1" i="1" dirty="0"/>
              <a:t> </a:t>
            </a:r>
            <a:r>
              <a:rPr lang="en-US" sz="1800" b="1" dirty="0"/>
              <a:t>+ </a:t>
            </a:r>
            <a:r>
              <a:rPr lang="en-US" sz="1800" b="1" i="1" dirty="0">
                <a:latin typeface="Symbol" pitchFamily="18" charset="2"/>
              </a:rPr>
              <a:t>b</a:t>
            </a:r>
            <a:r>
              <a:rPr lang="en-US" sz="1800" b="1" baseline="-25000" dirty="0"/>
              <a:t>2</a:t>
            </a:r>
            <a:r>
              <a:rPr lang="en-US" sz="1800" b="1" i="1" dirty="0"/>
              <a:t>S</a:t>
            </a:r>
            <a:endParaRPr lang="en-US" dirty="0"/>
          </a:p>
        </p:txBody>
      </p:sp>
      <p:sp>
        <p:nvSpPr>
          <p:cNvPr id="55" name="Text Box 3"/>
          <p:cNvSpPr txBox="1">
            <a:spLocks noChangeArrowheads="1"/>
          </p:cNvSpPr>
          <p:nvPr/>
        </p:nvSpPr>
        <p:spPr bwMode="auto">
          <a:xfrm>
            <a:off x="3581400" y="3402013"/>
            <a:ext cx="15240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/>
              <a:t>pure </a:t>
            </a:r>
            <a:r>
              <a:rPr lang="en-US" sz="1800" b="1" i="1" dirty="0"/>
              <a:t>S</a:t>
            </a:r>
            <a:r>
              <a:rPr lang="en-US" sz="1800" b="1" dirty="0"/>
              <a:t> effect</a:t>
            </a:r>
            <a:endParaRPr lang="en-US" dirty="0"/>
          </a:p>
        </p:txBody>
      </p:sp>
      <p:sp>
        <p:nvSpPr>
          <p:cNvPr id="56" name="Freeform 44"/>
          <p:cNvSpPr>
            <a:spLocks noChangeAspect="1"/>
          </p:cNvSpPr>
          <p:nvPr/>
        </p:nvSpPr>
        <p:spPr bwMode="auto">
          <a:xfrm rot="10800000" flipV="1">
            <a:off x="1939925" y="3422650"/>
            <a:ext cx="73025" cy="96838"/>
          </a:xfrm>
          <a:custGeom>
            <a:avLst/>
            <a:gdLst>
              <a:gd name="T0" fmla="*/ 144 w 288"/>
              <a:gd name="T1" fmla="*/ 0 h 288"/>
              <a:gd name="T2" fmla="*/ 288 w 288"/>
              <a:gd name="T3" fmla="*/ 288 h 288"/>
              <a:gd name="T4" fmla="*/ 0 w 288"/>
              <a:gd name="T5" fmla="*/ 288 h 288"/>
              <a:gd name="T6" fmla="*/ 144 w 288"/>
              <a:gd name="T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8" h="288">
                <a:moveTo>
                  <a:pt x="144" y="0"/>
                </a:moveTo>
                <a:lnTo>
                  <a:pt x="288" y="288"/>
                </a:lnTo>
                <a:lnTo>
                  <a:pt x="0" y="288"/>
                </a:lnTo>
                <a:lnTo>
                  <a:pt x="144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22" name="Oval 30"/>
          <p:cNvSpPr>
            <a:spLocks noChangeAspect="1" noChangeArrowheads="1"/>
          </p:cNvSpPr>
          <p:nvPr/>
        </p:nvSpPr>
        <p:spPr bwMode="auto">
          <a:xfrm>
            <a:off x="1905000" y="3292475"/>
            <a:ext cx="144463" cy="144463"/>
          </a:xfrm>
          <a:prstGeom prst="ellipse">
            <a:avLst/>
          </a:prstGeom>
          <a:solidFill>
            <a:srgbClr val="969696"/>
          </a:solidFill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61823" name="Oval 31"/>
          <p:cNvSpPr>
            <a:spLocks noChangeAspect="1" noChangeArrowheads="1"/>
          </p:cNvSpPr>
          <p:nvPr/>
        </p:nvSpPr>
        <p:spPr bwMode="auto">
          <a:xfrm>
            <a:off x="2751138" y="2068513"/>
            <a:ext cx="144462" cy="144462"/>
          </a:xfrm>
          <a:prstGeom prst="ellipse">
            <a:avLst/>
          </a:prstGeom>
          <a:solidFill>
            <a:srgbClr val="969696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21" name="Oval 29"/>
          <p:cNvSpPr>
            <a:spLocks noChangeAspect="1" noChangeArrowheads="1"/>
          </p:cNvSpPr>
          <p:nvPr/>
        </p:nvSpPr>
        <p:spPr bwMode="auto">
          <a:xfrm>
            <a:off x="4953000" y="2990850"/>
            <a:ext cx="144463" cy="144463"/>
          </a:xfrm>
          <a:prstGeom prst="ellipse">
            <a:avLst/>
          </a:prstGeom>
          <a:solidFill>
            <a:srgbClr val="969696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20" name="Oval 28"/>
          <p:cNvSpPr>
            <a:spLocks noChangeAspect="1" noChangeArrowheads="1"/>
          </p:cNvSpPr>
          <p:nvPr/>
        </p:nvSpPr>
        <p:spPr bwMode="auto">
          <a:xfrm>
            <a:off x="5791200" y="1692275"/>
            <a:ext cx="144463" cy="144463"/>
          </a:xfrm>
          <a:prstGeom prst="ellipse">
            <a:avLst/>
          </a:prstGeom>
          <a:solidFill>
            <a:srgbClr val="969696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8" name="Text Box 24"/>
          <p:cNvSpPr txBox="1">
            <a:spLocks noChangeArrowheads="1"/>
          </p:cNvSpPr>
          <p:nvPr/>
        </p:nvSpPr>
        <p:spPr bwMode="auto">
          <a:xfrm>
            <a:off x="6134100" y="1617663"/>
            <a:ext cx="20097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>
                <a:latin typeface="Symbol" pitchFamily="18" charset="2"/>
              </a:rPr>
              <a:t>b</a:t>
            </a:r>
            <a:r>
              <a:rPr lang="en-US" sz="1800" b="1" baseline="-25000"/>
              <a:t>1</a:t>
            </a:r>
            <a:r>
              <a:rPr lang="en-US" sz="1800" b="1" i="1"/>
              <a:t> </a:t>
            </a:r>
            <a:r>
              <a:rPr lang="en-US" sz="1800" b="1"/>
              <a:t>+ </a:t>
            </a:r>
            <a:r>
              <a:rPr lang="en-US" sz="1800" b="1" i="1">
                <a:latin typeface="Symbol" pitchFamily="18" charset="2"/>
              </a:rPr>
              <a:t>b</a:t>
            </a:r>
            <a:r>
              <a:rPr lang="en-US" sz="1800" b="1" baseline="-25000"/>
              <a:t>2</a:t>
            </a:r>
            <a:r>
              <a:rPr lang="en-US" sz="1800" b="1" i="1"/>
              <a:t>S</a:t>
            </a:r>
            <a:r>
              <a:rPr lang="en-US" sz="1800" b="1"/>
              <a:t> + </a:t>
            </a:r>
            <a:r>
              <a:rPr lang="en-US" sz="1800" b="1" i="1">
                <a:latin typeface="Symbol" pitchFamily="18" charset="2"/>
              </a:rPr>
              <a:t>b</a:t>
            </a:r>
            <a:r>
              <a:rPr lang="en-US" sz="1800" b="1" baseline="-25000"/>
              <a:t>3</a:t>
            </a:r>
            <a:r>
              <a:rPr lang="en-US" sz="1800" b="1" i="1"/>
              <a:t>EXP</a:t>
            </a:r>
            <a:endParaRPr lang="en-US"/>
          </a:p>
        </p:txBody>
      </p:sp>
      <p:sp>
        <p:nvSpPr>
          <p:cNvPr id="59" name="Text Box 49"/>
          <p:cNvSpPr txBox="1">
            <a:spLocks noChangeArrowheads="1"/>
          </p:cNvSpPr>
          <p:nvPr/>
        </p:nvSpPr>
        <p:spPr bwMode="auto">
          <a:xfrm>
            <a:off x="6134100" y="1952625"/>
            <a:ext cx="24384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/>
              <a:t>combined effect of </a:t>
            </a:r>
            <a:r>
              <a:rPr lang="en-US" sz="1800" b="1" i="1" dirty="0"/>
              <a:t>S</a:t>
            </a:r>
            <a:r>
              <a:rPr lang="en-US" sz="1800" b="1" dirty="0"/>
              <a:t> and </a:t>
            </a:r>
            <a:r>
              <a:rPr lang="en-US" sz="1800" b="1" i="1" dirty="0"/>
              <a:t>EXP</a:t>
            </a:r>
            <a:endParaRPr lang="en-US" dirty="0"/>
          </a:p>
        </p:txBody>
      </p:sp>
      <p:cxnSp>
        <p:nvCxnSpPr>
          <p:cNvPr id="60" name="Straight Arrow Connector 59"/>
          <p:cNvCxnSpPr/>
          <p:nvPr/>
        </p:nvCxnSpPr>
        <p:spPr bwMode="auto">
          <a:xfrm>
            <a:off x="5981700" y="1812131"/>
            <a:ext cx="0" cy="719139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96045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7769" name="Text Box 9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The regression coefficients are derived using the same least squares principle used in simple regression analysis.  The fitted value of </a:t>
            </a:r>
            <a:r>
              <a:rPr lang="en-GB" sz="1500" b="1" i="1"/>
              <a:t>Y</a:t>
            </a:r>
            <a:r>
              <a:rPr lang="en-GB" sz="1500" b="1"/>
              <a:t> in observation </a:t>
            </a:r>
            <a:r>
              <a:rPr lang="en-GB" sz="1500" b="1" i="1"/>
              <a:t>i</a:t>
            </a:r>
            <a:r>
              <a:rPr lang="en-GB" sz="1500" b="1"/>
              <a:t> depends on our choice of </a:t>
            </a:r>
            <a:r>
              <a:rPr lang="en-GB" sz="1500" b="1" i="1"/>
              <a:t>b</a:t>
            </a:r>
            <a:r>
              <a:rPr lang="en-GB" sz="1500" b="1" baseline="-25000"/>
              <a:t>1</a:t>
            </a:r>
            <a:r>
              <a:rPr lang="en-GB" sz="1500" b="1"/>
              <a:t>, </a:t>
            </a:r>
            <a:r>
              <a:rPr lang="en-GB" sz="1500" b="1" i="1"/>
              <a:t>b</a:t>
            </a:r>
            <a:r>
              <a:rPr lang="en-GB" sz="1500" b="1" baseline="-25000"/>
              <a:t>2</a:t>
            </a:r>
            <a:r>
              <a:rPr lang="en-GB" sz="1500" b="1"/>
              <a:t>, and </a:t>
            </a:r>
            <a:r>
              <a:rPr lang="en-GB" sz="1500" b="1" i="1"/>
              <a:t>b</a:t>
            </a:r>
            <a:r>
              <a:rPr lang="en-GB" sz="1500" b="1" baseline="-25000"/>
              <a:t>3</a:t>
            </a:r>
            <a:r>
              <a:rPr lang="en-GB" sz="1500" b="1"/>
              <a:t>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17770" name="Text Box 10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11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MULTIPLE REGRESSION WITH TWO EXPLANATORY VARIABLES: EXAMPLE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504000"/>
            <a:ext cx="9144000" cy="885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4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05985768"/>
              </p:ext>
            </p:extLst>
          </p:nvPr>
        </p:nvGraphicFramePr>
        <p:xfrm>
          <a:off x="937725" y="921600"/>
          <a:ext cx="3263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13" name="Equation" r:id="rId3" imgW="3263760" imgH="380880" progId="Equation.3">
                  <p:embed/>
                </p:oleObj>
              </mc:Choice>
              <mc:Fallback>
                <p:oleObj name="Equation" r:id="rId3" imgW="3263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7725" y="921600"/>
                        <a:ext cx="3263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64359220"/>
              </p:ext>
            </p:extLst>
          </p:nvPr>
        </p:nvGraphicFramePr>
        <p:xfrm>
          <a:off x="5156200" y="871200"/>
          <a:ext cx="2590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814" name="Equation" r:id="rId5" imgW="2590560" imgH="431640" progId="Equation.3">
                  <p:embed/>
                </p:oleObj>
              </mc:Choice>
              <mc:Fallback>
                <p:oleObj name="Equation" r:id="rId5" imgW="259056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6200" y="871200"/>
                        <a:ext cx="2590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 Box 16"/>
          <p:cNvSpPr txBox="1">
            <a:spLocks noChangeArrowheads="1"/>
          </p:cNvSpPr>
          <p:nvPr/>
        </p:nvSpPr>
        <p:spPr bwMode="auto">
          <a:xfrm>
            <a:off x="5656263" y="529200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Fitted model      </a:t>
            </a:r>
            <a:endParaRPr lang="en-US" sz="1800" b="1" dirty="0"/>
          </a:p>
        </p:txBody>
      </p:sp>
      <p:sp>
        <p:nvSpPr>
          <p:cNvPr id="17" name="Text Box 16"/>
          <p:cNvSpPr txBox="1">
            <a:spLocks noChangeArrowheads="1"/>
          </p:cNvSpPr>
          <p:nvPr/>
        </p:nvSpPr>
        <p:spPr bwMode="auto">
          <a:xfrm>
            <a:off x="1865313" y="529200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True model      </a:t>
            </a:r>
            <a:endParaRPr lang="en-US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0" y="504000"/>
            <a:ext cx="9144000" cy="885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2582" name="Text Box 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The residual </a:t>
            </a:r>
            <a:r>
              <a:rPr lang="en-GB" sz="1500" b="1" i="1"/>
              <a:t>e</a:t>
            </a:r>
            <a:r>
              <a:rPr lang="en-GB" sz="1500" b="1" i="1" baseline="-25000"/>
              <a:t>i</a:t>
            </a:r>
            <a:r>
              <a:rPr lang="en-GB" sz="1500" b="1"/>
              <a:t> in observation </a:t>
            </a:r>
            <a:r>
              <a:rPr lang="en-GB" sz="1500" b="1" i="1"/>
              <a:t>i</a:t>
            </a:r>
            <a:r>
              <a:rPr lang="en-GB" sz="1500" b="1"/>
              <a:t> is the difference between the actual and fitted values of </a:t>
            </a:r>
            <a:r>
              <a:rPr lang="en-GB" sz="1500" b="1" i="1"/>
              <a:t>Y</a:t>
            </a:r>
            <a:r>
              <a:rPr lang="en-GB" sz="1500" b="1"/>
              <a:t>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52583" name="Text Box 7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12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MULTIPLE REGRESSION WITH TWO EXPLANATORY VARIABLES: EXAMPLE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1461600"/>
            <a:ext cx="9144000" cy="532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1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2393563"/>
              </p:ext>
            </p:extLst>
          </p:nvPr>
        </p:nvGraphicFramePr>
        <p:xfrm>
          <a:off x="937725" y="921600"/>
          <a:ext cx="3263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74" name="Equation" r:id="rId3" imgW="3263760" imgH="380880" progId="Equation.3">
                  <p:embed/>
                </p:oleObj>
              </mc:Choice>
              <mc:Fallback>
                <p:oleObj name="Equation" r:id="rId3" imgW="3263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7725" y="921600"/>
                        <a:ext cx="3263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0020604"/>
              </p:ext>
            </p:extLst>
          </p:nvPr>
        </p:nvGraphicFramePr>
        <p:xfrm>
          <a:off x="5156200" y="871200"/>
          <a:ext cx="2590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75" name="Equation" r:id="rId5" imgW="2590560" imgH="431640" progId="Equation.3">
                  <p:embed/>
                </p:oleObj>
              </mc:Choice>
              <mc:Fallback>
                <p:oleObj name="Equation" r:id="rId5" imgW="259056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6200" y="871200"/>
                        <a:ext cx="2590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ext Box 16"/>
          <p:cNvSpPr txBox="1">
            <a:spLocks noChangeArrowheads="1"/>
          </p:cNvSpPr>
          <p:nvPr/>
        </p:nvSpPr>
        <p:spPr bwMode="auto">
          <a:xfrm>
            <a:off x="5656263" y="529200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Fitted model      </a:t>
            </a:r>
            <a:endParaRPr lang="en-US" sz="1800" b="1" dirty="0"/>
          </a:p>
        </p:txBody>
      </p:sp>
      <p:sp>
        <p:nvSpPr>
          <p:cNvPr id="24" name="Text Box 16"/>
          <p:cNvSpPr txBox="1">
            <a:spLocks noChangeArrowheads="1"/>
          </p:cNvSpPr>
          <p:nvPr/>
        </p:nvSpPr>
        <p:spPr bwMode="auto">
          <a:xfrm>
            <a:off x="1865313" y="529200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True model      </a:t>
            </a:r>
            <a:endParaRPr lang="en-US" sz="1800" b="1" dirty="0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4234048"/>
              </p:ext>
            </p:extLst>
          </p:nvPr>
        </p:nvGraphicFramePr>
        <p:xfrm>
          <a:off x="1363663" y="1504950"/>
          <a:ext cx="4381500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2676" name="Equation" r:id="rId7" imgW="4381200" imgH="431640" progId="Equation.DSMT4">
                  <p:embed/>
                </p:oleObj>
              </mc:Choice>
              <mc:Fallback>
                <p:oleObj name="Equation" r:id="rId7" imgW="4381200" imgH="43164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3663" y="1504950"/>
                        <a:ext cx="4381500" cy="430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0" y="504000"/>
            <a:ext cx="9144000" cy="885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8796" name="Text Box 103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We define </a:t>
            </a:r>
            <a:r>
              <a:rPr lang="en-GB" sz="1500" b="1" i="1"/>
              <a:t>RSS</a:t>
            </a:r>
            <a:r>
              <a:rPr lang="en-GB" sz="1500" b="1"/>
              <a:t>, the sum of the squares of the residuals, and choose </a:t>
            </a:r>
            <a:r>
              <a:rPr lang="en-GB" sz="1500" b="1" i="1"/>
              <a:t>b</a:t>
            </a:r>
            <a:r>
              <a:rPr lang="en-GB" sz="1500" b="1" baseline="-25000"/>
              <a:t>1</a:t>
            </a:r>
            <a:r>
              <a:rPr lang="en-GB" sz="1500" b="1"/>
              <a:t>, </a:t>
            </a:r>
            <a:r>
              <a:rPr lang="en-GB" sz="1500" b="1" i="1"/>
              <a:t>b</a:t>
            </a:r>
            <a:r>
              <a:rPr lang="en-GB" sz="1500" b="1" baseline="-25000"/>
              <a:t>2</a:t>
            </a:r>
            <a:r>
              <a:rPr lang="en-GB" sz="1500" b="1"/>
              <a:t>, and </a:t>
            </a:r>
            <a:r>
              <a:rPr lang="en-GB" sz="1500" b="1" i="1"/>
              <a:t>b</a:t>
            </a:r>
            <a:r>
              <a:rPr lang="en-GB" sz="1500" b="1" baseline="-25000"/>
              <a:t>3</a:t>
            </a:r>
            <a:r>
              <a:rPr lang="en-GB" sz="1500" b="1"/>
              <a:t> so as to minimize it.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18797" name="Text Box 1037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13</a:t>
            </a: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MULTIPLE REGRESSION WITH TWO EXPLANATORY VARIABLES: EXAMPLE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0" y="2066401"/>
            <a:ext cx="9144000" cy="3538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0" y="1461600"/>
            <a:ext cx="9144000" cy="532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4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58054798"/>
              </p:ext>
            </p:extLst>
          </p:nvPr>
        </p:nvGraphicFramePr>
        <p:xfrm>
          <a:off x="937725" y="921600"/>
          <a:ext cx="3263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43" name="Equation" r:id="rId3" imgW="3263760" imgH="380880" progId="Equation.3">
                  <p:embed/>
                </p:oleObj>
              </mc:Choice>
              <mc:Fallback>
                <p:oleObj name="Equation" r:id="rId3" imgW="3263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7725" y="921600"/>
                        <a:ext cx="3263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73372893"/>
              </p:ext>
            </p:extLst>
          </p:nvPr>
        </p:nvGraphicFramePr>
        <p:xfrm>
          <a:off x="5156200" y="871200"/>
          <a:ext cx="2590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44" name="Equation" r:id="rId5" imgW="2590560" imgH="431640" progId="Equation.3">
                  <p:embed/>
                </p:oleObj>
              </mc:Choice>
              <mc:Fallback>
                <p:oleObj name="Equation" r:id="rId5" imgW="259056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6200" y="871200"/>
                        <a:ext cx="2590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 Box 16"/>
          <p:cNvSpPr txBox="1">
            <a:spLocks noChangeArrowheads="1"/>
          </p:cNvSpPr>
          <p:nvPr/>
        </p:nvSpPr>
        <p:spPr bwMode="auto">
          <a:xfrm>
            <a:off x="5656263" y="529200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Fitted model      </a:t>
            </a:r>
            <a:endParaRPr lang="en-US" sz="1800" b="1" dirty="0"/>
          </a:p>
        </p:txBody>
      </p:sp>
      <p:sp>
        <p:nvSpPr>
          <p:cNvPr id="27" name="Text Box 16"/>
          <p:cNvSpPr txBox="1">
            <a:spLocks noChangeArrowheads="1"/>
          </p:cNvSpPr>
          <p:nvPr/>
        </p:nvSpPr>
        <p:spPr bwMode="auto">
          <a:xfrm>
            <a:off x="1865313" y="529200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True model      </a:t>
            </a:r>
            <a:endParaRPr lang="en-US" sz="1800" b="1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4234048"/>
              </p:ext>
            </p:extLst>
          </p:nvPr>
        </p:nvGraphicFramePr>
        <p:xfrm>
          <a:off x="1363663" y="1504950"/>
          <a:ext cx="4381500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45" name="Equation" r:id="rId7" imgW="4381200" imgH="431640" progId="Equation.DSMT4">
                  <p:embed/>
                </p:oleObj>
              </mc:Choice>
              <mc:Fallback>
                <p:oleObj name="Equation" r:id="rId7" imgW="4381200" imgH="43164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3663" y="1504950"/>
                        <a:ext cx="4381500" cy="430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8661245"/>
              </p:ext>
            </p:extLst>
          </p:nvPr>
        </p:nvGraphicFramePr>
        <p:xfrm>
          <a:off x="1011238" y="2155825"/>
          <a:ext cx="5526087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8946" name="Equation" r:id="rId9" imgW="5371920" imgH="495000" progId="Equation.DSMT4">
                  <p:embed/>
                </p:oleObj>
              </mc:Choice>
              <mc:Fallback>
                <p:oleObj name="Equation" r:id="rId9" imgW="5371920" imgH="495000" progId="Equation.DSMT4">
                  <p:embed/>
                  <p:pic>
                    <p:nvPicPr>
                      <p:cNvPr id="0" name="Object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1238" y="2155825"/>
                        <a:ext cx="5526087" cy="492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0" y="2066401"/>
            <a:ext cx="9144000" cy="3538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0" y="1461600"/>
            <a:ext cx="9144000" cy="532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8796" name="Text Box 1036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 smtClean="0"/>
              <a:t>First, we expand RSS as shown.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118797" name="Text Box 1037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14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MULTIPLE REGRESSION WITH TWO EXPLANATORY VARIABLES: EXAMPLE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12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4234048"/>
              </p:ext>
            </p:extLst>
          </p:nvPr>
        </p:nvGraphicFramePr>
        <p:xfrm>
          <a:off x="1364400" y="1504950"/>
          <a:ext cx="4381500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349" name="Equation" r:id="rId3" imgW="4381200" imgH="431640" progId="Equation.DSMT4">
                  <p:embed/>
                </p:oleObj>
              </mc:Choice>
              <mc:Fallback>
                <p:oleObj name="Equation" r:id="rId3" imgW="438120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4400" y="1504950"/>
                        <a:ext cx="4381500" cy="430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0" y="504000"/>
            <a:ext cx="9144000" cy="885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14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59207407"/>
              </p:ext>
            </p:extLst>
          </p:nvPr>
        </p:nvGraphicFramePr>
        <p:xfrm>
          <a:off x="937725" y="921600"/>
          <a:ext cx="3263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350" name="Equation" r:id="rId5" imgW="3263760" imgH="380880" progId="Equation.3">
                  <p:embed/>
                </p:oleObj>
              </mc:Choice>
              <mc:Fallback>
                <p:oleObj name="Equation" r:id="rId5" imgW="3263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7725" y="921600"/>
                        <a:ext cx="3263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5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1645611"/>
              </p:ext>
            </p:extLst>
          </p:nvPr>
        </p:nvGraphicFramePr>
        <p:xfrm>
          <a:off x="5156200" y="871538"/>
          <a:ext cx="2590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351" name="Equation" r:id="rId7" imgW="2590560" imgH="431640" progId="Equation.DSMT4">
                  <p:embed/>
                </p:oleObj>
              </mc:Choice>
              <mc:Fallback>
                <p:oleObj name="Equation" r:id="rId7" imgW="2590560" imgH="43164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6200" y="871538"/>
                        <a:ext cx="2590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Text Box 16"/>
          <p:cNvSpPr txBox="1">
            <a:spLocks noChangeArrowheads="1"/>
          </p:cNvSpPr>
          <p:nvPr/>
        </p:nvSpPr>
        <p:spPr bwMode="auto">
          <a:xfrm>
            <a:off x="5656263" y="529200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Fitted model      </a:t>
            </a:r>
            <a:endParaRPr lang="en-US" sz="1800" b="1" dirty="0"/>
          </a:p>
        </p:txBody>
      </p:sp>
      <p:sp>
        <p:nvSpPr>
          <p:cNvPr id="17" name="Text Box 16"/>
          <p:cNvSpPr txBox="1">
            <a:spLocks noChangeArrowheads="1"/>
          </p:cNvSpPr>
          <p:nvPr/>
        </p:nvSpPr>
        <p:spPr bwMode="auto">
          <a:xfrm>
            <a:off x="1865313" y="529200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True model      </a:t>
            </a:r>
            <a:endParaRPr lang="en-US" sz="1800" b="1" dirty="0"/>
          </a:p>
        </p:txBody>
      </p:sp>
      <p:graphicFrame>
        <p:nvGraphicFramePr>
          <p:cNvPr id="18" name="Object 1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8661245"/>
              </p:ext>
            </p:extLst>
          </p:nvPr>
        </p:nvGraphicFramePr>
        <p:xfrm>
          <a:off x="1011600" y="2155825"/>
          <a:ext cx="5526087" cy="49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352" name="Equation" r:id="rId9" imgW="5371920" imgH="495000" progId="Equation.DSMT4">
                  <p:embed/>
                </p:oleObj>
              </mc:Choice>
              <mc:Fallback>
                <p:oleObj name="Equation" r:id="rId9" imgW="5371920" imgH="4950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1600" y="2155825"/>
                        <a:ext cx="5526087" cy="492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49740641"/>
              </p:ext>
            </p:extLst>
          </p:nvPr>
        </p:nvGraphicFramePr>
        <p:xfrm>
          <a:off x="1685925" y="2844800"/>
          <a:ext cx="6492875" cy="91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353" name="Equation" r:id="rId11" imgW="6311900" imgH="914400" progId="Equation.DSMT4">
                  <p:embed/>
                </p:oleObj>
              </mc:Choice>
              <mc:Fallback>
                <p:oleObj name="Equation" r:id="rId11" imgW="6311900" imgH="91440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5925" y="2844800"/>
                        <a:ext cx="6492875" cy="914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76589334"/>
              </p:ext>
            </p:extLst>
          </p:nvPr>
        </p:nvGraphicFramePr>
        <p:xfrm>
          <a:off x="1685925" y="3943350"/>
          <a:ext cx="5983288" cy="1511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0354" name="Equation" r:id="rId13" imgW="5816600" imgH="1511300" progId="Equation.3">
                  <p:embed/>
                </p:oleObj>
              </mc:Choice>
              <mc:Fallback>
                <p:oleObj name="Equation" r:id="rId13" imgW="5816600" imgH="15113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85925" y="3943350"/>
                        <a:ext cx="5983288" cy="1511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9718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0" y="2066401"/>
            <a:ext cx="9144000" cy="200077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0" y="4158000"/>
            <a:ext cx="9144000" cy="10656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8797" name="Text Box 1037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15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MULTIPLE REGRESSION WITH TWO EXPLANATORY VARIABLES: EXAMPLE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20" name="Object 1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1049589"/>
              </p:ext>
            </p:extLst>
          </p:nvPr>
        </p:nvGraphicFramePr>
        <p:xfrm>
          <a:off x="1013925" y="2188800"/>
          <a:ext cx="6675438" cy="1714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329" name="Equation" r:id="rId3" imgW="6489360" imgH="1714320" progId="Equation.3">
                  <p:embed/>
                </p:oleObj>
              </mc:Choice>
              <mc:Fallback>
                <p:oleObj name="Equation" r:id="rId3" imgW="6489360" imgH="1714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13925" y="2188800"/>
                        <a:ext cx="6675438" cy="1714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Text Box 1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T</a:t>
            </a:r>
            <a:r>
              <a:rPr lang="en-GB" sz="1500" b="1" dirty="0" smtClean="0"/>
              <a:t>hen </a:t>
            </a:r>
            <a:r>
              <a:rPr lang="en-GB" sz="1500" b="1" dirty="0"/>
              <a:t>we use the first order conditions for minimizing it.</a:t>
            </a:r>
            <a:endParaRPr lang="en-GB" sz="1500" b="1" dirty="0">
              <a:latin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50992875"/>
              </p:ext>
            </p:extLst>
          </p:nvPr>
        </p:nvGraphicFramePr>
        <p:xfrm>
          <a:off x="2078038" y="4295775"/>
          <a:ext cx="12319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330" name="Equation" r:id="rId5" imgW="1231366" imgH="799753" progId="Equation.3">
                  <p:embed/>
                </p:oleObj>
              </mc:Choice>
              <mc:Fallback>
                <p:oleObj name="Equation" r:id="rId5" imgW="1231366" imgH="799753" progId="Equation.3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78038" y="4295775"/>
                        <a:ext cx="1231900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1106625"/>
              </p:ext>
            </p:extLst>
          </p:nvPr>
        </p:nvGraphicFramePr>
        <p:xfrm>
          <a:off x="3803650" y="4295775"/>
          <a:ext cx="12319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331" name="Equation" r:id="rId7" imgW="1231366" imgH="799753" progId="Equation.3">
                  <p:embed/>
                </p:oleObj>
              </mc:Choice>
              <mc:Fallback>
                <p:oleObj name="Equation" r:id="rId7" imgW="1231366" imgH="799753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03650" y="4295775"/>
                        <a:ext cx="1231900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7899928"/>
              </p:ext>
            </p:extLst>
          </p:nvPr>
        </p:nvGraphicFramePr>
        <p:xfrm>
          <a:off x="5473700" y="4295775"/>
          <a:ext cx="123190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332" name="Equation" r:id="rId9" imgW="1231366" imgH="799753" progId="Equation.3">
                  <p:embed/>
                </p:oleObj>
              </mc:Choice>
              <mc:Fallback>
                <p:oleObj name="Equation" r:id="rId9" imgW="1231366" imgH="799753" progId="Equation.3">
                  <p:embed/>
                  <p:pic>
                    <p:nvPicPr>
                      <p:cNvPr id="0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73700" y="4295775"/>
                        <a:ext cx="1231900" cy="800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0" y="1461600"/>
            <a:ext cx="9144000" cy="532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0" y="504000"/>
            <a:ext cx="9144000" cy="885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4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2218036"/>
              </p:ext>
            </p:extLst>
          </p:nvPr>
        </p:nvGraphicFramePr>
        <p:xfrm>
          <a:off x="937725" y="921600"/>
          <a:ext cx="3263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333" name="Equation" r:id="rId11" imgW="3263760" imgH="380880" progId="Equation.3">
                  <p:embed/>
                </p:oleObj>
              </mc:Choice>
              <mc:Fallback>
                <p:oleObj name="Equation" r:id="rId11" imgW="3263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7725" y="921600"/>
                        <a:ext cx="3263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5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91995911"/>
              </p:ext>
            </p:extLst>
          </p:nvPr>
        </p:nvGraphicFramePr>
        <p:xfrm>
          <a:off x="5156200" y="871200"/>
          <a:ext cx="25908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334" name="Equation" r:id="rId13" imgW="2590560" imgH="431640" progId="Equation.3">
                  <p:embed/>
                </p:oleObj>
              </mc:Choice>
              <mc:Fallback>
                <p:oleObj name="Equation" r:id="rId13" imgW="2590560" imgH="431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56200" y="871200"/>
                        <a:ext cx="25908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6" name="Text Box 16"/>
          <p:cNvSpPr txBox="1">
            <a:spLocks noChangeArrowheads="1"/>
          </p:cNvSpPr>
          <p:nvPr/>
        </p:nvSpPr>
        <p:spPr bwMode="auto">
          <a:xfrm>
            <a:off x="5656263" y="529200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Fitted model      </a:t>
            </a:r>
            <a:endParaRPr lang="en-US" sz="1800" b="1" dirty="0"/>
          </a:p>
        </p:txBody>
      </p:sp>
      <p:sp>
        <p:nvSpPr>
          <p:cNvPr id="27" name="Text Box 16"/>
          <p:cNvSpPr txBox="1">
            <a:spLocks noChangeArrowheads="1"/>
          </p:cNvSpPr>
          <p:nvPr/>
        </p:nvSpPr>
        <p:spPr bwMode="auto">
          <a:xfrm>
            <a:off x="1865313" y="529200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True model      </a:t>
            </a:r>
            <a:endParaRPr lang="en-US" sz="1800" b="1" dirty="0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4234048"/>
              </p:ext>
            </p:extLst>
          </p:nvPr>
        </p:nvGraphicFramePr>
        <p:xfrm>
          <a:off x="1363663" y="1504950"/>
          <a:ext cx="4381500" cy="4302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9335" name="Equation" r:id="rId15" imgW="4381200" imgH="431640" progId="Equation.DSMT4">
                  <p:embed/>
                </p:oleObj>
              </mc:Choice>
              <mc:Fallback>
                <p:oleObj name="Equation" r:id="rId15" imgW="4381200" imgH="43164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3663" y="1504950"/>
                        <a:ext cx="4381500" cy="4302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27390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0" y="1461601"/>
            <a:ext cx="9144000" cy="26722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8857" name="Text Box 9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We thus obtain three equations in three unknowns.  Solving </a:t>
            </a:r>
            <a:r>
              <a:rPr lang="en-GB" sz="1500" b="1" dirty="0" smtClean="0"/>
              <a:t>these equations, we obtain </a:t>
            </a:r>
            <a:r>
              <a:rPr lang="en-GB" sz="1500" b="1" dirty="0"/>
              <a:t>expressions </a:t>
            </a:r>
            <a:r>
              <a:rPr lang="en-GB" sz="1500" b="1" dirty="0" smtClean="0"/>
              <a:t>for the specific values that satisfy the OLS criterion.  </a:t>
            </a:r>
            <a:r>
              <a:rPr lang="en-GB" sz="1500" b="1" dirty="0"/>
              <a:t>(The expression </a:t>
            </a:r>
            <a:r>
              <a:rPr lang="en-GB" sz="1500" b="1" dirty="0" smtClean="0"/>
              <a:t>for      is </a:t>
            </a:r>
            <a:r>
              <a:rPr lang="en-GB" sz="1500" b="1" dirty="0"/>
              <a:t>the same as that </a:t>
            </a:r>
            <a:r>
              <a:rPr lang="en-GB" sz="1500" b="1" dirty="0" smtClean="0"/>
              <a:t>for     , </a:t>
            </a:r>
            <a:r>
              <a:rPr lang="en-GB" sz="1500" b="1" dirty="0"/>
              <a:t>with the subscripts 2 and 3 interchanged everywhere.)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78858" name="Text Box 10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16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MULTIPLE REGRESSION WITH TWO EXPLANATORY VARIABLES: EXAMPLE</a:t>
            </a:r>
            <a:endParaRPr lang="en-GB" sz="1600" dirty="0">
              <a:latin typeface="Times New Roman" pitchFamily="18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6348221"/>
              </p:ext>
            </p:extLst>
          </p:nvPr>
        </p:nvGraphicFramePr>
        <p:xfrm>
          <a:off x="2012950" y="1622425"/>
          <a:ext cx="4505325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74" name="Equation" r:id="rId3" imgW="4508500" imgH="469900" progId="Equation.3">
                  <p:embed/>
                </p:oleObj>
              </mc:Choice>
              <mc:Fallback>
                <p:oleObj name="Equation" r:id="rId3" imgW="4508500" imgH="46990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2950" y="1622425"/>
                        <a:ext cx="4505325" cy="471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0" y="504000"/>
            <a:ext cx="9144000" cy="885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3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8377622"/>
              </p:ext>
            </p:extLst>
          </p:nvPr>
        </p:nvGraphicFramePr>
        <p:xfrm>
          <a:off x="937725" y="921600"/>
          <a:ext cx="3263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75" name="Equation" r:id="rId5" imgW="3263760" imgH="380880" progId="Equation.3">
                  <p:embed/>
                </p:oleObj>
              </mc:Choice>
              <mc:Fallback>
                <p:oleObj name="Equation" r:id="rId5" imgW="3263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7725" y="921600"/>
                        <a:ext cx="3263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5" name="Text Box 16"/>
          <p:cNvSpPr txBox="1">
            <a:spLocks noChangeArrowheads="1"/>
          </p:cNvSpPr>
          <p:nvPr/>
        </p:nvSpPr>
        <p:spPr bwMode="auto">
          <a:xfrm>
            <a:off x="5656263" y="529200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Fitted model      </a:t>
            </a:r>
            <a:endParaRPr lang="en-US" sz="1800" b="1" dirty="0"/>
          </a:p>
        </p:txBody>
      </p:sp>
      <p:sp>
        <p:nvSpPr>
          <p:cNvPr id="26" name="Text Box 16"/>
          <p:cNvSpPr txBox="1">
            <a:spLocks noChangeArrowheads="1"/>
          </p:cNvSpPr>
          <p:nvPr/>
        </p:nvSpPr>
        <p:spPr bwMode="auto">
          <a:xfrm>
            <a:off x="1865313" y="529200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True model      </a:t>
            </a:r>
            <a:endParaRPr lang="en-US" sz="1800" b="1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7789246"/>
              </p:ext>
            </p:extLst>
          </p:nvPr>
        </p:nvGraphicFramePr>
        <p:xfrm>
          <a:off x="471488" y="2159000"/>
          <a:ext cx="8186737" cy="99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76" name="Equation" r:id="rId7" imgW="8191440" imgH="990360" progId="Equation.DSMT4">
                  <p:embed/>
                </p:oleObj>
              </mc:Choice>
              <mc:Fallback>
                <p:oleObj name="Equation" r:id="rId7" imgW="8191440" imgH="990360" progId="Equation.DSMT4">
                  <p:embed/>
                  <p:pic>
                    <p:nvPicPr>
                      <p:cNvPr id="0" name="Object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488" y="2159000"/>
                        <a:ext cx="8186737" cy="993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702531"/>
              </p:ext>
            </p:extLst>
          </p:nvPr>
        </p:nvGraphicFramePr>
        <p:xfrm>
          <a:off x="481013" y="3489325"/>
          <a:ext cx="2743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77" name="Equation" r:id="rId9" imgW="2743200" imgH="431640" progId="Equation.DSMT4">
                  <p:embed/>
                </p:oleObj>
              </mc:Choice>
              <mc:Fallback>
                <p:oleObj name="Equation" r:id="rId9" imgW="2743200" imgH="43164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1013" y="3489325"/>
                        <a:ext cx="27432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5792483"/>
              </p:ext>
            </p:extLst>
          </p:nvPr>
        </p:nvGraphicFramePr>
        <p:xfrm>
          <a:off x="5149850" y="871538"/>
          <a:ext cx="2755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78" name="Equation" r:id="rId11" imgW="2755800" imgH="431640" progId="Equation.DSMT4">
                  <p:embed/>
                </p:oleObj>
              </mc:Choice>
              <mc:Fallback>
                <p:oleObj name="Equation" r:id="rId11" imgW="2755800" imgH="431640" progId="Equation.DSMT4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9850" y="871538"/>
                        <a:ext cx="27559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79727516"/>
              </p:ext>
            </p:extLst>
          </p:nvPr>
        </p:nvGraphicFramePr>
        <p:xfrm>
          <a:off x="2230452" y="6308732"/>
          <a:ext cx="214578" cy="2805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79" name="Equation" r:id="rId13" imgW="330120" imgH="431640" progId="Equation.DSMT4">
                  <p:embed/>
                </p:oleObj>
              </mc:Choice>
              <mc:Fallback>
                <p:oleObj name="Equation" r:id="rId13" imgW="330120" imgH="43164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30452" y="6308732"/>
                        <a:ext cx="214578" cy="28056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236129"/>
              </p:ext>
            </p:extLst>
          </p:nvPr>
        </p:nvGraphicFramePr>
        <p:xfrm>
          <a:off x="8193088" y="6080125"/>
          <a:ext cx="214312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780" name="Equation" r:id="rId15" imgW="330120" imgH="431640" progId="Equation.DSMT4">
                  <p:embed/>
                </p:oleObj>
              </mc:Choice>
              <mc:Fallback>
                <p:oleObj name="Equation" r:id="rId15" imgW="330120" imgH="43164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93088" y="6080125"/>
                        <a:ext cx="214312" cy="280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3058" name="Text Box 2"/>
          <p:cNvSpPr txBox="1">
            <a:spLocks noChangeArrowheads="1"/>
          </p:cNvSpPr>
          <p:nvPr/>
        </p:nvSpPr>
        <p:spPr bwMode="auto">
          <a:xfrm>
            <a:off x="301625" y="455613"/>
            <a:ext cx="8532813" cy="602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1800">
              <a:latin typeface="Arial" charset="0"/>
            </a:endParaRPr>
          </a:p>
          <a:p>
            <a:endParaRPr lang="en-US" sz="3000" b="1"/>
          </a:p>
        </p:txBody>
      </p:sp>
      <p:sp>
        <p:nvSpPr>
          <p:cNvPr id="173062" name="Text Box 6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17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73068" name="Text Box 12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The expression for </a:t>
            </a:r>
            <a:r>
              <a:rPr lang="en-GB" sz="1500" b="1" i="1" dirty="0"/>
              <a:t> </a:t>
            </a:r>
            <a:r>
              <a:rPr lang="en-GB" sz="1500" b="1" i="1" dirty="0" smtClean="0"/>
              <a:t>    </a:t>
            </a:r>
            <a:r>
              <a:rPr lang="en-GB" sz="1500" b="1" dirty="0" smtClean="0"/>
              <a:t>is </a:t>
            </a:r>
            <a:r>
              <a:rPr lang="en-GB" sz="1500" b="1" dirty="0"/>
              <a:t>a straightforward extension of the expression for it in simple regression analysis.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MULTIPLE REGRESSION WITH TWO EXPLANATORY VARIABLES: EXAMPLE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0" y="504000"/>
            <a:ext cx="9144000" cy="885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6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8377622"/>
              </p:ext>
            </p:extLst>
          </p:nvPr>
        </p:nvGraphicFramePr>
        <p:xfrm>
          <a:off x="937725" y="921600"/>
          <a:ext cx="3263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178" name="Equation" r:id="rId3" imgW="3263760" imgH="380880" progId="Equation.3">
                  <p:embed/>
                </p:oleObj>
              </mc:Choice>
              <mc:Fallback>
                <p:oleObj name="Equation" r:id="rId3" imgW="3263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7725" y="921600"/>
                        <a:ext cx="3263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 Box 16"/>
          <p:cNvSpPr txBox="1">
            <a:spLocks noChangeArrowheads="1"/>
          </p:cNvSpPr>
          <p:nvPr/>
        </p:nvSpPr>
        <p:spPr bwMode="auto">
          <a:xfrm>
            <a:off x="5656263" y="529200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Fitted model      </a:t>
            </a:r>
            <a:endParaRPr lang="en-US" sz="1800" b="1" dirty="0"/>
          </a:p>
        </p:txBody>
      </p:sp>
      <p:sp>
        <p:nvSpPr>
          <p:cNvPr id="29" name="Text Box 16"/>
          <p:cNvSpPr txBox="1">
            <a:spLocks noChangeArrowheads="1"/>
          </p:cNvSpPr>
          <p:nvPr/>
        </p:nvSpPr>
        <p:spPr bwMode="auto">
          <a:xfrm>
            <a:off x="1865313" y="529200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True model      </a:t>
            </a:r>
            <a:endParaRPr lang="en-US" sz="1800" b="1" dirty="0"/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0" y="1461601"/>
            <a:ext cx="9144000" cy="26722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5792483"/>
              </p:ext>
            </p:extLst>
          </p:nvPr>
        </p:nvGraphicFramePr>
        <p:xfrm>
          <a:off x="5149850" y="871538"/>
          <a:ext cx="2755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179" name="Equation" r:id="rId5" imgW="2755800" imgH="431640" progId="Equation.DSMT4">
                  <p:embed/>
                </p:oleObj>
              </mc:Choice>
              <mc:Fallback>
                <p:oleObj name="Equation" r:id="rId5" imgW="2755800" imgH="43164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9850" y="871538"/>
                        <a:ext cx="27559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6348221"/>
              </p:ext>
            </p:extLst>
          </p:nvPr>
        </p:nvGraphicFramePr>
        <p:xfrm>
          <a:off x="2012950" y="1622425"/>
          <a:ext cx="4505325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180" name="Equation" r:id="rId7" imgW="4508500" imgH="469900" progId="Equation.3">
                  <p:embed/>
                </p:oleObj>
              </mc:Choice>
              <mc:Fallback>
                <p:oleObj name="Equation" r:id="rId7" imgW="4508500" imgH="469900" progId="Equation.3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2950" y="1622425"/>
                        <a:ext cx="4505325" cy="471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702531"/>
              </p:ext>
            </p:extLst>
          </p:nvPr>
        </p:nvGraphicFramePr>
        <p:xfrm>
          <a:off x="481013" y="3489325"/>
          <a:ext cx="2743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181" name="Equation" r:id="rId9" imgW="2743200" imgH="431640" progId="Equation.DSMT4">
                  <p:embed/>
                </p:oleObj>
              </mc:Choice>
              <mc:Fallback>
                <p:oleObj name="Equation" r:id="rId9" imgW="2743200" imgH="43164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1013" y="3489325"/>
                        <a:ext cx="27432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7789246"/>
              </p:ext>
            </p:extLst>
          </p:nvPr>
        </p:nvGraphicFramePr>
        <p:xfrm>
          <a:off x="471488" y="2159000"/>
          <a:ext cx="8186737" cy="99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182" name="Equation" r:id="rId11" imgW="8191440" imgH="990360" progId="Equation.DSMT4">
                  <p:embed/>
                </p:oleObj>
              </mc:Choice>
              <mc:Fallback>
                <p:oleObj name="Equation" r:id="rId11" imgW="8191440" imgH="990360" progId="Equation.DSMT4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488" y="2159000"/>
                        <a:ext cx="8186737" cy="993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8131425"/>
              </p:ext>
            </p:extLst>
          </p:nvPr>
        </p:nvGraphicFramePr>
        <p:xfrm>
          <a:off x="2138363" y="5851525"/>
          <a:ext cx="206375" cy="28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183" name="Equation" r:id="rId13" imgW="317160" imgH="431640" progId="Equation.DSMT4">
                  <p:embed/>
                </p:oleObj>
              </mc:Choice>
              <mc:Fallback>
                <p:oleObj name="Equation" r:id="rId13" imgW="317160" imgH="431640" progId="Equation.DSMT4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8363" y="5851525"/>
                        <a:ext cx="206375" cy="280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4082" name="Text Box 2"/>
          <p:cNvSpPr txBox="1">
            <a:spLocks noChangeArrowheads="1"/>
          </p:cNvSpPr>
          <p:nvPr/>
        </p:nvSpPr>
        <p:spPr bwMode="auto">
          <a:xfrm>
            <a:off x="301625" y="455613"/>
            <a:ext cx="8532813" cy="602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1800">
              <a:latin typeface="Arial" charset="0"/>
            </a:endParaRPr>
          </a:p>
          <a:p>
            <a:endParaRPr lang="en-US" sz="3000" b="1"/>
          </a:p>
        </p:txBody>
      </p:sp>
      <p:sp>
        <p:nvSpPr>
          <p:cNvPr id="174085" name="Text Box 5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18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74092" name="Text Box 12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However, the expressions for the slope coefficients are considerably more complex than that for the slope coefficient in simple regression analysis.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MULTIPLE REGRESSION WITH TWO EXPLANATORY VARIABLES: EXAMPLE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0" y="504000"/>
            <a:ext cx="9144000" cy="885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6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8377622"/>
              </p:ext>
            </p:extLst>
          </p:nvPr>
        </p:nvGraphicFramePr>
        <p:xfrm>
          <a:off x="937725" y="921600"/>
          <a:ext cx="3263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94" name="Equation" r:id="rId3" imgW="3263760" imgH="380880" progId="Equation.3">
                  <p:embed/>
                </p:oleObj>
              </mc:Choice>
              <mc:Fallback>
                <p:oleObj name="Equation" r:id="rId3" imgW="3263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7725" y="921600"/>
                        <a:ext cx="3263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 Box 16"/>
          <p:cNvSpPr txBox="1">
            <a:spLocks noChangeArrowheads="1"/>
          </p:cNvSpPr>
          <p:nvPr/>
        </p:nvSpPr>
        <p:spPr bwMode="auto">
          <a:xfrm>
            <a:off x="5656263" y="529200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Fitted model      </a:t>
            </a:r>
            <a:endParaRPr lang="en-US" sz="1800" b="1" dirty="0"/>
          </a:p>
        </p:txBody>
      </p:sp>
      <p:sp>
        <p:nvSpPr>
          <p:cNvPr id="29" name="Text Box 16"/>
          <p:cNvSpPr txBox="1">
            <a:spLocks noChangeArrowheads="1"/>
          </p:cNvSpPr>
          <p:nvPr/>
        </p:nvSpPr>
        <p:spPr bwMode="auto">
          <a:xfrm>
            <a:off x="1865313" y="529200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True model      </a:t>
            </a:r>
            <a:endParaRPr lang="en-US" sz="1800" b="1" dirty="0"/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0" y="1461601"/>
            <a:ext cx="9144000" cy="26722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5792483"/>
              </p:ext>
            </p:extLst>
          </p:nvPr>
        </p:nvGraphicFramePr>
        <p:xfrm>
          <a:off x="5149850" y="871538"/>
          <a:ext cx="2755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95" name="Equation" r:id="rId5" imgW="2755900" imgH="431800" progId="Equation.DSMT4">
                  <p:embed/>
                </p:oleObj>
              </mc:Choice>
              <mc:Fallback>
                <p:oleObj name="Equation" r:id="rId5" imgW="2755900" imgH="4318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9850" y="871538"/>
                        <a:ext cx="27559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6348221"/>
              </p:ext>
            </p:extLst>
          </p:nvPr>
        </p:nvGraphicFramePr>
        <p:xfrm>
          <a:off x="2012950" y="1622425"/>
          <a:ext cx="4505325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96" name="Equation" r:id="rId7" imgW="4508500" imgH="469900" progId="Equation.3">
                  <p:embed/>
                </p:oleObj>
              </mc:Choice>
              <mc:Fallback>
                <p:oleObj name="Equation" r:id="rId7" imgW="4508500" imgH="4699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2950" y="1622425"/>
                        <a:ext cx="4505325" cy="471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702531"/>
              </p:ext>
            </p:extLst>
          </p:nvPr>
        </p:nvGraphicFramePr>
        <p:xfrm>
          <a:off x="481013" y="3489325"/>
          <a:ext cx="2743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97" name="Equation" r:id="rId9" imgW="2743200" imgH="431800" progId="Equation.DSMT4">
                  <p:embed/>
                </p:oleObj>
              </mc:Choice>
              <mc:Fallback>
                <p:oleObj name="Equation" r:id="rId9" imgW="2743200" imgH="4318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1013" y="3489325"/>
                        <a:ext cx="27432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7789246"/>
              </p:ext>
            </p:extLst>
          </p:nvPr>
        </p:nvGraphicFramePr>
        <p:xfrm>
          <a:off x="471488" y="2159000"/>
          <a:ext cx="8186737" cy="99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98" name="Equation" r:id="rId11" imgW="8191500" imgH="990600" progId="Equation.DSMT4">
                  <p:embed/>
                </p:oleObj>
              </mc:Choice>
              <mc:Fallback>
                <p:oleObj name="Equation" r:id="rId11" imgW="8191500" imgH="990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488" y="2159000"/>
                        <a:ext cx="8186737" cy="993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Rectangle 16"/>
          <p:cNvSpPr>
            <a:spLocks noChangeArrowheads="1"/>
          </p:cNvSpPr>
          <p:nvPr/>
        </p:nvSpPr>
        <p:spPr bwMode="auto">
          <a:xfrm>
            <a:off x="0" y="504000"/>
            <a:ext cx="9144000" cy="4635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2" name="Rectangle 21"/>
          <p:cNvSpPr/>
          <p:nvPr/>
        </p:nvSpPr>
        <p:spPr bwMode="auto">
          <a:xfrm>
            <a:off x="468000" y="1065600"/>
            <a:ext cx="8208000" cy="44172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9506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MULTIPLE REGRESSION WITH TWO EXPLANATORY VARIABLES: EXAMPLE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49518" name="Text Box 1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1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49527" name="Text Box 23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This sequence provides a geometrical interpretation of a multiple regression model with two explanatory variables.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24" name="Text Box 58"/>
          <p:cNvSpPr txBox="1">
            <a:spLocks noChangeArrowheads="1"/>
          </p:cNvSpPr>
          <p:nvPr/>
        </p:nvSpPr>
        <p:spPr bwMode="auto">
          <a:xfrm>
            <a:off x="2686050" y="590550"/>
            <a:ext cx="38862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/>
              <a:t>EARNINGS</a:t>
            </a:r>
            <a:r>
              <a:rPr lang="en-US" sz="1800" b="1" dirty="0"/>
              <a:t> = </a:t>
            </a:r>
            <a:r>
              <a:rPr lang="en-US" sz="1800" b="1" i="1" dirty="0">
                <a:latin typeface="Symbol" pitchFamily="18" charset="2"/>
              </a:rPr>
              <a:t>b</a:t>
            </a:r>
            <a:r>
              <a:rPr lang="en-US" sz="1800" b="1" baseline="-25000" dirty="0"/>
              <a:t>1</a:t>
            </a:r>
            <a:r>
              <a:rPr lang="en-US" sz="1800" b="1" i="1" dirty="0"/>
              <a:t> </a:t>
            </a:r>
            <a:r>
              <a:rPr lang="en-US" sz="1800" b="1" dirty="0"/>
              <a:t>+ </a:t>
            </a:r>
            <a:r>
              <a:rPr lang="en-US" sz="1800" b="1" i="1" dirty="0">
                <a:latin typeface="Symbol" pitchFamily="18" charset="2"/>
              </a:rPr>
              <a:t>b</a:t>
            </a:r>
            <a:r>
              <a:rPr lang="en-US" sz="1800" b="1" baseline="-25000" dirty="0"/>
              <a:t>2</a:t>
            </a:r>
            <a:r>
              <a:rPr lang="en-US" sz="1800" b="1" i="1" dirty="0"/>
              <a:t>S</a:t>
            </a:r>
            <a:r>
              <a:rPr lang="en-US" sz="1800" b="1" dirty="0"/>
              <a:t> + </a:t>
            </a:r>
            <a:r>
              <a:rPr lang="en-US" sz="1800" b="1" i="1" dirty="0">
                <a:latin typeface="Symbol" pitchFamily="18" charset="2"/>
              </a:rPr>
              <a:t>b</a:t>
            </a:r>
            <a:r>
              <a:rPr lang="en-US" sz="1800" b="1" i="1" baseline="-25000" dirty="0"/>
              <a:t>3</a:t>
            </a:r>
            <a:r>
              <a:rPr lang="en-US" sz="1800" b="1" i="1" dirty="0"/>
              <a:t>EXP</a:t>
            </a:r>
            <a:r>
              <a:rPr lang="en-US" sz="1800" b="1" dirty="0"/>
              <a:t> + </a:t>
            </a:r>
            <a:r>
              <a:rPr lang="en-US" sz="1800" b="1" i="1" dirty="0"/>
              <a:t>u</a:t>
            </a:r>
            <a:endParaRPr lang="en-US" dirty="0"/>
          </a:p>
        </p:txBody>
      </p:sp>
      <p:sp>
        <p:nvSpPr>
          <p:cNvPr id="26" name="Text Box 21"/>
          <p:cNvSpPr txBox="1">
            <a:spLocks noChangeArrowheads="1"/>
          </p:cNvSpPr>
          <p:nvPr/>
        </p:nvSpPr>
        <p:spPr bwMode="auto">
          <a:xfrm>
            <a:off x="4648200" y="5094288"/>
            <a:ext cx="228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/>
              <a:t>S</a:t>
            </a:r>
            <a:endParaRPr lang="en-US" dirty="0"/>
          </a:p>
        </p:txBody>
      </p:sp>
      <p:sp>
        <p:nvSpPr>
          <p:cNvPr id="27" name="Text Box 22"/>
          <p:cNvSpPr txBox="1">
            <a:spLocks noChangeArrowheads="1"/>
          </p:cNvSpPr>
          <p:nvPr/>
        </p:nvSpPr>
        <p:spPr bwMode="auto">
          <a:xfrm>
            <a:off x="1600200" y="3217863"/>
            <a:ext cx="3048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>
                <a:latin typeface="Symbol" pitchFamily="18" charset="2"/>
              </a:rPr>
              <a:t>b</a:t>
            </a:r>
            <a:r>
              <a:rPr lang="en-US" sz="1800" b="1" baseline="-25000"/>
              <a:t>1</a:t>
            </a:r>
            <a:endParaRPr lang="en-US"/>
          </a:p>
        </p:txBody>
      </p:sp>
      <p:sp>
        <p:nvSpPr>
          <p:cNvPr id="28" name="Text Box 32"/>
          <p:cNvSpPr txBox="1">
            <a:spLocks noChangeArrowheads="1"/>
          </p:cNvSpPr>
          <p:nvPr/>
        </p:nvSpPr>
        <p:spPr bwMode="auto">
          <a:xfrm>
            <a:off x="685800" y="3721100"/>
            <a:ext cx="12954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/>
              <a:t>EARNINGS</a:t>
            </a:r>
            <a:endParaRPr lang="en-US"/>
          </a:p>
        </p:txBody>
      </p:sp>
      <p:sp>
        <p:nvSpPr>
          <p:cNvPr id="29" name="Line 35"/>
          <p:cNvSpPr>
            <a:spLocks noChangeShapeType="1"/>
          </p:cNvSpPr>
          <p:nvPr/>
        </p:nvSpPr>
        <p:spPr bwMode="auto">
          <a:xfrm>
            <a:off x="1976438" y="5038725"/>
            <a:ext cx="30432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0" name="Line 37"/>
          <p:cNvSpPr>
            <a:spLocks noChangeShapeType="1"/>
          </p:cNvSpPr>
          <p:nvPr/>
        </p:nvSpPr>
        <p:spPr bwMode="auto">
          <a:xfrm flipV="1">
            <a:off x="1981200" y="3365500"/>
            <a:ext cx="0" cy="1673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1" name="Freeform 42"/>
          <p:cNvSpPr>
            <a:spLocks noChangeAspect="1"/>
          </p:cNvSpPr>
          <p:nvPr/>
        </p:nvSpPr>
        <p:spPr bwMode="auto">
          <a:xfrm rot="16200000" flipV="1">
            <a:off x="4928394" y="4983957"/>
            <a:ext cx="73025" cy="96837"/>
          </a:xfrm>
          <a:custGeom>
            <a:avLst/>
            <a:gdLst>
              <a:gd name="T0" fmla="*/ 144 w 288"/>
              <a:gd name="T1" fmla="*/ 0 h 288"/>
              <a:gd name="T2" fmla="*/ 288 w 288"/>
              <a:gd name="T3" fmla="*/ 288 h 288"/>
              <a:gd name="T4" fmla="*/ 0 w 288"/>
              <a:gd name="T5" fmla="*/ 288 h 288"/>
              <a:gd name="T6" fmla="*/ 144 w 288"/>
              <a:gd name="T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8" h="288">
                <a:moveTo>
                  <a:pt x="144" y="0"/>
                </a:moveTo>
                <a:lnTo>
                  <a:pt x="288" y="288"/>
                </a:lnTo>
                <a:lnTo>
                  <a:pt x="0" y="288"/>
                </a:lnTo>
                <a:lnTo>
                  <a:pt x="144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2" name="Freeform 44"/>
          <p:cNvSpPr>
            <a:spLocks noChangeAspect="1"/>
          </p:cNvSpPr>
          <p:nvPr/>
        </p:nvSpPr>
        <p:spPr bwMode="auto">
          <a:xfrm rot="10800000" flipV="1">
            <a:off x="1939925" y="3422650"/>
            <a:ext cx="73025" cy="96838"/>
          </a:xfrm>
          <a:custGeom>
            <a:avLst/>
            <a:gdLst>
              <a:gd name="T0" fmla="*/ 144 w 288"/>
              <a:gd name="T1" fmla="*/ 0 h 288"/>
              <a:gd name="T2" fmla="*/ 288 w 288"/>
              <a:gd name="T3" fmla="*/ 288 h 288"/>
              <a:gd name="T4" fmla="*/ 0 w 288"/>
              <a:gd name="T5" fmla="*/ 288 h 288"/>
              <a:gd name="T6" fmla="*/ 144 w 288"/>
              <a:gd name="T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8" h="288">
                <a:moveTo>
                  <a:pt x="144" y="0"/>
                </a:moveTo>
                <a:lnTo>
                  <a:pt x="288" y="288"/>
                </a:lnTo>
                <a:lnTo>
                  <a:pt x="0" y="288"/>
                </a:lnTo>
                <a:lnTo>
                  <a:pt x="144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3" name="Oval 30"/>
          <p:cNvSpPr>
            <a:spLocks noChangeAspect="1" noChangeArrowheads="1"/>
          </p:cNvSpPr>
          <p:nvPr/>
        </p:nvSpPr>
        <p:spPr bwMode="auto">
          <a:xfrm>
            <a:off x="1905000" y="3292475"/>
            <a:ext cx="144463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34" name="Line 15"/>
          <p:cNvSpPr>
            <a:spLocks noChangeShapeType="1"/>
          </p:cNvSpPr>
          <p:nvPr/>
        </p:nvSpPr>
        <p:spPr bwMode="auto">
          <a:xfrm flipH="1">
            <a:off x="1981200" y="4205288"/>
            <a:ext cx="831850" cy="831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5" name="Text Box 33"/>
          <p:cNvSpPr txBox="1">
            <a:spLocks noChangeArrowheads="1"/>
          </p:cNvSpPr>
          <p:nvPr/>
        </p:nvSpPr>
        <p:spPr bwMode="auto">
          <a:xfrm>
            <a:off x="2686050" y="4303713"/>
            <a:ext cx="6381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1" dirty="0"/>
              <a:t>EXP</a:t>
            </a:r>
            <a:endParaRPr lang="en-US" dirty="0"/>
          </a:p>
        </p:txBody>
      </p:sp>
      <p:sp>
        <p:nvSpPr>
          <p:cNvPr id="36" name="Freeform 43"/>
          <p:cNvSpPr>
            <a:spLocks noChangeAspect="1"/>
          </p:cNvSpPr>
          <p:nvPr/>
        </p:nvSpPr>
        <p:spPr bwMode="auto">
          <a:xfrm rot="13593845" flipV="1">
            <a:off x="2734469" y="4198144"/>
            <a:ext cx="73025" cy="96837"/>
          </a:xfrm>
          <a:custGeom>
            <a:avLst/>
            <a:gdLst>
              <a:gd name="T0" fmla="*/ 144 w 288"/>
              <a:gd name="T1" fmla="*/ 0 h 288"/>
              <a:gd name="T2" fmla="*/ 288 w 288"/>
              <a:gd name="T3" fmla="*/ 288 h 288"/>
              <a:gd name="T4" fmla="*/ 0 w 288"/>
              <a:gd name="T5" fmla="*/ 288 h 288"/>
              <a:gd name="T6" fmla="*/ 144 w 288"/>
              <a:gd name="T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8" h="288">
                <a:moveTo>
                  <a:pt x="144" y="0"/>
                </a:moveTo>
                <a:lnTo>
                  <a:pt x="288" y="288"/>
                </a:lnTo>
                <a:lnTo>
                  <a:pt x="0" y="288"/>
                </a:lnTo>
                <a:lnTo>
                  <a:pt x="144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5106" name="Text Box 2"/>
          <p:cNvSpPr txBox="1">
            <a:spLocks noChangeArrowheads="1"/>
          </p:cNvSpPr>
          <p:nvPr/>
        </p:nvSpPr>
        <p:spPr bwMode="auto">
          <a:xfrm>
            <a:off x="301625" y="455613"/>
            <a:ext cx="8532813" cy="6024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endParaRPr lang="en-US" sz="1800">
              <a:latin typeface="Arial" charset="0"/>
            </a:endParaRPr>
          </a:p>
          <a:p>
            <a:endParaRPr lang="en-US" sz="3000" b="1"/>
          </a:p>
        </p:txBody>
      </p:sp>
      <p:sp>
        <p:nvSpPr>
          <p:cNvPr id="175109" name="Text Box 5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19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75116" name="Text Box 12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For the general case when there are many explanatory variables, ordinary algebra is inadequate.  It is necessary to switch to matrix algebra.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MULTIPLE REGRESSION WITH TWO EXPLANATORY VARIABLES: EXAMPLE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0" y="504000"/>
            <a:ext cx="9144000" cy="88560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6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48377622"/>
              </p:ext>
            </p:extLst>
          </p:nvPr>
        </p:nvGraphicFramePr>
        <p:xfrm>
          <a:off x="937725" y="921600"/>
          <a:ext cx="3263900" cy="381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218" name="Equation" r:id="rId3" imgW="3263760" imgH="380880" progId="Equation.3">
                  <p:embed/>
                </p:oleObj>
              </mc:Choice>
              <mc:Fallback>
                <p:oleObj name="Equation" r:id="rId3" imgW="3263760" imgH="38088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37725" y="921600"/>
                        <a:ext cx="3263900" cy="381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Text Box 16"/>
          <p:cNvSpPr txBox="1">
            <a:spLocks noChangeArrowheads="1"/>
          </p:cNvSpPr>
          <p:nvPr/>
        </p:nvSpPr>
        <p:spPr bwMode="auto">
          <a:xfrm>
            <a:off x="5656263" y="529200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Fitted model      </a:t>
            </a:r>
            <a:endParaRPr lang="en-US" sz="1800" b="1" dirty="0"/>
          </a:p>
        </p:txBody>
      </p:sp>
      <p:sp>
        <p:nvSpPr>
          <p:cNvPr id="29" name="Text Box 16"/>
          <p:cNvSpPr txBox="1">
            <a:spLocks noChangeArrowheads="1"/>
          </p:cNvSpPr>
          <p:nvPr/>
        </p:nvSpPr>
        <p:spPr bwMode="auto">
          <a:xfrm>
            <a:off x="1865313" y="529200"/>
            <a:ext cx="176371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 smtClean="0"/>
              <a:t>True model      </a:t>
            </a:r>
            <a:endParaRPr lang="en-US" sz="1800" b="1" dirty="0"/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0" y="1461601"/>
            <a:ext cx="9144000" cy="26722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65792483"/>
              </p:ext>
            </p:extLst>
          </p:nvPr>
        </p:nvGraphicFramePr>
        <p:xfrm>
          <a:off x="5149850" y="871538"/>
          <a:ext cx="27559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219" name="Equation" r:id="rId5" imgW="2755900" imgH="431800" progId="Equation.DSMT4">
                  <p:embed/>
                </p:oleObj>
              </mc:Choice>
              <mc:Fallback>
                <p:oleObj name="Equation" r:id="rId5" imgW="2755900" imgH="431800" progId="Equation.DSMT4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9850" y="871538"/>
                        <a:ext cx="27559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6348221"/>
              </p:ext>
            </p:extLst>
          </p:nvPr>
        </p:nvGraphicFramePr>
        <p:xfrm>
          <a:off x="2012950" y="1622425"/>
          <a:ext cx="4505325" cy="471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220" name="Equation" r:id="rId7" imgW="4508500" imgH="469900" progId="Equation.3">
                  <p:embed/>
                </p:oleObj>
              </mc:Choice>
              <mc:Fallback>
                <p:oleObj name="Equation" r:id="rId7" imgW="4508500" imgH="469900" progId="Equation.3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2950" y="1622425"/>
                        <a:ext cx="4505325" cy="4714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2702531"/>
              </p:ext>
            </p:extLst>
          </p:nvPr>
        </p:nvGraphicFramePr>
        <p:xfrm>
          <a:off x="481013" y="3489325"/>
          <a:ext cx="2743200" cy="43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221" name="Equation" r:id="rId9" imgW="2743200" imgH="431800" progId="Equation.DSMT4">
                  <p:embed/>
                </p:oleObj>
              </mc:Choice>
              <mc:Fallback>
                <p:oleObj name="Equation" r:id="rId9" imgW="2743200" imgH="431800" progId="Equation.DSMT4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1013" y="3489325"/>
                        <a:ext cx="2743200" cy="431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7789246"/>
              </p:ext>
            </p:extLst>
          </p:nvPr>
        </p:nvGraphicFramePr>
        <p:xfrm>
          <a:off x="471488" y="2159000"/>
          <a:ext cx="8186737" cy="993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222" name="Equation" r:id="rId11" imgW="8191500" imgH="990600" progId="Equation.DSMT4">
                  <p:embed/>
                </p:oleObj>
              </mc:Choice>
              <mc:Fallback>
                <p:oleObj name="Equation" r:id="rId11" imgW="8191500" imgH="9906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488" y="2159000"/>
                        <a:ext cx="8186737" cy="9937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0" y="4136400"/>
            <a:ext cx="9144000" cy="7221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0" y="548375"/>
            <a:ext cx="9144000" cy="3481200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2955" name="Rectangle 11"/>
          <p:cNvSpPr>
            <a:spLocks noChangeArrowheads="1"/>
          </p:cNvSpPr>
          <p:nvPr/>
        </p:nvSpPr>
        <p:spPr bwMode="auto">
          <a:xfrm>
            <a:off x="355600" y="637200"/>
            <a:ext cx="2235200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82947" name="Text Box 3"/>
          <p:cNvSpPr txBox="1">
            <a:spLocks noChangeArrowheads="1"/>
          </p:cNvSpPr>
          <p:nvPr/>
        </p:nvSpPr>
        <p:spPr bwMode="auto">
          <a:xfrm>
            <a:off x="301625" y="597600"/>
            <a:ext cx="8532813" cy="3687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.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EARNINGS S EXP</a:t>
            </a:r>
          </a:p>
          <a:p>
            <a:pPr>
              <a:spcBef>
                <a:spcPts val="600"/>
              </a:spcBef>
            </a:pPr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=     500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-----------+------------------------------           F(  2,   497) =   35.24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Model |  8735.42401     2    4367.712     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&gt; F      =  0.0000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Residual |  61593.5422   497  123.930668           R-squared     =  0.1242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R-squared =  0.1207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Total |  70328.9662   499  140.939812           Root MSE      =  11.132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EARNINGS |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  S |   1.877563   .2237434     8.39   0.000     1.437964    2.317163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EXP |   .9833436   .2098457     4.69   0.000     .5710495    1.395638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_cons |  -14.66833   4.288375    -3.42   0.001    -23.09391   -6.242752</a:t>
            </a:r>
          </a:p>
          <a:p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82951" name="Text Box 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Here is the regression output for the </a:t>
            </a:r>
            <a:r>
              <a:rPr lang="en-GB" sz="1500" b="1" dirty="0" smtClean="0"/>
              <a:t>wage equation </a:t>
            </a:r>
            <a:r>
              <a:rPr lang="en-GB" sz="1500" b="1" dirty="0"/>
              <a:t>using Data Set 21.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82952" name="Text Box 8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 smtClean="0">
                <a:solidFill>
                  <a:srgbClr val="3366FF"/>
                </a:solidFill>
              </a:rPr>
              <a:t>20</a:t>
            </a:r>
            <a:endParaRPr lang="en-US" sz="1000" dirty="0">
              <a:solidFill>
                <a:srgbClr val="3366FF"/>
              </a:solidFill>
            </a:endParaRPr>
          </a:p>
        </p:txBody>
      </p:sp>
      <p:graphicFrame>
        <p:nvGraphicFramePr>
          <p:cNvPr id="82953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7437820"/>
              </p:ext>
            </p:extLst>
          </p:nvPr>
        </p:nvGraphicFramePr>
        <p:xfrm>
          <a:off x="1936750" y="4265613"/>
          <a:ext cx="5272088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977" name="Equation" r:id="rId3" imgW="5270400" imgH="355320" progId="Equation.DSMT4">
                  <p:embed/>
                </p:oleObj>
              </mc:Choice>
              <mc:Fallback>
                <p:oleObj name="Equation" r:id="rId3" imgW="5270400" imgH="355320" progId="Equation.DSMT4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6750" y="4265613"/>
                        <a:ext cx="5272088" cy="354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MULTIPLE REGRESSION WITH TWO EXPLANATORY VARIABLES: EXAMPLE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6134" name="Text Box 6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21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76136" name="Text Box 8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It indicates that </a:t>
            </a:r>
            <a:r>
              <a:rPr lang="en-GB" sz="1500" b="1" dirty="0" smtClean="0"/>
              <a:t>hourly earnings </a:t>
            </a:r>
            <a:r>
              <a:rPr lang="en-GB" sz="1500" b="1" dirty="0"/>
              <a:t>increase by </a:t>
            </a:r>
            <a:r>
              <a:rPr lang="en-GB" sz="1500" b="1" dirty="0" smtClean="0"/>
              <a:t>$1.88 </a:t>
            </a:r>
            <a:r>
              <a:rPr lang="en-GB" sz="1500" b="1" dirty="0"/>
              <a:t>for every extra year of schooling and by $</a:t>
            </a:r>
            <a:r>
              <a:rPr lang="en-GB" sz="1500" b="1" dirty="0" smtClean="0"/>
              <a:t>0.98 </a:t>
            </a:r>
            <a:r>
              <a:rPr lang="en-GB" sz="1500" b="1" dirty="0"/>
              <a:t>for every extra year of work experience.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MULTIPLE REGRESSION WITH TWO EXPLANATORY VARIABLES: EXAMPLE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0" y="4136400"/>
            <a:ext cx="9144000" cy="7221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0" name="Rectangle 5"/>
          <p:cNvSpPr>
            <a:spLocks noChangeArrowheads="1"/>
          </p:cNvSpPr>
          <p:nvPr/>
        </p:nvSpPr>
        <p:spPr bwMode="auto">
          <a:xfrm>
            <a:off x="0" y="548375"/>
            <a:ext cx="9144000" cy="3481200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" name="Rectangle 9"/>
          <p:cNvSpPr>
            <a:spLocks noChangeArrowheads="1"/>
          </p:cNvSpPr>
          <p:nvPr/>
        </p:nvSpPr>
        <p:spPr bwMode="auto">
          <a:xfrm>
            <a:off x="1852613" y="3051175"/>
            <a:ext cx="1050925" cy="43815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" name="Rectangle 11"/>
          <p:cNvSpPr>
            <a:spLocks noChangeArrowheads="1"/>
          </p:cNvSpPr>
          <p:nvPr/>
        </p:nvSpPr>
        <p:spPr bwMode="auto">
          <a:xfrm>
            <a:off x="355600" y="637200"/>
            <a:ext cx="2235200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301625" y="597600"/>
            <a:ext cx="8532813" cy="3687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.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EARNINGS S EXP</a:t>
            </a:r>
          </a:p>
          <a:p>
            <a:pPr>
              <a:spcBef>
                <a:spcPts val="600"/>
              </a:spcBef>
            </a:pPr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=     500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-----------+------------------------------           F(  2,   497) =   35.24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Model |  8735.42401     2    4367.712     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&gt; F      =  0.0000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Residual |  61593.5422   497  123.930668           R-squared     =  0.1242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R-squared =  0.1207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Total |  70328.9662   499  140.939812           Root MSE      =  11.132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EARNINGS |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  S |   1.877563   .2237434     8.39   0.000     1.437964    2.317163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EXP |   .9833436   .2098457     4.69   0.000     .5710495    1.395638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_cons |  -14.66833   4.288375    -3.42   0.001    -23.09391   -6.242752</a:t>
            </a:r>
          </a:p>
          <a:p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6" name="Rectangle 11"/>
          <p:cNvSpPr>
            <a:spLocks noChangeArrowheads="1"/>
          </p:cNvSpPr>
          <p:nvPr/>
        </p:nvSpPr>
        <p:spPr bwMode="auto">
          <a:xfrm>
            <a:off x="6002338" y="4298400"/>
            <a:ext cx="585787" cy="3600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7" name="Rectangle 10"/>
          <p:cNvSpPr>
            <a:spLocks noChangeArrowheads="1"/>
          </p:cNvSpPr>
          <p:nvPr/>
        </p:nvSpPr>
        <p:spPr bwMode="auto">
          <a:xfrm>
            <a:off x="4979988" y="4298400"/>
            <a:ext cx="585787" cy="3600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28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89911122"/>
              </p:ext>
            </p:extLst>
          </p:nvPr>
        </p:nvGraphicFramePr>
        <p:xfrm>
          <a:off x="1936750" y="4265613"/>
          <a:ext cx="5272088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6159" name="Equation" r:id="rId3" imgW="5270400" imgH="355320" progId="Equation.DSMT4">
                  <p:embed/>
                </p:oleObj>
              </mc:Choice>
              <mc:Fallback>
                <p:oleObj name="Equation" r:id="rId3" imgW="5270400" imgH="355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6750" y="4265613"/>
                        <a:ext cx="5272088" cy="354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0" y="4136400"/>
            <a:ext cx="9144000" cy="7221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7" name="Rectangle 5"/>
          <p:cNvSpPr>
            <a:spLocks noChangeArrowheads="1"/>
          </p:cNvSpPr>
          <p:nvPr/>
        </p:nvSpPr>
        <p:spPr bwMode="auto">
          <a:xfrm>
            <a:off x="0" y="548375"/>
            <a:ext cx="9144000" cy="3481200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9" name="Rectangle 11"/>
          <p:cNvSpPr>
            <a:spLocks noChangeArrowheads="1"/>
          </p:cNvSpPr>
          <p:nvPr/>
        </p:nvSpPr>
        <p:spPr bwMode="auto">
          <a:xfrm>
            <a:off x="355600" y="637200"/>
            <a:ext cx="2235200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77165" name="Rectangle 13"/>
          <p:cNvSpPr>
            <a:spLocks noChangeArrowheads="1"/>
          </p:cNvSpPr>
          <p:nvPr/>
        </p:nvSpPr>
        <p:spPr bwMode="auto">
          <a:xfrm>
            <a:off x="1824038" y="3481388"/>
            <a:ext cx="1050925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301625" y="597600"/>
            <a:ext cx="8532813" cy="3687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.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EARNINGS S EXP</a:t>
            </a:r>
          </a:p>
          <a:p>
            <a:pPr>
              <a:spcBef>
                <a:spcPts val="600"/>
              </a:spcBef>
            </a:pPr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=     500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-----------+------------------------------           F(  2,   497) =   35.24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Model |  8735.42401     2    4367.712     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&gt; F      =  0.0000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Residual |  61593.5422   497  123.930668           R-squared     =  0.1242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R-squared =  0.1207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Total |  70328.9662   499  140.939812           Root MSE      =  11.132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EARNINGS |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  S |   1.877563   .2237434     8.39   0.000     1.437964    2.317163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EXP |   .9833436   .2098457     4.69   0.000     .5710495    1.395638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_cons |  -14.66833   4.288375    -3.42   0.001    -23.09391   -6.242752</a:t>
            </a:r>
          </a:p>
          <a:p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177164" name="Rectangle 12"/>
          <p:cNvSpPr>
            <a:spLocks noChangeArrowheads="1"/>
          </p:cNvSpPr>
          <p:nvPr/>
        </p:nvSpPr>
        <p:spPr bwMode="auto">
          <a:xfrm>
            <a:off x="3822700" y="4309200"/>
            <a:ext cx="935038" cy="3600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21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84723018"/>
              </p:ext>
            </p:extLst>
          </p:nvPr>
        </p:nvGraphicFramePr>
        <p:xfrm>
          <a:off x="1936750" y="4265613"/>
          <a:ext cx="5272088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7185" name="Equation" r:id="rId3" imgW="5270400" imgH="355320" progId="Equation.DSMT4">
                  <p:embed/>
                </p:oleObj>
              </mc:Choice>
              <mc:Fallback>
                <p:oleObj name="Equation" r:id="rId3" imgW="5270400" imgH="355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6750" y="4265613"/>
                        <a:ext cx="5272088" cy="354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7160" name="Text Box 8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22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77163" name="Text Box 11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Literally, the intercept indicates that an individual who had no schooling or work experience would have hourly earnings of </a:t>
            </a:r>
            <a:r>
              <a:rPr lang="en-GB" sz="1500" b="1" dirty="0" smtClean="0">
                <a:cs typeface="Arial" charset="0"/>
              </a:rPr>
              <a:t>–</a:t>
            </a:r>
            <a:r>
              <a:rPr lang="en-GB" sz="1500" b="1" dirty="0" smtClean="0"/>
              <a:t>$14.67.  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MULTIPLE REGRESSION WITH TWO EXPLANATORY VARIABLES: EXAMPLE</a:t>
            </a:r>
            <a:endParaRPr lang="en-GB" sz="1600" dirty="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78183" name="Text Box 7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23</a:t>
            </a:r>
            <a:endParaRPr lang="en-US" sz="1000" dirty="0">
              <a:solidFill>
                <a:srgbClr val="3366FF"/>
              </a:solidFill>
            </a:endParaRPr>
          </a:p>
        </p:txBody>
      </p:sp>
      <p:sp>
        <p:nvSpPr>
          <p:cNvPr id="178186" name="Text Box 1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Obviously, this is impossible.  The lowest value of </a:t>
            </a:r>
            <a:r>
              <a:rPr lang="en-GB" sz="1500" b="1" i="1" dirty="0"/>
              <a:t>S</a:t>
            </a:r>
            <a:r>
              <a:rPr lang="en-GB" sz="1500" b="1" dirty="0"/>
              <a:t> in the sample was </a:t>
            </a:r>
            <a:r>
              <a:rPr lang="en-GB" sz="1500" b="1" dirty="0" smtClean="0"/>
              <a:t>8.  </a:t>
            </a:r>
            <a:r>
              <a:rPr lang="en-GB" sz="1500" b="1" dirty="0"/>
              <a:t>We have obtained a nonsense estimate because we have extrapolated too far from the data range.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3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MULTIPLE REGRESSION WITH TWO EXPLANATORY VARIABLES: EXAMPLE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0" y="4136400"/>
            <a:ext cx="9144000" cy="722100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innerShdw blurRad="76200">
              <a:schemeClr val="tx1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auto">
          <a:xfrm>
            <a:off x="0" y="548375"/>
            <a:ext cx="9144000" cy="3481200"/>
          </a:xfrm>
          <a:prstGeom prst="rect">
            <a:avLst/>
          </a:prstGeom>
          <a:solidFill>
            <a:srgbClr val="FDFEFF"/>
          </a:solidFill>
          <a:ln>
            <a:noFill/>
          </a:ln>
          <a:effectLst>
            <a:innerShdw blurRad="95250">
              <a:srgbClr val="004D99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0" name="Rectangle 11"/>
          <p:cNvSpPr>
            <a:spLocks noChangeArrowheads="1"/>
          </p:cNvSpPr>
          <p:nvPr/>
        </p:nvSpPr>
        <p:spPr bwMode="auto">
          <a:xfrm>
            <a:off x="355600" y="637200"/>
            <a:ext cx="2235200" cy="230400"/>
          </a:xfrm>
          <a:prstGeom prst="rect">
            <a:avLst/>
          </a:prstGeom>
          <a:solidFill>
            <a:srgbClr val="DDDDD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1" name="Rectangle 13"/>
          <p:cNvSpPr>
            <a:spLocks noChangeArrowheads="1"/>
          </p:cNvSpPr>
          <p:nvPr/>
        </p:nvSpPr>
        <p:spPr bwMode="auto">
          <a:xfrm>
            <a:off x="1824038" y="3481388"/>
            <a:ext cx="1050925" cy="2304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301625" y="597600"/>
            <a:ext cx="8532813" cy="3687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0000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74725" algn="l"/>
                <a:tab pos="1655763" algn="l"/>
              </a:tabLs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.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reg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EARNINGS S EXP</a:t>
            </a:r>
          </a:p>
          <a:p>
            <a:pPr>
              <a:spcBef>
                <a:spcPts val="600"/>
              </a:spcBef>
            </a:pPr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Source |       SS 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df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MS              Number of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obs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=     500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-----------+------------------------------           F(  2,   497) =   35.24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Model |  8735.42401     2    4367.712     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Prob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&gt; F      =  0.0000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Residual |  61593.5422   497  123.930668           R-squared     =  0.1242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-----------+------------------------------     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Adj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 R-squared =  0.1207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Total |  70328.9662   499  140.939812           Root MSE      =  11.132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EARNINGS |      </a:t>
            </a:r>
            <a:r>
              <a:rPr lang="en-GB" sz="1400" b="1" dirty="0" err="1">
                <a:latin typeface="Courier New" pitchFamily="49" charset="0"/>
                <a:cs typeface="Courier New" pitchFamily="49" charset="0"/>
              </a:rPr>
              <a:t>Coef</a:t>
            </a:r>
            <a:r>
              <a:rPr lang="en-GB" sz="1400" b="1" dirty="0">
                <a:latin typeface="Courier New" pitchFamily="49" charset="0"/>
                <a:cs typeface="Courier New" pitchFamily="49" charset="0"/>
              </a:rPr>
              <a:t>.   Std. Err.      t    P&gt;|t|     [95% Conf. Interval]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-----------+----------------------------------------------------------------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  S |   1.877563   .2237434     8.39   0.000     1.437964    2.317163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  EXP |   .9833436   .2098457     4.69   0.000     .5710495    1.395638</a:t>
            </a:r>
          </a:p>
          <a:p>
            <a:r>
              <a:rPr lang="en-GB" sz="1400" b="1" dirty="0">
                <a:latin typeface="Courier New" pitchFamily="49" charset="0"/>
                <a:cs typeface="Courier New" pitchFamily="49" charset="0"/>
              </a:rPr>
              <a:t>     _cons |  -14.66833   4.288375    -3.42   0.001    -23.09391   -6.242752</a:t>
            </a:r>
          </a:p>
          <a:p>
            <a:r>
              <a:rPr lang="en-GB" sz="1400" b="1" dirty="0" smtClean="0">
                <a:latin typeface="Courier New" pitchFamily="49" charset="0"/>
                <a:cs typeface="Courier New" pitchFamily="49" charset="0"/>
              </a:rPr>
              <a:t>----------------------------------------------------------------------------</a:t>
            </a:r>
            <a:endParaRPr lang="en-GB" sz="14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3" name="Rectangle 12"/>
          <p:cNvSpPr>
            <a:spLocks noChangeArrowheads="1"/>
          </p:cNvSpPr>
          <p:nvPr/>
        </p:nvSpPr>
        <p:spPr bwMode="auto">
          <a:xfrm>
            <a:off x="3822700" y="4309200"/>
            <a:ext cx="935038" cy="3600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graphicFrame>
        <p:nvGraphicFramePr>
          <p:cNvPr id="24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69457169"/>
              </p:ext>
            </p:extLst>
          </p:nvPr>
        </p:nvGraphicFramePr>
        <p:xfrm>
          <a:off x="1936750" y="4265613"/>
          <a:ext cx="5272088" cy="354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8206" name="Equation" r:id="rId3" imgW="5270400" imgH="355320" progId="Equation.DSMT4">
                  <p:embed/>
                </p:oleObj>
              </mc:Choice>
              <mc:Fallback>
                <p:oleObj name="Equation" r:id="rId3" imgW="5270400" imgH="355320" progId="Equation.DSMT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36750" y="4265613"/>
                        <a:ext cx="5272088" cy="3540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60" name="Text Box 1040"/>
          <p:cNvSpPr txBox="1">
            <a:spLocks noChangeArrowheads="1"/>
          </p:cNvSpPr>
          <p:nvPr/>
        </p:nvSpPr>
        <p:spPr bwMode="auto">
          <a:xfrm>
            <a:off x="1508125" y="709613"/>
            <a:ext cx="6043613" cy="5095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20000"/>
              </a:lnSpc>
              <a:spcBef>
                <a:spcPct val="50000"/>
              </a:spcBef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b="1" dirty="0">
                <a:solidFill>
                  <a:schemeClr val="bg1"/>
                </a:solidFill>
              </a:rPr>
              <a:t>Copyright Christopher Dougherty </a:t>
            </a:r>
            <a:r>
              <a:rPr lang="en-GB" b="1" dirty="0" smtClean="0">
                <a:solidFill>
                  <a:schemeClr val="bg1"/>
                </a:solidFill>
              </a:rPr>
              <a:t>2016.</a:t>
            </a:r>
            <a:r>
              <a:rPr lang="en-GB" sz="1200" b="1" dirty="0" smtClean="0">
                <a:solidFill>
                  <a:schemeClr val="bg1"/>
                </a:solidFill>
              </a:rPr>
              <a:t> 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These slideshows may be downloaded by anyone, anywhere for personal use.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Subject to respect for copyright and, where appropriate, attribution, they may be used as a resource for teaching an econometrics course.  There is no need to refer to the author.</a:t>
            </a: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The content of this slideshow comes from Section 3.2 of C. Dougherty, </a:t>
            </a:r>
            <a:r>
              <a:rPr lang="en-GB" sz="1200" b="1" i="1" dirty="0">
                <a:solidFill>
                  <a:schemeClr val="bg1"/>
                </a:solidFill>
              </a:rPr>
              <a:t>Introduction to Econometrics</a:t>
            </a:r>
            <a:r>
              <a:rPr lang="en-GB" sz="1200" b="1" dirty="0">
                <a:solidFill>
                  <a:schemeClr val="bg1"/>
                </a:solidFill>
              </a:rPr>
              <a:t>, </a:t>
            </a:r>
            <a:r>
              <a:rPr lang="en-GB" sz="1200" b="1" dirty="0" smtClean="0">
                <a:solidFill>
                  <a:schemeClr val="bg1"/>
                </a:solidFill>
              </a:rPr>
              <a:t>fifth </a:t>
            </a:r>
            <a:r>
              <a:rPr lang="en-GB" sz="1200" b="1" dirty="0">
                <a:solidFill>
                  <a:schemeClr val="bg1"/>
                </a:solidFill>
              </a:rPr>
              <a:t>edition </a:t>
            </a:r>
            <a:r>
              <a:rPr lang="en-GB" sz="1200" b="1" dirty="0" smtClean="0">
                <a:solidFill>
                  <a:schemeClr val="bg1"/>
                </a:solidFill>
              </a:rPr>
              <a:t>2016, </a:t>
            </a:r>
            <a:r>
              <a:rPr lang="en-GB" sz="1200" b="1" dirty="0">
                <a:solidFill>
                  <a:schemeClr val="bg1"/>
                </a:solidFill>
              </a:rPr>
              <a:t>Oxford University Press.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Additional (free) resources for both students and instructors may be downloaded from the OUP Online Resource Centre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hlinkClick r:id="rId2"/>
              </a:rPr>
              <a:t>www.oxfordtextbooks.co.uk/orc/dougherty5e/</a:t>
            </a:r>
            <a:r>
              <a:rPr lang="en-GB" sz="1200" b="1" dirty="0" smtClean="0">
                <a:solidFill>
                  <a:schemeClr val="bg1"/>
                </a:solidFill>
              </a:rPr>
              <a:t>.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Individuals studying econometrics on their own </a:t>
            </a:r>
            <a:r>
              <a:rPr lang="en-GB" sz="1200" b="1" dirty="0" smtClean="0">
                <a:solidFill>
                  <a:schemeClr val="bg1"/>
                </a:solidFill>
              </a:rPr>
              <a:t>who </a:t>
            </a:r>
            <a:r>
              <a:rPr lang="en-GB" sz="1200" b="1" dirty="0">
                <a:solidFill>
                  <a:schemeClr val="bg1"/>
                </a:solidFill>
              </a:rPr>
              <a:t>feel that they might benefit from participation in a formal course should consider the London School of Economics summer school course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EC212 Introduction to Econometrics </a:t>
            </a:r>
            <a:r>
              <a:rPr lang="en-GB" sz="1200" b="1" dirty="0">
                <a:solidFill>
                  <a:schemeClr val="bg1"/>
                </a:solidFill>
                <a:hlinkClick r:id="rId3"/>
              </a:rPr>
              <a:t>http://www2.lse.ac.uk/study/summerSchools/summerSchool/Home.aspx</a:t>
            </a:r>
            <a:endParaRPr lang="en-GB" sz="1200" b="1" dirty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</a:rPr>
              <a:t>or the University of London International Programmes distance learning course</a:t>
            </a:r>
          </a:p>
          <a:p>
            <a:pPr>
              <a:lnSpc>
                <a:spcPct val="120000"/>
              </a:lnSpc>
            </a:pPr>
            <a:r>
              <a:rPr lang="en-GB" sz="1200" b="1" dirty="0" smtClean="0">
                <a:solidFill>
                  <a:schemeClr val="bg1"/>
                </a:solidFill>
              </a:rPr>
              <a:t>EC2020 </a:t>
            </a:r>
            <a:r>
              <a:rPr lang="en-GB" sz="1200" b="1" dirty="0">
                <a:solidFill>
                  <a:schemeClr val="bg1"/>
                </a:solidFill>
              </a:rPr>
              <a:t>Elements of Econometrics</a:t>
            </a:r>
          </a:p>
          <a:p>
            <a:pPr>
              <a:lnSpc>
                <a:spcPct val="120000"/>
              </a:lnSpc>
            </a:pPr>
            <a:r>
              <a:rPr lang="en-GB" sz="1200" b="1" dirty="0">
                <a:solidFill>
                  <a:schemeClr val="bg1"/>
                </a:solidFill>
                <a:hlinkClick r:id="rId4"/>
              </a:rPr>
              <a:t>www.londoninternational.ac.uk/lse</a:t>
            </a:r>
            <a:r>
              <a:rPr lang="en-GB" sz="1200" b="1" dirty="0">
                <a:solidFill>
                  <a:schemeClr val="bg1"/>
                </a:solidFill>
              </a:rPr>
              <a:t>.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159761" name="Text Box 1041"/>
          <p:cNvSpPr txBox="1">
            <a:spLocks noChangeArrowheads="1"/>
          </p:cNvSpPr>
          <p:nvPr/>
        </p:nvSpPr>
        <p:spPr bwMode="auto">
          <a:xfrm>
            <a:off x="8244408" y="6553200"/>
            <a:ext cx="823392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 dirty="0" smtClean="0">
                <a:solidFill>
                  <a:srgbClr val="3366FF"/>
                </a:solidFill>
              </a:rPr>
              <a:t>2016.04.28</a:t>
            </a:r>
            <a:endParaRPr lang="en-US" sz="1000" dirty="0">
              <a:solidFill>
                <a:srgbClr val="3366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16"/>
          <p:cNvSpPr>
            <a:spLocks noChangeArrowheads="1"/>
          </p:cNvSpPr>
          <p:nvPr/>
        </p:nvSpPr>
        <p:spPr bwMode="auto">
          <a:xfrm>
            <a:off x="0" y="504000"/>
            <a:ext cx="9144000" cy="4635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3" name="Rectangle 22"/>
          <p:cNvSpPr/>
          <p:nvPr/>
        </p:nvSpPr>
        <p:spPr bwMode="auto">
          <a:xfrm>
            <a:off x="468000" y="1065600"/>
            <a:ext cx="8208000" cy="44172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8974" name="Text Box 1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2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68977" name="Text Box 1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Specifically, we will look at an earnings function model where hourly earnings, </a:t>
            </a:r>
            <a:r>
              <a:rPr lang="en-GB" sz="1500" b="1" i="1"/>
              <a:t>EARNINGS</a:t>
            </a:r>
            <a:r>
              <a:rPr lang="en-GB" sz="1500" b="1"/>
              <a:t>, depend on years of schooling (highest grade completed), </a:t>
            </a:r>
            <a:r>
              <a:rPr lang="en-GB" sz="1500" b="1" i="1"/>
              <a:t>S</a:t>
            </a:r>
            <a:r>
              <a:rPr lang="en-GB" sz="1500" b="1"/>
              <a:t>, and years of work experience, </a:t>
            </a:r>
            <a:r>
              <a:rPr lang="en-GB" sz="1500" b="1" i="1"/>
              <a:t>EXP</a:t>
            </a:r>
            <a:r>
              <a:rPr lang="en-GB" sz="1500" b="1"/>
              <a:t>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MULTIPLE REGRESSION WITH TWO EXPLANATORY VARIABLES: EXAMPLE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5" name="Text Box 58"/>
          <p:cNvSpPr txBox="1">
            <a:spLocks noChangeArrowheads="1"/>
          </p:cNvSpPr>
          <p:nvPr/>
        </p:nvSpPr>
        <p:spPr bwMode="auto">
          <a:xfrm>
            <a:off x="2686050" y="590550"/>
            <a:ext cx="38862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/>
              <a:t>EARNINGS</a:t>
            </a:r>
            <a:r>
              <a:rPr lang="en-US" sz="1800" b="1" dirty="0"/>
              <a:t> = </a:t>
            </a:r>
            <a:r>
              <a:rPr lang="en-US" sz="1800" b="1" i="1" dirty="0">
                <a:latin typeface="Symbol" pitchFamily="18" charset="2"/>
              </a:rPr>
              <a:t>b</a:t>
            </a:r>
            <a:r>
              <a:rPr lang="en-US" sz="1800" b="1" baseline="-25000" dirty="0"/>
              <a:t>1</a:t>
            </a:r>
            <a:r>
              <a:rPr lang="en-US" sz="1800" b="1" i="1" dirty="0"/>
              <a:t> </a:t>
            </a:r>
            <a:r>
              <a:rPr lang="en-US" sz="1800" b="1" dirty="0"/>
              <a:t>+ </a:t>
            </a:r>
            <a:r>
              <a:rPr lang="en-US" sz="1800" b="1" i="1" dirty="0">
                <a:latin typeface="Symbol" pitchFamily="18" charset="2"/>
              </a:rPr>
              <a:t>b</a:t>
            </a:r>
            <a:r>
              <a:rPr lang="en-US" sz="1800" b="1" baseline="-25000" dirty="0"/>
              <a:t>2</a:t>
            </a:r>
            <a:r>
              <a:rPr lang="en-US" sz="1800" b="1" i="1" dirty="0"/>
              <a:t>S</a:t>
            </a:r>
            <a:r>
              <a:rPr lang="en-US" sz="1800" b="1" dirty="0"/>
              <a:t> + </a:t>
            </a:r>
            <a:r>
              <a:rPr lang="en-US" sz="1800" b="1" i="1" dirty="0">
                <a:latin typeface="Symbol" pitchFamily="18" charset="2"/>
              </a:rPr>
              <a:t>b</a:t>
            </a:r>
            <a:r>
              <a:rPr lang="en-US" sz="1800" b="1" i="1" baseline="-25000" dirty="0"/>
              <a:t>3</a:t>
            </a:r>
            <a:r>
              <a:rPr lang="en-US" sz="1800" b="1" i="1" dirty="0"/>
              <a:t>EXP</a:t>
            </a:r>
            <a:r>
              <a:rPr lang="en-US" sz="1800" b="1" dirty="0"/>
              <a:t> + </a:t>
            </a:r>
            <a:r>
              <a:rPr lang="en-US" sz="1800" b="1" i="1" dirty="0"/>
              <a:t>u</a:t>
            </a:r>
            <a:endParaRPr lang="en-US" dirty="0"/>
          </a:p>
        </p:txBody>
      </p:sp>
      <p:sp>
        <p:nvSpPr>
          <p:cNvPr id="27" name="Text Box 21"/>
          <p:cNvSpPr txBox="1">
            <a:spLocks noChangeArrowheads="1"/>
          </p:cNvSpPr>
          <p:nvPr/>
        </p:nvSpPr>
        <p:spPr bwMode="auto">
          <a:xfrm>
            <a:off x="4648200" y="5094288"/>
            <a:ext cx="228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/>
              <a:t>S</a:t>
            </a:r>
            <a:endParaRPr lang="en-US" dirty="0"/>
          </a:p>
        </p:txBody>
      </p:sp>
      <p:sp>
        <p:nvSpPr>
          <p:cNvPr id="28" name="Text Box 22"/>
          <p:cNvSpPr txBox="1">
            <a:spLocks noChangeArrowheads="1"/>
          </p:cNvSpPr>
          <p:nvPr/>
        </p:nvSpPr>
        <p:spPr bwMode="auto">
          <a:xfrm>
            <a:off x="1600200" y="3217863"/>
            <a:ext cx="3048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>
                <a:latin typeface="Symbol" pitchFamily="18" charset="2"/>
              </a:rPr>
              <a:t>b</a:t>
            </a:r>
            <a:r>
              <a:rPr lang="en-US" sz="1800" b="1" baseline="-25000"/>
              <a:t>1</a:t>
            </a:r>
            <a:endParaRPr lang="en-US"/>
          </a:p>
        </p:txBody>
      </p:sp>
      <p:sp>
        <p:nvSpPr>
          <p:cNvPr id="29" name="Text Box 32"/>
          <p:cNvSpPr txBox="1">
            <a:spLocks noChangeArrowheads="1"/>
          </p:cNvSpPr>
          <p:nvPr/>
        </p:nvSpPr>
        <p:spPr bwMode="auto">
          <a:xfrm>
            <a:off x="685800" y="3721100"/>
            <a:ext cx="12954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/>
              <a:t>EARNINGS</a:t>
            </a:r>
            <a:endParaRPr lang="en-US"/>
          </a:p>
        </p:txBody>
      </p:sp>
      <p:sp>
        <p:nvSpPr>
          <p:cNvPr id="30" name="Line 35"/>
          <p:cNvSpPr>
            <a:spLocks noChangeShapeType="1"/>
          </p:cNvSpPr>
          <p:nvPr/>
        </p:nvSpPr>
        <p:spPr bwMode="auto">
          <a:xfrm>
            <a:off x="1976438" y="5038725"/>
            <a:ext cx="30432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1" name="Line 37"/>
          <p:cNvSpPr>
            <a:spLocks noChangeShapeType="1"/>
          </p:cNvSpPr>
          <p:nvPr/>
        </p:nvSpPr>
        <p:spPr bwMode="auto">
          <a:xfrm flipV="1">
            <a:off x="1981200" y="3365500"/>
            <a:ext cx="0" cy="1673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2" name="Freeform 42"/>
          <p:cNvSpPr>
            <a:spLocks noChangeAspect="1"/>
          </p:cNvSpPr>
          <p:nvPr/>
        </p:nvSpPr>
        <p:spPr bwMode="auto">
          <a:xfrm rot="16200000" flipV="1">
            <a:off x="4928394" y="4983957"/>
            <a:ext cx="73025" cy="96837"/>
          </a:xfrm>
          <a:custGeom>
            <a:avLst/>
            <a:gdLst>
              <a:gd name="T0" fmla="*/ 144 w 288"/>
              <a:gd name="T1" fmla="*/ 0 h 288"/>
              <a:gd name="T2" fmla="*/ 288 w 288"/>
              <a:gd name="T3" fmla="*/ 288 h 288"/>
              <a:gd name="T4" fmla="*/ 0 w 288"/>
              <a:gd name="T5" fmla="*/ 288 h 288"/>
              <a:gd name="T6" fmla="*/ 144 w 288"/>
              <a:gd name="T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8" h="288">
                <a:moveTo>
                  <a:pt x="144" y="0"/>
                </a:moveTo>
                <a:lnTo>
                  <a:pt x="288" y="288"/>
                </a:lnTo>
                <a:lnTo>
                  <a:pt x="0" y="288"/>
                </a:lnTo>
                <a:lnTo>
                  <a:pt x="144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4" name="Oval 30"/>
          <p:cNvSpPr>
            <a:spLocks noChangeAspect="1" noChangeArrowheads="1"/>
          </p:cNvSpPr>
          <p:nvPr/>
        </p:nvSpPr>
        <p:spPr bwMode="auto">
          <a:xfrm>
            <a:off x="1905000" y="3292475"/>
            <a:ext cx="144463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35" name="Line 15"/>
          <p:cNvSpPr>
            <a:spLocks noChangeShapeType="1"/>
          </p:cNvSpPr>
          <p:nvPr/>
        </p:nvSpPr>
        <p:spPr bwMode="auto">
          <a:xfrm flipH="1">
            <a:off x="1981200" y="4205288"/>
            <a:ext cx="831850" cy="831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6" name="Text Box 33"/>
          <p:cNvSpPr txBox="1">
            <a:spLocks noChangeArrowheads="1"/>
          </p:cNvSpPr>
          <p:nvPr/>
        </p:nvSpPr>
        <p:spPr bwMode="auto">
          <a:xfrm>
            <a:off x="2686050" y="4303713"/>
            <a:ext cx="6381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1" dirty="0"/>
              <a:t>EXP</a:t>
            </a:r>
            <a:endParaRPr lang="en-US" dirty="0"/>
          </a:p>
        </p:txBody>
      </p:sp>
      <p:sp>
        <p:nvSpPr>
          <p:cNvPr id="37" name="Freeform 43"/>
          <p:cNvSpPr>
            <a:spLocks noChangeAspect="1"/>
          </p:cNvSpPr>
          <p:nvPr/>
        </p:nvSpPr>
        <p:spPr bwMode="auto">
          <a:xfrm rot="13593845" flipV="1">
            <a:off x="2734469" y="4198144"/>
            <a:ext cx="73025" cy="96837"/>
          </a:xfrm>
          <a:custGeom>
            <a:avLst/>
            <a:gdLst>
              <a:gd name="T0" fmla="*/ 144 w 288"/>
              <a:gd name="T1" fmla="*/ 0 h 288"/>
              <a:gd name="T2" fmla="*/ 288 w 288"/>
              <a:gd name="T3" fmla="*/ 288 h 288"/>
              <a:gd name="T4" fmla="*/ 0 w 288"/>
              <a:gd name="T5" fmla="*/ 288 h 288"/>
              <a:gd name="T6" fmla="*/ 144 w 288"/>
              <a:gd name="T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8" h="288">
                <a:moveTo>
                  <a:pt x="144" y="0"/>
                </a:moveTo>
                <a:lnTo>
                  <a:pt x="288" y="288"/>
                </a:lnTo>
                <a:lnTo>
                  <a:pt x="0" y="288"/>
                </a:lnTo>
                <a:lnTo>
                  <a:pt x="144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8" name="Freeform 44"/>
          <p:cNvSpPr>
            <a:spLocks noChangeAspect="1"/>
          </p:cNvSpPr>
          <p:nvPr/>
        </p:nvSpPr>
        <p:spPr bwMode="auto">
          <a:xfrm rot="10800000" flipV="1">
            <a:off x="1939925" y="3422650"/>
            <a:ext cx="73025" cy="96838"/>
          </a:xfrm>
          <a:custGeom>
            <a:avLst/>
            <a:gdLst>
              <a:gd name="T0" fmla="*/ 144 w 288"/>
              <a:gd name="T1" fmla="*/ 0 h 288"/>
              <a:gd name="T2" fmla="*/ 288 w 288"/>
              <a:gd name="T3" fmla="*/ 288 h 288"/>
              <a:gd name="T4" fmla="*/ 0 w 288"/>
              <a:gd name="T5" fmla="*/ 288 h 288"/>
              <a:gd name="T6" fmla="*/ 144 w 288"/>
              <a:gd name="T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8" h="288">
                <a:moveTo>
                  <a:pt x="144" y="0"/>
                </a:moveTo>
                <a:lnTo>
                  <a:pt x="288" y="288"/>
                </a:lnTo>
                <a:lnTo>
                  <a:pt x="0" y="288"/>
                </a:lnTo>
                <a:lnTo>
                  <a:pt x="144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16"/>
          <p:cNvSpPr>
            <a:spLocks noChangeArrowheads="1"/>
          </p:cNvSpPr>
          <p:nvPr/>
        </p:nvSpPr>
        <p:spPr bwMode="auto">
          <a:xfrm>
            <a:off x="0" y="504000"/>
            <a:ext cx="9144000" cy="4635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3" name="Rectangle 22"/>
          <p:cNvSpPr/>
          <p:nvPr/>
        </p:nvSpPr>
        <p:spPr bwMode="auto">
          <a:xfrm>
            <a:off x="468000" y="1065600"/>
            <a:ext cx="8208000" cy="44172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2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7950" name="Text Box 1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000">
                <a:solidFill>
                  <a:srgbClr val="3366FF"/>
                </a:solidFill>
              </a:rPr>
              <a:t>3</a:t>
            </a:r>
            <a:endParaRPr lang="en-US" sz="1000">
              <a:solidFill>
                <a:srgbClr val="3366FF"/>
              </a:solidFill>
            </a:endParaRPr>
          </a:p>
        </p:txBody>
      </p:sp>
      <p:sp>
        <p:nvSpPr>
          <p:cNvPr id="167953" name="Text Box 17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The model has three dimensions, one each for </a:t>
            </a:r>
            <a:r>
              <a:rPr lang="en-GB" sz="1500" b="1" i="1"/>
              <a:t>EARNINGS, S</a:t>
            </a:r>
            <a:r>
              <a:rPr lang="en-GB" sz="1500" b="1"/>
              <a:t>, and </a:t>
            </a:r>
            <a:r>
              <a:rPr lang="en-GB" sz="1500" b="1" i="1"/>
              <a:t>EXP</a:t>
            </a:r>
            <a:r>
              <a:rPr lang="en-GB" sz="1500" b="1"/>
              <a:t>.  The starting point for investigating the determination of </a:t>
            </a:r>
            <a:r>
              <a:rPr lang="en-GB" sz="1500" b="1" i="1"/>
              <a:t>EARNINGS</a:t>
            </a:r>
            <a:r>
              <a:rPr lang="en-GB" sz="1500" b="1"/>
              <a:t> is the intercept,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1</a:t>
            </a:r>
            <a:r>
              <a:rPr lang="en-GB" sz="1500" b="1"/>
              <a:t>. 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MULTIPLE REGRESSION WITH TWO EXPLANATORY VARIABLES: EXAMPLE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5" name="Text Box 58"/>
          <p:cNvSpPr txBox="1">
            <a:spLocks noChangeArrowheads="1"/>
          </p:cNvSpPr>
          <p:nvPr/>
        </p:nvSpPr>
        <p:spPr bwMode="auto">
          <a:xfrm>
            <a:off x="2686050" y="590550"/>
            <a:ext cx="38862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/>
              <a:t>EARNINGS</a:t>
            </a:r>
            <a:r>
              <a:rPr lang="en-US" sz="1800" b="1" dirty="0"/>
              <a:t> = </a:t>
            </a:r>
            <a:r>
              <a:rPr lang="en-US" sz="1800" b="1" i="1" dirty="0">
                <a:latin typeface="Symbol" pitchFamily="18" charset="2"/>
              </a:rPr>
              <a:t>b</a:t>
            </a:r>
            <a:r>
              <a:rPr lang="en-US" sz="1800" b="1" baseline="-25000" dirty="0"/>
              <a:t>1</a:t>
            </a:r>
            <a:r>
              <a:rPr lang="en-US" sz="1800" b="1" i="1" dirty="0"/>
              <a:t> </a:t>
            </a:r>
            <a:r>
              <a:rPr lang="en-US" sz="1800" b="1" dirty="0"/>
              <a:t>+ </a:t>
            </a:r>
            <a:r>
              <a:rPr lang="en-US" sz="1800" b="1" i="1" dirty="0">
                <a:latin typeface="Symbol" pitchFamily="18" charset="2"/>
              </a:rPr>
              <a:t>b</a:t>
            </a:r>
            <a:r>
              <a:rPr lang="en-US" sz="1800" b="1" baseline="-25000" dirty="0"/>
              <a:t>2</a:t>
            </a:r>
            <a:r>
              <a:rPr lang="en-US" sz="1800" b="1" i="1" dirty="0"/>
              <a:t>S</a:t>
            </a:r>
            <a:r>
              <a:rPr lang="en-US" sz="1800" b="1" dirty="0"/>
              <a:t> + </a:t>
            </a:r>
            <a:r>
              <a:rPr lang="en-US" sz="1800" b="1" i="1" dirty="0">
                <a:latin typeface="Symbol" pitchFamily="18" charset="2"/>
              </a:rPr>
              <a:t>b</a:t>
            </a:r>
            <a:r>
              <a:rPr lang="en-US" sz="1800" b="1" i="1" baseline="-25000" dirty="0"/>
              <a:t>3</a:t>
            </a:r>
            <a:r>
              <a:rPr lang="en-US" sz="1800" b="1" i="1" dirty="0"/>
              <a:t>EXP</a:t>
            </a:r>
            <a:r>
              <a:rPr lang="en-US" sz="1800" b="1" dirty="0"/>
              <a:t> + </a:t>
            </a:r>
            <a:r>
              <a:rPr lang="en-US" sz="1800" b="1" i="1" dirty="0"/>
              <a:t>u</a:t>
            </a:r>
            <a:endParaRPr lang="en-US" dirty="0"/>
          </a:p>
        </p:txBody>
      </p:sp>
      <p:sp>
        <p:nvSpPr>
          <p:cNvPr id="27" name="Text Box 21"/>
          <p:cNvSpPr txBox="1">
            <a:spLocks noChangeArrowheads="1"/>
          </p:cNvSpPr>
          <p:nvPr/>
        </p:nvSpPr>
        <p:spPr bwMode="auto">
          <a:xfrm>
            <a:off x="4648200" y="5094288"/>
            <a:ext cx="228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/>
              <a:t>S</a:t>
            </a:r>
            <a:endParaRPr lang="en-US" dirty="0"/>
          </a:p>
        </p:txBody>
      </p:sp>
      <p:sp>
        <p:nvSpPr>
          <p:cNvPr id="28" name="Text Box 22"/>
          <p:cNvSpPr txBox="1">
            <a:spLocks noChangeArrowheads="1"/>
          </p:cNvSpPr>
          <p:nvPr/>
        </p:nvSpPr>
        <p:spPr bwMode="auto">
          <a:xfrm>
            <a:off x="1600200" y="3217863"/>
            <a:ext cx="3048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>
                <a:latin typeface="Symbol" pitchFamily="18" charset="2"/>
              </a:rPr>
              <a:t>b</a:t>
            </a:r>
            <a:r>
              <a:rPr lang="en-US" sz="1800" b="1" baseline="-25000"/>
              <a:t>1</a:t>
            </a:r>
            <a:endParaRPr lang="en-US"/>
          </a:p>
        </p:txBody>
      </p:sp>
      <p:sp>
        <p:nvSpPr>
          <p:cNvPr id="29" name="Text Box 32"/>
          <p:cNvSpPr txBox="1">
            <a:spLocks noChangeArrowheads="1"/>
          </p:cNvSpPr>
          <p:nvPr/>
        </p:nvSpPr>
        <p:spPr bwMode="auto">
          <a:xfrm>
            <a:off x="685800" y="3721100"/>
            <a:ext cx="12954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/>
              <a:t>EARNINGS</a:t>
            </a:r>
            <a:endParaRPr lang="en-US"/>
          </a:p>
        </p:txBody>
      </p:sp>
      <p:sp>
        <p:nvSpPr>
          <p:cNvPr id="30" name="Line 35"/>
          <p:cNvSpPr>
            <a:spLocks noChangeShapeType="1"/>
          </p:cNvSpPr>
          <p:nvPr/>
        </p:nvSpPr>
        <p:spPr bwMode="auto">
          <a:xfrm>
            <a:off x="1976438" y="5038725"/>
            <a:ext cx="30432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1" name="Line 37"/>
          <p:cNvSpPr>
            <a:spLocks noChangeShapeType="1"/>
          </p:cNvSpPr>
          <p:nvPr/>
        </p:nvSpPr>
        <p:spPr bwMode="auto">
          <a:xfrm flipV="1">
            <a:off x="1981200" y="3365500"/>
            <a:ext cx="0" cy="1673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2" name="Freeform 42"/>
          <p:cNvSpPr>
            <a:spLocks noChangeAspect="1"/>
          </p:cNvSpPr>
          <p:nvPr/>
        </p:nvSpPr>
        <p:spPr bwMode="auto">
          <a:xfrm rot="16200000" flipV="1">
            <a:off x="4928394" y="4983957"/>
            <a:ext cx="73025" cy="96837"/>
          </a:xfrm>
          <a:custGeom>
            <a:avLst/>
            <a:gdLst>
              <a:gd name="T0" fmla="*/ 144 w 288"/>
              <a:gd name="T1" fmla="*/ 0 h 288"/>
              <a:gd name="T2" fmla="*/ 288 w 288"/>
              <a:gd name="T3" fmla="*/ 288 h 288"/>
              <a:gd name="T4" fmla="*/ 0 w 288"/>
              <a:gd name="T5" fmla="*/ 288 h 288"/>
              <a:gd name="T6" fmla="*/ 144 w 288"/>
              <a:gd name="T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8" h="288">
                <a:moveTo>
                  <a:pt x="144" y="0"/>
                </a:moveTo>
                <a:lnTo>
                  <a:pt x="288" y="288"/>
                </a:lnTo>
                <a:lnTo>
                  <a:pt x="0" y="288"/>
                </a:lnTo>
                <a:lnTo>
                  <a:pt x="144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4" name="Oval 30"/>
          <p:cNvSpPr>
            <a:spLocks noChangeAspect="1" noChangeArrowheads="1"/>
          </p:cNvSpPr>
          <p:nvPr/>
        </p:nvSpPr>
        <p:spPr bwMode="auto">
          <a:xfrm>
            <a:off x="1905000" y="3292475"/>
            <a:ext cx="144463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35" name="Line 15"/>
          <p:cNvSpPr>
            <a:spLocks noChangeShapeType="1"/>
          </p:cNvSpPr>
          <p:nvPr/>
        </p:nvSpPr>
        <p:spPr bwMode="auto">
          <a:xfrm flipH="1">
            <a:off x="1981200" y="4205288"/>
            <a:ext cx="831850" cy="831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6" name="Text Box 33"/>
          <p:cNvSpPr txBox="1">
            <a:spLocks noChangeArrowheads="1"/>
          </p:cNvSpPr>
          <p:nvPr/>
        </p:nvSpPr>
        <p:spPr bwMode="auto">
          <a:xfrm>
            <a:off x="2686050" y="4303713"/>
            <a:ext cx="6381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1" dirty="0"/>
              <a:t>EXP</a:t>
            </a:r>
            <a:endParaRPr lang="en-US" dirty="0"/>
          </a:p>
        </p:txBody>
      </p:sp>
      <p:sp>
        <p:nvSpPr>
          <p:cNvPr id="37" name="Freeform 43"/>
          <p:cNvSpPr>
            <a:spLocks noChangeAspect="1"/>
          </p:cNvSpPr>
          <p:nvPr/>
        </p:nvSpPr>
        <p:spPr bwMode="auto">
          <a:xfrm rot="13593845" flipV="1">
            <a:off x="2734469" y="4198144"/>
            <a:ext cx="73025" cy="96837"/>
          </a:xfrm>
          <a:custGeom>
            <a:avLst/>
            <a:gdLst>
              <a:gd name="T0" fmla="*/ 144 w 288"/>
              <a:gd name="T1" fmla="*/ 0 h 288"/>
              <a:gd name="T2" fmla="*/ 288 w 288"/>
              <a:gd name="T3" fmla="*/ 288 h 288"/>
              <a:gd name="T4" fmla="*/ 0 w 288"/>
              <a:gd name="T5" fmla="*/ 288 h 288"/>
              <a:gd name="T6" fmla="*/ 144 w 288"/>
              <a:gd name="T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8" h="288">
                <a:moveTo>
                  <a:pt x="144" y="0"/>
                </a:moveTo>
                <a:lnTo>
                  <a:pt x="288" y="288"/>
                </a:lnTo>
                <a:lnTo>
                  <a:pt x="0" y="288"/>
                </a:lnTo>
                <a:lnTo>
                  <a:pt x="144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8" name="Freeform 44"/>
          <p:cNvSpPr>
            <a:spLocks noChangeAspect="1"/>
          </p:cNvSpPr>
          <p:nvPr/>
        </p:nvSpPr>
        <p:spPr bwMode="auto">
          <a:xfrm rot="10800000" flipV="1">
            <a:off x="1939925" y="3422650"/>
            <a:ext cx="73025" cy="96838"/>
          </a:xfrm>
          <a:custGeom>
            <a:avLst/>
            <a:gdLst>
              <a:gd name="T0" fmla="*/ 144 w 288"/>
              <a:gd name="T1" fmla="*/ 0 h 288"/>
              <a:gd name="T2" fmla="*/ 288 w 288"/>
              <a:gd name="T3" fmla="*/ 288 h 288"/>
              <a:gd name="T4" fmla="*/ 0 w 288"/>
              <a:gd name="T5" fmla="*/ 288 h 288"/>
              <a:gd name="T6" fmla="*/ 144 w 288"/>
              <a:gd name="T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8" h="288">
                <a:moveTo>
                  <a:pt x="144" y="0"/>
                </a:moveTo>
                <a:lnTo>
                  <a:pt x="288" y="288"/>
                </a:lnTo>
                <a:lnTo>
                  <a:pt x="0" y="288"/>
                </a:lnTo>
                <a:lnTo>
                  <a:pt x="144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6"/>
          <p:cNvSpPr>
            <a:spLocks noChangeArrowheads="1"/>
          </p:cNvSpPr>
          <p:nvPr/>
        </p:nvSpPr>
        <p:spPr bwMode="auto">
          <a:xfrm>
            <a:off x="0" y="504000"/>
            <a:ext cx="9144000" cy="4635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26" name="Rectangle 25"/>
          <p:cNvSpPr/>
          <p:nvPr/>
        </p:nvSpPr>
        <p:spPr bwMode="auto">
          <a:xfrm>
            <a:off x="468000" y="1065600"/>
            <a:ext cx="8208000" cy="44172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4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6926" name="Text Box 14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>
                <a:solidFill>
                  <a:srgbClr val="3366FF"/>
                </a:solidFill>
              </a:rPr>
              <a:t>4</a:t>
            </a:r>
          </a:p>
        </p:txBody>
      </p:sp>
      <p:sp>
        <p:nvSpPr>
          <p:cNvPr id="166927" name="Text Box 1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Literally the intercept gives </a:t>
            </a:r>
            <a:r>
              <a:rPr lang="en-GB" sz="1500" b="1" i="1"/>
              <a:t>EARNINGS</a:t>
            </a:r>
            <a:r>
              <a:rPr lang="en-GB" sz="1500" b="1"/>
              <a:t> for those respondents who have no schooling and no work experience.  However, there were no respondents with less than 6 years of schooling.  Hence a literal interpretation of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1</a:t>
            </a:r>
            <a:r>
              <a:rPr lang="en-GB" sz="1500" b="1"/>
              <a:t> would be unwise.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20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MULTIPLE REGRESSION WITH TWO EXPLANATORY VARIABLES: EXAMPLE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23" name="Text Box 58"/>
          <p:cNvSpPr txBox="1">
            <a:spLocks noChangeArrowheads="1"/>
          </p:cNvSpPr>
          <p:nvPr/>
        </p:nvSpPr>
        <p:spPr bwMode="auto">
          <a:xfrm>
            <a:off x="2686050" y="590550"/>
            <a:ext cx="38862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/>
              <a:t>EARNINGS</a:t>
            </a:r>
            <a:r>
              <a:rPr lang="en-US" sz="1800" b="1" dirty="0"/>
              <a:t> = </a:t>
            </a:r>
            <a:r>
              <a:rPr lang="en-US" sz="1800" b="1" i="1" dirty="0">
                <a:latin typeface="Symbol" pitchFamily="18" charset="2"/>
              </a:rPr>
              <a:t>b</a:t>
            </a:r>
            <a:r>
              <a:rPr lang="en-US" sz="1800" b="1" baseline="-25000" dirty="0"/>
              <a:t>1</a:t>
            </a:r>
            <a:r>
              <a:rPr lang="en-US" sz="1800" b="1" i="1" dirty="0"/>
              <a:t> </a:t>
            </a:r>
            <a:r>
              <a:rPr lang="en-US" sz="1800" b="1" dirty="0"/>
              <a:t>+ </a:t>
            </a:r>
            <a:r>
              <a:rPr lang="en-US" sz="1800" b="1" i="1" dirty="0">
                <a:latin typeface="Symbol" pitchFamily="18" charset="2"/>
              </a:rPr>
              <a:t>b</a:t>
            </a:r>
            <a:r>
              <a:rPr lang="en-US" sz="1800" b="1" baseline="-25000" dirty="0"/>
              <a:t>2</a:t>
            </a:r>
            <a:r>
              <a:rPr lang="en-US" sz="1800" b="1" i="1" dirty="0"/>
              <a:t>S</a:t>
            </a:r>
            <a:r>
              <a:rPr lang="en-US" sz="1800" b="1" dirty="0"/>
              <a:t> + </a:t>
            </a:r>
            <a:r>
              <a:rPr lang="en-US" sz="1800" b="1" i="1" dirty="0">
                <a:latin typeface="Symbol" pitchFamily="18" charset="2"/>
              </a:rPr>
              <a:t>b</a:t>
            </a:r>
            <a:r>
              <a:rPr lang="en-US" sz="1800" b="1" i="1" baseline="-25000" dirty="0"/>
              <a:t>3</a:t>
            </a:r>
            <a:r>
              <a:rPr lang="en-US" sz="1800" b="1" i="1" dirty="0"/>
              <a:t>EXP</a:t>
            </a:r>
            <a:r>
              <a:rPr lang="en-US" sz="1800" b="1" dirty="0"/>
              <a:t> + </a:t>
            </a:r>
            <a:r>
              <a:rPr lang="en-US" sz="1800" b="1" i="1" dirty="0"/>
              <a:t>u</a:t>
            </a:r>
            <a:endParaRPr lang="en-US" dirty="0"/>
          </a:p>
        </p:txBody>
      </p:sp>
      <p:sp>
        <p:nvSpPr>
          <p:cNvPr id="30" name="Text Box 21"/>
          <p:cNvSpPr txBox="1">
            <a:spLocks noChangeArrowheads="1"/>
          </p:cNvSpPr>
          <p:nvPr/>
        </p:nvSpPr>
        <p:spPr bwMode="auto">
          <a:xfrm>
            <a:off x="4648200" y="5094288"/>
            <a:ext cx="228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/>
              <a:t>S</a:t>
            </a:r>
            <a:endParaRPr lang="en-US" dirty="0"/>
          </a:p>
        </p:txBody>
      </p:sp>
      <p:sp>
        <p:nvSpPr>
          <p:cNvPr id="31" name="Text Box 22"/>
          <p:cNvSpPr txBox="1">
            <a:spLocks noChangeArrowheads="1"/>
          </p:cNvSpPr>
          <p:nvPr/>
        </p:nvSpPr>
        <p:spPr bwMode="auto">
          <a:xfrm>
            <a:off x="1600200" y="3217863"/>
            <a:ext cx="3048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>
                <a:latin typeface="Symbol" pitchFamily="18" charset="2"/>
              </a:rPr>
              <a:t>b</a:t>
            </a:r>
            <a:r>
              <a:rPr lang="en-US" sz="1800" b="1" baseline="-25000"/>
              <a:t>1</a:t>
            </a:r>
            <a:endParaRPr lang="en-US"/>
          </a:p>
        </p:txBody>
      </p:sp>
      <p:sp>
        <p:nvSpPr>
          <p:cNvPr id="32" name="Text Box 32"/>
          <p:cNvSpPr txBox="1">
            <a:spLocks noChangeArrowheads="1"/>
          </p:cNvSpPr>
          <p:nvPr/>
        </p:nvSpPr>
        <p:spPr bwMode="auto">
          <a:xfrm>
            <a:off x="685800" y="3721100"/>
            <a:ext cx="12954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/>
              <a:t>EARNINGS</a:t>
            </a:r>
            <a:endParaRPr lang="en-US"/>
          </a:p>
        </p:txBody>
      </p:sp>
      <p:sp>
        <p:nvSpPr>
          <p:cNvPr id="34" name="Line 35"/>
          <p:cNvSpPr>
            <a:spLocks noChangeShapeType="1"/>
          </p:cNvSpPr>
          <p:nvPr/>
        </p:nvSpPr>
        <p:spPr bwMode="auto">
          <a:xfrm>
            <a:off x="1976438" y="5038725"/>
            <a:ext cx="30432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6" name="Line 37"/>
          <p:cNvSpPr>
            <a:spLocks noChangeShapeType="1"/>
          </p:cNvSpPr>
          <p:nvPr/>
        </p:nvSpPr>
        <p:spPr bwMode="auto">
          <a:xfrm flipV="1">
            <a:off x="1981200" y="3365500"/>
            <a:ext cx="0" cy="1673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8" name="Freeform 42"/>
          <p:cNvSpPr>
            <a:spLocks noChangeAspect="1"/>
          </p:cNvSpPr>
          <p:nvPr/>
        </p:nvSpPr>
        <p:spPr bwMode="auto">
          <a:xfrm rot="16200000" flipV="1">
            <a:off x="4928394" y="4983957"/>
            <a:ext cx="73025" cy="96837"/>
          </a:xfrm>
          <a:custGeom>
            <a:avLst/>
            <a:gdLst>
              <a:gd name="T0" fmla="*/ 144 w 288"/>
              <a:gd name="T1" fmla="*/ 0 h 288"/>
              <a:gd name="T2" fmla="*/ 288 w 288"/>
              <a:gd name="T3" fmla="*/ 288 h 288"/>
              <a:gd name="T4" fmla="*/ 0 w 288"/>
              <a:gd name="T5" fmla="*/ 288 h 288"/>
              <a:gd name="T6" fmla="*/ 144 w 288"/>
              <a:gd name="T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8" h="288">
                <a:moveTo>
                  <a:pt x="144" y="0"/>
                </a:moveTo>
                <a:lnTo>
                  <a:pt x="288" y="288"/>
                </a:lnTo>
                <a:lnTo>
                  <a:pt x="0" y="288"/>
                </a:lnTo>
                <a:lnTo>
                  <a:pt x="144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3" name="Oval 30"/>
          <p:cNvSpPr>
            <a:spLocks noChangeAspect="1" noChangeArrowheads="1"/>
          </p:cNvSpPr>
          <p:nvPr/>
        </p:nvSpPr>
        <p:spPr bwMode="auto">
          <a:xfrm>
            <a:off x="1905000" y="3292475"/>
            <a:ext cx="144463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44" name="Line 15"/>
          <p:cNvSpPr>
            <a:spLocks noChangeShapeType="1"/>
          </p:cNvSpPr>
          <p:nvPr/>
        </p:nvSpPr>
        <p:spPr bwMode="auto">
          <a:xfrm flipH="1">
            <a:off x="1981200" y="4205288"/>
            <a:ext cx="831850" cy="831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5" name="Text Box 33"/>
          <p:cNvSpPr txBox="1">
            <a:spLocks noChangeArrowheads="1"/>
          </p:cNvSpPr>
          <p:nvPr/>
        </p:nvSpPr>
        <p:spPr bwMode="auto">
          <a:xfrm>
            <a:off x="2686050" y="4303713"/>
            <a:ext cx="6381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1" dirty="0"/>
              <a:t>EXP</a:t>
            </a:r>
            <a:endParaRPr lang="en-US" dirty="0"/>
          </a:p>
        </p:txBody>
      </p:sp>
      <p:sp>
        <p:nvSpPr>
          <p:cNvPr id="46" name="Freeform 43"/>
          <p:cNvSpPr>
            <a:spLocks noChangeAspect="1"/>
          </p:cNvSpPr>
          <p:nvPr/>
        </p:nvSpPr>
        <p:spPr bwMode="auto">
          <a:xfrm rot="13593845" flipV="1">
            <a:off x="2734469" y="4198144"/>
            <a:ext cx="73025" cy="96837"/>
          </a:xfrm>
          <a:custGeom>
            <a:avLst/>
            <a:gdLst>
              <a:gd name="T0" fmla="*/ 144 w 288"/>
              <a:gd name="T1" fmla="*/ 0 h 288"/>
              <a:gd name="T2" fmla="*/ 288 w 288"/>
              <a:gd name="T3" fmla="*/ 288 h 288"/>
              <a:gd name="T4" fmla="*/ 0 w 288"/>
              <a:gd name="T5" fmla="*/ 288 h 288"/>
              <a:gd name="T6" fmla="*/ 144 w 288"/>
              <a:gd name="T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8" h="288">
                <a:moveTo>
                  <a:pt x="144" y="0"/>
                </a:moveTo>
                <a:lnTo>
                  <a:pt x="288" y="288"/>
                </a:lnTo>
                <a:lnTo>
                  <a:pt x="0" y="288"/>
                </a:lnTo>
                <a:lnTo>
                  <a:pt x="144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47" name="Freeform 44"/>
          <p:cNvSpPr>
            <a:spLocks noChangeAspect="1"/>
          </p:cNvSpPr>
          <p:nvPr/>
        </p:nvSpPr>
        <p:spPr bwMode="auto">
          <a:xfrm rot="10800000" flipV="1">
            <a:off x="1939925" y="3422650"/>
            <a:ext cx="73025" cy="96838"/>
          </a:xfrm>
          <a:custGeom>
            <a:avLst/>
            <a:gdLst>
              <a:gd name="T0" fmla="*/ 144 w 288"/>
              <a:gd name="T1" fmla="*/ 0 h 288"/>
              <a:gd name="T2" fmla="*/ 288 w 288"/>
              <a:gd name="T3" fmla="*/ 288 h 288"/>
              <a:gd name="T4" fmla="*/ 0 w 288"/>
              <a:gd name="T5" fmla="*/ 288 h 288"/>
              <a:gd name="T6" fmla="*/ 144 w 288"/>
              <a:gd name="T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8" h="288">
                <a:moveTo>
                  <a:pt x="144" y="0"/>
                </a:moveTo>
                <a:lnTo>
                  <a:pt x="288" y="288"/>
                </a:lnTo>
                <a:lnTo>
                  <a:pt x="0" y="288"/>
                </a:lnTo>
                <a:lnTo>
                  <a:pt x="144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16"/>
          <p:cNvSpPr>
            <a:spLocks noChangeArrowheads="1"/>
          </p:cNvSpPr>
          <p:nvPr/>
        </p:nvSpPr>
        <p:spPr bwMode="auto">
          <a:xfrm>
            <a:off x="0" y="504000"/>
            <a:ext cx="9144000" cy="4635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1" name="Rectangle 30"/>
          <p:cNvSpPr/>
          <p:nvPr/>
        </p:nvSpPr>
        <p:spPr bwMode="auto">
          <a:xfrm>
            <a:off x="468000" y="1065600"/>
            <a:ext cx="8208000" cy="44172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3" name="Rectangle 4"/>
          <p:cNvSpPr>
            <a:spLocks noChangeArrowheads="1"/>
          </p:cNvSpPr>
          <p:nvPr/>
        </p:nvSpPr>
        <p:spPr bwMode="auto">
          <a:xfrm>
            <a:off x="5114925" y="2878138"/>
            <a:ext cx="990600" cy="374898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82" name="Rectangle 2"/>
          <p:cNvSpPr>
            <a:spLocks noChangeArrowheads="1"/>
          </p:cNvSpPr>
          <p:nvPr/>
        </p:nvSpPr>
        <p:spPr bwMode="auto">
          <a:xfrm>
            <a:off x="3505200" y="3392488"/>
            <a:ext cx="1541463" cy="319087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1795" name="Text Box 3"/>
          <p:cNvSpPr txBox="1">
            <a:spLocks noChangeArrowheads="1"/>
          </p:cNvSpPr>
          <p:nvPr/>
        </p:nvSpPr>
        <p:spPr bwMode="auto">
          <a:xfrm>
            <a:off x="3581400" y="3402013"/>
            <a:ext cx="15240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/>
              <a:t>pure </a:t>
            </a:r>
            <a:r>
              <a:rPr lang="en-US" sz="1800" b="1" i="1" dirty="0"/>
              <a:t>S</a:t>
            </a:r>
            <a:r>
              <a:rPr lang="en-US" sz="1800" b="1" dirty="0"/>
              <a:t> effect</a:t>
            </a:r>
            <a:endParaRPr lang="en-US" dirty="0"/>
          </a:p>
        </p:txBody>
      </p:sp>
      <p:sp>
        <p:nvSpPr>
          <p:cNvPr id="161805" name="Text Box 13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</a:rPr>
              <a:t>5</a:t>
            </a:r>
          </a:p>
        </p:txBody>
      </p:sp>
      <p:sp>
        <p:nvSpPr>
          <p:cNvPr id="161811" name="Line 19"/>
          <p:cNvSpPr>
            <a:spLocks noChangeShapeType="1"/>
          </p:cNvSpPr>
          <p:nvPr/>
        </p:nvSpPr>
        <p:spPr bwMode="auto">
          <a:xfrm flipV="1">
            <a:off x="5029200" y="3065463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13" name="Text Box 21"/>
          <p:cNvSpPr txBox="1">
            <a:spLocks noChangeArrowheads="1"/>
          </p:cNvSpPr>
          <p:nvPr/>
        </p:nvSpPr>
        <p:spPr bwMode="auto">
          <a:xfrm>
            <a:off x="4648200" y="5094288"/>
            <a:ext cx="228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/>
              <a:t>S</a:t>
            </a:r>
            <a:endParaRPr lang="en-US" dirty="0"/>
          </a:p>
        </p:txBody>
      </p:sp>
      <p:sp>
        <p:nvSpPr>
          <p:cNvPr id="161814" name="Text Box 22"/>
          <p:cNvSpPr txBox="1">
            <a:spLocks noChangeArrowheads="1"/>
          </p:cNvSpPr>
          <p:nvPr/>
        </p:nvSpPr>
        <p:spPr bwMode="auto">
          <a:xfrm>
            <a:off x="1600200" y="3217863"/>
            <a:ext cx="3048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>
                <a:latin typeface="Symbol" pitchFamily="18" charset="2"/>
              </a:rPr>
              <a:t>b</a:t>
            </a:r>
            <a:r>
              <a:rPr lang="en-US" sz="1800" b="1" baseline="-25000"/>
              <a:t>1</a:t>
            </a:r>
            <a:endParaRPr lang="en-US"/>
          </a:p>
        </p:txBody>
      </p:sp>
      <p:sp>
        <p:nvSpPr>
          <p:cNvPr id="161824" name="Text Box 32"/>
          <p:cNvSpPr txBox="1">
            <a:spLocks noChangeArrowheads="1"/>
          </p:cNvSpPr>
          <p:nvPr/>
        </p:nvSpPr>
        <p:spPr bwMode="auto">
          <a:xfrm>
            <a:off x="685800" y="3721100"/>
            <a:ext cx="12954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/>
              <a:t>EARNINGS</a:t>
            </a:r>
            <a:endParaRPr lang="en-US"/>
          </a:p>
        </p:txBody>
      </p:sp>
      <p:sp>
        <p:nvSpPr>
          <p:cNvPr id="161826" name="Text Box 34"/>
          <p:cNvSpPr txBox="1">
            <a:spLocks noChangeArrowheads="1"/>
          </p:cNvSpPr>
          <p:nvPr/>
        </p:nvSpPr>
        <p:spPr bwMode="auto">
          <a:xfrm>
            <a:off x="5143500" y="2913063"/>
            <a:ext cx="1057275" cy="27463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>
                <a:latin typeface="Symbol" pitchFamily="18" charset="2"/>
              </a:rPr>
              <a:t>b</a:t>
            </a:r>
            <a:r>
              <a:rPr lang="en-US" sz="1800" b="1" baseline="-25000" dirty="0"/>
              <a:t>1</a:t>
            </a:r>
            <a:r>
              <a:rPr lang="en-US" sz="1800" b="1" i="1" dirty="0"/>
              <a:t> </a:t>
            </a:r>
            <a:r>
              <a:rPr lang="en-US" sz="1800" b="1" dirty="0"/>
              <a:t>+ </a:t>
            </a:r>
            <a:r>
              <a:rPr lang="en-US" sz="1800" b="1" i="1" dirty="0">
                <a:latin typeface="Symbol" pitchFamily="18" charset="2"/>
              </a:rPr>
              <a:t>b</a:t>
            </a:r>
            <a:r>
              <a:rPr lang="en-US" sz="1800" b="1" baseline="-25000" dirty="0"/>
              <a:t>2</a:t>
            </a:r>
            <a:r>
              <a:rPr lang="en-US" sz="1800" b="1" i="1" dirty="0"/>
              <a:t>S</a:t>
            </a:r>
            <a:endParaRPr lang="en-US" dirty="0"/>
          </a:p>
        </p:txBody>
      </p:sp>
      <p:sp>
        <p:nvSpPr>
          <p:cNvPr id="161827" name="Line 35"/>
          <p:cNvSpPr>
            <a:spLocks noChangeShapeType="1"/>
          </p:cNvSpPr>
          <p:nvPr/>
        </p:nvSpPr>
        <p:spPr bwMode="auto">
          <a:xfrm>
            <a:off x="1976438" y="5038725"/>
            <a:ext cx="30432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28" name="Line 36"/>
          <p:cNvSpPr>
            <a:spLocks noChangeShapeType="1"/>
          </p:cNvSpPr>
          <p:nvPr/>
        </p:nvSpPr>
        <p:spPr bwMode="auto">
          <a:xfrm>
            <a:off x="1981200" y="3365500"/>
            <a:ext cx="3043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29" name="Line 37"/>
          <p:cNvSpPr>
            <a:spLocks noChangeShapeType="1"/>
          </p:cNvSpPr>
          <p:nvPr/>
        </p:nvSpPr>
        <p:spPr bwMode="auto">
          <a:xfrm flipV="1">
            <a:off x="1981200" y="3365500"/>
            <a:ext cx="0" cy="1673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30" name="Line 38"/>
          <p:cNvSpPr>
            <a:spLocks noChangeShapeType="1"/>
          </p:cNvSpPr>
          <p:nvPr/>
        </p:nvSpPr>
        <p:spPr bwMode="auto">
          <a:xfrm flipV="1">
            <a:off x="5029200" y="3365500"/>
            <a:ext cx="0" cy="1673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34" name="Freeform 42"/>
          <p:cNvSpPr>
            <a:spLocks noChangeAspect="1"/>
          </p:cNvSpPr>
          <p:nvPr/>
        </p:nvSpPr>
        <p:spPr bwMode="auto">
          <a:xfrm rot="16200000" flipV="1">
            <a:off x="4928394" y="4983957"/>
            <a:ext cx="73025" cy="96837"/>
          </a:xfrm>
          <a:custGeom>
            <a:avLst/>
            <a:gdLst>
              <a:gd name="T0" fmla="*/ 144 w 288"/>
              <a:gd name="T1" fmla="*/ 0 h 288"/>
              <a:gd name="T2" fmla="*/ 288 w 288"/>
              <a:gd name="T3" fmla="*/ 288 h 288"/>
              <a:gd name="T4" fmla="*/ 0 w 288"/>
              <a:gd name="T5" fmla="*/ 288 h 288"/>
              <a:gd name="T6" fmla="*/ 144 w 288"/>
              <a:gd name="T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8" h="288">
                <a:moveTo>
                  <a:pt x="144" y="0"/>
                </a:moveTo>
                <a:lnTo>
                  <a:pt x="288" y="288"/>
                </a:lnTo>
                <a:lnTo>
                  <a:pt x="0" y="288"/>
                </a:lnTo>
                <a:lnTo>
                  <a:pt x="144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4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MULTIPLE REGRESSION WITH TWO EXPLANATORY VARIABLES: EXAMPLE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66" name="Text Box 58"/>
          <p:cNvSpPr txBox="1">
            <a:spLocks noChangeArrowheads="1"/>
          </p:cNvSpPr>
          <p:nvPr/>
        </p:nvSpPr>
        <p:spPr bwMode="auto">
          <a:xfrm>
            <a:off x="2686050" y="590550"/>
            <a:ext cx="38862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/>
              <a:t>EARNINGS</a:t>
            </a:r>
            <a:r>
              <a:rPr lang="en-US" sz="1800" b="1" dirty="0"/>
              <a:t> = </a:t>
            </a:r>
            <a:r>
              <a:rPr lang="en-US" sz="1800" b="1" i="1" dirty="0">
                <a:latin typeface="Symbol" pitchFamily="18" charset="2"/>
              </a:rPr>
              <a:t>b</a:t>
            </a:r>
            <a:r>
              <a:rPr lang="en-US" sz="1800" b="1" baseline="-25000" dirty="0"/>
              <a:t>1</a:t>
            </a:r>
            <a:r>
              <a:rPr lang="en-US" sz="1800" b="1" i="1" dirty="0"/>
              <a:t> </a:t>
            </a:r>
            <a:r>
              <a:rPr lang="en-US" sz="1800" b="1" dirty="0"/>
              <a:t>+ </a:t>
            </a:r>
            <a:r>
              <a:rPr lang="en-US" sz="1800" b="1" i="1" dirty="0">
                <a:latin typeface="Symbol" pitchFamily="18" charset="2"/>
              </a:rPr>
              <a:t>b</a:t>
            </a:r>
            <a:r>
              <a:rPr lang="en-US" sz="1800" b="1" baseline="-25000" dirty="0"/>
              <a:t>2</a:t>
            </a:r>
            <a:r>
              <a:rPr lang="en-US" sz="1800" b="1" i="1" dirty="0"/>
              <a:t>S</a:t>
            </a:r>
            <a:r>
              <a:rPr lang="en-US" sz="1800" b="1" dirty="0"/>
              <a:t> + </a:t>
            </a:r>
            <a:r>
              <a:rPr lang="en-US" sz="1800" b="1" i="1" dirty="0">
                <a:latin typeface="Symbol" pitchFamily="18" charset="2"/>
              </a:rPr>
              <a:t>b</a:t>
            </a:r>
            <a:r>
              <a:rPr lang="en-US" sz="1800" b="1" i="1" baseline="-25000" dirty="0"/>
              <a:t>3</a:t>
            </a:r>
            <a:r>
              <a:rPr lang="en-US" sz="1800" b="1" i="1" dirty="0"/>
              <a:t>EXP</a:t>
            </a:r>
            <a:r>
              <a:rPr lang="en-US" sz="1800" b="1" dirty="0"/>
              <a:t> + </a:t>
            </a:r>
            <a:r>
              <a:rPr lang="en-US" sz="1800" b="1" i="1" dirty="0"/>
              <a:t>u</a:t>
            </a:r>
            <a:endParaRPr lang="en-US" dirty="0"/>
          </a:p>
        </p:txBody>
      </p:sp>
      <p:cxnSp>
        <p:nvCxnSpPr>
          <p:cNvPr id="75" name="Straight Arrow Connector 74"/>
          <p:cNvCxnSpPr/>
          <p:nvPr/>
        </p:nvCxnSpPr>
        <p:spPr bwMode="auto">
          <a:xfrm>
            <a:off x="4919662" y="3092450"/>
            <a:ext cx="0" cy="288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0" name="Line 3"/>
          <p:cNvSpPr>
            <a:spLocks noChangeShapeType="1"/>
          </p:cNvSpPr>
          <p:nvPr/>
        </p:nvSpPr>
        <p:spPr bwMode="auto">
          <a:xfrm flipV="1">
            <a:off x="1981200" y="3063875"/>
            <a:ext cx="3043238" cy="301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81" name="Text Box 25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The next term on the right side of the equation gives the effect of variations in </a:t>
            </a:r>
            <a:r>
              <a:rPr lang="en-GB" sz="1500" b="1" i="1"/>
              <a:t>S</a:t>
            </a:r>
            <a:r>
              <a:rPr lang="en-GB" sz="1500" b="1"/>
              <a:t>.  A one year increase in </a:t>
            </a:r>
            <a:r>
              <a:rPr lang="en-GB" sz="1500" b="1" i="1"/>
              <a:t>S</a:t>
            </a:r>
            <a:r>
              <a:rPr lang="en-GB" sz="1500" b="1"/>
              <a:t> causes </a:t>
            </a:r>
            <a:r>
              <a:rPr lang="en-GB" sz="1500" b="1" i="1"/>
              <a:t>EARNINGS</a:t>
            </a:r>
            <a:r>
              <a:rPr lang="en-GB" sz="1500" b="1"/>
              <a:t> to increase by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2</a:t>
            </a:r>
            <a:r>
              <a:rPr lang="en-GB" sz="1500" b="1"/>
              <a:t> dollars, holding </a:t>
            </a:r>
            <a:r>
              <a:rPr lang="en-GB" sz="1500" b="1" i="1"/>
              <a:t>EXP</a:t>
            </a:r>
            <a:r>
              <a:rPr lang="en-GB" sz="1500" b="1"/>
              <a:t> constant.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61821" name="Oval 29"/>
          <p:cNvSpPr>
            <a:spLocks noChangeAspect="1" noChangeArrowheads="1"/>
          </p:cNvSpPr>
          <p:nvPr/>
        </p:nvSpPr>
        <p:spPr bwMode="auto">
          <a:xfrm>
            <a:off x="4953000" y="2990850"/>
            <a:ext cx="144463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GB">
              <a:solidFill>
                <a:srgbClr val="00FFFF"/>
              </a:solidFill>
            </a:endParaRPr>
          </a:p>
        </p:txBody>
      </p:sp>
      <p:sp>
        <p:nvSpPr>
          <p:cNvPr id="161822" name="Oval 30"/>
          <p:cNvSpPr>
            <a:spLocks noChangeAspect="1" noChangeArrowheads="1"/>
          </p:cNvSpPr>
          <p:nvPr/>
        </p:nvSpPr>
        <p:spPr bwMode="auto">
          <a:xfrm>
            <a:off x="1905000" y="3292475"/>
            <a:ext cx="144463" cy="144463"/>
          </a:xfrm>
          <a:prstGeom prst="ellipse">
            <a:avLst/>
          </a:prstGeom>
          <a:solidFill>
            <a:srgbClr val="969696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84" name="Line 15"/>
          <p:cNvSpPr>
            <a:spLocks noChangeShapeType="1"/>
          </p:cNvSpPr>
          <p:nvPr/>
        </p:nvSpPr>
        <p:spPr bwMode="auto">
          <a:xfrm flipH="1">
            <a:off x="1981200" y="4205288"/>
            <a:ext cx="831850" cy="831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85" name="Text Box 33"/>
          <p:cNvSpPr txBox="1">
            <a:spLocks noChangeArrowheads="1"/>
          </p:cNvSpPr>
          <p:nvPr/>
        </p:nvSpPr>
        <p:spPr bwMode="auto">
          <a:xfrm>
            <a:off x="2686050" y="4303713"/>
            <a:ext cx="6381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1" dirty="0"/>
              <a:t>EXP</a:t>
            </a:r>
            <a:endParaRPr lang="en-US" dirty="0"/>
          </a:p>
        </p:txBody>
      </p:sp>
      <p:sp>
        <p:nvSpPr>
          <p:cNvPr id="86" name="Freeform 43"/>
          <p:cNvSpPr>
            <a:spLocks noChangeAspect="1"/>
          </p:cNvSpPr>
          <p:nvPr/>
        </p:nvSpPr>
        <p:spPr bwMode="auto">
          <a:xfrm rot="13593845" flipV="1">
            <a:off x="2734469" y="4198144"/>
            <a:ext cx="73025" cy="96837"/>
          </a:xfrm>
          <a:custGeom>
            <a:avLst/>
            <a:gdLst>
              <a:gd name="T0" fmla="*/ 144 w 288"/>
              <a:gd name="T1" fmla="*/ 0 h 288"/>
              <a:gd name="T2" fmla="*/ 288 w 288"/>
              <a:gd name="T3" fmla="*/ 288 h 288"/>
              <a:gd name="T4" fmla="*/ 0 w 288"/>
              <a:gd name="T5" fmla="*/ 288 h 288"/>
              <a:gd name="T6" fmla="*/ 144 w 288"/>
              <a:gd name="T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8" h="288">
                <a:moveTo>
                  <a:pt x="144" y="0"/>
                </a:moveTo>
                <a:lnTo>
                  <a:pt x="288" y="288"/>
                </a:lnTo>
                <a:lnTo>
                  <a:pt x="0" y="288"/>
                </a:lnTo>
                <a:lnTo>
                  <a:pt x="144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87" name="Freeform 44"/>
          <p:cNvSpPr>
            <a:spLocks noChangeAspect="1"/>
          </p:cNvSpPr>
          <p:nvPr/>
        </p:nvSpPr>
        <p:spPr bwMode="auto">
          <a:xfrm rot="10800000" flipV="1">
            <a:off x="1939925" y="3422650"/>
            <a:ext cx="73025" cy="96838"/>
          </a:xfrm>
          <a:custGeom>
            <a:avLst/>
            <a:gdLst>
              <a:gd name="T0" fmla="*/ 144 w 288"/>
              <a:gd name="T1" fmla="*/ 0 h 288"/>
              <a:gd name="T2" fmla="*/ 288 w 288"/>
              <a:gd name="T3" fmla="*/ 288 h 288"/>
              <a:gd name="T4" fmla="*/ 0 w 288"/>
              <a:gd name="T5" fmla="*/ 288 h 288"/>
              <a:gd name="T6" fmla="*/ 144 w 288"/>
              <a:gd name="T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8" h="288">
                <a:moveTo>
                  <a:pt x="144" y="0"/>
                </a:moveTo>
                <a:lnTo>
                  <a:pt x="288" y="288"/>
                </a:lnTo>
                <a:lnTo>
                  <a:pt x="0" y="288"/>
                </a:lnTo>
                <a:lnTo>
                  <a:pt x="144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16"/>
          <p:cNvSpPr>
            <a:spLocks noChangeArrowheads="1"/>
          </p:cNvSpPr>
          <p:nvPr/>
        </p:nvSpPr>
        <p:spPr bwMode="auto">
          <a:xfrm>
            <a:off x="0" y="504000"/>
            <a:ext cx="9144000" cy="4635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31" name="Rectangle 30"/>
          <p:cNvSpPr/>
          <p:nvPr/>
        </p:nvSpPr>
        <p:spPr bwMode="auto">
          <a:xfrm>
            <a:off x="468000" y="1065600"/>
            <a:ext cx="8208000" cy="44172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0" name="Rectangle 2"/>
          <p:cNvSpPr>
            <a:spLocks noChangeArrowheads="1"/>
          </p:cNvSpPr>
          <p:nvPr/>
        </p:nvSpPr>
        <p:spPr bwMode="auto">
          <a:xfrm>
            <a:off x="3009900" y="2124075"/>
            <a:ext cx="1800225" cy="417513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9" name="Rectangle 3"/>
          <p:cNvSpPr>
            <a:spLocks noChangeArrowheads="1"/>
          </p:cNvSpPr>
          <p:nvPr/>
        </p:nvSpPr>
        <p:spPr bwMode="auto">
          <a:xfrm>
            <a:off x="1331913" y="1963738"/>
            <a:ext cx="1343025" cy="351631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1794" name="Text Box 2"/>
          <p:cNvSpPr txBox="1">
            <a:spLocks noChangeArrowheads="1"/>
          </p:cNvSpPr>
          <p:nvPr/>
        </p:nvSpPr>
        <p:spPr bwMode="auto">
          <a:xfrm>
            <a:off x="3048000" y="2197100"/>
            <a:ext cx="22860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/>
              <a:t>pure </a:t>
            </a:r>
            <a:r>
              <a:rPr lang="en-US" sz="1800" b="1" i="1"/>
              <a:t>EXP</a:t>
            </a:r>
            <a:r>
              <a:rPr lang="en-US" sz="1800" b="1"/>
              <a:t> effect</a:t>
            </a:r>
            <a:endParaRPr lang="en-US"/>
          </a:p>
        </p:txBody>
      </p:sp>
      <p:sp>
        <p:nvSpPr>
          <p:cNvPr id="161803" name="Line 11"/>
          <p:cNvSpPr>
            <a:spLocks noChangeShapeType="1"/>
          </p:cNvSpPr>
          <p:nvPr/>
        </p:nvSpPr>
        <p:spPr bwMode="auto">
          <a:xfrm flipV="1">
            <a:off x="2819400" y="2159000"/>
            <a:ext cx="0" cy="3651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05" name="Text Box 13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</a:rPr>
              <a:t>6</a:t>
            </a:r>
          </a:p>
        </p:txBody>
      </p:sp>
      <p:sp>
        <p:nvSpPr>
          <p:cNvPr id="161806" name="Line 14"/>
          <p:cNvSpPr>
            <a:spLocks noChangeShapeType="1"/>
          </p:cNvSpPr>
          <p:nvPr/>
        </p:nvSpPr>
        <p:spPr bwMode="auto">
          <a:xfrm flipH="1">
            <a:off x="1981200" y="2532063"/>
            <a:ext cx="831850" cy="841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07" name="Line 15"/>
          <p:cNvSpPr>
            <a:spLocks noChangeShapeType="1"/>
          </p:cNvSpPr>
          <p:nvPr/>
        </p:nvSpPr>
        <p:spPr bwMode="auto">
          <a:xfrm flipH="1">
            <a:off x="1981200" y="4205288"/>
            <a:ext cx="831850" cy="831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13" name="Text Box 21"/>
          <p:cNvSpPr txBox="1">
            <a:spLocks noChangeArrowheads="1"/>
          </p:cNvSpPr>
          <p:nvPr/>
        </p:nvSpPr>
        <p:spPr bwMode="auto">
          <a:xfrm>
            <a:off x="4648200" y="5094288"/>
            <a:ext cx="228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/>
              <a:t>S</a:t>
            </a:r>
            <a:endParaRPr lang="en-US" dirty="0"/>
          </a:p>
        </p:txBody>
      </p:sp>
      <p:sp>
        <p:nvSpPr>
          <p:cNvPr id="161814" name="Text Box 22"/>
          <p:cNvSpPr txBox="1">
            <a:spLocks noChangeArrowheads="1"/>
          </p:cNvSpPr>
          <p:nvPr/>
        </p:nvSpPr>
        <p:spPr bwMode="auto">
          <a:xfrm>
            <a:off x="1600200" y="3217863"/>
            <a:ext cx="3048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>
                <a:latin typeface="Symbol" pitchFamily="18" charset="2"/>
              </a:rPr>
              <a:t>b</a:t>
            </a:r>
            <a:r>
              <a:rPr lang="en-US" sz="1800" b="1" baseline="-25000"/>
              <a:t>1</a:t>
            </a:r>
            <a:endParaRPr lang="en-US"/>
          </a:p>
        </p:txBody>
      </p:sp>
      <p:sp>
        <p:nvSpPr>
          <p:cNvPr id="161815" name="Text Box 23"/>
          <p:cNvSpPr txBox="1">
            <a:spLocks noChangeArrowheads="1"/>
          </p:cNvSpPr>
          <p:nvPr/>
        </p:nvSpPr>
        <p:spPr bwMode="auto">
          <a:xfrm>
            <a:off x="1422400" y="1998663"/>
            <a:ext cx="137001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>
                <a:latin typeface="Symbol" pitchFamily="18" charset="2"/>
              </a:rPr>
              <a:t>b</a:t>
            </a:r>
            <a:r>
              <a:rPr lang="en-US" sz="1800" b="1" baseline="-25000"/>
              <a:t>1</a:t>
            </a:r>
            <a:r>
              <a:rPr lang="en-US" sz="1800" b="1" i="1"/>
              <a:t> </a:t>
            </a:r>
            <a:r>
              <a:rPr lang="en-US" sz="1800" b="1"/>
              <a:t>+ </a:t>
            </a:r>
            <a:r>
              <a:rPr lang="en-US" sz="1800" b="1" i="1">
                <a:latin typeface="Symbol" pitchFamily="18" charset="2"/>
              </a:rPr>
              <a:t>b</a:t>
            </a:r>
            <a:r>
              <a:rPr lang="en-US" sz="1800" b="1" baseline="-25000"/>
              <a:t>3</a:t>
            </a:r>
            <a:r>
              <a:rPr lang="en-US" sz="1800" b="1" i="1"/>
              <a:t>EXP</a:t>
            </a:r>
            <a:endParaRPr lang="en-US"/>
          </a:p>
        </p:txBody>
      </p:sp>
      <p:sp>
        <p:nvSpPr>
          <p:cNvPr id="161824" name="Text Box 32"/>
          <p:cNvSpPr txBox="1">
            <a:spLocks noChangeArrowheads="1"/>
          </p:cNvSpPr>
          <p:nvPr/>
        </p:nvSpPr>
        <p:spPr bwMode="auto">
          <a:xfrm>
            <a:off x="685800" y="3721100"/>
            <a:ext cx="12954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/>
              <a:t>EARNINGS</a:t>
            </a:r>
            <a:endParaRPr lang="en-US"/>
          </a:p>
        </p:txBody>
      </p:sp>
      <p:sp>
        <p:nvSpPr>
          <p:cNvPr id="161825" name="Text Box 33"/>
          <p:cNvSpPr txBox="1">
            <a:spLocks noChangeArrowheads="1"/>
          </p:cNvSpPr>
          <p:nvPr/>
        </p:nvSpPr>
        <p:spPr bwMode="auto">
          <a:xfrm>
            <a:off x="2686050" y="4303713"/>
            <a:ext cx="6381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1" dirty="0"/>
              <a:t>EXP</a:t>
            </a:r>
            <a:endParaRPr lang="en-US" dirty="0"/>
          </a:p>
        </p:txBody>
      </p:sp>
      <p:sp>
        <p:nvSpPr>
          <p:cNvPr id="161827" name="Line 35"/>
          <p:cNvSpPr>
            <a:spLocks noChangeShapeType="1"/>
          </p:cNvSpPr>
          <p:nvPr/>
        </p:nvSpPr>
        <p:spPr bwMode="auto">
          <a:xfrm>
            <a:off x="1976438" y="5038725"/>
            <a:ext cx="30432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29" name="Line 37"/>
          <p:cNvSpPr>
            <a:spLocks noChangeShapeType="1"/>
          </p:cNvSpPr>
          <p:nvPr/>
        </p:nvSpPr>
        <p:spPr bwMode="auto">
          <a:xfrm flipV="1">
            <a:off x="1981200" y="3365500"/>
            <a:ext cx="0" cy="1673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33" name="Line 41"/>
          <p:cNvSpPr>
            <a:spLocks noChangeShapeType="1"/>
          </p:cNvSpPr>
          <p:nvPr/>
        </p:nvSpPr>
        <p:spPr bwMode="auto">
          <a:xfrm flipV="1">
            <a:off x="2819400" y="2533650"/>
            <a:ext cx="0" cy="1673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34" name="Freeform 42"/>
          <p:cNvSpPr>
            <a:spLocks noChangeAspect="1"/>
          </p:cNvSpPr>
          <p:nvPr/>
        </p:nvSpPr>
        <p:spPr bwMode="auto">
          <a:xfrm rot="16200000" flipV="1">
            <a:off x="4928394" y="4983957"/>
            <a:ext cx="73025" cy="96837"/>
          </a:xfrm>
          <a:custGeom>
            <a:avLst/>
            <a:gdLst>
              <a:gd name="T0" fmla="*/ 144 w 288"/>
              <a:gd name="T1" fmla="*/ 0 h 288"/>
              <a:gd name="T2" fmla="*/ 288 w 288"/>
              <a:gd name="T3" fmla="*/ 288 h 288"/>
              <a:gd name="T4" fmla="*/ 0 w 288"/>
              <a:gd name="T5" fmla="*/ 288 h 288"/>
              <a:gd name="T6" fmla="*/ 144 w 288"/>
              <a:gd name="T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8" h="288">
                <a:moveTo>
                  <a:pt x="144" y="0"/>
                </a:moveTo>
                <a:lnTo>
                  <a:pt x="288" y="288"/>
                </a:lnTo>
                <a:lnTo>
                  <a:pt x="0" y="288"/>
                </a:lnTo>
                <a:lnTo>
                  <a:pt x="144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35" name="Freeform 43"/>
          <p:cNvSpPr>
            <a:spLocks noChangeAspect="1"/>
          </p:cNvSpPr>
          <p:nvPr/>
        </p:nvSpPr>
        <p:spPr bwMode="auto">
          <a:xfrm rot="13593845" flipV="1">
            <a:off x="2734469" y="4198144"/>
            <a:ext cx="73025" cy="96837"/>
          </a:xfrm>
          <a:custGeom>
            <a:avLst/>
            <a:gdLst>
              <a:gd name="T0" fmla="*/ 144 w 288"/>
              <a:gd name="T1" fmla="*/ 0 h 288"/>
              <a:gd name="T2" fmla="*/ 288 w 288"/>
              <a:gd name="T3" fmla="*/ 288 h 288"/>
              <a:gd name="T4" fmla="*/ 0 w 288"/>
              <a:gd name="T5" fmla="*/ 288 h 288"/>
              <a:gd name="T6" fmla="*/ 144 w 288"/>
              <a:gd name="T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8" h="288">
                <a:moveTo>
                  <a:pt x="144" y="0"/>
                </a:moveTo>
                <a:lnTo>
                  <a:pt x="288" y="288"/>
                </a:lnTo>
                <a:lnTo>
                  <a:pt x="0" y="288"/>
                </a:lnTo>
                <a:lnTo>
                  <a:pt x="144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4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MULTIPLE REGRESSION WITH TWO EXPLANATORY VARIABLES: EXAMPLE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66" name="Text Box 58"/>
          <p:cNvSpPr txBox="1">
            <a:spLocks noChangeArrowheads="1"/>
          </p:cNvSpPr>
          <p:nvPr/>
        </p:nvSpPr>
        <p:spPr bwMode="auto">
          <a:xfrm>
            <a:off x="2686050" y="590550"/>
            <a:ext cx="38862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/>
              <a:t>EARNINGS</a:t>
            </a:r>
            <a:r>
              <a:rPr lang="en-US" sz="1800" b="1" dirty="0"/>
              <a:t> = </a:t>
            </a:r>
            <a:r>
              <a:rPr lang="en-US" sz="1800" b="1" i="1" dirty="0">
                <a:latin typeface="Symbol" pitchFamily="18" charset="2"/>
              </a:rPr>
              <a:t>b</a:t>
            </a:r>
            <a:r>
              <a:rPr lang="en-US" sz="1800" b="1" baseline="-25000" dirty="0"/>
              <a:t>1</a:t>
            </a:r>
            <a:r>
              <a:rPr lang="en-US" sz="1800" b="1" i="1" dirty="0"/>
              <a:t> </a:t>
            </a:r>
            <a:r>
              <a:rPr lang="en-US" sz="1800" b="1" dirty="0"/>
              <a:t>+ </a:t>
            </a:r>
            <a:r>
              <a:rPr lang="en-US" sz="1800" b="1" i="1" dirty="0">
                <a:latin typeface="Symbol" pitchFamily="18" charset="2"/>
              </a:rPr>
              <a:t>b</a:t>
            </a:r>
            <a:r>
              <a:rPr lang="en-US" sz="1800" b="1" baseline="-25000" dirty="0"/>
              <a:t>2</a:t>
            </a:r>
            <a:r>
              <a:rPr lang="en-US" sz="1800" b="1" i="1" dirty="0"/>
              <a:t>S</a:t>
            </a:r>
            <a:r>
              <a:rPr lang="en-US" sz="1800" b="1" dirty="0"/>
              <a:t> + </a:t>
            </a:r>
            <a:r>
              <a:rPr lang="en-US" sz="1800" b="1" i="1" dirty="0">
                <a:latin typeface="Symbol" pitchFamily="18" charset="2"/>
              </a:rPr>
              <a:t>b</a:t>
            </a:r>
            <a:r>
              <a:rPr lang="en-US" sz="1800" b="1" i="1" baseline="-25000" dirty="0"/>
              <a:t>3</a:t>
            </a:r>
            <a:r>
              <a:rPr lang="en-US" sz="1800" b="1" i="1" dirty="0"/>
              <a:t>EXP</a:t>
            </a:r>
            <a:r>
              <a:rPr lang="en-US" sz="1800" b="1" dirty="0"/>
              <a:t> + </a:t>
            </a:r>
            <a:r>
              <a:rPr lang="en-US" sz="1800" b="1" i="1" dirty="0"/>
              <a:t>u</a:t>
            </a:r>
            <a:endParaRPr lang="en-US" dirty="0"/>
          </a:p>
        </p:txBody>
      </p:sp>
      <p:cxnSp>
        <p:nvCxnSpPr>
          <p:cNvPr id="73" name="Straight Arrow Connector 72"/>
          <p:cNvCxnSpPr/>
          <p:nvPr/>
        </p:nvCxnSpPr>
        <p:spPr bwMode="auto">
          <a:xfrm>
            <a:off x="2957512" y="2149475"/>
            <a:ext cx="0" cy="360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6" name="Text Box 3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Similarly, the third term gives the effect of variations in </a:t>
            </a:r>
            <a:r>
              <a:rPr lang="en-GB" sz="1500" b="1" i="1"/>
              <a:t>EXP</a:t>
            </a:r>
            <a:r>
              <a:rPr lang="en-GB" sz="1500" b="1"/>
              <a:t>.  A one year increase in </a:t>
            </a:r>
            <a:r>
              <a:rPr lang="en-GB" sz="1500" b="1" i="1"/>
              <a:t>EXP</a:t>
            </a:r>
            <a:r>
              <a:rPr lang="en-GB" sz="1500" b="1"/>
              <a:t> causes earnings to increase by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3</a:t>
            </a:r>
            <a:r>
              <a:rPr lang="en-GB" sz="1500" b="1"/>
              <a:t> dollars, holding </a:t>
            </a:r>
            <a:r>
              <a:rPr lang="en-GB" sz="1500" b="1" i="1"/>
              <a:t>S</a:t>
            </a:r>
            <a:r>
              <a:rPr lang="en-GB" sz="1500" b="1"/>
              <a:t> constant.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61822" name="Oval 30"/>
          <p:cNvSpPr>
            <a:spLocks noChangeAspect="1" noChangeArrowheads="1"/>
          </p:cNvSpPr>
          <p:nvPr/>
        </p:nvSpPr>
        <p:spPr bwMode="auto">
          <a:xfrm>
            <a:off x="1905000" y="3292475"/>
            <a:ext cx="144463" cy="144463"/>
          </a:xfrm>
          <a:prstGeom prst="ellipse">
            <a:avLst/>
          </a:prstGeom>
          <a:solidFill>
            <a:srgbClr val="969696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38" name="Line 4"/>
          <p:cNvSpPr>
            <a:spLocks noChangeShapeType="1"/>
          </p:cNvSpPr>
          <p:nvPr/>
        </p:nvSpPr>
        <p:spPr bwMode="auto">
          <a:xfrm flipV="1">
            <a:off x="2027238" y="2092325"/>
            <a:ext cx="841375" cy="12160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23" name="Oval 31"/>
          <p:cNvSpPr>
            <a:spLocks noChangeAspect="1" noChangeArrowheads="1"/>
          </p:cNvSpPr>
          <p:nvPr/>
        </p:nvSpPr>
        <p:spPr bwMode="auto">
          <a:xfrm>
            <a:off x="2751138" y="2068513"/>
            <a:ext cx="144462" cy="144462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41" name="Freeform 44"/>
          <p:cNvSpPr>
            <a:spLocks noChangeAspect="1"/>
          </p:cNvSpPr>
          <p:nvPr/>
        </p:nvSpPr>
        <p:spPr bwMode="auto">
          <a:xfrm rot="10800000" flipV="1">
            <a:off x="1939925" y="3422650"/>
            <a:ext cx="73025" cy="96838"/>
          </a:xfrm>
          <a:custGeom>
            <a:avLst/>
            <a:gdLst>
              <a:gd name="T0" fmla="*/ 144 w 288"/>
              <a:gd name="T1" fmla="*/ 0 h 288"/>
              <a:gd name="T2" fmla="*/ 288 w 288"/>
              <a:gd name="T3" fmla="*/ 288 h 288"/>
              <a:gd name="T4" fmla="*/ 0 w 288"/>
              <a:gd name="T5" fmla="*/ 288 h 288"/>
              <a:gd name="T6" fmla="*/ 144 w 288"/>
              <a:gd name="T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8" h="288">
                <a:moveTo>
                  <a:pt x="144" y="0"/>
                </a:moveTo>
                <a:lnTo>
                  <a:pt x="288" y="288"/>
                </a:lnTo>
                <a:lnTo>
                  <a:pt x="0" y="288"/>
                </a:lnTo>
                <a:lnTo>
                  <a:pt x="144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8329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16"/>
          <p:cNvSpPr>
            <a:spLocks noChangeArrowheads="1"/>
          </p:cNvSpPr>
          <p:nvPr/>
        </p:nvSpPr>
        <p:spPr bwMode="auto">
          <a:xfrm>
            <a:off x="0" y="504000"/>
            <a:ext cx="9144000" cy="4635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49" name="Rectangle 48"/>
          <p:cNvSpPr/>
          <p:nvPr/>
        </p:nvSpPr>
        <p:spPr bwMode="auto">
          <a:xfrm>
            <a:off x="468000" y="1065600"/>
            <a:ext cx="8208000" cy="44172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9" name="Rectangle 2"/>
          <p:cNvSpPr>
            <a:spLocks noChangeArrowheads="1"/>
          </p:cNvSpPr>
          <p:nvPr/>
        </p:nvSpPr>
        <p:spPr bwMode="auto">
          <a:xfrm>
            <a:off x="6051550" y="1581150"/>
            <a:ext cx="2425700" cy="9906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1794" name="Text Box 2"/>
          <p:cNvSpPr txBox="1">
            <a:spLocks noChangeArrowheads="1"/>
          </p:cNvSpPr>
          <p:nvPr/>
        </p:nvSpPr>
        <p:spPr bwMode="auto">
          <a:xfrm>
            <a:off x="3048000" y="2197100"/>
            <a:ext cx="22860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/>
              <a:t>pure </a:t>
            </a:r>
            <a:r>
              <a:rPr lang="en-US" sz="1800" b="1" i="1"/>
              <a:t>EXP</a:t>
            </a:r>
            <a:r>
              <a:rPr lang="en-US" sz="1800" b="1"/>
              <a:t> effect</a:t>
            </a:r>
            <a:endParaRPr lang="en-US"/>
          </a:p>
        </p:txBody>
      </p:sp>
      <p:sp>
        <p:nvSpPr>
          <p:cNvPr id="161802" name="Line 10"/>
          <p:cNvSpPr>
            <a:spLocks noChangeShapeType="1"/>
          </p:cNvSpPr>
          <p:nvPr/>
        </p:nvSpPr>
        <p:spPr bwMode="auto">
          <a:xfrm flipV="1">
            <a:off x="5870575" y="2533650"/>
            <a:ext cx="0" cy="1673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03" name="Line 11"/>
          <p:cNvSpPr>
            <a:spLocks noChangeShapeType="1"/>
          </p:cNvSpPr>
          <p:nvPr/>
        </p:nvSpPr>
        <p:spPr bwMode="auto">
          <a:xfrm flipV="1">
            <a:off x="2819400" y="2159000"/>
            <a:ext cx="0" cy="3651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05" name="Text Box 13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</a:rPr>
              <a:t>7</a:t>
            </a:r>
          </a:p>
        </p:txBody>
      </p:sp>
      <p:sp>
        <p:nvSpPr>
          <p:cNvPr id="161806" name="Line 14"/>
          <p:cNvSpPr>
            <a:spLocks noChangeShapeType="1"/>
          </p:cNvSpPr>
          <p:nvPr/>
        </p:nvSpPr>
        <p:spPr bwMode="auto">
          <a:xfrm flipH="1">
            <a:off x="1981200" y="2532063"/>
            <a:ext cx="831850" cy="841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07" name="Line 15"/>
          <p:cNvSpPr>
            <a:spLocks noChangeShapeType="1"/>
          </p:cNvSpPr>
          <p:nvPr/>
        </p:nvSpPr>
        <p:spPr bwMode="auto">
          <a:xfrm flipH="1">
            <a:off x="1981200" y="4205288"/>
            <a:ext cx="831850" cy="831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08" name="Line 16"/>
          <p:cNvSpPr>
            <a:spLocks noChangeShapeType="1"/>
          </p:cNvSpPr>
          <p:nvPr/>
        </p:nvSpPr>
        <p:spPr bwMode="auto">
          <a:xfrm flipH="1">
            <a:off x="5026025" y="4206875"/>
            <a:ext cx="841375" cy="831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09" name="Line 17"/>
          <p:cNvSpPr>
            <a:spLocks noChangeShapeType="1"/>
          </p:cNvSpPr>
          <p:nvPr/>
        </p:nvSpPr>
        <p:spPr bwMode="auto">
          <a:xfrm flipH="1">
            <a:off x="5029200" y="2532063"/>
            <a:ext cx="831850" cy="841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11" name="Line 19"/>
          <p:cNvSpPr>
            <a:spLocks noChangeShapeType="1"/>
          </p:cNvSpPr>
          <p:nvPr/>
        </p:nvSpPr>
        <p:spPr bwMode="auto">
          <a:xfrm flipV="1">
            <a:off x="5029200" y="3065463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12" name="Line 20"/>
          <p:cNvSpPr>
            <a:spLocks noChangeShapeType="1"/>
          </p:cNvSpPr>
          <p:nvPr/>
        </p:nvSpPr>
        <p:spPr bwMode="auto">
          <a:xfrm flipV="1">
            <a:off x="5867400" y="1770063"/>
            <a:ext cx="0" cy="758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13" name="Text Box 21"/>
          <p:cNvSpPr txBox="1">
            <a:spLocks noChangeArrowheads="1"/>
          </p:cNvSpPr>
          <p:nvPr/>
        </p:nvSpPr>
        <p:spPr bwMode="auto">
          <a:xfrm>
            <a:off x="4648200" y="5094288"/>
            <a:ext cx="228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/>
              <a:t>S</a:t>
            </a:r>
            <a:endParaRPr lang="en-US" dirty="0"/>
          </a:p>
        </p:txBody>
      </p:sp>
      <p:sp>
        <p:nvSpPr>
          <p:cNvPr id="161814" name="Text Box 22"/>
          <p:cNvSpPr txBox="1">
            <a:spLocks noChangeArrowheads="1"/>
          </p:cNvSpPr>
          <p:nvPr/>
        </p:nvSpPr>
        <p:spPr bwMode="auto">
          <a:xfrm>
            <a:off x="1600200" y="3217863"/>
            <a:ext cx="3048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>
                <a:latin typeface="Symbol" pitchFamily="18" charset="2"/>
              </a:rPr>
              <a:t>b</a:t>
            </a:r>
            <a:r>
              <a:rPr lang="en-US" sz="1800" b="1" baseline="-25000"/>
              <a:t>1</a:t>
            </a:r>
            <a:endParaRPr lang="en-US"/>
          </a:p>
        </p:txBody>
      </p:sp>
      <p:sp>
        <p:nvSpPr>
          <p:cNvPr id="161815" name="Text Box 23"/>
          <p:cNvSpPr txBox="1">
            <a:spLocks noChangeArrowheads="1"/>
          </p:cNvSpPr>
          <p:nvPr/>
        </p:nvSpPr>
        <p:spPr bwMode="auto">
          <a:xfrm>
            <a:off x="1422400" y="1998663"/>
            <a:ext cx="137001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>
                <a:latin typeface="Symbol" pitchFamily="18" charset="2"/>
              </a:rPr>
              <a:t>b</a:t>
            </a:r>
            <a:r>
              <a:rPr lang="en-US" sz="1800" b="1" baseline="-25000"/>
              <a:t>1</a:t>
            </a:r>
            <a:r>
              <a:rPr lang="en-US" sz="1800" b="1" i="1"/>
              <a:t> </a:t>
            </a:r>
            <a:r>
              <a:rPr lang="en-US" sz="1800" b="1"/>
              <a:t>+ </a:t>
            </a:r>
            <a:r>
              <a:rPr lang="en-US" sz="1800" b="1" i="1">
                <a:latin typeface="Symbol" pitchFamily="18" charset="2"/>
              </a:rPr>
              <a:t>b</a:t>
            </a:r>
            <a:r>
              <a:rPr lang="en-US" sz="1800" b="1" baseline="-25000"/>
              <a:t>3</a:t>
            </a:r>
            <a:r>
              <a:rPr lang="en-US" sz="1800" b="1" i="1"/>
              <a:t>EXP</a:t>
            </a:r>
            <a:endParaRPr lang="en-US"/>
          </a:p>
        </p:txBody>
      </p:sp>
      <p:sp>
        <p:nvSpPr>
          <p:cNvPr id="161816" name="Text Box 24"/>
          <p:cNvSpPr txBox="1">
            <a:spLocks noChangeArrowheads="1"/>
          </p:cNvSpPr>
          <p:nvPr/>
        </p:nvSpPr>
        <p:spPr bwMode="auto">
          <a:xfrm>
            <a:off x="6134100" y="1617663"/>
            <a:ext cx="20097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>
                <a:latin typeface="Symbol" pitchFamily="18" charset="2"/>
              </a:rPr>
              <a:t>b</a:t>
            </a:r>
            <a:r>
              <a:rPr lang="en-US" sz="1800" b="1" baseline="-25000"/>
              <a:t>1</a:t>
            </a:r>
            <a:r>
              <a:rPr lang="en-US" sz="1800" b="1" i="1"/>
              <a:t> </a:t>
            </a:r>
            <a:r>
              <a:rPr lang="en-US" sz="1800" b="1"/>
              <a:t>+ </a:t>
            </a:r>
            <a:r>
              <a:rPr lang="en-US" sz="1800" b="1" i="1">
                <a:latin typeface="Symbol" pitchFamily="18" charset="2"/>
              </a:rPr>
              <a:t>b</a:t>
            </a:r>
            <a:r>
              <a:rPr lang="en-US" sz="1800" b="1" baseline="-25000"/>
              <a:t>2</a:t>
            </a:r>
            <a:r>
              <a:rPr lang="en-US" sz="1800" b="1" i="1"/>
              <a:t>S</a:t>
            </a:r>
            <a:r>
              <a:rPr lang="en-US" sz="1800" b="1"/>
              <a:t> + </a:t>
            </a:r>
            <a:r>
              <a:rPr lang="en-US" sz="1800" b="1" i="1">
                <a:latin typeface="Symbol" pitchFamily="18" charset="2"/>
              </a:rPr>
              <a:t>b</a:t>
            </a:r>
            <a:r>
              <a:rPr lang="en-US" sz="1800" b="1" baseline="-25000"/>
              <a:t>3</a:t>
            </a:r>
            <a:r>
              <a:rPr lang="en-US" sz="1800" b="1" i="1"/>
              <a:t>EXP</a:t>
            </a:r>
            <a:endParaRPr lang="en-US"/>
          </a:p>
        </p:txBody>
      </p:sp>
      <p:sp>
        <p:nvSpPr>
          <p:cNvPr id="161824" name="Text Box 32"/>
          <p:cNvSpPr txBox="1">
            <a:spLocks noChangeArrowheads="1"/>
          </p:cNvSpPr>
          <p:nvPr/>
        </p:nvSpPr>
        <p:spPr bwMode="auto">
          <a:xfrm>
            <a:off x="685800" y="3721100"/>
            <a:ext cx="12954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/>
              <a:t>EARNINGS</a:t>
            </a:r>
            <a:endParaRPr lang="en-US"/>
          </a:p>
        </p:txBody>
      </p:sp>
      <p:sp>
        <p:nvSpPr>
          <p:cNvPr id="161825" name="Text Box 33"/>
          <p:cNvSpPr txBox="1">
            <a:spLocks noChangeArrowheads="1"/>
          </p:cNvSpPr>
          <p:nvPr/>
        </p:nvSpPr>
        <p:spPr bwMode="auto">
          <a:xfrm>
            <a:off x="2686050" y="4303713"/>
            <a:ext cx="6381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1" dirty="0"/>
              <a:t>EXP</a:t>
            </a:r>
            <a:endParaRPr lang="en-US" dirty="0"/>
          </a:p>
        </p:txBody>
      </p:sp>
      <p:sp>
        <p:nvSpPr>
          <p:cNvPr id="161826" name="Text Box 34"/>
          <p:cNvSpPr txBox="1">
            <a:spLocks noChangeArrowheads="1"/>
          </p:cNvSpPr>
          <p:nvPr/>
        </p:nvSpPr>
        <p:spPr bwMode="auto">
          <a:xfrm>
            <a:off x="5143500" y="2913063"/>
            <a:ext cx="1057275" cy="27463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>
                <a:latin typeface="Symbol" pitchFamily="18" charset="2"/>
              </a:rPr>
              <a:t>b</a:t>
            </a:r>
            <a:r>
              <a:rPr lang="en-US" sz="1800" b="1" baseline="-25000" dirty="0"/>
              <a:t>1</a:t>
            </a:r>
            <a:r>
              <a:rPr lang="en-US" sz="1800" b="1" i="1" dirty="0"/>
              <a:t> </a:t>
            </a:r>
            <a:r>
              <a:rPr lang="en-US" sz="1800" b="1" dirty="0"/>
              <a:t>+ </a:t>
            </a:r>
            <a:r>
              <a:rPr lang="en-US" sz="1800" b="1" i="1" dirty="0">
                <a:latin typeface="Symbol" pitchFamily="18" charset="2"/>
              </a:rPr>
              <a:t>b</a:t>
            </a:r>
            <a:r>
              <a:rPr lang="en-US" sz="1800" b="1" baseline="-25000" dirty="0"/>
              <a:t>2</a:t>
            </a:r>
            <a:r>
              <a:rPr lang="en-US" sz="1800" b="1" i="1" dirty="0"/>
              <a:t>S</a:t>
            </a:r>
            <a:endParaRPr lang="en-US" dirty="0"/>
          </a:p>
        </p:txBody>
      </p:sp>
      <p:sp>
        <p:nvSpPr>
          <p:cNvPr id="161827" name="Line 35"/>
          <p:cNvSpPr>
            <a:spLocks noChangeShapeType="1"/>
          </p:cNvSpPr>
          <p:nvPr/>
        </p:nvSpPr>
        <p:spPr bwMode="auto">
          <a:xfrm>
            <a:off x="1976438" y="5038725"/>
            <a:ext cx="30432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28" name="Line 36"/>
          <p:cNvSpPr>
            <a:spLocks noChangeShapeType="1"/>
          </p:cNvSpPr>
          <p:nvPr/>
        </p:nvSpPr>
        <p:spPr bwMode="auto">
          <a:xfrm>
            <a:off x="1981200" y="3365500"/>
            <a:ext cx="3043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29" name="Line 37"/>
          <p:cNvSpPr>
            <a:spLocks noChangeShapeType="1"/>
          </p:cNvSpPr>
          <p:nvPr/>
        </p:nvSpPr>
        <p:spPr bwMode="auto">
          <a:xfrm flipV="1">
            <a:off x="1981200" y="3365500"/>
            <a:ext cx="0" cy="1673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30" name="Line 38"/>
          <p:cNvSpPr>
            <a:spLocks noChangeShapeType="1"/>
          </p:cNvSpPr>
          <p:nvPr/>
        </p:nvSpPr>
        <p:spPr bwMode="auto">
          <a:xfrm flipV="1">
            <a:off x="5029200" y="3365500"/>
            <a:ext cx="0" cy="1673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31" name="Line 39"/>
          <p:cNvSpPr>
            <a:spLocks noChangeShapeType="1"/>
          </p:cNvSpPr>
          <p:nvPr/>
        </p:nvSpPr>
        <p:spPr bwMode="auto">
          <a:xfrm>
            <a:off x="2817813" y="4206875"/>
            <a:ext cx="30432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32" name="Line 40"/>
          <p:cNvSpPr>
            <a:spLocks noChangeShapeType="1"/>
          </p:cNvSpPr>
          <p:nvPr/>
        </p:nvSpPr>
        <p:spPr bwMode="auto">
          <a:xfrm>
            <a:off x="2819400" y="2533650"/>
            <a:ext cx="3043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33" name="Line 41"/>
          <p:cNvSpPr>
            <a:spLocks noChangeShapeType="1"/>
          </p:cNvSpPr>
          <p:nvPr/>
        </p:nvSpPr>
        <p:spPr bwMode="auto">
          <a:xfrm flipV="1">
            <a:off x="2819400" y="2533650"/>
            <a:ext cx="0" cy="1673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34" name="Freeform 42"/>
          <p:cNvSpPr>
            <a:spLocks noChangeAspect="1"/>
          </p:cNvSpPr>
          <p:nvPr/>
        </p:nvSpPr>
        <p:spPr bwMode="auto">
          <a:xfrm rot="16200000" flipV="1">
            <a:off x="4928394" y="4983957"/>
            <a:ext cx="73025" cy="96837"/>
          </a:xfrm>
          <a:custGeom>
            <a:avLst/>
            <a:gdLst>
              <a:gd name="T0" fmla="*/ 144 w 288"/>
              <a:gd name="T1" fmla="*/ 0 h 288"/>
              <a:gd name="T2" fmla="*/ 288 w 288"/>
              <a:gd name="T3" fmla="*/ 288 h 288"/>
              <a:gd name="T4" fmla="*/ 0 w 288"/>
              <a:gd name="T5" fmla="*/ 288 h 288"/>
              <a:gd name="T6" fmla="*/ 144 w 288"/>
              <a:gd name="T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8" h="288">
                <a:moveTo>
                  <a:pt x="144" y="0"/>
                </a:moveTo>
                <a:lnTo>
                  <a:pt x="288" y="288"/>
                </a:lnTo>
                <a:lnTo>
                  <a:pt x="0" y="288"/>
                </a:lnTo>
                <a:lnTo>
                  <a:pt x="144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35" name="Freeform 43"/>
          <p:cNvSpPr>
            <a:spLocks noChangeAspect="1"/>
          </p:cNvSpPr>
          <p:nvPr/>
        </p:nvSpPr>
        <p:spPr bwMode="auto">
          <a:xfrm rot="13593845" flipV="1">
            <a:off x="2734469" y="4198144"/>
            <a:ext cx="73025" cy="96837"/>
          </a:xfrm>
          <a:custGeom>
            <a:avLst/>
            <a:gdLst>
              <a:gd name="T0" fmla="*/ 144 w 288"/>
              <a:gd name="T1" fmla="*/ 0 h 288"/>
              <a:gd name="T2" fmla="*/ 288 w 288"/>
              <a:gd name="T3" fmla="*/ 288 h 288"/>
              <a:gd name="T4" fmla="*/ 0 w 288"/>
              <a:gd name="T5" fmla="*/ 288 h 288"/>
              <a:gd name="T6" fmla="*/ 144 w 288"/>
              <a:gd name="T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8" h="288">
                <a:moveTo>
                  <a:pt x="144" y="0"/>
                </a:moveTo>
                <a:lnTo>
                  <a:pt x="288" y="288"/>
                </a:lnTo>
                <a:lnTo>
                  <a:pt x="0" y="288"/>
                </a:lnTo>
                <a:lnTo>
                  <a:pt x="144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41" name="Text Box 49"/>
          <p:cNvSpPr txBox="1">
            <a:spLocks noChangeArrowheads="1"/>
          </p:cNvSpPr>
          <p:nvPr/>
        </p:nvSpPr>
        <p:spPr bwMode="auto">
          <a:xfrm>
            <a:off x="6134100" y="1952625"/>
            <a:ext cx="24384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/>
              <a:t>combined effect of </a:t>
            </a:r>
            <a:r>
              <a:rPr lang="en-US" sz="1800" b="1" i="1" dirty="0"/>
              <a:t>S</a:t>
            </a:r>
            <a:r>
              <a:rPr lang="en-US" sz="1800" b="1" dirty="0"/>
              <a:t> and </a:t>
            </a:r>
            <a:r>
              <a:rPr lang="en-US" sz="1800" b="1" i="1" dirty="0"/>
              <a:t>EXP</a:t>
            </a:r>
            <a:endParaRPr lang="en-US" dirty="0"/>
          </a:p>
        </p:txBody>
      </p:sp>
      <p:sp>
        <p:nvSpPr>
          <p:cNvPr id="6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4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MULTIPLE REGRESSION WITH TWO EXPLANATORY VARIABLES: EXAMPLE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66" name="Text Box 58"/>
          <p:cNvSpPr txBox="1">
            <a:spLocks noChangeArrowheads="1"/>
          </p:cNvSpPr>
          <p:nvPr/>
        </p:nvSpPr>
        <p:spPr bwMode="auto">
          <a:xfrm>
            <a:off x="2686050" y="590550"/>
            <a:ext cx="38862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/>
              <a:t>EARNINGS</a:t>
            </a:r>
            <a:r>
              <a:rPr lang="en-US" sz="1800" b="1" dirty="0"/>
              <a:t> = </a:t>
            </a:r>
            <a:r>
              <a:rPr lang="en-US" sz="1800" b="1" i="1" dirty="0">
                <a:latin typeface="Symbol" pitchFamily="18" charset="2"/>
              </a:rPr>
              <a:t>b</a:t>
            </a:r>
            <a:r>
              <a:rPr lang="en-US" sz="1800" b="1" baseline="-25000" dirty="0"/>
              <a:t>1</a:t>
            </a:r>
            <a:r>
              <a:rPr lang="en-US" sz="1800" b="1" i="1" dirty="0"/>
              <a:t> </a:t>
            </a:r>
            <a:r>
              <a:rPr lang="en-US" sz="1800" b="1" dirty="0"/>
              <a:t>+ </a:t>
            </a:r>
            <a:r>
              <a:rPr lang="en-US" sz="1800" b="1" i="1" dirty="0">
                <a:latin typeface="Symbol" pitchFamily="18" charset="2"/>
              </a:rPr>
              <a:t>b</a:t>
            </a:r>
            <a:r>
              <a:rPr lang="en-US" sz="1800" b="1" baseline="-25000" dirty="0"/>
              <a:t>2</a:t>
            </a:r>
            <a:r>
              <a:rPr lang="en-US" sz="1800" b="1" i="1" dirty="0"/>
              <a:t>S</a:t>
            </a:r>
            <a:r>
              <a:rPr lang="en-US" sz="1800" b="1" dirty="0"/>
              <a:t> + </a:t>
            </a:r>
            <a:r>
              <a:rPr lang="en-US" sz="1800" b="1" i="1" dirty="0">
                <a:latin typeface="Symbol" pitchFamily="18" charset="2"/>
              </a:rPr>
              <a:t>b</a:t>
            </a:r>
            <a:r>
              <a:rPr lang="en-US" sz="1800" b="1" i="1" baseline="-25000" dirty="0"/>
              <a:t>3</a:t>
            </a:r>
            <a:r>
              <a:rPr lang="en-US" sz="1800" b="1" i="1" dirty="0"/>
              <a:t>EXP</a:t>
            </a:r>
            <a:r>
              <a:rPr lang="en-US" sz="1800" b="1" dirty="0"/>
              <a:t> + </a:t>
            </a:r>
            <a:r>
              <a:rPr lang="en-US" sz="1800" b="1" i="1" dirty="0"/>
              <a:t>u</a:t>
            </a:r>
            <a:endParaRPr lang="en-US" dirty="0"/>
          </a:p>
        </p:txBody>
      </p:sp>
      <p:cxnSp>
        <p:nvCxnSpPr>
          <p:cNvPr id="3" name="Straight Arrow Connector 2"/>
          <p:cNvCxnSpPr/>
          <p:nvPr/>
        </p:nvCxnSpPr>
        <p:spPr bwMode="auto">
          <a:xfrm>
            <a:off x="5981700" y="1812131"/>
            <a:ext cx="0" cy="719139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5" name="Straight Arrow Connector 74"/>
          <p:cNvCxnSpPr/>
          <p:nvPr/>
        </p:nvCxnSpPr>
        <p:spPr bwMode="auto">
          <a:xfrm>
            <a:off x="4919662" y="3092450"/>
            <a:ext cx="0" cy="288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73" name="Straight Arrow Connector 72"/>
          <p:cNvCxnSpPr/>
          <p:nvPr/>
        </p:nvCxnSpPr>
        <p:spPr bwMode="auto">
          <a:xfrm>
            <a:off x="2957512" y="2149475"/>
            <a:ext cx="0" cy="360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61810" name="Freeform 18"/>
          <p:cNvSpPr>
            <a:spLocks/>
          </p:cNvSpPr>
          <p:nvPr/>
        </p:nvSpPr>
        <p:spPr bwMode="auto">
          <a:xfrm>
            <a:off x="1981200" y="1770063"/>
            <a:ext cx="3884613" cy="1600200"/>
          </a:xfrm>
          <a:custGeom>
            <a:avLst/>
            <a:gdLst>
              <a:gd name="T0" fmla="*/ 0 w 2448"/>
              <a:gd name="T1" fmla="*/ 1008 h 1008"/>
              <a:gd name="T2" fmla="*/ 1920 w 2448"/>
              <a:gd name="T3" fmla="*/ 816 h 1008"/>
              <a:gd name="T4" fmla="*/ 2448 w 2448"/>
              <a:gd name="T5" fmla="*/ 0 h 1008"/>
              <a:gd name="T6" fmla="*/ 528 w 2448"/>
              <a:gd name="T7" fmla="*/ 240 h 1008"/>
              <a:gd name="T8" fmla="*/ 0 w 2448"/>
              <a:gd name="T9" fmla="*/ 1008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48" h="1008">
                <a:moveTo>
                  <a:pt x="0" y="1008"/>
                </a:moveTo>
                <a:lnTo>
                  <a:pt x="1920" y="816"/>
                </a:lnTo>
                <a:lnTo>
                  <a:pt x="2448" y="0"/>
                </a:lnTo>
                <a:lnTo>
                  <a:pt x="528" y="240"/>
                </a:lnTo>
                <a:lnTo>
                  <a:pt x="0" y="1008"/>
                </a:lnTo>
                <a:close/>
              </a:path>
            </a:pathLst>
          </a:custGeom>
          <a:solidFill>
            <a:srgbClr val="C0C0C0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8" name="Text Box 52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/>
              <a:t>Different combinations of </a:t>
            </a:r>
            <a:r>
              <a:rPr lang="en-GB" sz="1500" b="1" i="1"/>
              <a:t>S</a:t>
            </a:r>
            <a:r>
              <a:rPr lang="en-GB" sz="1500" b="1"/>
              <a:t> and </a:t>
            </a:r>
            <a:r>
              <a:rPr lang="en-GB" sz="1500" b="1" i="1"/>
              <a:t>EXP</a:t>
            </a:r>
            <a:r>
              <a:rPr lang="en-GB" sz="1500" b="1"/>
              <a:t> give rise to values of </a:t>
            </a:r>
            <a:r>
              <a:rPr lang="en-GB" sz="1500" b="1" i="1"/>
              <a:t>EARNINGS</a:t>
            </a:r>
            <a:r>
              <a:rPr lang="en-GB" sz="1500" b="1"/>
              <a:t> which lie on the plane shown in the diagram, defined by the equation </a:t>
            </a:r>
            <a:r>
              <a:rPr lang="en-GB" sz="1500" b="1" i="1"/>
              <a:t>EARNINGS</a:t>
            </a:r>
            <a:r>
              <a:rPr lang="en-GB" sz="1500" b="1"/>
              <a:t> =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1</a:t>
            </a:r>
            <a:r>
              <a:rPr lang="en-GB" sz="1500" b="1"/>
              <a:t> +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2</a:t>
            </a:r>
            <a:r>
              <a:rPr lang="en-GB" sz="1500" b="1" i="1"/>
              <a:t>S</a:t>
            </a:r>
            <a:r>
              <a:rPr lang="en-GB" sz="1500" b="1"/>
              <a:t> + </a:t>
            </a:r>
            <a:r>
              <a:rPr lang="en-GB" sz="1500" b="1" i="1">
                <a:latin typeface="Symbol" pitchFamily="18" charset="2"/>
              </a:rPr>
              <a:t>b</a:t>
            </a:r>
            <a:r>
              <a:rPr lang="en-GB" sz="1500" b="1" baseline="-25000"/>
              <a:t>3</a:t>
            </a:r>
            <a:r>
              <a:rPr lang="en-GB" sz="1500" b="1" i="1"/>
              <a:t>EXP</a:t>
            </a:r>
            <a:r>
              <a:rPr lang="en-GB" sz="1500" b="1"/>
              <a:t>.  This is the nonstochastic (nonrandom) component of the model.</a:t>
            </a:r>
            <a:endParaRPr lang="en-GB" sz="1500" b="1">
              <a:latin typeface="Times New Roman" pitchFamily="18" charset="0"/>
            </a:endParaRPr>
          </a:p>
        </p:txBody>
      </p:sp>
      <p:sp>
        <p:nvSpPr>
          <p:cNvPr id="161820" name="Oval 28"/>
          <p:cNvSpPr>
            <a:spLocks noChangeAspect="1" noChangeArrowheads="1"/>
          </p:cNvSpPr>
          <p:nvPr/>
        </p:nvSpPr>
        <p:spPr bwMode="auto">
          <a:xfrm>
            <a:off x="5791200" y="1692275"/>
            <a:ext cx="144463" cy="144463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47" name="Text Box 3"/>
          <p:cNvSpPr txBox="1">
            <a:spLocks noChangeArrowheads="1"/>
          </p:cNvSpPr>
          <p:nvPr/>
        </p:nvSpPr>
        <p:spPr bwMode="auto">
          <a:xfrm>
            <a:off x="3581400" y="3402013"/>
            <a:ext cx="15240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/>
              <a:t>pure </a:t>
            </a:r>
            <a:r>
              <a:rPr lang="en-US" sz="1800" b="1" i="1" dirty="0"/>
              <a:t>S</a:t>
            </a:r>
            <a:r>
              <a:rPr lang="en-US" sz="1800" b="1" dirty="0"/>
              <a:t> effect</a:t>
            </a:r>
            <a:endParaRPr lang="en-US" dirty="0"/>
          </a:p>
        </p:txBody>
      </p:sp>
      <p:sp>
        <p:nvSpPr>
          <p:cNvPr id="48" name="Freeform 44"/>
          <p:cNvSpPr>
            <a:spLocks noChangeAspect="1"/>
          </p:cNvSpPr>
          <p:nvPr/>
        </p:nvSpPr>
        <p:spPr bwMode="auto">
          <a:xfrm rot="10800000" flipV="1">
            <a:off x="1939925" y="3422650"/>
            <a:ext cx="73025" cy="96838"/>
          </a:xfrm>
          <a:custGeom>
            <a:avLst/>
            <a:gdLst>
              <a:gd name="T0" fmla="*/ 144 w 288"/>
              <a:gd name="T1" fmla="*/ 0 h 288"/>
              <a:gd name="T2" fmla="*/ 288 w 288"/>
              <a:gd name="T3" fmla="*/ 288 h 288"/>
              <a:gd name="T4" fmla="*/ 0 w 288"/>
              <a:gd name="T5" fmla="*/ 288 h 288"/>
              <a:gd name="T6" fmla="*/ 144 w 288"/>
              <a:gd name="T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8" h="288">
                <a:moveTo>
                  <a:pt x="144" y="0"/>
                </a:moveTo>
                <a:lnTo>
                  <a:pt x="288" y="288"/>
                </a:lnTo>
                <a:lnTo>
                  <a:pt x="0" y="288"/>
                </a:lnTo>
                <a:lnTo>
                  <a:pt x="144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21" name="Oval 29"/>
          <p:cNvSpPr>
            <a:spLocks noChangeAspect="1" noChangeArrowheads="1"/>
          </p:cNvSpPr>
          <p:nvPr/>
        </p:nvSpPr>
        <p:spPr bwMode="auto">
          <a:xfrm>
            <a:off x="4953000" y="2990850"/>
            <a:ext cx="144463" cy="144463"/>
          </a:xfrm>
          <a:prstGeom prst="ellipse">
            <a:avLst/>
          </a:prstGeom>
          <a:solidFill>
            <a:srgbClr val="969696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23" name="Oval 31"/>
          <p:cNvSpPr>
            <a:spLocks noChangeAspect="1" noChangeArrowheads="1"/>
          </p:cNvSpPr>
          <p:nvPr/>
        </p:nvSpPr>
        <p:spPr bwMode="auto">
          <a:xfrm>
            <a:off x="2751138" y="2068513"/>
            <a:ext cx="144462" cy="144462"/>
          </a:xfrm>
          <a:prstGeom prst="ellipse">
            <a:avLst/>
          </a:prstGeom>
          <a:solidFill>
            <a:srgbClr val="969696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61822" name="Oval 30"/>
          <p:cNvSpPr>
            <a:spLocks noChangeAspect="1" noChangeArrowheads="1"/>
          </p:cNvSpPr>
          <p:nvPr/>
        </p:nvSpPr>
        <p:spPr bwMode="auto">
          <a:xfrm>
            <a:off x="1905000" y="3292475"/>
            <a:ext cx="144463" cy="144463"/>
          </a:xfrm>
          <a:prstGeom prst="ellipse">
            <a:avLst/>
          </a:prstGeom>
          <a:solidFill>
            <a:srgbClr val="969696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62389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16"/>
          <p:cNvSpPr>
            <a:spLocks noChangeArrowheads="1"/>
          </p:cNvSpPr>
          <p:nvPr/>
        </p:nvSpPr>
        <p:spPr bwMode="auto">
          <a:xfrm>
            <a:off x="0" y="504000"/>
            <a:ext cx="9144000" cy="463550"/>
          </a:xfrm>
          <a:prstGeom prst="rect">
            <a:avLst/>
          </a:prstGeom>
          <a:solidFill>
            <a:srgbClr val="F8F8FA"/>
          </a:solidFill>
          <a:ln>
            <a:noFill/>
          </a:ln>
          <a:effectLst>
            <a:innerShdw blurRad="76200">
              <a:srgbClr val="003366"/>
            </a:innerShdw>
          </a:effectLst>
        </p:spPr>
        <p:txBody>
          <a:bodyPr wrap="none" anchor="ctr"/>
          <a:lstStyle/>
          <a:p>
            <a:pPr>
              <a:defRPr/>
            </a:pPr>
            <a:endParaRPr lang="en-GB"/>
          </a:p>
        </p:txBody>
      </p:sp>
      <p:sp>
        <p:nvSpPr>
          <p:cNvPr id="67" name="Rectangle 66"/>
          <p:cNvSpPr/>
          <p:nvPr/>
        </p:nvSpPr>
        <p:spPr bwMode="auto">
          <a:xfrm>
            <a:off x="468000" y="1065600"/>
            <a:ext cx="8208000" cy="44172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76200">
              <a:prstClr val="black"/>
            </a:innerShdw>
          </a:effectLst>
          <a:extLst/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8" name="Rectangle 5"/>
          <p:cNvSpPr>
            <a:spLocks noChangeArrowheads="1"/>
          </p:cNvSpPr>
          <p:nvPr/>
        </p:nvSpPr>
        <p:spPr bwMode="auto">
          <a:xfrm>
            <a:off x="0" y="5695950"/>
            <a:ext cx="9144000" cy="1162050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161805" name="Text Box 13"/>
          <p:cNvSpPr txBox="1">
            <a:spLocks noChangeArrowheads="1"/>
          </p:cNvSpPr>
          <p:nvPr/>
        </p:nvSpPr>
        <p:spPr bwMode="auto">
          <a:xfrm>
            <a:off x="8683625" y="6553200"/>
            <a:ext cx="381000" cy="244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 dirty="0">
                <a:solidFill>
                  <a:srgbClr val="3366FF"/>
                </a:solidFill>
              </a:rPr>
              <a:t>8</a:t>
            </a:r>
          </a:p>
        </p:txBody>
      </p:sp>
      <p:sp>
        <p:nvSpPr>
          <p:cNvPr id="63" name="Rectangle 4"/>
          <p:cNvSpPr>
            <a:spLocks noChangeArrowheads="1"/>
          </p:cNvSpPr>
          <p:nvPr/>
        </p:nvSpPr>
        <p:spPr bwMode="auto">
          <a:xfrm>
            <a:off x="0" y="-1"/>
            <a:ext cx="9144000" cy="432000"/>
          </a:xfrm>
          <a:prstGeom prst="rect">
            <a:avLst/>
          </a:prstGeom>
          <a:solidFill>
            <a:srgbClr val="EAEAEA"/>
          </a:solidFill>
          <a:ln>
            <a:noFill/>
          </a:ln>
          <a:effectLst>
            <a:innerShdw blurRad="114300">
              <a:prstClr val="black"/>
            </a:innerShdw>
          </a:effectLst>
        </p:spPr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4" name="Text Box 2"/>
          <p:cNvSpPr txBox="1">
            <a:spLocks noChangeArrowheads="1"/>
          </p:cNvSpPr>
          <p:nvPr/>
        </p:nvSpPr>
        <p:spPr bwMode="auto">
          <a:xfrm>
            <a:off x="301625" y="25200"/>
            <a:ext cx="8528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FF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rIns="0"/>
          <a:lstStyle/>
          <a:p>
            <a:pPr algn="ctr">
              <a:spcBef>
                <a:spcPct val="50000"/>
              </a:spcBef>
            </a:pPr>
            <a:r>
              <a:rPr lang="en-GB" sz="1800" b="1" dirty="0"/>
              <a:t>MULTIPLE REGRESSION WITH TWO EXPLANATORY VARIABLES: EXAMPLE</a:t>
            </a:r>
            <a:endParaRPr lang="en-GB" sz="1600" dirty="0">
              <a:latin typeface="Times New Roman" pitchFamily="18" charset="0"/>
            </a:endParaRPr>
          </a:p>
        </p:txBody>
      </p:sp>
      <p:sp>
        <p:nvSpPr>
          <p:cNvPr id="66" name="Text Box 58"/>
          <p:cNvSpPr txBox="1">
            <a:spLocks noChangeArrowheads="1"/>
          </p:cNvSpPr>
          <p:nvPr/>
        </p:nvSpPr>
        <p:spPr bwMode="auto">
          <a:xfrm>
            <a:off x="2686050" y="590550"/>
            <a:ext cx="38862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/>
              <a:t>EARNINGS</a:t>
            </a:r>
            <a:r>
              <a:rPr lang="en-US" sz="1800" b="1" dirty="0"/>
              <a:t> = </a:t>
            </a:r>
            <a:r>
              <a:rPr lang="en-US" sz="1800" b="1" i="1" dirty="0">
                <a:latin typeface="Symbol" pitchFamily="18" charset="2"/>
              </a:rPr>
              <a:t>b</a:t>
            </a:r>
            <a:r>
              <a:rPr lang="en-US" sz="1800" b="1" baseline="-25000" dirty="0"/>
              <a:t>1</a:t>
            </a:r>
            <a:r>
              <a:rPr lang="en-US" sz="1800" b="1" i="1" dirty="0"/>
              <a:t> </a:t>
            </a:r>
            <a:r>
              <a:rPr lang="en-US" sz="1800" b="1" dirty="0"/>
              <a:t>+ </a:t>
            </a:r>
            <a:r>
              <a:rPr lang="en-US" sz="1800" b="1" i="1" dirty="0">
                <a:latin typeface="Symbol" pitchFamily="18" charset="2"/>
              </a:rPr>
              <a:t>b</a:t>
            </a:r>
            <a:r>
              <a:rPr lang="en-US" sz="1800" b="1" baseline="-25000" dirty="0"/>
              <a:t>2</a:t>
            </a:r>
            <a:r>
              <a:rPr lang="en-US" sz="1800" b="1" i="1" dirty="0"/>
              <a:t>S</a:t>
            </a:r>
            <a:r>
              <a:rPr lang="en-US" sz="1800" b="1" dirty="0"/>
              <a:t> + </a:t>
            </a:r>
            <a:r>
              <a:rPr lang="en-US" sz="1800" b="1" i="1" dirty="0">
                <a:latin typeface="Symbol" pitchFamily="18" charset="2"/>
              </a:rPr>
              <a:t>b</a:t>
            </a:r>
            <a:r>
              <a:rPr lang="en-US" sz="1800" b="1" i="1" baseline="-25000" dirty="0"/>
              <a:t>3</a:t>
            </a:r>
            <a:r>
              <a:rPr lang="en-US" sz="1800" b="1" i="1" dirty="0"/>
              <a:t>EXP</a:t>
            </a:r>
            <a:r>
              <a:rPr lang="en-US" sz="1800" b="1" dirty="0"/>
              <a:t> + </a:t>
            </a:r>
            <a:r>
              <a:rPr lang="en-US" sz="1800" b="1" i="1" dirty="0"/>
              <a:t>u</a:t>
            </a:r>
            <a:endParaRPr lang="en-US" dirty="0"/>
          </a:p>
        </p:txBody>
      </p:sp>
      <p:sp>
        <p:nvSpPr>
          <p:cNvPr id="77" name="Text Box 60"/>
          <p:cNvSpPr txBox="1">
            <a:spLocks noChangeArrowheads="1"/>
          </p:cNvSpPr>
          <p:nvPr/>
        </p:nvSpPr>
        <p:spPr bwMode="auto">
          <a:xfrm>
            <a:off x="301625" y="5835650"/>
            <a:ext cx="8532813" cy="841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0">
                <a:solidFill>
                  <a:srgbClr val="C0C0C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50000"/>
              </a:spcBef>
            </a:pPr>
            <a:r>
              <a:rPr lang="en-GB" sz="1500" b="1" dirty="0"/>
              <a:t>The final element of the model is the disturbance term, </a:t>
            </a:r>
            <a:r>
              <a:rPr lang="en-GB" sz="1500" b="1" i="1" dirty="0"/>
              <a:t>u</a:t>
            </a:r>
            <a:r>
              <a:rPr lang="en-GB" sz="1500" b="1" dirty="0"/>
              <a:t>.  This causes the actual values of </a:t>
            </a:r>
            <a:r>
              <a:rPr lang="en-GB" sz="1500" b="1" i="1" dirty="0"/>
              <a:t>EARNINGS</a:t>
            </a:r>
            <a:r>
              <a:rPr lang="en-GB" sz="1500" b="1" dirty="0"/>
              <a:t> to deviate from the plane.  In  this observation, </a:t>
            </a:r>
            <a:r>
              <a:rPr lang="en-GB" sz="1500" b="1" i="1" dirty="0"/>
              <a:t>u</a:t>
            </a:r>
            <a:r>
              <a:rPr lang="en-GB" sz="1500" b="1" dirty="0"/>
              <a:t> happens to have a positive value. </a:t>
            </a:r>
            <a:endParaRPr lang="en-GB" sz="1500" b="1" dirty="0">
              <a:latin typeface="Times New Roman" pitchFamily="18" charset="0"/>
            </a:endParaRPr>
          </a:p>
        </p:txBody>
      </p:sp>
      <p:sp>
        <p:nvSpPr>
          <p:cNvPr id="56" name="Text Box 2"/>
          <p:cNvSpPr txBox="1">
            <a:spLocks noChangeArrowheads="1"/>
          </p:cNvSpPr>
          <p:nvPr/>
        </p:nvSpPr>
        <p:spPr bwMode="auto">
          <a:xfrm>
            <a:off x="3048000" y="2197100"/>
            <a:ext cx="22860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/>
              <a:t>pure </a:t>
            </a:r>
            <a:r>
              <a:rPr lang="en-US" sz="1800" b="1" i="1"/>
              <a:t>EXP</a:t>
            </a:r>
            <a:r>
              <a:rPr lang="en-US" sz="1800" b="1"/>
              <a:t> effect</a:t>
            </a:r>
            <a:endParaRPr lang="en-US"/>
          </a:p>
        </p:txBody>
      </p:sp>
      <p:sp>
        <p:nvSpPr>
          <p:cNvPr id="58" name="Rectangle 9"/>
          <p:cNvSpPr>
            <a:spLocks noChangeArrowheads="1"/>
          </p:cNvSpPr>
          <p:nvPr/>
        </p:nvSpPr>
        <p:spPr bwMode="auto">
          <a:xfrm>
            <a:off x="5410200" y="1282700"/>
            <a:ext cx="411163" cy="5207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9" name="Line 10"/>
          <p:cNvSpPr>
            <a:spLocks noChangeShapeType="1"/>
          </p:cNvSpPr>
          <p:nvPr/>
        </p:nvSpPr>
        <p:spPr bwMode="auto">
          <a:xfrm flipV="1">
            <a:off x="5870575" y="2533650"/>
            <a:ext cx="0" cy="1673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0" name="Line 11"/>
          <p:cNvSpPr>
            <a:spLocks noChangeShapeType="1"/>
          </p:cNvSpPr>
          <p:nvPr/>
        </p:nvSpPr>
        <p:spPr bwMode="auto">
          <a:xfrm flipV="1">
            <a:off x="2819400" y="2159000"/>
            <a:ext cx="0" cy="3651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1" name="Line 14"/>
          <p:cNvSpPr>
            <a:spLocks noChangeShapeType="1"/>
          </p:cNvSpPr>
          <p:nvPr/>
        </p:nvSpPr>
        <p:spPr bwMode="auto">
          <a:xfrm flipH="1">
            <a:off x="1981200" y="2532063"/>
            <a:ext cx="831850" cy="841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2" name="Line 15"/>
          <p:cNvSpPr>
            <a:spLocks noChangeShapeType="1"/>
          </p:cNvSpPr>
          <p:nvPr/>
        </p:nvSpPr>
        <p:spPr bwMode="auto">
          <a:xfrm flipH="1">
            <a:off x="1981200" y="4205288"/>
            <a:ext cx="831850" cy="831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69" name="Line 16"/>
          <p:cNvSpPr>
            <a:spLocks noChangeShapeType="1"/>
          </p:cNvSpPr>
          <p:nvPr/>
        </p:nvSpPr>
        <p:spPr bwMode="auto">
          <a:xfrm flipH="1">
            <a:off x="5026025" y="4206875"/>
            <a:ext cx="841375" cy="8318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0" name="Line 17"/>
          <p:cNvSpPr>
            <a:spLocks noChangeShapeType="1"/>
          </p:cNvSpPr>
          <p:nvPr/>
        </p:nvSpPr>
        <p:spPr bwMode="auto">
          <a:xfrm flipH="1">
            <a:off x="5029200" y="2532063"/>
            <a:ext cx="831850" cy="8413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2" name="Line 19"/>
          <p:cNvSpPr>
            <a:spLocks noChangeShapeType="1"/>
          </p:cNvSpPr>
          <p:nvPr/>
        </p:nvSpPr>
        <p:spPr bwMode="auto">
          <a:xfrm flipV="1">
            <a:off x="5029200" y="3065463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4" name="Line 20"/>
          <p:cNvSpPr>
            <a:spLocks noChangeShapeType="1"/>
          </p:cNvSpPr>
          <p:nvPr/>
        </p:nvSpPr>
        <p:spPr bwMode="auto">
          <a:xfrm flipV="1">
            <a:off x="5867400" y="1770063"/>
            <a:ext cx="0" cy="7588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76" name="Text Box 21"/>
          <p:cNvSpPr txBox="1">
            <a:spLocks noChangeArrowheads="1"/>
          </p:cNvSpPr>
          <p:nvPr/>
        </p:nvSpPr>
        <p:spPr bwMode="auto">
          <a:xfrm>
            <a:off x="4648200" y="5094288"/>
            <a:ext cx="2286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/>
              <a:t>S</a:t>
            </a:r>
            <a:endParaRPr lang="en-US" dirty="0"/>
          </a:p>
        </p:txBody>
      </p:sp>
      <p:sp>
        <p:nvSpPr>
          <p:cNvPr id="78" name="Text Box 22"/>
          <p:cNvSpPr txBox="1">
            <a:spLocks noChangeArrowheads="1"/>
          </p:cNvSpPr>
          <p:nvPr/>
        </p:nvSpPr>
        <p:spPr bwMode="auto">
          <a:xfrm>
            <a:off x="1600200" y="3217863"/>
            <a:ext cx="3048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>
                <a:latin typeface="Symbol" pitchFamily="18" charset="2"/>
              </a:rPr>
              <a:t>b</a:t>
            </a:r>
            <a:r>
              <a:rPr lang="en-US" sz="1800" b="1" baseline="-25000"/>
              <a:t>1</a:t>
            </a:r>
            <a:endParaRPr lang="en-US"/>
          </a:p>
        </p:txBody>
      </p:sp>
      <p:sp>
        <p:nvSpPr>
          <p:cNvPr id="79" name="Text Box 23"/>
          <p:cNvSpPr txBox="1">
            <a:spLocks noChangeArrowheads="1"/>
          </p:cNvSpPr>
          <p:nvPr/>
        </p:nvSpPr>
        <p:spPr bwMode="auto">
          <a:xfrm>
            <a:off x="1422400" y="1998663"/>
            <a:ext cx="1370013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>
                <a:latin typeface="Symbol" pitchFamily="18" charset="2"/>
              </a:rPr>
              <a:t>b</a:t>
            </a:r>
            <a:r>
              <a:rPr lang="en-US" sz="1800" b="1" baseline="-25000"/>
              <a:t>1</a:t>
            </a:r>
            <a:r>
              <a:rPr lang="en-US" sz="1800" b="1" i="1"/>
              <a:t> </a:t>
            </a:r>
            <a:r>
              <a:rPr lang="en-US" sz="1800" b="1"/>
              <a:t>+ </a:t>
            </a:r>
            <a:r>
              <a:rPr lang="en-US" sz="1800" b="1" i="1">
                <a:latin typeface="Symbol" pitchFamily="18" charset="2"/>
              </a:rPr>
              <a:t>b</a:t>
            </a:r>
            <a:r>
              <a:rPr lang="en-US" sz="1800" b="1" baseline="-25000"/>
              <a:t>3</a:t>
            </a:r>
            <a:r>
              <a:rPr lang="en-US" sz="1800" b="1" i="1"/>
              <a:t>EXP</a:t>
            </a:r>
            <a:endParaRPr lang="en-US"/>
          </a:p>
        </p:txBody>
      </p:sp>
      <p:sp>
        <p:nvSpPr>
          <p:cNvPr id="81" name="Line 25"/>
          <p:cNvSpPr>
            <a:spLocks noChangeShapeType="1"/>
          </p:cNvSpPr>
          <p:nvPr/>
        </p:nvSpPr>
        <p:spPr bwMode="auto">
          <a:xfrm flipV="1">
            <a:off x="5867400" y="1312863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82" name="Oval 26"/>
          <p:cNvSpPr>
            <a:spLocks noChangeAspect="1" noChangeArrowheads="1"/>
          </p:cNvSpPr>
          <p:nvPr/>
        </p:nvSpPr>
        <p:spPr bwMode="auto">
          <a:xfrm>
            <a:off x="5799138" y="1236663"/>
            <a:ext cx="144462" cy="144462"/>
          </a:xfrm>
          <a:prstGeom prst="ellipse">
            <a:avLst/>
          </a:prstGeom>
          <a:solidFill>
            <a:srgbClr val="00FFFF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84" name="Text Box 32"/>
          <p:cNvSpPr txBox="1">
            <a:spLocks noChangeArrowheads="1"/>
          </p:cNvSpPr>
          <p:nvPr/>
        </p:nvSpPr>
        <p:spPr bwMode="auto">
          <a:xfrm>
            <a:off x="685800" y="3721100"/>
            <a:ext cx="12954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/>
              <a:t>EARNINGS</a:t>
            </a:r>
            <a:endParaRPr lang="en-US"/>
          </a:p>
        </p:txBody>
      </p:sp>
      <p:sp>
        <p:nvSpPr>
          <p:cNvPr id="85" name="Text Box 33"/>
          <p:cNvSpPr txBox="1">
            <a:spLocks noChangeArrowheads="1"/>
          </p:cNvSpPr>
          <p:nvPr/>
        </p:nvSpPr>
        <p:spPr bwMode="auto">
          <a:xfrm>
            <a:off x="2686050" y="4303713"/>
            <a:ext cx="6381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i="1" dirty="0"/>
              <a:t>EXP</a:t>
            </a:r>
            <a:endParaRPr lang="en-US" dirty="0"/>
          </a:p>
        </p:txBody>
      </p:sp>
      <p:sp>
        <p:nvSpPr>
          <p:cNvPr id="86" name="Line 35"/>
          <p:cNvSpPr>
            <a:spLocks noChangeShapeType="1"/>
          </p:cNvSpPr>
          <p:nvPr/>
        </p:nvSpPr>
        <p:spPr bwMode="auto">
          <a:xfrm>
            <a:off x="1976438" y="5038725"/>
            <a:ext cx="30432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87" name="Line 36"/>
          <p:cNvSpPr>
            <a:spLocks noChangeShapeType="1"/>
          </p:cNvSpPr>
          <p:nvPr/>
        </p:nvSpPr>
        <p:spPr bwMode="auto">
          <a:xfrm>
            <a:off x="1981200" y="3365500"/>
            <a:ext cx="3043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88" name="Line 37"/>
          <p:cNvSpPr>
            <a:spLocks noChangeShapeType="1"/>
          </p:cNvSpPr>
          <p:nvPr/>
        </p:nvSpPr>
        <p:spPr bwMode="auto">
          <a:xfrm flipV="1">
            <a:off x="1981200" y="3365500"/>
            <a:ext cx="0" cy="1673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89" name="Line 38"/>
          <p:cNvSpPr>
            <a:spLocks noChangeShapeType="1"/>
          </p:cNvSpPr>
          <p:nvPr/>
        </p:nvSpPr>
        <p:spPr bwMode="auto">
          <a:xfrm flipV="1">
            <a:off x="5029200" y="3365500"/>
            <a:ext cx="0" cy="1673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90" name="Line 39"/>
          <p:cNvSpPr>
            <a:spLocks noChangeShapeType="1"/>
          </p:cNvSpPr>
          <p:nvPr/>
        </p:nvSpPr>
        <p:spPr bwMode="auto">
          <a:xfrm>
            <a:off x="2817813" y="4206875"/>
            <a:ext cx="30432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91" name="Line 40"/>
          <p:cNvSpPr>
            <a:spLocks noChangeShapeType="1"/>
          </p:cNvSpPr>
          <p:nvPr/>
        </p:nvSpPr>
        <p:spPr bwMode="auto">
          <a:xfrm>
            <a:off x="2819400" y="2533650"/>
            <a:ext cx="3043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92" name="Line 41"/>
          <p:cNvSpPr>
            <a:spLocks noChangeShapeType="1"/>
          </p:cNvSpPr>
          <p:nvPr/>
        </p:nvSpPr>
        <p:spPr bwMode="auto">
          <a:xfrm flipV="1">
            <a:off x="2819400" y="2533650"/>
            <a:ext cx="0" cy="1673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93" name="Freeform 42"/>
          <p:cNvSpPr>
            <a:spLocks noChangeAspect="1"/>
          </p:cNvSpPr>
          <p:nvPr/>
        </p:nvSpPr>
        <p:spPr bwMode="auto">
          <a:xfrm rot="16200000" flipV="1">
            <a:off x="4928394" y="4983957"/>
            <a:ext cx="73025" cy="96837"/>
          </a:xfrm>
          <a:custGeom>
            <a:avLst/>
            <a:gdLst>
              <a:gd name="T0" fmla="*/ 144 w 288"/>
              <a:gd name="T1" fmla="*/ 0 h 288"/>
              <a:gd name="T2" fmla="*/ 288 w 288"/>
              <a:gd name="T3" fmla="*/ 288 h 288"/>
              <a:gd name="T4" fmla="*/ 0 w 288"/>
              <a:gd name="T5" fmla="*/ 288 h 288"/>
              <a:gd name="T6" fmla="*/ 144 w 288"/>
              <a:gd name="T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8" h="288">
                <a:moveTo>
                  <a:pt x="144" y="0"/>
                </a:moveTo>
                <a:lnTo>
                  <a:pt x="288" y="288"/>
                </a:lnTo>
                <a:lnTo>
                  <a:pt x="0" y="288"/>
                </a:lnTo>
                <a:lnTo>
                  <a:pt x="144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94" name="Freeform 43"/>
          <p:cNvSpPr>
            <a:spLocks noChangeAspect="1"/>
          </p:cNvSpPr>
          <p:nvPr/>
        </p:nvSpPr>
        <p:spPr bwMode="auto">
          <a:xfrm rot="13593845" flipV="1">
            <a:off x="2734469" y="4198144"/>
            <a:ext cx="73025" cy="96837"/>
          </a:xfrm>
          <a:custGeom>
            <a:avLst/>
            <a:gdLst>
              <a:gd name="T0" fmla="*/ 144 w 288"/>
              <a:gd name="T1" fmla="*/ 0 h 288"/>
              <a:gd name="T2" fmla="*/ 288 w 288"/>
              <a:gd name="T3" fmla="*/ 288 h 288"/>
              <a:gd name="T4" fmla="*/ 0 w 288"/>
              <a:gd name="T5" fmla="*/ 288 h 288"/>
              <a:gd name="T6" fmla="*/ 144 w 288"/>
              <a:gd name="T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8" h="288">
                <a:moveTo>
                  <a:pt x="144" y="0"/>
                </a:moveTo>
                <a:lnTo>
                  <a:pt x="288" y="288"/>
                </a:lnTo>
                <a:lnTo>
                  <a:pt x="0" y="288"/>
                </a:lnTo>
                <a:lnTo>
                  <a:pt x="144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96" name="Text Box 53"/>
          <p:cNvSpPr txBox="1">
            <a:spLocks noChangeArrowheads="1"/>
          </p:cNvSpPr>
          <p:nvPr/>
        </p:nvSpPr>
        <p:spPr bwMode="auto">
          <a:xfrm>
            <a:off x="5468938" y="1419225"/>
            <a:ext cx="2286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/>
              <a:t>u</a:t>
            </a:r>
            <a:endParaRPr lang="en-US"/>
          </a:p>
        </p:txBody>
      </p:sp>
      <p:cxnSp>
        <p:nvCxnSpPr>
          <p:cNvPr id="98" name="Straight Arrow Connector 97"/>
          <p:cNvCxnSpPr/>
          <p:nvPr/>
        </p:nvCxnSpPr>
        <p:spPr bwMode="auto">
          <a:xfrm>
            <a:off x="5695950" y="1307306"/>
            <a:ext cx="0" cy="461169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99" name="Straight Arrow Connector 98"/>
          <p:cNvCxnSpPr/>
          <p:nvPr/>
        </p:nvCxnSpPr>
        <p:spPr bwMode="auto">
          <a:xfrm>
            <a:off x="4919662" y="3092450"/>
            <a:ext cx="0" cy="288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00" name="Straight Arrow Connector 99"/>
          <p:cNvCxnSpPr/>
          <p:nvPr/>
        </p:nvCxnSpPr>
        <p:spPr bwMode="auto">
          <a:xfrm>
            <a:off x="2957512" y="2149475"/>
            <a:ext cx="0" cy="360000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01" name="Freeform 18"/>
          <p:cNvSpPr>
            <a:spLocks/>
          </p:cNvSpPr>
          <p:nvPr/>
        </p:nvSpPr>
        <p:spPr bwMode="auto">
          <a:xfrm>
            <a:off x="1981200" y="1770063"/>
            <a:ext cx="3884613" cy="1600200"/>
          </a:xfrm>
          <a:custGeom>
            <a:avLst/>
            <a:gdLst>
              <a:gd name="T0" fmla="*/ 0 w 2448"/>
              <a:gd name="T1" fmla="*/ 1008 h 1008"/>
              <a:gd name="T2" fmla="*/ 1920 w 2448"/>
              <a:gd name="T3" fmla="*/ 816 h 1008"/>
              <a:gd name="T4" fmla="*/ 2448 w 2448"/>
              <a:gd name="T5" fmla="*/ 0 h 1008"/>
              <a:gd name="T6" fmla="*/ 528 w 2448"/>
              <a:gd name="T7" fmla="*/ 240 h 1008"/>
              <a:gd name="T8" fmla="*/ 0 w 2448"/>
              <a:gd name="T9" fmla="*/ 1008 h 10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448" h="1008">
                <a:moveTo>
                  <a:pt x="0" y="1008"/>
                </a:moveTo>
                <a:lnTo>
                  <a:pt x="1920" y="816"/>
                </a:lnTo>
                <a:lnTo>
                  <a:pt x="2448" y="0"/>
                </a:lnTo>
                <a:lnTo>
                  <a:pt x="528" y="240"/>
                </a:lnTo>
                <a:lnTo>
                  <a:pt x="0" y="1008"/>
                </a:lnTo>
                <a:close/>
              </a:path>
            </a:pathLst>
          </a:custGeom>
          <a:solidFill>
            <a:srgbClr val="C0C0C0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02" name="Text Box 34"/>
          <p:cNvSpPr txBox="1">
            <a:spLocks noChangeArrowheads="1"/>
          </p:cNvSpPr>
          <p:nvPr/>
        </p:nvSpPr>
        <p:spPr bwMode="auto">
          <a:xfrm>
            <a:off x="5143500" y="2913063"/>
            <a:ext cx="1057275" cy="274637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 dirty="0">
                <a:latin typeface="Symbol" pitchFamily="18" charset="2"/>
              </a:rPr>
              <a:t>b</a:t>
            </a:r>
            <a:r>
              <a:rPr lang="en-US" sz="1800" b="1" baseline="-25000" dirty="0"/>
              <a:t>1</a:t>
            </a:r>
            <a:r>
              <a:rPr lang="en-US" sz="1800" b="1" i="1" dirty="0"/>
              <a:t> </a:t>
            </a:r>
            <a:r>
              <a:rPr lang="en-US" sz="1800" b="1" dirty="0"/>
              <a:t>+ </a:t>
            </a:r>
            <a:r>
              <a:rPr lang="en-US" sz="1800" b="1" i="1" dirty="0">
                <a:latin typeface="Symbol" pitchFamily="18" charset="2"/>
              </a:rPr>
              <a:t>b</a:t>
            </a:r>
            <a:r>
              <a:rPr lang="en-US" sz="1800" b="1" baseline="-25000" dirty="0"/>
              <a:t>2</a:t>
            </a:r>
            <a:r>
              <a:rPr lang="en-US" sz="1800" b="1" i="1" dirty="0"/>
              <a:t>S</a:t>
            </a:r>
            <a:endParaRPr lang="en-US" dirty="0"/>
          </a:p>
        </p:txBody>
      </p:sp>
      <p:sp>
        <p:nvSpPr>
          <p:cNvPr id="103" name="Text Box 3"/>
          <p:cNvSpPr txBox="1">
            <a:spLocks noChangeArrowheads="1"/>
          </p:cNvSpPr>
          <p:nvPr/>
        </p:nvSpPr>
        <p:spPr bwMode="auto">
          <a:xfrm>
            <a:off x="3581400" y="3402013"/>
            <a:ext cx="1524000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/>
              <a:t>pure </a:t>
            </a:r>
            <a:r>
              <a:rPr lang="en-US" sz="1800" b="1" i="1" dirty="0"/>
              <a:t>S</a:t>
            </a:r>
            <a:r>
              <a:rPr lang="en-US" sz="1800" b="1" dirty="0"/>
              <a:t> effect</a:t>
            </a:r>
            <a:endParaRPr lang="en-US" dirty="0"/>
          </a:p>
        </p:txBody>
      </p:sp>
      <p:sp>
        <p:nvSpPr>
          <p:cNvPr id="104" name="Freeform 44"/>
          <p:cNvSpPr>
            <a:spLocks noChangeAspect="1"/>
          </p:cNvSpPr>
          <p:nvPr/>
        </p:nvSpPr>
        <p:spPr bwMode="auto">
          <a:xfrm rot="10800000" flipV="1">
            <a:off x="1939925" y="3422650"/>
            <a:ext cx="73025" cy="96838"/>
          </a:xfrm>
          <a:custGeom>
            <a:avLst/>
            <a:gdLst>
              <a:gd name="T0" fmla="*/ 144 w 288"/>
              <a:gd name="T1" fmla="*/ 0 h 288"/>
              <a:gd name="T2" fmla="*/ 288 w 288"/>
              <a:gd name="T3" fmla="*/ 288 h 288"/>
              <a:gd name="T4" fmla="*/ 0 w 288"/>
              <a:gd name="T5" fmla="*/ 288 h 288"/>
              <a:gd name="T6" fmla="*/ 144 w 288"/>
              <a:gd name="T7" fmla="*/ 0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88" h="288">
                <a:moveTo>
                  <a:pt x="144" y="0"/>
                </a:moveTo>
                <a:lnTo>
                  <a:pt x="288" y="288"/>
                </a:lnTo>
                <a:lnTo>
                  <a:pt x="0" y="288"/>
                </a:lnTo>
                <a:lnTo>
                  <a:pt x="144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05" name="Oval 30"/>
          <p:cNvSpPr>
            <a:spLocks noChangeAspect="1" noChangeArrowheads="1"/>
          </p:cNvSpPr>
          <p:nvPr/>
        </p:nvSpPr>
        <p:spPr bwMode="auto">
          <a:xfrm>
            <a:off x="1905000" y="3292475"/>
            <a:ext cx="144463" cy="144463"/>
          </a:xfrm>
          <a:prstGeom prst="ellipse">
            <a:avLst/>
          </a:prstGeom>
          <a:solidFill>
            <a:srgbClr val="969696"/>
          </a:solidFill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GB"/>
          </a:p>
        </p:txBody>
      </p:sp>
      <p:sp>
        <p:nvSpPr>
          <p:cNvPr id="106" name="Oval 31"/>
          <p:cNvSpPr>
            <a:spLocks noChangeAspect="1" noChangeArrowheads="1"/>
          </p:cNvSpPr>
          <p:nvPr/>
        </p:nvSpPr>
        <p:spPr bwMode="auto">
          <a:xfrm>
            <a:off x="2751138" y="2068513"/>
            <a:ext cx="144462" cy="144462"/>
          </a:xfrm>
          <a:prstGeom prst="ellipse">
            <a:avLst/>
          </a:prstGeom>
          <a:solidFill>
            <a:srgbClr val="969696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07" name="Oval 29"/>
          <p:cNvSpPr>
            <a:spLocks noChangeAspect="1" noChangeArrowheads="1"/>
          </p:cNvSpPr>
          <p:nvPr/>
        </p:nvSpPr>
        <p:spPr bwMode="auto">
          <a:xfrm>
            <a:off x="4953000" y="2990850"/>
            <a:ext cx="144463" cy="144463"/>
          </a:xfrm>
          <a:prstGeom prst="ellipse">
            <a:avLst/>
          </a:prstGeom>
          <a:solidFill>
            <a:srgbClr val="969696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08" name="Oval 28"/>
          <p:cNvSpPr>
            <a:spLocks noChangeAspect="1" noChangeArrowheads="1"/>
          </p:cNvSpPr>
          <p:nvPr/>
        </p:nvSpPr>
        <p:spPr bwMode="auto">
          <a:xfrm>
            <a:off x="5791200" y="1692275"/>
            <a:ext cx="144463" cy="144463"/>
          </a:xfrm>
          <a:prstGeom prst="ellipse">
            <a:avLst/>
          </a:prstGeom>
          <a:solidFill>
            <a:srgbClr val="969696"/>
          </a:solidFill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116" name="Text Box 24"/>
          <p:cNvSpPr txBox="1">
            <a:spLocks noChangeArrowheads="1"/>
          </p:cNvSpPr>
          <p:nvPr/>
        </p:nvSpPr>
        <p:spPr bwMode="auto">
          <a:xfrm>
            <a:off x="6134100" y="1617663"/>
            <a:ext cx="2009775" cy="274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>
                <a:latin typeface="Symbol" pitchFamily="18" charset="2"/>
              </a:rPr>
              <a:t>b</a:t>
            </a:r>
            <a:r>
              <a:rPr lang="en-US" sz="1800" b="1" baseline="-25000"/>
              <a:t>1</a:t>
            </a:r>
            <a:r>
              <a:rPr lang="en-US" sz="1800" b="1" i="1"/>
              <a:t> </a:t>
            </a:r>
            <a:r>
              <a:rPr lang="en-US" sz="1800" b="1"/>
              <a:t>+ </a:t>
            </a:r>
            <a:r>
              <a:rPr lang="en-US" sz="1800" b="1" i="1">
                <a:latin typeface="Symbol" pitchFamily="18" charset="2"/>
              </a:rPr>
              <a:t>b</a:t>
            </a:r>
            <a:r>
              <a:rPr lang="en-US" sz="1800" b="1" baseline="-25000"/>
              <a:t>2</a:t>
            </a:r>
            <a:r>
              <a:rPr lang="en-US" sz="1800" b="1" i="1"/>
              <a:t>S</a:t>
            </a:r>
            <a:r>
              <a:rPr lang="en-US" sz="1800" b="1"/>
              <a:t> + </a:t>
            </a:r>
            <a:r>
              <a:rPr lang="en-US" sz="1800" b="1" i="1">
                <a:latin typeface="Symbol" pitchFamily="18" charset="2"/>
              </a:rPr>
              <a:t>b</a:t>
            </a:r>
            <a:r>
              <a:rPr lang="en-US" sz="1800" b="1" baseline="-25000"/>
              <a:t>3</a:t>
            </a:r>
            <a:r>
              <a:rPr lang="en-US" sz="1800" b="1" i="1"/>
              <a:t>EXP</a:t>
            </a:r>
            <a:endParaRPr lang="en-US"/>
          </a:p>
        </p:txBody>
      </p:sp>
      <p:sp>
        <p:nvSpPr>
          <p:cNvPr id="117" name="Text Box 49"/>
          <p:cNvSpPr txBox="1">
            <a:spLocks noChangeArrowheads="1"/>
          </p:cNvSpPr>
          <p:nvPr/>
        </p:nvSpPr>
        <p:spPr bwMode="auto">
          <a:xfrm>
            <a:off x="6134100" y="1952625"/>
            <a:ext cx="243840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dirty="0"/>
              <a:t>combined effect of </a:t>
            </a:r>
            <a:r>
              <a:rPr lang="en-US" sz="1800" b="1" i="1" dirty="0"/>
              <a:t>S</a:t>
            </a:r>
            <a:r>
              <a:rPr lang="en-US" sz="1800" b="1" dirty="0"/>
              <a:t> and </a:t>
            </a:r>
            <a:r>
              <a:rPr lang="en-US" sz="1800" b="1" i="1" dirty="0"/>
              <a:t>EXP</a:t>
            </a:r>
            <a:endParaRPr lang="en-US" dirty="0"/>
          </a:p>
        </p:txBody>
      </p:sp>
      <p:cxnSp>
        <p:nvCxnSpPr>
          <p:cNvPr id="118" name="Straight Arrow Connector 117"/>
          <p:cNvCxnSpPr/>
          <p:nvPr/>
        </p:nvCxnSpPr>
        <p:spPr bwMode="auto">
          <a:xfrm>
            <a:off x="5981700" y="1812131"/>
            <a:ext cx="0" cy="719139"/>
          </a:xfrm>
          <a:prstGeom prst="straightConnector1">
            <a:avLst/>
          </a:prstGeom>
          <a:solidFill>
            <a:schemeClr val="accent1"/>
          </a:solidFill>
          <a:ln w="15875" cap="flat" cmpd="sng" algn="ctr">
            <a:solidFill>
              <a:schemeClr val="tx1"/>
            </a:solidFill>
            <a:prstDash val="solid"/>
            <a:round/>
            <a:headEnd type="triangle" w="med" len="med"/>
            <a:tailEnd type="triangle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53" name="Rectangle 4"/>
          <p:cNvSpPr>
            <a:spLocks noChangeArrowheads="1"/>
          </p:cNvSpPr>
          <p:nvPr/>
        </p:nvSpPr>
        <p:spPr bwMode="auto">
          <a:xfrm>
            <a:off x="6048376" y="1149350"/>
            <a:ext cx="2305050" cy="3048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GB"/>
          </a:p>
        </p:txBody>
      </p:sp>
      <p:sp>
        <p:nvSpPr>
          <p:cNvPr id="54" name="Text Box 27"/>
          <p:cNvSpPr txBox="1">
            <a:spLocks noChangeArrowheads="1"/>
          </p:cNvSpPr>
          <p:nvPr/>
        </p:nvSpPr>
        <p:spPr bwMode="auto">
          <a:xfrm>
            <a:off x="6096000" y="1149350"/>
            <a:ext cx="23622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0" tIns="0" rIns="0" bIns="0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 b="1" i="1">
                <a:latin typeface="Symbol" pitchFamily="18" charset="2"/>
              </a:rPr>
              <a:t>b</a:t>
            </a:r>
            <a:r>
              <a:rPr lang="en-US" sz="1800" b="1" baseline="-25000"/>
              <a:t>1</a:t>
            </a:r>
            <a:r>
              <a:rPr lang="en-US" sz="1800" b="1" i="1"/>
              <a:t> </a:t>
            </a:r>
            <a:r>
              <a:rPr lang="en-US" sz="1800" b="1"/>
              <a:t>+ </a:t>
            </a:r>
            <a:r>
              <a:rPr lang="en-US" sz="1800" b="1" i="1">
                <a:latin typeface="Symbol" pitchFamily="18" charset="2"/>
              </a:rPr>
              <a:t>b</a:t>
            </a:r>
            <a:r>
              <a:rPr lang="en-US" sz="1800" b="1" baseline="-25000"/>
              <a:t>2</a:t>
            </a:r>
            <a:r>
              <a:rPr lang="en-US" sz="1800" b="1" i="1"/>
              <a:t>S</a:t>
            </a:r>
            <a:r>
              <a:rPr lang="en-US" sz="1800" b="1"/>
              <a:t> + </a:t>
            </a:r>
            <a:r>
              <a:rPr lang="en-US" sz="1800" b="1" i="1">
                <a:latin typeface="Symbol" pitchFamily="18" charset="2"/>
              </a:rPr>
              <a:t>b</a:t>
            </a:r>
            <a:r>
              <a:rPr lang="en-US" sz="1800" b="1" i="1" baseline="-25000"/>
              <a:t>3</a:t>
            </a:r>
            <a:r>
              <a:rPr lang="en-US" sz="1800" b="1" i="1"/>
              <a:t>EXP</a:t>
            </a:r>
            <a:r>
              <a:rPr lang="en-US" sz="1800" b="1"/>
              <a:t> + </a:t>
            </a:r>
            <a:r>
              <a:rPr lang="en-US" sz="1800" b="1" i="1"/>
              <a:t>u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217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8900F5E31C89A48940A57403082843D" ma:contentTypeVersion="20" ma:contentTypeDescription="Create a new document." ma:contentTypeScope="" ma:versionID="88874d72363f998fddc7eb7299333ae6">
  <xsd:schema xmlns:xsd="http://www.w3.org/2001/XMLSchema" xmlns:xs="http://www.w3.org/2001/XMLSchema" xmlns:p="http://schemas.microsoft.com/office/2006/metadata/properties" xmlns:ns1="http://schemas.microsoft.com/sharepoint/v3" xmlns:ns2="37b7e42e-eaac-4c0c-b7ab-65d932e301c3" xmlns:ns3="7c20e60f-09c9-4b20-a5fa-550b7d980542" targetNamespace="http://schemas.microsoft.com/office/2006/metadata/properties" ma:root="true" ma:fieldsID="06086891c1d7afe90fabd02406972d02" ns1:_="" ns2:_="" ns3:_="">
    <xsd:import namespace="http://schemas.microsoft.com/sharepoint/v3"/>
    <xsd:import namespace="37b7e42e-eaac-4c0c-b7ab-65d932e301c3"/>
    <xsd:import namespace="7c20e60f-09c9-4b20-a5fa-550b7d98054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ForpracticeorgradableforLMS_x003f_" minOccurs="0"/>
                <xsd:element ref="ns2:MediaServiceObjectDetectorVersions" minOccurs="0"/>
                <xsd:element ref="ns2:MediaServiceLocation" minOccurs="0"/>
                <xsd:element ref="ns1:_ip_UnifiedCompliancePolicyProperties" minOccurs="0"/>
                <xsd:element ref="ns1:_ip_UnifiedCompliancePolicyUIAction" minOccurs="0"/>
                <xsd:element ref="ns2:CanthisbeconvertedbyStraive" minOccurs="0"/>
                <xsd:element ref="ns2:Date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3" nillable="true" ma:displayName="Unified Compliance Policy Properties" ma:hidden="true" ma:internalName="_ip_UnifiedCompliancePolicyProperties">
      <xsd:simpleType>
        <xsd:restriction base="dms:Note"/>
      </xsd:simpleType>
    </xsd:element>
    <xsd:element name="_ip_UnifiedCompliancePolicyUIAction" ma:index="24" nillable="true" ma:displayName="Unified Compliance Policy UI Action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7b7e42e-eaac-4c0c-b7ab-65d932e301c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ff217fd5-6bb5-4de3-bf71-ef5eb62cb52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ForpracticeorgradableforLMS_x003f_" ma:index="20" nillable="true" ma:displayName="For practice or gradable for LMS?" ma:format="Dropdown" ma:internalName="ForpracticeorgradableforLMS_x003f_">
      <xsd:simpleType>
        <xsd:restriction base="dms:Choice">
          <xsd:enumeration value="For Practice"/>
          <xsd:enumeration value="For Grading"/>
          <xsd:enumeration value="For Practice OR Grading"/>
        </xsd:restriction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CanthisbeconvertedbyStraive" ma:index="25" nillable="true" ma:displayName="Can be converted by Straive" ma:default="No" ma:format="Dropdown" ma:internalName="CanthisbeconvertedbyStraive">
      <xsd:simpleType>
        <xsd:restriction base="dms:Choice">
          <xsd:enumeration value="Yes"/>
          <xsd:enumeration value="No"/>
        </xsd:restriction>
      </xsd:simpleType>
    </xsd:element>
    <xsd:element name="Date" ma:index="26" nillable="true" ma:displayName="Date" ma:format="DateOnly" ma:internalName="Date">
      <xsd:simpleType>
        <xsd:restriction base="dms:DateTime"/>
      </xsd:simpleType>
    </xsd:element>
    <xsd:element name="MediaServiceSearchProperties" ma:index="2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c20e60f-09c9-4b20-a5fa-550b7d98054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927d970-8a6b-4b37-beb7-fd1884633f11}" ma:internalName="TaxCatchAll" ma:showField="CatchAllData" ma:web="7c20e60f-09c9-4b20-a5fa-550b7d98054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CanthisbeconvertedbyStraive xmlns="37b7e42e-eaac-4c0c-b7ab-65d932e301c3">No</CanthisbeconvertedbyStraive>
    <Date xmlns="37b7e42e-eaac-4c0c-b7ab-65d932e301c3" xsi:nil="true"/>
    <TaxCatchAll xmlns="7c20e60f-09c9-4b20-a5fa-550b7d980542" xsi:nil="true"/>
    <_ip_UnifiedCompliancePolicyProperties xmlns="http://schemas.microsoft.com/sharepoint/v3" xsi:nil="true"/>
    <ForpracticeorgradableforLMS_x003f_ xmlns="37b7e42e-eaac-4c0c-b7ab-65d932e301c3" xsi:nil="true"/>
    <lcf76f155ced4ddcb4097134ff3c332f xmlns="37b7e42e-eaac-4c0c-b7ab-65d932e301c3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DB70DC5-978F-4784-9BF8-141F3CFA880E}"/>
</file>

<file path=customXml/itemProps2.xml><?xml version="1.0" encoding="utf-8"?>
<ds:datastoreItem xmlns:ds="http://schemas.openxmlformats.org/officeDocument/2006/customXml" ds:itemID="{81293984-3CD4-4F5B-830C-464DEB03C4B3}"/>
</file>

<file path=customXml/itemProps3.xml><?xml version="1.0" encoding="utf-8"?>
<ds:datastoreItem xmlns:ds="http://schemas.openxmlformats.org/officeDocument/2006/customXml" ds:itemID="{86CE257D-47E6-4496-9008-ECB088D48F02}"/>
</file>

<file path=docProps/app.xml><?xml version="1.0" encoding="utf-8"?>
<Properties xmlns="http://schemas.openxmlformats.org/officeDocument/2006/extended-properties" xmlns:vt="http://schemas.openxmlformats.org/officeDocument/2006/docPropsVTypes">
  <TotalTime>1386</TotalTime>
  <Words>1822</Words>
  <Application>Microsoft Office PowerPoint</Application>
  <PresentationFormat>On-screen Show (4:3)</PresentationFormat>
  <Paragraphs>253</Paragraphs>
  <Slides>25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7" baseType="lpstr">
      <vt:lpstr>Default Design</vt:lpstr>
      <vt:lpstr>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Dell Computer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CRSD</dc:creator>
  <cp:lastModifiedBy>GOODALL, Fiona</cp:lastModifiedBy>
  <cp:revision>59</cp:revision>
  <dcterms:created xsi:type="dcterms:W3CDTF">1999-07-01T20:09:01Z</dcterms:created>
  <dcterms:modified xsi:type="dcterms:W3CDTF">2016-05-20T13:01:50Z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0x010100E8900F5E31C89A48940A57403082843D</vt:lpwstr>
  </property>
</Properties>
</file>