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  <Override PartName="/ppt/slides/slide24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6.xml" ContentType="application/vnd.openxmlformats-officedocument.presentationml.slide+xml"/>
  <Override PartName="/ppt/slides/slide33.xml" ContentType="application/vnd.openxmlformats-officedocument.presentationml.slide+xml"/>
  <Override PartName="/ppt/slides/slide37.xml" ContentType="application/vnd.openxmlformats-officedocument.presentationml.slide+xml"/>
  <Override PartName="/ppt/slides/slide32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6"/>
  </p:notesMasterIdLst>
  <p:sldIdLst>
    <p:sldId id="433" r:id="rId2"/>
    <p:sldId id="411" r:id="rId3"/>
    <p:sldId id="422" r:id="rId4"/>
    <p:sldId id="401" r:id="rId5"/>
    <p:sldId id="421" r:id="rId6"/>
    <p:sldId id="412" r:id="rId7"/>
    <p:sldId id="432" r:id="rId8"/>
    <p:sldId id="431" r:id="rId9"/>
    <p:sldId id="430" r:id="rId10"/>
    <p:sldId id="429" r:id="rId11"/>
    <p:sldId id="428" r:id="rId12"/>
    <p:sldId id="427" r:id="rId13"/>
    <p:sldId id="426" r:id="rId14"/>
    <p:sldId id="425" r:id="rId15"/>
    <p:sldId id="369" r:id="rId16"/>
    <p:sldId id="370" r:id="rId17"/>
    <p:sldId id="318" r:id="rId18"/>
    <p:sldId id="321" r:id="rId19"/>
    <p:sldId id="367" r:id="rId20"/>
    <p:sldId id="423" r:id="rId21"/>
    <p:sldId id="319" r:id="rId22"/>
    <p:sldId id="371" r:id="rId23"/>
    <p:sldId id="372" r:id="rId24"/>
    <p:sldId id="326" r:id="rId25"/>
    <p:sldId id="320" r:id="rId26"/>
    <p:sldId id="327" r:id="rId27"/>
    <p:sldId id="329" r:id="rId28"/>
    <p:sldId id="331" r:id="rId29"/>
    <p:sldId id="332" r:id="rId30"/>
    <p:sldId id="336" r:id="rId31"/>
    <p:sldId id="333" r:id="rId32"/>
    <p:sldId id="337" r:id="rId33"/>
    <p:sldId id="334" r:id="rId34"/>
    <p:sldId id="339" r:id="rId35"/>
    <p:sldId id="338" r:id="rId36"/>
    <p:sldId id="342" r:id="rId37"/>
    <p:sldId id="341" r:id="rId38"/>
    <p:sldId id="340" r:id="rId39"/>
    <p:sldId id="343" r:id="rId40"/>
    <p:sldId id="345" r:id="rId41"/>
    <p:sldId id="346" r:id="rId42"/>
    <p:sldId id="347" r:id="rId43"/>
    <p:sldId id="424" r:id="rId44"/>
    <p:sldId id="284" r:id="rId4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FAFA"/>
    <a:srgbClr val="969696"/>
    <a:srgbClr val="B2B2B2"/>
    <a:srgbClr val="004D99"/>
    <a:srgbClr val="003366"/>
    <a:srgbClr val="F8F8FA"/>
    <a:srgbClr val="CDCDCD"/>
    <a:srgbClr val="F5F5F5"/>
    <a:srgbClr val="0099CC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56" autoAdjust="0"/>
    <p:restoredTop sz="98413" autoAdjust="0"/>
  </p:normalViewPr>
  <p:slideViewPr>
    <p:cSldViewPr snapToGrid="0" showGuides="1">
      <p:cViewPr>
        <p:scale>
          <a:sx n="100" d="100"/>
          <a:sy n="100" d="100"/>
        </p:scale>
        <p:origin x="-2322" y="-420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-1722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3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20.wmf"/><Relationship Id="rId1" Type="http://schemas.openxmlformats.org/officeDocument/2006/relationships/image" Target="../media/image21.emf"/><Relationship Id="rId4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25.wmf"/><Relationship Id="rId1" Type="http://schemas.openxmlformats.org/officeDocument/2006/relationships/image" Target="../media/image24.emf"/><Relationship Id="rId4" Type="http://schemas.openxmlformats.org/officeDocument/2006/relationships/image" Target="../media/image1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29.wmf"/><Relationship Id="rId1" Type="http://schemas.openxmlformats.org/officeDocument/2006/relationships/image" Target="../media/image28.emf"/><Relationship Id="rId4" Type="http://schemas.openxmlformats.org/officeDocument/2006/relationships/image" Target="../media/image1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7.wmf"/><Relationship Id="rId1" Type="http://schemas.openxmlformats.org/officeDocument/2006/relationships/image" Target="../media/image2.wmf"/><Relationship Id="rId5" Type="http://schemas.openxmlformats.org/officeDocument/2006/relationships/image" Target="../media/image8.wmf"/><Relationship Id="rId4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20.wmf"/><Relationship Id="rId1" Type="http://schemas.openxmlformats.org/officeDocument/2006/relationships/image" Target="../media/image19.e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7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457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57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457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359B5A12-A306-4F72-8FFA-99EF4721F4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435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5FDC2-E0BE-4356-A0B0-B10752F8BE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94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210A3-F05A-480F-9608-BF6C2A8E85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64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28BE8-0234-434B-9B93-34EC40A89B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198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683403-7B6C-418B-9B9A-35ACF276F1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1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14CB8-422E-4215-91BF-32D321A1D4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36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AF9F50-2281-45C5-982C-D919AB2A83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03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7D0B1-4CE1-4268-A410-44A4A61F9E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65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2CC26-F354-408E-A856-566D66B64A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20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7371F-6CC3-4492-9A28-D888C05F87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631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530C6-DD93-4D9C-A00D-22A38D3BDA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787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1A093-249E-491F-8B80-F731F5AE46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0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2FCB33F9-8986-4E28-ADD7-BA1DA0942E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1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16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17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18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14.wmf"/><Relationship Id="rId4" Type="http://schemas.openxmlformats.org/officeDocument/2006/relationships/image" Target="../media/image19.emf"/><Relationship Id="rId9" Type="http://schemas.openxmlformats.org/officeDocument/2006/relationships/oleObject" Target="../embeddings/oleObject34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14.w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38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12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9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14.wmf"/><Relationship Id="rId4" Type="http://schemas.openxmlformats.org/officeDocument/2006/relationships/image" Target="../media/image24.emf"/><Relationship Id="rId9" Type="http://schemas.openxmlformats.org/officeDocument/2006/relationships/oleObject" Target="../embeddings/oleObject5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2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27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59.bin"/><Relationship Id="rId10" Type="http://schemas.openxmlformats.org/officeDocument/2006/relationships/image" Target="../media/image14.wmf"/><Relationship Id="rId4" Type="http://schemas.openxmlformats.org/officeDocument/2006/relationships/image" Target="../media/image28.emf"/><Relationship Id="rId9" Type="http://schemas.openxmlformats.org/officeDocument/2006/relationships/oleObject" Target="../embeddings/oleObject6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8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3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33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3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33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3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up.com/uk/orc/bin/9780199567089/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../www.londoninternational.ac.uk/lse" TargetMode="External"/><Relationship Id="rId4" Type="http://schemas.openxmlformats.org/officeDocument/2006/relationships/hyperlink" Target="http://www2.lse.ac.uk/study/summerSchools/summerSchool/Home.asp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2: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Properties of the Regression Coefficients and Hypothesis Testing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541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2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248843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4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cxnSp>
        <p:nvCxnSpPr>
          <p:cNvPr id="248855" name="AutoShape 23"/>
          <p:cNvCxnSpPr>
            <a:cxnSpLocks noChangeShapeType="1"/>
            <a:stCxn id="248840" idx="2"/>
            <a:endCxn id="248842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7" name="AutoShape 25"/>
          <p:cNvCxnSpPr>
            <a:cxnSpLocks noChangeShapeType="1"/>
            <a:stCxn id="248839" idx="2"/>
            <a:endCxn id="248842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9" name="AutoShape 27"/>
          <p:cNvCxnSpPr>
            <a:cxnSpLocks noChangeShapeType="1"/>
            <a:stCxn id="248841" idx="2"/>
            <a:endCxn id="248842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1" name="AutoShape 29"/>
          <p:cNvCxnSpPr>
            <a:cxnSpLocks noChangeShapeType="1"/>
            <a:stCxn id="248842" idx="2"/>
            <a:endCxn id="248843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3" name="AutoShape 31"/>
          <p:cNvCxnSpPr>
            <a:cxnSpLocks noChangeShapeType="1"/>
            <a:stCxn id="248843" idx="2"/>
            <a:endCxn id="248844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5" name="AutoShape 33"/>
          <p:cNvCxnSpPr>
            <a:cxnSpLocks noChangeShapeType="1"/>
            <a:stCxn id="248844" idx="2"/>
            <a:endCxn id="248845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48868" name="AutoShape 36"/>
          <p:cNvCxnSpPr>
            <a:cxnSpLocks noChangeShapeType="1"/>
            <a:stCxn id="248839" idx="2"/>
            <a:endCxn id="248844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sp>
        <p:nvSpPr>
          <p:cNvPr id="98" name="Text Box 2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can repeat the process indefinitely keeping the same data for </a:t>
            </a:r>
            <a:r>
              <a:rPr lang="en-GB" sz="1500" b="1" i="1"/>
              <a:t>X</a:t>
            </a:r>
            <a:r>
              <a:rPr lang="en-GB" sz="1500" b="1"/>
              <a:t> and the same values of the parameters but using new randomly-generated values for the disturbance term.</a:t>
            </a:r>
            <a:endParaRPr lang="en-GB" sz="15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50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2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248843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4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cxnSp>
        <p:nvCxnSpPr>
          <p:cNvPr id="248855" name="AutoShape 23"/>
          <p:cNvCxnSpPr>
            <a:cxnSpLocks noChangeShapeType="1"/>
            <a:stCxn id="248840" idx="2"/>
            <a:endCxn id="248842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7" name="AutoShape 25"/>
          <p:cNvCxnSpPr>
            <a:cxnSpLocks noChangeShapeType="1"/>
            <a:stCxn id="248839" idx="2"/>
            <a:endCxn id="248842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9" name="AutoShape 27"/>
          <p:cNvCxnSpPr>
            <a:cxnSpLocks noChangeShapeType="1"/>
            <a:stCxn id="248841" idx="2"/>
            <a:endCxn id="248842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1" name="AutoShape 29"/>
          <p:cNvCxnSpPr>
            <a:cxnSpLocks noChangeShapeType="1"/>
            <a:stCxn id="248842" idx="2"/>
            <a:endCxn id="248843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3" name="AutoShape 31"/>
          <p:cNvCxnSpPr>
            <a:cxnSpLocks noChangeShapeType="1"/>
            <a:stCxn id="248843" idx="2"/>
            <a:endCxn id="248844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5" name="AutoShape 33"/>
          <p:cNvCxnSpPr>
            <a:cxnSpLocks noChangeShapeType="1"/>
            <a:stCxn id="248844" idx="2"/>
            <a:endCxn id="248845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48868" name="AutoShape 36"/>
          <p:cNvCxnSpPr>
            <a:cxnSpLocks noChangeShapeType="1"/>
            <a:stCxn id="248839" idx="2"/>
            <a:endCxn id="248844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sp>
        <p:nvSpPr>
          <p:cNvPr id="97" name="Text Box 2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this way we can derive probability distributions for the regression estimators which allow us, for example, to check up on whether they are biased or unbiased.</a:t>
            </a:r>
            <a:endParaRPr lang="en-GB" sz="15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87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2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248843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4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sp>
        <p:nvSpPr>
          <p:cNvPr id="248846" name="Text Box 14"/>
          <p:cNvSpPr txBox="1">
            <a:spLocks noChangeArrowheads="1"/>
          </p:cNvSpPr>
          <p:nvPr/>
        </p:nvSpPr>
        <p:spPr bwMode="auto">
          <a:xfrm>
            <a:off x="5181600" y="457200"/>
            <a:ext cx="35052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7" name="Text Box 15"/>
          <p:cNvSpPr txBox="1">
            <a:spLocks noChangeArrowheads="1"/>
          </p:cNvSpPr>
          <p:nvPr/>
        </p:nvSpPr>
        <p:spPr bwMode="auto">
          <a:xfrm>
            <a:off x="4679950" y="1462088"/>
            <a:ext cx="12954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72000" rIns="72000"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=</a:t>
            </a:r>
          </a:p>
          <a:p>
            <a:pPr algn="ctr"/>
            <a:r>
              <a:rPr lang="en-GB" sz="2000" b="1">
                <a:latin typeface="Times New Roman" pitchFamily="18" charset="0"/>
              </a:rPr>
              <a:t>1, 2, ... , 20</a:t>
            </a:r>
            <a:endParaRPr lang="en-GB" sz="1000" b="1" i="1">
              <a:latin typeface="Times New Roman" pitchFamily="18" charset="0"/>
            </a:endParaRPr>
          </a:p>
          <a:p>
            <a:pPr algn="ctr"/>
            <a:endParaRPr lang="en-GB" sz="1000" b="1">
              <a:latin typeface="Times New Roman" pitchFamily="18" charset="0"/>
            </a:endParaRPr>
          </a:p>
        </p:txBody>
      </p:sp>
      <p:sp>
        <p:nvSpPr>
          <p:cNvPr id="248848" name="Text Box 16"/>
          <p:cNvSpPr txBox="1">
            <a:spLocks noChangeArrowheads="1"/>
          </p:cNvSpPr>
          <p:nvPr/>
        </p:nvSpPr>
        <p:spPr bwMode="auto">
          <a:xfrm>
            <a:off x="6072188" y="1462088"/>
            <a:ext cx="13716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= 2.0</a:t>
            </a: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>
                <a:latin typeface="Times New Roman" pitchFamily="18" charset="0"/>
              </a:rPr>
              <a:t> = 0.5</a:t>
            </a:r>
          </a:p>
        </p:txBody>
      </p:sp>
      <p:sp>
        <p:nvSpPr>
          <p:cNvPr id="248849" name="Text Box 17"/>
          <p:cNvSpPr txBox="1">
            <a:spLocks noChangeArrowheads="1"/>
          </p:cNvSpPr>
          <p:nvPr/>
        </p:nvSpPr>
        <p:spPr bwMode="auto">
          <a:xfrm>
            <a:off x="7543800" y="1462088"/>
            <a:ext cx="15240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54000" tIns="54000" rIns="54000" bIns="54000"/>
          <a:lstStyle/>
          <a:p>
            <a:pPr algn="ctr">
              <a:lnSpc>
                <a:spcPct val="80000"/>
              </a:lnSpc>
            </a:pPr>
            <a:r>
              <a:rPr lang="en-GB" sz="2000" b="1" i="1">
                <a:latin typeface="Times New Roman" pitchFamily="18" charset="0"/>
              </a:rPr>
              <a:t>u</a:t>
            </a:r>
            <a:r>
              <a:rPr lang="en-GB" sz="1600" b="1"/>
              <a:t> is independent</a:t>
            </a:r>
            <a:r>
              <a:rPr lang="en-GB" sz="2000" b="1">
                <a:latin typeface="Times New Roman" pitchFamily="18" charset="0"/>
              </a:rPr>
              <a:t> </a:t>
            </a:r>
            <a:r>
              <a:rPr lang="en-GB" sz="2000" b="1" i="1">
                <a:latin typeface="Times New Roman" pitchFamily="18" charset="0"/>
              </a:rPr>
              <a:t>N</a:t>
            </a:r>
            <a:r>
              <a:rPr lang="en-GB" sz="2000" b="1">
                <a:latin typeface="Times New Roman" pitchFamily="18" charset="0"/>
              </a:rPr>
              <a:t>(0,1)</a:t>
            </a:r>
          </a:p>
        </p:txBody>
      </p:sp>
      <p:sp>
        <p:nvSpPr>
          <p:cNvPr id="248850" name="Text Box 18"/>
          <p:cNvSpPr txBox="1">
            <a:spLocks noChangeArrowheads="1"/>
          </p:cNvSpPr>
          <p:nvPr/>
        </p:nvSpPr>
        <p:spPr bwMode="auto">
          <a:xfrm>
            <a:off x="5689600" y="2541588"/>
            <a:ext cx="21336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2.0 + 0.5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</a:p>
        </p:txBody>
      </p:sp>
      <p:sp>
        <p:nvSpPr>
          <p:cNvPr id="248851" name="Text Box 19"/>
          <p:cNvSpPr txBox="1">
            <a:spLocks noChangeArrowheads="1"/>
          </p:cNvSpPr>
          <p:nvPr/>
        </p:nvSpPr>
        <p:spPr bwMode="auto">
          <a:xfrm>
            <a:off x="5930900" y="3117850"/>
            <a:ext cx="1641475" cy="541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Generate the values of </a:t>
            </a:r>
            <a:r>
              <a:rPr lang="en-GB" sz="2000" b="1" i="1" dirty="0">
                <a:latin typeface="Times New Roman" pitchFamily="18" charset="0"/>
              </a:rPr>
              <a:t>Y</a:t>
            </a:r>
            <a:endParaRPr lang="en-GB" sz="2000" b="1" dirty="0">
              <a:latin typeface="Times New Roman" pitchFamily="18" charset="0"/>
            </a:endParaRPr>
          </a:p>
        </p:txBody>
      </p:sp>
      <p:cxnSp>
        <p:nvCxnSpPr>
          <p:cNvPr id="248855" name="AutoShape 23"/>
          <p:cNvCxnSpPr>
            <a:cxnSpLocks noChangeShapeType="1"/>
            <a:stCxn id="248840" idx="2"/>
            <a:endCxn id="248842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6" name="AutoShape 24"/>
          <p:cNvCxnSpPr>
            <a:cxnSpLocks noChangeShapeType="1"/>
            <a:stCxn id="248848" idx="2"/>
            <a:endCxn id="248850" idx="0"/>
          </p:cNvCxnSpPr>
          <p:nvPr/>
        </p:nvCxnSpPr>
        <p:spPr bwMode="auto">
          <a:xfrm flipH="1">
            <a:off x="6756400" y="2325688"/>
            <a:ext cx="1588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7" name="AutoShape 25"/>
          <p:cNvCxnSpPr>
            <a:cxnSpLocks noChangeShapeType="1"/>
            <a:stCxn id="248839" idx="2"/>
            <a:endCxn id="248842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8" name="AutoShape 26"/>
          <p:cNvCxnSpPr>
            <a:cxnSpLocks noChangeShapeType="1"/>
            <a:stCxn id="248847" idx="2"/>
            <a:endCxn id="248850" idx="1"/>
          </p:cNvCxnSpPr>
          <p:nvPr/>
        </p:nvCxnSpPr>
        <p:spPr bwMode="auto">
          <a:xfrm rot="16200000" flipH="1">
            <a:off x="5286375" y="2366963"/>
            <a:ext cx="444500" cy="3619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9" name="AutoShape 27"/>
          <p:cNvCxnSpPr>
            <a:cxnSpLocks noChangeShapeType="1"/>
            <a:stCxn id="248841" idx="2"/>
            <a:endCxn id="248842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0" name="AutoShape 28"/>
          <p:cNvCxnSpPr>
            <a:cxnSpLocks noChangeShapeType="1"/>
            <a:stCxn id="248849" idx="2"/>
            <a:endCxn id="248850" idx="3"/>
          </p:cNvCxnSpPr>
          <p:nvPr/>
        </p:nvCxnSpPr>
        <p:spPr bwMode="auto">
          <a:xfrm rot="5400000">
            <a:off x="7842250" y="2306638"/>
            <a:ext cx="444500" cy="48260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1" name="AutoShape 29"/>
          <p:cNvCxnSpPr>
            <a:cxnSpLocks noChangeShapeType="1"/>
            <a:stCxn id="248842" idx="2"/>
            <a:endCxn id="248843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2" name="AutoShape 30"/>
          <p:cNvCxnSpPr>
            <a:cxnSpLocks noChangeShapeType="1"/>
            <a:stCxn id="248850" idx="2"/>
            <a:endCxn id="248851" idx="0"/>
          </p:cNvCxnSpPr>
          <p:nvPr/>
        </p:nvCxnSpPr>
        <p:spPr bwMode="auto">
          <a:xfrm flipH="1">
            <a:off x="6751638" y="2998788"/>
            <a:ext cx="4762" cy="1190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3" name="AutoShape 31"/>
          <p:cNvCxnSpPr>
            <a:cxnSpLocks noChangeShapeType="1"/>
            <a:stCxn id="248843" idx="2"/>
            <a:endCxn id="248844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5" name="AutoShape 33"/>
          <p:cNvCxnSpPr>
            <a:cxnSpLocks noChangeShapeType="1"/>
            <a:stCxn id="248844" idx="2"/>
            <a:endCxn id="248845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48868" name="AutoShape 36"/>
          <p:cNvCxnSpPr>
            <a:cxnSpLocks noChangeShapeType="1"/>
            <a:stCxn id="248839" idx="2"/>
            <a:endCxn id="248844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sp>
        <p:nvSpPr>
          <p:cNvPr id="96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In this experiment we have 20 observations in the sample.  </a:t>
            </a:r>
            <a:r>
              <a:rPr lang="en-GB" sz="1500" b="1" i="1" dirty="0"/>
              <a:t>X</a:t>
            </a:r>
            <a:r>
              <a:rPr lang="en-GB" sz="1500" b="1" dirty="0"/>
              <a:t> takes the values 1, 2, ..., 20. 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1</a:t>
            </a:r>
            <a:r>
              <a:rPr lang="en-GB" sz="1500" b="1" dirty="0"/>
              <a:t> is equal to 2.0 and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is equal to 0.5.</a:t>
            </a:r>
          </a:p>
        </p:txBody>
      </p:sp>
    </p:spTree>
    <p:extLst>
      <p:ext uri="{BB962C8B-B14F-4D97-AF65-F5344CB8AC3E}">
        <p14:creationId xmlns:p14="http://schemas.microsoft.com/office/powerpoint/2010/main" val="42353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2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248843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4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sp>
        <p:nvSpPr>
          <p:cNvPr id="248846" name="Text Box 14"/>
          <p:cNvSpPr txBox="1">
            <a:spLocks noChangeArrowheads="1"/>
          </p:cNvSpPr>
          <p:nvPr/>
        </p:nvSpPr>
        <p:spPr bwMode="auto">
          <a:xfrm>
            <a:off x="5181600" y="457200"/>
            <a:ext cx="35052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7" name="Text Box 15"/>
          <p:cNvSpPr txBox="1">
            <a:spLocks noChangeArrowheads="1"/>
          </p:cNvSpPr>
          <p:nvPr/>
        </p:nvSpPr>
        <p:spPr bwMode="auto">
          <a:xfrm>
            <a:off x="4679950" y="1462088"/>
            <a:ext cx="12954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72000" rIns="72000"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=</a:t>
            </a:r>
          </a:p>
          <a:p>
            <a:pPr algn="ctr"/>
            <a:r>
              <a:rPr lang="en-GB" sz="2000" b="1">
                <a:latin typeface="Times New Roman" pitchFamily="18" charset="0"/>
              </a:rPr>
              <a:t>1, 2, ... , 20</a:t>
            </a:r>
            <a:endParaRPr lang="en-GB" sz="1000" b="1" i="1">
              <a:latin typeface="Times New Roman" pitchFamily="18" charset="0"/>
            </a:endParaRPr>
          </a:p>
          <a:p>
            <a:pPr algn="ctr"/>
            <a:endParaRPr lang="en-GB" sz="1000" b="1">
              <a:latin typeface="Times New Roman" pitchFamily="18" charset="0"/>
            </a:endParaRPr>
          </a:p>
        </p:txBody>
      </p:sp>
      <p:sp>
        <p:nvSpPr>
          <p:cNvPr id="248848" name="Text Box 16"/>
          <p:cNvSpPr txBox="1">
            <a:spLocks noChangeArrowheads="1"/>
          </p:cNvSpPr>
          <p:nvPr/>
        </p:nvSpPr>
        <p:spPr bwMode="auto">
          <a:xfrm>
            <a:off x="6072188" y="1462088"/>
            <a:ext cx="13716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= 2.0</a:t>
            </a: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>
                <a:latin typeface="Times New Roman" pitchFamily="18" charset="0"/>
              </a:rPr>
              <a:t> = 0.5</a:t>
            </a:r>
          </a:p>
        </p:txBody>
      </p:sp>
      <p:sp>
        <p:nvSpPr>
          <p:cNvPr id="248849" name="Text Box 17"/>
          <p:cNvSpPr txBox="1">
            <a:spLocks noChangeArrowheads="1"/>
          </p:cNvSpPr>
          <p:nvPr/>
        </p:nvSpPr>
        <p:spPr bwMode="auto">
          <a:xfrm>
            <a:off x="7543800" y="1462088"/>
            <a:ext cx="15240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54000" tIns="54000" rIns="54000" bIns="54000"/>
          <a:lstStyle/>
          <a:p>
            <a:pPr algn="ctr">
              <a:lnSpc>
                <a:spcPct val="80000"/>
              </a:lnSpc>
            </a:pPr>
            <a:r>
              <a:rPr lang="en-GB" sz="2000" b="1" i="1">
                <a:latin typeface="Times New Roman" pitchFamily="18" charset="0"/>
              </a:rPr>
              <a:t>u</a:t>
            </a:r>
            <a:r>
              <a:rPr lang="en-GB" sz="1600" b="1"/>
              <a:t> is independent</a:t>
            </a:r>
            <a:r>
              <a:rPr lang="en-GB" sz="2000" b="1">
                <a:latin typeface="Times New Roman" pitchFamily="18" charset="0"/>
              </a:rPr>
              <a:t> </a:t>
            </a:r>
            <a:r>
              <a:rPr lang="en-GB" sz="2000" b="1" i="1">
                <a:latin typeface="Times New Roman" pitchFamily="18" charset="0"/>
              </a:rPr>
              <a:t>N</a:t>
            </a:r>
            <a:r>
              <a:rPr lang="en-GB" sz="2000" b="1">
                <a:latin typeface="Times New Roman" pitchFamily="18" charset="0"/>
              </a:rPr>
              <a:t>(0,1)</a:t>
            </a:r>
          </a:p>
        </p:txBody>
      </p:sp>
      <p:sp>
        <p:nvSpPr>
          <p:cNvPr id="248850" name="Text Box 18"/>
          <p:cNvSpPr txBox="1">
            <a:spLocks noChangeArrowheads="1"/>
          </p:cNvSpPr>
          <p:nvPr/>
        </p:nvSpPr>
        <p:spPr bwMode="auto">
          <a:xfrm>
            <a:off x="5689600" y="2541588"/>
            <a:ext cx="21336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2.0 + 0.5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</a:p>
        </p:txBody>
      </p:sp>
      <p:sp>
        <p:nvSpPr>
          <p:cNvPr id="248851" name="Text Box 19"/>
          <p:cNvSpPr txBox="1">
            <a:spLocks noChangeArrowheads="1"/>
          </p:cNvSpPr>
          <p:nvPr/>
        </p:nvSpPr>
        <p:spPr bwMode="auto">
          <a:xfrm>
            <a:off x="5930900" y="3117850"/>
            <a:ext cx="1641475" cy="541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Generate the values of </a:t>
            </a:r>
            <a:r>
              <a:rPr lang="en-GB" sz="2000" b="1" i="1" dirty="0">
                <a:latin typeface="Times New Roman" pitchFamily="18" charset="0"/>
              </a:rPr>
              <a:t>Y</a:t>
            </a:r>
            <a:endParaRPr lang="en-GB" sz="2000" b="1" dirty="0">
              <a:latin typeface="Times New Roman" pitchFamily="18" charset="0"/>
            </a:endParaRPr>
          </a:p>
        </p:txBody>
      </p:sp>
      <p:cxnSp>
        <p:nvCxnSpPr>
          <p:cNvPr id="248855" name="AutoShape 23"/>
          <p:cNvCxnSpPr>
            <a:cxnSpLocks noChangeShapeType="1"/>
            <a:stCxn id="248840" idx="2"/>
            <a:endCxn id="248842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6" name="AutoShape 24"/>
          <p:cNvCxnSpPr>
            <a:cxnSpLocks noChangeShapeType="1"/>
            <a:stCxn id="248848" idx="2"/>
            <a:endCxn id="248850" idx="0"/>
          </p:cNvCxnSpPr>
          <p:nvPr/>
        </p:nvCxnSpPr>
        <p:spPr bwMode="auto">
          <a:xfrm flipH="1">
            <a:off x="6756400" y="2325688"/>
            <a:ext cx="1588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7" name="AutoShape 25"/>
          <p:cNvCxnSpPr>
            <a:cxnSpLocks noChangeShapeType="1"/>
            <a:stCxn id="248839" idx="2"/>
            <a:endCxn id="248842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8" name="AutoShape 26"/>
          <p:cNvCxnSpPr>
            <a:cxnSpLocks noChangeShapeType="1"/>
            <a:stCxn id="248847" idx="2"/>
            <a:endCxn id="248850" idx="1"/>
          </p:cNvCxnSpPr>
          <p:nvPr/>
        </p:nvCxnSpPr>
        <p:spPr bwMode="auto">
          <a:xfrm rot="16200000" flipH="1">
            <a:off x="5286375" y="2366963"/>
            <a:ext cx="444500" cy="3619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9" name="AutoShape 27"/>
          <p:cNvCxnSpPr>
            <a:cxnSpLocks noChangeShapeType="1"/>
            <a:stCxn id="248841" idx="2"/>
            <a:endCxn id="248842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0" name="AutoShape 28"/>
          <p:cNvCxnSpPr>
            <a:cxnSpLocks noChangeShapeType="1"/>
            <a:stCxn id="248849" idx="2"/>
            <a:endCxn id="248850" idx="3"/>
          </p:cNvCxnSpPr>
          <p:nvPr/>
        </p:nvCxnSpPr>
        <p:spPr bwMode="auto">
          <a:xfrm rot="5400000">
            <a:off x="7842250" y="2306638"/>
            <a:ext cx="444500" cy="48260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1" name="AutoShape 29"/>
          <p:cNvCxnSpPr>
            <a:cxnSpLocks noChangeShapeType="1"/>
            <a:stCxn id="248842" idx="2"/>
            <a:endCxn id="248843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2" name="AutoShape 30"/>
          <p:cNvCxnSpPr>
            <a:cxnSpLocks noChangeShapeType="1"/>
            <a:stCxn id="248850" idx="2"/>
            <a:endCxn id="248851" idx="0"/>
          </p:cNvCxnSpPr>
          <p:nvPr/>
        </p:nvCxnSpPr>
        <p:spPr bwMode="auto">
          <a:xfrm flipH="1">
            <a:off x="6751638" y="2998788"/>
            <a:ext cx="4762" cy="1190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3" name="AutoShape 31"/>
          <p:cNvCxnSpPr>
            <a:cxnSpLocks noChangeShapeType="1"/>
            <a:stCxn id="248843" idx="2"/>
            <a:endCxn id="248844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5" name="AutoShape 33"/>
          <p:cNvCxnSpPr>
            <a:cxnSpLocks noChangeShapeType="1"/>
            <a:stCxn id="248844" idx="2"/>
            <a:endCxn id="248845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48868" name="AutoShape 36"/>
          <p:cNvCxnSpPr>
            <a:cxnSpLocks noChangeShapeType="1"/>
            <a:stCxn id="248839" idx="2"/>
            <a:endCxn id="248844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sp>
        <p:nvSpPr>
          <p:cNvPr id="95" name="Text Box 3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disturbance term is generated randomly using a normal distribution with zero mean and unit variance.  Hence we generate the values of </a:t>
            </a:r>
            <a:r>
              <a:rPr lang="en-GB" sz="1500" b="1" i="1"/>
              <a:t>Y</a:t>
            </a:r>
            <a:r>
              <a:rPr lang="en-GB" sz="1500" b="1"/>
              <a:t>. </a:t>
            </a:r>
            <a:endParaRPr lang="en-GB" sz="15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06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will then regress </a:t>
            </a:r>
            <a:r>
              <a:rPr lang="en-GB" sz="1500" b="1" i="1" dirty="0"/>
              <a:t>Y</a:t>
            </a:r>
            <a:r>
              <a:rPr lang="en-GB" sz="1500" b="1" dirty="0"/>
              <a:t> on </a:t>
            </a:r>
            <a:r>
              <a:rPr lang="en-GB" sz="1500" b="1" i="1" dirty="0"/>
              <a:t>X</a:t>
            </a:r>
            <a:r>
              <a:rPr lang="en-GB" sz="1500" b="1" dirty="0"/>
              <a:t> using the OLS estimation technique and see how well our estimates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and </a:t>
            </a:r>
            <a:r>
              <a:rPr lang="en-GB" sz="1500" b="1" i="1" dirty="0" smtClean="0"/>
              <a:t>     </a:t>
            </a:r>
            <a:r>
              <a:rPr lang="en-GB" sz="1500" b="1" dirty="0" smtClean="0"/>
              <a:t>correspond </a:t>
            </a:r>
            <a:r>
              <a:rPr lang="en-GB" sz="1500" b="1" dirty="0"/>
              <a:t>to the true values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1</a:t>
            </a:r>
            <a:r>
              <a:rPr lang="en-GB" sz="1500" b="1" dirty="0"/>
              <a:t> and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.</a:t>
            </a: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2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248843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4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sp>
        <p:nvSpPr>
          <p:cNvPr id="248846" name="Text Box 14"/>
          <p:cNvSpPr txBox="1">
            <a:spLocks noChangeArrowheads="1"/>
          </p:cNvSpPr>
          <p:nvPr/>
        </p:nvSpPr>
        <p:spPr bwMode="auto">
          <a:xfrm>
            <a:off x="5181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7" name="Text Box 15"/>
          <p:cNvSpPr txBox="1">
            <a:spLocks noChangeArrowheads="1"/>
          </p:cNvSpPr>
          <p:nvPr/>
        </p:nvSpPr>
        <p:spPr bwMode="auto">
          <a:xfrm>
            <a:off x="4679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72000" rIns="72000"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=</a:t>
            </a:r>
          </a:p>
          <a:p>
            <a:pPr algn="ctr"/>
            <a:r>
              <a:rPr lang="en-GB" sz="2000" b="1">
                <a:latin typeface="Times New Roman" pitchFamily="18" charset="0"/>
              </a:rPr>
              <a:t>1, 2, ... , 20</a:t>
            </a:r>
            <a:endParaRPr lang="en-GB" sz="1000" b="1" i="1">
              <a:latin typeface="Times New Roman" pitchFamily="18" charset="0"/>
            </a:endParaRPr>
          </a:p>
          <a:p>
            <a:pPr algn="ctr"/>
            <a:endParaRPr lang="en-GB" sz="1000" b="1">
              <a:latin typeface="Times New Roman" pitchFamily="18" charset="0"/>
            </a:endParaRPr>
          </a:p>
        </p:txBody>
      </p:sp>
      <p:sp>
        <p:nvSpPr>
          <p:cNvPr id="248848" name="Text Box 16"/>
          <p:cNvSpPr txBox="1">
            <a:spLocks noChangeArrowheads="1"/>
          </p:cNvSpPr>
          <p:nvPr/>
        </p:nvSpPr>
        <p:spPr bwMode="auto">
          <a:xfrm>
            <a:off x="6072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= 2.0</a:t>
            </a: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>
                <a:latin typeface="Times New Roman" pitchFamily="18" charset="0"/>
              </a:rPr>
              <a:t> = 0.5</a:t>
            </a:r>
          </a:p>
        </p:txBody>
      </p:sp>
      <p:sp>
        <p:nvSpPr>
          <p:cNvPr id="248849" name="Text Box 17"/>
          <p:cNvSpPr txBox="1">
            <a:spLocks noChangeArrowheads="1"/>
          </p:cNvSpPr>
          <p:nvPr/>
        </p:nvSpPr>
        <p:spPr bwMode="auto">
          <a:xfrm>
            <a:off x="7543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54000" tIns="54000" rIns="54000" bIns="54000"/>
          <a:lstStyle/>
          <a:p>
            <a:pPr algn="ctr">
              <a:lnSpc>
                <a:spcPct val="80000"/>
              </a:lnSpc>
            </a:pPr>
            <a:r>
              <a:rPr lang="en-GB" sz="2000" b="1" i="1">
                <a:latin typeface="Times New Roman" pitchFamily="18" charset="0"/>
              </a:rPr>
              <a:t>u</a:t>
            </a:r>
            <a:r>
              <a:rPr lang="en-GB" sz="1600" b="1"/>
              <a:t> is independent</a:t>
            </a:r>
            <a:r>
              <a:rPr lang="en-GB" sz="2000" b="1">
                <a:latin typeface="Times New Roman" pitchFamily="18" charset="0"/>
              </a:rPr>
              <a:t> </a:t>
            </a:r>
            <a:r>
              <a:rPr lang="en-GB" sz="2000" b="1" i="1">
                <a:latin typeface="Times New Roman" pitchFamily="18" charset="0"/>
              </a:rPr>
              <a:t>N</a:t>
            </a:r>
            <a:r>
              <a:rPr lang="en-GB" sz="2000" b="1">
                <a:latin typeface="Times New Roman" pitchFamily="18" charset="0"/>
              </a:rPr>
              <a:t>(0,1)</a:t>
            </a:r>
          </a:p>
        </p:txBody>
      </p:sp>
      <p:sp>
        <p:nvSpPr>
          <p:cNvPr id="248850" name="Text Box 18"/>
          <p:cNvSpPr txBox="1">
            <a:spLocks noChangeArrowheads="1"/>
          </p:cNvSpPr>
          <p:nvPr/>
        </p:nvSpPr>
        <p:spPr bwMode="auto">
          <a:xfrm>
            <a:off x="5689600" y="2541588"/>
            <a:ext cx="2133600" cy="4572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2.0 + 0.5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</a:p>
        </p:txBody>
      </p:sp>
      <p:sp>
        <p:nvSpPr>
          <p:cNvPr id="248851" name="Text Box 19"/>
          <p:cNvSpPr txBox="1">
            <a:spLocks noChangeArrowheads="1"/>
          </p:cNvSpPr>
          <p:nvPr/>
        </p:nvSpPr>
        <p:spPr bwMode="auto">
          <a:xfrm>
            <a:off x="5930900" y="3117850"/>
            <a:ext cx="1641475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Generate the values of </a:t>
            </a:r>
            <a:r>
              <a:rPr lang="en-GB" sz="2000" b="1" i="1" dirty="0">
                <a:latin typeface="Times New Roman" pitchFamily="18" charset="0"/>
              </a:rPr>
              <a:t>Y</a:t>
            </a:r>
            <a:endParaRPr lang="en-GB" sz="2000" b="1" dirty="0">
              <a:latin typeface="Times New Roman" pitchFamily="18" charset="0"/>
            </a:endParaRPr>
          </a:p>
        </p:txBody>
      </p:sp>
      <p:sp>
        <p:nvSpPr>
          <p:cNvPr id="248852" name="Text Box 20"/>
          <p:cNvSpPr txBox="1">
            <a:spLocks noChangeArrowheads="1"/>
          </p:cNvSpPr>
          <p:nvPr/>
        </p:nvSpPr>
        <p:spPr bwMode="auto">
          <a:xfrm>
            <a:off x="5048251" y="3810000"/>
            <a:ext cx="3429000" cy="14192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r>
              <a:rPr lang="en-GB" sz="2000" b="1" i="1">
                <a:latin typeface="Times New Roman" pitchFamily="18" charset="0"/>
              </a:rPr>
              <a:t>                                   </a:t>
            </a:r>
            <a:r>
              <a:rPr lang="en-GB" sz="2000" b="1">
                <a:latin typeface="Times New Roman" pitchFamily="18" charset="0"/>
              </a:rPr>
              <a:t>       </a:t>
            </a:r>
            <a:endParaRPr lang="en-GB" sz="2000" b="1" i="1">
              <a:latin typeface="Times New Roman" pitchFamily="18" charset="0"/>
            </a:endParaRPr>
          </a:p>
        </p:txBody>
      </p:sp>
      <p:sp>
        <p:nvSpPr>
          <p:cNvPr id="248853" name="Text Box 21"/>
          <p:cNvSpPr txBox="1">
            <a:spLocks noChangeArrowheads="1"/>
          </p:cNvSpPr>
          <p:nvPr/>
        </p:nvSpPr>
        <p:spPr bwMode="auto">
          <a:xfrm>
            <a:off x="4829176" y="5343525"/>
            <a:ext cx="3867150" cy="2893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Estimate the values of the parameters</a:t>
            </a:r>
          </a:p>
        </p:txBody>
      </p:sp>
      <p:graphicFrame>
        <p:nvGraphicFramePr>
          <p:cNvPr id="248854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970535"/>
              </p:ext>
            </p:extLst>
          </p:nvPr>
        </p:nvGraphicFramePr>
        <p:xfrm>
          <a:off x="5143500" y="4784725"/>
          <a:ext cx="17145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40" name="Equation" r:id="rId3" imgW="1714320" imgH="431640" progId="Equation.DSMT4">
                  <p:embed/>
                </p:oleObj>
              </mc:Choice>
              <mc:Fallback>
                <p:oleObj name="Equation" r:id="rId3" imgW="17143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4784725"/>
                        <a:ext cx="17145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8855" name="AutoShape 23"/>
          <p:cNvCxnSpPr>
            <a:cxnSpLocks noChangeShapeType="1"/>
            <a:stCxn id="248840" idx="2"/>
            <a:endCxn id="248842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6" name="AutoShape 24"/>
          <p:cNvCxnSpPr>
            <a:cxnSpLocks noChangeShapeType="1"/>
            <a:stCxn id="248848" idx="2"/>
            <a:endCxn id="248850" idx="0"/>
          </p:cNvCxnSpPr>
          <p:nvPr/>
        </p:nvCxnSpPr>
        <p:spPr bwMode="auto">
          <a:xfrm flipH="1">
            <a:off x="6756400" y="2325688"/>
            <a:ext cx="1588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7" name="AutoShape 25"/>
          <p:cNvCxnSpPr>
            <a:cxnSpLocks noChangeShapeType="1"/>
            <a:stCxn id="248839" idx="2"/>
            <a:endCxn id="248842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8" name="AutoShape 26"/>
          <p:cNvCxnSpPr>
            <a:cxnSpLocks noChangeShapeType="1"/>
            <a:stCxn id="248847" idx="2"/>
            <a:endCxn id="248850" idx="1"/>
          </p:cNvCxnSpPr>
          <p:nvPr/>
        </p:nvCxnSpPr>
        <p:spPr bwMode="auto">
          <a:xfrm rot="16200000" flipH="1">
            <a:off x="5286375" y="2366963"/>
            <a:ext cx="444500" cy="3619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9" name="AutoShape 27"/>
          <p:cNvCxnSpPr>
            <a:cxnSpLocks noChangeShapeType="1"/>
            <a:stCxn id="248841" idx="2"/>
            <a:endCxn id="248842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0" name="AutoShape 28"/>
          <p:cNvCxnSpPr>
            <a:cxnSpLocks noChangeShapeType="1"/>
            <a:stCxn id="248849" idx="2"/>
            <a:endCxn id="248850" idx="3"/>
          </p:cNvCxnSpPr>
          <p:nvPr/>
        </p:nvCxnSpPr>
        <p:spPr bwMode="auto">
          <a:xfrm rot="5400000">
            <a:off x="7842250" y="2306638"/>
            <a:ext cx="444500" cy="48260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1" name="AutoShape 29"/>
          <p:cNvCxnSpPr>
            <a:cxnSpLocks noChangeShapeType="1"/>
            <a:stCxn id="248842" idx="2"/>
            <a:endCxn id="248843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2" name="AutoShape 30"/>
          <p:cNvCxnSpPr>
            <a:cxnSpLocks noChangeShapeType="1"/>
            <a:stCxn id="248850" idx="2"/>
            <a:endCxn id="248851" idx="0"/>
          </p:cNvCxnSpPr>
          <p:nvPr/>
        </p:nvCxnSpPr>
        <p:spPr bwMode="auto">
          <a:xfrm flipH="1">
            <a:off x="6751638" y="2998788"/>
            <a:ext cx="4762" cy="1190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3" name="AutoShape 31"/>
          <p:cNvCxnSpPr>
            <a:cxnSpLocks noChangeShapeType="1"/>
            <a:stCxn id="248843" idx="2"/>
            <a:endCxn id="248844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4" name="AutoShape 32"/>
          <p:cNvCxnSpPr>
            <a:cxnSpLocks noChangeShapeType="1"/>
            <a:endCxn id="248852" idx="0"/>
          </p:cNvCxnSpPr>
          <p:nvPr/>
        </p:nvCxnSpPr>
        <p:spPr bwMode="auto">
          <a:xfrm flipH="1">
            <a:off x="6762751" y="3659188"/>
            <a:ext cx="6350" cy="1508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5" name="AutoShape 33"/>
          <p:cNvCxnSpPr>
            <a:cxnSpLocks noChangeShapeType="1"/>
            <a:stCxn id="248844" idx="2"/>
            <a:endCxn id="248845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6" name="AutoShape 34"/>
          <p:cNvCxnSpPr>
            <a:cxnSpLocks noChangeShapeType="1"/>
            <a:stCxn id="248852" idx="2"/>
            <a:endCxn id="248853" idx="0"/>
          </p:cNvCxnSpPr>
          <p:nvPr/>
        </p:nvCxnSpPr>
        <p:spPr bwMode="auto">
          <a:xfrm>
            <a:off x="6762751" y="5229225"/>
            <a:ext cx="0" cy="1143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48868" name="AutoShape 36"/>
          <p:cNvCxnSpPr>
            <a:cxnSpLocks noChangeShapeType="1"/>
            <a:stCxn id="248839" idx="2"/>
            <a:endCxn id="248844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9" name="AutoShape 37"/>
          <p:cNvCxnSpPr>
            <a:cxnSpLocks noChangeShapeType="1"/>
            <a:stCxn id="248847" idx="2"/>
            <a:endCxn id="248852" idx="1"/>
          </p:cNvCxnSpPr>
          <p:nvPr/>
        </p:nvCxnSpPr>
        <p:spPr bwMode="auto">
          <a:xfrm rot="5400000">
            <a:off x="4090989" y="3282951"/>
            <a:ext cx="2193925" cy="279399"/>
          </a:xfrm>
          <a:prstGeom prst="bentConnector4">
            <a:avLst>
              <a:gd name="adj1" fmla="val 33828"/>
              <a:gd name="adj2" fmla="val 181818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48870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597980"/>
              </p:ext>
            </p:extLst>
          </p:nvPr>
        </p:nvGraphicFramePr>
        <p:xfrm>
          <a:off x="5130800" y="3821113"/>
          <a:ext cx="3238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41" name="Equation" r:id="rId5" imgW="3238200" imgH="952200" progId="Equation.DSMT4">
                  <p:embed/>
                </p:oleObj>
              </mc:Choice>
              <mc:Fallback>
                <p:oleObj name="Equation" r:id="rId5" imgW="323820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0800" y="3821113"/>
                        <a:ext cx="3238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423937"/>
              </p:ext>
            </p:extLst>
          </p:nvPr>
        </p:nvGraphicFramePr>
        <p:xfrm>
          <a:off x="1962150" y="6069013"/>
          <a:ext cx="2206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42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2150" y="6069013"/>
                        <a:ext cx="220663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714202"/>
              </p:ext>
            </p:extLst>
          </p:nvPr>
        </p:nvGraphicFramePr>
        <p:xfrm>
          <a:off x="1308100" y="6069013"/>
          <a:ext cx="2127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43" name="Equation" r:id="rId9" imgW="317160" imgH="431640" progId="Equation.DSMT4">
                  <p:embed/>
                </p:oleObj>
              </mc:Choice>
              <mc:Fallback>
                <p:oleObj name="Equation" r:id="rId9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6069013"/>
                        <a:ext cx="212725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494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661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are the values of </a:t>
            </a:r>
            <a:r>
              <a:rPr lang="en-GB" sz="1500" b="1" i="1"/>
              <a:t>X</a:t>
            </a:r>
            <a:r>
              <a:rPr lang="en-GB" sz="1500" b="1"/>
              <a:t>, chosen quite arbitrarily.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24350" y="1215125"/>
            <a:ext cx="82944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66950" y="1260224"/>
            <a:ext cx="8208000" cy="396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Line 7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292100" y="1255714"/>
            <a:ext cx="8532813" cy="413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pPr>
              <a:spcBef>
                <a:spcPts val="12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2.5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0.59	1.91	11		7.5	1.59	9.09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3.0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0.24	2.76	12		8.0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0.92	7.08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3.5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0.83	2.67	13		8.5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0.71	7.79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4.0	0.03	4.03	14		9.0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0.25	8.75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4.5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0.38	4.12	15		9.5	1.69	11.19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5.0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2.19	2.81	16		10.0	0.15	10.15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	5.5	1.03	6.53	17		10.5	0.02	10.52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	6.0	0.24	6.24	18		11.0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0.11	10.89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	6.5	2.53	9.03	19		11.5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0.91	10.59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	7.0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0.13	6.87	20		12.0	1.42	13.42</a:t>
            </a: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1362076" y="1727200"/>
            <a:ext cx="2828926" cy="3263901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5791200" y="1727200"/>
            <a:ext cx="2781301" cy="3263901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446400" y="1656224"/>
            <a:ext cx="825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7638" name="Text Box 6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Given our choice of numbers for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, we can derive the nonstochastic component of </a:t>
            </a:r>
            <a:r>
              <a:rPr lang="en-GB" sz="1500" b="1" i="1"/>
              <a:t>Y</a:t>
            </a:r>
            <a:r>
              <a:rPr lang="en-GB" sz="1500" b="1"/>
              <a:t>.</a:t>
            </a:r>
          </a:p>
        </p:txBody>
      </p:sp>
      <p:sp>
        <p:nvSpPr>
          <p:cNvPr id="19763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424350" y="1215125"/>
            <a:ext cx="82944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66950" y="1260224"/>
            <a:ext cx="8208000" cy="396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292100" y="1255714"/>
            <a:ext cx="8532813" cy="413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pPr>
              <a:spcBef>
                <a:spcPts val="12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2.5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0.59	1.91	11		7.5	1.59	9.09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3.0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0.24	2.76	12		8.0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0.92	7.08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3.5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0.83	2.67	13		8.5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0.71	7.79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4.0	0.03	4.03	14		9.0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0.25	8.75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4.5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0.38	4.12	15		9.5	1.69	11.19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5.0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2.19	2.81	16		10.0	0.15	10.15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	5.5	1.03	6.53	17		10.5	0.02	10.52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	6.0	0.24	6.24	18		11.0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0.11	10.89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	6.5	2.53	9.03	19		11.5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0.91	10.59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	7.0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0.13	6.87	20		12.0	1.42	13.42</a:t>
            </a: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2095500" y="1727200"/>
            <a:ext cx="2095501" cy="3263901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6629400" y="1727200"/>
            <a:ext cx="1943101" cy="3263901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7" name="Straight Connector 26"/>
          <p:cNvCxnSpPr/>
          <p:nvPr/>
        </p:nvCxnSpPr>
        <p:spPr bwMode="auto">
          <a:xfrm>
            <a:off x="446400" y="1656224"/>
            <a:ext cx="825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nonstochastic component is displayed graphically.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16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433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937592"/>
              </p:ext>
            </p:extLst>
          </p:nvPr>
        </p:nvGraphicFramePr>
        <p:xfrm>
          <a:off x="809625" y="126047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3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47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690586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4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7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733635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5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644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Next, we generate randomly a value of the disturbance term for each observation using a </a:t>
            </a:r>
            <a:r>
              <a:rPr lang="en-GB" sz="1500" b="1" i="1"/>
              <a:t>N</a:t>
            </a:r>
            <a:r>
              <a:rPr lang="en-GB" sz="1500" b="1"/>
              <a:t>(0,1) distribution (normal with zero mean and unit variance).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6443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24350" y="1215125"/>
            <a:ext cx="82944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66950" y="1260224"/>
            <a:ext cx="8208000" cy="396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292100" y="1255714"/>
            <a:ext cx="8532813" cy="413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pPr>
              <a:spcBef>
                <a:spcPts val="12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2.5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0.59	1.91	11		7.5	1.59	9.09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3.0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0.24	2.76	12		8.0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0.92	7.08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3.5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0.83	2.67	13		8.5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0.71	7.79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4.0	0.03	4.03	14		9.0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0.25	8.75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4.5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0.38	4.12	15		9.5	1.69	11.19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5.0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2.19	2.81	16		10.0	0.15	10.15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	5.5	1.03	6.53	17		10.5	0.02	10.52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	6.0	0.24	6.24	18		11.0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0.11	10.89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	6.5	2.53	9.03	19		11.5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0.91	10.59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	7.0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0.13	6.87	20		12.0	1.42	13.42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079751" y="1727200"/>
            <a:ext cx="1111250" cy="3263901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7461251" y="1727200"/>
            <a:ext cx="1111250" cy="3263901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Line 7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446400" y="1656224"/>
            <a:ext cx="825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24350" y="1215125"/>
            <a:ext cx="82944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466950" y="1260224"/>
            <a:ext cx="8208000" cy="396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456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31826" y="1727200"/>
            <a:ext cx="3397250" cy="3016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4568" name="Text Box 8"/>
          <p:cNvSpPr txBox="1">
            <a:spLocks noChangeArrowheads="1"/>
          </p:cNvSpPr>
          <p:nvPr/>
        </p:nvSpPr>
        <p:spPr bwMode="auto">
          <a:xfrm>
            <a:off x="292100" y="1255714"/>
            <a:ext cx="8532813" cy="413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pPr>
              <a:spcBef>
                <a:spcPts val="12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2.5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0.59	1.91	11		7.5	1.59	9.09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3.0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0.24	2.76	12		8.0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0.92	7.08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3.5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0.83	2.67	13		8.5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0.71	7.79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4.0	0.03	4.03	14		9.0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0.25	8.75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4.5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0.38	4.12	15		9.5	1.69	11.19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5.0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2.19	2.81	16		10.0	0.15	10.15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	5.5	1.03	6.53	17		10.5	0.02	10.52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	6.0	0.24	6.24	18		11.0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0.11	10.89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	6.5	2.53	9.03	19		11.5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0.91	10.59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	7.0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0.13	6.87	20		12.0	1.42	13.42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Thus, for example, the value of </a:t>
            </a:r>
            <a:r>
              <a:rPr lang="en-GB" sz="1500" b="1" i="1"/>
              <a:t>Y</a:t>
            </a:r>
            <a:r>
              <a:rPr lang="en-GB" sz="1500" b="1"/>
              <a:t> in the first observation is 1.91, not 2.50.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079751" y="2058989"/>
            <a:ext cx="1111250" cy="2932112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7461251" y="1727200"/>
            <a:ext cx="1111250" cy="3263901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446400" y="1656224"/>
            <a:ext cx="825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0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1800">
              <a:latin typeface="Arial" charset="0"/>
            </a:endParaRPr>
          </a:p>
          <a:p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  <a:endParaRPr lang="en-US" sz="1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478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7816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7828" name="Text Box 2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In the previous slideshow, we saw that the error term is responsible for the variations of </a:t>
            </a:r>
            <a:r>
              <a:rPr lang="en-US" sz="1500" b="1" i="1" dirty="0"/>
              <a:t>b</a:t>
            </a:r>
            <a:r>
              <a:rPr lang="en-US" sz="1500" b="1" baseline="-25000" dirty="0"/>
              <a:t>2</a:t>
            </a:r>
            <a:r>
              <a:rPr lang="en-US" sz="1500" b="1" dirty="0"/>
              <a:t> around its fixed component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2</a:t>
            </a:r>
            <a:r>
              <a:rPr lang="en-US" sz="1500" b="1" dirty="0"/>
              <a:t>.  We demonstrated mathematically that the expectation of the error term is zero and hence that </a:t>
            </a:r>
            <a:r>
              <a:rPr lang="en-US" sz="1500" b="1" i="1" dirty="0"/>
              <a:t> </a:t>
            </a:r>
            <a:r>
              <a:rPr lang="en-US" sz="1500" b="1" i="1" dirty="0" smtClean="0"/>
              <a:t>    </a:t>
            </a:r>
            <a:r>
              <a:rPr lang="en-US" sz="1500" b="1" dirty="0" smtClean="0"/>
              <a:t>is </a:t>
            </a:r>
            <a:r>
              <a:rPr lang="en-US" sz="1500" b="1" dirty="0"/>
              <a:t>an unbiased estimator of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2</a:t>
            </a:r>
            <a:r>
              <a:rPr lang="en-US" sz="1500" b="1" dirty="0"/>
              <a:t>. </a:t>
            </a:r>
            <a:endParaRPr lang="en-GB" sz="15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41725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997"/>
              </p:ext>
            </p:extLst>
          </p:nvPr>
        </p:nvGraphicFramePr>
        <p:xfrm>
          <a:off x="1725613" y="952500"/>
          <a:ext cx="2171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79" name="Equation" r:id="rId3" imgW="2171520" imgH="368280" progId="Equation.3">
                  <p:embed/>
                </p:oleObj>
              </mc:Choice>
              <mc:Fallback>
                <p:oleObj name="Equation" r:id="rId3" imgW="21715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613" y="952500"/>
                        <a:ext cx="21717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655762" y="561975"/>
            <a:ext cx="61928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True </a:t>
            </a:r>
            <a:r>
              <a:rPr lang="en-GB" sz="1800" b="1" dirty="0" smtClean="0"/>
              <a:t>model                                      Fitted model      </a:t>
            </a:r>
            <a:endParaRPr lang="en-US" sz="1800" b="1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541849"/>
            <a:ext cx="9144000" cy="12299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2884875"/>
            <a:ext cx="9144000" cy="10489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508178"/>
              </p:ext>
            </p:extLst>
          </p:nvPr>
        </p:nvGraphicFramePr>
        <p:xfrm>
          <a:off x="2130425" y="2957513"/>
          <a:ext cx="2235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80" name="Equation" r:id="rId5" imgW="2234880" imgH="850680" progId="Equation.3">
                  <p:embed/>
                </p:oleObj>
              </mc:Choice>
              <mc:Fallback>
                <p:oleObj name="Equation" r:id="rId5" imgW="223488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0425" y="2957513"/>
                        <a:ext cx="2235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584788"/>
              </p:ext>
            </p:extLst>
          </p:nvPr>
        </p:nvGraphicFramePr>
        <p:xfrm>
          <a:off x="2066925" y="1670050"/>
          <a:ext cx="50165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81" name="Equation" r:id="rId7" imgW="5016240" imgH="952200" progId="Equation.DSMT4">
                  <p:embed/>
                </p:oleObj>
              </mc:Choice>
              <mc:Fallback>
                <p:oleObj name="Equation" r:id="rId7" imgW="5016240" imgH="952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925" y="1670050"/>
                        <a:ext cx="5016500" cy="94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564552"/>
              </p:ext>
            </p:extLst>
          </p:nvPr>
        </p:nvGraphicFramePr>
        <p:xfrm>
          <a:off x="5346700" y="896938"/>
          <a:ext cx="1714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82" name="Equation" r:id="rId9" imgW="1714500" imgH="431800" progId="Equation.DSMT4">
                  <p:embed/>
                </p:oleObj>
              </mc:Choice>
              <mc:Fallback>
                <p:oleObj name="Equation" r:id="rId9" imgW="17145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700" y="896938"/>
                        <a:ext cx="1714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830244"/>
              </p:ext>
            </p:extLst>
          </p:nvPr>
        </p:nvGraphicFramePr>
        <p:xfrm>
          <a:off x="3400438" y="6297620"/>
          <a:ext cx="221180" cy="289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83" name="Equation" r:id="rId11" imgW="330120" imgH="431640" progId="Equation.DSMT4">
                  <p:embed/>
                </p:oleObj>
              </mc:Choice>
              <mc:Fallback>
                <p:oleObj name="Equation" r:id="rId11" imgW="33012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0438" y="6297620"/>
                        <a:ext cx="221180" cy="2891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24350" y="1215125"/>
            <a:ext cx="82944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466950" y="1260224"/>
            <a:ext cx="8208000" cy="396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456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19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Similarly, we generate values of </a:t>
            </a:r>
            <a:r>
              <a:rPr lang="en-GB" sz="1500" b="1" i="1"/>
              <a:t>Y</a:t>
            </a:r>
            <a:r>
              <a:rPr lang="en-GB" sz="1500" b="1"/>
              <a:t> for the other 19 observations.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4568" name="Text Box 8"/>
          <p:cNvSpPr txBox="1">
            <a:spLocks noChangeArrowheads="1"/>
          </p:cNvSpPr>
          <p:nvPr/>
        </p:nvSpPr>
        <p:spPr bwMode="auto">
          <a:xfrm>
            <a:off x="292100" y="1255714"/>
            <a:ext cx="8532813" cy="413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  <a:tab pos="857250" algn="l"/>
                <a:tab pos="1238250" algn="dec"/>
                <a:tab pos="2095500" algn="dec"/>
                <a:tab pos="3048000" algn="dec"/>
                <a:tab pos="5143500" algn="r"/>
                <a:tab pos="5429250" algn="l"/>
                <a:tab pos="5810250" algn="dec"/>
                <a:tab pos="6667500" algn="dec"/>
                <a:tab pos="76200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2.0+0.5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u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           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pPr>
              <a:spcBef>
                <a:spcPts val="12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2.5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0.59	1.91	11		7.5	1.59	9.09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3.0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0.24	2.76	12		8.0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0.92	7.08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3.5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0.83	2.67	13		8.5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0.71	7.79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4.0	0.03	4.03	14		9.0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0.25	8.75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4.5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0.38	4.12	15		9.5	1.69	11.19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5.0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2.19	2.81	16		10.0	0.15	10.15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	5.5	1.03	6.53	17		10.5	0.02	10.52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	6.0	0.24	6.24	18		11.0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0.11	10.89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	6.5	2.53	9.03	19		11.5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0.91	10.59</a:t>
            </a:r>
          </a:p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	7.0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  <a:cs typeface="Arial" charset="0"/>
              </a:rPr>
              <a:t>–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0.13	6.87	20		12.0	1.42	13.42</a:t>
            </a:r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Line 7"/>
          <p:cNvSpPr>
            <a:spLocks noChangeShapeType="1"/>
          </p:cNvSpPr>
          <p:nvPr/>
        </p:nvSpPr>
        <p:spPr bwMode="auto">
          <a:xfrm>
            <a:off x="4543425" y="1247775"/>
            <a:ext cx="0" cy="383400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446400" y="1656224"/>
            <a:ext cx="825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9183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20 observations are displayed graphically.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20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4439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4575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02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436846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03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443957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04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8697" name="Text Box 4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have reached this point in the Monte Carlo experiment.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98700" name="Text Box 4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7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53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4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65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67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70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71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75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76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sp>
        <p:nvSpPr>
          <p:cNvPr id="77" name="Text Box 14"/>
          <p:cNvSpPr txBox="1">
            <a:spLocks noChangeArrowheads="1"/>
          </p:cNvSpPr>
          <p:nvPr/>
        </p:nvSpPr>
        <p:spPr bwMode="auto">
          <a:xfrm>
            <a:off x="5181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78" name="Text Box 15"/>
          <p:cNvSpPr txBox="1">
            <a:spLocks noChangeArrowheads="1"/>
          </p:cNvSpPr>
          <p:nvPr/>
        </p:nvSpPr>
        <p:spPr bwMode="auto">
          <a:xfrm>
            <a:off x="4679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72000" rIns="72000"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=</a:t>
            </a:r>
          </a:p>
          <a:p>
            <a:pPr algn="ctr"/>
            <a:r>
              <a:rPr lang="en-GB" sz="2000" b="1">
                <a:latin typeface="Times New Roman" pitchFamily="18" charset="0"/>
              </a:rPr>
              <a:t>1, 2, ... , 20</a:t>
            </a:r>
            <a:endParaRPr lang="en-GB" sz="1000" b="1" i="1">
              <a:latin typeface="Times New Roman" pitchFamily="18" charset="0"/>
            </a:endParaRPr>
          </a:p>
          <a:p>
            <a:pPr algn="ctr"/>
            <a:endParaRPr lang="en-GB" sz="1000" b="1">
              <a:latin typeface="Times New Roman" pitchFamily="18" charset="0"/>
            </a:endParaRPr>
          </a:p>
        </p:txBody>
      </p:sp>
      <p:sp>
        <p:nvSpPr>
          <p:cNvPr id="79" name="Text Box 16"/>
          <p:cNvSpPr txBox="1">
            <a:spLocks noChangeArrowheads="1"/>
          </p:cNvSpPr>
          <p:nvPr/>
        </p:nvSpPr>
        <p:spPr bwMode="auto">
          <a:xfrm>
            <a:off x="6072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= 2.0</a:t>
            </a: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>
                <a:latin typeface="Times New Roman" pitchFamily="18" charset="0"/>
              </a:rPr>
              <a:t> = 0.5</a:t>
            </a:r>
          </a:p>
        </p:txBody>
      </p:sp>
      <p:sp>
        <p:nvSpPr>
          <p:cNvPr id="80" name="Text Box 17"/>
          <p:cNvSpPr txBox="1">
            <a:spLocks noChangeArrowheads="1"/>
          </p:cNvSpPr>
          <p:nvPr/>
        </p:nvSpPr>
        <p:spPr bwMode="auto">
          <a:xfrm>
            <a:off x="7543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54000" tIns="54000" rIns="54000" bIns="54000"/>
          <a:lstStyle/>
          <a:p>
            <a:pPr algn="ctr">
              <a:lnSpc>
                <a:spcPct val="80000"/>
              </a:lnSpc>
            </a:pPr>
            <a:r>
              <a:rPr lang="en-GB" sz="2000" b="1" i="1">
                <a:latin typeface="Times New Roman" pitchFamily="18" charset="0"/>
              </a:rPr>
              <a:t>u</a:t>
            </a:r>
            <a:r>
              <a:rPr lang="en-GB" sz="1600" b="1"/>
              <a:t> is independent</a:t>
            </a:r>
            <a:r>
              <a:rPr lang="en-GB" sz="2000" b="1">
                <a:latin typeface="Times New Roman" pitchFamily="18" charset="0"/>
              </a:rPr>
              <a:t> </a:t>
            </a:r>
            <a:r>
              <a:rPr lang="en-GB" sz="2000" b="1" i="1">
                <a:latin typeface="Times New Roman" pitchFamily="18" charset="0"/>
              </a:rPr>
              <a:t>N</a:t>
            </a:r>
            <a:r>
              <a:rPr lang="en-GB" sz="2000" b="1">
                <a:latin typeface="Times New Roman" pitchFamily="18" charset="0"/>
              </a:rPr>
              <a:t>(0,1)</a:t>
            </a:r>
          </a:p>
        </p:txBody>
      </p:sp>
      <p:sp>
        <p:nvSpPr>
          <p:cNvPr id="81" name="Text Box 18"/>
          <p:cNvSpPr txBox="1">
            <a:spLocks noChangeArrowheads="1"/>
          </p:cNvSpPr>
          <p:nvPr/>
        </p:nvSpPr>
        <p:spPr bwMode="auto">
          <a:xfrm>
            <a:off x="5689600" y="2541588"/>
            <a:ext cx="2133600" cy="4572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2.0 + 0.5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</a:p>
        </p:txBody>
      </p:sp>
      <p:sp>
        <p:nvSpPr>
          <p:cNvPr id="82" name="Text Box 19"/>
          <p:cNvSpPr txBox="1">
            <a:spLocks noChangeArrowheads="1"/>
          </p:cNvSpPr>
          <p:nvPr/>
        </p:nvSpPr>
        <p:spPr bwMode="auto">
          <a:xfrm>
            <a:off x="5930900" y="3117850"/>
            <a:ext cx="1641475" cy="541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Generate the values of </a:t>
            </a:r>
            <a:r>
              <a:rPr lang="en-GB" sz="2000" b="1" i="1" dirty="0">
                <a:latin typeface="Times New Roman" pitchFamily="18" charset="0"/>
              </a:rPr>
              <a:t>Y</a:t>
            </a:r>
            <a:endParaRPr lang="en-GB" sz="2000" b="1" dirty="0">
              <a:latin typeface="Times New Roman" pitchFamily="18" charset="0"/>
            </a:endParaRPr>
          </a:p>
        </p:txBody>
      </p:sp>
      <p:cxnSp>
        <p:nvCxnSpPr>
          <p:cNvPr id="86" name="AutoShape 23"/>
          <p:cNvCxnSpPr>
            <a:cxnSpLocks noChangeShapeType="1"/>
            <a:stCxn id="65" idx="2"/>
            <a:endCxn id="70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AutoShape 24"/>
          <p:cNvCxnSpPr>
            <a:cxnSpLocks noChangeShapeType="1"/>
            <a:stCxn id="79" idx="2"/>
            <a:endCxn id="81" idx="0"/>
          </p:cNvCxnSpPr>
          <p:nvPr/>
        </p:nvCxnSpPr>
        <p:spPr bwMode="auto">
          <a:xfrm flipH="1">
            <a:off x="6756400" y="2325688"/>
            <a:ext cx="1588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AutoShape 25"/>
          <p:cNvCxnSpPr>
            <a:cxnSpLocks noChangeShapeType="1"/>
            <a:stCxn id="55" idx="2"/>
            <a:endCxn id="70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AutoShape 26"/>
          <p:cNvCxnSpPr>
            <a:cxnSpLocks noChangeShapeType="1"/>
            <a:stCxn id="78" idx="2"/>
            <a:endCxn id="81" idx="1"/>
          </p:cNvCxnSpPr>
          <p:nvPr/>
        </p:nvCxnSpPr>
        <p:spPr bwMode="auto">
          <a:xfrm rot="16200000" flipH="1">
            <a:off x="5286375" y="2366963"/>
            <a:ext cx="444500" cy="3619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AutoShape 27"/>
          <p:cNvCxnSpPr>
            <a:cxnSpLocks noChangeShapeType="1"/>
            <a:stCxn id="67" idx="2"/>
            <a:endCxn id="70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AutoShape 28"/>
          <p:cNvCxnSpPr>
            <a:cxnSpLocks noChangeShapeType="1"/>
            <a:stCxn id="80" idx="2"/>
            <a:endCxn id="81" idx="3"/>
          </p:cNvCxnSpPr>
          <p:nvPr/>
        </p:nvCxnSpPr>
        <p:spPr bwMode="auto">
          <a:xfrm rot="5400000">
            <a:off x="7842250" y="2306638"/>
            <a:ext cx="444500" cy="48260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" name="AutoShape 29"/>
          <p:cNvCxnSpPr>
            <a:cxnSpLocks noChangeShapeType="1"/>
            <a:stCxn id="70" idx="2"/>
            <a:endCxn id="71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3" name="AutoShape 30"/>
          <p:cNvCxnSpPr>
            <a:cxnSpLocks noChangeShapeType="1"/>
            <a:stCxn id="81" idx="2"/>
            <a:endCxn id="82" idx="0"/>
          </p:cNvCxnSpPr>
          <p:nvPr/>
        </p:nvCxnSpPr>
        <p:spPr bwMode="auto">
          <a:xfrm flipH="1">
            <a:off x="6751638" y="2998788"/>
            <a:ext cx="4762" cy="1190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4" name="AutoShape 31"/>
          <p:cNvCxnSpPr>
            <a:cxnSpLocks noChangeShapeType="1"/>
            <a:stCxn id="71" idx="2"/>
            <a:endCxn id="75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6" name="AutoShape 33"/>
          <p:cNvCxnSpPr>
            <a:cxnSpLocks noChangeShapeType="1"/>
            <a:stCxn id="75" idx="2"/>
            <a:endCxn id="76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8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99" name="AutoShape 36"/>
          <p:cNvCxnSpPr>
            <a:cxnSpLocks noChangeShapeType="1"/>
            <a:stCxn id="55" idx="2"/>
            <a:endCxn id="75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9717" name="Text Box 3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will now apply the OLS estimators for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and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to </a:t>
            </a:r>
            <a:r>
              <a:rPr lang="en-GB" sz="1500" b="1" dirty="0"/>
              <a:t>the data for </a:t>
            </a:r>
            <a:r>
              <a:rPr lang="en-GB" sz="1500" b="1" i="1" dirty="0"/>
              <a:t>X</a:t>
            </a:r>
            <a:r>
              <a:rPr lang="en-GB" sz="1500" b="1" dirty="0"/>
              <a:t> and </a:t>
            </a:r>
            <a:r>
              <a:rPr lang="en-GB" sz="1500" b="1" i="1" dirty="0"/>
              <a:t>Y</a:t>
            </a:r>
            <a:r>
              <a:rPr lang="en-GB" sz="1500" b="1" dirty="0"/>
              <a:t>, and see how well the estimates correspond to the true values.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99720" name="Text Box 4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7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0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83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84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85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86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87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88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sp>
        <p:nvSpPr>
          <p:cNvPr id="89" name="Text Box 14"/>
          <p:cNvSpPr txBox="1">
            <a:spLocks noChangeArrowheads="1"/>
          </p:cNvSpPr>
          <p:nvPr/>
        </p:nvSpPr>
        <p:spPr bwMode="auto">
          <a:xfrm>
            <a:off x="5181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90" name="Text Box 15"/>
          <p:cNvSpPr txBox="1">
            <a:spLocks noChangeArrowheads="1"/>
          </p:cNvSpPr>
          <p:nvPr/>
        </p:nvSpPr>
        <p:spPr bwMode="auto">
          <a:xfrm>
            <a:off x="4679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72000" rIns="72000"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=</a:t>
            </a:r>
          </a:p>
          <a:p>
            <a:pPr algn="ctr"/>
            <a:r>
              <a:rPr lang="en-GB" sz="2000" b="1">
                <a:latin typeface="Times New Roman" pitchFamily="18" charset="0"/>
              </a:rPr>
              <a:t>1, 2, ... , 20</a:t>
            </a:r>
            <a:endParaRPr lang="en-GB" sz="1000" b="1" i="1">
              <a:latin typeface="Times New Roman" pitchFamily="18" charset="0"/>
            </a:endParaRPr>
          </a:p>
          <a:p>
            <a:pPr algn="ctr"/>
            <a:endParaRPr lang="en-GB" sz="1000" b="1">
              <a:latin typeface="Times New Roman" pitchFamily="18" charset="0"/>
            </a:endParaRPr>
          </a:p>
        </p:txBody>
      </p:sp>
      <p:sp>
        <p:nvSpPr>
          <p:cNvPr id="91" name="Text Box 16"/>
          <p:cNvSpPr txBox="1">
            <a:spLocks noChangeArrowheads="1"/>
          </p:cNvSpPr>
          <p:nvPr/>
        </p:nvSpPr>
        <p:spPr bwMode="auto">
          <a:xfrm>
            <a:off x="6072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1</a:t>
            </a:r>
            <a:r>
              <a:rPr lang="en-GB" sz="2000" b="1">
                <a:latin typeface="Times New Roman" pitchFamily="18" charset="0"/>
              </a:rPr>
              <a:t> = 2.0</a:t>
            </a:r>
          </a:p>
          <a:p>
            <a:pPr algn="ctr"/>
            <a:r>
              <a:rPr lang="en-GB" sz="2000" b="1" i="1">
                <a:latin typeface="Symbol" pitchFamily="18" charset="2"/>
              </a:rPr>
              <a:t>b</a:t>
            </a:r>
            <a:r>
              <a:rPr lang="en-GB" sz="2000" b="1" baseline="-25000">
                <a:latin typeface="Times New Roman" pitchFamily="18" charset="0"/>
              </a:rPr>
              <a:t>2</a:t>
            </a:r>
            <a:r>
              <a:rPr lang="en-GB" sz="2000" b="1">
                <a:latin typeface="Times New Roman" pitchFamily="18" charset="0"/>
              </a:rPr>
              <a:t> = 0.5</a:t>
            </a:r>
          </a:p>
        </p:txBody>
      </p:sp>
      <p:sp>
        <p:nvSpPr>
          <p:cNvPr id="92" name="Text Box 17"/>
          <p:cNvSpPr txBox="1">
            <a:spLocks noChangeArrowheads="1"/>
          </p:cNvSpPr>
          <p:nvPr/>
        </p:nvSpPr>
        <p:spPr bwMode="auto">
          <a:xfrm>
            <a:off x="7543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lIns="54000" tIns="54000" rIns="54000" bIns="54000"/>
          <a:lstStyle/>
          <a:p>
            <a:pPr algn="ctr">
              <a:lnSpc>
                <a:spcPct val="80000"/>
              </a:lnSpc>
            </a:pPr>
            <a:r>
              <a:rPr lang="en-GB" sz="2000" b="1" i="1">
                <a:latin typeface="Times New Roman" pitchFamily="18" charset="0"/>
              </a:rPr>
              <a:t>u</a:t>
            </a:r>
            <a:r>
              <a:rPr lang="en-GB" sz="1600" b="1"/>
              <a:t> is independent</a:t>
            </a:r>
            <a:r>
              <a:rPr lang="en-GB" sz="2000" b="1">
                <a:latin typeface="Times New Roman" pitchFamily="18" charset="0"/>
              </a:rPr>
              <a:t> </a:t>
            </a:r>
            <a:r>
              <a:rPr lang="en-GB" sz="2000" b="1" i="1">
                <a:latin typeface="Times New Roman" pitchFamily="18" charset="0"/>
              </a:rPr>
              <a:t>N</a:t>
            </a:r>
            <a:r>
              <a:rPr lang="en-GB" sz="2000" b="1">
                <a:latin typeface="Times New Roman" pitchFamily="18" charset="0"/>
              </a:rPr>
              <a:t>(0,1)</a:t>
            </a:r>
          </a:p>
        </p:txBody>
      </p:sp>
      <p:sp>
        <p:nvSpPr>
          <p:cNvPr id="93" name="Text Box 18"/>
          <p:cNvSpPr txBox="1">
            <a:spLocks noChangeArrowheads="1"/>
          </p:cNvSpPr>
          <p:nvPr/>
        </p:nvSpPr>
        <p:spPr bwMode="auto">
          <a:xfrm>
            <a:off x="5689600" y="2541588"/>
            <a:ext cx="2133600" cy="4572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r>
              <a:rPr lang="en-GB" sz="2000" b="1" i="1">
                <a:latin typeface="Times New Roman" pitchFamily="18" charset="0"/>
              </a:rPr>
              <a:t>Y</a:t>
            </a:r>
            <a:r>
              <a:rPr lang="en-GB" sz="2000" b="1">
                <a:latin typeface="Times New Roman" pitchFamily="18" charset="0"/>
              </a:rPr>
              <a:t> = 2.0 + 0.5</a:t>
            </a:r>
            <a:r>
              <a:rPr lang="en-GB" sz="2000" b="1" i="1">
                <a:latin typeface="Times New Roman" pitchFamily="18" charset="0"/>
              </a:rPr>
              <a:t>X</a:t>
            </a:r>
            <a:r>
              <a:rPr lang="en-GB" sz="2000" b="1">
                <a:latin typeface="Times New Roman" pitchFamily="18" charset="0"/>
              </a:rPr>
              <a:t> + </a:t>
            </a:r>
            <a:r>
              <a:rPr lang="en-GB" sz="2000" b="1" i="1">
                <a:latin typeface="Times New Roman" pitchFamily="18" charset="0"/>
              </a:rPr>
              <a:t>u</a:t>
            </a:r>
          </a:p>
        </p:txBody>
      </p:sp>
      <p:sp>
        <p:nvSpPr>
          <p:cNvPr id="94" name="Text Box 19"/>
          <p:cNvSpPr txBox="1">
            <a:spLocks noChangeArrowheads="1"/>
          </p:cNvSpPr>
          <p:nvPr/>
        </p:nvSpPr>
        <p:spPr bwMode="auto">
          <a:xfrm>
            <a:off x="5930900" y="3117850"/>
            <a:ext cx="1641475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Generate the values of </a:t>
            </a:r>
            <a:r>
              <a:rPr lang="en-GB" sz="2000" b="1" i="1" dirty="0">
                <a:latin typeface="Times New Roman" pitchFamily="18" charset="0"/>
              </a:rPr>
              <a:t>Y</a:t>
            </a:r>
            <a:endParaRPr lang="en-GB" sz="2000" b="1" dirty="0">
              <a:latin typeface="Times New Roman" pitchFamily="18" charset="0"/>
            </a:endParaRPr>
          </a:p>
        </p:txBody>
      </p:sp>
      <p:sp>
        <p:nvSpPr>
          <p:cNvPr id="95" name="Text Box 20"/>
          <p:cNvSpPr txBox="1">
            <a:spLocks noChangeArrowheads="1"/>
          </p:cNvSpPr>
          <p:nvPr/>
        </p:nvSpPr>
        <p:spPr bwMode="auto">
          <a:xfrm>
            <a:off x="5048251" y="3810000"/>
            <a:ext cx="3429000" cy="14192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r>
              <a:rPr lang="en-GB" sz="2000" b="1" i="1">
                <a:latin typeface="Times New Roman" pitchFamily="18" charset="0"/>
              </a:rPr>
              <a:t>                                   </a:t>
            </a:r>
            <a:r>
              <a:rPr lang="en-GB" sz="2000" b="1">
                <a:latin typeface="Times New Roman" pitchFamily="18" charset="0"/>
              </a:rPr>
              <a:t>       </a:t>
            </a:r>
            <a:endParaRPr lang="en-GB" sz="2000" b="1" i="1">
              <a:latin typeface="Times New Roman" pitchFamily="18" charset="0"/>
            </a:endParaRPr>
          </a:p>
        </p:txBody>
      </p:sp>
      <p:sp>
        <p:nvSpPr>
          <p:cNvPr id="96" name="Text Box 21"/>
          <p:cNvSpPr txBox="1">
            <a:spLocks noChangeArrowheads="1"/>
          </p:cNvSpPr>
          <p:nvPr/>
        </p:nvSpPr>
        <p:spPr bwMode="auto">
          <a:xfrm>
            <a:off x="4829176" y="5343525"/>
            <a:ext cx="3867150" cy="2893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Estimate the values of the parameters</a:t>
            </a:r>
          </a:p>
        </p:txBody>
      </p:sp>
      <p:graphicFrame>
        <p:nvGraphicFramePr>
          <p:cNvPr id="97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715259"/>
              </p:ext>
            </p:extLst>
          </p:nvPr>
        </p:nvGraphicFramePr>
        <p:xfrm>
          <a:off x="5143500" y="4784725"/>
          <a:ext cx="17145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68" name="Equation" r:id="rId3" imgW="1714320" imgH="431640" progId="Equation.DSMT4">
                  <p:embed/>
                </p:oleObj>
              </mc:Choice>
              <mc:Fallback>
                <p:oleObj name="Equation" r:id="rId3" imgW="17143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4784725"/>
                        <a:ext cx="17145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8" name="AutoShape 23"/>
          <p:cNvCxnSpPr>
            <a:cxnSpLocks noChangeShapeType="1"/>
            <a:stCxn id="83" idx="2"/>
            <a:endCxn id="85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9" name="AutoShape 24"/>
          <p:cNvCxnSpPr>
            <a:cxnSpLocks noChangeShapeType="1"/>
            <a:stCxn id="91" idx="2"/>
            <a:endCxn id="93" idx="0"/>
          </p:cNvCxnSpPr>
          <p:nvPr/>
        </p:nvCxnSpPr>
        <p:spPr bwMode="auto">
          <a:xfrm flipH="1">
            <a:off x="6756400" y="2325688"/>
            <a:ext cx="1588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0" name="AutoShape 25"/>
          <p:cNvCxnSpPr>
            <a:cxnSpLocks noChangeShapeType="1"/>
            <a:stCxn id="82" idx="2"/>
            <a:endCxn id="85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1" name="AutoShape 26"/>
          <p:cNvCxnSpPr>
            <a:cxnSpLocks noChangeShapeType="1"/>
            <a:stCxn id="90" idx="2"/>
            <a:endCxn id="93" idx="1"/>
          </p:cNvCxnSpPr>
          <p:nvPr/>
        </p:nvCxnSpPr>
        <p:spPr bwMode="auto">
          <a:xfrm rot="16200000" flipH="1">
            <a:off x="5286375" y="2366963"/>
            <a:ext cx="444500" cy="3619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" name="AutoShape 27"/>
          <p:cNvCxnSpPr>
            <a:cxnSpLocks noChangeShapeType="1"/>
            <a:stCxn id="84" idx="2"/>
            <a:endCxn id="85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" name="AutoShape 28"/>
          <p:cNvCxnSpPr>
            <a:cxnSpLocks noChangeShapeType="1"/>
            <a:stCxn id="92" idx="2"/>
            <a:endCxn id="93" idx="3"/>
          </p:cNvCxnSpPr>
          <p:nvPr/>
        </p:nvCxnSpPr>
        <p:spPr bwMode="auto">
          <a:xfrm rot="5400000">
            <a:off x="7842250" y="2306638"/>
            <a:ext cx="444500" cy="48260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4" name="AutoShape 29"/>
          <p:cNvCxnSpPr>
            <a:cxnSpLocks noChangeShapeType="1"/>
            <a:stCxn id="85" idx="2"/>
            <a:endCxn id="86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5" name="AutoShape 30"/>
          <p:cNvCxnSpPr>
            <a:cxnSpLocks noChangeShapeType="1"/>
            <a:stCxn id="93" idx="2"/>
            <a:endCxn id="94" idx="0"/>
          </p:cNvCxnSpPr>
          <p:nvPr/>
        </p:nvCxnSpPr>
        <p:spPr bwMode="auto">
          <a:xfrm flipH="1">
            <a:off x="6751638" y="2998788"/>
            <a:ext cx="4762" cy="1190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6" name="AutoShape 31"/>
          <p:cNvCxnSpPr>
            <a:cxnSpLocks noChangeShapeType="1"/>
            <a:stCxn id="86" idx="2"/>
            <a:endCxn id="87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7" name="AutoShape 32"/>
          <p:cNvCxnSpPr>
            <a:cxnSpLocks noChangeShapeType="1"/>
            <a:endCxn id="95" idx="0"/>
          </p:cNvCxnSpPr>
          <p:nvPr/>
        </p:nvCxnSpPr>
        <p:spPr bwMode="auto">
          <a:xfrm flipH="1">
            <a:off x="6762751" y="3659188"/>
            <a:ext cx="6350" cy="1508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8" name="AutoShape 33"/>
          <p:cNvCxnSpPr>
            <a:cxnSpLocks noChangeShapeType="1"/>
            <a:stCxn id="87" idx="2"/>
            <a:endCxn id="88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9" name="AutoShape 34"/>
          <p:cNvCxnSpPr>
            <a:cxnSpLocks noChangeShapeType="1"/>
            <a:stCxn id="95" idx="2"/>
            <a:endCxn id="96" idx="0"/>
          </p:cNvCxnSpPr>
          <p:nvPr/>
        </p:nvCxnSpPr>
        <p:spPr bwMode="auto">
          <a:xfrm>
            <a:off x="6762751" y="5229225"/>
            <a:ext cx="0" cy="1143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0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111" name="AutoShape 36"/>
          <p:cNvCxnSpPr>
            <a:cxnSpLocks noChangeShapeType="1"/>
            <a:stCxn id="82" idx="2"/>
            <a:endCxn id="87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" name="AutoShape 37"/>
          <p:cNvCxnSpPr>
            <a:cxnSpLocks noChangeShapeType="1"/>
            <a:stCxn id="90" idx="2"/>
            <a:endCxn id="95" idx="1"/>
          </p:cNvCxnSpPr>
          <p:nvPr/>
        </p:nvCxnSpPr>
        <p:spPr bwMode="auto">
          <a:xfrm rot="5400000">
            <a:off x="4090989" y="3282951"/>
            <a:ext cx="2193925" cy="279399"/>
          </a:xfrm>
          <a:prstGeom prst="bentConnector4">
            <a:avLst>
              <a:gd name="adj1" fmla="val 33828"/>
              <a:gd name="adj2" fmla="val 181818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13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176141"/>
              </p:ext>
            </p:extLst>
          </p:nvPr>
        </p:nvGraphicFramePr>
        <p:xfrm>
          <a:off x="5130800" y="3821113"/>
          <a:ext cx="3238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69" name="Equation" r:id="rId5" imgW="3238200" imgH="952200" progId="Equation.DSMT4">
                  <p:embed/>
                </p:oleObj>
              </mc:Choice>
              <mc:Fallback>
                <p:oleObj name="Equation" r:id="rId5" imgW="323820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0800" y="3821113"/>
                        <a:ext cx="3238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21111"/>
              </p:ext>
            </p:extLst>
          </p:nvPr>
        </p:nvGraphicFramePr>
        <p:xfrm>
          <a:off x="4838700" y="5840413"/>
          <a:ext cx="2206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70" name="Equation" r:id="rId7" imgW="330057" imgH="431613" progId="Equation.DSMT4">
                  <p:embed/>
                </p:oleObj>
              </mc:Choice>
              <mc:Fallback>
                <p:oleObj name="Equation" r:id="rId7" imgW="330057" imgH="43161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5840413"/>
                        <a:ext cx="220663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63062"/>
              </p:ext>
            </p:extLst>
          </p:nvPr>
        </p:nvGraphicFramePr>
        <p:xfrm>
          <a:off x="4157663" y="5840413"/>
          <a:ext cx="2111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71" name="Equation" r:id="rId9" imgW="317160" imgH="431640" progId="Equation.DSMT4">
                  <p:embed/>
                </p:oleObj>
              </mc:Choice>
              <mc:Fallback>
                <p:oleObj name="Equation" r:id="rId9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7663" y="5840413"/>
                        <a:ext cx="211137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scatter diagram again.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23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515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014563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69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007685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70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607200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71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regression estimators use only the observed data for </a:t>
            </a:r>
            <a:r>
              <a:rPr lang="en-GB" sz="1500" b="1" i="1"/>
              <a:t>X</a:t>
            </a:r>
            <a:r>
              <a:rPr lang="en-GB" sz="1500" b="1"/>
              <a:t> and </a:t>
            </a:r>
            <a:r>
              <a:rPr lang="en-GB" sz="1500" b="1" i="1"/>
              <a:t>Y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24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454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954495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94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830023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95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562879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96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regression equation fitted to the data.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25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5258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797487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8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3076575" y="1279524"/>
            <a:ext cx="241935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258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312455"/>
              </p:ext>
            </p:extLst>
          </p:nvPr>
        </p:nvGraphicFramePr>
        <p:xfrm>
          <a:off x="3409200" y="1318425"/>
          <a:ext cx="17780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9" name="Equation" r:id="rId5" imgW="1777680" imgH="291960" progId="Equation.3">
                  <p:embed/>
                </p:oleObj>
              </mc:Choice>
              <mc:Fallback>
                <p:oleObj name="Equation" r:id="rId5" imgW="1777680" imgH="29196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9200" y="1318425"/>
                        <a:ext cx="1778000" cy="290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818782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80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233528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81" name="Equation" r:id="rId9" imgW="241200" imgH="215640" progId="Equation.3">
                  <p:embed/>
                </p:oleObj>
              </mc:Choice>
              <mc:Fallback>
                <p:oleObj name="Equation" r:id="rId9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For comparison, the nonstochastic component of the true relationship is also displayed. 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(true value 0.50) has been overestimated and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(true value 2.00) has been underestimated.</a:t>
            </a:r>
          </a:p>
        </p:txBody>
      </p:sp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26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546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180697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26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3076575" y="1279524"/>
            <a:ext cx="241935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463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617518"/>
              </p:ext>
            </p:extLst>
          </p:nvPr>
        </p:nvGraphicFramePr>
        <p:xfrm>
          <a:off x="3408363" y="1319213"/>
          <a:ext cx="17780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27" name="Equation" r:id="rId5" imgW="1777680" imgH="291960" progId="Equation.3">
                  <p:embed/>
                </p:oleObj>
              </mc:Choice>
              <mc:Fallback>
                <p:oleObj name="Equation" r:id="rId5" imgW="1777680" imgH="2919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363" y="1319213"/>
                        <a:ext cx="1778000" cy="290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759438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28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847861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29" name="Equation" r:id="rId9" imgW="241200" imgH="215640" progId="Equation.3">
                  <p:embed/>
                </p:oleObj>
              </mc:Choice>
              <mc:Fallback>
                <p:oleObj name="Equation" r:id="rId9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repeat the process, starting with the same nonstochastic components of </a:t>
            </a:r>
            <a:r>
              <a:rPr lang="en-GB" sz="1500" b="1" i="1"/>
              <a:t>Y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27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566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505648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24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253696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25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456532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26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before, the values of </a:t>
            </a:r>
            <a:r>
              <a:rPr lang="en-GB" sz="1500" b="1" i="1"/>
              <a:t>Y</a:t>
            </a:r>
            <a:r>
              <a:rPr lang="en-GB" sz="1500" b="1"/>
              <a:t> are modified by adding randomly-generated values of the disturbance term.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28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577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365456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09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339027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10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371342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11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59080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In this slideshow we will investigate the effect of the error term on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directly</a:t>
            </a:r>
            <a:r>
              <a:rPr lang="en-GB" sz="1500" b="1" dirty="0"/>
              <a:t>, using a Monte Carlo experiment (simulation).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0" y="541725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463076"/>
              </p:ext>
            </p:extLst>
          </p:nvPr>
        </p:nvGraphicFramePr>
        <p:xfrm>
          <a:off x="1725613" y="952500"/>
          <a:ext cx="2171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34" name="Equation" r:id="rId3" imgW="2171520" imgH="368280" progId="Equation.3">
                  <p:embed/>
                </p:oleObj>
              </mc:Choice>
              <mc:Fallback>
                <p:oleObj name="Equation" r:id="rId3" imgW="21715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613" y="952500"/>
                        <a:ext cx="21717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1655762" y="561975"/>
            <a:ext cx="61928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True </a:t>
            </a:r>
            <a:r>
              <a:rPr lang="en-GB" sz="1800" b="1" dirty="0" smtClean="0"/>
              <a:t>model                                      Fitted model      </a:t>
            </a:r>
            <a:endParaRPr lang="en-US" sz="1800" b="1" dirty="0"/>
          </a:p>
        </p:txBody>
      </p:sp>
      <p:sp>
        <p:nvSpPr>
          <p:cNvPr id="38" name="Rectangle 16"/>
          <p:cNvSpPr>
            <a:spLocks noChangeArrowheads="1"/>
          </p:cNvSpPr>
          <p:nvPr/>
        </p:nvSpPr>
        <p:spPr bwMode="auto">
          <a:xfrm>
            <a:off x="0" y="1541849"/>
            <a:ext cx="9144000" cy="12299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584788"/>
              </p:ext>
            </p:extLst>
          </p:nvPr>
        </p:nvGraphicFramePr>
        <p:xfrm>
          <a:off x="2066400" y="1670050"/>
          <a:ext cx="50165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35" name="Equation" r:id="rId5" imgW="5016240" imgH="952200" progId="Equation.DSMT4">
                  <p:embed/>
                </p:oleObj>
              </mc:Choice>
              <mc:Fallback>
                <p:oleObj name="Equation" r:id="rId5" imgW="501624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400" y="1670050"/>
                        <a:ext cx="5016500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0" y="2884875"/>
            <a:ext cx="9144000" cy="10489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83762"/>
              </p:ext>
            </p:extLst>
          </p:nvPr>
        </p:nvGraphicFramePr>
        <p:xfrm>
          <a:off x="2130425" y="2957513"/>
          <a:ext cx="2235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36" name="Equation" r:id="rId7" imgW="2234880" imgH="850680" progId="Equation.3">
                  <p:embed/>
                </p:oleObj>
              </mc:Choice>
              <mc:Fallback>
                <p:oleObj name="Equation" r:id="rId7" imgW="223488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0425" y="2957513"/>
                        <a:ext cx="2235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564552"/>
              </p:ext>
            </p:extLst>
          </p:nvPr>
        </p:nvGraphicFramePr>
        <p:xfrm>
          <a:off x="5346700" y="896938"/>
          <a:ext cx="1714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37" name="Equation" r:id="rId9" imgW="1714500" imgH="431800" progId="Equation.DSMT4">
                  <p:embed/>
                </p:oleObj>
              </mc:Choice>
              <mc:Fallback>
                <p:oleObj name="Equation" r:id="rId9" imgW="17145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700" y="896938"/>
                        <a:ext cx="1714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179214"/>
              </p:ext>
            </p:extLst>
          </p:nvPr>
        </p:nvGraphicFramePr>
        <p:xfrm>
          <a:off x="6410325" y="5840413"/>
          <a:ext cx="2206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38" name="Equation" r:id="rId11" imgW="330120" imgH="431640" progId="Equation.DSMT4">
                  <p:embed/>
                </p:oleObj>
              </mc:Choice>
              <mc:Fallback>
                <p:oleObj name="Equation" r:id="rId11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0325" y="5840413"/>
                        <a:ext cx="220663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5" name="Text Box 102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new values of the disturbance term are drawn from the same </a:t>
            </a:r>
            <a:r>
              <a:rPr lang="en-GB" sz="1500" b="1" i="1"/>
              <a:t>N</a:t>
            </a:r>
            <a:r>
              <a:rPr lang="en-GB" sz="1500" b="1"/>
              <a:t>(0,1) distribution as the previous ones but, except by coincidence, will be different from them.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1796" name="Text Box 102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29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61797" name="Object 10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465795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2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989306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3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102486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4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872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This time the slope coefficient has been underestimated and the intercept overestimated.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30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3076575" y="1279524"/>
            <a:ext cx="241935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87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719457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22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190735"/>
              </p:ext>
            </p:extLst>
          </p:nvPr>
        </p:nvGraphicFramePr>
        <p:xfrm>
          <a:off x="3409200" y="1318425"/>
          <a:ext cx="17780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23" name="Equation" r:id="rId5" imgW="1777680" imgH="291960" progId="Equation.3">
                  <p:embed/>
                </p:oleObj>
              </mc:Choice>
              <mc:Fallback>
                <p:oleObj name="Equation" r:id="rId5" imgW="1777680" imgH="2919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9200" y="1318425"/>
                        <a:ext cx="1778000" cy="290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087580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24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954563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25" name="Equation" r:id="rId9" imgW="241200" imgH="215640" progId="Equation.3">
                  <p:embed/>
                </p:oleObj>
              </mc:Choice>
              <mc:Fallback>
                <p:oleObj name="Equation" r:id="rId9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281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repeat the process once more.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31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628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715038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51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36672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52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343174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53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 new set of random numbers has been used in generating the values of </a:t>
            </a:r>
            <a:r>
              <a:rPr lang="en-GB" sz="1500" b="1" i="1"/>
              <a:t>Y.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32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597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553628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54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361205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55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822937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56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 bwMode="auto">
          <a:xfrm>
            <a:off x="612000" y="1033200"/>
            <a:ext cx="7920000" cy="45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last time, the slope coefficient has been underestimated and the intercept overestimated.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33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648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541153"/>
              </p:ext>
            </p:extLst>
          </p:nvPr>
        </p:nvGraphicFramePr>
        <p:xfrm>
          <a:off x="809625" y="1260825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43" name="Worksheet" r:id="rId3" imgW="9319666" imgH="5715360" progId="Excel.Sheet.8">
                  <p:embed/>
                </p:oleObj>
              </mc:Choice>
              <mc:Fallback>
                <p:oleObj name="Worksheet" r:id="rId3" imgW="9319666" imgH="571536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260825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3076575" y="1279524"/>
            <a:ext cx="241935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487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4500"/>
              </p:ext>
            </p:extLst>
          </p:nvPr>
        </p:nvGraphicFramePr>
        <p:xfrm>
          <a:off x="3409200" y="1318425"/>
          <a:ext cx="17780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44" name="Equation" r:id="rId5" imgW="1777680" imgH="291960" progId="Equation.3">
                  <p:embed/>
                </p:oleObj>
              </mc:Choice>
              <mc:Fallback>
                <p:oleObj name="Equation" r:id="rId5" imgW="1777680" imgH="2919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9200" y="1318425"/>
                        <a:ext cx="1778000" cy="290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39949"/>
              </p:ext>
            </p:extLst>
          </p:nvPr>
        </p:nvGraphicFramePr>
        <p:xfrm>
          <a:off x="1127125" y="1176338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45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176338"/>
                        <a:ext cx="214313" cy="21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826064"/>
              </p:ext>
            </p:extLst>
          </p:nvPr>
        </p:nvGraphicFramePr>
        <p:xfrm>
          <a:off x="7856538" y="5174025"/>
          <a:ext cx="2397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46" name="Equation" r:id="rId9" imgW="241200" imgH="215640" progId="Equation.3">
                  <p:embed/>
                </p:oleObj>
              </mc:Choice>
              <mc:Fallback>
                <p:oleObj name="Equation" r:id="rId9" imgW="241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5174025"/>
                        <a:ext cx="239712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17524"/>
            <a:ext cx="9144000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352800" y="5400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Y</a:t>
            </a:r>
            <a:r>
              <a:rPr lang="en-GB" sz="1800" b="1" dirty="0"/>
              <a:t> = 2.0 + 0.5</a:t>
            </a:r>
            <a:r>
              <a:rPr lang="en-GB" sz="1800" b="1" i="1" dirty="0"/>
              <a:t>X</a:t>
            </a:r>
            <a:r>
              <a:rPr lang="en-GB" sz="1800" b="1" dirty="0"/>
              <a:t> + </a:t>
            </a:r>
            <a:r>
              <a:rPr lang="en-GB" sz="1800" b="1" i="1" dirty="0"/>
              <a:t>u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64800" y="1101600"/>
            <a:ext cx="5414400" cy="405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1908000" y="1123200"/>
            <a:ext cx="5328000" cy="460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table summarizes the results of the three regressions and adds those obtained repeating the process a further seven times.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301625" y="1150939"/>
            <a:ext cx="8532813" cy="437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0" algn="r"/>
                <a:tab pos="4000500" algn="dec"/>
                <a:tab pos="5143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dirty="0" smtClean="0">
                <a:latin typeface="Arial" charset="0"/>
              </a:rPr>
              <a:t>                          </a:t>
            </a:r>
            <a:r>
              <a:rPr lang="en-US" sz="1800" b="1" dirty="0" smtClean="0">
                <a:latin typeface="Arial" charset="0"/>
              </a:rPr>
              <a:t>            sample             </a:t>
            </a:r>
            <a:r>
              <a:rPr lang="en-US" sz="1800" b="1" i="1" dirty="0" smtClean="0">
                <a:latin typeface="Arial" charset="0"/>
              </a:rPr>
              <a:t>              </a:t>
            </a:r>
            <a:endParaRPr lang="en-US" sz="1800" b="1" dirty="0">
              <a:latin typeface="Arial" charset="0"/>
            </a:endParaRPr>
          </a:p>
          <a:p>
            <a:pPr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	1	1.63	0.54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2	2.52	0.48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3	2.13	0.45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4	2.14	0.50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5	1.71	0.56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6	1.81	0.51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7	1.72	0.56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8	3.18	0.41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9	1.26	0.58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10	1.94	0.52</a:t>
            </a:r>
            <a:endParaRPr lang="en-US" b="1" dirty="0">
              <a:latin typeface="Arial" charset="0"/>
            </a:endParaRPr>
          </a:p>
          <a:p>
            <a:pPr>
              <a:spcBef>
                <a:spcPct val="25000"/>
              </a:spcBef>
            </a:pPr>
            <a:r>
              <a:rPr lang="en-US" b="1" dirty="0">
                <a:latin typeface="Arial" charset="0"/>
              </a:rPr>
              <a:t>	</a:t>
            </a:r>
            <a:endParaRPr lang="en-US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1886400" y="1584000"/>
            <a:ext cx="537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566084"/>
              </p:ext>
            </p:extLst>
          </p:nvPr>
        </p:nvGraphicFramePr>
        <p:xfrm>
          <a:off x="5524498" y="1182687"/>
          <a:ext cx="247543" cy="323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02" name="Equation" r:id="rId3" imgW="330057" imgH="431613" progId="Equation.DSMT4">
                  <p:embed/>
                </p:oleObj>
              </mc:Choice>
              <mc:Fallback>
                <p:oleObj name="Equation" r:id="rId3" imgW="330057" imgH="43161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498" y="1182687"/>
                        <a:ext cx="247543" cy="3237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242064"/>
              </p:ext>
            </p:extLst>
          </p:nvPr>
        </p:nvGraphicFramePr>
        <p:xfrm>
          <a:off x="4395788" y="118268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03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5788" y="118268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612000" y="971550"/>
            <a:ext cx="7920000" cy="4565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a histogram for the estimates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.  Nothing much can be seen yet.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35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6794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476670"/>
              </p:ext>
            </p:extLst>
          </p:nvPr>
        </p:nvGraphicFramePr>
        <p:xfrm>
          <a:off x="866775" y="1098550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54" name="Worksheet" r:id="rId3" imgW="9312091" imgH="5722920" progId="Excel.Sheet.8">
                  <p:embed/>
                </p:oleObj>
              </mc:Choice>
              <mc:Fallback>
                <p:oleObj name="Worksheet" r:id="rId3" imgW="9312091" imgH="5722920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" y="1098550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0200" y="1447800"/>
            <a:ext cx="1476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10 samples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144800" y="1129399"/>
            <a:ext cx="6854400" cy="402362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1188000" y="1174498"/>
            <a:ext cx="6768000" cy="409909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are the estimates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obtained with 40 further replications of the process.</a:t>
            </a: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330200" y="1189039"/>
            <a:ext cx="8532813" cy="435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0" algn="dec"/>
                <a:tab pos="2667000" algn="dec"/>
                <a:tab pos="4000500" algn="dec"/>
                <a:tab pos="5334000" algn="dec"/>
                <a:tab pos="66675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dirty="0" smtClean="0">
                <a:latin typeface="Arial" charset="0"/>
              </a:rPr>
              <a:t>              </a:t>
            </a:r>
            <a:r>
              <a:rPr lang="en-US" sz="1800" b="1" dirty="0" smtClean="0">
                <a:latin typeface="Arial" charset="0"/>
              </a:rPr>
              <a:t>    1‒10            </a:t>
            </a:r>
            <a:r>
              <a:rPr lang="en-US" sz="1800" b="1" dirty="0">
                <a:latin typeface="Arial" charset="0"/>
              </a:rPr>
              <a:t>11‒20            21‒30    </a:t>
            </a:r>
            <a:r>
              <a:rPr lang="en-US" sz="1800" b="1" dirty="0" smtClean="0">
                <a:latin typeface="Arial" charset="0"/>
              </a:rPr>
              <a:t>       </a:t>
            </a:r>
            <a:r>
              <a:rPr lang="en-US" sz="1800" b="1" dirty="0">
                <a:latin typeface="Arial" charset="0"/>
              </a:rPr>
              <a:t>31‒40 </a:t>
            </a:r>
            <a:r>
              <a:rPr lang="en-US" sz="1800" b="1" dirty="0" smtClean="0">
                <a:latin typeface="Arial" charset="0"/>
              </a:rPr>
              <a:t>         </a:t>
            </a:r>
            <a:r>
              <a:rPr lang="en-US" sz="1800" b="1" dirty="0">
                <a:latin typeface="Arial" charset="0"/>
              </a:rPr>
              <a:t>41‒50</a:t>
            </a:r>
          </a:p>
          <a:p>
            <a:pPr>
              <a:spcBef>
                <a:spcPts val="1200"/>
              </a:spcBef>
            </a:pPr>
            <a:r>
              <a:rPr lang="en-US" sz="1800" b="1" dirty="0">
                <a:latin typeface="Arial" charset="0"/>
              </a:rPr>
              <a:t>	0.54	0.49	0.54	0.52	0.49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0.48	0.54	0.46	0.47	0.50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0.45	0.49	0.45	0.54	0.48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0.50	0.54	0.50	0.53	0.44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0.56	0.54	0.41	0.51	0.53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0.51	0.52	0.53	0.51	0.48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0.56	0.49	0.53	0.47	0.47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0.41	0.53	0.47	0.55	0.50	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0.58	0.60	0.51	0.51	0.53</a:t>
            </a:r>
          </a:p>
          <a:p>
            <a:pPr>
              <a:spcBef>
                <a:spcPct val="25000"/>
              </a:spcBef>
            </a:pPr>
            <a:r>
              <a:rPr lang="en-US" sz="1800" b="1" dirty="0">
                <a:latin typeface="Arial" charset="0"/>
              </a:rPr>
              <a:t>	0.52	0.48	0.47	0.58	0.51</a:t>
            </a:r>
            <a:endParaRPr lang="en-US" b="1" dirty="0">
              <a:latin typeface="Arial" charset="0"/>
            </a:endParaRPr>
          </a:p>
          <a:p>
            <a:pPr>
              <a:spcBef>
                <a:spcPct val="25000"/>
              </a:spcBef>
            </a:pPr>
            <a:r>
              <a:rPr lang="en-US" b="1" dirty="0">
                <a:latin typeface="Arial" charset="0"/>
              </a:rPr>
              <a:t>	</a:t>
            </a:r>
            <a:endParaRPr lang="en-US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1166400" y="1584000"/>
            <a:ext cx="681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612000" y="971550"/>
            <a:ext cx="7920000" cy="4565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histogram is beginning to display a central tendency.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37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658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080020"/>
              </p:ext>
            </p:extLst>
          </p:nvPr>
        </p:nvGraphicFramePr>
        <p:xfrm>
          <a:off x="867600" y="1098000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91" name="Worksheet" r:id="rId3" imgW="9312091" imgH="5722920" progId="Excel.Sheet.8">
                  <p:embed/>
                </p:oleObj>
              </mc:Choice>
              <mc:Fallback>
                <p:oleObj name="Worksheet" r:id="rId3" imgW="9312091" imgH="5722920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600" y="1098000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0200" y="1447800"/>
            <a:ext cx="1476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5</a:t>
            </a:r>
            <a:r>
              <a:rPr lang="en-GB" b="1" dirty="0" smtClean="0"/>
              <a:t>0 samples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612000" y="971550"/>
            <a:ext cx="7920000" cy="4565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This is the histogram with 100 replications.  We can see that the distribution appears to be symmetrical around the true value, implying that the estimator is unbiased.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38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689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365160"/>
              </p:ext>
            </p:extLst>
          </p:nvPr>
        </p:nvGraphicFramePr>
        <p:xfrm>
          <a:off x="867600" y="1098000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67" name="Worksheet" r:id="rId3" imgW="9312091" imgH="5722920" progId="Excel.Sheet.8">
                  <p:embed/>
                </p:oleObj>
              </mc:Choice>
              <mc:Fallback>
                <p:oleObj name="Worksheet" r:id="rId3" imgW="9312091" imgH="5722920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600" y="1098000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1447800"/>
            <a:ext cx="1476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100 samples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552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35570" name="Text Box 5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 Monte Carlo experiment is a laboratory-style exercise usually undertaken with the objective of evaluating the properties of regression estimators under controlled conditions.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Line 35"/>
          <p:cNvSpPr>
            <a:spLocks noChangeShapeType="1"/>
          </p:cNvSpPr>
          <p:nvPr/>
        </p:nvSpPr>
        <p:spPr bwMode="auto">
          <a:xfrm>
            <a:off x="76200" y="3897313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612000" y="971550"/>
            <a:ext cx="7920000" cy="4565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However, the distribution is still rather jagged.  It would be better to repeat the process 1,000,000 times, perhaps more.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39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710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835915"/>
              </p:ext>
            </p:extLst>
          </p:nvPr>
        </p:nvGraphicFramePr>
        <p:xfrm>
          <a:off x="867600" y="1098000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43" name="Worksheet" r:id="rId3" imgW="9312091" imgH="5722920" progId="Excel.Sheet.8">
                  <p:embed/>
                </p:oleObj>
              </mc:Choice>
              <mc:Fallback>
                <p:oleObj name="Worksheet" r:id="rId3" imgW="9312091" imgH="5722920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600" y="1098000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1447800"/>
            <a:ext cx="1476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100 samples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612000" y="971550"/>
            <a:ext cx="7920000" cy="4565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red curve shows the limiting shape of the distribution.  It is symmetrical around the true value, indicating that the estimator is unbiased.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40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720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451467"/>
              </p:ext>
            </p:extLst>
          </p:nvPr>
        </p:nvGraphicFramePr>
        <p:xfrm>
          <a:off x="867600" y="1098000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79" name="Worksheet" r:id="rId3" imgW="9312091" imgH="5722920" progId="Excel.Sheet.8">
                  <p:embed/>
                </p:oleObj>
              </mc:Choice>
              <mc:Fallback>
                <p:oleObj name="Worksheet" r:id="rId3" imgW="9312091" imgH="5722920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600" y="1098000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2040" name="Freeform 8"/>
          <p:cNvSpPr>
            <a:spLocks/>
          </p:cNvSpPr>
          <p:nvPr/>
        </p:nvSpPr>
        <p:spPr bwMode="auto">
          <a:xfrm>
            <a:off x="601200" y="1274400"/>
            <a:ext cx="7916863" cy="3598863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0200" y="1447800"/>
            <a:ext cx="1476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100 samples</a:t>
            </a:r>
            <a:endParaRPr lang="en-GB" b="1" dirty="0"/>
          </a:p>
        </p:txBody>
      </p:sp>
      <p:sp>
        <p:nvSpPr>
          <p:cNvPr id="2" name="Rectangle 1"/>
          <p:cNvSpPr/>
          <p:nvPr/>
        </p:nvSpPr>
        <p:spPr bwMode="auto">
          <a:xfrm>
            <a:off x="564356" y="4817270"/>
            <a:ext cx="50494" cy="95250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1" name="Text Box 5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1800">
              <a:latin typeface="Arial" charset="0"/>
            </a:endParaRPr>
          </a:p>
          <a:p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  <a:endParaRPr lang="en-US" sz="1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distribution is normal because the </a:t>
            </a:r>
            <a:r>
              <a:rPr lang="en-GB" sz="1500" b="1" dirty="0" smtClean="0"/>
              <a:t>random component of the coefficient is a weighted linear combination of the values of the disturbance term in the observations in the sample.  We demonstrated this in the previous slideshow.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12000" y="971550"/>
            <a:ext cx="7920000" cy="4565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560202"/>
              </p:ext>
            </p:extLst>
          </p:nvPr>
        </p:nvGraphicFramePr>
        <p:xfrm>
          <a:off x="867600" y="1098000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09" name="Worksheet" r:id="rId3" imgW="9312091" imgH="5722920" progId="Excel.Sheet.8">
                  <p:embed/>
                </p:oleObj>
              </mc:Choice>
              <mc:Fallback>
                <p:oleObj name="Worksheet" r:id="rId3" imgW="9312091" imgH="572292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600" y="1098000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8"/>
          <p:cNvSpPr>
            <a:spLocks/>
          </p:cNvSpPr>
          <p:nvPr/>
        </p:nvSpPr>
        <p:spPr bwMode="auto">
          <a:xfrm>
            <a:off x="601200" y="1274400"/>
            <a:ext cx="7916863" cy="3598863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600200" y="1447800"/>
            <a:ext cx="1476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100 samples</a:t>
            </a:r>
            <a:endParaRPr lang="en-GB" b="1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564356" y="4817270"/>
            <a:ext cx="50494" cy="95250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9025"/>
            <a:ext cx="9144000" cy="1098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210956"/>
              </p:ext>
            </p:extLst>
          </p:nvPr>
        </p:nvGraphicFramePr>
        <p:xfrm>
          <a:off x="1612900" y="603250"/>
          <a:ext cx="50165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10" name="Equation" r:id="rId5" imgW="5016240" imgH="952200" progId="Equation.DSMT4">
                  <p:embed/>
                </p:oleObj>
              </mc:Choice>
              <mc:Fallback>
                <p:oleObj name="Equation" r:id="rId5" imgW="5016240" imgH="952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603250"/>
                        <a:ext cx="5016500" cy="94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1" name="Text Box 5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1800">
              <a:latin typeface="Arial" charset="0"/>
            </a:endParaRPr>
          </a:p>
          <a:p>
            <a:r>
              <a:rPr lang="en-US" sz="1800">
                <a:latin typeface="Arial" charset="0"/>
              </a:rPr>
              <a:t>	</a:t>
            </a:r>
            <a:endParaRPr lang="en-US" b="1">
              <a:latin typeface="Arial" charset="0"/>
            </a:endParaRPr>
          </a:p>
          <a:p>
            <a:endParaRPr lang="en-US" b="1">
              <a:latin typeface="Arial" charset="0"/>
            </a:endParaRPr>
          </a:p>
          <a:p>
            <a:r>
              <a:rPr lang="en-US" b="1">
                <a:latin typeface="Arial" charset="0"/>
              </a:rPr>
              <a:t>	</a:t>
            </a:r>
            <a:endParaRPr lang="en-US" sz="1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We are assuming (Assumption A.6) that the disturbance term in each observation has a normal distribution.  A linear combination of normally distributed random variables itself has a normal distribution.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42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12000" y="971550"/>
            <a:ext cx="7920000" cy="4565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578561"/>
              </p:ext>
            </p:extLst>
          </p:nvPr>
        </p:nvGraphicFramePr>
        <p:xfrm>
          <a:off x="867600" y="1098000"/>
          <a:ext cx="7018338" cy="431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11" name="Worksheet" r:id="rId3" imgW="9312091" imgH="5722920" progId="Excel.Sheet.8">
                  <p:embed/>
                </p:oleObj>
              </mc:Choice>
              <mc:Fallback>
                <p:oleObj name="Worksheet" r:id="rId3" imgW="9312091" imgH="572292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600" y="1098000"/>
                        <a:ext cx="7018338" cy="431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8"/>
          <p:cNvSpPr>
            <a:spLocks/>
          </p:cNvSpPr>
          <p:nvPr/>
        </p:nvSpPr>
        <p:spPr bwMode="auto">
          <a:xfrm>
            <a:off x="601200" y="1274400"/>
            <a:ext cx="7916863" cy="3598863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600200" y="1447800"/>
            <a:ext cx="1476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100 samples</a:t>
            </a:r>
            <a:endParaRPr lang="en-GB" b="1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564356" y="4817270"/>
            <a:ext cx="50494" cy="95250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39025"/>
            <a:ext cx="9144000" cy="1098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210956"/>
              </p:ext>
            </p:extLst>
          </p:nvPr>
        </p:nvGraphicFramePr>
        <p:xfrm>
          <a:off x="1612900" y="603250"/>
          <a:ext cx="50165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12" name="Equation" r:id="rId5" imgW="5016240" imgH="952200" progId="Equation.DSMT4">
                  <p:embed/>
                </p:oleObj>
              </mc:Choice>
              <mc:Fallback>
                <p:oleObj name="Equation" r:id="rId5" imgW="501624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603250"/>
                        <a:ext cx="5016500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20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2.4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dirty="0" smtClean="0">
                <a:solidFill>
                  <a:schemeClr val="bg1"/>
                </a:solidFill>
                <a:hlinkClick r:id="rId3"/>
              </a:rPr>
              <a:t>/</a:t>
            </a:r>
            <a:r>
              <a:rPr lang="en-GB" sz="12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4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5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8248650" y="6553200"/>
            <a:ext cx="819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2016.04.18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805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5806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use one to investigate the behavior of OLS regression coefficients when applied to a simple regression model.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Line 35"/>
          <p:cNvSpPr>
            <a:spLocks noChangeShapeType="1"/>
          </p:cNvSpPr>
          <p:nvPr/>
        </p:nvSpPr>
        <p:spPr bwMode="auto">
          <a:xfrm>
            <a:off x="76200" y="3897313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0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assume that </a:t>
            </a:r>
            <a:r>
              <a:rPr lang="en-GB" sz="1500" b="1" i="1"/>
              <a:t>Y</a:t>
            </a:r>
            <a:r>
              <a:rPr lang="en-GB" sz="1500" b="1"/>
              <a:t> is determined by a variable </a:t>
            </a:r>
            <a:r>
              <a:rPr lang="en-GB" sz="1500" b="1" i="1"/>
              <a:t>X</a:t>
            </a:r>
            <a:r>
              <a:rPr lang="en-GB" sz="1500" b="1"/>
              <a:t> and a disturbance term </a:t>
            </a:r>
            <a:r>
              <a:rPr lang="en-GB" sz="1500" b="1" i="1"/>
              <a:t>u</a:t>
            </a:r>
            <a:r>
              <a:rPr lang="en-GB" sz="1500" b="1"/>
              <a:t>, we will choose the data for </a:t>
            </a:r>
            <a:r>
              <a:rPr lang="en-GB" sz="1500" b="1" i="1"/>
              <a:t>X</a:t>
            </a:r>
            <a:r>
              <a:rPr lang="en-GB" sz="1500" b="1"/>
              <a:t>, and we will choose values for the parameters.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3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sp>
        <p:nvSpPr>
          <p:cNvPr id="101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also generate values for the disturbance term randomly from a known distribution.</a:t>
            </a:r>
            <a:endParaRPr lang="en-GB" sz="15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75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2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248843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cxnSp>
        <p:nvCxnSpPr>
          <p:cNvPr id="248855" name="AutoShape 23"/>
          <p:cNvCxnSpPr>
            <a:cxnSpLocks noChangeShapeType="1"/>
            <a:stCxn id="248840" idx="2"/>
            <a:endCxn id="248842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7" name="AutoShape 25"/>
          <p:cNvCxnSpPr>
            <a:cxnSpLocks noChangeShapeType="1"/>
            <a:stCxn id="248839" idx="2"/>
            <a:endCxn id="248842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9" name="AutoShape 27"/>
          <p:cNvCxnSpPr>
            <a:cxnSpLocks noChangeShapeType="1"/>
            <a:stCxn id="248841" idx="2"/>
            <a:endCxn id="248842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1" name="AutoShape 29"/>
          <p:cNvCxnSpPr>
            <a:cxnSpLocks noChangeShapeType="1"/>
            <a:stCxn id="248842" idx="2"/>
            <a:endCxn id="248843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sp>
        <p:nvSpPr>
          <p:cNvPr id="100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values of </a:t>
            </a:r>
            <a:r>
              <a:rPr lang="en-GB" sz="1500" b="1" i="1"/>
              <a:t>Y</a:t>
            </a:r>
            <a:r>
              <a:rPr lang="en-GB" sz="1500" b="1"/>
              <a:t> in the sample will be determined by the values of </a:t>
            </a:r>
            <a:r>
              <a:rPr lang="en-GB" sz="1500" b="1" i="1"/>
              <a:t>X</a:t>
            </a:r>
            <a:r>
              <a:rPr lang="en-GB" sz="1500" b="1"/>
              <a:t>, the parameters and the values of the disturbance term.</a:t>
            </a:r>
            <a:endParaRPr lang="en-GB" sz="15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13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432000"/>
            <a:ext cx="9144000" cy="5263950"/>
          </a:xfrm>
          <a:prstGeom prst="rect">
            <a:avLst/>
          </a:prstGeom>
          <a:solidFill>
            <a:srgbClr val="DDE5FF"/>
          </a:solidFill>
          <a:ln>
            <a:noFill/>
          </a:ln>
          <a:effectLst>
            <a:innerShdw blurRad="762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4584700" y="419100"/>
            <a:ext cx="0" cy="5308600"/>
          </a:xfrm>
          <a:prstGeom prst="line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107950" y="1462088"/>
            <a:ext cx="12954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 algn="ctr"/>
            <a:endParaRPr lang="en-GB" sz="600" b="1">
              <a:latin typeface="Times New Roman" pitchFamily="18" charset="0"/>
            </a:endParaRPr>
          </a:p>
          <a:p>
            <a:pPr algn="ctr"/>
            <a:r>
              <a:rPr lang="en-GB" sz="1600" b="1"/>
              <a:t>Choose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data for </a:t>
            </a:r>
            <a:r>
              <a:rPr lang="en-GB" sz="2000" b="1" i="1">
                <a:latin typeface="Times New Roman" pitchFamily="18" charset="0"/>
              </a:rPr>
              <a:t>X</a:t>
            </a:r>
            <a:endParaRPr lang="en-GB" sz="1000" b="1">
              <a:latin typeface="Times New Roman" pitchFamily="18" charset="0"/>
            </a:endParaRP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1500188" y="1462088"/>
            <a:ext cx="13716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46800" bIns="46800"/>
          <a:lstStyle/>
          <a:p>
            <a:pPr algn="ctr">
              <a:lnSpc>
                <a:spcPct val="25000"/>
              </a:lnSpc>
              <a:spcBef>
                <a:spcPct val="25000"/>
              </a:spcBef>
            </a:pPr>
            <a:endParaRPr lang="en-GB" sz="400" b="1"/>
          </a:p>
          <a:p>
            <a:pPr algn="ctr">
              <a:lnSpc>
                <a:spcPct val="80000"/>
              </a:lnSpc>
              <a:spcBef>
                <a:spcPct val="25000"/>
              </a:spcBef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parameter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values</a:t>
            </a:r>
          </a:p>
        </p:txBody>
      </p:sp>
      <p:sp>
        <p:nvSpPr>
          <p:cNvPr id="248841" name="Text Box 9"/>
          <p:cNvSpPr txBox="1">
            <a:spLocks noChangeArrowheads="1"/>
          </p:cNvSpPr>
          <p:nvPr/>
        </p:nvSpPr>
        <p:spPr bwMode="auto">
          <a:xfrm>
            <a:off x="2971800" y="1462088"/>
            <a:ext cx="15240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54000" bIns="54000"/>
          <a:lstStyle/>
          <a:p>
            <a:pPr algn="ctr">
              <a:lnSpc>
                <a:spcPct val="80000"/>
              </a:lnSpc>
            </a:pPr>
            <a:endParaRPr lang="en-GB" sz="400" b="1"/>
          </a:p>
          <a:p>
            <a:pPr algn="ctr">
              <a:lnSpc>
                <a:spcPct val="80000"/>
              </a:lnSpc>
            </a:pPr>
            <a:r>
              <a:rPr lang="en-GB" sz="1600" b="1"/>
              <a:t>Choose</a:t>
            </a:r>
          </a:p>
          <a:p>
            <a:pPr algn="ctr">
              <a:lnSpc>
                <a:spcPct val="90000"/>
              </a:lnSpc>
            </a:pPr>
            <a:r>
              <a:rPr lang="en-GB" sz="1600" b="1"/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GB" sz="1600" b="1"/>
              <a:t>for </a:t>
            </a:r>
            <a:r>
              <a:rPr lang="en-GB" sz="2000" b="1" i="1">
                <a:latin typeface="Times New Roman" pitchFamily="18" charset="0"/>
              </a:rPr>
              <a:t>u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2" name="Text Box 10"/>
          <p:cNvSpPr txBox="1">
            <a:spLocks noChangeArrowheads="1"/>
          </p:cNvSpPr>
          <p:nvPr/>
        </p:nvSpPr>
        <p:spPr bwMode="auto">
          <a:xfrm>
            <a:off x="1500188" y="2541588"/>
            <a:ext cx="1371600" cy="346075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Model</a:t>
            </a:r>
          </a:p>
        </p:txBody>
      </p:sp>
      <p:sp>
        <p:nvSpPr>
          <p:cNvPr id="248843" name="Text Box 11"/>
          <p:cNvSpPr txBox="1">
            <a:spLocks noChangeArrowheads="1"/>
          </p:cNvSpPr>
          <p:nvPr/>
        </p:nvSpPr>
        <p:spPr bwMode="auto">
          <a:xfrm>
            <a:off x="1341438" y="3117850"/>
            <a:ext cx="1676400" cy="541338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Generate the values of </a:t>
            </a:r>
            <a:r>
              <a:rPr lang="en-GB" sz="2000" b="1" i="1">
                <a:latin typeface="Times New Roman" pitchFamily="18" charset="0"/>
              </a:rPr>
              <a:t>Y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248844" name="Text Box 12"/>
          <p:cNvSpPr txBox="1">
            <a:spLocks noChangeArrowheads="1"/>
          </p:cNvSpPr>
          <p:nvPr/>
        </p:nvSpPr>
        <p:spPr bwMode="auto">
          <a:xfrm>
            <a:off x="1420813" y="4419600"/>
            <a:ext cx="1524000" cy="346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en-GB" sz="1600" b="1"/>
              <a:t>Estimators</a:t>
            </a:r>
          </a:p>
        </p:txBody>
      </p: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1003300" y="5143500"/>
            <a:ext cx="2362200" cy="4921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1600" b="1"/>
              <a:t>Estimate the values of the parameters</a:t>
            </a:r>
          </a:p>
        </p:txBody>
      </p:sp>
      <p:cxnSp>
        <p:nvCxnSpPr>
          <p:cNvPr id="248855" name="AutoShape 23"/>
          <p:cNvCxnSpPr>
            <a:cxnSpLocks noChangeShapeType="1"/>
            <a:stCxn id="248840" idx="2"/>
            <a:endCxn id="248842" idx="0"/>
          </p:cNvCxnSpPr>
          <p:nvPr/>
        </p:nvCxnSpPr>
        <p:spPr bwMode="auto">
          <a:xfrm>
            <a:off x="2185988" y="2325688"/>
            <a:ext cx="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7" name="AutoShape 25"/>
          <p:cNvCxnSpPr>
            <a:cxnSpLocks noChangeShapeType="1"/>
            <a:stCxn id="248839" idx="2"/>
            <a:endCxn id="248842" idx="1"/>
          </p:cNvCxnSpPr>
          <p:nvPr/>
        </p:nvCxnSpPr>
        <p:spPr bwMode="auto">
          <a:xfrm rot="16200000" flipH="1">
            <a:off x="933450" y="2147888"/>
            <a:ext cx="388937" cy="74453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59" name="AutoShape 27"/>
          <p:cNvCxnSpPr>
            <a:cxnSpLocks noChangeShapeType="1"/>
            <a:stCxn id="248841" idx="2"/>
            <a:endCxn id="248842" idx="3"/>
          </p:cNvCxnSpPr>
          <p:nvPr/>
        </p:nvCxnSpPr>
        <p:spPr bwMode="auto">
          <a:xfrm rot="5400000">
            <a:off x="3108325" y="2089151"/>
            <a:ext cx="388937" cy="862012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1" name="AutoShape 29"/>
          <p:cNvCxnSpPr>
            <a:cxnSpLocks noChangeShapeType="1"/>
            <a:stCxn id="248842" idx="2"/>
            <a:endCxn id="248843" idx="0"/>
          </p:cNvCxnSpPr>
          <p:nvPr/>
        </p:nvCxnSpPr>
        <p:spPr bwMode="auto">
          <a:xfrm flipH="1">
            <a:off x="2179638" y="2887663"/>
            <a:ext cx="6350" cy="2301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3" name="AutoShape 31"/>
          <p:cNvCxnSpPr>
            <a:cxnSpLocks noChangeShapeType="1"/>
            <a:stCxn id="248843" idx="2"/>
            <a:endCxn id="248844" idx="0"/>
          </p:cNvCxnSpPr>
          <p:nvPr/>
        </p:nvCxnSpPr>
        <p:spPr bwMode="auto">
          <a:xfrm>
            <a:off x="2179638" y="3659188"/>
            <a:ext cx="3175" cy="76041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65" name="AutoShape 33"/>
          <p:cNvCxnSpPr>
            <a:cxnSpLocks noChangeShapeType="1"/>
            <a:stCxn id="248844" idx="2"/>
            <a:endCxn id="248845" idx="0"/>
          </p:cNvCxnSpPr>
          <p:nvPr/>
        </p:nvCxnSpPr>
        <p:spPr bwMode="auto">
          <a:xfrm>
            <a:off x="2182813" y="4765675"/>
            <a:ext cx="1587" cy="3778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67" name="Line 35"/>
          <p:cNvSpPr>
            <a:spLocks noChangeShapeType="1"/>
          </p:cNvSpPr>
          <p:nvPr/>
        </p:nvSpPr>
        <p:spPr bwMode="auto">
          <a:xfrm>
            <a:off x="76200" y="3754438"/>
            <a:ext cx="899795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48868" name="AutoShape 36"/>
          <p:cNvCxnSpPr>
            <a:cxnSpLocks noChangeShapeType="1"/>
            <a:stCxn id="248839" idx="2"/>
            <a:endCxn id="248844" idx="1"/>
          </p:cNvCxnSpPr>
          <p:nvPr/>
        </p:nvCxnSpPr>
        <p:spPr bwMode="auto">
          <a:xfrm rot="16200000" flipH="1">
            <a:off x="-45244" y="3126581"/>
            <a:ext cx="2266950" cy="66516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A MONTE CARLO EXPERIMENT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609600" y="457200"/>
            <a:ext cx="3505200" cy="863600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>
            <a:innerShdw blurRad="76200">
              <a:prstClr val="black"/>
            </a:innerShdw>
          </a:effectLst>
        </p:spPr>
        <p:txBody>
          <a:bodyPr tIns="72000" bIns="54000"/>
          <a:lstStyle/>
          <a:p>
            <a:pPr algn="ctr">
              <a:lnSpc>
                <a:spcPct val="80000"/>
              </a:lnSpc>
            </a:pPr>
            <a:r>
              <a:rPr lang="en-GB" sz="1600" b="1" dirty="0"/>
              <a:t>Choose model in which </a:t>
            </a:r>
            <a:r>
              <a:rPr lang="en-GB" sz="2000" b="1" i="1" dirty="0">
                <a:latin typeface="Times New Roman" pitchFamily="18" charset="0"/>
              </a:rPr>
              <a:t>Y</a:t>
            </a:r>
            <a:r>
              <a:rPr lang="en-GB" sz="1600" b="1" dirty="0"/>
              <a:t> is determined by </a:t>
            </a:r>
            <a:r>
              <a:rPr lang="en-GB" sz="2000" b="1" i="1" dirty="0">
                <a:latin typeface="Times New Roman" pitchFamily="18" charset="0"/>
              </a:rPr>
              <a:t>X</a:t>
            </a:r>
            <a:r>
              <a:rPr lang="en-GB" sz="1600" b="1" dirty="0"/>
              <a:t>, parameter</a:t>
            </a:r>
            <a:r>
              <a:rPr lang="en-GB" sz="2000" b="1" dirty="0">
                <a:latin typeface="Times New Roman" pitchFamily="18" charset="0"/>
              </a:rPr>
              <a:t> </a:t>
            </a:r>
            <a:r>
              <a:rPr lang="en-GB" sz="1600" b="1" dirty="0"/>
              <a:t>values, and </a:t>
            </a:r>
            <a:r>
              <a:rPr lang="en-GB" sz="2000" b="1" i="1" dirty="0">
                <a:latin typeface="Times New Roman" pitchFamily="18" charset="0"/>
              </a:rPr>
              <a:t>u</a:t>
            </a:r>
            <a:endParaRPr lang="en-GB" sz="2400" b="1" dirty="0">
              <a:latin typeface="Times New Roman" pitchFamily="18" charset="0"/>
            </a:endParaRPr>
          </a:p>
        </p:txBody>
      </p:sp>
      <p:sp>
        <p:nvSpPr>
          <p:cNvPr id="99" name="Text Box 2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then use the regression technique to obtain estimates of the parameters using only the data on </a:t>
            </a:r>
            <a:r>
              <a:rPr lang="en-GB" sz="1500" b="1" i="1"/>
              <a:t>Y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28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43E88D6-23F3-46D2-9D6B-41BEAF8AAD4A}"/>
</file>

<file path=customXml/itemProps2.xml><?xml version="1.0" encoding="utf-8"?>
<ds:datastoreItem xmlns:ds="http://schemas.openxmlformats.org/officeDocument/2006/customXml" ds:itemID="{73C0114A-19BB-488C-9524-78285449162A}"/>
</file>

<file path=customXml/itemProps3.xml><?xml version="1.0" encoding="utf-8"?>
<ds:datastoreItem xmlns:ds="http://schemas.openxmlformats.org/officeDocument/2006/customXml" ds:itemID="{5CBD73FC-20B3-4374-A178-96FAFCF9A793}"/>
</file>

<file path=docProps/app.xml><?xml version="1.0" encoding="utf-8"?>
<Properties xmlns="http://schemas.openxmlformats.org/officeDocument/2006/extended-properties" xmlns:vt="http://schemas.openxmlformats.org/officeDocument/2006/docPropsVTypes">
  <TotalTime>4058</TotalTime>
  <Words>2082</Words>
  <Application>Microsoft Office PowerPoint</Application>
  <PresentationFormat>On-screen Show (4:3)</PresentationFormat>
  <Paragraphs>493</Paragraphs>
  <Slides>44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Default Design</vt:lpstr>
      <vt:lpstr>Equation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125</cp:revision>
  <dcterms:created xsi:type="dcterms:W3CDTF">1998-05-09T13:24:56Z</dcterms:created>
  <dcterms:modified xsi:type="dcterms:W3CDTF">2016-04-28T08:23:11Z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