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ls" ContentType="application/vnd.ms-excel"/>
  <Default Extension="xml" ContentType="application/xml"/>
  <Override PartName="/ppt/presentation.xml" ContentType="application/vnd.openxmlformats-officedocument.presentationml.presentation.main+xml"/>
  <Override PartName="/ppt/slides/slide43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44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4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22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21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33.xml" ContentType="application/vnd.openxmlformats-officedocument.presentationml.slide+xml"/>
  <Override PartName="/ppt/slides/slide37.xml" ContentType="application/vnd.openxmlformats-officedocument.presentationml.slide+xml"/>
  <Override PartName="/ppt/slides/slide31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2.xml" ContentType="application/vnd.openxmlformats-officedocument.presentationml.slide+xml"/>
  <Override PartName="/ppt/slides/slide28.xml" ContentType="application/vnd.openxmlformats-officedocument.presentationml.slide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402" r:id="rId2"/>
    <p:sldId id="286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298" r:id="rId13"/>
    <p:sldId id="304" r:id="rId14"/>
    <p:sldId id="303" r:id="rId15"/>
    <p:sldId id="300" r:id="rId16"/>
    <p:sldId id="301" r:id="rId17"/>
    <p:sldId id="399" r:id="rId18"/>
    <p:sldId id="305" r:id="rId19"/>
    <p:sldId id="343" r:id="rId20"/>
    <p:sldId id="307" r:id="rId21"/>
    <p:sldId id="342" r:id="rId22"/>
    <p:sldId id="344" r:id="rId23"/>
    <p:sldId id="375" r:id="rId24"/>
    <p:sldId id="376" r:id="rId25"/>
    <p:sldId id="380" r:id="rId26"/>
    <p:sldId id="381" r:id="rId27"/>
    <p:sldId id="382" r:id="rId28"/>
    <p:sldId id="383" r:id="rId29"/>
    <p:sldId id="384" r:id="rId30"/>
    <p:sldId id="379" r:id="rId31"/>
    <p:sldId id="396" r:id="rId32"/>
    <p:sldId id="397" r:id="rId33"/>
    <p:sldId id="398" r:id="rId34"/>
    <p:sldId id="327" r:id="rId35"/>
    <p:sldId id="388" r:id="rId36"/>
    <p:sldId id="390" r:id="rId37"/>
    <p:sldId id="391" r:id="rId38"/>
    <p:sldId id="392" r:id="rId39"/>
    <p:sldId id="393" r:id="rId40"/>
    <p:sldId id="387" r:id="rId41"/>
    <p:sldId id="394" r:id="rId42"/>
    <p:sldId id="395" r:id="rId43"/>
    <p:sldId id="400" r:id="rId44"/>
    <p:sldId id="401" r:id="rId45"/>
    <p:sldId id="284" r:id="rId4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B2B2B2"/>
    <a:srgbClr val="004D99"/>
    <a:srgbClr val="003366"/>
    <a:srgbClr val="F8F8FA"/>
    <a:srgbClr val="F8F9FA"/>
    <a:srgbClr val="F5F5F5"/>
    <a:srgbClr val="0066CC"/>
    <a:srgbClr val="FBFCFF"/>
    <a:srgbClr val="FBE3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3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316" y="-462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ustomXml" Target="../customXml/item3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emf"/><Relationship Id="rId4" Type="http://schemas.openxmlformats.org/officeDocument/2006/relationships/image" Target="../media/image11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emf"/><Relationship Id="rId4" Type="http://schemas.openxmlformats.org/officeDocument/2006/relationships/image" Target="../media/image11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emf"/><Relationship Id="rId4" Type="http://schemas.openxmlformats.org/officeDocument/2006/relationships/image" Target="../media/image12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emf"/><Relationship Id="rId4" Type="http://schemas.openxmlformats.org/officeDocument/2006/relationships/image" Target="../media/image12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e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emf"/><Relationship Id="rId4" Type="http://schemas.openxmlformats.org/officeDocument/2006/relationships/image" Target="../media/image12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6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6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3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3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3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DCC5A-0BF2-4AD0-A1E0-3788E6F738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660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4B8A10-2D34-42D8-9081-EA3338DDA2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97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AAA39-7341-4BF9-BA48-CDFFB630FE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80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BF9E1-0307-4351-BEDC-3CCDDA08045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639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0C90C-4879-4CA4-9D55-A8BAE5154B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106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F6F0C-2D00-4854-965C-3957AFC961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14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B2731-5584-419D-A7E5-270B0F5F0C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481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85FC66-D6C4-4EEA-A929-8BDD03675A3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807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4607D0-4C54-46D4-B952-181CCF2BDA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41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19081-EBA3-4462-8FB3-62C4027D31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68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71D96-6AFD-4D9B-985A-252688D0208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78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719F86F7-A83B-49C9-A597-979DA599057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4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6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3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oleObject" Target="../embeddings/oleObject49.bin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11.wmf"/><Relationship Id="rId5" Type="http://schemas.openxmlformats.org/officeDocument/2006/relationships/image" Target="../media/image8.emf"/><Relationship Id="rId10" Type="http://schemas.openxmlformats.org/officeDocument/2006/relationships/oleObject" Target="../embeddings/oleObject52.bin"/><Relationship Id="rId4" Type="http://schemas.openxmlformats.org/officeDocument/2006/relationships/oleObject" Target="../embeddings/Microsoft_Excel_97-2003_Worksheet1.xls"/><Relationship Id="rId9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11.w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56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8.bin"/><Relationship Id="rId10" Type="http://schemas.openxmlformats.org/officeDocument/2006/relationships/image" Target="../media/image12.w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60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61.bin"/><Relationship Id="rId7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62.bin"/><Relationship Id="rId10" Type="http://schemas.openxmlformats.org/officeDocument/2006/relationships/image" Target="../media/image12.w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6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66.bin"/><Relationship Id="rId10" Type="http://schemas.openxmlformats.org/officeDocument/2006/relationships/image" Target="../media/image12.w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68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0.bin"/><Relationship Id="rId10" Type="http://schemas.openxmlformats.org/officeDocument/2006/relationships/image" Target="../media/image12.w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7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74.bin"/><Relationship Id="rId10" Type="http://schemas.openxmlformats.org/officeDocument/2006/relationships/image" Target="../media/image6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76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77.bin"/><Relationship Id="rId7" Type="http://schemas.openxmlformats.org/officeDocument/2006/relationships/oleObject" Target="../embeddings/oleObject7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78.bin"/><Relationship Id="rId10" Type="http://schemas.openxmlformats.org/officeDocument/2006/relationships/image" Target="../media/image6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80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13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82.bin"/><Relationship Id="rId7" Type="http://schemas.openxmlformats.org/officeDocument/2006/relationships/oleObject" Target="../embeddings/oleObject8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83.bin"/><Relationship Id="rId4" Type="http://schemas.openxmlformats.org/officeDocument/2006/relationships/image" Target="../media/image1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13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13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13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92.bin"/><Relationship Id="rId7" Type="http://schemas.openxmlformats.org/officeDocument/2006/relationships/oleObject" Target="../embeddings/oleObject9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1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13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13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13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21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21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21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02.bin"/><Relationship Id="rId4" Type="http://schemas.openxmlformats.org/officeDocument/2006/relationships/image" Target="../media/image21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2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24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2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26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26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6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2: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Properties of the Regression Coefficients and Hypothesis Testing 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952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1734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9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01740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It is easily demonstrated that </a:t>
            </a:r>
            <a:r>
              <a:rPr lang="en-GB" sz="1500" b="1" i="1"/>
              <a:t>RSS</a:t>
            </a:r>
            <a:r>
              <a:rPr lang="en-GB" sz="1500" b="1"/>
              <a:t>/</a:t>
            </a:r>
            <a:r>
              <a:rPr lang="en-GB" sz="1500" b="1" i="1"/>
              <a:t>TSS</a:t>
            </a:r>
            <a:r>
              <a:rPr lang="en-GB" sz="1500" b="1"/>
              <a:t> is equal to 1 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 </a:t>
            </a:r>
            <a:r>
              <a:rPr lang="en-GB" sz="1500" b="1" i="1"/>
              <a:t>R</a:t>
            </a:r>
            <a:r>
              <a:rPr lang="en-GB" sz="1500" b="1" baseline="30000"/>
              <a:t>2</a:t>
            </a:r>
            <a:r>
              <a:rPr lang="en-GB" sz="1500" b="1"/>
              <a:t>.</a:t>
            </a:r>
            <a:endParaRPr lang="en-GB" sz="1500" b="1" i="1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885949" y="666750"/>
            <a:ext cx="5419726" cy="1162049"/>
          </a:xfrm>
          <a:prstGeom prst="rect">
            <a:avLst/>
          </a:prstGeom>
          <a:solidFill>
            <a:srgbClr val="F8F9F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2133600" y="828675"/>
            <a:ext cx="4876800" cy="8382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300488"/>
              </p:ext>
            </p:extLst>
          </p:nvPr>
        </p:nvGraphicFramePr>
        <p:xfrm>
          <a:off x="2209800" y="868363"/>
          <a:ext cx="4724400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996" name="Equation" r:id="rId3" imgW="4724280" imgH="723600" progId="Equation.3">
                  <p:embed/>
                </p:oleObj>
              </mc:Choice>
              <mc:Fallback>
                <p:oleObj name="Equation" r:id="rId3" imgW="472428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868363"/>
                        <a:ext cx="4724400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4028400"/>
            <a:ext cx="9144000" cy="156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1743" name="Rectangle 15"/>
          <p:cNvSpPr>
            <a:spLocks noChangeArrowheads="1"/>
          </p:cNvSpPr>
          <p:nvPr/>
        </p:nvSpPr>
        <p:spPr bwMode="auto">
          <a:xfrm>
            <a:off x="4570413" y="4800600"/>
            <a:ext cx="685800" cy="7127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2815200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959945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997" name="Equation" r:id="rId5" imgW="4190760" imgH="558720" progId="Equation.DSMT4">
                  <p:embed/>
                </p:oleObj>
              </mc:Choice>
              <mc:Fallback>
                <p:oleObj name="Equation" r:id="rId5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592939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998" name="Equation" r:id="rId7" imgW="2324100" imgH="279400" progId="Equation.3">
                  <p:embed/>
                </p:oleObj>
              </mc:Choice>
              <mc:Fallback>
                <p:oleObj name="Equation" r:id="rId7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783233"/>
              </p:ext>
            </p:extLst>
          </p:nvPr>
        </p:nvGraphicFramePr>
        <p:xfrm>
          <a:off x="1990725" y="2836863"/>
          <a:ext cx="3149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999" name="Equation" r:id="rId9" imgW="3149280" imgH="1054080" progId="Equation.DSMT4">
                  <p:embed/>
                </p:oleObj>
              </mc:Choice>
              <mc:Fallback>
                <p:oleObj name="Equation" r:id="rId9" imgW="314928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2836863"/>
                        <a:ext cx="3149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6702424" y="4810125"/>
            <a:ext cx="841375" cy="3651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527018"/>
              </p:ext>
            </p:extLst>
          </p:nvPr>
        </p:nvGraphicFramePr>
        <p:xfrm>
          <a:off x="504825" y="4071938"/>
          <a:ext cx="81930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000" name="Equation" r:id="rId11" imgW="8191440" imgH="1447560" progId="Equation.DSMT4">
                  <p:embed/>
                </p:oleObj>
              </mc:Choice>
              <mc:Fallback>
                <p:oleObj name="Equation" r:id="rId11" imgW="8191440" imgH="1447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71938"/>
                        <a:ext cx="8193088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0" y="4028400"/>
            <a:ext cx="9144000" cy="156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Rectangle 14"/>
          <p:cNvSpPr>
            <a:spLocks noChangeArrowheads="1"/>
          </p:cNvSpPr>
          <p:nvPr/>
        </p:nvSpPr>
        <p:spPr bwMode="auto">
          <a:xfrm>
            <a:off x="6969125" y="4357688"/>
            <a:ext cx="365125" cy="3651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6702424" y="4810125"/>
            <a:ext cx="841375" cy="3651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2760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202768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1"/>
              <a:t>F</a:t>
            </a:r>
            <a:r>
              <a:rPr lang="en-GB" sz="1500" b="1"/>
              <a:t> is a monotonically increasing function of </a:t>
            </a:r>
            <a:r>
              <a:rPr lang="en-GB" sz="1500" b="1" i="1"/>
              <a:t>R</a:t>
            </a:r>
            <a:r>
              <a:rPr lang="en-GB" sz="1500" b="1" baseline="30000"/>
              <a:t>2</a:t>
            </a:r>
            <a:r>
              <a:rPr lang="en-GB" sz="1500" b="1"/>
              <a:t>.  As </a:t>
            </a:r>
            <a:r>
              <a:rPr lang="en-GB" sz="1500" b="1" i="1"/>
              <a:t>R</a:t>
            </a:r>
            <a:r>
              <a:rPr lang="en-GB" sz="1500" b="1" baseline="30000"/>
              <a:t>2</a:t>
            </a:r>
            <a:r>
              <a:rPr lang="en-GB" sz="1500" b="1"/>
              <a:t> increases, the numerator increases and the denominator decreases, so for both of these reasons </a:t>
            </a:r>
            <a:r>
              <a:rPr lang="en-GB" sz="1500" b="1" i="1"/>
              <a:t>F</a:t>
            </a:r>
            <a:r>
              <a:rPr lang="en-GB" sz="1500" b="1"/>
              <a:t> increases.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2815200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0" y="537900"/>
            <a:ext cx="9144000" cy="147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301625" y="566700"/>
            <a:ext cx="8532813" cy="16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Model   </a:t>
            </a:r>
            <a:r>
              <a:rPr lang="en-US" sz="1800" b="1" dirty="0" smtClean="0">
                <a:latin typeface="Arial" charset="0"/>
              </a:rPr>
              <a:t>                            </a:t>
            </a:r>
            <a:r>
              <a:rPr lang="en-US" sz="1100" b="1" dirty="0" smtClean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      </a:t>
            </a:r>
            <a:r>
              <a:rPr lang="en-US" b="1" i="1" dirty="0" smtClean="0">
                <a:latin typeface="+mn-lt"/>
              </a:rPr>
              <a:t>Y</a:t>
            </a:r>
            <a:r>
              <a:rPr lang="en-US" b="1" dirty="0" smtClean="0">
                <a:latin typeface="+mn-lt"/>
              </a:rPr>
              <a:t> =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1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2</a:t>
            </a:r>
            <a:r>
              <a:rPr lang="en-US" b="1" i="1" dirty="0" smtClean="0">
                <a:latin typeface="+mn-lt"/>
              </a:rPr>
              <a:t>X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+mn-lt"/>
              </a:rPr>
              <a:t>u</a:t>
            </a:r>
            <a:endParaRPr lang="en-US" b="1" i="1" dirty="0">
              <a:latin typeface="+mn-lt"/>
            </a:endParaRPr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Null hypothesis:	</a:t>
            </a:r>
            <a:r>
              <a:rPr lang="en-US" b="1" i="1" dirty="0"/>
              <a:t>H</a:t>
            </a:r>
            <a:r>
              <a:rPr lang="en-US" b="1" baseline="-25000" dirty="0"/>
              <a:t>0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= </a:t>
            </a:r>
            <a:r>
              <a:rPr lang="en-US" b="1" dirty="0" smtClean="0"/>
              <a:t>0</a:t>
            </a:r>
            <a:endParaRPr lang="en-US" b="1" dirty="0"/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Alternative hypothesis:	</a:t>
            </a:r>
            <a:r>
              <a:rPr lang="en-US" b="1" i="1" dirty="0"/>
              <a:t>H</a:t>
            </a:r>
            <a:r>
              <a:rPr lang="en-US" b="1" baseline="-25000" dirty="0"/>
              <a:t>1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</a:t>
            </a:r>
            <a:r>
              <a:rPr lang="en-US" b="1" dirty="0">
                <a:cs typeface="Arial" charset="0"/>
              </a:rPr>
              <a:t>≠ </a:t>
            </a:r>
            <a:r>
              <a:rPr lang="en-US" b="1" dirty="0" smtClean="0">
                <a:cs typeface="Arial" charset="0"/>
              </a:rPr>
              <a:t>0</a:t>
            </a:r>
            <a:endParaRPr lang="en-US" b="1" dirty="0">
              <a:cs typeface="Arial" charset="0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581465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97" name="Equation" r:id="rId3" imgW="4190760" imgH="558720" progId="Equation.DSMT4">
                  <p:embed/>
                </p:oleObj>
              </mc:Choice>
              <mc:Fallback>
                <p:oleObj name="Equation" r:id="rId3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758485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98" name="Equation" r:id="rId5" imgW="2324100" imgH="279400" progId="Equation.3">
                  <p:embed/>
                </p:oleObj>
              </mc:Choice>
              <mc:Fallback>
                <p:oleObj name="Equation" r:id="rId5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615550"/>
              </p:ext>
            </p:extLst>
          </p:nvPr>
        </p:nvGraphicFramePr>
        <p:xfrm>
          <a:off x="1990725" y="2836863"/>
          <a:ext cx="3149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99" name="Equation" r:id="rId7" imgW="3149280" imgH="1054080" progId="Equation.DSMT4">
                  <p:embed/>
                </p:oleObj>
              </mc:Choice>
              <mc:Fallback>
                <p:oleObj name="Equation" r:id="rId7" imgW="314928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2836863"/>
                        <a:ext cx="3149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414680"/>
              </p:ext>
            </p:extLst>
          </p:nvPr>
        </p:nvGraphicFramePr>
        <p:xfrm>
          <a:off x="504825" y="4071938"/>
          <a:ext cx="81930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000" name="Equation" r:id="rId9" imgW="8191440" imgH="1447560" progId="Equation.DSMT4">
                  <p:embed/>
                </p:oleObj>
              </mc:Choice>
              <mc:Fallback>
                <p:oleObj name="Equation" r:id="rId9" imgW="8191440" imgH="144756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71938"/>
                        <a:ext cx="8193088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360000" y="543600"/>
            <a:ext cx="8424000" cy="498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8162925" y="51048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R</a:t>
            </a:r>
            <a:r>
              <a:rPr lang="en-US" sz="1800" b="1" baseline="30000" dirty="0"/>
              <a:t>2</a:t>
            </a:r>
            <a:endParaRPr lang="en-US" sz="1800" b="1" i="1" dirty="0"/>
          </a:p>
        </p:txBody>
      </p:sp>
      <p:graphicFrame>
        <p:nvGraphicFramePr>
          <p:cNvPr id="12289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764273"/>
              </p:ext>
            </p:extLst>
          </p:nvPr>
        </p:nvGraphicFramePr>
        <p:xfrm>
          <a:off x="623888" y="493200"/>
          <a:ext cx="7386637" cy="505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20" name="Worksheet" r:id="rId3" imgW="8677772" imgH="5934557" progId="Excel.Sheet.8">
                  <p:embed/>
                </p:oleObj>
              </mc:Choice>
              <mc:Fallback>
                <p:oleObj name="Worksheet" r:id="rId3" imgW="8677772" imgH="593455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493200"/>
                        <a:ext cx="7386637" cy="505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00" name="Text Box 2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Here is </a:t>
            </a:r>
            <a:r>
              <a:rPr lang="en-GB" sz="1500" b="1" i="1" dirty="0"/>
              <a:t>F</a:t>
            </a:r>
            <a:r>
              <a:rPr lang="en-GB" sz="1500" b="1" dirty="0"/>
              <a:t> plotted as a function of </a:t>
            </a:r>
            <a:r>
              <a:rPr lang="en-GB" sz="1500" b="1" i="1" dirty="0"/>
              <a:t>R</a:t>
            </a:r>
            <a:r>
              <a:rPr lang="en-GB" sz="1500" b="1" baseline="30000" dirty="0"/>
              <a:t>2</a:t>
            </a:r>
            <a:r>
              <a:rPr lang="en-GB" sz="1500" b="1" dirty="0"/>
              <a:t> for the case where there is 1 explanatory variable and 20 observations</a:t>
            </a:r>
            <a:r>
              <a:rPr lang="en-GB" sz="1500" b="1" dirty="0" smtClean="0"/>
              <a:t>.  Since </a:t>
            </a:r>
            <a:r>
              <a:rPr lang="en-GB" sz="1500" b="1" i="1" dirty="0" smtClean="0"/>
              <a:t>k</a:t>
            </a:r>
            <a:r>
              <a:rPr lang="en-GB" sz="1500" b="1" dirty="0" smtClean="0"/>
              <a:t> = 2, </a:t>
            </a:r>
            <a:r>
              <a:rPr lang="en-GB" sz="1500" b="1" i="1" dirty="0" smtClean="0"/>
              <a:t>n</a:t>
            </a:r>
            <a:r>
              <a:rPr lang="en-GB" sz="1500" b="1" dirty="0" smtClean="0"/>
              <a:t> – </a:t>
            </a:r>
            <a:r>
              <a:rPr lang="en-GB" sz="1500" b="1" i="1" dirty="0" smtClean="0"/>
              <a:t>k</a:t>
            </a:r>
            <a:r>
              <a:rPr lang="en-GB" sz="1500" b="1" dirty="0" smtClean="0"/>
              <a:t> = 18. 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923925" y="644400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F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1409700" y="504824"/>
            <a:ext cx="4676775" cy="2114551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005637"/>
              </p:ext>
            </p:extLst>
          </p:nvPr>
        </p:nvGraphicFramePr>
        <p:xfrm>
          <a:off x="2368550" y="1628775"/>
          <a:ext cx="287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21" name="Equation" r:id="rId5" imgW="2869920" imgH="901440" progId="Equation.DSMT4">
                  <p:embed/>
                </p:oleObj>
              </mc:Choice>
              <mc:Fallback>
                <p:oleObj name="Equation" r:id="rId5" imgW="286992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8550" y="1628775"/>
                        <a:ext cx="2870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62035"/>
              </p:ext>
            </p:extLst>
          </p:nvPr>
        </p:nvGraphicFramePr>
        <p:xfrm>
          <a:off x="1577975" y="593725"/>
          <a:ext cx="4254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22" name="Equation" r:id="rId7" imgW="4254480" imgH="914400" progId="Equation.DSMT4">
                  <p:embed/>
                </p:oleObj>
              </mc:Choice>
              <mc:Fallback>
                <p:oleObj name="Equation" r:id="rId7" imgW="42544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593725"/>
                        <a:ext cx="42545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29035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the null hypothesis is true, </a:t>
            </a:r>
            <a:r>
              <a:rPr lang="en-GB" sz="1500" b="1" i="1"/>
              <a:t>F</a:t>
            </a:r>
            <a:r>
              <a:rPr lang="en-GB" sz="1500" b="1"/>
              <a:t> will have a random distribution.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60000" y="543600"/>
            <a:ext cx="8424000" cy="498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8162925" y="51048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R</a:t>
            </a:r>
            <a:r>
              <a:rPr lang="en-US" sz="1800" b="1" baseline="30000" dirty="0"/>
              <a:t>2</a:t>
            </a:r>
            <a:endParaRPr lang="en-US" sz="1800" b="1" i="1" dirty="0"/>
          </a:p>
        </p:txBody>
      </p:sp>
      <p:graphicFrame>
        <p:nvGraphicFramePr>
          <p:cNvPr id="2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528325"/>
              </p:ext>
            </p:extLst>
          </p:nvPr>
        </p:nvGraphicFramePr>
        <p:xfrm>
          <a:off x="623888" y="493200"/>
          <a:ext cx="7386637" cy="505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194" name="Worksheet" r:id="rId3" imgW="8677772" imgH="5934557" progId="Excel.Sheet.8">
                  <p:embed/>
                </p:oleObj>
              </mc:Choice>
              <mc:Fallback>
                <p:oleObj name="Worksheet" r:id="rId3" imgW="8677772" imgH="5934557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493200"/>
                        <a:ext cx="7386637" cy="505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923925" y="644400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F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1409700" y="504824"/>
            <a:ext cx="4676775" cy="2114551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005637"/>
              </p:ext>
            </p:extLst>
          </p:nvPr>
        </p:nvGraphicFramePr>
        <p:xfrm>
          <a:off x="2368550" y="1628775"/>
          <a:ext cx="287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195" name="Equation" r:id="rId5" imgW="2869920" imgH="901440" progId="Equation.DSMT4">
                  <p:embed/>
                </p:oleObj>
              </mc:Choice>
              <mc:Fallback>
                <p:oleObj name="Equation" r:id="rId5" imgW="286992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8550" y="1628775"/>
                        <a:ext cx="2870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62035"/>
              </p:ext>
            </p:extLst>
          </p:nvPr>
        </p:nvGraphicFramePr>
        <p:xfrm>
          <a:off x="1577975" y="593725"/>
          <a:ext cx="4254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196" name="Equation" r:id="rId7" imgW="4254480" imgH="914400" progId="Equation.DSMT4">
                  <p:embed/>
                </p:oleObj>
              </mc:Choice>
              <mc:Fallback>
                <p:oleObj name="Equation" r:id="rId7" imgW="42544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593725"/>
                        <a:ext cx="42545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There will be some critical value which it will </a:t>
            </a:r>
            <a:r>
              <a:rPr lang="en-GB" sz="1500" b="1" dirty="0" smtClean="0"/>
              <a:t>exceed, as a matter of chance, </a:t>
            </a:r>
            <a:r>
              <a:rPr lang="en-GB" sz="1500" b="1" dirty="0"/>
              <a:t>only 5 </a:t>
            </a:r>
            <a:r>
              <a:rPr lang="en-GB" sz="1500" b="1" dirty="0" err="1"/>
              <a:t>percent</a:t>
            </a:r>
            <a:r>
              <a:rPr lang="en-GB" sz="1500" b="1" dirty="0"/>
              <a:t> of the time.  If we are performing a 5 </a:t>
            </a:r>
            <a:r>
              <a:rPr lang="en-GB" sz="1500" b="1" dirty="0" err="1"/>
              <a:t>percent</a:t>
            </a:r>
            <a:r>
              <a:rPr lang="en-GB" sz="1500" b="1" dirty="0"/>
              <a:t> significance test, we will reject </a:t>
            </a:r>
            <a:r>
              <a:rPr lang="en-GB" sz="1500" b="1" i="1" dirty="0"/>
              <a:t>H</a:t>
            </a:r>
            <a:r>
              <a:rPr lang="en-GB" sz="1500" b="1" baseline="-25000" dirty="0"/>
              <a:t>0</a:t>
            </a:r>
            <a:r>
              <a:rPr lang="en-GB" sz="1500" b="1" dirty="0"/>
              <a:t> if the </a:t>
            </a:r>
            <a:r>
              <a:rPr lang="en-GB" sz="1500" b="1" i="1" dirty="0"/>
              <a:t>F</a:t>
            </a:r>
            <a:r>
              <a:rPr lang="en-GB" sz="1500" b="1" dirty="0"/>
              <a:t> statistic is greater than this critical value. 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60000" y="543600"/>
            <a:ext cx="8424000" cy="498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8162925" y="51048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R</a:t>
            </a:r>
            <a:r>
              <a:rPr lang="en-US" sz="1800" b="1" baseline="30000" dirty="0"/>
              <a:t>2</a:t>
            </a:r>
            <a:endParaRPr lang="en-US" sz="1800" b="1" i="1" dirty="0"/>
          </a:p>
        </p:txBody>
      </p:sp>
      <p:graphicFrame>
        <p:nvGraphicFramePr>
          <p:cNvPr id="3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528325"/>
              </p:ext>
            </p:extLst>
          </p:nvPr>
        </p:nvGraphicFramePr>
        <p:xfrm>
          <a:off x="623888" y="493200"/>
          <a:ext cx="7386637" cy="505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77" name="Worksheet" r:id="rId3" imgW="8677772" imgH="5934557" progId="Excel.Sheet.8">
                  <p:embed/>
                </p:oleObj>
              </mc:Choice>
              <mc:Fallback>
                <p:oleObj name="Worksheet" r:id="rId3" imgW="8677772" imgH="5934557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493200"/>
                        <a:ext cx="7386637" cy="505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923925" y="644400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F</a:t>
            </a: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1409700" y="504824"/>
            <a:ext cx="4676775" cy="2114551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005637"/>
              </p:ext>
            </p:extLst>
          </p:nvPr>
        </p:nvGraphicFramePr>
        <p:xfrm>
          <a:off x="2368550" y="1628775"/>
          <a:ext cx="287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78" name="Equation" r:id="rId5" imgW="2869920" imgH="901440" progId="Equation.DSMT4">
                  <p:embed/>
                </p:oleObj>
              </mc:Choice>
              <mc:Fallback>
                <p:oleObj name="Equation" r:id="rId5" imgW="286992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8550" y="1628775"/>
                        <a:ext cx="2870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62035"/>
              </p:ext>
            </p:extLst>
          </p:nvPr>
        </p:nvGraphicFramePr>
        <p:xfrm>
          <a:off x="1577975" y="593725"/>
          <a:ext cx="4254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79" name="Equation" r:id="rId7" imgW="4254480" imgH="914400" progId="Equation.DSMT4">
                  <p:embed/>
                </p:oleObj>
              </mc:Choice>
              <mc:Fallback>
                <p:oleObj name="Equation" r:id="rId7" imgW="42544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593725"/>
                        <a:ext cx="42545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In the case of an </a:t>
            </a:r>
            <a:r>
              <a:rPr lang="en-GB" sz="1500" b="1" i="1" dirty="0"/>
              <a:t>F</a:t>
            </a:r>
            <a:r>
              <a:rPr lang="en-GB" sz="1500" b="1" dirty="0"/>
              <a:t> test, the critical value depends on the number of explanatory variables as well as the number of degrees of freedom</a:t>
            </a:r>
            <a:r>
              <a:rPr lang="en-GB" sz="1500" b="1" dirty="0" smtClean="0"/>
              <a:t>.  When there is one explanatory variable and 18 degrees of freedom, the critical value of </a:t>
            </a:r>
            <a:r>
              <a:rPr lang="en-GB" sz="1500" b="1" i="1" dirty="0" smtClean="0"/>
              <a:t>F</a:t>
            </a:r>
            <a:r>
              <a:rPr lang="en-GB" sz="1500" b="1" dirty="0" smtClean="0"/>
              <a:t> at the 5 </a:t>
            </a:r>
            <a:r>
              <a:rPr lang="en-GB" sz="1500" b="1" dirty="0" err="1" smtClean="0"/>
              <a:t>percent</a:t>
            </a:r>
            <a:r>
              <a:rPr lang="en-GB" sz="1500" b="1" dirty="0" smtClean="0"/>
              <a:t> significance level is 4.41.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60000" y="543600"/>
            <a:ext cx="8424000" cy="498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8162925" y="51048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R</a:t>
            </a:r>
            <a:r>
              <a:rPr lang="en-US" sz="1800" b="1" baseline="30000" dirty="0"/>
              <a:t>2</a:t>
            </a:r>
            <a:endParaRPr lang="en-US" sz="1800" b="1" i="1" dirty="0"/>
          </a:p>
        </p:txBody>
      </p:sp>
      <p:graphicFrame>
        <p:nvGraphicFramePr>
          <p:cNvPr id="3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528325"/>
              </p:ext>
            </p:extLst>
          </p:nvPr>
        </p:nvGraphicFramePr>
        <p:xfrm>
          <a:off x="623888" y="493200"/>
          <a:ext cx="7386637" cy="505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39" name="Worksheet" r:id="rId3" imgW="8677772" imgH="5934557" progId="Excel.Sheet.8">
                  <p:embed/>
                </p:oleObj>
              </mc:Choice>
              <mc:Fallback>
                <p:oleObj name="Worksheet" r:id="rId3" imgW="8677772" imgH="5934557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493200"/>
                        <a:ext cx="7386637" cy="505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923925" y="644400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F</a:t>
            </a:r>
          </a:p>
        </p:txBody>
      </p:sp>
      <p:sp>
        <p:nvSpPr>
          <p:cNvPr id="124939" name="Oval 11"/>
          <p:cNvSpPr>
            <a:spLocks noChangeAspect="1" noChangeArrowheads="1"/>
          </p:cNvSpPr>
          <p:nvPr/>
        </p:nvSpPr>
        <p:spPr bwMode="auto">
          <a:xfrm>
            <a:off x="2452688" y="4788000"/>
            <a:ext cx="144462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714375" y="4647600"/>
            <a:ext cx="552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4.41</a:t>
            </a:r>
            <a:endParaRPr lang="en-GB" b="1" dirty="0"/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1247775" y="4863600"/>
            <a:ext cx="116205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1409700" y="504824"/>
            <a:ext cx="4676775" cy="2114551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462630"/>
              </p:ext>
            </p:extLst>
          </p:nvPr>
        </p:nvGraphicFramePr>
        <p:xfrm>
          <a:off x="2368550" y="1628775"/>
          <a:ext cx="287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40" name="Equation" r:id="rId5" imgW="2869920" imgH="901440" progId="Equation.DSMT4">
                  <p:embed/>
                </p:oleObj>
              </mc:Choice>
              <mc:Fallback>
                <p:oleObj name="Equation" r:id="rId5" imgW="286992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8550" y="1628775"/>
                        <a:ext cx="2870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472332"/>
              </p:ext>
            </p:extLst>
          </p:nvPr>
        </p:nvGraphicFramePr>
        <p:xfrm>
          <a:off x="1577975" y="593725"/>
          <a:ext cx="4254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41" name="Equation" r:id="rId7" imgW="4254480" imgH="914400" progId="Equation.DSMT4">
                  <p:embed/>
                </p:oleObj>
              </mc:Choice>
              <mc:Fallback>
                <p:oleObj name="Equation" r:id="rId7" imgW="42544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593725"/>
                        <a:ext cx="42545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360000" y="543600"/>
            <a:ext cx="8424000" cy="498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15</a:t>
            </a: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For one explanatory variable and 18 degrees of freedom, </a:t>
            </a:r>
            <a:r>
              <a:rPr lang="en-GB" sz="1500" b="1" i="1" dirty="0" smtClean="0"/>
              <a:t>F</a:t>
            </a:r>
            <a:r>
              <a:rPr lang="en-GB" sz="1500" b="1" dirty="0" smtClean="0"/>
              <a:t> = 4.41 </a:t>
            </a:r>
            <a:r>
              <a:rPr lang="en-GB" sz="1500" b="1" dirty="0"/>
              <a:t>when </a:t>
            </a:r>
            <a:r>
              <a:rPr lang="en-GB" sz="1500" b="1" i="1" dirty="0"/>
              <a:t>R</a:t>
            </a:r>
            <a:r>
              <a:rPr lang="en-GB" sz="1500" b="1" baseline="30000" dirty="0"/>
              <a:t>2</a:t>
            </a:r>
            <a:r>
              <a:rPr lang="en-GB" sz="1500" b="1" dirty="0"/>
              <a:t> =</a:t>
            </a:r>
            <a:r>
              <a:rPr lang="en-GB" sz="1500" b="1" dirty="0" smtClean="0"/>
              <a:t> </a:t>
            </a:r>
            <a:r>
              <a:rPr lang="en-GB" sz="1500" b="1" dirty="0"/>
              <a:t>0.20.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8162925" y="51048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R</a:t>
            </a:r>
            <a:r>
              <a:rPr lang="en-US" sz="1800" b="1" baseline="30000" dirty="0"/>
              <a:t>2</a:t>
            </a:r>
            <a:endParaRPr lang="en-US" sz="1800" b="1" i="1" dirty="0"/>
          </a:p>
        </p:txBody>
      </p:sp>
      <p:graphicFrame>
        <p:nvGraphicFramePr>
          <p:cNvPr id="3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528325"/>
              </p:ext>
            </p:extLst>
          </p:nvPr>
        </p:nvGraphicFramePr>
        <p:xfrm>
          <a:off x="623888" y="493200"/>
          <a:ext cx="7386637" cy="505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588" name="Worksheet" r:id="rId4" imgW="8677772" imgH="5934557" progId="Excel.Sheet.8">
                  <p:embed/>
                </p:oleObj>
              </mc:Choice>
              <mc:Fallback>
                <p:oleObj name="Worksheet" r:id="rId4" imgW="8677772" imgH="5934557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493200"/>
                        <a:ext cx="7386637" cy="505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923925" y="644400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F</a:t>
            </a:r>
          </a:p>
        </p:txBody>
      </p:sp>
      <p:sp>
        <p:nvSpPr>
          <p:cNvPr id="32" name="Oval 11"/>
          <p:cNvSpPr>
            <a:spLocks noChangeAspect="1" noChangeArrowheads="1"/>
          </p:cNvSpPr>
          <p:nvPr/>
        </p:nvSpPr>
        <p:spPr bwMode="auto">
          <a:xfrm>
            <a:off x="2452688" y="4788000"/>
            <a:ext cx="144462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714375" y="4647600"/>
            <a:ext cx="552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4.41</a:t>
            </a:r>
            <a:endParaRPr lang="en-GB" b="1" dirty="0"/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1247775" y="4863600"/>
            <a:ext cx="116205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Rectangle 16"/>
          <p:cNvSpPr>
            <a:spLocks noChangeArrowheads="1"/>
          </p:cNvSpPr>
          <p:nvPr/>
        </p:nvSpPr>
        <p:spPr bwMode="auto">
          <a:xfrm>
            <a:off x="1409700" y="504824"/>
            <a:ext cx="4676775" cy="2809876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732289"/>
              </p:ext>
            </p:extLst>
          </p:nvPr>
        </p:nvGraphicFramePr>
        <p:xfrm>
          <a:off x="2368550" y="1628775"/>
          <a:ext cx="287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589" name="Equation" r:id="rId6" imgW="2869920" imgH="901440" progId="Equation.DSMT4">
                  <p:embed/>
                </p:oleObj>
              </mc:Choice>
              <mc:Fallback>
                <p:oleObj name="Equation" r:id="rId6" imgW="286992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8550" y="1628775"/>
                        <a:ext cx="2870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60303"/>
              </p:ext>
            </p:extLst>
          </p:nvPr>
        </p:nvGraphicFramePr>
        <p:xfrm>
          <a:off x="1577975" y="593725"/>
          <a:ext cx="4254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590" name="Equation" r:id="rId8" imgW="4254480" imgH="914400" progId="Equation.DSMT4">
                  <p:embed/>
                </p:oleObj>
              </mc:Choice>
              <mc:Fallback>
                <p:oleObj name="Equation" r:id="rId8" imgW="42544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593725"/>
                        <a:ext cx="42545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927329"/>
              </p:ext>
            </p:extLst>
          </p:nvPr>
        </p:nvGraphicFramePr>
        <p:xfrm>
          <a:off x="1809750" y="2757488"/>
          <a:ext cx="24892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591" name="Equation" r:id="rId10" imgW="2489040" imgH="431640" progId="Equation.DSMT4">
                  <p:embed/>
                </p:oleObj>
              </mc:Choice>
              <mc:Fallback>
                <p:oleObj name="Equation" r:id="rId10" imgW="24890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750" y="2757488"/>
                        <a:ext cx="24892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 bwMode="auto">
          <a:xfrm>
            <a:off x="360000" y="543600"/>
            <a:ext cx="8424000" cy="498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If </a:t>
            </a:r>
            <a:r>
              <a:rPr lang="en-GB" sz="1500" b="1" i="1" dirty="0"/>
              <a:t>R</a:t>
            </a:r>
            <a:r>
              <a:rPr lang="en-GB" sz="1500" b="1" baseline="30000" dirty="0"/>
              <a:t>2</a:t>
            </a:r>
            <a:r>
              <a:rPr lang="en-GB" sz="1500" b="1" dirty="0"/>
              <a:t> is higher than </a:t>
            </a:r>
            <a:r>
              <a:rPr lang="en-GB" sz="1500" b="1" dirty="0" smtClean="0"/>
              <a:t>0.20, </a:t>
            </a:r>
            <a:r>
              <a:rPr lang="en-GB" sz="1500" b="1" i="1" dirty="0"/>
              <a:t>F</a:t>
            </a:r>
            <a:r>
              <a:rPr lang="en-GB" sz="1500" b="1" dirty="0"/>
              <a:t> will be higher than </a:t>
            </a:r>
            <a:r>
              <a:rPr lang="en-GB" sz="1500" b="1" dirty="0" smtClean="0"/>
              <a:t>4.41, </a:t>
            </a:r>
            <a:r>
              <a:rPr lang="en-GB" sz="1500" b="1" dirty="0"/>
              <a:t>and we will reject the null hypothesis at the </a:t>
            </a:r>
            <a:r>
              <a:rPr lang="en-GB" sz="1500" b="1" dirty="0" smtClean="0"/>
              <a:t>5 </a:t>
            </a:r>
            <a:r>
              <a:rPr lang="en-GB" sz="1500" b="1" dirty="0" err="1"/>
              <a:t>percent</a:t>
            </a:r>
            <a:r>
              <a:rPr lang="en-GB" sz="1500" b="1" dirty="0"/>
              <a:t> level.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8162925" y="51048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R</a:t>
            </a:r>
            <a:r>
              <a:rPr lang="en-US" sz="1800" b="1" baseline="30000" dirty="0"/>
              <a:t>2</a:t>
            </a:r>
            <a:endParaRPr lang="en-US" sz="1800" b="1" i="1" dirty="0"/>
          </a:p>
        </p:txBody>
      </p:sp>
      <p:graphicFrame>
        <p:nvGraphicFramePr>
          <p:cNvPr id="31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528325"/>
              </p:ext>
            </p:extLst>
          </p:nvPr>
        </p:nvGraphicFramePr>
        <p:xfrm>
          <a:off x="623888" y="493200"/>
          <a:ext cx="7386637" cy="505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78" name="Worksheet" r:id="rId3" imgW="8677772" imgH="5934557" progId="Excel.Sheet.8">
                  <p:embed/>
                </p:oleObj>
              </mc:Choice>
              <mc:Fallback>
                <p:oleObj name="Worksheet" r:id="rId3" imgW="8677772" imgH="5934557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493200"/>
                        <a:ext cx="7386637" cy="505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923925" y="644400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F</a:t>
            </a:r>
          </a:p>
        </p:txBody>
      </p:sp>
      <p:sp>
        <p:nvSpPr>
          <p:cNvPr id="33" name="Oval 11"/>
          <p:cNvSpPr>
            <a:spLocks noChangeAspect="1" noChangeArrowheads="1"/>
          </p:cNvSpPr>
          <p:nvPr/>
        </p:nvSpPr>
        <p:spPr bwMode="auto">
          <a:xfrm>
            <a:off x="2452688" y="4788000"/>
            <a:ext cx="144462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TextBox 33"/>
          <p:cNvSpPr txBox="1"/>
          <p:nvPr/>
        </p:nvSpPr>
        <p:spPr>
          <a:xfrm>
            <a:off x="714375" y="4647600"/>
            <a:ext cx="552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4.41</a:t>
            </a:r>
            <a:endParaRPr lang="en-GB" b="1" dirty="0"/>
          </a:p>
        </p:txBody>
      </p:sp>
      <p:cxnSp>
        <p:nvCxnSpPr>
          <p:cNvPr id="35" name="Straight Connector 34"/>
          <p:cNvCxnSpPr/>
          <p:nvPr/>
        </p:nvCxnSpPr>
        <p:spPr bwMode="auto">
          <a:xfrm>
            <a:off x="1247775" y="4863600"/>
            <a:ext cx="116205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1409700" y="504824"/>
            <a:ext cx="4676775" cy="2809876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902746"/>
              </p:ext>
            </p:extLst>
          </p:nvPr>
        </p:nvGraphicFramePr>
        <p:xfrm>
          <a:off x="2368550" y="1628775"/>
          <a:ext cx="287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79" name="Equation" r:id="rId5" imgW="2869920" imgH="901440" progId="Equation.DSMT4">
                  <p:embed/>
                </p:oleObj>
              </mc:Choice>
              <mc:Fallback>
                <p:oleObj name="Equation" r:id="rId5" imgW="286992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8550" y="1628775"/>
                        <a:ext cx="2870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863476"/>
              </p:ext>
            </p:extLst>
          </p:nvPr>
        </p:nvGraphicFramePr>
        <p:xfrm>
          <a:off x="1577975" y="593725"/>
          <a:ext cx="4254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80" name="Equation" r:id="rId7" imgW="4254480" imgH="914400" progId="Equation.DSMT4">
                  <p:embed/>
                </p:oleObj>
              </mc:Choice>
              <mc:Fallback>
                <p:oleObj name="Equation" r:id="rId7" imgW="42544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593725"/>
                        <a:ext cx="42545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119981"/>
              </p:ext>
            </p:extLst>
          </p:nvPr>
        </p:nvGraphicFramePr>
        <p:xfrm>
          <a:off x="1809750" y="2757488"/>
          <a:ext cx="24892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81" name="Equation" r:id="rId9" imgW="2489040" imgH="431640" progId="Equation.DSMT4">
                  <p:embed/>
                </p:oleObj>
              </mc:Choice>
              <mc:Fallback>
                <p:oleObj name="Equation" r:id="rId9" imgW="24890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750" y="2757488"/>
                        <a:ext cx="24892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378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360000" y="543600"/>
            <a:ext cx="8424000" cy="498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0062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If we </a:t>
            </a:r>
            <a:r>
              <a:rPr lang="en-GB" sz="1500" b="1" dirty="0" smtClean="0"/>
              <a:t>were performing </a:t>
            </a:r>
            <a:r>
              <a:rPr lang="en-GB" sz="1500" b="1" dirty="0"/>
              <a:t>a 1 </a:t>
            </a:r>
            <a:r>
              <a:rPr lang="en-GB" sz="1500" b="1" dirty="0" err="1"/>
              <a:t>percent</a:t>
            </a:r>
            <a:r>
              <a:rPr lang="en-GB" sz="1500" b="1" dirty="0"/>
              <a:t> </a:t>
            </a:r>
            <a:r>
              <a:rPr lang="en-GB" sz="1500" b="1" dirty="0" smtClean="0"/>
              <a:t>test</a:t>
            </a:r>
            <a:r>
              <a:rPr lang="en-GB" sz="1500" b="1" dirty="0"/>
              <a:t>,</a:t>
            </a:r>
            <a:r>
              <a:rPr lang="en-GB" sz="1500" b="1" dirty="0" smtClean="0"/>
              <a:t> with one explanatory variable and 18 degrees of freedom, the </a:t>
            </a:r>
            <a:r>
              <a:rPr lang="en-GB" sz="1500" b="1" dirty="0"/>
              <a:t>critical value of </a:t>
            </a:r>
            <a:r>
              <a:rPr lang="en-GB" sz="1500" b="1" i="1" dirty="0"/>
              <a:t>F</a:t>
            </a:r>
            <a:r>
              <a:rPr lang="en-GB" sz="1500" b="1" dirty="0"/>
              <a:t> </a:t>
            </a:r>
            <a:r>
              <a:rPr lang="en-GB" sz="1500" b="1" dirty="0" smtClean="0"/>
              <a:t>would be 8.29.  </a:t>
            </a:r>
            <a:r>
              <a:rPr lang="en-GB" sz="1500" b="1" i="1" dirty="0" smtClean="0"/>
              <a:t>F</a:t>
            </a:r>
            <a:r>
              <a:rPr lang="en-GB" sz="1500" b="1" dirty="0" smtClean="0"/>
              <a:t> = 8.29 when,  </a:t>
            </a:r>
            <a:r>
              <a:rPr lang="en-GB" sz="1500" b="1" i="1" dirty="0"/>
              <a:t>R</a:t>
            </a:r>
            <a:r>
              <a:rPr lang="en-GB" sz="1500" b="1" baseline="30000" dirty="0"/>
              <a:t>2</a:t>
            </a:r>
            <a:r>
              <a:rPr lang="en-GB" sz="1500" b="1" dirty="0"/>
              <a:t> =</a:t>
            </a:r>
            <a:r>
              <a:rPr lang="en-GB" sz="1500" b="1" dirty="0" smtClean="0"/>
              <a:t> </a:t>
            </a:r>
            <a:r>
              <a:rPr lang="en-GB" sz="1500" b="1" dirty="0"/>
              <a:t>0.32.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0063" name="Text Box 1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8162925" y="51048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R</a:t>
            </a:r>
            <a:r>
              <a:rPr lang="en-US" sz="1800" b="1" baseline="30000" dirty="0"/>
              <a:t>2</a:t>
            </a:r>
            <a:endParaRPr lang="en-US" sz="1800" b="1" i="1" dirty="0"/>
          </a:p>
        </p:txBody>
      </p:sp>
      <p:graphicFrame>
        <p:nvGraphicFramePr>
          <p:cNvPr id="3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528325"/>
              </p:ext>
            </p:extLst>
          </p:nvPr>
        </p:nvGraphicFramePr>
        <p:xfrm>
          <a:off x="623888" y="493200"/>
          <a:ext cx="7386637" cy="505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30" name="Worksheet" r:id="rId3" imgW="8677772" imgH="5934557" progId="Excel.Sheet.8">
                  <p:embed/>
                </p:oleObj>
              </mc:Choice>
              <mc:Fallback>
                <p:oleObj name="Worksheet" r:id="rId3" imgW="8677772" imgH="5934557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493200"/>
                        <a:ext cx="7386637" cy="505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923925" y="644400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F</a:t>
            </a:r>
          </a:p>
        </p:txBody>
      </p:sp>
      <p:sp>
        <p:nvSpPr>
          <p:cNvPr id="130061" name="Oval 13"/>
          <p:cNvSpPr>
            <a:spLocks noChangeAspect="1" noChangeArrowheads="1"/>
          </p:cNvSpPr>
          <p:nvPr/>
        </p:nvSpPr>
        <p:spPr bwMode="auto">
          <a:xfrm>
            <a:off x="3201988" y="4683600"/>
            <a:ext cx="144462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714375" y="4590000"/>
            <a:ext cx="552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8</a:t>
            </a:r>
            <a:r>
              <a:rPr lang="en-GB" b="1" dirty="0" smtClean="0"/>
              <a:t>.29</a:t>
            </a:r>
            <a:endParaRPr lang="en-GB" b="1" dirty="0"/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1247775" y="4759200"/>
            <a:ext cx="19368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Box 21"/>
          <p:cNvSpPr txBox="1"/>
          <p:nvPr/>
        </p:nvSpPr>
        <p:spPr>
          <a:xfrm>
            <a:off x="3000375" y="4989600"/>
            <a:ext cx="552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0</a:t>
            </a:r>
            <a:r>
              <a:rPr lang="en-GB" b="1" dirty="0" smtClean="0"/>
              <a:t>.32</a:t>
            </a:r>
            <a:endParaRPr lang="en-GB" b="1" dirty="0"/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3274219" y="4845600"/>
            <a:ext cx="0" cy="144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1409700" y="504824"/>
            <a:ext cx="4676775" cy="2809876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902746"/>
              </p:ext>
            </p:extLst>
          </p:nvPr>
        </p:nvGraphicFramePr>
        <p:xfrm>
          <a:off x="2368550" y="1628775"/>
          <a:ext cx="287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31" name="Equation" r:id="rId5" imgW="2869920" imgH="901440" progId="Equation.DSMT4">
                  <p:embed/>
                </p:oleObj>
              </mc:Choice>
              <mc:Fallback>
                <p:oleObj name="Equation" r:id="rId5" imgW="286992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8550" y="1628775"/>
                        <a:ext cx="2870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863476"/>
              </p:ext>
            </p:extLst>
          </p:nvPr>
        </p:nvGraphicFramePr>
        <p:xfrm>
          <a:off x="1577975" y="593725"/>
          <a:ext cx="4254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32" name="Equation" r:id="rId7" imgW="4254480" imgH="914400" progId="Equation.DSMT4">
                  <p:embed/>
                </p:oleObj>
              </mc:Choice>
              <mc:Fallback>
                <p:oleObj name="Equation" r:id="rId7" imgW="42544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593725"/>
                        <a:ext cx="42545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662998"/>
              </p:ext>
            </p:extLst>
          </p:nvPr>
        </p:nvGraphicFramePr>
        <p:xfrm>
          <a:off x="1809750" y="2757488"/>
          <a:ext cx="24892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33" name="Equation" r:id="rId9" imgW="2489040" imgH="431640" progId="Equation.DSMT4">
                  <p:embed/>
                </p:oleObj>
              </mc:Choice>
              <mc:Fallback>
                <p:oleObj name="Equation" r:id="rId9" imgW="24890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750" y="2757488"/>
                        <a:ext cx="24892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101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If </a:t>
            </a:r>
            <a:r>
              <a:rPr lang="en-GB" sz="1500" b="1" i="1" dirty="0"/>
              <a:t>R</a:t>
            </a:r>
            <a:r>
              <a:rPr lang="en-GB" sz="1500" b="1" baseline="30000" dirty="0"/>
              <a:t>2</a:t>
            </a:r>
            <a:r>
              <a:rPr lang="en-GB" sz="1500" b="1" dirty="0"/>
              <a:t> is higher than 0.32, </a:t>
            </a:r>
            <a:r>
              <a:rPr lang="en-GB" sz="1500" b="1" i="1" dirty="0"/>
              <a:t>F</a:t>
            </a:r>
            <a:r>
              <a:rPr lang="en-GB" sz="1500" b="1" dirty="0"/>
              <a:t> will be higher than 8.29, and we will reject the null hypothesis at the 1 </a:t>
            </a:r>
            <a:r>
              <a:rPr lang="en-GB" sz="1500" b="1" dirty="0" err="1"/>
              <a:t>percent</a:t>
            </a:r>
            <a:r>
              <a:rPr lang="en-GB" sz="1500" b="1" dirty="0"/>
              <a:t> level.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60000" y="543600"/>
            <a:ext cx="8424000" cy="498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2" name="Text Box 6"/>
          <p:cNvSpPr txBox="1">
            <a:spLocks noChangeArrowheads="1"/>
          </p:cNvSpPr>
          <p:nvPr/>
        </p:nvSpPr>
        <p:spPr bwMode="auto">
          <a:xfrm>
            <a:off x="8162925" y="51048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R</a:t>
            </a:r>
            <a:r>
              <a:rPr lang="en-US" sz="1800" b="1" baseline="30000" dirty="0"/>
              <a:t>2</a:t>
            </a:r>
            <a:endParaRPr lang="en-US" sz="1800" b="1" i="1" dirty="0"/>
          </a:p>
        </p:txBody>
      </p:sp>
      <p:graphicFrame>
        <p:nvGraphicFramePr>
          <p:cNvPr id="4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528325"/>
              </p:ext>
            </p:extLst>
          </p:nvPr>
        </p:nvGraphicFramePr>
        <p:xfrm>
          <a:off x="623888" y="493200"/>
          <a:ext cx="7386637" cy="505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54" name="Worksheet" r:id="rId3" imgW="8677772" imgH="5934557" progId="Excel.Sheet.8">
                  <p:embed/>
                </p:oleObj>
              </mc:Choice>
              <mc:Fallback>
                <p:oleObj name="Worksheet" r:id="rId3" imgW="8677772" imgH="5934557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493200"/>
                        <a:ext cx="7386637" cy="505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 Box 8"/>
          <p:cNvSpPr txBox="1">
            <a:spLocks noChangeArrowheads="1"/>
          </p:cNvSpPr>
          <p:nvPr/>
        </p:nvSpPr>
        <p:spPr bwMode="auto">
          <a:xfrm>
            <a:off x="923925" y="644400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F</a:t>
            </a:r>
          </a:p>
        </p:txBody>
      </p:sp>
      <p:sp>
        <p:nvSpPr>
          <p:cNvPr id="45" name="Oval 13"/>
          <p:cNvSpPr>
            <a:spLocks noChangeAspect="1" noChangeArrowheads="1"/>
          </p:cNvSpPr>
          <p:nvPr/>
        </p:nvSpPr>
        <p:spPr bwMode="auto">
          <a:xfrm>
            <a:off x="3201988" y="4683600"/>
            <a:ext cx="144462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Box 45"/>
          <p:cNvSpPr txBox="1"/>
          <p:nvPr/>
        </p:nvSpPr>
        <p:spPr>
          <a:xfrm>
            <a:off x="714375" y="4590000"/>
            <a:ext cx="552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8</a:t>
            </a:r>
            <a:r>
              <a:rPr lang="en-GB" b="1" dirty="0" smtClean="0"/>
              <a:t>.29</a:t>
            </a:r>
            <a:endParaRPr lang="en-GB" b="1" dirty="0"/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1247775" y="4759200"/>
            <a:ext cx="19368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TextBox 47"/>
          <p:cNvSpPr txBox="1"/>
          <p:nvPr/>
        </p:nvSpPr>
        <p:spPr>
          <a:xfrm>
            <a:off x="3000375" y="4989600"/>
            <a:ext cx="552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0</a:t>
            </a:r>
            <a:r>
              <a:rPr lang="en-GB" b="1" dirty="0" smtClean="0"/>
              <a:t>.32</a:t>
            </a:r>
            <a:endParaRPr lang="en-GB" b="1" dirty="0"/>
          </a:p>
        </p:txBody>
      </p:sp>
      <p:cxnSp>
        <p:nvCxnSpPr>
          <p:cNvPr id="49" name="Straight Connector 48"/>
          <p:cNvCxnSpPr/>
          <p:nvPr/>
        </p:nvCxnSpPr>
        <p:spPr bwMode="auto">
          <a:xfrm>
            <a:off x="3274219" y="4845600"/>
            <a:ext cx="0" cy="144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1409700" y="504824"/>
            <a:ext cx="4676775" cy="2809876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63449"/>
              </p:ext>
            </p:extLst>
          </p:nvPr>
        </p:nvGraphicFramePr>
        <p:xfrm>
          <a:off x="2368550" y="1628775"/>
          <a:ext cx="287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55" name="Equation" r:id="rId5" imgW="2869920" imgH="901440" progId="Equation.DSMT4">
                  <p:embed/>
                </p:oleObj>
              </mc:Choice>
              <mc:Fallback>
                <p:oleObj name="Equation" r:id="rId5" imgW="286992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8550" y="1628775"/>
                        <a:ext cx="2870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263985"/>
              </p:ext>
            </p:extLst>
          </p:nvPr>
        </p:nvGraphicFramePr>
        <p:xfrm>
          <a:off x="1577975" y="593725"/>
          <a:ext cx="4254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56" name="Equation" r:id="rId7" imgW="4254480" imgH="914400" progId="Equation.DSMT4">
                  <p:embed/>
                </p:oleObj>
              </mc:Choice>
              <mc:Fallback>
                <p:oleObj name="Equation" r:id="rId7" imgW="42544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593725"/>
                        <a:ext cx="42545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542608"/>
              </p:ext>
            </p:extLst>
          </p:nvPr>
        </p:nvGraphicFramePr>
        <p:xfrm>
          <a:off x="1809750" y="2757488"/>
          <a:ext cx="24892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57" name="Equation" r:id="rId9" imgW="2489040" imgH="431640" progId="Equation.DSMT4">
                  <p:embed/>
                </p:oleObj>
              </mc:Choice>
              <mc:Fallback>
                <p:oleObj name="Equation" r:id="rId9" imgW="24890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750" y="2757488"/>
                        <a:ext cx="24892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060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0623" name="Text Box 3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an earlier sequence it was demonstrated that the sum of the squares of the actual values of </a:t>
            </a:r>
            <a:r>
              <a:rPr lang="en-GB" sz="1500" b="1" i="1"/>
              <a:t>Y</a:t>
            </a:r>
            <a:r>
              <a:rPr lang="en-GB" sz="1500" b="1"/>
              <a:t> (</a:t>
            </a:r>
            <a:r>
              <a:rPr lang="en-GB" sz="1500" b="1" i="1"/>
              <a:t>TSS</a:t>
            </a:r>
            <a:r>
              <a:rPr lang="en-GB" sz="1500" b="1"/>
              <a:t>: total sum of squares) could be decomposed into the sum of the squares of the fitted values (</a:t>
            </a:r>
            <a:r>
              <a:rPr lang="en-GB" sz="1500" b="1" i="1"/>
              <a:t>ESS</a:t>
            </a:r>
            <a:r>
              <a:rPr lang="en-GB" sz="1500" b="1"/>
              <a:t>: explained sum of squares) and the sum of the squares of the residuals.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0624" name="Text Box 3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37900"/>
            <a:ext cx="9144000" cy="147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566700"/>
            <a:ext cx="8532813" cy="16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Model   </a:t>
            </a:r>
            <a:r>
              <a:rPr lang="en-US" sz="1800" b="1" dirty="0" smtClean="0">
                <a:latin typeface="Arial" charset="0"/>
              </a:rPr>
              <a:t>                            </a:t>
            </a:r>
            <a:r>
              <a:rPr lang="en-US" sz="1100" b="1" dirty="0" smtClean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      </a:t>
            </a:r>
            <a:r>
              <a:rPr lang="en-US" b="1" i="1" dirty="0" smtClean="0">
                <a:latin typeface="+mn-lt"/>
              </a:rPr>
              <a:t>Y</a:t>
            </a:r>
            <a:r>
              <a:rPr lang="en-US" b="1" dirty="0" smtClean="0">
                <a:latin typeface="+mn-lt"/>
              </a:rPr>
              <a:t> =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1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2</a:t>
            </a:r>
            <a:r>
              <a:rPr lang="en-US" b="1" i="1" dirty="0" smtClean="0">
                <a:latin typeface="+mn-lt"/>
              </a:rPr>
              <a:t>X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+mn-lt"/>
              </a:rPr>
              <a:t>u</a:t>
            </a:r>
            <a:endParaRPr lang="en-US" b="1" i="1" dirty="0">
              <a:latin typeface="+mn-lt"/>
            </a:endParaRPr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endParaRPr lang="en-US" b="1" dirty="0">
              <a:cs typeface="Arial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949623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28" name="Equation" r:id="rId3" imgW="4190760" imgH="558720" progId="Equation.DSMT4">
                  <p:embed/>
                </p:oleObj>
              </mc:Choice>
              <mc:Fallback>
                <p:oleObj name="Equation" r:id="rId3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365149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29" name="Equation" r:id="rId5" imgW="2324100" imgH="279400" progId="Equation.3">
                  <p:embed/>
                </p:oleObj>
              </mc:Choice>
              <mc:Fallback>
                <p:oleObj name="Equation" r:id="rId5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2110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Why do we perform the test indirectly, through </a:t>
            </a:r>
            <a:r>
              <a:rPr lang="en-GB" sz="1500" b="1" i="1"/>
              <a:t>F</a:t>
            </a:r>
            <a:r>
              <a:rPr lang="en-GB" sz="1500" b="1"/>
              <a:t>, instead of directly through </a:t>
            </a:r>
            <a:r>
              <a:rPr lang="en-GB" sz="1500" b="1" i="1"/>
              <a:t>R</a:t>
            </a:r>
            <a:r>
              <a:rPr lang="en-GB" sz="1500" b="1" baseline="30000"/>
              <a:t>2</a:t>
            </a:r>
            <a:r>
              <a:rPr lang="en-GB" sz="1500" b="1"/>
              <a:t>?  After all, it would be easy to compute the critical values of </a:t>
            </a:r>
            <a:r>
              <a:rPr lang="en-GB" sz="1500" b="1" i="1"/>
              <a:t>R</a:t>
            </a:r>
            <a:r>
              <a:rPr lang="en-GB" sz="1500" b="1" baseline="30000"/>
              <a:t>2</a:t>
            </a:r>
            <a:r>
              <a:rPr lang="en-GB" sz="1500" b="1"/>
              <a:t> from those for </a:t>
            </a:r>
            <a:r>
              <a:rPr lang="en-GB" sz="1500" b="1" i="1"/>
              <a:t>F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32111" name="Text Box 1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60000" y="543600"/>
            <a:ext cx="8424000" cy="498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" name="Text Box 6"/>
          <p:cNvSpPr txBox="1">
            <a:spLocks noChangeArrowheads="1"/>
          </p:cNvSpPr>
          <p:nvPr/>
        </p:nvSpPr>
        <p:spPr bwMode="auto">
          <a:xfrm>
            <a:off x="8162925" y="51048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R</a:t>
            </a:r>
            <a:r>
              <a:rPr lang="en-US" sz="1800" b="1" baseline="30000" dirty="0"/>
              <a:t>2</a:t>
            </a:r>
            <a:endParaRPr lang="en-US" sz="1800" b="1" i="1" dirty="0"/>
          </a:p>
        </p:txBody>
      </p:sp>
      <p:graphicFrame>
        <p:nvGraphicFramePr>
          <p:cNvPr id="47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528325"/>
              </p:ext>
            </p:extLst>
          </p:nvPr>
        </p:nvGraphicFramePr>
        <p:xfrm>
          <a:off x="623888" y="493200"/>
          <a:ext cx="7386637" cy="505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340" name="Worksheet" r:id="rId3" imgW="8677772" imgH="5934557" progId="Excel.Sheet.8">
                  <p:embed/>
                </p:oleObj>
              </mc:Choice>
              <mc:Fallback>
                <p:oleObj name="Worksheet" r:id="rId3" imgW="8677772" imgH="5934557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493200"/>
                        <a:ext cx="7386637" cy="505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923925" y="644400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F</a:t>
            </a:r>
          </a:p>
        </p:txBody>
      </p:sp>
      <p:sp>
        <p:nvSpPr>
          <p:cNvPr id="49" name="Oval 13"/>
          <p:cNvSpPr>
            <a:spLocks noChangeAspect="1" noChangeArrowheads="1"/>
          </p:cNvSpPr>
          <p:nvPr/>
        </p:nvSpPr>
        <p:spPr bwMode="auto">
          <a:xfrm>
            <a:off x="3201988" y="4683600"/>
            <a:ext cx="144462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714375" y="4590000"/>
            <a:ext cx="552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8</a:t>
            </a:r>
            <a:r>
              <a:rPr lang="en-GB" b="1" dirty="0" smtClean="0"/>
              <a:t>.29</a:t>
            </a:r>
            <a:endParaRPr lang="en-GB" b="1" dirty="0"/>
          </a:p>
        </p:txBody>
      </p:sp>
      <p:cxnSp>
        <p:nvCxnSpPr>
          <p:cNvPr id="51" name="Straight Connector 50"/>
          <p:cNvCxnSpPr/>
          <p:nvPr/>
        </p:nvCxnSpPr>
        <p:spPr bwMode="auto">
          <a:xfrm>
            <a:off x="1247775" y="4759200"/>
            <a:ext cx="19368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TextBox 51"/>
          <p:cNvSpPr txBox="1"/>
          <p:nvPr/>
        </p:nvSpPr>
        <p:spPr>
          <a:xfrm>
            <a:off x="3000375" y="4989600"/>
            <a:ext cx="552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0</a:t>
            </a:r>
            <a:r>
              <a:rPr lang="en-GB" b="1" dirty="0" smtClean="0"/>
              <a:t>.32</a:t>
            </a:r>
            <a:endParaRPr lang="en-GB" b="1" dirty="0"/>
          </a:p>
        </p:txBody>
      </p:sp>
      <p:cxnSp>
        <p:nvCxnSpPr>
          <p:cNvPr id="53" name="Straight Connector 52"/>
          <p:cNvCxnSpPr/>
          <p:nvPr/>
        </p:nvCxnSpPr>
        <p:spPr bwMode="auto">
          <a:xfrm>
            <a:off x="3274219" y="4845600"/>
            <a:ext cx="0" cy="144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1409700" y="504824"/>
            <a:ext cx="4676775" cy="2809876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63449"/>
              </p:ext>
            </p:extLst>
          </p:nvPr>
        </p:nvGraphicFramePr>
        <p:xfrm>
          <a:off x="2368550" y="1628775"/>
          <a:ext cx="287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341" name="Equation" r:id="rId5" imgW="2869920" imgH="901440" progId="Equation.DSMT4">
                  <p:embed/>
                </p:oleObj>
              </mc:Choice>
              <mc:Fallback>
                <p:oleObj name="Equation" r:id="rId5" imgW="286992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8550" y="1628775"/>
                        <a:ext cx="2870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263985"/>
              </p:ext>
            </p:extLst>
          </p:nvPr>
        </p:nvGraphicFramePr>
        <p:xfrm>
          <a:off x="1577975" y="593725"/>
          <a:ext cx="4254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342" name="Equation" r:id="rId7" imgW="4254480" imgH="914400" progId="Equation.DSMT4">
                  <p:embed/>
                </p:oleObj>
              </mc:Choice>
              <mc:Fallback>
                <p:oleObj name="Equation" r:id="rId7" imgW="42544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593725"/>
                        <a:ext cx="42545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542608"/>
              </p:ext>
            </p:extLst>
          </p:nvPr>
        </p:nvGraphicFramePr>
        <p:xfrm>
          <a:off x="1809750" y="2757488"/>
          <a:ext cx="24892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343" name="Equation" r:id="rId9" imgW="2489040" imgH="431640" progId="Equation.DSMT4">
                  <p:embed/>
                </p:oleObj>
              </mc:Choice>
              <mc:Fallback>
                <p:oleObj name="Equation" r:id="rId9" imgW="24890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750" y="2757488"/>
                        <a:ext cx="24892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998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6998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reason is that an </a:t>
            </a:r>
            <a:r>
              <a:rPr lang="en-GB" sz="1500" b="1" i="1"/>
              <a:t>F</a:t>
            </a:r>
            <a:r>
              <a:rPr lang="en-GB" sz="1500" b="1"/>
              <a:t> test can be used for several tests of analysis of variance.  Rather than have a specialized table for each test, it is more convenient to have just one.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60000" y="543600"/>
            <a:ext cx="8424000" cy="498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" name="Text Box 6"/>
          <p:cNvSpPr txBox="1">
            <a:spLocks noChangeArrowheads="1"/>
          </p:cNvSpPr>
          <p:nvPr/>
        </p:nvSpPr>
        <p:spPr bwMode="auto">
          <a:xfrm>
            <a:off x="8162925" y="51048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R</a:t>
            </a:r>
            <a:r>
              <a:rPr lang="en-US" sz="1800" b="1" baseline="30000" dirty="0"/>
              <a:t>2</a:t>
            </a:r>
            <a:endParaRPr lang="en-US" sz="1800" b="1" i="1" dirty="0"/>
          </a:p>
        </p:txBody>
      </p:sp>
      <p:graphicFrame>
        <p:nvGraphicFramePr>
          <p:cNvPr id="47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528325"/>
              </p:ext>
            </p:extLst>
          </p:nvPr>
        </p:nvGraphicFramePr>
        <p:xfrm>
          <a:off x="623888" y="493200"/>
          <a:ext cx="7386637" cy="505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226" name="Worksheet" r:id="rId3" imgW="8677772" imgH="5934557" progId="Excel.Sheet.8">
                  <p:embed/>
                </p:oleObj>
              </mc:Choice>
              <mc:Fallback>
                <p:oleObj name="Worksheet" r:id="rId3" imgW="8677772" imgH="5934557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493200"/>
                        <a:ext cx="7386637" cy="505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923925" y="644400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F</a:t>
            </a:r>
          </a:p>
        </p:txBody>
      </p:sp>
      <p:sp>
        <p:nvSpPr>
          <p:cNvPr id="49" name="Oval 13"/>
          <p:cNvSpPr>
            <a:spLocks noChangeAspect="1" noChangeArrowheads="1"/>
          </p:cNvSpPr>
          <p:nvPr/>
        </p:nvSpPr>
        <p:spPr bwMode="auto">
          <a:xfrm>
            <a:off x="3201988" y="4683600"/>
            <a:ext cx="144462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714375" y="4590000"/>
            <a:ext cx="552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8</a:t>
            </a:r>
            <a:r>
              <a:rPr lang="en-GB" b="1" dirty="0" smtClean="0"/>
              <a:t>.29</a:t>
            </a:r>
            <a:endParaRPr lang="en-GB" b="1" dirty="0"/>
          </a:p>
        </p:txBody>
      </p:sp>
      <p:cxnSp>
        <p:nvCxnSpPr>
          <p:cNvPr id="51" name="Straight Connector 50"/>
          <p:cNvCxnSpPr/>
          <p:nvPr/>
        </p:nvCxnSpPr>
        <p:spPr bwMode="auto">
          <a:xfrm>
            <a:off x="1247775" y="4759200"/>
            <a:ext cx="19368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TextBox 51"/>
          <p:cNvSpPr txBox="1"/>
          <p:nvPr/>
        </p:nvSpPr>
        <p:spPr>
          <a:xfrm>
            <a:off x="3000375" y="4989600"/>
            <a:ext cx="552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0</a:t>
            </a:r>
            <a:r>
              <a:rPr lang="en-GB" b="1" dirty="0" smtClean="0"/>
              <a:t>.32</a:t>
            </a:r>
            <a:endParaRPr lang="en-GB" b="1" dirty="0"/>
          </a:p>
        </p:txBody>
      </p:sp>
      <p:cxnSp>
        <p:nvCxnSpPr>
          <p:cNvPr id="53" name="Straight Connector 52"/>
          <p:cNvCxnSpPr/>
          <p:nvPr/>
        </p:nvCxnSpPr>
        <p:spPr bwMode="auto">
          <a:xfrm>
            <a:off x="3274219" y="4845600"/>
            <a:ext cx="0" cy="144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1409700" y="504824"/>
            <a:ext cx="4676775" cy="2809876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63449"/>
              </p:ext>
            </p:extLst>
          </p:nvPr>
        </p:nvGraphicFramePr>
        <p:xfrm>
          <a:off x="2368550" y="1628775"/>
          <a:ext cx="287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227" name="Equation" r:id="rId5" imgW="2869920" imgH="901440" progId="Equation.DSMT4">
                  <p:embed/>
                </p:oleObj>
              </mc:Choice>
              <mc:Fallback>
                <p:oleObj name="Equation" r:id="rId5" imgW="286992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8550" y="1628775"/>
                        <a:ext cx="2870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263985"/>
              </p:ext>
            </p:extLst>
          </p:nvPr>
        </p:nvGraphicFramePr>
        <p:xfrm>
          <a:off x="1577975" y="593725"/>
          <a:ext cx="4254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228" name="Equation" r:id="rId7" imgW="4254480" imgH="914400" progId="Equation.DSMT4">
                  <p:embed/>
                </p:oleObj>
              </mc:Choice>
              <mc:Fallback>
                <p:oleObj name="Equation" r:id="rId7" imgW="42544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593725"/>
                        <a:ext cx="42545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542608"/>
              </p:ext>
            </p:extLst>
          </p:nvPr>
        </p:nvGraphicFramePr>
        <p:xfrm>
          <a:off x="1809750" y="2757488"/>
          <a:ext cx="24892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229" name="Equation" r:id="rId9" imgW="2489040" imgH="431640" progId="Equation.DSMT4">
                  <p:embed/>
                </p:oleObj>
              </mc:Choice>
              <mc:Fallback>
                <p:oleObj name="Equation" r:id="rId9" imgW="24890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750" y="2757488"/>
                        <a:ext cx="24892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2044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Note that, for simple regression analysis, the null and alternative hypotheses are mathematically exactly the same as for a two-tailed </a:t>
            </a:r>
            <a:r>
              <a:rPr lang="en-GB" sz="1500" b="1" i="1"/>
              <a:t>t</a:t>
            </a:r>
            <a:r>
              <a:rPr lang="en-GB" sz="1500" b="1"/>
              <a:t> test.  Could the </a:t>
            </a:r>
            <a:r>
              <a:rPr lang="en-GB" sz="1500" b="1" i="1"/>
              <a:t>F</a:t>
            </a:r>
            <a:r>
              <a:rPr lang="en-GB" sz="1500" b="1"/>
              <a:t> test come to a different conclusion from the </a:t>
            </a:r>
            <a:r>
              <a:rPr lang="en-GB" sz="1500" b="1" i="1"/>
              <a:t>t</a:t>
            </a:r>
            <a:r>
              <a:rPr lang="en-GB" sz="1500" b="1"/>
              <a:t> test?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72045" name="Text Box 1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4028400"/>
            <a:ext cx="9144000" cy="156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2815200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537900"/>
            <a:ext cx="9144000" cy="147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301625" y="566700"/>
            <a:ext cx="8532813" cy="16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Model   </a:t>
            </a:r>
            <a:r>
              <a:rPr lang="en-US" sz="1800" b="1" dirty="0" smtClean="0">
                <a:latin typeface="Arial" charset="0"/>
              </a:rPr>
              <a:t>                            </a:t>
            </a:r>
            <a:r>
              <a:rPr lang="en-US" sz="1100" b="1" dirty="0" smtClean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      </a:t>
            </a:r>
            <a:r>
              <a:rPr lang="en-US" b="1" i="1" dirty="0" smtClean="0">
                <a:latin typeface="+mn-lt"/>
              </a:rPr>
              <a:t>Y</a:t>
            </a:r>
            <a:r>
              <a:rPr lang="en-US" b="1" dirty="0" smtClean="0">
                <a:latin typeface="+mn-lt"/>
              </a:rPr>
              <a:t> =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1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2</a:t>
            </a:r>
            <a:r>
              <a:rPr lang="en-US" b="1" i="1" dirty="0" smtClean="0">
                <a:latin typeface="+mn-lt"/>
              </a:rPr>
              <a:t>X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+mn-lt"/>
              </a:rPr>
              <a:t>u</a:t>
            </a:r>
            <a:endParaRPr lang="en-US" b="1" i="1" dirty="0">
              <a:latin typeface="+mn-lt"/>
            </a:endParaRPr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Null hypothesis:	</a:t>
            </a:r>
            <a:r>
              <a:rPr lang="en-US" b="1" i="1" dirty="0"/>
              <a:t>H</a:t>
            </a:r>
            <a:r>
              <a:rPr lang="en-US" b="1" baseline="-25000" dirty="0"/>
              <a:t>0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= </a:t>
            </a:r>
            <a:r>
              <a:rPr lang="en-US" b="1" dirty="0" smtClean="0"/>
              <a:t>0</a:t>
            </a:r>
            <a:endParaRPr lang="en-US" b="1" dirty="0"/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Alternative hypothesis:	</a:t>
            </a:r>
            <a:r>
              <a:rPr lang="en-US" b="1" i="1" dirty="0"/>
              <a:t>H</a:t>
            </a:r>
            <a:r>
              <a:rPr lang="en-US" b="1" baseline="-25000" dirty="0"/>
              <a:t>1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</a:t>
            </a:r>
            <a:r>
              <a:rPr lang="en-US" b="1" dirty="0">
                <a:cs typeface="Arial" charset="0"/>
              </a:rPr>
              <a:t>≠ </a:t>
            </a:r>
            <a:r>
              <a:rPr lang="en-US" b="1" dirty="0" smtClean="0">
                <a:cs typeface="Arial" charset="0"/>
              </a:rPr>
              <a:t>0</a:t>
            </a:r>
            <a:endParaRPr lang="en-US" b="1" dirty="0">
              <a:cs typeface="Arial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061509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62" name="Equation" r:id="rId3" imgW="4190760" imgH="558720" progId="Equation.DSMT4">
                  <p:embed/>
                </p:oleObj>
              </mc:Choice>
              <mc:Fallback>
                <p:oleObj name="Equation" r:id="rId3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849952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63" name="Equation" r:id="rId5" imgW="2324100" imgH="279400" progId="Equation.3">
                  <p:embed/>
                </p:oleObj>
              </mc:Choice>
              <mc:Fallback>
                <p:oleObj name="Equation" r:id="rId5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569990"/>
              </p:ext>
            </p:extLst>
          </p:nvPr>
        </p:nvGraphicFramePr>
        <p:xfrm>
          <a:off x="1990725" y="2836863"/>
          <a:ext cx="3149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64" name="Equation" r:id="rId7" imgW="3149280" imgH="1054080" progId="Equation.DSMT4">
                  <p:embed/>
                </p:oleObj>
              </mc:Choice>
              <mc:Fallback>
                <p:oleObj name="Equation" r:id="rId7" imgW="314928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2836863"/>
                        <a:ext cx="3149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796737"/>
              </p:ext>
            </p:extLst>
          </p:nvPr>
        </p:nvGraphicFramePr>
        <p:xfrm>
          <a:off x="504825" y="4071938"/>
          <a:ext cx="81930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65" name="Equation" r:id="rId9" imgW="8191440" imgH="1447560" progId="Equation.DSMT4">
                  <p:embed/>
                </p:oleObj>
              </mc:Choice>
              <mc:Fallback>
                <p:oleObj name="Equation" r:id="rId9" imgW="8191440" imgH="1447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71938"/>
                        <a:ext cx="8193088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378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03788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answer, of course, is no.  We will demonstrate that, for simple regression analysis, the </a:t>
            </a:r>
            <a:r>
              <a:rPr lang="en-GB" sz="1500" b="1" i="1"/>
              <a:t>F</a:t>
            </a:r>
            <a:r>
              <a:rPr lang="en-GB" sz="1500" b="1"/>
              <a:t> statistic is the square of the </a:t>
            </a:r>
            <a:r>
              <a:rPr lang="en-GB" sz="1500" b="1" i="1"/>
              <a:t>t</a:t>
            </a:r>
            <a:r>
              <a:rPr lang="en-GB" sz="1500" b="1"/>
              <a:t> statistic.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4028400"/>
            <a:ext cx="9144000" cy="156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2815200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537900"/>
            <a:ext cx="9144000" cy="147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301625" y="566700"/>
            <a:ext cx="8532813" cy="16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Model   </a:t>
            </a:r>
            <a:r>
              <a:rPr lang="en-US" sz="1800" b="1" dirty="0" smtClean="0">
                <a:latin typeface="Arial" charset="0"/>
              </a:rPr>
              <a:t>                            </a:t>
            </a:r>
            <a:r>
              <a:rPr lang="en-US" sz="1100" b="1" dirty="0" smtClean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      </a:t>
            </a:r>
            <a:r>
              <a:rPr lang="en-US" b="1" i="1" dirty="0" smtClean="0">
                <a:latin typeface="+mn-lt"/>
              </a:rPr>
              <a:t>Y</a:t>
            </a:r>
            <a:r>
              <a:rPr lang="en-US" b="1" dirty="0" smtClean="0">
                <a:latin typeface="+mn-lt"/>
              </a:rPr>
              <a:t> =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1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2</a:t>
            </a:r>
            <a:r>
              <a:rPr lang="en-US" b="1" i="1" dirty="0" smtClean="0">
                <a:latin typeface="+mn-lt"/>
              </a:rPr>
              <a:t>X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+mn-lt"/>
              </a:rPr>
              <a:t>u</a:t>
            </a:r>
            <a:endParaRPr lang="en-US" b="1" i="1" dirty="0">
              <a:latin typeface="+mn-lt"/>
            </a:endParaRPr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Null hypothesis:	</a:t>
            </a:r>
            <a:r>
              <a:rPr lang="en-US" b="1" i="1" dirty="0"/>
              <a:t>H</a:t>
            </a:r>
            <a:r>
              <a:rPr lang="en-US" b="1" baseline="-25000" dirty="0"/>
              <a:t>0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= </a:t>
            </a:r>
            <a:r>
              <a:rPr lang="en-US" b="1" dirty="0" smtClean="0"/>
              <a:t>0</a:t>
            </a:r>
            <a:endParaRPr lang="en-US" b="1" dirty="0"/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Alternative hypothesis:	</a:t>
            </a:r>
            <a:r>
              <a:rPr lang="en-US" b="1" i="1" dirty="0"/>
              <a:t>H</a:t>
            </a:r>
            <a:r>
              <a:rPr lang="en-US" b="1" baseline="-25000" dirty="0"/>
              <a:t>1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</a:t>
            </a:r>
            <a:r>
              <a:rPr lang="en-US" b="1" dirty="0">
                <a:cs typeface="Arial" charset="0"/>
              </a:rPr>
              <a:t>≠ </a:t>
            </a:r>
            <a:r>
              <a:rPr lang="en-US" b="1" dirty="0" smtClean="0">
                <a:cs typeface="Arial" charset="0"/>
              </a:rPr>
              <a:t>0</a:t>
            </a:r>
            <a:endParaRPr lang="en-US" b="1" dirty="0">
              <a:cs typeface="Arial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061509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999" name="Equation" r:id="rId3" imgW="4190760" imgH="558720" progId="Equation.DSMT4">
                  <p:embed/>
                </p:oleObj>
              </mc:Choice>
              <mc:Fallback>
                <p:oleObj name="Equation" r:id="rId3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849952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000" name="Equation" r:id="rId5" imgW="2324100" imgH="279400" progId="Equation.3">
                  <p:embed/>
                </p:oleObj>
              </mc:Choice>
              <mc:Fallback>
                <p:oleObj name="Equation" r:id="rId5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569990"/>
              </p:ext>
            </p:extLst>
          </p:nvPr>
        </p:nvGraphicFramePr>
        <p:xfrm>
          <a:off x="1990725" y="2836863"/>
          <a:ext cx="3149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001" name="Equation" r:id="rId7" imgW="3149280" imgH="1054080" progId="Equation.DSMT4">
                  <p:embed/>
                </p:oleObj>
              </mc:Choice>
              <mc:Fallback>
                <p:oleObj name="Equation" r:id="rId7" imgW="314928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2836863"/>
                        <a:ext cx="3149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796737"/>
              </p:ext>
            </p:extLst>
          </p:nvPr>
        </p:nvGraphicFramePr>
        <p:xfrm>
          <a:off x="504825" y="4071938"/>
          <a:ext cx="81930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002" name="Equation" r:id="rId9" imgW="8191440" imgH="1447560" progId="Equation.DSMT4">
                  <p:embed/>
                </p:oleObj>
              </mc:Choice>
              <mc:Fallback>
                <p:oleObj name="Equation" r:id="rId9" imgW="8191440" imgH="1447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71938"/>
                        <a:ext cx="8193088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4804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0480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start by replacing </a:t>
            </a:r>
            <a:r>
              <a:rPr lang="en-GB" sz="1500" b="1" i="1"/>
              <a:t>ESS</a:t>
            </a:r>
            <a:r>
              <a:rPr lang="en-GB" sz="1500" b="1"/>
              <a:t> and </a:t>
            </a:r>
            <a:r>
              <a:rPr lang="en-GB" sz="1500" b="1" i="1"/>
              <a:t>RSS</a:t>
            </a:r>
            <a:r>
              <a:rPr lang="en-GB" sz="1500" b="1"/>
              <a:t> by their mathematical expressions.</a:t>
            </a:r>
            <a:endParaRPr lang="en-GB" sz="1500" b="1" i="1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36400"/>
            <a:ext cx="9144000" cy="52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09600" y="594000"/>
            <a:ext cx="295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dirty="0" smtClean="0"/>
              <a:t>Demonstration that </a:t>
            </a:r>
            <a:r>
              <a:rPr lang="en-GB" sz="1800" b="1" i="1" dirty="0" smtClean="0"/>
              <a:t>F</a:t>
            </a:r>
            <a:r>
              <a:rPr lang="en-GB" sz="1800" b="1" dirty="0" smtClean="0"/>
              <a:t> = </a:t>
            </a:r>
            <a:r>
              <a:rPr lang="en-GB" sz="1800" b="1" i="1" dirty="0" smtClean="0"/>
              <a:t>t</a:t>
            </a:r>
            <a:r>
              <a:rPr lang="en-GB" sz="1800" b="1" baseline="30000" dirty="0" smtClean="0"/>
              <a:t>2</a:t>
            </a:r>
            <a:endParaRPr lang="en-GB" sz="1800" b="1" baseline="30000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1166550"/>
            <a:ext cx="9144000" cy="37007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96238"/>
              </p:ext>
            </p:extLst>
          </p:nvPr>
        </p:nvGraphicFramePr>
        <p:xfrm>
          <a:off x="863600" y="1284288"/>
          <a:ext cx="7416800" cy="340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8" name="Equation" r:id="rId3" imgW="7416720" imgH="3416040" progId="Equation.DSMT4">
                  <p:embed/>
                </p:oleObj>
              </mc:Choice>
              <mc:Fallback>
                <p:oleObj name="Equation" r:id="rId3" imgW="7416720" imgH="3416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1284288"/>
                        <a:ext cx="7416800" cy="340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12" name="Rectangle 12"/>
          <p:cNvSpPr>
            <a:spLocks noChangeArrowheads="1"/>
          </p:cNvSpPr>
          <p:nvPr/>
        </p:nvSpPr>
        <p:spPr bwMode="auto">
          <a:xfrm>
            <a:off x="1042988" y="2378075"/>
            <a:ext cx="7561262" cy="23272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992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0992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denominator is the expression for </a:t>
            </a:r>
            <a:r>
              <a:rPr lang="en-GB" sz="1500" b="1" dirty="0" smtClean="0"/>
              <a:t>     , </a:t>
            </a:r>
            <a:r>
              <a:rPr lang="en-GB" sz="1500" b="1" dirty="0"/>
              <a:t>the estimator of  </a:t>
            </a:r>
            <a:r>
              <a:rPr lang="en-GB" sz="1500" b="1" dirty="0" smtClean="0"/>
              <a:t>    , </a:t>
            </a:r>
            <a:r>
              <a:rPr lang="en-GB" sz="1500" b="1" dirty="0"/>
              <a:t>for the simple regression model.  We expand the numerator using the expression for the fitted relationship.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536400"/>
            <a:ext cx="9144000" cy="52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609600" y="594000"/>
            <a:ext cx="295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dirty="0" smtClean="0"/>
              <a:t>Demonstration that </a:t>
            </a:r>
            <a:r>
              <a:rPr lang="en-GB" sz="1800" b="1" i="1" dirty="0" smtClean="0"/>
              <a:t>F</a:t>
            </a:r>
            <a:r>
              <a:rPr lang="en-GB" sz="1800" b="1" dirty="0" smtClean="0"/>
              <a:t> = </a:t>
            </a:r>
            <a:r>
              <a:rPr lang="en-GB" sz="1800" b="1" i="1" dirty="0" smtClean="0"/>
              <a:t>t</a:t>
            </a:r>
            <a:r>
              <a:rPr lang="en-GB" sz="1800" b="1" baseline="30000" dirty="0" smtClean="0"/>
              <a:t>2</a:t>
            </a:r>
            <a:endParaRPr lang="en-GB" sz="1800" b="1" baseline="30000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166550"/>
            <a:ext cx="9144000" cy="37007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96238"/>
              </p:ext>
            </p:extLst>
          </p:nvPr>
        </p:nvGraphicFramePr>
        <p:xfrm>
          <a:off x="863600" y="1284288"/>
          <a:ext cx="7416800" cy="340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96" name="Equation" r:id="rId3" imgW="7416720" imgH="3416040" progId="Equation.DSMT4">
                  <p:embed/>
                </p:oleObj>
              </mc:Choice>
              <mc:Fallback>
                <p:oleObj name="Equation" r:id="rId3" imgW="7416720" imgH="3416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1284288"/>
                        <a:ext cx="7416800" cy="340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9931" name="Rectangle 11"/>
          <p:cNvSpPr>
            <a:spLocks noChangeArrowheads="1"/>
          </p:cNvSpPr>
          <p:nvPr/>
        </p:nvSpPr>
        <p:spPr bwMode="auto">
          <a:xfrm>
            <a:off x="5448300" y="2543175"/>
            <a:ext cx="2736850" cy="10096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9928" name="Rectangle 8"/>
          <p:cNvSpPr>
            <a:spLocks noChangeArrowheads="1"/>
          </p:cNvSpPr>
          <p:nvPr/>
        </p:nvSpPr>
        <p:spPr bwMode="auto">
          <a:xfrm>
            <a:off x="1071563" y="3648075"/>
            <a:ext cx="7561262" cy="10477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273379"/>
              </p:ext>
            </p:extLst>
          </p:nvPr>
        </p:nvGraphicFramePr>
        <p:xfrm>
          <a:off x="5757863" y="5854700"/>
          <a:ext cx="23812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97" name="Equation" r:id="rId5" imgW="355320" imgH="419040" progId="Equation.DSMT4">
                  <p:embed/>
                </p:oleObj>
              </mc:Choice>
              <mc:Fallback>
                <p:oleObj name="Equation" r:id="rId5" imgW="355320" imgH="4190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7863" y="5854700"/>
                        <a:ext cx="23812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743917"/>
              </p:ext>
            </p:extLst>
          </p:nvPr>
        </p:nvGraphicFramePr>
        <p:xfrm>
          <a:off x="3910013" y="5854700"/>
          <a:ext cx="23812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98" name="Equation" r:id="rId7" imgW="355320" imgH="419040" progId="Equation.DSMT4">
                  <p:embed/>
                </p:oleObj>
              </mc:Choice>
              <mc:Fallback>
                <p:oleObj name="Equation" r:id="rId7" imgW="355320" imgH="4190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0013" y="5854700"/>
                        <a:ext cx="23812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4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1094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     </a:t>
            </a:r>
            <a:r>
              <a:rPr lang="en-GB" sz="1500" b="1" dirty="0"/>
              <a:t>terms in the numerator cancel.  The rest of the numerator can be grouped as shown. 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36400"/>
            <a:ext cx="9144000" cy="52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609600" y="594000"/>
            <a:ext cx="295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dirty="0" smtClean="0"/>
              <a:t>Demonstration that </a:t>
            </a:r>
            <a:r>
              <a:rPr lang="en-GB" sz="1800" b="1" i="1" dirty="0" smtClean="0"/>
              <a:t>F</a:t>
            </a:r>
            <a:r>
              <a:rPr lang="en-GB" sz="1800" b="1" dirty="0" smtClean="0"/>
              <a:t> = </a:t>
            </a:r>
            <a:r>
              <a:rPr lang="en-GB" sz="1800" b="1" i="1" dirty="0" smtClean="0"/>
              <a:t>t</a:t>
            </a:r>
            <a:r>
              <a:rPr lang="en-GB" sz="1800" b="1" baseline="30000" dirty="0" smtClean="0"/>
              <a:t>2</a:t>
            </a:r>
            <a:endParaRPr lang="en-GB" sz="1800" b="1" baseline="3000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1166550"/>
            <a:ext cx="9144000" cy="37007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96238"/>
              </p:ext>
            </p:extLst>
          </p:nvPr>
        </p:nvGraphicFramePr>
        <p:xfrm>
          <a:off x="863600" y="1284288"/>
          <a:ext cx="7416800" cy="340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13" name="Equation" r:id="rId3" imgW="7416720" imgH="3416040" progId="Equation.DSMT4">
                  <p:embed/>
                </p:oleObj>
              </mc:Choice>
              <mc:Fallback>
                <p:oleObj name="Equation" r:id="rId3" imgW="7416720" imgH="3416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1284288"/>
                        <a:ext cx="7416800" cy="340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0954" name="Rectangle 10"/>
          <p:cNvSpPr>
            <a:spLocks noChangeArrowheads="1"/>
          </p:cNvSpPr>
          <p:nvPr/>
        </p:nvSpPr>
        <p:spPr bwMode="auto">
          <a:xfrm>
            <a:off x="900113" y="3600450"/>
            <a:ext cx="7704137" cy="11144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837118"/>
              </p:ext>
            </p:extLst>
          </p:nvPr>
        </p:nvGraphicFramePr>
        <p:xfrm>
          <a:off x="788988" y="5851525"/>
          <a:ext cx="2127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14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8" y="5851525"/>
                        <a:ext cx="212725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197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1197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take the </a:t>
            </a:r>
            <a:r>
              <a:rPr lang="en-GB" sz="1500" b="1" dirty="0" smtClean="0"/>
              <a:t>      </a:t>
            </a:r>
            <a:r>
              <a:rPr lang="en-GB" sz="1500" b="1" dirty="0"/>
              <a:t>term out of the summation as a factor.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36400"/>
            <a:ext cx="9144000" cy="52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609600" y="594000"/>
            <a:ext cx="295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dirty="0" smtClean="0"/>
              <a:t>Demonstration that </a:t>
            </a:r>
            <a:r>
              <a:rPr lang="en-GB" sz="1800" b="1" i="1" dirty="0" smtClean="0"/>
              <a:t>F</a:t>
            </a:r>
            <a:r>
              <a:rPr lang="en-GB" sz="1800" b="1" dirty="0" smtClean="0"/>
              <a:t> = </a:t>
            </a:r>
            <a:r>
              <a:rPr lang="en-GB" sz="1800" b="1" i="1" dirty="0" smtClean="0"/>
              <a:t>t</a:t>
            </a:r>
            <a:r>
              <a:rPr lang="en-GB" sz="1800" b="1" baseline="30000" dirty="0" smtClean="0"/>
              <a:t>2</a:t>
            </a:r>
            <a:endParaRPr lang="en-GB" sz="1800" b="1" baseline="3000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1166550"/>
            <a:ext cx="9144000" cy="37007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96238"/>
              </p:ext>
            </p:extLst>
          </p:nvPr>
        </p:nvGraphicFramePr>
        <p:xfrm>
          <a:off x="863600" y="1284288"/>
          <a:ext cx="7416800" cy="340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3" name="Equation" r:id="rId3" imgW="7416720" imgH="3416040" progId="Equation.DSMT4">
                  <p:embed/>
                </p:oleObj>
              </mc:Choice>
              <mc:Fallback>
                <p:oleObj name="Equation" r:id="rId3" imgW="7416720" imgH="3416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1284288"/>
                        <a:ext cx="7416800" cy="340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1976" name="Rectangle 8"/>
          <p:cNvSpPr>
            <a:spLocks noChangeArrowheads="1"/>
          </p:cNvSpPr>
          <p:nvPr/>
        </p:nvSpPr>
        <p:spPr bwMode="auto">
          <a:xfrm>
            <a:off x="3544888" y="3629025"/>
            <a:ext cx="4818062" cy="10763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280214"/>
              </p:ext>
            </p:extLst>
          </p:nvPr>
        </p:nvGraphicFramePr>
        <p:xfrm>
          <a:off x="1514475" y="5851525"/>
          <a:ext cx="2476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4" name="Equation" r:id="rId5" imgW="368280" imgH="431640" progId="Equation.DSMT4">
                  <p:embed/>
                </p:oleObj>
              </mc:Choice>
              <mc:Fallback>
                <p:oleObj name="Equation" r:id="rId5" imgW="36828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4475" y="5851525"/>
                        <a:ext cx="247650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1299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move the term involving </a:t>
            </a:r>
            <a:r>
              <a:rPr lang="en-GB" sz="1500" b="1" i="1"/>
              <a:t>X</a:t>
            </a:r>
            <a:r>
              <a:rPr lang="en-GB" sz="1500" b="1"/>
              <a:t> to the denominator.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36400"/>
            <a:ext cx="9144000" cy="52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609600" y="594000"/>
            <a:ext cx="295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dirty="0" smtClean="0"/>
              <a:t>Demonstration that </a:t>
            </a:r>
            <a:r>
              <a:rPr lang="en-GB" sz="1800" b="1" i="1" dirty="0" smtClean="0"/>
              <a:t>F</a:t>
            </a:r>
            <a:r>
              <a:rPr lang="en-GB" sz="1800" b="1" dirty="0" smtClean="0"/>
              <a:t> = </a:t>
            </a:r>
            <a:r>
              <a:rPr lang="en-GB" sz="1800" b="1" i="1" dirty="0" smtClean="0"/>
              <a:t>t</a:t>
            </a:r>
            <a:r>
              <a:rPr lang="en-GB" sz="1800" b="1" baseline="30000" dirty="0" smtClean="0"/>
              <a:t>2</a:t>
            </a:r>
            <a:endParaRPr lang="en-GB" sz="1800" b="1" baseline="3000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1166550"/>
            <a:ext cx="9144000" cy="37007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96238"/>
              </p:ext>
            </p:extLst>
          </p:nvPr>
        </p:nvGraphicFramePr>
        <p:xfrm>
          <a:off x="863600" y="1284288"/>
          <a:ext cx="7416800" cy="340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51" name="Equation" r:id="rId3" imgW="7416720" imgH="3416040" progId="Equation.DSMT4">
                  <p:embed/>
                </p:oleObj>
              </mc:Choice>
              <mc:Fallback>
                <p:oleObj name="Equation" r:id="rId3" imgW="7416720" imgH="3416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1284288"/>
                        <a:ext cx="7416800" cy="340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000" name="Rectangle 8"/>
          <p:cNvSpPr>
            <a:spLocks noChangeArrowheads="1"/>
          </p:cNvSpPr>
          <p:nvPr/>
        </p:nvSpPr>
        <p:spPr bwMode="auto">
          <a:xfrm>
            <a:off x="6049963" y="3619500"/>
            <a:ext cx="2592387" cy="11239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401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1402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denominator is the square of the standard error of </a:t>
            </a:r>
            <a:r>
              <a:rPr lang="en-GB" sz="1500" b="1" dirty="0" smtClean="0"/>
              <a:t>    .</a:t>
            </a:r>
            <a:endParaRPr lang="en-GB" sz="1500" b="1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36400"/>
            <a:ext cx="9144000" cy="52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609600" y="594000"/>
            <a:ext cx="295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dirty="0" smtClean="0"/>
              <a:t>Demonstration that </a:t>
            </a:r>
            <a:r>
              <a:rPr lang="en-GB" sz="1800" b="1" i="1" dirty="0" smtClean="0"/>
              <a:t>F</a:t>
            </a:r>
            <a:r>
              <a:rPr lang="en-GB" sz="1800" b="1" dirty="0" smtClean="0"/>
              <a:t> = </a:t>
            </a:r>
            <a:r>
              <a:rPr lang="en-GB" sz="1800" b="1" i="1" dirty="0" smtClean="0"/>
              <a:t>t</a:t>
            </a:r>
            <a:r>
              <a:rPr lang="en-GB" sz="1800" b="1" baseline="30000" dirty="0" smtClean="0"/>
              <a:t>2</a:t>
            </a:r>
            <a:endParaRPr lang="en-GB" sz="1800" b="1" baseline="3000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1166550"/>
            <a:ext cx="9144000" cy="37007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96238"/>
              </p:ext>
            </p:extLst>
          </p:nvPr>
        </p:nvGraphicFramePr>
        <p:xfrm>
          <a:off x="863600" y="1284288"/>
          <a:ext cx="7416800" cy="340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82" name="Equation" r:id="rId3" imgW="7416720" imgH="3416040" progId="Equation.DSMT4">
                  <p:embed/>
                </p:oleObj>
              </mc:Choice>
              <mc:Fallback>
                <p:oleObj name="Equation" r:id="rId3" imgW="7416720" imgH="3416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1284288"/>
                        <a:ext cx="7416800" cy="340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4024" name="Rectangle 8"/>
          <p:cNvSpPr>
            <a:spLocks noChangeArrowheads="1"/>
          </p:cNvSpPr>
          <p:nvPr/>
        </p:nvSpPr>
        <p:spPr bwMode="auto">
          <a:xfrm>
            <a:off x="7767638" y="3667124"/>
            <a:ext cx="1008062" cy="8858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224682"/>
              </p:ext>
            </p:extLst>
          </p:nvPr>
        </p:nvGraphicFramePr>
        <p:xfrm>
          <a:off x="5365750" y="5851525"/>
          <a:ext cx="2206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83" name="Equation" r:id="rId5" imgW="330120" imgH="431640" progId="Equation.DSMT4">
                  <p:embed/>
                </p:oleObj>
              </mc:Choice>
              <mc:Fallback>
                <p:oleObj name="Equation" r:id="rId5" imgW="33012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750" y="5851525"/>
                        <a:ext cx="220663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4567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94572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1"/>
              <a:t>R</a:t>
            </a:r>
            <a:r>
              <a:rPr lang="en-GB" sz="1500" b="1" baseline="30000"/>
              <a:t>2</a:t>
            </a:r>
            <a:r>
              <a:rPr lang="en-GB" sz="1500" b="1"/>
              <a:t>, the usual measure of goodness of fit, was then defined to be the ratio of the explained sum of squares to the total sum of squares.</a:t>
            </a:r>
            <a:endParaRPr lang="en-GB" sz="1500" b="1" i="1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537900"/>
            <a:ext cx="9144000" cy="147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01625" y="566700"/>
            <a:ext cx="8532813" cy="16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Model   </a:t>
            </a:r>
            <a:r>
              <a:rPr lang="en-US" sz="1800" b="1" dirty="0" smtClean="0">
                <a:latin typeface="Arial" charset="0"/>
              </a:rPr>
              <a:t>                            </a:t>
            </a:r>
            <a:r>
              <a:rPr lang="en-US" sz="1100" b="1" dirty="0" smtClean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      </a:t>
            </a:r>
            <a:r>
              <a:rPr lang="en-US" b="1" i="1" dirty="0" smtClean="0">
                <a:latin typeface="+mn-lt"/>
              </a:rPr>
              <a:t>Y</a:t>
            </a:r>
            <a:r>
              <a:rPr lang="en-US" b="1" dirty="0" smtClean="0">
                <a:latin typeface="+mn-lt"/>
              </a:rPr>
              <a:t> =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1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2</a:t>
            </a:r>
            <a:r>
              <a:rPr lang="en-US" b="1" i="1" dirty="0" smtClean="0">
                <a:latin typeface="+mn-lt"/>
              </a:rPr>
              <a:t>X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+mn-lt"/>
              </a:rPr>
              <a:t>u</a:t>
            </a:r>
            <a:endParaRPr lang="en-US" b="1" i="1" dirty="0">
              <a:latin typeface="+mn-lt"/>
            </a:endParaRPr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endParaRPr lang="en-US" b="1" dirty="0">
              <a:cs typeface="Arial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2815200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248265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0" name="Equation" r:id="rId3" imgW="4190760" imgH="558720" progId="Equation.DSMT4">
                  <p:embed/>
                </p:oleObj>
              </mc:Choice>
              <mc:Fallback>
                <p:oleObj name="Equation" r:id="rId3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372252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1" name="Equation" r:id="rId5" imgW="2324100" imgH="279400" progId="Equation.3">
                  <p:embed/>
                </p:oleObj>
              </mc:Choice>
              <mc:Fallback>
                <p:oleObj name="Equation" r:id="rId5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483987"/>
              </p:ext>
            </p:extLst>
          </p:nvPr>
        </p:nvGraphicFramePr>
        <p:xfrm>
          <a:off x="1990725" y="2836863"/>
          <a:ext cx="3149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2" name="Equation" r:id="rId7" imgW="3149280" imgH="1054080" progId="Equation.DSMT4">
                  <p:embed/>
                </p:oleObj>
              </mc:Choice>
              <mc:Fallback>
                <p:oleObj name="Equation" r:id="rId7" imgW="314928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2836863"/>
                        <a:ext cx="3149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889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0890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Hence we obtain </a:t>
            </a:r>
            <a:r>
              <a:rPr lang="en-GB" sz="1500" b="1" dirty="0" smtClean="0"/>
              <a:t>      </a:t>
            </a:r>
            <a:r>
              <a:rPr lang="en-GB" sz="1500" b="1" dirty="0"/>
              <a:t>divided by the square of the standard error of </a:t>
            </a:r>
            <a:r>
              <a:rPr lang="en-GB" sz="1500" b="1" dirty="0" smtClean="0"/>
              <a:t>    .  </a:t>
            </a:r>
            <a:r>
              <a:rPr lang="en-GB" sz="1500" b="1" dirty="0"/>
              <a:t>This is the </a:t>
            </a:r>
            <a:r>
              <a:rPr lang="en-GB" sz="1500" b="1" i="1" dirty="0"/>
              <a:t>t</a:t>
            </a:r>
            <a:r>
              <a:rPr lang="en-GB" sz="1500" b="1" dirty="0"/>
              <a:t> statistic, squared.</a:t>
            </a:r>
            <a:endParaRPr lang="en-GB" sz="1500" b="1" i="1" dirty="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36400"/>
            <a:ext cx="9144000" cy="52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" name="TextBox 18"/>
          <p:cNvSpPr txBox="1">
            <a:spLocks noChangeArrowheads="1"/>
          </p:cNvSpPr>
          <p:nvPr/>
        </p:nvSpPr>
        <p:spPr bwMode="auto">
          <a:xfrm>
            <a:off x="609600" y="594000"/>
            <a:ext cx="295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dirty="0" smtClean="0"/>
              <a:t>Demonstration that </a:t>
            </a:r>
            <a:r>
              <a:rPr lang="en-GB" sz="1800" b="1" i="1" dirty="0" smtClean="0"/>
              <a:t>F</a:t>
            </a:r>
            <a:r>
              <a:rPr lang="en-GB" sz="1800" b="1" dirty="0" smtClean="0"/>
              <a:t> = </a:t>
            </a:r>
            <a:r>
              <a:rPr lang="en-GB" sz="1800" b="1" i="1" dirty="0" smtClean="0"/>
              <a:t>t</a:t>
            </a:r>
            <a:r>
              <a:rPr lang="en-GB" sz="1800" b="1" baseline="30000" dirty="0" smtClean="0"/>
              <a:t>2</a:t>
            </a:r>
            <a:endParaRPr lang="en-GB" sz="1800" b="1" baseline="30000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166550"/>
            <a:ext cx="9144000" cy="37007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96238"/>
              </p:ext>
            </p:extLst>
          </p:nvPr>
        </p:nvGraphicFramePr>
        <p:xfrm>
          <a:off x="863600" y="1284288"/>
          <a:ext cx="7416800" cy="340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65" name="Equation" r:id="rId3" imgW="7416720" imgH="3416040" progId="Equation.DSMT4">
                  <p:embed/>
                </p:oleObj>
              </mc:Choice>
              <mc:Fallback>
                <p:oleObj name="Equation" r:id="rId3" imgW="7416720" imgH="3416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1284288"/>
                        <a:ext cx="7416800" cy="340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441935"/>
              </p:ext>
            </p:extLst>
          </p:nvPr>
        </p:nvGraphicFramePr>
        <p:xfrm>
          <a:off x="1962150" y="5851525"/>
          <a:ext cx="2476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66" name="Equation" r:id="rId5" imgW="368280" imgH="431640" progId="Equation.DSMT4">
                  <p:embed/>
                </p:oleObj>
              </mc:Choice>
              <mc:Fallback>
                <p:oleObj name="Equation" r:id="rId5" imgW="36828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2150" y="5851525"/>
                        <a:ext cx="247650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54131"/>
              </p:ext>
            </p:extLst>
          </p:nvPr>
        </p:nvGraphicFramePr>
        <p:xfrm>
          <a:off x="6413500" y="5851525"/>
          <a:ext cx="2206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67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0" y="5851525"/>
                        <a:ext cx="220663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6306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endParaRPr lang="en-US" sz="1800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  <a:endParaRPr lang="en-US" sz="1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2630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30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26310" name="Rectangle 6"/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26312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It can also be shown that the critical value of </a:t>
            </a:r>
            <a:r>
              <a:rPr lang="en-GB" sz="1500" b="1" i="1"/>
              <a:t>F</a:t>
            </a:r>
            <a:r>
              <a:rPr lang="en-GB" sz="1500" b="1"/>
              <a:t>, at any significance level, is equal to the square of the critical value of </a:t>
            </a:r>
            <a:r>
              <a:rPr lang="en-GB" sz="1500" b="1" i="1"/>
              <a:t>t</a:t>
            </a:r>
            <a:r>
              <a:rPr lang="en-GB" sz="1500" b="1"/>
              <a:t>.  We will not attempt to prove this.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36400"/>
            <a:ext cx="9144000" cy="52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609600" y="594000"/>
            <a:ext cx="295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dirty="0" smtClean="0"/>
              <a:t>Demonstration that </a:t>
            </a:r>
            <a:r>
              <a:rPr lang="en-GB" sz="1800" b="1" i="1" dirty="0" smtClean="0"/>
              <a:t>F</a:t>
            </a:r>
            <a:r>
              <a:rPr lang="en-GB" sz="1800" b="1" dirty="0" smtClean="0"/>
              <a:t> = </a:t>
            </a:r>
            <a:r>
              <a:rPr lang="en-GB" sz="1800" b="1" i="1" dirty="0" smtClean="0"/>
              <a:t>t</a:t>
            </a:r>
            <a:r>
              <a:rPr lang="en-GB" sz="1800" b="1" baseline="30000" dirty="0" smtClean="0"/>
              <a:t>2</a:t>
            </a:r>
            <a:endParaRPr lang="en-GB" sz="1800" b="1" baseline="30000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1166550"/>
            <a:ext cx="9144000" cy="37007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96238"/>
              </p:ext>
            </p:extLst>
          </p:nvPr>
        </p:nvGraphicFramePr>
        <p:xfrm>
          <a:off x="863600" y="1284288"/>
          <a:ext cx="7416800" cy="340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61" name="Equation" r:id="rId3" imgW="7416720" imgH="3416040" progId="Equation.DSMT4">
                  <p:embed/>
                </p:oleObj>
              </mc:Choice>
              <mc:Fallback>
                <p:oleObj name="Equation" r:id="rId3" imgW="7416720" imgH="3416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1284288"/>
                        <a:ext cx="7416800" cy="340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733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27337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Since the </a:t>
            </a:r>
            <a:r>
              <a:rPr lang="en-GB" sz="1500" b="1" i="1" dirty="0"/>
              <a:t>F</a:t>
            </a:r>
            <a:r>
              <a:rPr lang="en-GB" sz="1500" b="1" dirty="0"/>
              <a:t> test is equivalent to a </a:t>
            </a:r>
            <a:r>
              <a:rPr lang="en-GB" sz="1500" b="1" dirty="0" smtClean="0"/>
              <a:t>two-sided </a:t>
            </a:r>
            <a:r>
              <a:rPr lang="en-GB" sz="1500" b="1" i="1" dirty="0"/>
              <a:t>t</a:t>
            </a:r>
            <a:r>
              <a:rPr lang="en-GB" sz="1500" b="1" dirty="0"/>
              <a:t> test in the simple regression model, there is no point in performing both tests.  In fact, if justified, a </a:t>
            </a:r>
            <a:r>
              <a:rPr lang="en-GB" sz="1500" b="1" dirty="0" smtClean="0"/>
              <a:t>one-sided </a:t>
            </a:r>
            <a:r>
              <a:rPr lang="en-GB" sz="1500" b="1" i="1" dirty="0"/>
              <a:t>t</a:t>
            </a:r>
            <a:r>
              <a:rPr lang="en-GB" sz="1500" b="1" dirty="0"/>
              <a:t> test would be better than either because it is more powerful (lower risk of Type II error if </a:t>
            </a:r>
            <a:r>
              <a:rPr lang="en-GB" sz="1500" b="1" i="1" dirty="0"/>
              <a:t>H</a:t>
            </a:r>
            <a:r>
              <a:rPr lang="en-GB" sz="1500" b="1" baseline="-25000" dirty="0"/>
              <a:t>0</a:t>
            </a:r>
            <a:r>
              <a:rPr lang="en-GB" sz="1500" b="1" dirty="0"/>
              <a:t> is false). 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536400"/>
            <a:ext cx="9144000" cy="52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09600" y="594000"/>
            <a:ext cx="295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dirty="0" smtClean="0"/>
              <a:t>Demonstration that </a:t>
            </a:r>
            <a:r>
              <a:rPr lang="en-GB" sz="1800" b="1" i="1" dirty="0" smtClean="0"/>
              <a:t>F</a:t>
            </a:r>
            <a:r>
              <a:rPr lang="en-GB" sz="1800" b="1" dirty="0" smtClean="0"/>
              <a:t> = </a:t>
            </a:r>
            <a:r>
              <a:rPr lang="en-GB" sz="1800" b="1" i="1" dirty="0" smtClean="0"/>
              <a:t>t</a:t>
            </a:r>
            <a:r>
              <a:rPr lang="en-GB" sz="1800" b="1" baseline="30000" dirty="0" smtClean="0"/>
              <a:t>2</a:t>
            </a:r>
            <a:endParaRPr lang="en-GB" sz="1800" b="1" baseline="30000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1166550"/>
            <a:ext cx="9144000" cy="37007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96238"/>
              </p:ext>
            </p:extLst>
          </p:nvPr>
        </p:nvGraphicFramePr>
        <p:xfrm>
          <a:off x="863600" y="1284288"/>
          <a:ext cx="7416800" cy="340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86" name="Equation" r:id="rId3" imgW="7416720" imgH="3416040" progId="Equation.DSMT4">
                  <p:embed/>
                </p:oleObj>
              </mc:Choice>
              <mc:Fallback>
                <p:oleObj name="Equation" r:id="rId3" imgW="7416720" imgH="3416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1284288"/>
                        <a:ext cx="7416800" cy="340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166550"/>
            <a:ext cx="9144000" cy="37007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835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28360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</a:t>
            </a:r>
            <a:r>
              <a:rPr lang="en-GB" sz="1500" b="1" i="1"/>
              <a:t>F</a:t>
            </a:r>
            <a:r>
              <a:rPr lang="en-GB" sz="1500" b="1"/>
              <a:t> test will have its own role to play when we come to multiple regression analysis.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25869"/>
              </p:ext>
            </p:extLst>
          </p:nvPr>
        </p:nvGraphicFramePr>
        <p:xfrm>
          <a:off x="863600" y="1284288"/>
          <a:ext cx="7416800" cy="340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09" name="Equation" r:id="rId3" imgW="7416720" imgH="3416040" progId="Equation.DSMT4">
                  <p:embed/>
                </p:oleObj>
              </mc:Choice>
              <mc:Fallback>
                <p:oleObj name="Equation" r:id="rId3" imgW="7416720" imgH="3416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1284288"/>
                        <a:ext cx="7416800" cy="340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536400"/>
            <a:ext cx="9144000" cy="52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09600" y="594000"/>
            <a:ext cx="295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dirty="0" smtClean="0"/>
              <a:t>Demonstration that </a:t>
            </a:r>
            <a:r>
              <a:rPr lang="en-GB" sz="1800" b="1" i="1" dirty="0" smtClean="0"/>
              <a:t>F</a:t>
            </a:r>
            <a:r>
              <a:rPr lang="en-GB" sz="1800" b="1" dirty="0" smtClean="0"/>
              <a:t> = </a:t>
            </a:r>
            <a:r>
              <a:rPr lang="en-GB" sz="1800" b="1" i="1" dirty="0" smtClean="0"/>
              <a:t>t</a:t>
            </a:r>
            <a:r>
              <a:rPr lang="en-GB" sz="1800" b="1" baseline="30000" dirty="0" smtClean="0"/>
              <a:t>2</a:t>
            </a:r>
            <a:endParaRPr lang="en-GB" sz="1800" b="1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462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Here is the output for the regression of hourly earnings on years of schooling for the sample of </a:t>
            </a:r>
            <a:r>
              <a:rPr lang="en-GB" sz="1500" b="1" dirty="0" smtClean="0"/>
              <a:t>500 </a:t>
            </a:r>
            <a:r>
              <a:rPr lang="en-GB" sz="1500" b="1" dirty="0"/>
              <a:t>respondents from the National Longitudinal Survey of </a:t>
            </a:r>
            <a:r>
              <a:rPr lang="en-GB" sz="1500" b="1" dirty="0" smtClean="0"/>
              <a:t>Youth 1997‒.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0" y="4229099"/>
            <a:ext cx="9144000" cy="1076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8119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18124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shall check that the </a:t>
            </a:r>
            <a:r>
              <a:rPr lang="en-GB" sz="1500" b="1" i="1" dirty="0"/>
              <a:t>F</a:t>
            </a:r>
            <a:r>
              <a:rPr lang="en-GB" sz="1500" b="1" dirty="0"/>
              <a:t> statistic has been calculated correctly.  The explained sum of squares (described in </a:t>
            </a:r>
            <a:r>
              <a:rPr lang="en-GB" sz="1500" b="1" dirty="0" err="1"/>
              <a:t>Stata</a:t>
            </a:r>
            <a:r>
              <a:rPr lang="en-GB" sz="1500" b="1" dirty="0"/>
              <a:t> as the model sum of squares) is </a:t>
            </a:r>
            <a:r>
              <a:rPr lang="en-GB" sz="1500" b="1" dirty="0" smtClean="0"/>
              <a:t>6014.</a:t>
            </a:r>
            <a:endParaRPr lang="en-GB" sz="1500" b="1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8116" name="Rectangle 4"/>
          <p:cNvSpPr>
            <a:spLocks noChangeArrowheads="1"/>
          </p:cNvSpPr>
          <p:nvPr/>
        </p:nvSpPr>
        <p:spPr bwMode="auto">
          <a:xfrm>
            <a:off x="422275" y="1555800"/>
            <a:ext cx="25685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4854575" y="4349750"/>
            <a:ext cx="765175" cy="341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8115" name="Rectangle 3"/>
          <p:cNvSpPr>
            <a:spLocks noChangeArrowheads="1"/>
          </p:cNvSpPr>
          <p:nvPr/>
        </p:nvSpPr>
        <p:spPr bwMode="auto">
          <a:xfrm>
            <a:off x="2786063" y="4349750"/>
            <a:ext cx="665162" cy="341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536633"/>
              </p:ext>
            </p:extLst>
          </p:nvPr>
        </p:nvGraphicFramePr>
        <p:xfrm>
          <a:off x="627063" y="4362450"/>
          <a:ext cx="77993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84" name="Equation" r:id="rId3" imgW="7797800" imgH="812800" progId="Equation.DSMT4">
                  <p:embed/>
                </p:oleObj>
              </mc:Choice>
              <mc:Fallback>
                <p:oleObj name="Equation" r:id="rId3" imgW="7797800" imgH="812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4362450"/>
                        <a:ext cx="7799387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6275388" y="4391025"/>
            <a:ext cx="2373312" cy="790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0" y="4229099"/>
            <a:ext cx="9144000" cy="1076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0167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20170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residual sum of squares is </a:t>
            </a:r>
            <a:r>
              <a:rPr lang="en-GB" sz="1500" b="1" dirty="0" smtClean="0"/>
              <a:t>64315.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0162" name="Rectangle 2"/>
          <p:cNvSpPr>
            <a:spLocks noChangeArrowheads="1"/>
          </p:cNvSpPr>
          <p:nvPr/>
        </p:nvSpPr>
        <p:spPr bwMode="auto">
          <a:xfrm>
            <a:off x="4162425" y="4768950"/>
            <a:ext cx="881063" cy="3413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0163" name="Rectangle 3"/>
          <p:cNvSpPr>
            <a:spLocks noChangeArrowheads="1"/>
          </p:cNvSpPr>
          <p:nvPr/>
        </p:nvSpPr>
        <p:spPr bwMode="auto">
          <a:xfrm>
            <a:off x="2298700" y="4768950"/>
            <a:ext cx="665163" cy="3413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422275" y="1771800"/>
            <a:ext cx="25685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536633"/>
              </p:ext>
            </p:extLst>
          </p:nvPr>
        </p:nvGraphicFramePr>
        <p:xfrm>
          <a:off x="627063" y="4362450"/>
          <a:ext cx="77993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33" name="Equation" r:id="rId3" imgW="7797800" imgH="812800" progId="Equation.DSMT4">
                  <p:embed/>
                </p:oleObj>
              </mc:Choice>
              <mc:Fallback>
                <p:oleObj name="Equation" r:id="rId3" imgW="7797800" imgH="812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4362450"/>
                        <a:ext cx="7799387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6275388" y="4391025"/>
            <a:ext cx="2373312" cy="790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4229099"/>
            <a:ext cx="9144000" cy="1076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1191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21194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number of degrees of freedom is </a:t>
            </a:r>
            <a:r>
              <a:rPr lang="en-GB" sz="1500" b="1" dirty="0" smtClean="0"/>
              <a:t>500 </a:t>
            </a:r>
            <a:r>
              <a:rPr lang="en-GB" sz="1500" b="1" dirty="0">
                <a:cs typeface="Arial" charset="0"/>
              </a:rPr>
              <a:t>– 2 = </a:t>
            </a:r>
            <a:r>
              <a:rPr lang="en-GB" sz="1500" b="1" dirty="0" smtClean="0">
                <a:cs typeface="Arial" charset="0"/>
              </a:rPr>
              <a:t>498</a:t>
            </a:r>
            <a:r>
              <a:rPr lang="en-GB" sz="1500" b="1" dirty="0"/>
              <a:t>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1188" name="Rectangle 4"/>
          <p:cNvSpPr>
            <a:spLocks noChangeArrowheads="1"/>
          </p:cNvSpPr>
          <p:nvPr/>
        </p:nvSpPr>
        <p:spPr bwMode="auto">
          <a:xfrm>
            <a:off x="3200400" y="1771200"/>
            <a:ext cx="449263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1186" name="Rectangle 2"/>
          <p:cNvSpPr>
            <a:spLocks noChangeArrowheads="1"/>
          </p:cNvSpPr>
          <p:nvPr/>
        </p:nvSpPr>
        <p:spPr bwMode="auto">
          <a:xfrm>
            <a:off x="5183188" y="4770000"/>
            <a:ext cx="964800" cy="3413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1187" name="Rectangle 3"/>
          <p:cNvSpPr>
            <a:spLocks noChangeArrowheads="1"/>
          </p:cNvSpPr>
          <p:nvPr/>
        </p:nvSpPr>
        <p:spPr bwMode="auto">
          <a:xfrm>
            <a:off x="3138488" y="4770000"/>
            <a:ext cx="665162" cy="3413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536633"/>
              </p:ext>
            </p:extLst>
          </p:nvPr>
        </p:nvGraphicFramePr>
        <p:xfrm>
          <a:off x="627063" y="4362450"/>
          <a:ext cx="77993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55" name="Equation" r:id="rId3" imgW="7797800" imgH="812800" progId="Equation.DSMT4">
                  <p:embed/>
                </p:oleObj>
              </mc:Choice>
              <mc:Fallback>
                <p:oleObj name="Equation" r:id="rId3" imgW="7797800" imgH="812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4362450"/>
                        <a:ext cx="7799387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1196" name="Rectangle 12"/>
          <p:cNvSpPr>
            <a:spLocks noChangeArrowheads="1"/>
          </p:cNvSpPr>
          <p:nvPr/>
        </p:nvSpPr>
        <p:spPr bwMode="auto">
          <a:xfrm>
            <a:off x="6275388" y="4391025"/>
            <a:ext cx="2373312" cy="790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4229099"/>
            <a:ext cx="9144000" cy="1076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2210" name="Rectangle 2"/>
          <p:cNvSpPr>
            <a:spLocks noChangeArrowheads="1"/>
          </p:cNvSpPr>
          <p:nvPr/>
        </p:nvSpPr>
        <p:spPr bwMode="auto">
          <a:xfrm>
            <a:off x="6516688" y="4770000"/>
            <a:ext cx="936000" cy="3413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22218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denominator of the expression for </a:t>
            </a:r>
            <a:r>
              <a:rPr lang="en-GB" sz="1500" b="1" i="1" dirty="0"/>
              <a:t>F</a:t>
            </a:r>
            <a:r>
              <a:rPr lang="en-GB" sz="1500" b="1" dirty="0"/>
              <a:t> is therefore </a:t>
            </a:r>
            <a:r>
              <a:rPr lang="en-GB" sz="1500" b="1" dirty="0" smtClean="0"/>
              <a:t>129.15.  </a:t>
            </a:r>
            <a:r>
              <a:rPr lang="en-GB" sz="1500" b="1" dirty="0"/>
              <a:t>Note that this is an estimate </a:t>
            </a:r>
            <a:r>
              <a:rPr lang="en-GB" sz="1500" b="1" dirty="0" smtClean="0"/>
              <a:t>of</a:t>
            </a:r>
          </a:p>
          <a:p>
            <a:pPr>
              <a:spcBef>
                <a:spcPts val="0"/>
              </a:spcBef>
            </a:pPr>
            <a:r>
              <a:rPr lang="en-GB" sz="1500" b="1" dirty="0" smtClean="0"/>
              <a:t> </a:t>
            </a:r>
            <a:r>
              <a:rPr lang="en-GB" sz="1500" b="1" i="1" dirty="0" smtClean="0">
                <a:latin typeface="Symbol" pitchFamily="18" charset="2"/>
              </a:rPr>
              <a:t>    </a:t>
            </a:r>
            <a:r>
              <a:rPr lang="en-GB" sz="1500" b="1" dirty="0" smtClean="0"/>
              <a:t>.  Its </a:t>
            </a:r>
            <a:r>
              <a:rPr lang="en-GB" sz="1500" b="1" dirty="0"/>
              <a:t>square root, denoted in </a:t>
            </a:r>
            <a:r>
              <a:rPr lang="en-GB" sz="1500" b="1" dirty="0" err="1"/>
              <a:t>Stata</a:t>
            </a:r>
            <a:r>
              <a:rPr lang="en-GB" sz="1500" b="1" dirty="0"/>
              <a:t> by Root MSE, is an estimate of the standard deviation of </a:t>
            </a:r>
            <a:r>
              <a:rPr lang="en-GB" sz="1500" b="1" i="1" dirty="0"/>
              <a:t>u</a:t>
            </a:r>
            <a:r>
              <a:rPr lang="en-GB" sz="1500" b="1" dirty="0"/>
              <a:t>.</a:t>
            </a:r>
            <a:endParaRPr lang="en-GB" sz="1500" b="1" baseline="30000" dirty="0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5961063" y="2203200"/>
            <a:ext cx="25685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2212" name="Rectangle 4"/>
          <p:cNvSpPr>
            <a:spLocks noChangeArrowheads="1"/>
          </p:cNvSpPr>
          <p:nvPr/>
        </p:nvSpPr>
        <p:spPr bwMode="auto">
          <a:xfrm>
            <a:off x="3746499" y="1771200"/>
            <a:ext cx="11592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536633"/>
              </p:ext>
            </p:extLst>
          </p:nvPr>
        </p:nvGraphicFramePr>
        <p:xfrm>
          <a:off x="627063" y="4362450"/>
          <a:ext cx="77993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87" name="Equation" r:id="rId3" imgW="7797600" imgH="812520" progId="Equation.DSMT4">
                  <p:embed/>
                </p:oleObj>
              </mc:Choice>
              <mc:Fallback>
                <p:oleObj name="Equation" r:id="rId3" imgW="7797600" imgH="81252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4362450"/>
                        <a:ext cx="7799387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7477125" y="4371975"/>
            <a:ext cx="1368425" cy="8286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218202"/>
              </p:ext>
            </p:extLst>
          </p:nvPr>
        </p:nvGraphicFramePr>
        <p:xfrm>
          <a:off x="385776" y="6083307"/>
          <a:ext cx="238064" cy="280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88" name="Equation" r:id="rId5" imgW="355320" imgH="419040" progId="Equation.DSMT4">
                  <p:embed/>
                </p:oleObj>
              </mc:Choice>
              <mc:Fallback>
                <p:oleObj name="Equation" r:id="rId5" imgW="355320" imgH="4190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76" y="6083307"/>
                        <a:ext cx="238064" cy="2807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4229099"/>
            <a:ext cx="9144000" cy="1076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3235" name="Rectangle 3"/>
          <p:cNvSpPr>
            <a:spLocks noChangeArrowheads="1"/>
          </p:cNvSpPr>
          <p:nvPr/>
        </p:nvSpPr>
        <p:spPr bwMode="auto">
          <a:xfrm>
            <a:off x="7653338" y="4549775"/>
            <a:ext cx="828000" cy="341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3239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23242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Our calculation of </a:t>
            </a:r>
            <a:r>
              <a:rPr lang="en-GB" sz="1500" b="1" i="1"/>
              <a:t>F</a:t>
            </a:r>
            <a:r>
              <a:rPr lang="en-GB" sz="1500" b="1"/>
              <a:t> agrees with that in the Stata output.</a:t>
            </a:r>
            <a:endParaRPr lang="en-GB" sz="1500" b="1" baseline="3000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3238" name="Rectangle 6"/>
          <p:cNvSpPr>
            <a:spLocks noChangeArrowheads="1"/>
          </p:cNvSpPr>
          <p:nvPr/>
        </p:nvSpPr>
        <p:spPr bwMode="auto">
          <a:xfrm>
            <a:off x="5959475" y="1346400"/>
            <a:ext cx="25685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536633"/>
              </p:ext>
            </p:extLst>
          </p:nvPr>
        </p:nvGraphicFramePr>
        <p:xfrm>
          <a:off x="627063" y="4362450"/>
          <a:ext cx="77993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307" name="Equation" r:id="rId3" imgW="7797600" imgH="812520" progId="Equation.DSMT4">
                  <p:embed/>
                </p:oleObj>
              </mc:Choice>
              <mc:Fallback>
                <p:oleObj name="Equation" r:id="rId3" imgW="7797600" imgH="81252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4362450"/>
                        <a:ext cx="7799387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5590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95596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null hypothesis that we are going to test is that the model has no explanatory power.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537900"/>
            <a:ext cx="9144000" cy="147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01625" y="566700"/>
            <a:ext cx="8532813" cy="16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Model   </a:t>
            </a:r>
            <a:r>
              <a:rPr lang="en-US" sz="1800" b="1" dirty="0" smtClean="0">
                <a:latin typeface="Arial" charset="0"/>
              </a:rPr>
              <a:t>                            </a:t>
            </a:r>
            <a:r>
              <a:rPr lang="en-US" sz="1100" b="1" dirty="0" smtClean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      </a:t>
            </a:r>
            <a:r>
              <a:rPr lang="en-US" b="1" i="1" dirty="0" smtClean="0">
                <a:latin typeface="+mn-lt"/>
              </a:rPr>
              <a:t>Y</a:t>
            </a:r>
            <a:r>
              <a:rPr lang="en-US" b="1" dirty="0" smtClean="0">
                <a:latin typeface="+mn-lt"/>
              </a:rPr>
              <a:t> =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1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2</a:t>
            </a:r>
            <a:r>
              <a:rPr lang="en-US" b="1" i="1" dirty="0" smtClean="0">
                <a:latin typeface="+mn-lt"/>
              </a:rPr>
              <a:t>X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+mn-lt"/>
              </a:rPr>
              <a:t>u</a:t>
            </a:r>
            <a:endParaRPr lang="en-US" b="1" i="1" dirty="0">
              <a:latin typeface="+mn-lt"/>
            </a:endParaRPr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endParaRPr lang="en-US" b="1" dirty="0">
              <a:cs typeface="Arial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2815200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248265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47" name="Equation" r:id="rId3" imgW="4190760" imgH="558720" progId="Equation.DSMT4">
                  <p:embed/>
                </p:oleObj>
              </mc:Choice>
              <mc:Fallback>
                <p:oleObj name="Equation" r:id="rId3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372252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48" name="Equation" r:id="rId5" imgW="2324100" imgH="279400" progId="Equation.3">
                  <p:embed/>
                </p:oleObj>
              </mc:Choice>
              <mc:Fallback>
                <p:oleObj name="Equation" r:id="rId5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483987"/>
              </p:ext>
            </p:extLst>
          </p:nvPr>
        </p:nvGraphicFramePr>
        <p:xfrm>
          <a:off x="1990725" y="2836863"/>
          <a:ext cx="3149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49" name="Equation" r:id="rId7" imgW="3149280" imgH="1054080" progId="Equation.DSMT4">
                  <p:embed/>
                </p:oleObj>
              </mc:Choice>
              <mc:Fallback>
                <p:oleObj name="Equation" r:id="rId7" imgW="314928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2836863"/>
                        <a:ext cx="3149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0" y="4229099"/>
            <a:ext cx="9144000" cy="1076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17096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will also check the </a:t>
            </a:r>
            <a:r>
              <a:rPr lang="en-GB" sz="1500" b="1" i="1" dirty="0"/>
              <a:t>F</a:t>
            </a:r>
            <a:r>
              <a:rPr lang="en-GB" sz="1500" b="1" dirty="0"/>
              <a:t> statistic using </a:t>
            </a:r>
            <a:r>
              <a:rPr lang="en-GB" sz="1500" b="1" dirty="0" smtClean="0"/>
              <a:t>the expression </a:t>
            </a:r>
            <a:r>
              <a:rPr lang="en-GB" sz="1500" b="1" dirty="0"/>
              <a:t>for it in terms of </a:t>
            </a:r>
            <a:r>
              <a:rPr lang="en-GB" sz="1500" b="1" i="1" dirty="0"/>
              <a:t>R</a:t>
            </a:r>
            <a:r>
              <a:rPr lang="en-GB" sz="1500" b="1" baseline="30000" dirty="0"/>
              <a:t>2</a:t>
            </a:r>
            <a:r>
              <a:rPr lang="en-GB" sz="1500" b="1" dirty="0"/>
              <a:t>.  We see again that it </a:t>
            </a:r>
            <a:r>
              <a:rPr lang="en-GB" sz="1500" b="1" dirty="0" smtClean="0"/>
              <a:t>agrees, apart from rounding error.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821066"/>
              </p:ext>
            </p:extLst>
          </p:nvPr>
        </p:nvGraphicFramePr>
        <p:xfrm>
          <a:off x="615950" y="4318000"/>
          <a:ext cx="7850188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57" name="Equation" r:id="rId3" imgW="7848360" imgH="901440" progId="Equation.DSMT4">
                  <p:embed/>
                </p:oleObj>
              </mc:Choice>
              <mc:Fallback>
                <p:oleObj name="Equation" r:id="rId3" imgW="7848360" imgH="9014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950" y="4318000"/>
                        <a:ext cx="7850188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7090" name="Rectangle 2"/>
          <p:cNvSpPr>
            <a:spLocks noChangeArrowheads="1"/>
          </p:cNvSpPr>
          <p:nvPr/>
        </p:nvSpPr>
        <p:spPr bwMode="auto">
          <a:xfrm>
            <a:off x="5961600" y="1771200"/>
            <a:ext cx="25685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5959475" y="1346400"/>
            <a:ext cx="25685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3200400" y="1771200"/>
            <a:ext cx="449263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4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40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24266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also check the relationship between the </a:t>
            </a:r>
            <a:r>
              <a:rPr lang="en-GB" sz="1500" b="1" i="1"/>
              <a:t>F</a:t>
            </a:r>
            <a:r>
              <a:rPr lang="en-GB" sz="1500" b="1"/>
              <a:t> statistic and the </a:t>
            </a:r>
            <a:r>
              <a:rPr lang="en-GB" sz="1500" b="1" i="1"/>
              <a:t>t</a:t>
            </a:r>
            <a:r>
              <a:rPr lang="en-GB" sz="1500" b="1"/>
              <a:t> statistic for the slope coefficient.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4267" name="Rectangle 11"/>
          <p:cNvSpPr>
            <a:spLocks noChangeArrowheads="1"/>
          </p:cNvSpPr>
          <p:nvPr/>
        </p:nvSpPr>
        <p:spPr bwMode="auto">
          <a:xfrm>
            <a:off x="4467225" y="3052650"/>
            <a:ext cx="576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959475" y="1346400"/>
            <a:ext cx="25685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4267200"/>
            <a:ext cx="9144000" cy="1028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5285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41</a:t>
            </a:r>
            <a:endParaRPr lang="en-US" sz="1000" dirty="0">
              <a:solidFill>
                <a:srgbClr val="3366FF"/>
              </a:solidFill>
            </a:endParaRPr>
          </a:p>
        </p:txBody>
      </p:sp>
      <p:graphicFrame>
        <p:nvGraphicFramePr>
          <p:cNvPr id="22528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940757"/>
              </p:ext>
            </p:extLst>
          </p:nvPr>
        </p:nvGraphicFramePr>
        <p:xfrm>
          <a:off x="3600000" y="4548188"/>
          <a:ext cx="167640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1" name="Equation" r:id="rId3" imgW="1676160" imgH="342720" progId="Equation.DSMT4">
                  <p:embed/>
                </p:oleObj>
              </mc:Choice>
              <mc:Fallback>
                <p:oleObj name="Equation" r:id="rId3" imgW="1676160" imgH="34272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0000" y="4548188"/>
                        <a:ext cx="1676400" cy="341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290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Obviously, this is correct as </a:t>
            </a:r>
            <a:r>
              <a:rPr lang="en-GB" sz="1500" b="1" dirty="0" smtClean="0"/>
              <a:t>well, apart from rounding error.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4467225" y="3052650"/>
            <a:ext cx="576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5959475" y="1346400"/>
            <a:ext cx="25685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4267200"/>
            <a:ext cx="9144000" cy="1028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5285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42</a:t>
            </a:r>
            <a:endParaRPr lang="en-US" sz="1000" dirty="0">
              <a:solidFill>
                <a:srgbClr val="3366FF"/>
              </a:solidFill>
            </a:endParaRPr>
          </a:p>
        </p:txBody>
      </p:sp>
      <p:graphicFrame>
        <p:nvGraphicFramePr>
          <p:cNvPr id="22528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067095"/>
              </p:ext>
            </p:extLst>
          </p:nvPr>
        </p:nvGraphicFramePr>
        <p:xfrm>
          <a:off x="571500" y="4545013"/>
          <a:ext cx="80010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46" name="Equation" r:id="rId3" imgW="8001000" imgH="444240" progId="Equation.3">
                  <p:embed/>
                </p:oleObj>
              </mc:Choice>
              <mc:Fallback>
                <p:oleObj name="Equation" r:id="rId3" imgW="800100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4545013"/>
                        <a:ext cx="80010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290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And the critical value of </a:t>
            </a:r>
            <a:r>
              <a:rPr lang="en-GB" sz="1500" b="1" i="1" dirty="0" smtClean="0"/>
              <a:t>F</a:t>
            </a:r>
            <a:r>
              <a:rPr lang="en-GB" sz="1500" b="1" dirty="0" smtClean="0"/>
              <a:t> is the square of the critical value of </a:t>
            </a:r>
            <a:r>
              <a:rPr lang="en-GB" sz="1500" b="1" i="1" dirty="0" smtClean="0"/>
              <a:t>t</a:t>
            </a:r>
            <a:r>
              <a:rPr lang="en-GB" sz="1500" b="1" dirty="0" smtClean="0"/>
              <a:t>.  (We are using the values for 500 degrees of freedom because those for 498 do not appear in the table.)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4467225" y="3052650"/>
            <a:ext cx="576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5959475" y="1346400"/>
            <a:ext cx="25685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06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4267200"/>
            <a:ext cx="9144000" cy="1028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5285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43</a:t>
            </a:r>
            <a:endParaRPr lang="en-US" sz="1000" dirty="0">
              <a:solidFill>
                <a:srgbClr val="3366FF"/>
              </a:solidFill>
            </a:endParaRPr>
          </a:p>
        </p:txBody>
      </p:sp>
      <p:graphicFrame>
        <p:nvGraphicFramePr>
          <p:cNvPr id="22528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327890"/>
              </p:ext>
            </p:extLst>
          </p:nvPr>
        </p:nvGraphicFramePr>
        <p:xfrm>
          <a:off x="571500" y="4545013"/>
          <a:ext cx="80010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67" name="Equation" r:id="rId3" imgW="8001000" imgH="444240" progId="Equation.3">
                  <p:embed/>
                </p:oleObj>
              </mc:Choice>
              <mc:Fallback>
                <p:oleObj name="Equation" r:id="rId3" imgW="800100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4545013"/>
                        <a:ext cx="80010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290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relationship is shown for the 0.1% significance level, but obviously it is also true for any other significance level.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4467225" y="3052650"/>
            <a:ext cx="576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5959475" y="1346400"/>
            <a:ext cx="25685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01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2.7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2"/>
              </a:rPr>
              <a:t>http://</a:t>
            </a:r>
            <a:r>
              <a:rPr lang="en-GB" sz="1200" b="1" dirty="0" smtClean="0">
                <a:solidFill>
                  <a:schemeClr val="bg1"/>
                </a:solidFill>
                <a:hlinkClick r:id="rId2"/>
              </a:rPr>
              <a:t>www.oxfordtextbooks.co.uk/orc/dougherty5e/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8244408" y="6553200"/>
            <a:ext cx="82339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2016.04.20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6614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96621" name="Text Box 1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Since </a:t>
            </a:r>
            <a:r>
              <a:rPr lang="en-GB" sz="1500" b="1" i="1"/>
              <a:t>X</a:t>
            </a:r>
            <a:r>
              <a:rPr lang="en-GB" sz="1500" b="1"/>
              <a:t> is the only explanatory variable at the moment, the null hypothesis is that </a:t>
            </a:r>
            <a:r>
              <a:rPr lang="en-GB" sz="1500" b="1" i="1"/>
              <a:t>Y</a:t>
            </a:r>
            <a:r>
              <a:rPr lang="en-GB" sz="1500" b="1"/>
              <a:t> is not determined by </a:t>
            </a:r>
            <a:r>
              <a:rPr lang="en-GB" sz="1500" b="1" i="1"/>
              <a:t>X.</a:t>
            </a:r>
            <a:r>
              <a:rPr lang="en-GB" sz="1500" b="1"/>
              <a:t>  Mathematically, we have </a:t>
            </a:r>
            <a:r>
              <a:rPr lang="en-GB" sz="1500" b="1" i="1"/>
              <a:t>H</a:t>
            </a:r>
            <a:r>
              <a:rPr lang="en-GB" sz="1500" b="1" baseline="-25000"/>
              <a:t>0</a:t>
            </a:r>
            <a:r>
              <a:rPr lang="en-GB" sz="1500" b="1"/>
              <a:t>: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= 0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537900"/>
            <a:ext cx="9144000" cy="147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01625" y="566700"/>
            <a:ext cx="8532813" cy="16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Model   </a:t>
            </a:r>
            <a:r>
              <a:rPr lang="en-US" sz="1800" b="1" dirty="0" smtClean="0">
                <a:latin typeface="Arial" charset="0"/>
              </a:rPr>
              <a:t>                            </a:t>
            </a:r>
            <a:r>
              <a:rPr lang="en-US" sz="1100" b="1" dirty="0" smtClean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      </a:t>
            </a:r>
            <a:r>
              <a:rPr lang="en-US" b="1" i="1" dirty="0" smtClean="0">
                <a:latin typeface="+mn-lt"/>
              </a:rPr>
              <a:t>Y</a:t>
            </a:r>
            <a:r>
              <a:rPr lang="en-US" b="1" dirty="0" smtClean="0">
                <a:latin typeface="+mn-lt"/>
              </a:rPr>
              <a:t> =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1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2</a:t>
            </a:r>
            <a:r>
              <a:rPr lang="en-US" b="1" i="1" dirty="0" smtClean="0">
                <a:latin typeface="+mn-lt"/>
              </a:rPr>
              <a:t>X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+mn-lt"/>
              </a:rPr>
              <a:t>u</a:t>
            </a:r>
            <a:endParaRPr lang="en-US" b="1" i="1" dirty="0">
              <a:latin typeface="+mn-lt"/>
            </a:endParaRPr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Null hypothesis:	</a:t>
            </a:r>
            <a:r>
              <a:rPr lang="en-US" b="1" i="1" dirty="0"/>
              <a:t>H</a:t>
            </a:r>
            <a:r>
              <a:rPr lang="en-US" b="1" baseline="-25000" dirty="0"/>
              <a:t>0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= </a:t>
            </a:r>
            <a:r>
              <a:rPr lang="en-US" b="1" dirty="0" smtClean="0"/>
              <a:t>0</a:t>
            </a:r>
            <a:endParaRPr lang="en-US" b="1" dirty="0"/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Alternative hypothesis:	</a:t>
            </a:r>
            <a:r>
              <a:rPr lang="en-US" b="1" i="1" dirty="0"/>
              <a:t>H</a:t>
            </a:r>
            <a:r>
              <a:rPr lang="en-US" b="1" baseline="-25000" dirty="0"/>
              <a:t>1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</a:t>
            </a:r>
            <a:r>
              <a:rPr lang="en-US" b="1" dirty="0">
                <a:cs typeface="Arial" charset="0"/>
              </a:rPr>
              <a:t>≠ </a:t>
            </a:r>
            <a:r>
              <a:rPr lang="en-US" b="1" dirty="0" smtClean="0">
                <a:cs typeface="Arial" charset="0"/>
              </a:rPr>
              <a:t>0</a:t>
            </a:r>
            <a:endParaRPr lang="en-US" b="1" dirty="0">
              <a:cs typeface="Arial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2815200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248265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78" name="Equation" r:id="rId3" imgW="4190760" imgH="558720" progId="Equation.DSMT4">
                  <p:embed/>
                </p:oleObj>
              </mc:Choice>
              <mc:Fallback>
                <p:oleObj name="Equation" r:id="rId3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372252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79" name="Equation" r:id="rId5" imgW="2324100" imgH="279400" progId="Equation.3">
                  <p:embed/>
                </p:oleObj>
              </mc:Choice>
              <mc:Fallback>
                <p:oleObj name="Equation" r:id="rId5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483987"/>
              </p:ext>
            </p:extLst>
          </p:nvPr>
        </p:nvGraphicFramePr>
        <p:xfrm>
          <a:off x="1990725" y="2836863"/>
          <a:ext cx="3149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80" name="Equation" r:id="rId7" imgW="3149280" imgH="1054080" progId="Equation.DSMT4">
                  <p:embed/>
                </p:oleObj>
              </mc:Choice>
              <mc:Fallback>
                <p:oleObj name="Equation" r:id="rId7" imgW="314928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2836863"/>
                        <a:ext cx="3149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7638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5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97644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Hypotheses concerning goodness of fit are tested via the </a:t>
            </a:r>
            <a:r>
              <a:rPr lang="en-GB" sz="1500" b="1" i="1"/>
              <a:t>F</a:t>
            </a:r>
            <a:r>
              <a:rPr lang="en-GB" sz="1500" b="1"/>
              <a:t> statistic, defined as shown.  </a:t>
            </a:r>
            <a:r>
              <a:rPr lang="en-GB" sz="1500" b="1" i="1"/>
              <a:t>k</a:t>
            </a:r>
            <a:r>
              <a:rPr lang="en-GB" sz="1500" b="1"/>
              <a:t> is the number of parameters in the regression equation, which at present is just 2.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0" y="4028400"/>
            <a:ext cx="9144000" cy="156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537900"/>
            <a:ext cx="9144000" cy="147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301625" y="566700"/>
            <a:ext cx="8532813" cy="16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Model   </a:t>
            </a:r>
            <a:r>
              <a:rPr lang="en-US" sz="1800" b="1" dirty="0" smtClean="0">
                <a:latin typeface="Arial" charset="0"/>
              </a:rPr>
              <a:t>                            </a:t>
            </a:r>
            <a:r>
              <a:rPr lang="en-US" sz="1100" b="1" dirty="0" smtClean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      </a:t>
            </a:r>
            <a:r>
              <a:rPr lang="en-US" b="1" i="1" dirty="0" smtClean="0">
                <a:latin typeface="+mn-lt"/>
              </a:rPr>
              <a:t>Y</a:t>
            </a:r>
            <a:r>
              <a:rPr lang="en-US" b="1" dirty="0" smtClean="0">
                <a:latin typeface="+mn-lt"/>
              </a:rPr>
              <a:t> =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1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2</a:t>
            </a:r>
            <a:r>
              <a:rPr lang="en-US" b="1" i="1" dirty="0" smtClean="0">
                <a:latin typeface="+mn-lt"/>
              </a:rPr>
              <a:t>X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+mn-lt"/>
              </a:rPr>
              <a:t>u</a:t>
            </a:r>
            <a:endParaRPr lang="en-US" b="1" i="1" dirty="0">
              <a:latin typeface="+mn-lt"/>
            </a:endParaRPr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Null hypothesis:	</a:t>
            </a:r>
            <a:r>
              <a:rPr lang="en-US" b="1" i="1" dirty="0"/>
              <a:t>H</a:t>
            </a:r>
            <a:r>
              <a:rPr lang="en-US" b="1" baseline="-25000" dirty="0"/>
              <a:t>0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= </a:t>
            </a:r>
            <a:r>
              <a:rPr lang="en-US" b="1" dirty="0" smtClean="0"/>
              <a:t>0</a:t>
            </a:r>
            <a:endParaRPr lang="en-US" b="1" dirty="0"/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Alternative hypothesis:	</a:t>
            </a:r>
            <a:r>
              <a:rPr lang="en-US" b="1" i="1" dirty="0"/>
              <a:t>H</a:t>
            </a:r>
            <a:r>
              <a:rPr lang="en-US" b="1" baseline="-25000" dirty="0"/>
              <a:t>1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</a:t>
            </a:r>
            <a:r>
              <a:rPr lang="en-US" b="1" dirty="0">
                <a:cs typeface="Arial" charset="0"/>
              </a:rPr>
              <a:t>≠ </a:t>
            </a:r>
            <a:r>
              <a:rPr lang="en-US" b="1" dirty="0" smtClean="0">
                <a:cs typeface="Arial" charset="0"/>
              </a:rPr>
              <a:t>0</a:t>
            </a:r>
            <a:endParaRPr lang="en-US" b="1" dirty="0">
              <a:cs typeface="Arial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2815200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248265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51" name="Equation" r:id="rId3" imgW="4190760" imgH="558720" progId="Equation.DSMT4">
                  <p:embed/>
                </p:oleObj>
              </mc:Choice>
              <mc:Fallback>
                <p:oleObj name="Equation" r:id="rId3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372252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52" name="Equation" r:id="rId5" imgW="2324100" imgH="279400" progId="Equation.3">
                  <p:embed/>
                </p:oleObj>
              </mc:Choice>
              <mc:Fallback>
                <p:oleObj name="Equation" r:id="rId5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483987"/>
              </p:ext>
            </p:extLst>
          </p:nvPr>
        </p:nvGraphicFramePr>
        <p:xfrm>
          <a:off x="1990725" y="2836863"/>
          <a:ext cx="3149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53" name="Equation" r:id="rId7" imgW="3149280" imgH="1054080" progId="Equation.DSMT4">
                  <p:embed/>
                </p:oleObj>
              </mc:Choice>
              <mc:Fallback>
                <p:oleObj name="Equation" r:id="rId7" imgW="314928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2836863"/>
                        <a:ext cx="3149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273923"/>
              </p:ext>
            </p:extLst>
          </p:nvPr>
        </p:nvGraphicFramePr>
        <p:xfrm>
          <a:off x="504825" y="4071938"/>
          <a:ext cx="81930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54" name="Equation" r:id="rId9" imgW="8191440" imgH="1447560" progId="Equation.DSMT4">
                  <p:embed/>
                </p:oleObj>
              </mc:Choice>
              <mc:Fallback>
                <p:oleObj name="Equation" r:id="rId9" imgW="8191440" imgH="144756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71938"/>
                        <a:ext cx="8193088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 bwMode="auto">
          <a:xfrm>
            <a:off x="4314826" y="4086225"/>
            <a:ext cx="4495800" cy="14382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8662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98668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1"/>
              <a:t>n</a:t>
            </a:r>
            <a:r>
              <a:rPr lang="en-GB" sz="1500" b="1"/>
              <a:t> 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 </a:t>
            </a:r>
            <a:r>
              <a:rPr lang="en-GB" sz="1500" b="1" i="1"/>
              <a:t>k</a:t>
            </a:r>
            <a:r>
              <a:rPr lang="en-GB" sz="1500" b="1"/>
              <a:t> is, as with the </a:t>
            </a:r>
            <a:r>
              <a:rPr lang="en-GB" sz="1500" b="1" i="1"/>
              <a:t>t</a:t>
            </a:r>
            <a:r>
              <a:rPr lang="en-GB" sz="1500" b="1"/>
              <a:t> statistic, the number of degrees of freedom (number of observations less the number of parameters estimated).  For simple regression analysis, it is </a:t>
            </a:r>
            <a:r>
              <a:rPr lang="en-GB" sz="1500" b="1" i="1"/>
              <a:t>n</a:t>
            </a:r>
            <a:r>
              <a:rPr lang="en-GB" sz="1500" b="1"/>
              <a:t> 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 2.</a:t>
            </a:r>
            <a:endParaRPr lang="en-GB" sz="1500" b="1" i="1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0" y="4028400"/>
            <a:ext cx="9144000" cy="156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537900"/>
            <a:ext cx="9144000" cy="147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566700"/>
            <a:ext cx="8532813" cy="16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Model   </a:t>
            </a:r>
            <a:r>
              <a:rPr lang="en-US" sz="1800" b="1" dirty="0" smtClean="0">
                <a:latin typeface="Arial" charset="0"/>
              </a:rPr>
              <a:t>                            </a:t>
            </a:r>
            <a:r>
              <a:rPr lang="en-US" sz="1100" b="1" dirty="0" smtClean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      </a:t>
            </a:r>
            <a:r>
              <a:rPr lang="en-US" b="1" i="1" dirty="0" smtClean="0">
                <a:latin typeface="+mn-lt"/>
              </a:rPr>
              <a:t>Y</a:t>
            </a:r>
            <a:r>
              <a:rPr lang="en-US" b="1" dirty="0" smtClean="0">
                <a:latin typeface="+mn-lt"/>
              </a:rPr>
              <a:t> =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1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2</a:t>
            </a:r>
            <a:r>
              <a:rPr lang="en-US" b="1" i="1" dirty="0" smtClean="0">
                <a:latin typeface="+mn-lt"/>
              </a:rPr>
              <a:t>X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+mn-lt"/>
              </a:rPr>
              <a:t>u</a:t>
            </a:r>
            <a:endParaRPr lang="en-US" b="1" i="1" dirty="0">
              <a:latin typeface="+mn-lt"/>
            </a:endParaRPr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Null hypothesis:	</a:t>
            </a:r>
            <a:r>
              <a:rPr lang="en-US" b="1" i="1" dirty="0"/>
              <a:t>H</a:t>
            </a:r>
            <a:r>
              <a:rPr lang="en-US" b="1" baseline="-25000" dirty="0"/>
              <a:t>0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= </a:t>
            </a:r>
            <a:r>
              <a:rPr lang="en-US" b="1" dirty="0" smtClean="0"/>
              <a:t>0</a:t>
            </a:r>
            <a:endParaRPr lang="en-US" b="1" dirty="0"/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Alternative hypothesis:	</a:t>
            </a:r>
            <a:r>
              <a:rPr lang="en-US" b="1" i="1" dirty="0"/>
              <a:t>H</a:t>
            </a:r>
            <a:r>
              <a:rPr lang="en-US" b="1" baseline="-25000" dirty="0"/>
              <a:t>1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</a:t>
            </a:r>
            <a:r>
              <a:rPr lang="en-US" b="1" dirty="0">
                <a:cs typeface="Arial" charset="0"/>
              </a:rPr>
              <a:t>≠ </a:t>
            </a:r>
            <a:r>
              <a:rPr lang="en-US" b="1" dirty="0" smtClean="0">
                <a:cs typeface="Arial" charset="0"/>
              </a:rPr>
              <a:t>0</a:t>
            </a:r>
            <a:endParaRPr lang="en-US" b="1" dirty="0">
              <a:cs typeface="Arial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2815200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248265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75" name="Equation" r:id="rId3" imgW="4190760" imgH="558720" progId="Equation.DSMT4">
                  <p:embed/>
                </p:oleObj>
              </mc:Choice>
              <mc:Fallback>
                <p:oleObj name="Equation" r:id="rId3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372252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76" name="Equation" r:id="rId5" imgW="2324100" imgH="279400" progId="Equation.3">
                  <p:embed/>
                </p:oleObj>
              </mc:Choice>
              <mc:Fallback>
                <p:oleObj name="Equation" r:id="rId5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483987"/>
              </p:ext>
            </p:extLst>
          </p:nvPr>
        </p:nvGraphicFramePr>
        <p:xfrm>
          <a:off x="1990725" y="2836863"/>
          <a:ext cx="3149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77" name="Equation" r:id="rId7" imgW="3149280" imgH="1054080" progId="Equation.DSMT4">
                  <p:embed/>
                </p:oleObj>
              </mc:Choice>
              <mc:Fallback>
                <p:oleObj name="Equation" r:id="rId7" imgW="314928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2836863"/>
                        <a:ext cx="3149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273923"/>
              </p:ext>
            </p:extLst>
          </p:nvPr>
        </p:nvGraphicFramePr>
        <p:xfrm>
          <a:off x="504825" y="4071938"/>
          <a:ext cx="81930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78" name="Equation" r:id="rId9" imgW="8191440" imgH="1447560" progId="Equation.DSMT4">
                  <p:embed/>
                </p:oleObj>
              </mc:Choice>
              <mc:Fallback>
                <p:oleObj name="Equation" r:id="rId9" imgW="8191440" imgH="144756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71938"/>
                        <a:ext cx="8193088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 bwMode="auto">
          <a:xfrm>
            <a:off x="4314826" y="4086225"/>
            <a:ext cx="4495800" cy="14382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9686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99692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</a:t>
            </a:r>
            <a:r>
              <a:rPr lang="en-GB" sz="1500" b="1" i="1"/>
              <a:t>F</a:t>
            </a:r>
            <a:r>
              <a:rPr lang="en-GB" sz="1500" b="1"/>
              <a:t> statistic may alternatively be written in terms of </a:t>
            </a:r>
            <a:r>
              <a:rPr lang="en-GB" sz="1500" b="1" i="1"/>
              <a:t>R</a:t>
            </a:r>
            <a:r>
              <a:rPr lang="en-GB" sz="1500" b="1" baseline="30000"/>
              <a:t>2</a:t>
            </a:r>
            <a:r>
              <a:rPr lang="en-GB" sz="1500" b="1"/>
              <a:t>.  First divide the numerator and denominator by </a:t>
            </a:r>
            <a:r>
              <a:rPr lang="en-GB" sz="1500" b="1" i="1"/>
              <a:t>TSS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4028400"/>
            <a:ext cx="9144000" cy="156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537900"/>
            <a:ext cx="9144000" cy="147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566700"/>
            <a:ext cx="8532813" cy="16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Model   </a:t>
            </a:r>
            <a:r>
              <a:rPr lang="en-US" sz="1800" b="1" dirty="0" smtClean="0">
                <a:latin typeface="Arial" charset="0"/>
              </a:rPr>
              <a:t>                            </a:t>
            </a:r>
            <a:r>
              <a:rPr lang="en-US" sz="1100" b="1" dirty="0" smtClean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      </a:t>
            </a:r>
            <a:r>
              <a:rPr lang="en-US" b="1" i="1" dirty="0" smtClean="0">
                <a:latin typeface="+mn-lt"/>
              </a:rPr>
              <a:t>Y</a:t>
            </a:r>
            <a:r>
              <a:rPr lang="en-US" b="1" dirty="0" smtClean="0">
                <a:latin typeface="+mn-lt"/>
              </a:rPr>
              <a:t> =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1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2</a:t>
            </a:r>
            <a:r>
              <a:rPr lang="en-US" b="1" i="1" dirty="0" smtClean="0">
                <a:latin typeface="+mn-lt"/>
              </a:rPr>
              <a:t>X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+mn-lt"/>
              </a:rPr>
              <a:t>u</a:t>
            </a:r>
            <a:endParaRPr lang="en-US" b="1" i="1" dirty="0">
              <a:latin typeface="+mn-lt"/>
            </a:endParaRPr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Null hypothesis:	</a:t>
            </a:r>
            <a:r>
              <a:rPr lang="en-US" b="1" i="1" dirty="0"/>
              <a:t>H</a:t>
            </a:r>
            <a:r>
              <a:rPr lang="en-US" b="1" baseline="-25000" dirty="0"/>
              <a:t>0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= </a:t>
            </a:r>
            <a:r>
              <a:rPr lang="en-US" b="1" dirty="0" smtClean="0"/>
              <a:t>0</a:t>
            </a:r>
            <a:endParaRPr lang="en-US" b="1" dirty="0"/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Alternative hypothesis:	</a:t>
            </a:r>
            <a:r>
              <a:rPr lang="en-US" b="1" i="1" dirty="0"/>
              <a:t>H</a:t>
            </a:r>
            <a:r>
              <a:rPr lang="en-US" b="1" baseline="-25000" dirty="0"/>
              <a:t>1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</a:t>
            </a:r>
            <a:r>
              <a:rPr lang="en-US" b="1" dirty="0">
                <a:cs typeface="Arial" charset="0"/>
              </a:rPr>
              <a:t>≠ </a:t>
            </a:r>
            <a:r>
              <a:rPr lang="en-US" b="1" dirty="0" smtClean="0">
                <a:cs typeface="Arial" charset="0"/>
              </a:rPr>
              <a:t>0</a:t>
            </a:r>
            <a:endParaRPr lang="en-US" b="1" dirty="0">
              <a:cs typeface="Arial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2815200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248265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99" name="Equation" r:id="rId3" imgW="4190760" imgH="558720" progId="Equation.DSMT4">
                  <p:embed/>
                </p:oleObj>
              </mc:Choice>
              <mc:Fallback>
                <p:oleObj name="Equation" r:id="rId3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372252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900" name="Equation" r:id="rId5" imgW="2324100" imgH="279400" progId="Equation.3">
                  <p:embed/>
                </p:oleObj>
              </mc:Choice>
              <mc:Fallback>
                <p:oleObj name="Equation" r:id="rId5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483987"/>
              </p:ext>
            </p:extLst>
          </p:nvPr>
        </p:nvGraphicFramePr>
        <p:xfrm>
          <a:off x="1990725" y="2836863"/>
          <a:ext cx="3149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901" name="Equation" r:id="rId7" imgW="3149280" imgH="1054080" progId="Equation.DSMT4">
                  <p:embed/>
                </p:oleObj>
              </mc:Choice>
              <mc:Fallback>
                <p:oleObj name="Equation" r:id="rId7" imgW="314928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2836863"/>
                        <a:ext cx="3149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273923"/>
              </p:ext>
            </p:extLst>
          </p:nvPr>
        </p:nvGraphicFramePr>
        <p:xfrm>
          <a:off x="504825" y="4071938"/>
          <a:ext cx="81930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902" name="Equation" r:id="rId9" imgW="8191440" imgH="1447560" progId="Equation.DSMT4">
                  <p:embed/>
                </p:oleObj>
              </mc:Choice>
              <mc:Fallback>
                <p:oleObj name="Equation" r:id="rId9" imgW="8191440" imgH="144756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71938"/>
                        <a:ext cx="8193088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 bwMode="auto">
          <a:xfrm>
            <a:off x="6315075" y="4191000"/>
            <a:ext cx="2543175" cy="12668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0710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8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00716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can now rewrite the </a:t>
            </a:r>
            <a:r>
              <a:rPr lang="en-GB" sz="1500" b="1" i="1"/>
              <a:t>F</a:t>
            </a:r>
            <a:r>
              <a:rPr lang="en-GB" sz="1500" b="1"/>
              <a:t> statistic as shown.  The </a:t>
            </a:r>
            <a:r>
              <a:rPr lang="en-GB" sz="1500" b="1" i="1"/>
              <a:t>R</a:t>
            </a:r>
            <a:r>
              <a:rPr lang="en-GB" sz="1500" b="1" baseline="30000"/>
              <a:t>2</a:t>
            </a:r>
            <a:r>
              <a:rPr lang="en-GB" sz="1500" b="1"/>
              <a:t> in the numerator comes straight from the definition of </a:t>
            </a:r>
            <a:r>
              <a:rPr lang="en-GB" sz="1500" b="1" i="1"/>
              <a:t>R</a:t>
            </a:r>
            <a:r>
              <a:rPr lang="en-GB" sz="1500" b="1" baseline="30000"/>
              <a:t>2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1" dirty="0"/>
              <a:t>F</a:t>
            </a:r>
            <a:r>
              <a:rPr lang="en-GB" sz="1800" b="1" dirty="0"/>
              <a:t> TEST OF GOODNESS OF FIT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0" y="4028400"/>
            <a:ext cx="9144000" cy="156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0717" name="Rectangle 13"/>
          <p:cNvSpPr>
            <a:spLocks noChangeArrowheads="1"/>
          </p:cNvSpPr>
          <p:nvPr/>
        </p:nvSpPr>
        <p:spPr bwMode="auto">
          <a:xfrm>
            <a:off x="4587875" y="4073525"/>
            <a:ext cx="685800" cy="7127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0" y="2815200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0" y="2105024"/>
            <a:ext cx="9144000" cy="6191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095172"/>
              </p:ext>
            </p:extLst>
          </p:nvPr>
        </p:nvGraphicFramePr>
        <p:xfrm>
          <a:off x="900000" y="2112963"/>
          <a:ext cx="419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937" name="Equation" r:id="rId3" imgW="4190760" imgH="558720" progId="Equation.DSMT4">
                  <p:embed/>
                </p:oleObj>
              </mc:Choice>
              <mc:Fallback>
                <p:oleObj name="Equation" r:id="rId3" imgW="4190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000" y="2112963"/>
                        <a:ext cx="4191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862758"/>
              </p:ext>
            </p:extLst>
          </p:nvPr>
        </p:nvGraphicFramePr>
        <p:xfrm>
          <a:off x="5648400" y="2278063"/>
          <a:ext cx="232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938" name="Equation" r:id="rId5" imgW="2324100" imgH="279400" progId="Equation.3">
                  <p:embed/>
                </p:oleObj>
              </mc:Choice>
              <mc:Fallback>
                <p:oleObj name="Equation" r:id="rId5" imgW="2324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400" y="2278063"/>
                        <a:ext cx="2324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653288"/>
              </p:ext>
            </p:extLst>
          </p:nvPr>
        </p:nvGraphicFramePr>
        <p:xfrm>
          <a:off x="1990725" y="2836863"/>
          <a:ext cx="3149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939" name="Equation" r:id="rId7" imgW="3149280" imgH="1054080" progId="Equation.DSMT4">
                  <p:embed/>
                </p:oleObj>
              </mc:Choice>
              <mc:Fallback>
                <p:oleObj name="Equation" r:id="rId7" imgW="314928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2836863"/>
                        <a:ext cx="3149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14"/>
          <p:cNvSpPr>
            <a:spLocks noChangeArrowheads="1"/>
          </p:cNvSpPr>
          <p:nvPr/>
        </p:nvSpPr>
        <p:spPr bwMode="auto">
          <a:xfrm>
            <a:off x="6969125" y="4357688"/>
            <a:ext cx="365125" cy="3651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273923"/>
              </p:ext>
            </p:extLst>
          </p:nvPr>
        </p:nvGraphicFramePr>
        <p:xfrm>
          <a:off x="504825" y="4071938"/>
          <a:ext cx="81930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940" name="Equation" r:id="rId9" imgW="8191440" imgH="1447560" progId="Equation.DSMT4">
                  <p:embed/>
                </p:oleObj>
              </mc:Choice>
              <mc:Fallback>
                <p:oleObj name="Equation" r:id="rId9" imgW="8191440" imgH="1447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071938"/>
                        <a:ext cx="8193088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0" y="537900"/>
            <a:ext cx="9144000" cy="147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0" name="Text Box 2"/>
          <p:cNvSpPr txBox="1">
            <a:spLocks noChangeArrowheads="1"/>
          </p:cNvSpPr>
          <p:nvPr/>
        </p:nvSpPr>
        <p:spPr bwMode="auto">
          <a:xfrm>
            <a:off x="301625" y="566700"/>
            <a:ext cx="8532813" cy="164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Model   </a:t>
            </a:r>
            <a:r>
              <a:rPr lang="en-US" sz="1800" b="1" dirty="0" smtClean="0">
                <a:latin typeface="Arial" charset="0"/>
              </a:rPr>
              <a:t>                            </a:t>
            </a:r>
            <a:r>
              <a:rPr lang="en-US" sz="1100" b="1" dirty="0" smtClean="0">
                <a:latin typeface="Arial" charset="0"/>
              </a:rPr>
              <a:t> </a:t>
            </a:r>
            <a:r>
              <a:rPr lang="en-US" sz="1800" b="1" dirty="0" smtClean="0">
                <a:latin typeface="Arial" charset="0"/>
              </a:rPr>
              <a:t>      </a:t>
            </a:r>
            <a:r>
              <a:rPr lang="en-US" b="1" i="1" dirty="0" smtClean="0">
                <a:latin typeface="+mn-lt"/>
              </a:rPr>
              <a:t>Y</a:t>
            </a:r>
            <a:r>
              <a:rPr lang="en-US" b="1" dirty="0" smtClean="0">
                <a:latin typeface="+mn-lt"/>
              </a:rPr>
              <a:t> =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1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Symbol" pitchFamily="18" charset="2"/>
              </a:rPr>
              <a:t>b</a:t>
            </a:r>
            <a:r>
              <a:rPr lang="en-US" b="1" baseline="-25000" dirty="0" smtClean="0">
                <a:latin typeface="+mn-lt"/>
              </a:rPr>
              <a:t>2</a:t>
            </a:r>
            <a:r>
              <a:rPr lang="en-US" b="1" i="1" dirty="0" smtClean="0">
                <a:latin typeface="+mn-lt"/>
              </a:rPr>
              <a:t>X</a:t>
            </a:r>
            <a:r>
              <a:rPr lang="en-US" b="1" dirty="0" smtClean="0">
                <a:latin typeface="+mn-lt"/>
              </a:rPr>
              <a:t> + </a:t>
            </a:r>
            <a:r>
              <a:rPr lang="en-US" b="1" i="1" dirty="0" smtClean="0">
                <a:latin typeface="+mn-lt"/>
              </a:rPr>
              <a:t>u</a:t>
            </a:r>
            <a:endParaRPr lang="en-US" b="1" i="1" dirty="0">
              <a:latin typeface="+mn-lt"/>
            </a:endParaRPr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Null hypothesis:	</a:t>
            </a:r>
            <a:r>
              <a:rPr lang="en-US" b="1" i="1" dirty="0"/>
              <a:t>H</a:t>
            </a:r>
            <a:r>
              <a:rPr lang="en-US" b="1" baseline="-25000" dirty="0"/>
              <a:t>0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= </a:t>
            </a:r>
            <a:r>
              <a:rPr lang="en-US" b="1" dirty="0" smtClean="0"/>
              <a:t>0</a:t>
            </a:r>
            <a:endParaRPr lang="en-US" b="1" dirty="0"/>
          </a:p>
          <a:p>
            <a:pPr>
              <a:spcBef>
                <a:spcPts val="600"/>
              </a:spcBef>
              <a:tabLst>
                <a:tab pos="542925" algn="l"/>
                <a:tab pos="3590925" algn="l"/>
              </a:tabLst>
            </a:pPr>
            <a:r>
              <a:rPr lang="en-US" sz="1800" b="1" dirty="0">
                <a:latin typeface="Arial" charset="0"/>
              </a:rPr>
              <a:t>	Alternative hypothesis:	</a:t>
            </a:r>
            <a:r>
              <a:rPr lang="en-US" b="1" i="1" dirty="0"/>
              <a:t>H</a:t>
            </a:r>
            <a:r>
              <a:rPr lang="en-US" b="1" baseline="-25000" dirty="0"/>
              <a:t>1</a:t>
            </a:r>
            <a:r>
              <a:rPr lang="en-US" b="1" dirty="0"/>
              <a:t>: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dirty="0"/>
              <a:t> </a:t>
            </a:r>
            <a:r>
              <a:rPr lang="en-US" b="1" dirty="0">
                <a:cs typeface="Arial" charset="0"/>
              </a:rPr>
              <a:t>≠ </a:t>
            </a:r>
            <a:r>
              <a:rPr lang="en-US" b="1" dirty="0" smtClean="0">
                <a:cs typeface="Arial" charset="0"/>
              </a:rPr>
              <a:t>0</a:t>
            </a:r>
            <a:endParaRPr lang="en-US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AE5DB3B-FBBB-4589-8629-E60E2051FCDE}"/>
</file>

<file path=customXml/itemProps2.xml><?xml version="1.0" encoding="utf-8"?>
<ds:datastoreItem xmlns:ds="http://schemas.openxmlformats.org/officeDocument/2006/customXml" ds:itemID="{365B144C-B71F-4AD6-BD20-FB20A0FE6A91}"/>
</file>

<file path=customXml/itemProps3.xml><?xml version="1.0" encoding="utf-8"?>
<ds:datastoreItem xmlns:ds="http://schemas.openxmlformats.org/officeDocument/2006/customXml" ds:itemID="{1549FEF8-AEB0-46C7-B52C-7A829C5C2A1D}"/>
</file>

<file path=docProps/app.xml><?xml version="1.0" encoding="utf-8"?>
<Properties xmlns="http://schemas.openxmlformats.org/officeDocument/2006/extended-properties" xmlns:vt="http://schemas.openxmlformats.org/officeDocument/2006/docPropsVTypes">
  <TotalTime>4083</TotalTime>
  <Words>2928</Words>
  <Application>Microsoft Office PowerPoint</Application>
  <PresentationFormat>On-screen Show (4:3)</PresentationFormat>
  <Paragraphs>379</Paragraphs>
  <Slides>45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Default Design</vt:lpstr>
      <vt:lpstr>Equation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130</cp:revision>
  <dcterms:created xsi:type="dcterms:W3CDTF">1998-05-09T13:24:56Z</dcterms:created>
  <dcterms:modified xsi:type="dcterms:W3CDTF">2016-04-28T08:34:51Z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