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4"/>
  </p:notesMasterIdLst>
  <p:sldIdLst>
    <p:sldId id="496" r:id="rId2"/>
    <p:sldId id="397" r:id="rId3"/>
    <p:sldId id="437" r:id="rId4"/>
    <p:sldId id="438" r:id="rId5"/>
    <p:sldId id="474" r:id="rId6"/>
    <p:sldId id="478" r:id="rId7"/>
    <p:sldId id="479" r:id="rId8"/>
    <p:sldId id="480" r:id="rId9"/>
    <p:sldId id="475" r:id="rId10"/>
    <p:sldId id="476" r:id="rId11"/>
    <p:sldId id="481" r:id="rId12"/>
    <p:sldId id="482" r:id="rId13"/>
    <p:sldId id="445" r:id="rId14"/>
    <p:sldId id="446" r:id="rId15"/>
    <p:sldId id="447" r:id="rId16"/>
    <p:sldId id="494" r:id="rId17"/>
    <p:sldId id="495" r:id="rId18"/>
    <p:sldId id="449" r:id="rId19"/>
    <p:sldId id="483" r:id="rId20"/>
    <p:sldId id="485" r:id="rId21"/>
    <p:sldId id="486" r:id="rId22"/>
    <p:sldId id="487" r:id="rId23"/>
    <p:sldId id="488" r:id="rId24"/>
    <p:sldId id="490" r:id="rId25"/>
    <p:sldId id="491" r:id="rId26"/>
    <p:sldId id="484" r:id="rId27"/>
    <p:sldId id="492" r:id="rId28"/>
    <p:sldId id="493" r:id="rId29"/>
    <p:sldId id="456" r:id="rId30"/>
    <p:sldId id="457" r:id="rId31"/>
    <p:sldId id="458" r:id="rId32"/>
    <p:sldId id="434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B2B2B2"/>
    <a:srgbClr val="004D99"/>
    <a:srgbClr val="003366"/>
    <a:srgbClr val="F8F8FA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04" autoAdjust="0"/>
    <p:restoredTop sz="98235" autoAdjust="0"/>
  </p:normalViewPr>
  <p:slideViewPr>
    <p:cSldViewPr snapToGrid="0" showGuides="1">
      <p:cViewPr>
        <p:scale>
          <a:sx n="100" d="100"/>
          <a:sy n="100" d="100"/>
        </p:scale>
        <p:origin x="-2226" y="-420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notesViewPr>
    <p:cSldViewPr snapToGrid="0" showGuides="1">
      <p:cViewPr varScale="1">
        <p:scale>
          <a:sx n="29" d="100"/>
          <a:sy n="29" d="100"/>
        </p:scale>
        <p:origin x="-1181" y="-7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7.wmf"/><Relationship Id="rId4" Type="http://schemas.openxmlformats.org/officeDocument/2006/relationships/image" Target="../media/image1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7.wmf"/><Relationship Id="rId1" Type="http://schemas.openxmlformats.org/officeDocument/2006/relationships/image" Target="../media/image19.wmf"/><Relationship Id="rId4" Type="http://schemas.openxmlformats.org/officeDocument/2006/relationships/image" Target="../media/image1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6.wmf"/><Relationship Id="rId1" Type="http://schemas.openxmlformats.org/officeDocument/2006/relationships/image" Target="../media/image17.wmf"/><Relationship Id="rId5" Type="http://schemas.openxmlformats.org/officeDocument/2006/relationships/image" Target="../media/image20.wmf"/><Relationship Id="rId4" Type="http://schemas.openxmlformats.org/officeDocument/2006/relationships/image" Target="../media/image1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21.wmf"/><Relationship Id="rId1" Type="http://schemas.openxmlformats.org/officeDocument/2006/relationships/image" Target="../media/image17.wmf"/><Relationship Id="rId5" Type="http://schemas.openxmlformats.org/officeDocument/2006/relationships/image" Target="../media/image20.wmf"/><Relationship Id="rId4" Type="http://schemas.openxmlformats.org/officeDocument/2006/relationships/image" Target="../media/image1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6.wmf"/><Relationship Id="rId6" Type="http://schemas.openxmlformats.org/officeDocument/2006/relationships/image" Target="../media/image20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16.wmf"/><Relationship Id="rId5" Type="http://schemas.openxmlformats.org/officeDocument/2006/relationships/image" Target="../media/image26.wmf"/><Relationship Id="rId4" Type="http://schemas.openxmlformats.org/officeDocument/2006/relationships/image" Target="../media/image3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25.wmf"/><Relationship Id="rId2" Type="http://schemas.openxmlformats.org/officeDocument/2006/relationships/image" Target="../media/image28.wmf"/><Relationship Id="rId1" Type="http://schemas.openxmlformats.org/officeDocument/2006/relationships/image" Target="../media/image3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1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5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0.wmf"/><Relationship Id="rId1" Type="http://schemas.openxmlformats.org/officeDocument/2006/relationships/image" Target="../media/image3.wmf"/><Relationship Id="rId4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5.wmf"/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177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7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77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77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435E4F-A71C-4D91-94F6-0D2818EC030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36133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EA1B5-5B40-4187-843D-3D3EC8C28E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315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D85A4-3FFB-4635-BB97-FD3BFC7B15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487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B75D4-FDC0-4E0C-A919-3CC809ACCE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81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B7107-9110-4C29-9E02-F923C1834D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30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480A-7FF2-40AA-B836-FAB8C8FB8F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80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F6296-976A-4268-A7F7-AEBE172A09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40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3538E-1EC5-4F8A-B1C1-4B2D246DC3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41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14FD1-5244-4592-9189-9F039FFC98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6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D1CFE-2F23-48A6-A5E9-FE0FEFB4F6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49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447BA-9BB1-4697-A56B-0FBA0FA279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17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84A4D9-8B58-4073-BDE3-C1C270D50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131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EFEECAA8-84E2-4070-9A92-08F1BD11A0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11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2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3.emf"/><Relationship Id="rId4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1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4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15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4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1.bin"/><Relationship Id="rId10" Type="http://schemas.openxmlformats.org/officeDocument/2006/relationships/image" Target="../media/image15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53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15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58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65.bin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14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20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71.bin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5" Type="http://schemas.openxmlformats.org/officeDocument/2006/relationships/oleObject" Target="../embeddings/oleObject72.bin"/><Relationship Id="rId10" Type="http://schemas.openxmlformats.org/officeDocument/2006/relationships/image" Target="../media/image3.wmf"/><Relationship Id="rId19" Type="http://schemas.openxmlformats.org/officeDocument/2006/relationships/oleObject" Target="../embeddings/oleObject74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16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80.bin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79.bin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1.bin"/><Relationship Id="rId10" Type="http://schemas.openxmlformats.org/officeDocument/2006/relationships/image" Target="../media/image15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24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83.bin"/><Relationship Id="rId4" Type="http://schemas.openxmlformats.org/officeDocument/2006/relationships/image" Target="../media/image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85.bin"/><Relationship Id="rId4" Type="http://schemas.openxmlformats.org/officeDocument/2006/relationships/image" Target="../media/image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11" Type="http://schemas.openxmlformats.org/officeDocument/2006/relationships/image" Target="../media/image7.wmf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2: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Properties of the Regression Coefficients and Hypothesis Testing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83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934800"/>
            <a:ext cx="9144000" cy="892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 smtClean="0"/>
              <a:t>However, </a:t>
            </a:r>
            <a:r>
              <a:rPr lang="en-US" sz="1500" b="1" dirty="0"/>
              <a:t>the size of the sum of the squared deviations depends on two factors: the number of observations, and the size of the deviations of </a:t>
            </a:r>
            <a:r>
              <a:rPr lang="en-US" sz="1500" b="1" i="1" dirty="0"/>
              <a:t>X</a:t>
            </a:r>
            <a:r>
              <a:rPr lang="en-US" sz="1500" b="1" i="1" baseline="-25000" dirty="0"/>
              <a:t>i</a:t>
            </a:r>
            <a:r>
              <a:rPr lang="en-US" sz="1500" b="1" dirty="0"/>
              <a:t> about its sample mean.  To discriminate between them, it is convenient to define the mean square deviation of </a:t>
            </a:r>
            <a:r>
              <a:rPr lang="en-US" sz="1500" b="1" i="1" dirty="0"/>
              <a:t>X</a:t>
            </a:r>
            <a:r>
              <a:rPr lang="en-US" sz="1500" b="1" dirty="0"/>
              <a:t>, MSD(</a:t>
            </a:r>
            <a:r>
              <a:rPr lang="en-US" sz="1500" b="1" i="1" dirty="0"/>
              <a:t>X</a:t>
            </a:r>
            <a:r>
              <a:rPr lang="en-US" sz="1500" b="1" dirty="0"/>
              <a:t>).</a:t>
            </a:r>
            <a:endParaRPr lang="en-GB" sz="1500" dirty="0"/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25089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532934"/>
              </p:ext>
            </p:extLst>
          </p:nvPr>
        </p:nvGraphicFramePr>
        <p:xfrm>
          <a:off x="2174875" y="4002088"/>
          <a:ext cx="34702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05" name="Equation" r:id="rId3" imgW="3466800" imgH="723600" progId="Equation.DSMT4">
                  <p:embed/>
                </p:oleObj>
              </mc:Choice>
              <mc:Fallback>
                <p:oleObj name="Equation" r:id="rId3" imgW="3466800" imgH="723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75" y="4002088"/>
                        <a:ext cx="34702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179900"/>
            <a:ext cx="9144000" cy="2601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586935"/>
              </p:ext>
            </p:extLst>
          </p:nvPr>
        </p:nvGraphicFramePr>
        <p:xfrm>
          <a:off x="2990850" y="1322388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06" name="Equation" r:id="rId5" imgW="3632040" imgH="1028520" progId="Equation.DSMT4">
                  <p:embed/>
                </p:oleObj>
              </mc:Choice>
              <mc:Fallback>
                <p:oleObj name="Equation" r:id="rId5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1322388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800150"/>
              </p:ext>
            </p:extLst>
          </p:nvPr>
        </p:nvGraphicFramePr>
        <p:xfrm>
          <a:off x="2978150" y="2616200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07" name="Equation" r:id="rId7" imgW="4279680" imgH="927000" progId="Equation.DSMT4">
                  <p:embed/>
                </p:oleObj>
              </mc:Choice>
              <mc:Fallback>
                <p:oleObj name="Equation" r:id="rId7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616200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6004" name="Text Box 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From the expression as rewritten, it can be seen that the variance of </a:t>
            </a:r>
            <a:r>
              <a:rPr lang="en-GB" sz="1500" b="1" dirty="0" smtClean="0"/>
              <a:t>     </a:t>
            </a:r>
            <a:r>
              <a:rPr lang="en-GB" sz="1500" b="1" dirty="0"/>
              <a:t>is inversely proportional to </a:t>
            </a:r>
            <a:r>
              <a:rPr lang="en-GB" sz="1500" b="1" i="1" dirty="0"/>
              <a:t>n,</a:t>
            </a:r>
            <a:r>
              <a:rPr lang="en-GB" sz="1500" b="1" dirty="0"/>
              <a:t> the number of observations in the sample, controlling for MSD(</a:t>
            </a:r>
            <a:r>
              <a:rPr lang="en-GB" sz="1500" b="1" i="1" dirty="0"/>
              <a:t>X</a:t>
            </a:r>
            <a:r>
              <a:rPr lang="en-GB" sz="1500" b="1" dirty="0"/>
              <a:t>).  The more information you have, the more accurate your estimates are likely to be.</a:t>
            </a:r>
            <a:endParaRPr lang="en-GB" sz="1500" dirty="0"/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10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980992"/>
              </p:ext>
            </p:extLst>
          </p:nvPr>
        </p:nvGraphicFramePr>
        <p:xfrm>
          <a:off x="6605588" y="58435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0" name="Equation" r:id="rId3" imgW="330057" imgH="431613" progId="Equation.DSMT4">
                  <p:embed/>
                </p:oleObj>
              </mc:Choice>
              <mc:Fallback>
                <p:oleObj name="Equation" r:id="rId3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5588" y="58435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3934800"/>
            <a:ext cx="9144000" cy="892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301580"/>
              </p:ext>
            </p:extLst>
          </p:nvPr>
        </p:nvGraphicFramePr>
        <p:xfrm>
          <a:off x="2174875" y="4002088"/>
          <a:ext cx="34702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1" name="Equation" r:id="rId5" imgW="3466800" imgH="723600" progId="Equation.DSMT4">
                  <p:embed/>
                </p:oleObj>
              </mc:Choice>
              <mc:Fallback>
                <p:oleObj name="Equation" r:id="rId5" imgW="34668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75" y="4002088"/>
                        <a:ext cx="34702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1179900"/>
            <a:ext cx="9144000" cy="2601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411386"/>
              </p:ext>
            </p:extLst>
          </p:nvPr>
        </p:nvGraphicFramePr>
        <p:xfrm>
          <a:off x="2990850" y="1322388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2" name="Equation" r:id="rId7" imgW="3632040" imgH="1028520" progId="Equation.DSMT4">
                  <p:embed/>
                </p:oleObj>
              </mc:Choice>
              <mc:Fallback>
                <p:oleObj name="Equation" r:id="rId7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1322388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640154"/>
              </p:ext>
            </p:extLst>
          </p:nvPr>
        </p:nvGraphicFramePr>
        <p:xfrm>
          <a:off x="2978150" y="2616200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3" name="Equation" r:id="rId9" imgW="4279680" imgH="927000" progId="Equation.DSMT4">
                  <p:embed/>
                </p:oleObj>
              </mc:Choice>
              <mc:Fallback>
                <p:oleObj name="Equation" r:id="rId9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616200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7029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57033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 third implication of the expression is that the variance is inversely proportional to the mean square deviation of </a:t>
            </a:r>
            <a:r>
              <a:rPr lang="en-GB" sz="1500" b="1" i="1"/>
              <a:t>X</a:t>
            </a:r>
            <a:r>
              <a:rPr lang="en-GB" sz="1500" b="1"/>
              <a:t>.  What is the reason for this?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3934800"/>
            <a:ext cx="9144000" cy="892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301580"/>
              </p:ext>
            </p:extLst>
          </p:nvPr>
        </p:nvGraphicFramePr>
        <p:xfrm>
          <a:off x="2174875" y="4002088"/>
          <a:ext cx="34702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38" name="Equation" r:id="rId3" imgW="3466800" imgH="723600" progId="Equation.DSMT4">
                  <p:embed/>
                </p:oleObj>
              </mc:Choice>
              <mc:Fallback>
                <p:oleObj name="Equation" r:id="rId3" imgW="34668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75" y="4002088"/>
                        <a:ext cx="34702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179900"/>
            <a:ext cx="9144000" cy="2601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411386"/>
              </p:ext>
            </p:extLst>
          </p:nvPr>
        </p:nvGraphicFramePr>
        <p:xfrm>
          <a:off x="2990850" y="1322388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39" name="Equation" r:id="rId5" imgW="3632040" imgH="1028520" progId="Equation.DSMT4">
                  <p:embed/>
                </p:oleObj>
              </mc:Choice>
              <mc:Fallback>
                <p:oleObj name="Equation" r:id="rId5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1322388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640154"/>
              </p:ext>
            </p:extLst>
          </p:nvPr>
        </p:nvGraphicFramePr>
        <p:xfrm>
          <a:off x="2978150" y="2616200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40" name="Equation" r:id="rId7" imgW="4279680" imgH="927000" progId="Equation.DSMT4">
                  <p:embed/>
                </p:oleObj>
              </mc:Choice>
              <mc:Fallback>
                <p:oleObj name="Equation" r:id="rId7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616200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114300" y="1963737"/>
            <a:ext cx="8892000" cy="31728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9148" name="Text Box 1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the diagrams above, the nonstochastic component of the relationship is the same and the same random numbers have been used for the 20 values of the disturbance term.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19149" name="Text Box 13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30" name="Picture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1" y="2224088"/>
            <a:ext cx="4423355" cy="27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9188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400" y="2225925"/>
            <a:ext cx="4423355" cy="2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18152" y="2524125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99627" y="2453819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027652" y="3577200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419325" y="3578424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cxnSp>
        <p:nvCxnSpPr>
          <p:cNvPr id="23" name="Straight Arrow Connector 22"/>
          <p:cNvCxnSpPr/>
          <p:nvPr/>
        </p:nvCxnSpPr>
        <p:spPr bwMode="auto">
          <a:xfrm flipV="1">
            <a:off x="8334375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/>
          <p:cNvCxnSpPr/>
          <p:nvPr/>
        </p:nvCxnSpPr>
        <p:spPr bwMode="auto">
          <a:xfrm flipV="1">
            <a:off x="3943350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3876675" y="26955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8067675" y="2628899"/>
            <a:ext cx="0" cy="324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0173" name="Text Box 1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However, MSD(</a:t>
            </a:r>
            <a:r>
              <a:rPr lang="en-GB" sz="1500" b="1" i="1"/>
              <a:t>X</a:t>
            </a:r>
            <a:r>
              <a:rPr lang="en-GB" sz="1500" b="1"/>
              <a:t>) is much smaller in the right-hand diagram because the values of </a:t>
            </a:r>
            <a:r>
              <a:rPr lang="en-GB" sz="1500" b="1" i="1"/>
              <a:t>X</a:t>
            </a:r>
            <a:r>
              <a:rPr lang="en-GB" sz="1500" b="1"/>
              <a:t> are much closer together.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20174" name="Text Box 14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14300" y="1963737"/>
            <a:ext cx="8892000" cy="31728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28" name="Picture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1" y="2224088"/>
            <a:ext cx="4423355" cy="27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400" y="2225925"/>
            <a:ext cx="4423355" cy="2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218152" y="2524125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7399627" y="2453819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027652" y="3577200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419325" y="3578424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cxnSp>
        <p:nvCxnSpPr>
          <p:cNvPr id="34" name="Straight Arrow Connector 33"/>
          <p:cNvCxnSpPr/>
          <p:nvPr/>
        </p:nvCxnSpPr>
        <p:spPr bwMode="auto">
          <a:xfrm flipV="1">
            <a:off x="8334375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/>
          <p:cNvCxnSpPr/>
          <p:nvPr/>
        </p:nvCxnSpPr>
        <p:spPr bwMode="auto">
          <a:xfrm flipV="1">
            <a:off x="3943350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3876675" y="26955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Arrow Connector 36"/>
          <p:cNvCxnSpPr/>
          <p:nvPr/>
        </p:nvCxnSpPr>
        <p:spPr bwMode="auto">
          <a:xfrm>
            <a:off x="8067675" y="2628899"/>
            <a:ext cx="0" cy="324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97" name="Text Box 1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Hence in that diagram the position of the regression line is more sensitive to the values of the disturbance term, and as a consequence the regression line is likely to be relatively inaccurate.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21198" name="Text Box 14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14300" y="1963737"/>
            <a:ext cx="8892000" cy="31728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28" name="Picture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1" y="2224088"/>
            <a:ext cx="4423355" cy="27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400" y="2225925"/>
            <a:ext cx="4423355" cy="2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218152" y="2524125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7399627" y="2453819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027652" y="3577200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419325" y="3578424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cxnSp>
        <p:nvCxnSpPr>
          <p:cNvPr id="34" name="Straight Arrow Connector 33"/>
          <p:cNvCxnSpPr/>
          <p:nvPr/>
        </p:nvCxnSpPr>
        <p:spPr bwMode="auto">
          <a:xfrm flipV="1">
            <a:off x="8334375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/>
          <p:cNvCxnSpPr/>
          <p:nvPr/>
        </p:nvCxnSpPr>
        <p:spPr bwMode="auto">
          <a:xfrm flipV="1">
            <a:off x="3943350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3876675" y="26955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Arrow Connector 36"/>
          <p:cNvCxnSpPr/>
          <p:nvPr/>
        </p:nvCxnSpPr>
        <p:spPr bwMode="auto">
          <a:xfrm>
            <a:off x="8067675" y="2628899"/>
            <a:ext cx="0" cy="324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 bwMode="auto">
          <a:xfrm>
            <a:off x="685800" y="1735200"/>
            <a:ext cx="7705725" cy="3819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97" name="Text Box 1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figure shows the distributions of the estimates of      for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 = 1, 2, ..., 20 and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 = 9.1, 9.2, ..., 11 in a simulation with 10 million samples.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221198" name="Text Box 14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1600" y="4838700"/>
            <a:ext cx="1619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10 million samples</a:t>
            </a:r>
            <a:endParaRPr lang="en-GB" sz="1200" b="1" dirty="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605509"/>
              </p:ext>
            </p:extLst>
          </p:nvPr>
        </p:nvGraphicFramePr>
        <p:xfrm>
          <a:off x="5272088" y="58435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6" name="Equation" r:id="rId3" imgW="330057" imgH="431613" progId="Equation.DSMT4">
                  <p:embed/>
                </p:oleObj>
              </mc:Choice>
              <mc:Fallback>
                <p:oleObj name="Equation" r:id="rId3" imgW="330057" imgH="4316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2088" y="58435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34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400" y="1706400"/>
            <a:ext cx="6450726" cy="392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71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97" name="Text Box 1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It confirms that the distribution of the estimates obtained with the high dispersion of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 has a much smaller variance than that with the low dispersion of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221198" name="Text Box 14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685800" y="1735200"/>
            <a:ext cx="7705725" cy="3819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1371600" y="4838700"/>
            <a:ext cx="1619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10 million samples</a:t>
            </a:r>
            <a:endParaRPr lang="en-GB" sz="1200" b="1" dirty="0"/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400" y="1706400"/>
            <a:ext cx="6450726" cy="392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97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3257" name="Text Box 2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Of course, as can be seen from the variance expressions, it is really the ratio of the MSD(</a:t>
            </a:r>
            <a:r>
              <a:rPr lang="en-GB" sz="1500" b="1" i="1"/>
              <a:t>X</a:t>
            </a:r>
            <a:r>
              <a:rPr lang="en-GB" sz="1500" b="1"/>
              <a:t>) to the variance of </a:t>
            </a:r>
            <a:r>
              <a:rPr lang="en-GB" sz="1500" b="1" i="1"/>
              <a:t>u</a:t>
            </a:r>
            <a:r>
              <a:rPr lang="en-GB" sz="1500" b="1"/>
              <a:t> which is important, rather than the absolute size of either.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23258" name="Text Box 26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39" name="Equation" r:id="rId3" imgW="3632040" imgH="1028520" progId="Equation.DSMT4">
                  <p:embed/>
                </p:oleObj>
              </mc:Choice>
              <mc:Fallback>
                <p:oleObj name="Equation" r:id="rId3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40" name="Equation" r:id="rId5" imgW="4279680" imgH="927000" progId="Equation.DSMT4">
                  <p:embed/>
                </p:oleObj>
              </mc:Choice>
              <mc:Fallback>
                <p:oleObj name="Equation" r:id="rId5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58060" name="Text Box 1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cannot calculate the variances exactly because we do not know the variance of the disturbance term.  </a:t>
            </a:r>
            <a:r>
              <a:rPr lang="en-US" sz="1500" b="1" dirty="0"/>
              <a:t>However, we can derive an estimator of </a:t>
            </a:r>
            <a:r>
              <a:rPr lang="en-US" sz="1500" b="1" dirty="0" smtClean="0"/>
              <a:t>      </a:t>
            </a:r>
            <a:r>
              <a:rPr lang="en-US" sz="1500" b="1" dirty="0"/>
              <a:t>from the residuals.</a:t>
            </a:r>
            <a:r>
              <a:rPr lang="en-GB" sz="1500" b="1" dirty="0"/>
              <a:t>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910404"/>
              </p:ext>
            </p:extLst>
          </p:nvPr>
        </p:nvGraphicFramePr>
        <p:xfrm>
          <a:off x="5726113" y="60833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40" name="Equation" r:id="rId3" imgW="355320" imgH="419040" progId="Equation.DSMT4">
                  <p:embed/>
                </p:oleObj>
              </mc:Choice>
              <mc:Fallback>
                <p:oleObj name="Equation" r:id="rId3" imgW="355320" imgH="419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60833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84568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41" name="Equation" r:id="rId5" imgW="3632040" imgH="1028520" progId="Equation.DSMT4">
                  <p:embed/>
                </p:oleObj>
              </mc:Choice>
              <mc:Fallback>
                <p:oleObj name="Equation" r:id="rId5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92357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42" name="Equation" r:id="rId7" imgW="4279680" imgH="927000" progId="Equation.DSMT4">
                  <p:embed/>
                </p:oleObj>
              </mc:Choice>
              <mc:Fallback>
                <p:oleObj name="Equation" r:id="rId7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864000" y="1304925"/>
            <a:ext cx="7416000" cy="39268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7938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67941" name="Text Box 5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have seen that the regression coefficients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and </a:t>
            </a:r>
            <a:r>
              <a:rPr lang="en-GB" sz="1500" b="1" i="1" dirty="0" smtClean="0"/>
              <a:t>     </a:t>
            </a:r>
            <a:r>
              <a:rPr lang="en-GB" sz="1500" b="1" dirty="0" smtClean="0"/>
              <a:t>are </a:t>
            </a:r>
            <a:r>
              <a:rPr lang="en-GB" sz="1500" b="1" dirty="0"/>
              <a:t>random variables.  They provide point estimates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 and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, respectively.  In the last sequence we demonstrated that these point estimates are unbiased.</a:t>
            </a:r>
          </a:p>
        </p:txBody>
      </p:sp>
      <p:sp>
        <p:nvSpPr>
          <p:cNvPr id="167955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7980" name="Line 44"/>
          <p:cNvSpPr>
            <a:spLocks noChangeShapeType="1"/>
          </p:cNvSpPr>
          <p:nvPr/>
        </p:nvSpPr>
        <p:spPr bwMode="auto">
          <a:xfrm>
            <a:off x="2095500" y="2097088"/>
            <a:ext cx="0" cy="2514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7981" name="Line 45"/>
          <p:cNvSpPr>
            <a:spLocks noChangeShapeType="1"/>
          </p:cNvSpPr>
          <p:nvPr/>
        </p:nvSpPr>
        <p:spPr bwMode="auto">
          <a:xfrm>
            <a:off x="2095500" y="4611688"/>
            <a:ext cx="502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167982" name="Text Box 46"/>
          <p:cNvSpPr txBox="1">
            <a:spLocks noChangeArrowheads="1"/>
          </p:cNvSpPr>
          <p:nvPr/>
        </p:nvSpPr>
        <p:spPr bwMode="auto">
          <a:xfrm>
            <a:off x="1485900" y="1487488"/>
            <a:ext cx="251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probability density</a:t>
            </a:r>
          </a:p>
          <a:p>
            <a:r>
              <a:rPr lang="en-GB" sz="1600" b="1" dirty="0"/>
              <a:t>function </a:t>
            </a:r>
            <a:r>
              <a:rPr lang="en-GB" sz="1600" b="1" dirty="0" smtClean="0"/>
              <a:t>of</a:t>
            </a:r>
            <a:endParaRPr lang="en-GB" sz="1600" dirty="0"/>
          </a:p>
        </p:txBody>
      </p:sp>
      <p:sp>
        <p:nvSpPr>
          <p:cNvPr id="167983" name="Freeform 47"/>
          <p:cNvSpPr>
            <a:spLocks/>
          </p:cNvSpPr>
          <p:nvPr/>
        </p:nvSpPr>
        <p:spPr bwMode="auto">
          <a:xfrm>
            <a:off x="3432175" y="2441575"/>
            <a:ext cx="2397125" cy="2159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7984" name="Line 48"/>
          <p:cNvSpPr>
            <a:spLocks noChangeShapeType="1"/>
          </p:cNvSpPr>
          <p:nvPr/>
        </p:nvSpPr>
        <p:spPr bwMode="auto">
          <a:xfrm>
            <a:off x="4629150" y="4611688"/>
            <a:ext cx="0" cy="365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167985" name="Text Box 49"/>
          <p:cNvSpPr txBox="1">
            <a:spLocks noChangeArrowheads="1"/>
          </p:cNvSpPr>
          <p:nvPr/>
        </p:nvSpPr>
        <p:spPr bwMode="auto">
          <a:xfrm>
            <a:off x="4457700" y="4625975"/>
            <a:ext cx="60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/>
              <a:t>2</a:t>
            </a:r>
            <a:endParaRPr lang="en-GB" sz="1800" i="1" dirty="0"/>
          </a:p>
        </p:txBody>
      </p:sp>
      <p:sp>
        <p:nvSpPr>
          <p:cNvPr id="167986" name="Line 50"/>
          <p:cNvSpPr>
            <a:spLocks noChangeShapeType="1"/>
          </p:cNvSpPr>
          <p:nvPr/>
        </p:nvSpPr>
        <p:spPr bwMode="auto">
          <a:xfrm>
            <a:off x="4629150" y="2173288"/>
            <a:ext cx="0" cy="2438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4629150" y="3554413"/>
            <a:ext cx="3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Line 17"/>
          <p:cNvSpPr>
            <a:spLocks noChangeAspect="1" noChangeShapeType="1"/>
          </p:cNvSpPr>
          <p:nvPr/>
        </p:nvSpPr>
        <p:spPr bwMode="auto">
          <a:xfrm flipH="1">
            <a:off x="4838700" y="3173413"/>
            <a:ext cx="301625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5067300" y="2608263"/>
            <a:ext cx="2667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standard deviation of density function of </a:t>
            </a:r>
            <a:endParaRPr lang="en-GB" sz="16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623306"/>
              </p:ext>
            </p:extLst>
          </p:nvPr>
        </p:nvGraphicFramePr>
        <p:xfrm>
          <a:off x="2674800" y="1731600"/>
          <a:ext cx="24759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84" name="Equation" r:id="rId3" imgW="330120" imgH="431640" progId="Equation.DSMT4">
                  <p:embed/>
                </p:oleObj>
              </mc:Choice>
              <mc:Fallback>
                <p:oleObj name="Equation" r:id="rId3" imgW="330120" imgH="4316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4800" y="1731600"/>
                        <a:ext cx="24759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239469"/>
              </p:ext>
            </p:extLst>
          </p:nvPr>
        </p:nvGraphicFramePr>
        <p:xfrm>
          <a:off x="7015163" y="28527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85" name="Equation" r:id="rId5" imgW="330120" imgH="431640" progId="Equation.DSMT4">
                  <p:embed/>
                </p:oleObj>
              </mc:Choice>
              <mc:Fallback>
                <p:oleObj name="Equation" r:id="rId5" imgW="3301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5163" y="28527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00901"/>
              </p:ext>
            </p:extLst>
          </p:nvPr>
        </p:nvGraphicFramePr>
        <p:xfrm>
          <a:off x="6824663" y="46434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86" name="Equation" r:id="rId7" imgW="330057" imgH="431613" progId="Equation.DSMT4">
                  <p:embed/>
                </p:oleObj>
              </mc:Choice>
              <mc:Fallback>
                <p:oleObj name="Equation" r:id="rId7" imgW="330057" imgH="431613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4663" y="46434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440867"/>
              </p:ext>
            </p:extLst>
          </p:nvPr>
        </p:nvGraphicFramePr>
        <p:xfrm>
          <a:off x="5214940" y="5843589"/>
          <a:ext cx="221138" cy="289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87" name="Equation" r:id="rId8" imgW="330057" imgH="431613" progId="Equation.DSMT4">
                  <p:embed/>
                </p:oleObj>
              </mc:Choice>
              <mc:Fallback>
                <p:oleObj name="Equation" r:id="rId8" imgW="330057" imgH="431613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0" y="5843589"/>
                        <a:ext cx="221138" cy="2891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907433"/>
              </p:ext>
            </p:extLst>
          </p:nvPr>
        </p:nvGraphicFramePr>
        <p:xfrm>
          <a:off x="4562475" y="5843588"/>
          <a:ext cx="21113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88" name="Equation" r:id="rId9" imgW="317160" imgH="431640" progId="Equation.DSMT4">
                  <p:embed/>
                </p:oleObj>
              </mc:Choice>
              <mc:Fallback>
                <p:oleObj name="Equation" r:id="rId9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2475" y="5843588"/>
                        <a:ext cx="211138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1125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1129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Clearly the scatter of the residuals around the regression line will reflect the unseen scatter of </a:t>
            </a:r>
            <a:r>
              <a:rPr lang="en-US" sz="1500" b="1" i="1" dirty="0"/>
              <a:t>u</a:t>
            </a:r>
            <a:r>
              <a:rPr lang="en-US" sz="1500" b="1" dirty="0"/>
              <a:t> about the line </a:t>
            </a:r>
            <a:r>
              <a:rPr lang="en-US" sz="1500" b="1" i="1" dirty="0"/>
              <a:t>Y</a:t>
            </a:r>
            <a:r>
              <a:rPr lang="en-US" sz="1500" b="1" i="1" baseline="-25000" dirty="0"/>
              <a:t>i</a:t>
            </a:r>
            <a:r>
              <a:rPr lang="en-US" sz="1500" b="1" dirty="0"/>
              <a:t> = </a:t>
            </a:r>
            <a:r>
              <a:rPr lang="en-US" sz="1500" b="1" i="1" dirty="0">
                <a:sym typeface="Symbol" pitchFamily="18" charset="2"/>
              </a:rPr>
              <a:t></a:t>
            </a:r>
            <a:r>
              <a:rPr lang="en-US" sz="1500" b="1" baseline="-25000" dirty="0"/>
              <a:t>1</a:t>
            </a:r>
            <a:r>
              <a:rPr lang="en-US" sz="1500" b="1" dirty="0"/>
              <a:t> +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i="1" dirty="0"/>
              <a:t>X</a:t>
            </a:r>
            <a:r>
              <a:rPr lang="en-US" sz="1500" b="1" i="1" baseline="-25000" dirty="0"/>
              <a:t>i</a:t>
            </a:r>
            <a:r>
              <a:rPr lang="en-US" sz="1500" b="1" dirty="0"/>
              <a:t>, although in general the residual and the value of the disturbance term in any given observation are not equal to one another.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7" name="Equation" r:id="rId3" imgW="3632040" imgH="1028520" progId="Equation.DSMT4">
                  <p:embed/>
                </p:oleObj>
              </mc:Choice>
              <mc:Fallback>
                <p:oleObj name="Equation" r:id="rId3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8" name="Equation" r:id="rId5" imgW="4279680" imgH="927000" progId="Equation.DSMT4">
                  <p:embed/>
                </p:oleObj>
              </mc:Choice>
              <mc:Fallback>
                <p:oleObj name="Equation" r:id="rId5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2149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2153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One measure of the scatter of the residuals is their mean square error, MSD</a:t>
            </a:r>
            <a:r>
              <a:rPr lang="en-US" sz="1500" b="1" dirty="0" smtClean="0"/>
              <a:t>(</a:t>
            </a:r>
            <a:r>
              <a:rPr lang="en-US" sz="1500" b="1" i="1" dirty="0"/>
              <a:t> </a:t>
            </a:r>
            <a:r>
              <a:rPr lang="en-US" sz="1500" b="1" i="1" dirty="0" smtClean="0"/>
              <a:t> </a:t>
            </a:r>
            <a:r>
              <a:rPr lang="en-US" sz="1500" b="1" dirty="0" smtClean="0"/>
              <a:t>), </a:t>
            </a:r>
            <a:r>
              <a:rPr lang="en-US" sz="1500" b="1" dirty="0"/>
              <a:t>defined as shown.  (Remember that the mean of the OLS residuals is equal to zero).  Intuitively this should provide a guide to the variance of </a:t>
            </a:r>
            <a:r>
              <a:rPr lang="en-US" sz="1500" b="1" i="1" dirty="0"/>
              <a:t>u</a:t>
            </a:r>
            <a:r>
              <a:rPr lang="en-US" sz="1500" b="1" dirty="0"/>
              <a:t>.</a:t>
            </a:r>
            <a:endParaRPr lang="en-GB" sz="1500" b="1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61881"/>
              </p:ext>
            </p:extLst>
          </p:nvPr>
        </p:nvGraphicFramePr>
        <p:xfrm>
          <a:off x="2454275" y="2740025"/>
          <a:ext cx="43942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72" name="Equation" r:id="rId3" imgW="4394160" imgH="723600" progId="Equation.DSMT4">
                  <p:embed/>
                </p:oleObj>
              </mc:Choice>
              <mc:Fallback>
                <p:oleObj name="Equation" r:id="rId3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275" y="2740025"/>
                        <a:ext cx="43942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73" name="Equation" r:id="rId5" imgW="3632040" imgH="1028520" progId="Equation.DSMT4">
                  <p:embed/>
                </p:oleObj>
              </mc:Choice>
              <mc:Fallback>
                <p:oleObj name="Equation" r:id="rId5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74" name="Equation" r:id="rId7" imgW="4279680" imgH="927000" progId="Equation.DSMT4">
                  <p:embed/>
                </p:oleObj>
              </mc:Choice>
              <mc:Fallback>
                <p:oleObj name="Equation" r:id="rId7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604879"/>
              </p:ext>
            </p:extLst>
          </p:nvPr>
        </p:nvGraphicFramePr>
        <p:xfrm>
          <a:off x="7273932" y="5889632"/>
          <a:ext cx="136037" cy="19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75" name="Equation" r:id="rId9" imgW="203040" imgH="291960" progId="Equation.DSMT4">
                  <p:embed/>
                </p:oleObj>
              </mc:Choice>
              <mc:Fallback>
                <p:oleObj name="Equation" r:id="rId9" imgW="203040" imgH="2919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3932" y="5889632"/>
                        <a:ext cx="136037" cy="19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3177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Before going any further, ask yourself the following question.  Which line is likely to be closer to the points representing the sample of observations on </a:t>
            </a:r>
            <a:r>
              <a:rPr lang="en-US" sz="1500" b="1" i="1" dirty="0"/>
              <a:t>X</a:t>
            </a:r>
            <a:r>
              <a:rPr lang="en-US" sz="1500" b="1" dirty="0"/>
              <a:t> and </a:t>
            </a:r>
            <a:r>
              <a:rPr lang="en-US" sz="1500" b="1" i="1" dirty="0"/>
              <a:t>Y</a:t>
            </a:r>
            <a:r>
              <a:rPr lang="en-US" sz="1500" b="1" dirty="0"/>
              <a:t>, the true line</a:t>
            </a:r>
          </a:p>
          <a:p>
            <a:r>
              <a:rPr lang="en-US" sz="1500" b="1" i="1" dirty="0"/>
              <a:t>Y</a:t>
            </a:r>
            <a:r>
              <a:rPr lang="en-US" sz="1500" b="1" dirty="0"/>
              <a:t> =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1</a:t>
            </a:r>
            <a:r>
              <a:rPr lang="en-US" sz="1500" b="1" dirty="0"/>
              <a:t> +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i="1" dirty="0"/>
              <a:t>X</a:t>
            </a:r>
            <a:r>
              <a:rPr lang="en-US" sz="1500" b="1" dirty="0"/>
              <a:t> or the regression </a:t>
            </a:r>
            <a:r>
              <a:rPr lang="en-US" sz="1500" b="1" dirty="0" smtClean="0"/>
              <a:t>line                        ?</a:t>
            </a:r>
            <a:endParaRPr lang="en-GB" sz="1500" b="1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577479"/>
              </p:ext>
            </p:extLst>
          </p:nvPr>
        </p:nvGraphicFramePr>
        <p:xfrm>
          <a:off x="3467100" y="6300788"/>
          <a:ext cx="11445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04" name="Equation" r:id="rId3" imgW="1714320" imgH="431640" progId="Equation.DSMT4">
                  <p:embed/>
                </p:oleObj>
              </mc:Choice>
              <mc:Fallback>
                <p:oleObj name="Equation" r:id="rId3" imgW="171432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6300788"/>
                        <a:ext cx="1144588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61881"/>
              </p:ext>
            </p:extLst>
          </p:nvPr>
        </p:nvGraphicFramePr>
        <p:xfrm>
          <a:off x="2454275" y="2740025"/>
          <a:ext cx="43942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05" name="Equation" r:id="rId5" imgW="4394160" imgH="723600" progId="Equation.DSMT4">
                  <p:embed/>
                </p:oleObj>
              </mc:Choice>
              <mc:Fallback>
                <p:oleObj name="Equation" r:id="rId5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275" y="2740025"/>
                        <a:ext cx="43942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06" name="Equation" r:id="rId7" imgW="3632040" imgH="1028520" progId="Equation.DSMT4">
                  <p:embed/>
                </p:oleObj>
              </mc:Choice>
              <mc:Fallback>
                <p:oleObj name="Equation" r:id="rId7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07" name="Equation" r:id="rId9" imgW="4279680" imgH="927000" progId="Equation.DSMT4">
                  <p:embed/>
                </p:oleObj>
              </mc:Choice>
              <mc:Fallback>
                <p:oleObj name="Equation" r:id="rId9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4201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The answer is the regression line, because by definition it is drawn in such a way as to minimize the sum of the squares of the distances between it and the observations.</a:t>
            </a:r>
            <a:endParaRPr lang="en-GB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61881"/>
              </p:ext>
            </p:extLst>
          </p:nvPr>
        </p:nvGraphicFramePr>
        <p:xfrm>
          <a:off x="2454275" y="2740025"/>
          <a:ext cx="43942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5" name="Equation" r:id="rId3" imgW="4394160" imgH="723600" progId="Equation.DSMT4">
                  <p:embed/>
                </p:oleObj>
              </mc:Choice>
              <mc:Fallback>
                <p:oleObj name="Equation" r:id="rId3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275" y="2740025"/>
                        <a:ext cx="43942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6" name="Equation" r:id="rId5" imgW="3632040" imgH="1028520" progId="Equation.DSMT4">
                  <p:embed/>
                </p:oleObj>
              </mc:Choice>
              <mc:Fallback>
                <p:oleObj name="Equation" r:id="rId5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7" name="Equation" r:id="rId7" imgW="4279680" imgH="927000" progId="Equation.DSMT4">
                  <p:embed/>
                </p:oleObj>
              </mc:Choice>
              <mc:Fallback>
                <p:oleObj name="Equation" r:id="rId7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6249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Hence the spread of the residuals will tend to be smaller than the spread of the values of </a:t>
            </a:r>
            <a:r>
              <a:rPr lang="en-US" sz="1500" b="1" i="1" dirty="0"/>
              <a:t>u</a:t>
            </a:r>
            <a:r>
              <a:rPr lang="en-US" sz="1500" b="1" dirty="0"/>
              <a:t>, and MSD</a:t>
            </a:r>
            <a:r>
              <a:rPr lang="en-US" sz="1500" b="1" dirty="0" smtClean="0"/>
              <a:t>(</a:t>
            </a:r>
            <a:r>
              <a:rPr lang="en-US" sz="1500" b="1" i="1" dirty="0"/>
              <a:t> </a:t>
            </a:r>
            <a:r>
              <a:rPr lang="en-US" sz="1500" b="1" i="1" dirty="0" smtClean="0"/>
              <a:t> </a:t>
            </a:r>
            <a:r>
              <a:rPr lang="en-US" sz="1500" b="1" dirty="0" smtClean="0"/>
              <a:t>) </a:t>
            </a:r>
            <a:r>
              <a:rPr lang="en-US" sz="1500" b="1" dirty="0"/>
              <a:t>will tend to underestimate </a:t>
            </a:r>
            <a:r>
              <a:rPr lang="en-US" sz="1500" b="1" dirty="0" smtClean="0"/>
              <a:t>    .</a:t>
            </a:r>
            <a:endParaRPr lang="en-GB" sz="1500" b="1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61881"/>
              </p:ext>
            </p:extLst>
          </p:nvPr>
        </p:nvGraphicFramePr>
        <p:xfrm>
          <a:off x="2454275" y="2740025"/>
          <a:ext cx="43942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3" name="Equation" r:id="rId3" imgW="4394160" imgH="723600" progId="Equation.DSMT4">
                  <p:embed/>
                </p:oleObj>
              </mc:Choice>
              <mc:Fallback>
                <p:oleObj name="Equation" r:id="rId3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275" y="2740025"/>
                        <a:ext cx="43942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247702"/>
              </p:ext>
            </p:extLst>
          </p:nvPr>
        </p:nvGraphicFramePr>
        <p:xfrm>
          <a:off x="3868738" y="60833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4" name="Equation" r:id="rId5" imgW="355320" imgH="419040" progId="Equation.DSMT4">
                  <p:embed/>
                </p:oleObj>
              </mc:Choice>
              <mc:Fallback>
                <p:oleObj name="Equation" r:id="rId5" imgW="355320" imgH="419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8738" y="60833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5" name="Equation" r:id="rId7" imgW="3632040" imgH="1028520" progId="Equation.DSMT4">
                  <p:embed/>
                </p:oleObj>
              </mc:Choice>
              <mc:Fallback>
                <p:oleObj name="Equation" r:id="rId7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6" name="Equation" r:id="rId9" imgW="4279680" imgH="927000" progId="Equation.DSMT4">
                  <p:embed/>
                </p:oleObj>
              </mc:Choice>
              <mc:Fallback>
                <p:oleObj name="Equation" r:id="rId9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643962"/>
              </p:ext>
            </p:extLst>
          </p:nvPr>
        </p:nvGraphicFramePr>
        <p:xfrm>
          <a:off x="1254125" y="6118225"/>
          <a:ext cx="1365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7" name="Equation" r:id="rId11" imgW="203040" imgH="291960" progId="Equation.DSMT4">
                  <p:embed/>
                </p:oleObj>
              </mc:Choice>
              <mc:Fallback>
                <p:oleObj name="Equation" r:id="rId11" imgW="203040" imgH="2919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125" y="6118225"/>
                        <a:ext cx="13652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3780000"/>
            <a:ext cx="9144000" cy="1044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7269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24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26727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00099"/>
              </p:ext>
            </p:extLst>
          </p:nvPr>
        </p:nvGraphicFramePr>
        <p:xfrm>
          <a:off x="2454275" y="2740025"/>
          <a:ext cx="43942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32" name="Equation" r:id="rId3" imgW="4394160" imgH="723600" progId="Equation.DSMT4">
                  <p:embed/>
                </p:oleObj>
              </mc:Choice>
              <mc:Fallback>
                <p:oleObj name="Equation" r:id="rId3" imgW="4394160" imgH="723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275" y="2740025"/>
                        <a:ext cx="43942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7273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Indeed, it can be shown that the expected value of MSD</a:t>
            </a:r>
            <a:r>
              <a:rPr lang="en-US" sz="1500" b="1" dirty="0" smtClean="0"/>
              <a:t>(</a:t>
            </a:r>
            <a:r>
              <a:rPr lang="en-US" sz="1500" b="1" i="1" dirty="0"/>
              <a:t> </a:t>
            </a:r>
            <a:r>
              <a:rPr lang="en-US" sz="1500" b="1" i="1" dirty="0" smtClean="0"/>
              <a:t> </a:t>
            </a:r>
            <a:r>
              <a:rPr lang="en-US" sz="1500" b="1" dirty="0" smtClean="0"/>
              <a:t>), </a:t>
            </a:r>
            <a:r>
              <a:rPr lang="en-US" sz="1500" b="1" dirty="0"/>
              <a:t>when there is just one explanatory variable, is given by the expression above.</a:t>
            </a:r>
            <a:r>
              <a:rPr lang="en-US" sz="1500" dirty="0"/>
              <a:t> </a:t>
            </a:r>
            <a:endParaRPr lang="en-GB" sz="1500" dirty="0"/>
          </a:p>
        </p:txBody>
      </p:sp>
      <p:graphicFrame>
        <p:nvGraphicFramePr>
          <p:cNvPr id="26727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429457"/>
              </p:ext>
            </p:extLst>
          </p:nvPr>
        </p:nvGraphicFramePr>
        <p:xfrm>
          <a:off x="1925638" y="3902075"/>
          <a:ext cx="29845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33" name="Equation" r:id="rId5" imgW="2984400" imgH="723600" progId="Equation.DSMT4">
                  <p:embed/>
                </p:oleObj>
              </mc:Choice>
              <mc:Fallback>
                <p:oleObj name="Equation" r:id="rId5" imgW="2984400" imgH="723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638" y="3902075"/>
                        <a:ext cx="29845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34" name="Equation" r:id="rId7" imgW="3632040" imgH="1028520" progId="Equation.DSMT4">
                  <p:embed/>
                </p:oleObj>
              </mc:Choice>
              <mc:Fallback>
                <p:oleObj name="Equation" r:id="rId7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35" name="Equation" r:id="rId9" imgW="4279680" imgH="927000" progId="Equation.DSMT4">
                  <p:embed/>
                </p:oleObj>
              </mc:Choice>
              <mc:Fallback>
                <p:oleObj name="Equation" r:id="rId9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798843"/>
              </p:ext>
            </p:extLst>
          </p:nvPr>
        </p:nvGraphicFramePr>
        <p:xfrm>
          <a:off x="5445125" y="5889625"/>
          <a:ext cx="1365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36" name="Equation" r:id="rId11" imgW="203040" imgH="291960" progId="Equation.DSMT4">
                  <p:embed/>
                </p:oleObj>
              </mc:Choice>
              <mc:Fallback>
                <p:oleObj name="Equation" r:id="rId11" imgW="203040" imgH="2919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25" y="5889625"/>
                        <a:ext cx="13652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0101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0107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However, it follows that we can obtain an unbiased estimator of </a:t>
            </a:r>
            <a:r>
              <a:rPr lang="en-GB" sz="1500" b="1" dirty="0" smtClean="0"/>
              <a:t>     </a:t>
            </a:r>
            <a:r>
              <a:rPr lang="en-GB" sz="1500" b="1" dirty="0"/>
              <a:t>by multiplying MSD</a:t>
            </a:r>
            <a:r>
              <a:rPr lang="en-GB" sz="1500" b="1" dirty="0" smtClean="0"/>
              <a:t>(</a:t>
            </a:r>
            <a:r>
              <a:rPr lang="en-GB" sz="1500" b="1" i="1" dirty="0"/>
              <a:t> </a:t>
            </a:r>
            <a:r>
              <a:rPr lang="en-GB" sz="1500" b="1" i="1" dirty="0" smtClean="0"/>
              <a:t> </a:t>
            </a:r>
            <a:r>
              <a:rPr lang="en-GB" sz="1500" b="1" dirty="0" smtClean="0"/>
              <a:t>) </a:t>
            </a:r>
            <a:r>
              <a:rPr lang="en-GB" sz="1500" b="1" dirty="0"/>
              <a:t>by </a:t>
            </a:r>
            <a:r>
              <a:rPr lang="en-GB" sz="1500" b="1" i="1" dirty="0"/>
              <a:t>n </a:t>
            </a:r>
            <a:r>
              <a:rPr lang="en-GB" sz="1500" b="1" dirty="0"/>
              <a:t>/ (</a:t>
            </a:r>
            <a:r>
              <a:rPr lang="en-GB" sz="1500" b="1" i="1" dirty="0"/>
              <a:t>n </a:t>
            </a:r>
            <a:r>
              <a:rPr lang="en-GB" sz="1500" b="1" dirty="0">
                <a:cs typeface="Arial" charset="0"/>
              </a:rPr>
              <a:t>– 2).  We will denote this </a:t>
            </a:r>
            <a:r>
              <a:rPr lang="en-GB" sz="1500" b="1" dirty="0" smtClean="0">
                <a:cs typeface="Arial" charset="0"/>
              </a:rPr>
              <a:t>    .</a:t>
            </a:r>
            <a:endParaRPr lang="en-GB" sz="1500" b="1" dirty="0">
              <a:cs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7203"/>
              </p:ext>
            </p:extLst>
          </p:nvPr>
        </p:nvGraphicFramePr>
        <p:xfrm>
          <a:off x="6173788" y="58547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232" name="Equation" r:id="rId3" imgW="355320" imgH="419040" progId="Equation.DSMT4">
                  <p:embed/>
                </p:oleObj>
              </mc:Choice>
              <mc:Fallback>
                <p:oleObj name="Equation" r:id="rId3" imgW="355320" imgH="419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3788" y="58547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867422"/>
              </p:ext>
            </p:extLst>
          </p:nvPr>
        </p:nvGraphicFramePr>
        <p:xfrm>
          <a:off x="3135313" y="60833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233" name="Equation" r:id="rId5" imgW="355320" imgH="419040" progId="Equation.DSMT4">
                  <p:embed/>
                </p:oleObj>
              </mc:Choice>
              <mc:Fallback>
                <p:oleObj name="Equation" r:id="rId5" imgW="355320" imgH="419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313" y="60833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368113"/>
              </p:ext>
            </p:extLst>
          </p:nvPr>
        </p:nvGraphicFramePr>
        <p:xfrm>
          <a:off x="1549400" y="2738438"/>
          <a:ext cx="59944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234" name="Equation" r:id="rId7" imgW="5994360" imgH="723600" progId="Equation.DSMT4">
                  <p:embed/>
                </p:oleObj>
              </mc:Choice>
              <mc:Fallback>
                <p:oleObj name="Equation" r:id="rId7" imgW="59943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738438"/>
                        <a:ext cx="59944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235" name="Equation" r:id="rId9" imgW="3632040" imgH="1028520" progId="Equation.DSMT4">
                  <p:embed/>
                </p:oleObj>
              </mc:Choice>
              <mc:Fallback>
                <p:oleObj name="Equation" r:id="rId9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236" name="Equation" r:id="rId11" imgW="4279680" imgH="927000" progId="Equation.DSMT4">
                  <p:embed/>
                </p:oleObj>
              </mc:Choice>
              <mc:Fallback>
                <p:oleObj name="Equation" r:id="rId11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292342"/>
              </p:ext>
            </p:extLst>
          </p:nvPr>
        </p:nvGraphicFramePr>
        <p:xfrm>
          <a:off x="8245475" y="5889625"/>
          <a:ext cx="1365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237" name="Equation" r:id="rId13" imgW="203040" imgH="291960" progId="Equation.DSMT4">
                  <p:embed/>
                </p:oleObj>
              </mc:Choice>
              <mc:Fallback>
                <p:oleObj name="Equation" r:id="rId13" imgW="203040" imgH="2919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5475" y="5889625"/>
                        <a:ext cx="13652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9317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69324" name="Text Box 1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can then obtain estimates of the standard deviations of the distributions of </a:t>
            </a:r>
            <a:r>
              <a:rPr lang="en-GB" sz="1500" b="1" dirty="0" smtClean="0"/>
              <a:t>     </a:t>
            </a:r>
            <a:r>
              <a:rPr lang="en-GB" sz="1500" b="1" dirty="0"/>
              <a:t>and </a:t>
            </a:r>
            <a:r>
              <a:rPr lang="en-GB" sz="1500" b="1" dirty="0" smtClean="0"/>
              <a:t>     </a:t>
            </a:r>
            <a:r>
              <a:rPr lang="en-GB" sz="1500" b="1" dirty="0"/>
              <a:t>by substituting </a:t>
            </a:r>
            <a:r>
              <a:rPr lang="en-GB" sz="1500" b="1" dirty="0" smtClean="0"/>
              <a:t>     for      </a:t>
            </a:r>
            <a:r>
              <a:rPr lang="en-GB" sz="1500" b="1" dirty="0"/>
              <a:t>in the variance expressions and taking the square roots.</a:t>
            </a:r>
            <a:endParaRPr lang="en-GB" sz="1500" b="1" baseline="3000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6141"/>
              </p:ext>
            </p:extLst>
          </p:nvPr>
        </p:nvGraphicFramePr>
        <p:xfrm>
          <a:off x="1549400" y="2738438"/>
          <a:ext cx="59944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0" name="Equation" r:id="rId3" imgW="5994360" imgH="723600" progId="Equation.DSMT4">
                  <p:embed/>
                </p:oleObj>
              </mc:Choice>
              <mc:Fallback>
                <p:oleObj name="Equation" r:id="rId3" imgW="59943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738438"/>
                        <a:ext cx="59944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0" y="3780000"/>
            <a:ext cx="9144000" cy="123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520388"/>
              </p:ext>
            </p:extLst>
          </p:nvPr>
        </p:nvGraphicFramePr>
        <p:xfrm>
          <a:off x="5181600" y="3898900"/>
          <a:ext cx="32512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1" name="Equation" r:id="rId5" imgW="3251160" imgH="1002960" progId="Equation.DSMT4">
                  <p:embed/>
                </p:oleObj>
              </mc:Choice>
              <mc:Fallback>
                <p:oleObj name="Equation" r:id="rId5" imgW="3251160" imgH="1002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898900"/>
                        <a:ext cx="32512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549842"/>
              </p:ext>
            </p:extLst>
          </p:nvPr>
        </p:nvGraphicFramePr>
        <p:xfrm>
          <a:off x="503238" y="3902075"/>
          <a:ext cx="4051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2" name="Equation" r:id="rId7" imgW="4051080" imgH="990360" progId="Equation.DSMT4">
                  <p:embed/>
                </p:oleObj>
              </mc:Choice>
              <mc:Fallback>
                <p:oleObj name="Equation" r:id="rId7" imgW="40510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3902075"/>
                        <a:ext cx="4051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92471"/>
              </p:ext>
            </p:extLst>
          </p:nvPr>
        </p:nvGraphicFramePr>
        <p:xfrm>
          <a:off x="8177213" y="58435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3" name="Equation" r:id="rId9" imgW="330057" imgH="431613" progId="Equation.DSMT4">
                  <p:embed/>
                </p:oleObj>
              </mc:Choice>
              <mc:Fallback>
                <p:oleObj name="Equation" r:id="rId9" imgW="330057" imgH="4316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7213" y="58435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900380"/>
              </p:ext>
            </p:extLst>
          </p:nvPr>
        </p:nvGraphicFramePr>
        <p:xfrm>
          <a:off x="7534275" y="5843588"/>
          <a:ext cx="21113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4" name="Equation" r:id="rId11" imgW="317160" imgH="431640" progId="Equation.DSMT4">
                  <p:embed/>
                </p:oleObj>
              </mc:Choice>
              <mc:Fallback>
                <p:oleObj name="Equation" r:id="rId11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275" y="5843588"/>
                        <a:ext cx="211138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258675"/>
              </p:ext>
            </p:extLst>
          </p:nvPr>
        </p:nvGraphicFramePr>
        <p:xfrm>
          <a:off x="2106613" y="60833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5" name="Equation" r:id="rId13" imgW="355320" imgH="419040" progId="Equation.DSMT4">
                  <p:embed/>
                </p:oleObj>
              </mc:Choice>
              <mc:Fallback>
                <p:oleObj name="Equation" r:id="rId13" imgW="355320" imgH="419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60833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194958"/>
              </p:ext>
            </p:extLst>
          </p:nvPr>
        </p:nvGraphicFramePr>
        <p:xfrm>
          <a:off x="1516063" y="6083300"/>
          <a:ext cx="2381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6" name="Equation" r:id="rId15" imgW="355320" imgH="419040" progId="Equation.DSMT4">
                  <p:embed/>
                </p:oleObj>
              </mc:Choice>
              <mc:Fallback>
                <p:oleObj name="Equation" r:id="rId15" imgW="355320" imgH="419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6063" y="6083300"/>
                        <a:ext cx="23812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7" name="Equation" r:id="rId17" imgW="3632040" imgH="1028520" progId="Equation.DSMT4">
                  <p:embed/>
                </p:oleObj>
              </mc:Choice>
              <mc:Fallback>
                <p:oleObj name="Equation" r:id="rId17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8" name="Equation" r:id="rId19" imgW="4279680" imgH="927000" progId="Equation.DSMT4">
                  <p:embed/>
                </p:oleObj>
              </mc:Choice>
              <mc:Fallback>
                <p:oleObj name="Equation" r:id="rId19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0341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70348" name="Text Box 1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These are described as the standard errors of </a:t>
            </a:r>
            <a:r>
              <a:rPr lang="en-GB" sz="1500" b="1" dirty="0" smtClean="0"/>
              <a:t>     </a:t>
            </a:r>
            <a:r>
              <a:rPr lang="en-GB" sz="1500" b="1" dirty="0"/>
              <a:t>and </a:t>
            </a:r>
            <a:r>
              <a:rPr lang="en-GB" sz="1500" b="1" dirty="0" smtClean="0"/>
              <a:t>    , </a:t>
            </a:r>
            <a:r>
              <a:rPr lang="en-GB" sz="1500" b="1" dirty="0"/>
              <a:t>‘estimates of the standard deviations’ being a bit of a mouthful.</a:t>
            </a:r>
            <a:endParaRPr lang="en-GB" sz="1500" b="1" baseline="3000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067677"/>
              </p:ext>
            </p:extLst>
          </p:nvPr>
        </p:nvGraphicFramePr>
        <p:xfrm>
          <a:off x="5224463" y="58435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44" name="Equation" r:id="rId3" imgW="330057" imgH="431613" progId="Equation.DSMT4">
                  <p:embed/>
                </p:oleObj>
              </mc:Choice>
              <mc:Fallback>
                <p:oleObj name="Equation" r:id="rId3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4463" y="58435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565235"/>
              </p:ext>
            </p:extLst>
          </p:nvPr>
        </p:nvGraphicFramePr>
        <p:xfrm>
          <a:off x="4581525" y="5843588"/>
          <a:ext cx="21113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45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5843588"/>
                        <a:ext cx="211138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179901"/>
            <a:ext cx="9144000" cy="1315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34115"/>
              </p:ext>
            </p:extLst>
          </p:nvPr>
        </p:nvGraphicFramePr>
        <p:xfrm>
          <a:off x="390525" y="1311275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46" name="Equation" r:id="rId7" imgW="3632040" imgH="1028520" progId="Equation.DSMT4">
                  <p:embed/>
                </p:oleObj>
              </mc:Choice>
              <mc:Fallback>
                <p:oleObj name="Equation" r:id="rId7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1311275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071864"/>
              </p:ext>
            </p:extLst>
          </p:nvPr>
        </p:nvGraphicFramePr>
        <p:xfrm>
          <a:off x="4513263" y="1400175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47" name="Equation" r:id="rId9" imgW="4279680" imgH="927000" progId="Equation.DSMT4">
                  <p:embed/>
                </p:oleObj>
              </mc:Choice>
              <mc:Fallback>
                <p:oleObj name="Equation" r:id="rId9" imgW="4279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1400175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608650"/>
            <a:ext cx="9144000" cy="10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498905"/>
              </p:ext>
            </p:extLst>
          </p:nvPr>
        </p:nvGraphicFramePr>
        <p:xfrm>
          <a:off x="1549400" y="2738438"/>
          <a:ext cx="59944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48" name="Equation" r:id="rId11" imgW="5994360" imgH="723600" progId="Equation.DSMT4">
                  <p:embed/>
                </p:oleObj>
              </mc:Choice>
              <mc:Fallback>
                <p:oleObj name="Equation" r:id="rId11" imgW="59943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738438"/>
                        <a:ext cx="59944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0" y="3780000"/>
            <a:ext cx="9144000" cy="123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074799"/>
              </p:ext>
            </p:extLst>
          </p:nvPr>
        </p:nvGraphicFramePr>
        <p:xfrm>
          <a:off x="5181600" y="3898900"/>
          <a:ext cx="32512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49" name="Equation" r:id="rId13" imgW="3251160" imgH="1002960" progId="Equation.DSMT4">
                  <p:embed/>
                </p:oleObj>
              </mc:Choice>
              <mc:Fallback>
                <p:oleObj name="Equation" r:id="rId13" imgW="3251160" imgH="1002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898900"/>
                        <a:ext cx="32512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914967"/>
              </p:ext>
            </p:extLst>
          </p:nvPr>
        </p:nvGraphicFramePr>
        <p:xfrm>
          <a:off x="503238" y="3902075"/>
          <a:ext cx="4051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50" name="Equation" r:id="rId15" imgW="4051080" imgH="990360" progId="Equation.DSMT4">
                  <p:embed/>
                </p:oleObj>
              </mc:Choice>
              <mc:Fallback>
                <p:oleObj name="Equation" r:id="rId15" imgW="40510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3902075"/>
                        <a:ext cx="4051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0411" name="Text Box 11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30412" name="Text Box 1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standard errors of the coefficients always appear as part of the output of a regression.  Here is the regression of hourly earnings on years of schooling discussed in a previous slideshow.  The standard errors appear in a column to the right of the coefficients.</a:t>
            </a:r>
            <a:endParaRPr lang="en-GB" sz="1500" b="1" baseline="300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7200"/>
            <a:ext cx="9144000" cy="32342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55600" y="640800"/>
            <a:ext cx="1836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0413" name="Rectangle 13"/>
          <p:cNvSpPr>
            <a:spLocks noChangeArrowheads="1"/>
          </p:cNvSpPr>
          <p:nvPr/>
        </p:nvSpPr>
        <p:spPr bwMode="auto">
          <a:xfrm>
            <a:off x="3028950" y="2619375"/>
            <a:ext cx="1093788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EARNINGS S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46.57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6014.04474     1  6014.04474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64314.9215   498  129.146429           R-squared     =  0.0855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0.0837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11.364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1.265712   .1854782     6.82   0.000     .9012959    1.630128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.7646844   2.803765     0.27   0.785    -4.743982    6.273351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57" name="Text Box 1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this sequence we will see that we can also obtain estimates of the standard deviations of the distributions.  These will give some idea of their likely reliability and will provide a basis for tests of hypotheses.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10958" name="Text Box 14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864000" y="1304925"/>
            <a:ext cx="7416000" cy="39268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Line 44"/>
          <p:cNvSpPr>
            <a:spLocks noChangeShapeType="1"/>
          </p:cNvSpPr>
          <p:nvPr/>
        </p:nvSpPr>
        <p:spPr bwMode="auto">
          <a:xfrm>
            <a:off x="2095500" y="2097088"/>
            <a:ext cx="0" cy="2514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45"/>
          <p:cNvSpPr>
            <a:spLocks noChangeShapeType="1"/>
          </p:cNvSpPr>
          <p:nvPr/>
        </p:nvSpPr>
        <p:spPr bwMode="auto">
          <a:xfrm>
            <a:off x="2095500" y="4611688"/>
            <a:ext cx="502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40" name="Text Box 46"/>
          <p:cNvSpPr txBox="1">
            <a:spLocks noChangeArrowheads="1"/>
          </p:cNvSpPr>
          <p:nvPr/>
        </p:nvSpPr>
        <p:spPr bwMode="auto">
          <a:xfrm>
            <a:off x="1485900" y="1487488"/>
            <a:ext cx="251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probability density</a:t>
            </a:r>
          </a:p>
          <a:p>
            <a:r>
              <a:rPr lang="en-GB" sz="1600" b="1" dirty="0"/>
              <a:t>function </a:t>
            </a:r>
            <a:r>
              <a:rPr lang="en-GB" sz="1600" b="1" dirty="0" smtClean="0"/>
              <a:t>of</a:t>
            </a:r>
            <a:endParaRPr lang="en-GB" sz="1600" dirty="0"/>
          </a:p>
        </p:txBody>
      </p:sp>
      <p:sp>
        <p:nvSpPr>
          <p:cNvPr id="41" name="Freeform 47"/>
          <p:cNvSpPr>
            <a:spLocks/>
          </p:cNvSpPr>
          <p:nvPr/>
        </p:nvSpPr>
        <p:spPr bwMode="auto">
          <a:xfrm>
            <a:off x="3432175" y="2441575"/>
            <a:ext cx="2397125" cy="2159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48"/>
          <p:cNvSpPr>
            <a:spLocks noChangeShapeType="1"/>
          </p:cNvSpPr>
          <p:nvPr/>
        </p:nvSpPr>
        <p:spPr bwMode="auto">
          <a:xfrm>
            <a:off x="4629150" y="4611688"/>
            <a:ext cx="0" cy="365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43" name="Text Box 49"/>
          <p:cNvSpPr txBox="1">
            <a:spLocks noChangeArrowheads="1"/>
          </p:cNvSpPr>
          <p:nvPr/>
        </p:nvSpPr>
        <p:spPr bwMode="auto">
          <a:xfrm>
            <a:off x="4457700" y="4625975"/>
            <a:ext cx="60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/>
              <a:t>2</a:t>
            </a:r>
            <a:endParaRPr lang="en-GB" sz="1800" i="1" dirty="0"/>
          </a:p>
        </p:txBody>
      </p:sp>
      <p:sp>
        <p:nvSpPr>
          <p:cNvPr id="44" name="Line 50"/>
          <p:cNvSpPr>
            <a:spLocks noChangeShapeType="1"/>
          </p:cNvSpPr>
          <p:nvPr/>
        </p:nvSpPr>
        <p:spPr bwMode="auto">
          <a:xfrm>
            <a:off x="4629150" y="2173288"/>
            <a:ext cx="0" cy="2438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16"/>
          <p:cNvSpPr>
            <a:spLocks noChangeShapeType="1"/>
          </p:cNvSpPr>
          <p:nvPr/>
        </p:nvSpPr>
        <p:spPr bwMode="auto">
          <a:xfrm>
            <a:off x="4629150" y="3554413"/>
            <a:ext cx="3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7"/>
          <p:cNvSpPr>
            <a:spLocks noChangeAspect="1" noChangeShapeType="1"/>
          </p:cNvSpPr>
          <p:nvPr/>
        </p:nvSpPr>
        <p:spPr bwMode="auto">
          <a:xfrm flipH="1">
            <a:off x="4838700" y="3173413"/>
            <a:ext cx="301625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Text Box 18"/>
          <p:cNvSpPr txBox="1">
            <a:spLocks noChangeArrowheads="1"/>
          </p:cNvSpPr>
          <p:nvPr/>
        </p:nvSpPr>
        <p:spPr bwMode="auto">
          <a:xfrm>
            <a:off x="5067300" y="2608263"/>
            <a:ext cx="2667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standard deviation of density function of </a:t>
            </a:r>
            <a:endParaRPr lang="en-GB" sz="1600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026856"/>
              </p:ext>
            </p:extLst>
          </p:nvPr>
        </p:nvGraphicFramePr>
        <p:xfrm>
          <a:off x="2674800" y="1731600"/>
          <a:ext cx="24759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94" name="Equation" r:id="rId3" imgW="330120" imgH="431640" progId="Equation.DSMT4">
                  <p:embed/>
                </p:oleObj>
              </mc:Choice>
              <mc:Fallback>
                <p:oleObj name="Equation" r:id="rId3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4800" y="1731600"/>
                        <a:ext cx="24759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175324"/>
              </p:ext>
            </p:extLst>
          </p:nvPr>
        </p:nvGraphicFramePr>
        <p:xfrm>
          <a:off x="7015163" y="28527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95" name="Equation" r:id="rId5" imgW="330120" imgH="431640" progId="Equation.DSMT4">
                  <p:embed/>
                </p:oleObj>
              </mc:Choice>
              <mc:Fallback>
                <p:oleObj name="Equation" r:id="rId5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5163" y="28527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163626"/>
              </p:ext>
            </p:extLst>
          </p:nvPr>
        </p:nvGraphicFramePr>
        <p:xfrm>
          <a:off x="6824663" y="46434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96" name="Equation" r:id="rId7" imgW="330057" imgH="431613" progId="Equation.DSMT4">
                  <p:embed/>
                </p:oleObj>
              </mc:Choice>
              <mc:Fallback>
                <p:oleObj name="Equation" r:id="rId7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4663" y="46434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1080000" y="1352550"/>
            <a:ext cx="6984000" cy="39078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Gauss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Markov theorem states that, provided that the regression model assumptions are valid, the OLS estimators are BLUE: best (most efficient) linear (functions of the values of </a:t>
            </a:r>
            <a:r>
              <a:rPr lang="en-GB" sz="1500" b="1" i="1"/>
              <a:t>Y</a:t>
            </a:r>
            <a:r>
              <a:rPr lang="en-GB" sz="1500" b="1"/>
              <a:t>) unbiased estimators of the parameters.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31433" name="Text Box 9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31435" name="Line 11"/>
          <p:cNvSpPr>
            <a:spLocks noChangeShapeType="1"/>
          </p:cNvSpPr>
          <p:nvPr/>
        </p:nvSpPr>
        <p:spPr bwMode="auto">
          <a:xfrm>
            <a:off x="2028825" y="2200275"/>
            <a:ext cx="0" cy="2514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1436" name="Line 12"/>
          <p:cNvSpPr>
            <a:spLocks noChangeShapeType="1"/>
          </p:cNvSpPr>
          <p:nvPr/>
        </p:nvSpPr>
        <p:spPr bwMode="auto">
          <a:xfrm>
            <a:off x="2028825" y="4714875"/>
            <a:ext cx="502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231437" name="Text Box 13"/>
          <p:cNvSpPr txBox="1">
            <a:spLocks noChangeArrowheads="1"/>
          </p:cNvSpPr>
          <p:nvPr/>
        </p:nvSpPr>
        <p:spPr bwMode="auto">
          <a:xfrm>
            <a:off x="1419225" y="1590675"/>
            <a:ext cx="251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probability density</a:t>
            </a:r>
          </a:p>
          <a:p>
            <a:r>
              <a:rPr lang="en-GB" sz="1600" b="1" dirty="0"/>
              <a:t>function </a:t>
            </a:r>
            <a:r>
              <a:rPr lang="en-GB" sz="1600" b="1" dirty="0" smtClean="0"/>
              <a:t>of</a:t>
            </a:r>
            <a:endParaRPr lang="en-GB" sz="1600" dirty="0"/>
          </a:p>
        </p:txBody>
      </p:sp>
      <p:sp>
        <p:nvSpPr>
          <p:cNvPr id="231439" name="Freeform 15"/>
          <p:cNvSpPr>
            <a:spLocks/>
          </p:cNvSpPr>
          <p:nvPr/>
        </p:nvSpPr>
        <p:spPr bwMode="auto">
          <a:xfrm>
            <a:off x="3365500" y="2287875"/>
            <a:ext cx="2397125" cy="24192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1440" name="Freeform 16"/>
          <p:cNvSpPr>
            <a:spLocks/>
          </p:cNvSpPr>
          <p:nvPr/>
        </p:nvSpPr>
        <p:spPr bwMode="auto">
          <a:xfrm>
            <a:off x="2762250" y="3090675"/>
            <a:ext cx="3595688" cy="16128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1441" name="Line 17"/>
          <p:cNvSpPr>
            <a:spLocks noChangeShapeType="1"/>
          </p:cNvSpPr>
          <p:nvPr/>
        </p:nvSpPr>
        <p:spPr bwMode="auto">
          <a:xfrm>
            <a:off x="4562475" y="4638675"/>
            <a:ext cx="0" cy="73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1442" name="Text Box 18"/>
          <p:cNvSpPr txBox="1">
            <a:spLocks noChangeArrowheads="1"/>
          </p:cNvSpPr>
          <p:nvPr/>
        </p:nvSpPr>
        <p:spPr bwMode="auto">
          <a:xfrm>
            <a:off x="5019675" y="2057400"/>
            <a:ext cx="685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OLS</a:t>
            </a:r>
            <a:endParaRPr lang="en-GB" sz="1600" dirty="0"/>
          </a:p>
        </p:txBody>
      </p:sp>
      <p:sp>
        <p:nvSpPr>
          <p:cNvPr id="231443" name="Text Box 19"/>
          <p:cNvSpPr txBox="1">
            <a:spLocks noChangeArrowheads="1"/>
          </p:cNvSpPr>
          <p:nvPr/>
        </p:nvSpPr>
        <p:spPr bwMode="auto">
          <a:xfrm>
            <a:off x="5534025" y="3381375"/>
            <a:ext cx="2209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GB" sz="1600" b="1" dirty="0"/>
              <a:t>other unbiased estimator</a:t>
            </a:r>
            <a:endParaRPr lang="en-GB" sz="1600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cxnSp>
        <p:nvCxnSpPr>
          <p:cNvPr id="3" name="Straight Arrow Connector 2"/>
          <p:cNvCxnSpPr>
            <a:cxnSpLocks noChangeAspect="1"/>
          </p:cNvCxnSpPr>
          <p:nvPr/>
        </p:nvCxnSpPr>
        <p:spPr bwMode="auto">
          <a:xfrm flipH="1">
            <a:off x="4752975" y="2310229"/>
            <a:ext cx="324000" cy="3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>
            <a:cxnSpLocks noChangeAspect="1"/>
          </p:cNvCxnSpPr>
          <p:nvPr/>
        </p:nvCxnSpPr>
        <p:spPr bwMode="auto">
          <a:xfrm flipH="1">
            <a:off x="5295900" y="3900904"/>
            <a:ext cx="324000" cy="3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4391025" y="4729163"/>
            <a:ext cx="60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/>
              <a:t>2</a:t>
            </a:r>
            <a:endParaRPr lang="en-GB" sz="1800" i="1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209380"/>
              </p:ext>
            </p:extLst>
          </p:nvPr>
        </p:nvGraphicFramePr>
        <p:xfrm>
          <a:off x="2627313" y="18367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62" name="Equation" r:id="rId3" imgW="330120" imgH="431640" progId="Equation.DSMT4">
                  <p:embed/>
                </p:oleObj>
              </mc:Choice>
              <mc:Fallback>
                <p:oleObj name="Equation" r:id="rId3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8367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93564"/>
              </p:ext>
            </p:extLst>
          </p:nvPr>
        </p:nvGraphicFramePr>
        <p:xfrm>
          <a:off x="6777038" y="4748213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63" name="Equation" r:id="rId5" imgW="330057" imgH="431613" progId="Equation.DSMT4">
                  <p:embed/>
                </p:oleObj>
              </mc:Choice>
              <mc:Fallback>
                <p:oleObj name="Equation" r:id="rId5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7038" y="4748213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2466" name="Text Box 18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32467" name="Text Box 1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proof of the theorem is not difficult but it is not high priority and we will take it on trust.  See Section 2.7 of the text for a proof for the simple regression model.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080000" y="1352550"/>
            <a:ext cx="6984000" cy="39078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2028825" y="2200275"/>
            <a:ext cx="0" cy="2514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>
            <a:off x="2028825" y="4714875"/>
            <a:ext cx="5029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1419225" y="1590675"/>
            <a:ext cx="251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probability density</a:t>
            </a:r>
          </a:p>
          <a:p>
            <a:r>
              <a:rPr lang="en-GB" sz="1600" b="1" dirty="0"/>
              <a:t>function of </a:t>
            </a:r>
            <a:endParaRPr lang="en-GB" sz="1600" dirty="0"/>
          </a:p>
        </p:txBody>
      </p:sp>
      <p:sp>
        <p:nvSpPr>
          <p:cNvPr id="42" name="Freeform 15"/>
          <p:cNvSpPr>
            <a:spLocks/>
          </p:cNvSpPr>
          <p:nvPr/>
        </p:nvSpPr>
        <p:spPr bwMode="auto">
          <a:xfrm>
            <a:off x="3365500" y="2287875"/>
            <a:ext cx="2397125" cy="24192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16"/>
          <p:cNvSpPr>
            <a:spLocks/>
          </p:cNvSpPr>
          <p:nvPr/>
        </p:nvSpPr>
        <p:spPr bwMode="auto">
          <a:xfrm>
            <a:off x="2762250" y="3090675"/>
            <a:ext cx="3595688" cy="16128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17"/>
          <p:cNvSpPr>
            <a:spLocks noChangeShapeType="1"/>
          </p:cNvSpPr>
          <p:nvPr/>
        </p:nvSpPr>
        <p:spPr bwMode="auto">
          <a:xfrm>
            <a:off x="4562475" y="4638675"/>
            <a:ext cx="0" cy="73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5019675" y="2057400"/>
            <a:ext cx="685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OLS</a:t>
            </a:r>
            <a:endParaRPr lang="en-GB" sz="1600" dirty="0"/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5534025" y="3381375"/>
            <a:ext cx="2209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GB" sz="1600" b="1" dirty="0"/>
              <a:t>other unbiased estimator</a:t>
            </a:r>
            <a:endParaRPr lang="en-GB" sz="1600" dirty="0"/>
          </a:p>
        </p:txBody>
      </p:sp>
      <p:sp>
        <p:nvSpPr>
          <p:cNvPr id="47" name="Text Box 22"/>
          <p:cNvSpPr txBox="1">
            <a:spLocks noChangeArrowheads="1"/>
          </p:cNvSpPr>
          <p:nvPr/>
        </p:nvSpPr>
        <p:spPr bwMode="auto">
          <a:xfrm>
            <a:off x="4391025" y="4729163"/>
            <a:ext cx="60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/>
              <a:t>2</a:t>
            </a:r>
            <a:endParaRPr lang="en-GB" sz="1800" i="1" dirty="0"/>
          </a:p>
        </p:txBody>
      </p:sp>
      <p:cxnSp>
        <p:nvCxnSpPr>
          <p:cNvPr id="49" name="Straight Arrow Connector 48"/>
          <p:cNvCxnSpPr>
            <a:cxnSpLocks noChangeAspect="1"/>
          </p:cNvCxnSpPr>
          <p:nvPr/>
        </p:nvCxnSpPr>
        <p:spPr bwMode="auto">
          <a:xfrm flipH="1">
            <a:off x="4752975" y="2310229"/>
            <a:ext cx="324000" cy="3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Straight Arrow Connector 49"/>
          <p:cNvCxnSpPr>
            <a:cxnSpLocks noChangeAspect="1"/>
          </p:cNvCxnSpPr>
          <p:nvPr/>
        </p:nvCxnSpPr>
        <p:spPr bwMode="auto">
          <a:xfrm flipH="1">
            <a:off x="5295900" y="3900904"/>
            <a:ext cx="324000" cy="3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804738"/>
              </p:ext>
            </p:extLst>
          </p:nvPr>
        </p:nvGraphicFramePr>
        <p:xfrm>
          <a:off x="2627313" y="18367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40" name="Equation" r:id="rId3" imgW="330120" imgH="431640" progId="Equation.DSMT4">
                  <p:embed/>
                </p:oleObj>
              </mc:Choice>
              <mc:Fallback>
                <p:oleObj name="Equation" r:id="rId3" imgW="33012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8367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340045"/>
              </p:ext>
            </p:extLst>
          </p:nvPr>
        </p:nvGraphicFramePr>
        <p:xfrm>
          <a:off x="6777038" y="4748213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41" name="Equation" r:id="rId5" imgW="330057" imgH="431613" progId="Equation.DSMT4">
                  <p:embed/>
                </p:oleObj>
              </mc:Choice>
              <mc:Fallback>
                <p:oleObj name="Equation" r:id="rId5" imgW="330057" imgH="431613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7038" y="4748213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8" name="Text Box 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2.5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07879" name="Text Box 7"/>
          <p:cNvSpPr txBox="1">
            <a:spLocks noChangeArrowheads="1"/>
          </p:cNvSpPr>
          <p:nvPr/>
        </p:nvSpPr>
        <p:spPr bwMode="auto">
          <a:xfrm>
            <a:off x="8244408" y="6553200"/>
            <a:ext cx="82339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2016.04.18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1985" name="Text Box 1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Expressions (which will not be derived) for the variances of their distributions are shown above.  See Box </a:t>
            </a:r>
            <a:r>
              <a:rPr lang="en-GB" sz="1500" b="1" dirty="0" smtClean="0"/>
              <a:t>2.2 </a:t>
            </a:r>
            <a:r>
              <a:rPr lang="en-GB" sz="1500" b="1" dirty="0"/>
              <a:t>in the text for a proof of the expression for the variance of </a:t>
            </a:r>
            <a:r>
              <a:rPr lang="en-GB" sz="1500" b="1" dirty="0" smtClean="0"/>
              <a:t>    .</a:t>
            </a:r>
            <a:endParaRPr lang="en-GB" sz="1500" b="1" dirty="0"/>
          </a:p>
        </p:txBody>
      </p:sp>
      <p:sp>
        <p:nvSpPr>
          <p:cNvPr id="211986" name="Text Box 18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79900"/>
            <a:ext cx="9144000" cy="2601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586935"/>
              </p:ext>
            </p:extLst>
          </p:nvPr>
        </p:nvGraphicFramePr>
        <p:xfrm>
          <a:off x="2990850" y="1322388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67" name="Equation" r:id="rId3" imgW="3632040" imgH="1028520" progId="Equation.DSMT4">
                  <p:embed/>
                </p:oleObj>
              </mc:Choice>
              <mc:Fallback>
                <p:oleObj name="Equation" r:id="rId3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1322388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800150"/>
              </p:ext>
            </p:extLst>
          </p:nvPr>
        </p:nvGraphicFramePr>
        <p:xfrm>
          <a:off x="2978150" y="2616200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68" name="Equation" r:id="rId5" imgW="4279680" imgH="927000" progId="Equation.DSMT4">
                  <p:embed/>
                </p:oleObj>
              </mc:Choice>
              <mc:Fallback>
                <p:oleObj name="Equation" r:id="rId5" imgW="4279680" imgH="927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616200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5459413" y="2544763"/>
            <a:ext cx="1944687" cy="10810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85397"/>
              </p:ext>
            </p:extLst>
          </p:nvPr>
        </p:nvGraphicFramePr>
        <p:xfrm>
          <a:off x="7500938" y="60721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69" name="Equation" r:id="rId7" imgW="330057" imgH="431613" progId="Equation.DSMT4">
                  <p:embed/>
                </p:oleObj>
              </mc:Choice>
              <mc:Fallback>
                <p:oleObj name="Equation" r:id="rId7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0938" y="60721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79900"/>
            <a:ext cx="9144000" cy="2601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We will focus on the implications of the expression for the variance of </a:t>
            </a:r>
            <a:r>
              <a:rPr lang="en-US" sz="1500" b="1" dirty="0" smtClean="0"/>
              <a:t>    .  </a:t>
            </a:r>
            <a:r>
              <a:rPr lang="en-US" sz="1500" b="1" dirty="0"/>
              <a:t>Looking at the numerator, we see that the variance of </a:t>
            </a:r>
            <a:r>
              <a:rPr lang="en-US" sz="1500" b="1" i="1" dirty="0"/>
              <a:t> </a:t>
            </a:r>
            <a:r>
              <a:rPr lang="en-US" sz="1500" b="1" i="1" dirty="0" smtClean="0"/>
              <a:t>    </a:t>
            </a:r>
            <a:r>
              <a:rPr lang="en-US" sz="1500" b="1" dirty="0" smtClean="0"/>
              <a:t>is </a:t>
            </a:r>
            <a:r>
              <a:rPr lang="en-US" sz="1500" b="1" dirty="0"/>
              <a:t>proportional to </a:t>
            </a:r>
            <a:r>
              <a:rPr lang="en-US" sz="1500" b="1" dirty="0" smtClean="0"/>
              <a:t>     .  </a:t>
            </a:r>
            <a:r>
              <a:rPr lang="en-US" sz="1500" b="1" dirty="0"/>
              <a:t>This is as we would expect.  The more noise there is in the model, the less precise will be our estimates.</a:t>
            </a:r>
            <a:endParaRPr lang="en-GB" sz="1500" b="1" dirty="0"/>
          </a:p>
        </p:txBody>
      </p:sp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255460"/>
              </p:ext>
            </p:extLst>
          </p:nvPr>
        </p:nvGraphicFramePr>
        <p:xfrm>
          <a:off x="2990850" y="1322388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37" name="Equation" r:id="rId3" imgW="3632040" imgH="1028520" progId="Equation.DSMT4">
                  <p:embed/>
                </p:oleObj>
              </mc:Choice>
              <mc:Fallback>
                <p:oleObj name="Equation" r:id="rId3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1322388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800150"/>
              </p:ext>
            </p:extLst>
          </p:nvPr>
        </p:nvGraphicFramePr>
        <p:xfrm>
          <a:off x="2978150" y="2616200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38" name="Equation" r:id="rId5" imgW="4279680" imgH="927000" progId="Equation.DSMT4">
                  <p:embed/>
                </p:oleObj>
              </mc:Choice>
              <mc:Fallback>
                <p:oleObj name="Equation" r:id="rId5" imgW="4279680" imgH="927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616200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459413" y="2544763"/>
            <a:ext cx="1944687" cy="10810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581461"/>
              </p:ext>
            </p:extLst>
          </p:nvPr>
        </p:nvGraphicFramePr>
        <p:xfrm>
          <a:off x="6757988" y="58435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39" name="Equation" r:id="rId7" imgW="330057" imgH="431613" progId="Equation.DSMT4">
                  <p:embed/>
                </p:oleObj>
              </mc:Choice>
              <mc:Fallback>
                <p:oleObj name="Equation" r:id="rId7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7988" y="58435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51862"/>
              </p:ext>
            </p:extLst>
          </p:nvPr>
        </p:nvGraphicFramePr>
        <p:xfrm>
          <a:off x="3910013" y="60721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40" name="Equation" r:id="rId9" imgW="330057" imgH="431613" progId="Equation.DSMT4">
                  <p:embed/>
                </p:oleObj>
              </mc:Choice>
              <mc:Fallback>
                <p:oleObj name="Equation" r:id="rId9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013" y="60721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728949"/>
              </p:ext>
            </p:extLst>
          </p:nvPr>
        </p:nvGraphicFramePr>
        <p:xfrm>
          <a:off x="5811851" y="6083307"/>
          <a:ext cx="238064" cy="280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41" name="Equation" r:id="rId10" imgW="355320" imgH="419040" progId="Equation.DSMT4">
                  <p:embed/>
                </p:oleObj>
              </mc:Choice>
              <mc:Fallback>
                <p:oleObj name="Equation" r:id="rId10" imgW="355320" imgH="4190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1851" y="6083307"/>
                        <a:ext cx="238064" cy="280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2939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is illustrated by the diagrams above.  The nonstochastic component of the relationship, </a:t>
            </a:r>
            <a:r>
              <a:rPr lang="en-GB" sz="1500" b="1" i="1"/>
              <a:t>Y</a:t>
            </a:r>
            <a:r>
              <a:rPr lang="en-GB" sz="1500" b="1"/>
              <a:t> = 3.0 + 0.8</a:t>
            </a:r>
            <a:r>
              <a:rPr lang="en-GB" sz="1500" b="1" i="1"/>
              <a:t>X</a:t>
            </a:r>
            <a:r>
              <a:rPr lang="en-GB" sz="1500" b="1"/>
              <a:t>, represented by the dotted line, is the same in both diagrams.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52940" name="Text Box 12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14300" y="1963737"/>
            <a:ext cx="8892000" cy="31728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5" name="Picture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1" y="2224088"/>
            <a:ext cx="4423355" cy="27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76" y="2225925"/>
            <a:ext cx="4423355" cy="2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218152" y="2524125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399627" y="2453819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027652" y="3577200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419325" y="3578424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cxnSp>
        <p:nvCxnSpPr>
          <p:cNvPr id="30" name="Straight Arrow Connector 29"/>
          <p:cNvCxnSpPr/>
          <p:nvPr/>
        </p:nvCxnSpPr>
        <p:spPr bwMode="auto">
          <a:xfrm flipV="1">
            <a:off x="8334375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Arrow Connector 30"/>
          <p:cNvCxnSpPr/>
          <p:nvPr/>
        </p:nvCxnSpPr>
        <p:spPr bwMode="auto">
          <a:xfrm flipV="1">
            <a:off x="3943350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Arrow Connector 31"/>
          <p:cNvCxnSpPr/>
          <p:nvPr/>
        </p:nvCxnSpPr>
        <p:spPr bwMode="auto">
          <a:xfrm>
            <a:off x="3876675" y="26955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Arrow Connector 32"/>
          <p:cNvCxnSpPr/>
          <p:nvPr/>
        </p:nvCxnSpPr>
        <p:spPr bwMode="auto">
          <a:xfrm>
            <a:off x="8067675" y="263842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3974" name="Text Box 2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values of </a:t>
            </a:r>
            <a:r>
              <a:rPr lang="en-GB" sz="1500" b="1" i="1"/>
              <a:t>X</a:t>
            </a:r>
            <a:r>
              <a:rPr lang="en-GB" sz="1500" b="1"/>
              <a:t> are the same, and the same random numbers have been used to generate the values of the disturbance term in the 20 observations.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53975" name="Text Box 23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14300" y="1963737"/>
            <a:ext cx="8892000" cy="31728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27" name="Picture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1" y="2224088"/>
            <a:ext cx="4423355" cy="27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76" y="2225925"/>
            <a:ext cx="4423355" cy="2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218152" y="2524125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399627" y="2453819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027652" y="3577200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419325" y="3578424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 flipV="1">
            <a:off x="8334375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Arrow Connector 33"/>
          <p:cNvCxnSpPr/>
          <p:nvPr/>
        </p:nvCxnSpPr>
        <p:spPr bwMode="auto">
          <a:xfrm flipV="1">
            <a:off x="3943350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3876675" y="26955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8067675" y="263842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114300" y="1963737"/>
            <a:ext cx="8892000" cy="317281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4987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However, in the right-hand diagram the random numbers have been multiplied by a factor of 5.  As a consequence, the regression line, the solid line, is a much poorer approximation to the nonstochastic relationship.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54988" name="Text Box 12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37" name="Picture 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1" y="2224088"/>
            <a:ext cx="4423355" cy="27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76" y="2225925"/>
            <a:ext cx="4423355" cy="2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218152" y="2524125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7399627" y="2453819"/>
            <a:ext cx="95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smtClean="0"/>
              <a:t>regression line</a:t>
            </a:r>
            <a:endParaRPr lang="en-GB" sz="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027652" y="3577200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419325" y="3578424"/>
            <a:ext cx="1563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 err="1" smtClean="0"/>
              <a:t>nonstochastic</a:t>
            </a:r>
            <a:r>
              <a:rPr lang="en-GB" sz="800" b="1" dirty="0" smtClean="0"/>
              <a:t> relationship</a:t>
            </a:r>
            <a:endParaRPr lang="en-GB" sz="800" b="1" dirty="0"/>
          </a:p>
        </p:txBody>
      </p:sp>
      <p:cxnSp>
        <p:nvCxnSpPr>
          <p:cNvPr id="31" name="Straight Arrow Connector 30"/>
          <p:cNvCxnSpPr/>
          <p:nvPr/>
        </p:nvCxnSpPr>
        <p:spPr bwMode="auto">
          <a:xfrm flipV="1">
            <a:off x="8334375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Arrow Connector 31"/>
          <p:cNvCxnSpPr/>
          <p:nvPr/>
        </p:nvCxnSpPr>
        <p:spPr bwMode="auto">
          <a:xfrm flipV="1">
            <a:off x="3943350" y="31908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Arrow Connector 32"/>
          <p:cNvCxnSpPr/>
          <p:nvPr/>
        </p:nvCxnSpPr>
        <p:spPr bwMode="auto">
          <a:xfrm>
            <a:off x="3876675" y="269557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8067675" y="2638424"/>
            <a:ext cx="0" cy="432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151325"/>
            <a:ext cx="9144000" cy="48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3514725" y="1143000"/>
            <a:ext cx="206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Y</a:t>
            </a:r>
            <a:r>
              <a:rPr lang="en-GB" sz="2400" b="1" dirty="0" smtClean="0">
                <a:latin typeface="+mn-lt"/>
              </a:rPr>
              <a:t> = 2.0 + 0.5</a:t>
            </a:r>
            <a:r>
              <a:rPr lang="en-GB" sz="2400" b="1" i="1" dirty="0" smtClean="0">
                <a:latin typeface="+mn-lt"/>
              </a:rPr>
              <a:t>X</a:t>
            </a:r>
            <a:endParaRPr lang="en-GB" sz="2400" b="1" i="1" dirty="0">
              <a:latin typeface="+mn-lt"/>
            </a:endParaRP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Looking at the </a:t>
            </a:r>
            <a:r>
              <a:rPr lang="en-US" sz="1500" b="1" dirty="0" smtClean="0"/>
              <a:t>denominator of the expression for the variance of </a:t>
            </a:r>
            <a:r>
              <a:rPr lang="en-US" sz="1500" b="1" i="1" dirty="0"/>
              <a:t> </a:t>
            </a:r>
            <a:r>
              <a:rPr lang="en-US" sz="1500" b="1" i="1" dirty="0" smtClean="0"/>
              <a:t>   </a:t>
            </a:r>
            <a:r>
              <a:rPr lang="en-US" sz="1500" b="1" dirty="0" smtClean="0"/>
              <a:t>, </a:t>
            </a:r>
            <a:r>
              <a:rPr lang="en-US" sz="1500" b="1" dirty="0"/>
              <a:t>the larger is the sum of the squared deviations of </a:t>
            </a:r>
            <a:r>
              <a:rPr lang="en-US" sz="1500" b="1" i="1" dirty="0"/>
              <a:t>X</a:t>
            </a:r>
            <a:r>
              <a:rPr lang="en-US" sz="1500" b="1" dirty="0"/>
              <a:t>, the smaller is the variance of </a:t>
            </a:r>
            <a:r>
              <a:rPr lang="en-US" sz="1500" b="1" i="1" dirty="0"/>
              <a:t> </a:t>
            </a:r>
            <a:r>
              <a:rPr lang="en-US" sz="1500" b="1" i="1" dirty="0" smtClean="0"/>
              <a:t>   </a:t>
            </a:r>
            <a:r>
              <a:rPr lang="en-US" sz="1500" b="1" dirty="0" smtClean="0"/>
              <a:t>. </a:t>
            </a:r>
            <a:endParaRPr lang="en-GB" sz="1500" dirty="0"/>
          </a:p>
        </p:txBody>
      </p:sp>
      <p:sp>
        <p:nvSpPr>
          <p:cNvPr id="249861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PRECISION OF THE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32200"/>
            <a:ext cx="9144000" cy="54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930401" y="541338"/>
            <a:ext cx="56705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2667000" algn="r"/>
                <a:tab pos="275748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latin typeface="Arial" charset="0"/>
              </a:rPr>
              <a:t>Simple </a:t>
            </a:r>
            <a:r>
              <a:rPr lang="en-US" sz="1800" b="1" dirty="0">
                <a:latin typeface="Arial" charset="0"/>
              </a:rPr>
              <a:t>regression model:</a:t>
            </a:r>
            <a:r>
              <a:rPr lang="en-US" b="1" dirty="0"/>
              <a:t>  </a:t>
            </a:r>
            <a:r>
              <a:rPr lang="en-US" b="1" i="1" dirty="0"/>
              <a:t>Y</a:t>
            </a:r>
            <a:r>
              <a:rPr lang="en-US" b="1" dirty="0"/>
              <a:t> =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>
                <a:latin typeface="Symbol" pitchFamily="18" charset="2"/>
              </a:rPr>
              <a:t>b</a:t>
            </a:r>
            <a:r>
              <a:rPr lang="en-US" b="1" baseline="-25000" dirty="0"/>
              <a:t>2</a:t>
            </a:r>
            <a:r>
              <a:rPr lang="en-US" b="1" i="1" dirty="0"/>
              <a:t>X</a:t>
            </a:r>
            <a:r>
              <a:rPr lang="en-US" b="1" dirty="0"/>
              <a:t> + </a:t>
            </a:r>
            <a:r>
              <a:rPr lang="en-US" b="1" i="1" dirty="0"/>
              <a:t>u</a:t>
            </a:r>
            <a:endParaRPr lang="en-US" dirty="0"/>
          </a:p>
          <a:p>
            <a:endParaRPr lang="en-US" b="1" dirty="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79900"/>
            <a:ext cx="9144000" cy="2601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586935"/>
              </p:ext>
            </p:extLst>
          </p:nvPr>
        </p:nvGraphicFramePr>
        <p:xfrm>
          <a:off x="2990850" y="1322388"/>
          <a:ext cx="3633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45" name="Equation" r:id="rId3" imgW="3632040" imgH="1028520" progId="Equation.DSMT4">
                  <p:embed/>
                </p:oleObj>
              </mc:Choice>
              <mc:Fallback>
                <p:oleObj name="Equation" r:id="rId3" imgW="363204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1322388"/>
                        <a:ext cx="3633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800150"/>
              </p:ext>
            </p:extLst>
          </p:nvPr>
        </p:nvGraphicFramePr>
        <p:xfrm>
          <a:off x="2978150" y="2616200"/>
          <a:ext cx="428307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46" name="Equation" r:id="rId5" imgW="4279680" imgH="927000" progId="Equation.DSMT4">
                  <p:embed/>
                </p:oleObj>
              </mc:Choice>
              <mc:Fallback>
                <p:oleObj name="Equation" r:id="rId5" imgW="4279680" imgH="927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616200"/>
                        <a:ext cx="428307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459413" y="2544763"/>
            <a:ext cx="1944687" cy="10810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350055"/>
              </p:ext>
            </p:extLst>
          </p:nvPr>
        </p:nvGraphicFramePr>
        <p:xfrm>
          <a:off x="6262688" y="58435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47" name="Equation" r:id="rId7" imgW="330057" imgH="431613" progId="Equation.DSMT4">
                  <p:embed/>
                </p:oleObj>
              </mc:Choice>
              <mc:Fallback>
                <p:oleObj name="Equation" r:id="rId7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2688" y="58435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191022"/>
              </p:ext>
            </p:extLst>
          </p:nvPr>
        </p:nvGraphicFramePr>
        <p:xfrm>
          <a:off x="5634038" y="6072188"/>
          <a:ext cx="2206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48" name="Equation" r:id="rId9" imgW="330057" imgH="431613" progId="Equation.DSMT4">
                  <p:embed/>
                </p:oleObj>
              </mc:Choice>
              <mc:Fallback>
                <p:oleObj name="Equation" r:id="rId9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4038" y="6072188"/>
                        <a:ext cx="220662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5F15A8-56B2-44FC-98D9-1257CD605F43}"/>
</file>

<file path=customXml/itemProps2.xml><?xml version="1.0" encoding="utf-8"?>
<ds:datastoreItem xmlns:ds="http://schemas.openxmlformats.org/officeDocument/2006/customXml" ds:itemID="{C4AA44CB-2878-4CCD-8ECD-857FDF206C5C}"/>
</file>

<file path=customXml/itemProps3.xml><?xml version="1.0" encoding="utf-8"?>
<ds:datastoreItem xmlns:ds="http://schemas.openxmlformats.org/officeDocument/2006/customXml" ds:itemID="{F5E45415-D440-47C2-9243-5A783E5F3D36}"/>
</file>

<file path=docProps/app.xml><?xml version="1.0" encoding="utf-8"?>
<Properties xmlns="http://schemas.openxmlformats.org/officeDocument/2006/extended-properties" xmlns:vt="http://schemas.openxmlformats.org/officeDocument/2006/docPropsVTypes">
  <TotalTime>3958</TotalTime>
  <Words>2013</Words>
  <Application>Microsoft Office PowerPoint</Application>
  <PresentationFormat>On-screen Show (4:3)</PresentationFormat>
  <Paragraphs>208</Paragraphs>
  <Slides>32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125</cp:revision>
  <dcterms:created xsi:type="dcterms:W3CDTF">1998-05-09T13:24:56Z</dcterms:created>
  <dcterms:modified xsi:type="dcterms:W3CDTF">2016-04-28T08:29:53Z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