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1"/>
  </p:notesMasterIdLst>
  <p:sldIdLst>
    <p:sldId id="492" r:id="rId2"/>
    <p:sldId id="399" r:id="rId3"/>
    <p:sldId id="432" r:id="rId4"/>
    <p:sldId id="460" r:id="rId5"/>
    <p:sldId id="461" r:id="rId6"/>
    <p:sldId id="435" r:id="rId7"/>
    <p:sldId id="436" r:id="rId8"/>
    <p:sldId id="437" r:id="rId9"/>
    <p:sldId id="471" r:id="rId10"/>
    <p:sldId id="487" r:id="rId11"/>
    <p:sldId id="486" r:id="rId12"/>
    <p:sldId id="485" r:id="rId13"/>
    <p:sldId id="484" r:id="rId14"/>
    <p:sldId id="483" r:id="rId15"/>
    <p:sldId id="482" r:id="rId16"/>
    <p:sldId id="488" r:id="rId17"/>
    <p:sldId id="451" r:id="rId18"/>
    <p:sldId id="475" r:id="rId19"/>
    <p:sldId id="474" r:id="rId20"/>
    <p:sldId id="473" r:id="rId21"/>
    <p:sldId id="476" r:id="rId22"/>
    <p:sldId id="456" r:id="rId23"/>
    <p:sldId id="479" r:id="rId24"/>
    <p:sldId id="478" r:id="rId25"/>
    <p:sldId id="477" r:id="rId26"/>
    <p:sldId id="457" r:id="rId27"/>
    <p:sldId id="489" r:id="rId28"/>
    <p:sldId id="490" r:id="rId29"/>
    <p:sldId id="394" r:id="rId30"/>
  </p:sldIdLst>
  <p:sldSz cx="9144000" cy="6858000" type="screen4x3"/>
  <p:notesSz cx="6858000" cy="9144000"/>
  <p:defaultTextStyle>
    <a:defPPr>
      <a:defRPr lang="en-US"/>
    </a:defPPr>
    <a:lvl1pPr algn="l" rtl="0" eaLnBrk="0" fontAlgn="base" hangingPunct="0">
      <a:spcBef>
        <a:spcPct val="0"/>
      </a:spcBef>
      <a:spcAft>
        <a:spcPct val="0"/>
      </a:spcAft>
      <a:defRPr sz="1400" b="1" kern="1200">
        <a:solidFill>
          <a:schemeClr val="tx1"/>
        </a:solidFill>
        <a:latin typeface="Arial" charset="0"/>
        <a:ea typeface="+mn-ea"/>
        <a:cs typeface="+mn-cs"/>
      </a:defRPr>
    </a:lvl1pPr>
    <a:lvl2pPr marL="457200" algn="l" rtl="0" eaLnBrk="0" fontAlgn="base" hangingPunct="0">
      <a:spcBef>
        <a:spcPct val="0"/>
      </a:spcBef>
      <a:spcAft>
        <a:spcPct val="0"/>
      </a:spcAft>
      <a:defRPr sz="1400" b="1" kern="1200">
        <a:solidFill>
          <a:schemeClr val="tx1"/>
        </a:solidFill>
        <a:latin typeface="Arial" charset="0"/>
        <a:ea typeface="+mn-ea"/>
        <a:cs typeface="+mn-cs"/>
      </a:defRPr>
    </a:lvl2pPr>
    <a:lvl3pPr marL="914400" algn="l" rtl="0" eaLnBrk="0" fontAlgn="base" hangingPunct="0">
      <a:spcBef>
        <a:spcPct val="0"/>
      </a:spcBef>
      <a:spcAft>
        <a:spcPct val="0"/>
      </a:spcAft>
      <a:defRPr sz="1400" b="1" kern="1200">
        <a:solidFill>
          <a:schemeClr val="tx1"/>
        </a:solidFill>
        <a:latin typeface="Arial" charset="0"/>
        <a:ea typeface="+mn-ea"/>
        <a:cs typeface="+mn-cs"/>
      </a:defRPr>
    </a:lvl3pPr>
    <a:lvl4pPr marL="1371600" algn="l" rtl="0" eaLnBrk="0" fontAlgn="base" hangingPunct="0">
      <a:spcBef>
        <a:spcPct val="0"/>
      </a:spcBef>
      <a:spcAft>
        <a:spcPct val="0"/>
      </a:spcAft>
      <a:defRPr sz="1400" b="1" kern="1200">
        <a:solidFill>
          <a:schemeClr val="tx1"/>
        </a:solidFill>
        <a:latin typeface="Arial" charset="0"/>
        <a:ea typeface="+mn-ea"/>
        <a:cs typeface="+mn-cs"/>
      </a:defRPr>
    </a:lvl4pPr>
    <a:lvl5pPr marL="1828800" algn="l" rtl="0" eaLnBrk="0" fontAlgn="base" hangingPunct="0">
      <a:spcBef>
        <a:spcPct val="0"/>
      </a:spcBef>
      <a:spcAft>
        <a:spcPct val="0"/>
      </a:spcAft>
      <a:defRPr sz="1400" b="1" kern="1200">
        <a:solidFill>
          <a:schemeClr val="tx1"/>
        </a:solidFill>
        <a:latin typeface="Arial" charset="0"/>
        <a:ea typeface="+mn-ea"/>
        <a:cs typeface="+mn-cs"/>
      </a:defRPr>
    </a:lvl5pPr>
    <a:lvl6pPr marL="2286000" algn="l" defTabSz="914400" rtl="0" eaLnBrk="1" latinLnBrk="0" hangingPunct="1">
      <a:defRPr sz="1400" b="1" kern="1200">
        <a:solidFill>
          <a:schemeClr val="tx1"/>
        </a:solidFill>
        <a:latin typeface="Arial" charset="0"/>
        <a:ea typeface="+mn-ea"/>
        <a:cs typeface="+mn-cs"/>
      </a:defRPr>
    </a:lvl6pPr>
    <a:lvl7pPr marL="2743200" algn="l" defTabSz="914400" rtl="0" eaLnBrk="1" latinLnBrk="0" hangingPunct="1">
      <a:defRPr sz="1400" b="1" kern="1200">
        <a:solidFill>
          <a:schemeClr val="tx1"/>
        </a:solidFill>
        <a:latin typeface="Arial" charset="0"/>
        <a:ea typeface="+mn-ea"/>
        <a:cs typeface="+mn-cs"/>
      </a:defRPr>
    </a:lvl7pPr>
    <a:lvl8pPr marL="3200400" algn="l" defTabSz="914400" rtl="0" eaLnBrk="1" latinLnBrk="0" hangingPunct="1">
      <a:defRPr sz="1400" b="1" kern="1200">
        <a:solidFill>
          <a:schemeClr val="tx1"/>
        </a:solidFill>
        <a:latin typeface="Arial" charset="0"/>
        <a:ea typeface="+mn-ea"/>
        <a:cs typeface="+mn-cs"/>
      </a:defRPr>
    </a:lvl8pPr>
    <a:lvl9pPr marL="3657600" algn="l" defTabSz="914400" rtl="0" eaLnBrk="1" latinLnBrk="0" hangingPunct="1">
      <a:defRPr sz="1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5F5F5"/>
    <a:srgbClr val="969696"/>
    <a:srgbClr val="B2B2B2"/>
    <a:srgbClr val="003366"/>
    <a:srgbClr val="F8F8FA"/>
    <a:srgbClr val="000000"/>
    <a:srgbClr val="FFFFFF"/>
    <a:srgbClr val="FBFCFF"/>
    <a:srgbClr val="FAFAFA"/>
    <a:srgbClr val="F7F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46" autoAdjust="0"/>
    <p:restoredTop sz="97982" autoAdjust="0"/>
  </p:normalViewPr>
  <p:slideViewPr>
    <p:cSldViewPr snapToGrid="0" showGuides="1">
      <p:cViewPr>
        <p:scale>
          <a:sx n="100" d="100"/>
          <a:sy n="100" d="100"/>
        </p:scale>
        <p:origin x="-2172" y="-408"/>
      </p:cViewPr>
      <p:guideLst>
        <p:guide orient="horz" pos="2010"/>
        <p:guide pos="2878"/>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5.wmf"/><Relationship Id="rId7" Type="http://schemas.openxmlformats.org/officeDocument/2006/relationships/image" Target="../media/image16.wmf"/><Relationship Id="rId2" Type="http://schemas.openxmlformats.org/officeDocument/2006/relationships/image" Target="../media/image14.wmf"/><Relationship Id="rId1" Type="http://schemas.openxmlformats.org/officeDocument/2006/relationships/image" Target="../media/image10.wmf"/><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9.wmf"/><Relationship Id="rId1" Type="http://schemas.openxmlformats.org/officeDocument/2006/relationships/image" Target="../media/image18.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9.wmf"/><Relationship Id="rId1" Type="http://schemas.openxmlformats.org/officeDocument/2006/relationships/image" Target="../media/image18.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5" Type="http://schemas.openxmlformats.org/officeDocument/2006/relationships/image" Target="../media/image9.wmf"/><Relationship Id="rId4"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0.wmf"/><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5.wmf"/><Relationship Id="rId7" Type="http://schemas.openxmlformats.org/officeDocument/2006/relationships/image" Target="../media/image16.wmf"/><Relationship Id="rId2" Type="http://schemas.openxmlformats.org/officeDocument/2006/relationships/image" Target="../media/image14.wmf"/><Relationship Id="rId1" Type="http://schemas.openxmlformats.org/officeDocument/2006/relationships/image" Target="../media/image10.wmf"/><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5.wmf"/><Relationship Id="rId7" Type="http://schemas.openxmlformats.org/officeDocument/2006/relationships/image" Target="../media/image16.wmf"/><Relationship Id="rId2" Type="http://schemas.openxmlformats.org/officeDocument/2006/relationships/image" Target="../media/image14.wmf"/><Relationship Id="rId1" Type="http://schemas.openxmlformats.org/officeDocument/2006/relationships/image" Target="../media/image10.wmf"/><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A94410-8D79-41CA-9FDE-21B77B22CC79}" type="datetimeFigureOut">
              <a:rPr lang="en-GB" smtClean="0"/>
              <a:t>28/04/2016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A60AEE-160B-4775-8C71-6C062D292363}" type="slidenum">
              <a:rPr lang="en-GB" smtClean="0"/>
              <a:t>‹#›</a:t>
            </a:fld>
            <a:endParaRPr lang="en-GB"/>
          </a:p>
        </p:txBody>
      </p:sp>
    </p:spTree>
    <p:extLst>
      <p:ext uri="{BB962C8B-B14F-4D97-AF65-F5344CB8AC3E}">
        <p14:creationId xmlns:p14="http://schemas.microsoft.com/office/powerpoint/2010/main" val="3355776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4A60AEE-160B-4775-8C71-6C062D292363}" type="slidenum">
              <a:rPr lang="en-GB" smtClean="0"/>
              <a:t>6</a:t>
            </a:fld>
            <a:endParaRPr lang="en-GB"/>
          </a:p>
        </p:txBody>
      </p:sp>
    </p:spTree>
    <p:extLst>
      <p:ext uri="{BB962C8B-B14F-4D97-AF65-F5344CB8AC3E}">
        <p14:creationId xmlns:p14="http://schemas.microsoft.com/office/powerpoint/2010/main" val="38034497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68C98A1-0818-4844-ACDD-65F347CB8128}" type="slidenum">
              <a:rPr lang="en-US"/>
              <a:pPr/>
              <a:t>‹#›</a:t>
            </a:fld>
            <a:endParaRPr lang="en-US"/>
          </a:p>
        </p:txBody>
      </p:sp>
    </p:spTree>
    <p:extLst>
      <p:ext uri="{BB962C8B-B14F-4D97-AF65-F5344CB8AC3E}">
        <p14:creationId xmlns:p14="http://schemas.microsoft.com/office/powerpoint/2010/main" val="4268058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361C15E-7B87-4A59-9CF0-8ED3275936F6}" type="slidenum">
              <a:rPr lang="en-US"/>
              <a:pPr/>
              <a:t>‹#›</a:t>
            </a:fld>
            <a:endParaRPr lang="en-US"/>
          </a:p>
        </p:txBody>
      </p:sp>
    </p:spTree>
    <p:extLst>
      <p:ext uri="{BB962C8B-B14F-4D97-AF65-F5344CB8AC3E}">
        <p14:creationId xmlns:p14="http://schemas.microsoft.com/office/powerpoint/2010/main" val="6484323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F6564BA-9346-4149-A5E7-20D288313721}" type="slidenum">
              <a:rPr lang="en-US"/>
              <a:pPr/>
              <a:t>‹#›</a:t>
            </a:fld>
            <a:endParaRPr lang="en-US"/>
          </a:p>
        </p:txBody>
      </p:sp>
    </p:spTree>
    <p:extLst>
      <p:ext uri="{BB962C8B-B14F-4D97-AF65-F5344CB8AC3E}">
        <p14:creationId xmlns:p14="http://schemas.microsoft.com/office/powerpoint/2010/main" val="4025328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ADE0345-3E14-42BD-8F6F-8829E5ADEA6D}" type="slidenum">
              <a:rPr lang="en-US"/>
              <a:pPr/>
              <a:t>‹#›</a:t>
            </a:fld>
            <a:endParaRPr lang="en-US"/>
          </a:p>
        </p:txBody>
      </p:sp>
    </p:spTree>
    <p:extLst>
      <p:ext uri="{BB962C8B-B14F-4D97-AF65-F5344CB8AC3E}">
        <p14:creationId xmlns:p14="http://schemas.microsoft.com/office/powerpoint/2010/main" val="1443041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69896E1-A4FE-48ED-95E0-3D287C6EE612}" type="slidenum">
              <a:rPr lang="en-US"/>
              <a:pPr/>
              <a:t>‹#›</a:t>
            </a:fld>
            <a:endParaRPr lang="en-US"/>
          </a:p>
        </p:txBody>
      </p:sp>
    </p:spTree>
    <p:extLst>
      <p:ext uri="{BB962C8B-B14F-4D97-AF65-F5344CB8AC3E}">
        <p14:creationId xmlns:p14="http://schemas.microsoft.com/office/powerpoint/2010/main" val="17505227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B2F990D-ABEF-499E-B439-C2CB6109B7D9}" type="slidenum">
              <a:rPr lang="en-US"/>
              <a:pPr/>
              <a:t>‹#›</a:t>
            </a:fld>
            <a:endParaRPr lang="en-US"/>
          </a:p>
        </p:txBody>
      </p:sp>
    </p:spTree>
    <p:extLst>
      <p:ext uri="{BB962C8B-B14F-4D97-AF65-F5344CB8AC3E}">
        <p14:creationId xmlns:p14="http://schemas.microsoft.com/office/powerpoint/2010/main" val="2611534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E0497AD3-CFD5-4749-9664-C6C25F0AB1D2}" type="slidenum">
              <a:rPr lang="en-US"/>
              <a:pPr/>
              <a:t>‹#›</a:t>
            </a:fld>
            <a:endParaRPr lang="en-US"/>
          </a:p>
        </p:txBody>
      </p:sp>
    </p:spTree>
    <p:extLst>
      <p:ext uri="{BB962C8B-B14F-4D97-AF65-F5344CB8AC3E}">
        <p14:creationId xmlns:p14="http://schemas.microsoft.com/office/powerpoint/2010/main" val="3504948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1C3AD61D-638B-42B9-A2D0-E41957E66594}" type="slidenum">
              <a:rPr lang="en-US"/>
              <a:pPr/>
              <a:t>‹#›</a:t>
            </a:fld>
            <a:endParaRPr lang="en-US"/>
          </a:p>
        </p:txBody>
      </p:sp>
    </p:spTree>
    <p:extLst>
      <p:ext uri="{BB962C8B-B14F-4D97-AF65-F5344CB8AC3E}">
        <p14:creationId xmlns:p14="http://schemas.microsoft.com/office/powerpoint/2010/main" val="3065479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EE36BF7B-1003-42FE-A953-CD46FF96004D}" type="slidenum">
              <a:rPr lang="en-US"/>
              <a:pPr/>
              <a:t>‹#›</a:t>
            </a:fld>
            <a:endParaRPr lang="en-US"/>
          </a:p>
        </p:txBody>
      </p:sp>
    </p:spTree>
    <p:extLst>
      <p:ext uri="{BB962C8B-B14F-4D97-AF65-F5344CB8AC3E}">
        <p14:creationId xmlns:p14="http://schemas.microsoft.com/office/powerpoint/2010/main" val="3959850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DE1803F-B024-46DF-AA79-B6E4D1D3DCD0}" type="slidenum">
              <a:rPr lang="en-US"/>
              <a:pPr/>
              <a:t>‹#›</a:t>
            </a:fld>
            <a:endParaRPr lang="en-US"/>
          </a:p>
        </p:txBody>
      </p:sp>
    </p:spTree>
    <p:extLst>
      <p:ext uri="{BB962C8B-B14F-4D97-AF65-F5344CB8AC3E}">
        <p14:creationId xmlns:p14="http://schemas.microsoft.com/office/powerpoint/2010/main" val="1711134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B3F957A-28C9-4EF4-A840-2FC823B1CCEE}" type="slidenum">
              <a:rPr lang="en-US"/>
              <a:pPr/>
              <a:t>‹#›</a:t>
            </a:fld>
            <a:endParaRPr lang="en-US"/>
          </a:p>
        </p:txBody>
      </p:sp>
    </p:spTree>
    <p:extLst>
      <p:ext uri="{BB962C8B-B14F-4D97-AF65-F5344CB8AC3E}">
        <p14:creationId xmlns:p14="http://schemas.microsoft.com/office/powerpoint/2010/main" val="1566662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b="0">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b="0">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b="0">
                <a:latin typeface="+mn-lt"/>
              </a:defRPr>
            </a:lvl1pPr>
          </a:lstStyle>
          <a:p>
            <a:fld id="{C67C05D2-1628-4BA8-AFDC-93A5D424EFB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10.wmf"/></Relationships>
</file>

<file path=ppt/slides/_rels/slide11.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1.wmf"/><Relationship Id="rId5" Type="http://schemas.openxmlformats.org/officeDocument/2006/relationships/oleObject" Target="../embeddings/oleObject12.bin"/><Relationship Id="rId4" Type="http://schemas.openxmlformats.org/officeDocument/2006/relationships/image" Target="../media/image10.wmf"/></Relationships>
</file>

<file path=ppt/slides/_rels/slide12.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11.wmf"/><Relationship Id="rId5" Type="http://schemas.openxmlformats.org/officeDocument/2006/relationships/oleObject" Target="../embeddings/oleObject15.bin"/><Relationship Id="rId10" Type="http://schemas.openxmlformats.org/officeDocument/2006/relationships/image" Target="../media/image13.wmf"/><Relationship Id="rId4" Type="http://schemas.openxmlformats.org/officeDocument/2006/relationships/image" Target="../media/image10.wmf"/><Relationship Id="rId9" Type="http://schemas.openxmlformats.org/officeDocument/2006/relationships/oleObject" Target="../embeddings/oleObject17.bin"/></Relationships>
</file>

<file path=ppt/slides/_rels/slide13.xml.rels><?xml version="1.0" encoding="UTF-8" standalone="yes"?>
<Relationships xmlns="http://schemas.openxmlformats.org/package/2006/relationships"><Relationship Id="rId8" Type="http://schemas.openxmlformats.org/officeDocument/2006/relationships/image" Target="../media/image15.wmf"/><Relationship Id="rId13" Type="http://schemas.openxmlformats.org/officeDocument/2006/relationships/oleObject" Target="../embeddings/oleObject23.bin"/><Relationship Id="rId3" Type="http://schemas.openxmlformats.org/officeDocument/2006/relationships/oleObject" Target="../embeddings/oleObject18.bin"/><Relationship Id="rId7" Type="http://schemas.openxmlformats.org/officeDocument/2006/relationships/oleObject" Target="../embeddings/oleObject20.bin"/><Relationship Id="rId12"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14.wmf"/><Relationship Id="rId11" Type="http://schemas.openxmlformats.org/officeDocument/2006/relationships/oleObject" Target="../embeddings/oleObject22.bin"/><Relationship Id="rId5" Type="http://schemas.openxmlformats.org/officeDocument/2006/relationships/oleObject" Target="../embeddings/oleObject19.bin"/><Relationship Id="rId10" Type="http://schemas.openxmlformats.org/officeDocument/2006/relationships/image" Target="../media/image11.wmf"/><Relationship Id="rId4" Type="http://schemas.openxmlformats.org/officeDocument/2006/relationships/image" Target="../media/image10.wmf"/><Relationship Id="rId9" Type="http://schemas.openxmlformats.org/officeDocument/2006/relationships/oleObject" Target="../embeddings/oleObject21.bin"/><Relationship Id="rId14" Type="http://schemas.openxmlformats.org/officeDocument/2006/relationships/image" Target="../media/image13.wmf"/></Relationships>
</file>

<file path=ppt/slides/_rels/slide14.xml.rels><?xml version="1.0" encoding="UTF-8" standalone="yes"?>
<Relationships xmlns="http://schemas.openxmlformats.org/package/2006/relationships"><Relationship Id="rId8" Type="http://schemas.openxmlformats.org/officeDocument/2006/relationships/image" Target="../media/image15.wmf"/><Relationship Id="rId13" Type="http://schemas.openxmlformats.org/officeDocument/2006/relationships/oleObject" Target="../embeddings/oleObject29.bin"/><Relationship Id="rId3" Type="http://schemas.openxmlformats.org/officeDocument/2006/relationships/oleObject" Target="../embeddings/oleObject24.bin"/><Relationship Id="rId7" Type="http://schemas.openxmlformats.org/officeDocument/2006/relationships/oleObject" Target="../embeddings/oleObject26.bin"/><Relationship Id="rId12" Type="http://schemas.openxmlformats.org/officeDocument/2006/relationships/image" Target="../media/image12.wmf"/><Relationship Id="rId2" Type="http://schemas.openxmlformats.org/officeDocument/2006/relationships/slideLayout" Target="../slideLayouts/slideLayout7.xml"/><Relationship Id="rId16" Type="http://schemas.openxmlformats.org/officeDocument/2006/relationships/image" Target="../media/image16.wmf"/><Relationship Id="rId1" Type="http://schemas.openxmlformats.org/officeDocument/2006/relationships/vmlDrawing" Target="../drawings/vmlDrawing8.vml"/><Relationship Id="rId6" Type="http://schemas.openxmlformats.org/officeDocument/2006/relationships/image" Target="../media/image14.wmf"/><Relationship Id="rId11" Type="http://schemas.openxmlformats.org/officeDocument/2006/relationships/oleObject" Target="../embeddings/oleObject28.bin"/><Relationship Id="rId5" Type="http://schemas.openxmlformats.org/officeDocument/2006/relationships/oleObject" Target="../embeddings/oleObject25.bin"/><Relationship Id="rId15" Type="http://schemas.openxmlformats.org/officeDocument/2006/relationships/oleObject" Target="../embeddings/oleObject30.bin"/><Relationship Id="rId10" Type="http://schemas.openxmlformats.org/officeDocument/2006/relationships/image" Target="../media/image11.wmf"/><Relationship Id="rId4" Type="http://schemas.openxmlformats.org/officeDocument/2006/relationships/image" Target="../media/image10.wmf"/><Relationship Id="rId9" Type="http://schemas.openxmlformats.org/officeDocument/2006/relationships/oleObject" Target="../embeddings/oleObject27.bin"/><Relationship Id="rId14" Type="http://schemas.openxmlformats.org/officeDocument/2006/relationships/image" Target="../media/image13.wmf"/></Relationships>
</file>

<file path=ppt/slides/_rels/slide15.xml.rels><?xml version="1.0" encoding="UTF-8" standalone="yes"?>
<Relationships xmlns="http://schemas.openxmlformats.org/package/2006/relationships"><Relationship Id="rId8" Type="http://schemas.openxmlformats.org/officeDocument/2006/relationships/image" Target="../media/image15.wmf"/><Relationship Id="rId13" Type="http://schemas.openxmlformats.org/officeDocument/2006/relationships/oleObject" Target="../embeddings/oleObject36.bin"/><Relationship Id="rId3" Type="http://schemas.openxmlformats.org/officeDocument/2006/relationships/oleObject" Target="../embeddings/oleObject31.bin"/><Relationship Id="rId7" Type="http://schemas.openxmlformats.org/officeDocument/2006/relationships/oleObject" Target="../embeddings/oleObject33.bin"/><Relationship Id="rId12" Type="http://schemas.openxmlformats.org/officeDocument/2006/relationships/image" Target="../media/image12.wmf"/><Relationship Id="rId2" Type="http://schemas.openxmlformats.org/officeDocument/2006/relationships/slideLayout" Target="../slideLayouts/slideLayout7.xml"/><Relationship Id="rId16" Type="http://schemas.openxmlformats.org/officeDocument/2006/relationships/image" Target="../media/image16.wmf"/><Relationship Id="rId1" Type="http://schemas.openxmlformats.org/officeDocument/2006/relationships/vmlDrawing" Target="../drawings/vmlDrawing9.vml"/><Relationship Id="rId6" Type="http://schemas.openxmlformats.org/officeDocument/2006/relationships/image" Target="../media/image14.wmf"/><Relationship Id="rId11" Type="http://schemas.openxmlformats.org/officeDocument/2006/relationships/oleObject" Target="../embeddings/oleObject35.bin"/><Relationship Id="rId5" Type="http://schemas.openxmlformats.org/officeDocument/2006/relationships/oleObject" Target="../embeddings/oleObject32.bin"/><Relationship Id="rId15" Type="http://schemas.openxmlformats.org/officeDocument/2006/relationships/oleObject" Target="../embeddings/oleObject37.bin"/><Relationship Id="rId10" Type="http://schemas.openxmlformats.org/officeDocument/2006/relationships/image" Target="../media/image11.wmf"/><Relationship Id="rId4" Type="http://schemas.openxmlformats.org/officeDocument/2006/relationships/image" Target="../media/image10.wmf"/><Relationship Id="rId9" Type="http://schemas.openxmlformats.org/officeDocument/2006/relationships/oleObject" Target="../embeddings/oleObject34.bin"/><Relationship Id="rId14" Type="http://schemas.openxmlformats.org/officeDocument/2006/relationships/image" Target="../media/image13.wmf"/></Relationships>
</file>

<file path=ppt/slides/_rels/slide16.xml.rels><?xml version="1.0" encoding="UTF-8" standalone="yes"?>
<Relationships xmlns="http://schemas.openxmlformats.org/package/2006/relationships"><Relationship Id="rId8" Type="http://schemas.openxmlformats.org/officeDocument/2006/relationships/image" Target="../media/image15.wmf"/><Relationship Id="rId13" Type="http://schemas.openxmlformats.org/officeDocument/2006/relationships/oleObject" Target="../embeddings/oleObject43.bin"/><Relationship Id="rId3" Type="http://schemas.openxmlformats.org/officeDocument/2006/relationships/oleObject" Target="../embeddings/oleObject38.bin"/><Relationship Id="rId7" Type="http://schemas.openxmlformats.org/officeDocument/2006/relationships/oleObject" Target="../embeddings/oleObject40.bin"/><Relationship Id="rId12" Type="http://schemas.openxmlformats.org/officeDocument/2006/relationships/image" Target="../media/image12.wmf"/><Relationship Id="rId2" Type="http://schemas.openxmlformats.org/officeDocument/2006/relationships/slideLayout" Target="../slideLayouts/slideLayout7.xml"/><Relationship Id="rId16" Type="http://schemas.openxmlformats.org/officeDocument/2006/relationships/image" Target="../media/image16.wmf"/><Relationship Id="rId1" Type="http://schemas.openxmlformats.org/officeDocument/2006/relationships/vmlDrawing" Target="../drawings/vmlDrawing10.vml"/><Relationship Id="rId6" Type="http://schemas.openxmlformats.org/officeDocument/2006/relationships/image" Target="../media/image14.wmf"/><Relationship Id="rId11" Type="http://schemas.openxmlformats.org/officeDocument/2006/relationships/oleObject" Target="../embeddings/oleObject42.bin"/><Relationship Id="rId5" Type="http://schemas.openxmlformats.org/officeDocument/2006/relationships/oleObject" Target="../embeddings/oleObject39.bin"/><Relationship Id="rId15" Type="http://schemas.openxmlformats.org/officeDocument/2006/relationships/oleObject" Target="../embeddings/oleObject44.bin"/><Relationship Id="rId10" Type="http://schemas.openxmlformats.org/officeDocument/2006/relationships/image" Target="../media/image11.wmf"/><Relationship Id="rId4" Type="http://schemas.openxmlformats.org/officeDocument/2006/relationships/image" Target="../media/image10.wmf"/><Relationship Id="rId9" Type="http://schemas.openxmlformats.org/officeDocument/2006/relationships/oleObject" Target="../embeddings/oleObject41.bin"/><Relationship Id="rId14" Type="http://schemas.openxmlformats.org/officeDocument/2006/relationships/image" Target="../media/image13.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image" Target="../media/image17.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image" Target="../media/image17.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image" Target="../media/image17.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48.bin"/><Relationship Id="rId7" Type="http://schemas.openxmlformats.org/officeDocument/2006/relationships/oleObject" Target="../embeddings/oleObject50.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9.wmf"/><Relationship Id="rId5" Type="http://schemas.openxmlformats.org/officeDocument/2006/relationships/oleObject" Target="../embeddings/oleObject49.bin"/><Relationship Id="rId4" Type="http://schemas.openxmlformats.org/officeDocument/2006/relationships/image" Target="../media/image18.wmf"/></Relationships>
</file>

<file path=ppt/slides/_rels/slide21.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51.bin"/><Relationship Id="rId7"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19.wmf"/><Relationship Id="rId5" Type="http://schemas.openxmlformats.org/officeDocument/2006/relationships/oleObject" Target="../embeddings/oleObject52.bin"/><Relationship Id="rId4" Type="http://schemas.openxmlformats.org/officeDocument/2006/relationships/image" Target="../media/image18.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20.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image" Target="../media/image20.w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xml"/><Relationship Id="rId7"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wmf"/><Relationship Id="rId4" Type="http://schemas.openxmlformats.org/officeDocument/2006/relationships/oleObject" Target="../embeddings/oleObject1.bin"/><Relationship Id="rId9" Type="http://schemas.openxmlformats.org/officeDocument/2006/relationships/image" Target="../media/image4.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4.bin"/><Relationship Id="rId7" Type="http://schemas.openxmlformats.org/officeDocument/2006/relationships/oleObject" Target="../embeddings/oleObject6.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6.wmf"/><Relationship Id="rId11" Type="http://schemas.openxmlformats.org/officeDocument/2006/relationships/oleObject" Target="../embeddings/oleObject8.bin"/><Relationship Id="rId5" Type="http://schemas.openxmlformats.org/officeDocument/2006/relationships/oleObject" Target="../embeddings/oleObject5.bin"/><Relationship Id="rId10" Type="http://schemas.openxmlformats.org/officeDocument/2006/relationships/image" Target="../media/image8.wmf"/><Relationship Id="rId4" Type="http://schemas.openxmlformats.org/officeDocument/2006/relationships/image" Target="../media/image5.wmf"/><Relationship Id="rId9" Type="http://schemas.openxmlformats.org/officeDocument/2006/relationships/oleObject" Target="../embeddings/oleObject7.bin"/></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10.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a:t>
            </a:r>
            <a:r>
              <a:rPr lang="en-US" dirty="0" smtClean="0">
                <a:solidFill>
                  <a:schemeClr val="bg1"/>
                </a:solidFill>
                <a:latin typeface="Arial" pitchFamily="34" charset="0"/>
                <a:cs typeface="Arial" pitchFamily="34" charset="0"/>
              </a:rPr>
              <a:t>2: </a:t>
            </a:r>
            <a:r>
              <a:rPr lang="en-US" dirty="0">
                <a:solidFill>
                  <a:schemeClr val="bg1"/>
                </a:solidFill>
                <a:latin typeface="Arial" pitchFamily="34" charset="0"/>
                <a:cs typeface="Arial" pitchFamily="34" charset="0"/>
              </a:rPr>
              <a:t>Properties of the Regression Coefficients and Hypothesis Testing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4806412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8845" name="Text Box 13"/>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dirty="0">
                <a:solidFill>
                  <a:srgbClr val="3366FF"/>
                </a:solidFill>
                <a:latin typeface="Arial" charset="0"/>
              </a:rPr>
              <a:t>	9</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2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Actually, if an intercept is included in the regression equation, it is usually reasonable to assume that this condition is satisfied automatically.  </a:t>
            </a:r>
            <a:r>
              <a:rPr lang="en-GB"/>
              <a:t>T</a:t>
            </a:r>
            <a:r>
              <a:rPr lang="en-US"/>
              <a:t>he role of the intercept is to pick up any systematic but constant tendency in </a:t>
            </a:r>
            <a:r>
              <a:rPr lang="en-US" i="1"/>
              <a:t>Y</a:t>
            </a:r>
            <a:r>
              <a:rPr lang="en-US"/>
              <a:t> not accounted for by the regressor(s).</a:t>
            </a:r>
            <a:endParaRPr lang="en-GB" sz="1500"/>
          </a:p>
        </p:txBody>
      </p:sp>
      <p:sp>
        <p:nvSpPr>
          <p:cNvPr id="16"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18"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22"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6" name="Text Box 4"/>
          <p:cNvSpPr txBox="1">
            <a:spLocks noChangeArrowheads="1"/>
          </p:cNvSpPr>
          <p:nvPr/>
        </p:nvSpPr>
        <p:spPr bwMode="auto">
          <a:xfrm>
            <a:off x="301625" y="1206000"/>
            <a:ext cx="5641975" cy="5254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GB" sz="1800" dirty="0" smtClean="0">
                <a:latin typeface="Arial" charset="0"/>
              </a:rPr>
              <a:t>A.3</a:t>
            </a:r>
            <a:r>
              <a:rPr lang="en-GB" sz="1800" dirty="0">
                <a:latin typeface="Arial" charset="0"/>
              </a:rPr>
              <a:t>	The disturbance term has zero </a:t>
            </a:r>
            <a:r>
              <a:rPr lang="en-GB" sz="1800" dirty="0" smtClean="0">
                <a:latin typeface="Arial" charset="0"/>
              </a:rPr>
              <a:t>expectation</a:t>
            </a:r>
          </a:p>
        </p:txBody>
      </p:sp>
      <p:sp>
        <p:nvSpPr>
          <p:cNvPr id="27" name="Rectangle 7"/>
          <p:cNvSpPr>
            <a:spLocks noChangeArrowheads="1"/>
          </p:cNvSpPr>
          <p:nvPr/>
        </p:nvSpPr>
        <p:spPr bwMode="auto">
          <a:xfrm>
            <a:off x="0" y="17640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29" name="Object 7"/>
          <p:cNvGraphicFramePr>
            <a:graphicFrameLocks noChangeAspect="1"/>
          </p:cNvGraphicFramePr>
          <p:nvPr>
            <p:extLst>
              <p:ext uri="{D42A27DB-BD31-4B8C-83A1-F6EECF244321}">
                <p14:modId xmlns:p14="http://schemas.microsoft.com/office/powerpoint/2010/main" val="1150567634"/>
              </p:ext>
            </p:extLst>
          </p:nvPr>
        </p:nvGraphicFramePr>
        <p:xfrm>
          <a:off x="2022475" y="1893888"/>
          <a:ext cx="1206500" cy="381000"/>
        </p:xfrm>
        <a:graphic>
          <a:graphicData uri="http://schemas.openxmlformats.org/presentationml/2006/ole">
            <mc:AlternateContent xmlns:mc="http://schemas.openxmlformats.org/markup-compatibility/2006">
              <mc:Choice xmlns:v="urn:schemas-microsoft-com:vml" Requires="v">
                <p:oleObj spid="_x0000_s265247" name="Equation" r:id="rId3" imgW="1206360" imgH="380880" progId="Equation.3">
                  <p:embed/>
                </p:oleObj>
              </mc:Choice>
              <mc:Fallback>
                <p:oleObj name="Equation" r:id="rId3" imgW="1206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2475" y="1893888"/>
                        <a:ext cx="1206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Text Box 4"/>
          <p:cNvSpPr txBox="1">
            <a:spLocks noChangeArrowheads="1"/>
          </p:cNvSpPr>
          <p:nvPr/>
        </p:nvSpPr>
        <p:spPr bwMode="auto">
          <a:xfrm>
            <a:off x="3416301" y="1893889"/>
            <a:ext cx="1155700" cy="4492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ct val="50000"/>
              </a:spcBef>
            </a:pPr>
            <a:r>
              <a:rPr lang="en-GB" sz="1800" dirty="0" smtClean="0">
                <a:latin typeface="Arial" pitchFamily="34" charset="0"/>
                <a:cs typeface="Arial" pitchFamily="34" charset="0"/>
              </a:rPr>
              <a:t>for </a:t>
            </a:r>
            <a:r>
              <a:rPr lang="en-GB" sz="1800" dirty="0">
                <a:latin typeface="Arial" pitchFamily="34" charset="0"/>
                <a:cs typeface="Arial" pitchFamily="34" charset="0"/>
              </a:rPr>
              <a:t>all </a:t>
            </a:r>
            <a:r>
              <a:rPr lang="en-GB" sz="1800" i="1" dirty="0">
                <a:latin typeface="Arial" pitchFamily="34" charset="0"/>
                <a:cs typeface="Arial" pitchFamily="34" charset="0"/>
              </a:rPr>
              <a:t>i</a:t>
            </a:r>
            <a:endParaRPr lang="en-GB" sz="1800" dirty="0">
              <a:latin typeface="Arial" pitchFamily="34" charset="0"/>
              <a:cs typeface="Arial" pitchFamily="34" charset="0"/>
            </a:endParaRPr>
          </a:p>
          <a:p>
            <a:pPr>
              <a:spcBef>
                <a:spcPts val="0"/>
              </a:spcBef>
            </a:pPr>
            <a:endParaRPr lang="en-US" sz="1800" dirty="0" smtClean="0">
              <a:latin typeface="Arial" pitchFamily="34" charset="0"/>
              <a:cs typeface="Arial" pitchFamily="34" charset="0"/>
            </a:endParaRPr>
          </a:p>
          <a:p>
            <a:pPr>
              <a:spcBef>
                <a:spcPts val="0"/>
              </a:spcBef>
            </a:pPr>
            <a:r>
              <a:rPr lang="en-US" sz="1800" dirty="0" smtClean="0">
                <a:latin typeface="Arial" pitchFamily="34" charset="0"/>
                <a:cs typeface="Arial" pitchFamily="34" charset="0"/>
              </a:rPr>
              <a:t> </a:t>
            </a:r>
            <a:r>
              <a:rPr lang="en-US" sz="1800" dirty="0">
                <a:latin typeface="Arial" pitchFamily="34" charset="0"/>
                <a:cs typeface="Arial" pitchFamily="34" charset="0"/>
              </a:rPr>
              <a:t>	   </a:t>
            </a:r>
            <a:endParaRPr lang="en-US" sz="1800" b="0" dirty="0">
              <a:latin typeface="Arial" pitchFamily="34" charset="0"/>
              <a:cs typeface="Arial" pitchFamily="34" charset="0"/>
            </a:endParaRPr>
          </a:p>
          <a:p>
            <a:pPr>
              <a:spcBef>
                <a:spcPts val="0"/>
              </a:spcBef>
            </a:pPr>
            <a:endParaRPr lang="en-US" sz="1800" dirty="0" smtClean="0">
              <a:latin typeface="Arial" pitchFamily="34" charset="0"/>
              <a:cs typeface="Arial" pitchFamily="34" charset="0"/>
            </a:endParaRPr>
          </a:p>
          <a:p>
            <a:pPr>
              <a:spcBef>
                <a:spcPts val="0"/>
              </a:spcBef>
            </a:pPr>
            <a:r>
              <a:rPr lang="en-US" sz="1800" dirty="0">
                <a:latin typeface="Arial" pitchFamily="34" charset="0"/>
                <a:cs typeface="Arial" pitchFamily="34" charset="0"/>
              </a:rPr>
              <a:t>	</a:t>
            </a:r>
            <a:endParaRPr lang="en-GB" sz="1800" dirty="0">
              <a:latin typeface="Arial" pitchFamily="34" charset="0"/>
              <a:cs typeface="Arial" pitchFamily="34" charset="0"/>
            </a:endParaRPr>
          </a:p>
        </p:txBody>
      </p:sp>
    </p:spTree>
    <p:extLst>
      <p:ext uri="{BB962C8B-B14F-4D97-AF65-F5344CB8AC3E}">
        <p14:creationId xmlns:p14="http://schemas.microsoft.com/office/powerpoint/2010/main" val="35214330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8845" name="Text Box 13"/>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dirty="0">
                <a:solidFill>
                  <a:srgbClr val="3366FF"/>
                </a:solidFill>
                <a:latin typeface="Arial" charset="0"/>
              </a:rPr>
              <a:t>	</a:t>
            </a:r>
            <a:r>
              <a:rPr lang="en-US" sz="1000" b="0" dirty="0" smtClean="0">
                <a:solidFill>
                  <a:srgbClr val="3366FF"/>
                </a:solidFill>
                <a:latin typeface="Arial" charset="0"/>
              </a:rPr>
              <a:t>10</a:t>
            </a:r>
            <a:endParaRPr lang="en-US" sz="1000" b="0" dirty="0">
              <a:solidFill>
                <a:srgbClr val="3366FF"/>
              </a:solidFill>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27"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Suppose that the disturbance term had a nonzero population mean.</a:t>
            </a:r>
            <a:endParaRPr lang="en-GB" sz="1500"/>
          </a:p>
        </p:txBody>
      </p:sp>
      <p:sp>
        <p:nvSpPr>
          <p:cNvPr id="18"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19"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20"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1" name="Text Box 4"/>
          <p:cNvSpPr txBox="1">
            <a:spLocks noChangeArrowheads="1"/>
          </p:cNvSpPr>
          <p:nvPr/>
        </p:nvSpPr>
        <p:spPr bwMode="auto">
          <a:xfrm>
            <a:off x="301625" y="1206000"/>
            <a:ext cx="5641975" cy="5254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GB" sz="1800" dirty="0" smtClean="0">
                <a:latin typeface="Arial" charset="0"/>
              </a:rPr>
              <a:t>A.3</a:t>
            </a:r>
            <a:r>
              <a:rPr lang="en-GB" sz="1800" dirty="0">
                <a:latin typeface="Arial" charset="0"/>
              </a:rPr>
              <a:t>	The disturbance term has zero </a:t>
            </a:r>
            <a:r>
              <a:rPr lang="en-GB" sz="1800" dirty="0" smtClean="0">
                <a:latin typeface="Arial" charset="0"/>
              </a:rPr>
              <a:t>expectation</a:t>
            </a:r>
          </a:p>
        </p:txBody>
      </p:sp>
      <p:sp>
        <p:nvSpPr>
          <p:cNvPr id="22" name="Rectangle 7"/>
          <p:cNvSpPr>
            <a:spLocks noChangeArrowheads="1"/>
          </p:cNvSpPr>
          <p:nvPr/>
        </p:nvSpPr>
        <p:spPr bwMode="auto">
          <a:xfrm>
            <a:off x="0" y="17640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31" name="Object 7"/>
          <p:cNvGraphicFramePr>
            <a:graphicFrameLocks noChangeAspect="1"/>
          </p:cNvGraphicFramePr>
          <p:nvPr>
            <p:extLst>
              <p:ext uri="{D42A27DB-BD31-4B8C-83A1-F6EECF244321}">
                <p14:modId xmlns:p14="http://schemas.microsoft.com/office/powerpoint/2010/main" val="2955633669"/>
              </p:ext>
            </p:extLst>
          </p:nvPr>
        </p:nvGraphicFramePr>
        <p:xfrm>
          <a:off x="2022475" y="1893888"/>
          <a:ext cx="1206500" cy="381000"/>
        </p:xfrm>
        <a:graphic>
          <a:graphicData uri="http://schemas.openxmlformats.org/presentationml/2006/ole">
            <mc:AlternateContent xmlns:mc="http://schemas.openxmlformats.org/markup-compatibility/2006">
              <mc:Choice xmlns:v="urn:schemas-microsoft-com:vml" Requires="v">
                <p:oleObj spid="_x0000_s260188" name="Equation" r:id="rId3" imgW="1206360" imgH="380880" progId="Equation.3">
                  <p:embed/>
                </p:oleObj>
              </mc:Choice>
              <mc:Fallback>
                <p:oleObj name="Equation" r:id="rId3" imgW="1206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2475" y="1893888"/>
                        <a:ext cx="1206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 Box 4"/>
          <p:cNvSpPr txBox="1">
            <a:spLocks noChangeArrowheads="1"/>
          </p:cNvSpPr>
          <p:nvPr/>
        </p:nvSpPr>
        <p:spPr bwMode="auto">
          <a:xfrm>
            <a:off x="3416301" y="1893889"/>
            <a:ext cx="1155700" cy="4492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ct val="50000"/>
              </a:spcBef>
            </a:pPr>
            <a:r>
              <a:rPr lang="en-GB" sz="1800" dirty="0" smtClean="0">
                <a:latin typeface="Arial" pitchFamily="34" charset="0"/>
                <a:cs typeface="Arial" pitchFamily="34" charset="0"/>
              </a:rPr>
              <a:t>for </a:t>
            </a:r>
            <a:r>
              <a:rPr lang="en-GB" sz="1800" dirty="0">
                <a:latin typeface="Arial" pitchFamily="34" charset="0"/>
                <a:cs typeface="Arial" pitchFamily="34" charset="0"/>
              </a:rPr>
              <a:t>all </a:t>
            </a:r>
            <a:r>
              <a:rPr lang="en-GB" sz="1800" i="1" dirty="0">
                <a:latin typeface="Arial" pitchFamily="34" charset="0"/>
                <a:cs typeface="Arial" pitchFamily="34" charset="0"/>
              </a:rPr>
              <a:t>i</a:t>
            </a:r>
            <a:endParaRPr lang="en-GB" sz="1800" dirty="0">
              <a:latin typeface="Arial" pitchFamily="34" charset="0"/>
              <a:cs typeface="Arial" pitchFamily="34" charset="0"/>
            </a:endParaRPr>
          </a:p>
          <a:p>
            <a:pPr>
              <a:spcBef>
                <a:spcPts val="0"/>
              </a:spcBef>
            </a:pPr>
            <a:endParaRPr lang="en-US" sz="1800" dirty="0" smtClean="0">
              <a:latin typeface="Arial" pitchFamily="34" charset="0"/>
              <a:cs typeface="Arial" pitchFamily="34" charset="0"/>
            </a:endParaRPr>
          </a:p>
          <a:p>
            <a:pPr>
              <a:spcBef>
                <a:spcPts val="0"/>
              </a:spcBef>
            </a:pPr>
            <a:r>
              <a:rPr lang="en-US" sz="1800" dirty="0" smtClean="0">
                <a:latin typeface="Arial" pitchFamily="34" charset="0"/>
                <a:cs typeface="Arial" pitchFamily="34" charset="0"/>
              </a:rPr>
              <a:t> </a:t>
            </a:r>
            <a:r>
              <a:rPr lang="en-US" sz="1800" dirty="0">
                <a:latin typeface="Arial" pitchFamily="34" charset="0"/>
                <a:cs typeface="Arial" pitchFamily="34" charset="0"/>
              </a:rPr>
              <a:t>	   </a:t>
            </a:r>
            <a:endParaRPr lang="en-US" sz="1800" b="0" dirty="0">
              <a:latin typeface="Arial" pitchFamily="34" charset="0"/>
              <a:cs typeface="Arial" pitchFamily="34" charset="0"/>
            </a:endParaRPr>
          </a:p>
          <a:p>
            <a:pPr>
              <a:spcBef>
                <a:spcPts val="0"/>
              </a:spcBef>
            </a:pPr>
            <a:endParaRPr lang="en-US" sz="1800" dirty="0" smtClean="0">
              <a:latin typeface="Arial" pitchFamily="34" charset="0"/>
              <a:cs typeface="Arial" pitchFamily="34" charset="0"/>
            </a:endParaRPr>
          </a:p>
          <a:p>
            <a:pPr>
              <a:spcBef>
                <a:spcPts val="0"/>
              </a:spcBef>
            </a:pPr>
            <a:r>
              <a:rPr lang="en-US" sz="1800" dirty="0">
                <a:latin typeface="Arial" pitchFamily="34" charset="0"/>
                <a:cs typeface="Arial" pitchFamily="34" charset="0"/>
              </a:rPr>
              <a:t>	</a:t>
            </a:r>
            <a:endParaRPr lang="en-GB" sz="1800" dirty="0">
              <a:latin typeface="Arial" pitchFamily="34" charset="0"/>
              <a:cs typeface="Arial" pitchFamily="34" charset="0"/>
            </a:endParaRPr>
          </a:p>
        </p:txBody>
      </p:sp>
      <p:sp>
        <p:nvSpPr>
          <p:cNvPr id="36" name="Rectangle 7"/>
          <p:cNvSpPr>
            <a:spLocks noChangeArrowheads="1"/>
          </p:cNvSpPr>
          <p:nvPr/>
        </p:nvSpPr>
        <p:spPr bwMode="auto">
          <a:xfrm>
            <a:off x="0" y="24660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37" name="Object 8"/>
          <p:cNvGraphicFramePr>
            <a:graphicFrameLocks noChangeAspect="1"/>
          </p:cNvGraphicFramePr>
          <p:nvPr>
            <p:extLst>
              <p:ext uri="{D42A27DB-BD31-4B8C-83A1-F6EECF244321}">
                <p14:modId xmlns:p14="http://schemas.microsoft.com/office/powerpoint/2010/main" val="4157079995"/>
              </p:ext>
            </p:extLst>
          </p:nvPr>
        </p:nvGraphicFramePr>
        <p:xfrm>
          <a:off x="5514975" y="2592388"/>
          <a:ext cx="1854200" cy="381000"/>
        </p:xfrm>
        <a:graphic>
          <a:graphicData uri="http://schemas.openxmlformats.org/presentationml/2006/ole">
            <mc:AlternateContent xmlns:mc="http://schemas.openxmlformats.org/markup-compatibility/2006">
              <mc:Choice xmlns:v="urn:schemas-microsoft-com:vml" Requires="v">
                <p:oleObj spid="_x0000_s260189" name="Equation" r:id="rId5" imgW="1854000" imgH="380880" progId="Equation.3">
                  <p:embed/>
                </p:oleObj>
              </mc:Choice>
              <mc:Fallback>
                <p:oleObj name="Equation" r:id="rId5" imgW="185400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14975" y="2592388"/>
                        <a:ext cx="1854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9"/>
          <p:cNvGraphicFramePr>
            <a:graphicFrameLocks noChangeAspect="1"/>
          </p:cNvGraphicFramePr>
          <p:nvPr>
            <p:extLst>
              <p:ext uri="{D42A27DB-BD31-4B8C-83A1-F6EECF244321}">
                <p14:modId xmlns:p14="http://schemas.microsoft.com/office/powerpoint/2010/main" val="2546601191"/>
              </p:ext>
            </p:extLst>
          </p:nvPr>
        </p:nvGraphicFramePr>
        <p:xfrm>
          <a:off x="2524125" y="2592000"/>
          <a:ext cx="2184400" cy="368300"/>
        </p:xfrm>
        <a:graphic>
          <a:graphicData uri="http://schemas.openxmlformats.org/presentationml/2006/ole">
            <mc:AlternateContent xmlns:mc="http://schemas.openxmlformats.org/markup-compatibility/2006">
              <mc:Choice xmlns:v="urn:schemas-microsoft-com:vml" Requires="v">
                <p:oleObj spid="_x0000_s260190" name="Equation" r:id="rId7" imgW="2184120" imgH="368280" progId="Equation.3">
                  <p:embed/>
                </p:oleObj>
              </mc:Choice>
              <mc:Fallback>
                <p:oleObj name="Equation" r:id="rId7" imgW="21841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4125" y="2592000"/>
                        <a:ext cx="2184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Text Box 4"/>
          <p:cNvSpPr txBox="1">
            <a:spLocks noChangeArrowheads="1"/>
          </p:cNvSpPr>
          <p:nvPr/>
        </p:nvSpPr>
        <p:spPr bwMode="auto">
          <a:xfrm>
            <a:off x="301626" y="2579689"/>
            <a:ext cx="2032000" cy="487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US" sz="1800" dirty="0">
                <a:latin typeface="Arial" pitchFamily="34" charset="0"/>
                <a:cs typeface="Arial" pitchFamily="34" charset="0"/>
              </a:rPr>
              <a:t>	Suppose  	   </a:t>
            </a:r>
            <a:endParaRPr lang="en-US" sz="1800" b="0" dirty="0">
              <a:latin typeface="Arial" pitchFamily="34" charset="0"/>
              <a:cs typeface="Arial" pitchFamily="34" charset="0"/>
            </a:endParaRPr>
          </a:p>
          <a:p>
            <a:pPr>
              <a:spcBef>
                <a:spcPts val="0"/>
              </a:spcBef>
            </a:pPr>
            <a:endParaRPr lang="en-US" sz="1800" dirty="0">
              <a:latin typeface="Arial" pitchFamily="34" charset="0"/>
              <a:cs typeface="Arial" pitchFamily="34" charset="0"/>
            </a:endParaRPr>
          </a:p>
        </p:txBody>
      </p:sp>
    </p:spTree>
    <p:extLst>
      <p:ext uri="{BB962C8B-B14F-4D97-AF65-F5344CB8AC3E}">
        <p14:creationId xmlns:p14="http://schemas.microsoft.com/office/powerpoint/2010/main" val="38719536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8845" name="Text Box 13"/>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dirty="0">
                <a:solidFill>
                  <a:srgbClr val="3366FF"/>
                </a:solidFill>
                <a:latin typeface="Arial" charset="0"/>
              </a:rPr>
              <a:t>	</a:t>
            </a:r>
            <a:r>
              <a:rPr lang="en-US" sz="1000" b="0" dirty="0" smtClean="0">
                <a:solidFill>
                  <a:srgbClr val="3366FF"/>
                </a:solidFill>
                <a:latin typeface="Arial" charset="0"/>
              </a:rPr>
              <a:t>11</a:t>
            </a:r>
            <a:endParaRPr lang="en-US" sz="1000" b="0" dirty="0">
              <a:solidFill>
                <a:srgbClr val="3366FF"/>
              </a:solidFill>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2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Define a new random variable </a:t>
            </a:r>
            <a:r>
              <a:rPr lang="en-US" sz="1500" i="1"/>
              <a:t>v</a:t>
            </a:r>
            <a:r>
              <a:rPr lang="en-US" sz="1500" i="1" baseline="-25000"/>
              <a:t>i</a:t>
            </a:r>
            <a:r>
              <a:rPr lang="en-US" sz="1500"/>
              <a:t> = </a:t>
            </a:r>
            <a:r>
              <a:rPr lang="en-US" sz="1500" i="1"/>
              <a:t>u</a:t>
            </a:r>
            <a:r>
              <a:rPr lang="en-US" sz="1500" i="1" baseline="-25000"/>
              <a:t>i</a:t>
            </a:r>
            <a:r>
              <a:rPr lang="en-US" sz="1500"/>
              <a:t> </a:t>
            </a:r>
            <a:r>
              <a:rPr lang="en-US" sz="1500">
                <a:cs typeface="Arial" charset="0"/>
              </a:rPr>
              <a:t>– </a:t>
            </a:r>
            <a:r>
              <a:rPr lang="en-US" sz="1500" i="1">
                <a:latin typeface="Symbol" pitchFamily="18" charset="2"/>
                <a:cs typeface="Arial" charset="0"/>
              </a:rPr>
              <a:t>m</a:t>
            </a:r>
            <a:r>
              <a:rPr lang="en-US" sz="1500" i="1" baseline="-25000">
                <a:cs typeface="Arial" charset="0"/>
              </a:rPr>
              <a:t>u</a:t>
            </a:r>
            <a:r>
              <a:rPr lang="en-US" sz="1500"/>
              <a:t>.</a:t>
            </a:r>
            <a:endParaRPr lang="en-GB" sz="1500"/>
          </a:p>
        </p:txBody>
      </p:sp>
      <p:sp>
        <p:nvSpPr>
          <p:cNvPr id="20"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21"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22"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3" name="Text Box 4"/>
          <p:cNvSpPr txBox="1">
            <a:spLocks noChangeArrowheads="1"/>
          </p:cNvSpPr>
          <p:nvPr/>
        </p:nvSpPr>
        <p:spPr bwMode="auto">
          <a:xfrm>
            <a:off x="301625" y="1206000"/>
            <a:ext cx="5641975" cy="5254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GB" sz="1800" dirty="0" smtClean="0">
                <a:latin typeface="Arial" charset="0"/>
              </a:rPr>
              <a:t>A.3</a:t>
            </a:r>
            <a:r>
              <a:rPr lang="en-GB" sz="1800" dirty="0">
                <a:latin typeface="Arial" charset="0"/>
              </a:rPr>
              <a:t>	The disturbance term has zero </a:t>
            </a:r>
            <a:r>
              <a:rPr lang="en-GB" sz="1800" dirty="0" smtClean="0">
                <a:latin typeface="Arial" charset="0"/>
              </a:rPr>
              <a:t>expectation</a:t>
            </a:r>
          </a:p>
        </p:txBody>
      </p:sp>
      <p:sp>
        <p:nvSpPr>
          <p:cNvPr id="24" name="Rectangle 7"/>
          <p:cNvSpPr>
            <a:spLocks noChangeArrowheads="1"/>
          </p:cNvSpPr>
          <p:nvPr/>
        </p:nvSpPr>
        <p:spPr bwMode="auto">
          <a:xfrm>
            <a:off x="0" y="3168000"/>
            <a:ext cx="9144000" cy="558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5" name="Rectangle 7"/>
          <p:cNvSpPr>
            <a:spLocks noChangeArrowheads="1"/>
          </p:cNvSpPr>
          <p:nvPr/>
        </p:nvSpPr>
        <p:spPr bwMode="auto">
          <a:xfrm>
            <a:off x="0" y="17640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34" name="Object 7"/>
          <p:cNvGraphicFramePr>
            <a:graphicFrameLocks noChangeAspect="1"/>
          </p:cNvGraphicFramePr>
          <p:nvPr>
            <p:extLst>
              <p:ext uri="{D42A27DB-BD31-4B8C-83A1-F6EECF244321}">
                <p14:modId xmlns:p14="http://schemas.microsoft.com/office/powerpoint/2010/main" val="2335854098"/>
              </p:ext>
            </p:extLst>
          </p:nvPr>
        </p:nvGraphicFramePr>
        <p:xfrm>
          <a:off x="2022475" y="1893888"/>
          <a:ext cx="1206500" cy="381000"/>
        </p:xfrm>
        <a:graphic>
          <a:graphicData uri="http://schemas.openxmlformats.org/presentationml/2006/ole">
            <mc:AlternateContent xmlns:mc="http://schemas.openxmlformats.org/markup-compatibility/2006">
              <mc:Choice xmlns:v="urn:schemas-microsoft-com:vml" Requires="v">
                <p:oleObj spid="_x0000_s261242" name="Equation" r:id="rId3" imgW="1206360" imgH="380880" progId="Equation.3">
                  <p:embed/>
                </p:oleObj>
              </mc:Choice>
              <mc:Fallback>
                <p:oleObj name="Equation" r:id="rId3" imgW="1206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2475" y="1893888"/>
                        <a:ext cx="1206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Text Box 4"/>
          <p:cNvSpPr txBox="1">
            <a:spLocks noChangeArrowheads="1"/>
          </p:cNvSpPr>
          <p:nvPr/>
        </p:nvSpPr>
        <p:spPr bwMode="auto">
          <a:xfrm>
            <a:off x="3416301" y="1893889"/>
            <a:ext cx="1155700" cy="4492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ct val="50000"/>
              </a:spcBef>
            </a:pPr>
            <a:r>
              <a:rPr lang="en-GB" sz="1800" dirty="0" smtClean="0">
                <a:latin typeface="Arial" pitchFamily="34" charset="0"/>
                <a:cs typeface="Arial" pitchFamily="34" charset="0"/>
              </a:rPr>
              <a:t>for </a:t>
            </a:r>
            <a:r>
              <a:rPr lang="en-GB" sz="1800" dirty="0">
                <a:latin typeface="Arial" pitchFamily="34" charset="0"/>
                <a:cs typeface="Arial" pitchFamily="34" charset="0"/>
              </a:rPr>
              <a:t>all </a:t>
            </a:r>
            <a:r>
              <a:rPr lang="en-GB" sz="1800" i="1" dirty="0">
                <a:latin typeface="Arial" pitchFamily="34" charset="0"/>
                <a:cs typeface="Arial" pitchFamily="34" charset="0"/>
              </a:rPr>
              <a:t>i</a:t>
            </a:r>
            <a:endParaRPr lang="en-GB" sz="1800" dirty="0">
              <a:latin typeface="Arial" pitchFamily="34" charset="0"/>
              <a:cs typeface="Arial" pitchFamily="34" charset="0"/>
            </a:endParaRPr>
          </a:p>
          <a:p>
            <a:pPr>
              <a:spcBef>
                <a:spcPts val="0"/>
              </a:spcBef>
            </a:pPr>
            <a:endParaRPr lang="en-US" sz="1800" dirty="0" smtClean="0">
              <a:latin typeface="Arial" pitchFamily="34" charset="0"/>
              <a:cs typeface="Arial" pitchFamily="34" charset="0"/>
            </a:endParaRPr>
          </a:p>
          <a:p>
            <a:pPr>
              <a:spcBef>
                <a:spcPts val="0"/>
              </a:spcBef>
            </a:pPr>
            <a:r>
              <a:rPr lang="en-US" sz="1800" dirty="0" smtClean="0">
                <a:latin typeface="Arial" pitchFamily="34" charset="0"/>
                <a:cs typeface="Arial" pitchFamily="34" charset="0"/>
              </a:rPr>
              <a:t> </a:t>
            </a:r>
            <a:r>
              <a:rPr lang="en-US" sz="1800" dirty="0">
                <a:latin typeface="Arial" pitchFamily="34" charset="0"/>
                <a:cs typeface="Arial" pitchFamily="34" charset="0"/>
              </a:rPr>
              <a:t>	   </a:t>
            </a:r>
            <a:endParaRPr lang="en-US" sz="1800" b="0" dirty="0">
              <a:latin typeface="Arial" pitchFamily="34" charset="0"/>
              <a:cs typeface="Arial" pitchFamily="34" charset="0"/>
            </a:endParaRPr>
          </a:p>
          <a:p>
            <a:pPr>
              <a:spcBef>
                <a:spcPts val="0"/>
              </a:spcBef>
            </a:pPr>
            <a:endParaRPr lang="en-US" sz="1800" dirty="0" smtClean="0">
              <a:latin typeface="Arial" pitchFamily="34" charset="0"/>
              <a:cs typeface="Arial" pitchFamily="34" charset="0"/>
            </a:endParaRPr>
          </a:p>
          <a:p>
            <a:pPr>
              <a:spcBef>
                <a:spcPts val="0"/>
              </a:spcBef>
            </a:pPr>
            <a:r>
              <a:rPr lang="en-US" sz="1800" dirty="0">
                <a:latin typeface="Arial" pitchFamily="34" charset="0"/>
                <a:cs typeface="Arial" pitchFamily="34" charset="0"/>
              </a:rPr>
              <a:t>	</a:t>
            </a:r>
            <a:endParaRPr lang="en-GB" sz="1800" dirty="0">
              <a:latin typeface="Arial" pitchFamily="34" charset="0"/>
              <a:cs typeface="Arial" pitchFamily="34" charset="0"/>
            </a:endParaRPr>
          </a:p>
        </p:txBody>
      </p:sp>
      <p:sp>
        <p:nvSpPr>
          <p:cNvPr id="37" name="Rectangle 7"/>
          <p:cNvSpPr>
            <a:spLocks noChangeArrowheads="1"/>
          </p:cNvSpPr>
          <p:nvPr/>
        </p:nvSpPr>
        <p:spPr bwMode="auto">
          <a:xfrm>
            <a:off x="0" y="24660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41" name="Object 8"/>
          <p:cNvGraphicFramePr>
            <a:graphicFrameLocks noChangeAspect="1"/>
          </p:cNvGraphicFramePr>
          <p:nvPr>
            <p:extLst>
              <p:ext uri="{D42A27DB-BD31-4B8C-83A1-F6EECF244321}">
                <p14:modId xmlns:p14="http://schemas.microsoft.com/office/powerpoint/2010/main" val="1014525239"/>
              </p:ext>
            </p:extLst>
          </p:nvPr>
        </p:nvGraphicFramePr>
        <p:xfrm>
          <a:off x="5514975" y="2592388"/>
          <a:ext cx="1854200" cy="381000"/>
        </p:xfrm>
        <a:graphic>
          <a:graphicData uri="http://schemas.openxmlformats.org/presentationml/2006/ole">
            <mc:AlternateContent xmlns:mc="http://schemas.openxmlformats.org/markup-compatibility/2006">
              <mc:Choice xmlns:v="urn:schemas-microsoft-com:vml" Requires="v">
                <p:oleObj spid="_x0000_s261243" name="Equation" r:id="rId5" imgW="1854000" imgH="380880" progId="Equation.3">
                  <p:embed/>
                </p:oleObj>
              </mc:Choice>
              <mc:Fallback>
                <p:oleObj name="Equation" r:id="rId5" imgW="185400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14975" y="2592388"/>
                        <a:ext cx="1854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9"/>
          <p:cNvGraphicFramePr>
            <a:graphicFrameLocks noChangeAspect="1"/>
          </p:cNvGraphicFramePr>
          <p:nvPr>
            <p:extLst>
              <p:ext uri="{D42A27DB-BD31-4B8C-83A1-F6EECF244321}">
                <p14:modId xmlns:p14="http://schemas.microsoft.com/office/powerpoint/2010/main" val="393000017"/>
              </p:ext>
            </p:extLst>
          </p:nvPr>
        </p:nvGraphicFramePr>
        <p:xfrm>
          <a:off x="2524125" y="2592000"/>
          <a:ext cx="2184400" cy="368300"/>
        </p:xfrm>
        <a:graphic>
          <a:graphicData uri="http://schemas.openxmlformats.org/presentationml/2006/ole">
            <mc:AlternateContent xmlns:mc="http://schemas.openxmlformats.org/markup-compatibility/2006">
              <mc:Choice xmlns:v="urn:schemas-microsoft-com:vml" Requires="v">
                <p:oleObj spid="_x0000_s261244" name="Equation" r:id="rId7" imgW="2184120" imgH="368280" progId="Equation.3">
                  <p:embed/>
                </p:oleObj>
              </mc:Choice>
              <mc:Fallback>
                <p:oleObj name="Equation" r:id="rId7" imgW="21841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4125" y="2592000"/>
                        <a:ext cx="2184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10"/>
          <p:cNvGraphicFramePr>
            <a:graphicFrameLocks noChangeAspect="1"/>
          </p:cNvGraphicFramePr>
          <p:nvPr>
            <p:extLst>
              <p:ext uri="{D42A27DB-BD31-4B8C-83A1-F6EECF244321}">
                <p14:modId xmlns:p14="http://schemas.microsoft.com/office/powerpoint/2010/main" val="2646516674"/>
              </p:ext>
            </p:extLst>
          </p:nvPr>
        </p:nvGraphicFramePr>
        <p:xfrm>
          <a:off x="2495550" y="3268950"/>
          <a:ext cx="1422400" cy="381000"/>
        </p:xfrm>
        <a:graphic>
          <a:graphicData uri="http://schemas.openxmlformats.org/presentationml/2006/ole">
            <mc:AlternateContent xmlns:mc="http://schemas.openxmlformats.org/markup-compatibility/2006">
              <mc:Choice xmlns:v="urn:schemas-microsoft-com:vml" Requires="v">
                <p:oleObj spid="_x0000_s261245" name="Equation" r:id="rId9" imgW="1422360" imgH="380880" progId="Equation.3">
                  <p:embed/>
                </p:oleObj>
              </mc:Choice>
              <mc:Fallback>
                <p:oleObj name="Equation" r:id="rId9" imgW="14223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95550" y="3268950"/>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Text Box 4"/>
          <p:cNvSpPr txBox="1">
            <a:spLocks noChangeArrowheads="1"/>
          </p:cNvSpPr>
          <p:nvPr/>
        </p:nvSpPr>
        <p:spPr bwMode="auto">
          <a:xfrm>
            <a:off x="301626" y="3265488"/>
            <a:ext cx="1517650"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US" sz="1800" dirty="0">
                <a:latin typeface="Arial" pitchFamily="34" charset="0"/>
                <a:cs typeface="Arial" pitchFamily="34" charset="0"/>
              </a:rPr>
              <a:t>	</a:t>
            </a:r>
            <a:r>
              <a:rPr lang="en-US" sz="1800" dirty="0" smtClean="0">
                <a:latin typeface="Arial" pitchFamily="34" charset="0"/>
                <a:cs typeface="Arial" pitchFamily="34" charset="0"/>
              </a:rPr>
              <a:t>Define</a:t>
            </a:r>
            <a:endParaRPr lang="en-GB" sz="1800" dirty="0">
              <a:latin typeface="Arial" pitchFamily="34" charset="0"/>
              <a:cs typeface="Arial" pitchFamily="34" charset="0"/>
            </a:endParaRPr>
          </a:p>
        </p:txBody>
      </p:sp>
      <p:sp>
        <p:nvSpPr>
          <p:cNvPr id="47" name="Text Box 4"/>
          <p:cNvSpPr txBox="1">
            <a:spLocks noChangeArrowheads="1"/>
          </p:cNvSpPr>
          <p:nvPr/>
        </p:nvSpPr>
        <p:spPr bwMode="auto">
          <a:xfrm>
            <a:off x="301626" y="2579689"/>
            <a:ext cx="2032000" cy="487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US" sz="1800" dirty="0">
                <a:latin typeface="Arial" pitchFamily="34" charset="0"/>
                <a:cs typeface="Arial" pitchFamily="34" charset="0"/>
              </a:rPr>
              <a:t>	Suppose  	   </a:t>
            </a:r>
            <a:endParaRPr lang="en-US" sz="1800" b="0" dirty="0">
              <a:latin typeface="Arial" pitchFamily="34" charset="0"/>
              <a:cs typeface="Arial" pitchFamily="34" charset="0"/>
            </a:endParaRPr>
          </a:p>
          <a:p>
            <a:pPr>
              <a:spcBef>
                <a:spcPts val="0"/>
              </a:spcBef>
            </a:pPr>
            <a:endParaRPr lang="en-US" sz="1800" dirty="0">
              <a:latin typeface="Arial" pitchFamily="34" charset="0"/>
              <a:cs typeface="Arial" pitchFamily="34" charset="0"/>
            </a:endParaRPr>
          </a:p>
        </p:txBody>
      </p:sp>
    </p:spTree>
    <p:extLst>
      <p:ext uri="{BB962C8B-B14F-4D97-AF65-F5344CB8AC3E}">
        <p14:creationId xmlns:p14="http://schemas.microsoft.com/office/powerpoint/2010/main" val="8291250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8845" name="Text Box 13"/>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dirty="0">
                <a:solidFill>
                  <a:srgbClr val="3366FF"/>
                </a:solidFill>
                <a:latin typeface="Arial" charset="0"/>
              </a:rPr>
              <a:t>	</a:t>
            </a:r>
            <a:r>
              <a:rPr lang="en-US" sz="1000" b="0" dirty="0" smtClean="0">
                <a:solidFill>
                  <a:srgbClr val="3366FF"/>
                </a:solidFill>
                <a:latin typeface="Arial" charset="0"/>
              </a:rPr>
              <a:t>12</a:t>
            </a:r>
            <a:endParaRPr lang="en-US" sz="1000" b="0" dirty="0">
              <a:solidFill>
                <a:srgbClr val="3366FF"/>
              </a:solidFill>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25"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Then we can rewrite the model as shown.  </a:t>
            </a:r>
            <a:r>
              <a:rPr lang="en-US" sz="1500" i="1"/>
              <a:t>v</a:t>
            </a:r>
            <a:r>
              <a:rPr lang="en-US" sz="1500" i="1" baseline="-25000"/>
              <a:t>i</a:t>
            </a:r>
            <a:r>
              <a:rPr lang="en-US" sz="1500"/>
              <a:t> becomes the new disturbance term and the intercept has absorbed the constant </a:t>
            </a:r>
            <a:r>
              <a:rPr lang="en-US" sz="1500" i="1">
                <a:latin typeface="Symbol" pitchFamily="18" charset="2"/>
              </a:rPr>
              <a:t>m</a:t>
            </a:r>
            <a:r>
              <a:rPr lang="en-US" sz="1500" i="1" baseline="-25000"/>
              <a:t>u</a:t>
            </a:r>
            <a:r>
              <a:rPr lang="en-US" sz="1500"/>
              <a:t>.</a:t>
            </a:r>
            <a:endParaRPr lang="en-GB" sz="1500"/>
          </a:p>
        </p:txBody>
      </p:sp>
      <p:sp>
        <p:nvSpPr>
          <p:cNvPr id="22"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23"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24"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6" name="Text Box 4"/>
          <p:cNvSpPr txBox="1">
            <a:spLocks noChangeArrowheads="1"/>
          </p:cNvSpPr>
          <p:nvPr/>
        </p:nvSpPr>
        <p:spPr bwMode="auto">
          <a:xfrm>
            <a:off x="301625" y="1206000"/>
            <a:ext cx="5641975" cy="5254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GB" sz="1800" dirty="0" smtClean="0">
                <a:latin typeface="Arial" charset="0"/>
              </a:rPr>
              <a:t>A.3</a:t>
            </a:r>
            <a:r>
              <a:rPr lang="en-GB" sz="1800" dirty="0">
                <a:latin typeface="Arial" charset="0"/>
              </a:rPr>
              <a:t>	The disturbance term has zero </a:t>
            </a:r>
            <a:r>
              <a:rPr lang="en-GB" sz="1800" dirty="0" smtClean="0">
                <a:latin typeface="Arial" charset="0"/>
              </a:rPr>
              <a:t>expectation</a:t>
            </a:r>
          </a:p>
        </p:txBody>
      </p:sp>
      <p:sp>
        <p:nvSpPr>
          <p:cNvPr id="27" name="Rectangle 7"/>
          <p:cNvSpPr>
            <a:spLocks noChangeArrowheads="1"/>
          </p:cNvSpPr>
          <p:nvPr/>
        </p:nvSpPr>
        <p:spPr bwMode="auto">
          <a:xfrm>
            <a:off x="0" y="3816000"/>
            <a:ext cx="9144000" cy="10692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35" name="Rectangle 7"/>
          <p:cNvSpPr>
            <a:spLocks noChangeArrowheads="1"/>
          </p:cNvSpPr>
          <p:nvPr/>
        </p:nvSpPr>
        <p:spPr bwMode="auto">
          <a:xfrm>
            <a:off x="0" y="3168000"/>
            <a:ext cx="9144000" cy="558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36" name="Rectangle 7"/>
          <p:cNvSpPr>
            <a:spLocks noChangeArrowheads="1"/>
          </p:cNvSpPr>
          <p:nvPr/>
        </p:nvSpPr>
        <p:spPr bwMode="auto">
          <a:xfrm>
            <a:off x="0" y="17640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37" name="Object 7"/>
          <p:cNvGraphicFramePr>
            <a:graphicFrameLocks noChangeAspect="1"/>
          </p:cNvGraphicFramePr>
          <p:nvPr>
            <p:extLst>
              <p:ext uri="{D42A27DB-BD31-4B8C-83A1-F6EECF244321}">
                <p14:modId xmlns:p14="http://schemas.microsoft.com/office/powerpoint/2010/main" val="4229602542"/>
              </p:ext>
            </p:extLst>
          </p:nvPr>
        </p:nvGraphicFramePr>
        <p:xfrm>
          <a:off x="2022475" y="1893888"/>
          <a:ext cx="1206500" cy="381000"/>
        </p:xfrm>
        <a:graphic>
          <a:graphicData uri="http://schemas.openxmlformats.org/presentationml/2006/ole">
            <mc:AlternateContent xmlns:mc="http://schemas.openxmlformats.org/markup-compatibility/2006">
              <mc:Choice xmlns:v="urn:schemas-microsoft-com:vml" Requires="v">
                <p:oleObj spid="_x0000_s262326" name="Equation" r:id="rId3" imgW="1206360" imgH="380880" progId="Equation.3">
                  <p:embed/>
                </p:oleObj>
              </mc:Choice>
              <mc:Fallback>
                <p:oleObj name="Equation" r:id="rId3" imgW="1206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2475" y="1893888"/>
                        <a:ext cx="1206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Text Box 4"/>
          <p:cNvSpPr txBox="1">
            <a:spLocks noChangeArrowheads="1"/>
          </p:cNvSpPr>
          <p:nvPr/>
        </p:nvSpPr>
        <p:spPr bwMode="auto">
          <a:xfrm>
            <a:off x="3416301" y="1893889"/>
            <a:ext cx="1155700" cy="4492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ct val="50000"/>
              </a:spcBef>
            </a:pPr>
            <a:r>
              <a:rPr lang="en-GB" sz="1800" dirty="0" smtClean="0">
                <a:latin typeface="Arial" pitchFamily="34" charset="0"/>
                <a:cs typeface="Arial" pitchFamily="34" charset="0"/>
              </a:rPr>
              <a:t>for </a:t>
            </a:r>
            <a:r>
              <a:rPr lang="en-GB" sz="1800" dirty="0">
                <a:latin typeface="Arial" pitchFamily="34" charset="0"/>
                <a:cs typeface="Arial" pitchFamily="34" charset="0"/>
              </a:rPr>
              <a:t>all </a:t>
            </a:r>
            <a:r>
              <a:rPr lang="en-GB" sz="1800" i="1" dirty="0">
                <a:latin typeface="Arial" pitchFamily="34" charset="0"/>
                <a:cs typeface="Arial" pitchFamily="34" charset="0"/>
              </a:rPr>
              <a:t>i</a:t>
            </a:r>
            <a:endParaRPr lang="en-GB" sz="1800" dirty="0">
              <a:latin typeface="Arial" pitchFamily="34" charset="0"/>
              <a:cs typeface="Arial" pitchFamily="34" charset="0"/>
            </a:endParaRPr>
          </a:p>
          <a:p>
            <a:pPr>
              <a:spcBef>
                <a:spcPts val="0"/>
              </a:spcBef>
            </a:pPr>
            <a:endParaRPr lang="en-US" sz="1800" dirty="0" smtClean="0">
              <a:latin typeface="Arial" pitchFamily="34" charset="0"/>
              <a:cs typeface="Arial" pitchFamily="34" charset="0"/>
            </a:endParaRPr>
          </a:p>
          <a:p>
            <a:pPr>
              <a:spcBef>
                <a:spcPts val="0"/>
              </a:spcBef>
            </a:pPr>
            <a:r>
              <a:rPr lang="en-US" sz="1800" dirty="0" smtClean="0">
                <a:latin typeface="Arial" pitchFamily="34" charset="0"/>
                <a:cs typeface="Arial" pitchFamily="34" charset="0"/>
              </a:rPr>
              <a:t> </a:t>
            </a:r>
            <a:r>
              <a:rPr lang="en-US" sz="1800" dirty="0">
                <a:latin typeface="Arial" pitchFamily="34" charset="0"/>
                <a:cs typeface="Arial" pitchFamily="34" charset="0"/>
              </a:rPr>
              <a:t>	   </a:t>
            </a:r>
            <a:endParaRPr lang="en-US" sz="1800" b="0" dirty="0">
              <a:latin typeface="Arial" pitchFamily="34" charset="0"/>
              <a:cs typeface="Arial" pitchFamily="34" charset="0"/>
            </a:endParaRPr>
          </a:p>
          <a:p>
            <a:pPr>
              <a:spcBef>
                <a:spcPts val="0"/>
              </a:spcBef>
            </a:pPr>
            <a:endParaRPr lang="en-US" sz="1800" dirty="0" smtClean="0">
              <a:latin typeface="Arial" pitchFamily="34" charset="0"/>
              <a:cs typeface="Arial" pitchFamily="34" charset="0"/>
            </a:endParaRPr>
          </a:p>
          <a:p>
            <a:pPr>
              <a:spcBef>
                <a:spcPts val="0"/>
              </a:spcBef>
            </a:pPr>
            <a:r>
              <a:rPr lang="en-US" sz="1800" dirty="0">
                <a:latin typeface="Arial" pitchFamily="34" charset="0"/>
                <a:cs typeface="Arial" pitchFamily="34" charset="0"/>
              </a:rPr>
              <a:t>	</a:t>
            </a:r>
            <a:endParaRPr lang="en-GB" sz="1800" dirty="0">
              <a:latin typeface="Arial" pitchFamily="34" charset="0"/>
              <a:cs typeface="Arial" pitchFamily="34" charset="0"/>
            </a:endParaRPr>
          </a:p>
        </p:txBody>
      </p:sp>
      <p:sp>
        <p:nvSpPr>
          <p:cNvPr id="45" name="Rectangle 7"/>
          <p:cNvSpPr>
            <a:spLocks noChangeArrowheads="1"/>
          </p:cNvSpPr>
          <p:nvPr/>
        </p:nvSpPr>
        <p:spPr bwMode="auto">
          <a:xfrm>
            <a:off x="0" y="24660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48" name="Object 5"/>
          <p:cNvGraphicFramePr>
            <a:graphicFrameLocks noChangeAspect="1"/>
          </p:cNvGraphicFramePr>
          <p:nvPr>
            <p:extLst>
              <p:ext uri="{D42A27DB-BD31-4B8C-83A1-F6EECF244321}">
                <p14:modId xmlns:p14="http://schemas.microsoft.com/office/powerpoint/2010/main" val="4176025027"/>
              </p:ext>
            </p:extLst>
          </p:nvPr>
        </p:nvGraphicFramePr>
        <p:xfrm>
          <a:off x="2478088" y="3925888"/>
          <a:ext cx="2959100" cy="825500"/>
        </p:xfrm>
        <a:graphic>
          <a:graphicData uri="http://schemas.openxmlformats.org/presentationml/2006/ole">
            <mc:AlternateContent xmlns:mc="http://schemas.openxmlformats.org/markup-compatibility/2006">
              <mc:Choice xmlns:v="urn:schemas-microsoft-com:vml" Requires="v">
                <p:oleObj spid="_x0000_s262327" name="Equation" r:id="rId5" imgW="2958840" imgH="825480" progId="Equation.3">
                  <p:embed/>
                </p:oleObj>
              </mc:Choice>
              <mc:Fallback>
                <p:oleObj name="Equation" r:id="rId5" imgW="2958840" imgH="825480" progId="Equation.3">
                  <p:embed/>
                  <p:pic>
                    <p:nvPicPr>
                      <p:cNvPr id="0" name=""/>
                      <p:cNvPicPr>
                        <a:picLocks noChangeAspect="1" noChangeArrowheads="1"/>
                      </p:cNvPicPr>
                      <p:nvPr/>
                    </p:nvPicPr>
                    <p:blipFill>
                      <a:blip r:embed="rId6"/>
                      <a:srcRect/>
                      <a:stretch>
                        <a:fillRect/>
                      </a:stretch>
                    </p:blipFill>
                    <p:spPr bwMode="auto">
                      <a:xfrm>
                        <a:off x="2478088" y="3925888"/>
                        <a:ext cx="295910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6"/>
          <p:cNvGraphicFramePr>
            <a:graphicFrameLocks noChangeAspect="1"/>
          </p:cNvGraphicFramePr>
          <p:nvPr>
            <p:extLst>
              <p:ext uri="{D42A27DB-BD31-4B8C-83A1-F6EECF244321}">
                <p14:modId xmlns:p14="http://schemas.microsoft.com/office/powerpoint/2010/main" val="1717234165"/>
              </p:ext>
            </p:extLst>
          </p:nvPr>
        </p:nvGraphicFramePr>
        <p:xfrm>
          <a:off x="6215063" y="4338000"/>
          <a:ext cx="1587500" cy="419100"/>
        </p:xfrm>
        <a:graphic>
          <a:graphicData uri="http://schemas.openxmlformats.org/presentationml/2006/ole">
            <mc:AlternateContent xmlns:mc="http://schemas.openxmlformats.org/markup-compatibility/2006">
              <mc:Choice xmlns:v="urn:schemas-microsoft-com:vml" Requires="v">
                <p:oleObj spid="_x0000_s262328" name="Equation" r:id="rId7" imgW="1587240" imgH="419040" progId="Equation.3">
                  <p:embed/>
                </p:oleObj>
              </mc:Choice>
              <mc:Fallback>
                <p:oleObj name="Equation" r:id="rId7" imgW="158724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15063" y="4338000"/>
                        <a:ext cx="1587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8"/>
          <p:cNvGraphicFramePr>
            <a:graphicFrameLocks noChangeAspect="1"/>
          </p:cNvGraphicFramePr>
          <p:nvPr>
            <p:extLst>
              <p:ext uri="{D42A27DB-BD31-4B8C-83A1-F6EECF244321}">
                <p14:modId xmlns:p14="http://schemas.microsoft.com/office/powerpoint/2010/main" val="2248341223"/>
              </p:ext>
            </p:extLst>
          </p:nvPr>
        </p:nvGraphicFramePr>
        <p:xfrm>
          <a:off x="5514975" y="2592388"/>
          <a:ext cx="1854200" cy="381000"/>
        </p:xfrm>
        <a:graphic>
          <a:graphicData uri="http://schemas.openxmlformats.org/presentationml/2006/ole">
            <mc:AlternateContent xmlns:mc="http://schemas.openxmlformats.org/markup-compatibility/2006">
              <mc:Choice xmlns:v="urn:schemas-microsoft-com:vml" Requires="v">
                <p:oleObj spid="_x0000_s262329" name="Equation" r:id="rId9" imgW="1854000" imgH="380880" progId="Equation.3">
                  <p:embed/>
                </p:oleObj>
              </mc:Choice>
              <mc:Fallback>
                <p:oleObj name="Equation" r:id="rId9" imgW="185400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14975" y="2592388"/>
                        <a:ext cx="1854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9"/>
          <p:cNvGraphicFramePr>
            <a:graphicFrameLocks noChangeAspect="1"/>
          </p:cNvGraphicFramePr>
          <p:nvPr>
            <p:extLst>
              <p:ext uri="{D42A27DB-BD31-4B8C-83A1-F6EECF244321}">
                <p14:modId xmlns:p14="http://schemas.microsoft.com/office/powerpoint/2010/main" val="3633966846"/>
              </p:ext>
            </p:extLst>
          </p:nvPr>
        </p:nvGraphicFramePr>
        <p:xfrm>
          <a:off x="2524125" y="2592000"/>
          <a:ext cx="2184400" cy="368300"/>
        </p:xfrm>
        <a:graphic>
          <a:graphicData uri="http://schemas.openxmlformats.org/presentationml/2006/ole">
            <mc:AlternateContent xmlns:mc="http://schemas.openxmlformats.org/markup-compatibility/2006">
              <mc:Choice xmlns:v="urn:schemas-microsoft-com:vml" Requires="v">
                <p:oleObj spid="_x0000_s262330" name="Equation" r:id="rId11" imgW="2184120" imgH="368280" progId="Equation.3">
                  <p:embed/>
                </p:oleObj>
              </mc:Choice>
              <mc:Fallback>
                <p:oleObj name="Equation" r:id="rId11" imgW="2184120" imgH="3682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24125" y="2592000"/>
                        <a:ext cx="2184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10"/>
          <p:cNvGraphicFramePr>
            <a:graphicFrameLocks noChangeAspect="1"/>
          </p:cNvGraphicFramePr>
          <p:nvPr>
            <p:extLst>
              <p:ext uri="{D42A27DB-BD31-4B8C-83A1-F6EECF244321}">
                <p14:modId xmlns:p14="http://schemas.microsoft.com/office/powerpoint/2010/main" val="4267374866"/>
              </p:ext>
            </p:extLst>
          </p:nvPr>
        </p:nvGraphicFramePr>
        <p:xfrm>
          <a:off x="2495550" y="3268950"/>
          <a:ext cx="1422400" cy="381000"/>
        </p:xfrm>
        <a:graphic>
          <a:graphicData uri="http://schemas.openxmlformats.org/presentationml/2006/ole">
            <mc:AlternateContent xmlns:mc="http://schemas.openxmlformats.org/markup-compatibility/2006">
              <mc:Choice xmlns:v="urn:schemas-microsoft-com:vml" Requires="v">
                <p:oleObj spid="_x0000_s262331" name="Equation" r:id="rId13" imgW="1422360" imgH="380880" progId="Equation.3">
                  <p:embed/>
                </p:oleObj>
              </mc:Choice>
              <mc:Fallback>
                <p:oleObj name="Equation" r:id="rId13" imgW="1422360" imgH="3808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95550" y="3268950"/>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3" name="Text Box 4"/>
          <p:cNvSpPr txBox="1">
            <a:spLocks noChangeArrowheads="1"/>
          </p:cNvSpPr>
          <p:nvPr/>
        </p:nvSpPr>
        <p:spPr bwMode="auto">
          <a:xfrm>
            <a:off x="301626" y="3265488"/>
            <a:ext cx="1517650"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US" sz="1800" dirty="0">
                <a:latin typeface="Arial" pitchFamily="34" charset="0"/>
                <a:cs typeface="Arial" pitchFamily="34" charset="0"/>
              </a:rPr>
              <a:t>	</a:t>
            </a:r>
            <a:r>
              <a:rPr lang="en-US" sz="1800" dirty="0" smtClean="0">
                <a:latin typeface="Arial" pitchFamily="34" charset="0"/>
                <a:cs typeface="Arial" pitchFamily="34" charset="0"/>
              </a:rPr>
              <a:t>Define</a:t>
            </a:r>
            <a:endParaRPr lang="en-GB" sz="1800" dirty="0">
              <a:latin typeface="Arial" pitchFamily="34" charset="0"/>
              <a:cs typeface="Arial" pitchFamily="34" charset="0"/>
            </a:endParaRPr>
          </a:p>
        </p:txBody>
      </p:sp>
      <p:sp>
        <p:nvSpPr>
          <p:cNvPr id="54" name="Text Box 4"/>
          <p:cNvSpPr txBox="1">
            <a:spLocks noChangeArrowheads="1"/>
          </p:cNvSpPr>
          <p:nvPr/>
        </p:nvSpPr>
        <p:spPr bwMode="auto">
          <a:xfrm>
            <a:off x="301626" y="2579689"/>
            <a:ext cx="2032000" cy="487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US" sz="1800" dirty="0">
                <a:latin typeface="Arial" pitchFamily="34" charset="0"/>
                <a:cs typeface="Arial" pitchFamily="34" charset="0"/>
              </a:rPr>
              <a:t>	Suppose  	   </a:t>
            </a:r>
            <a:endParaRPr lang="en-US" sz="1800" b="0" dirty="0">
              <a:latin typeface="Arial" pitchFamily="34" charset="0"/>
              <a:cs typeface="Arial" pitchFamily="34" charset="0"/>
            </a:endParaRPr>
          </a:p>
          <a:p>
            <a:pPr>
              <a:spcBef>
                <a:spcPts val="0"/>
              </a:spcBef>
            </a:pPr>
            <a:endParaRPr lang="en-US" sz="1800" dirty="0">
              <a:latin typeface="Arial" pitchFamily="34" charset="0"/>
              <a:cs typeface="Arial" pitchFamily="34" charset="0"/>
            </a:endParaRPr>
          </a:p>
        </p:txBody>
      </p:sp>
      <p:sp>
        <p:nvSpPr>
          <p:cNvPr id="55" name="Text Box 4"/>
          <p:cNvSpPr txBox="1">
            <a:spLocks noChangeArrowheads="1"/>
          </p:cNvSpPr>
          <p:nvPr/>
        </p:nvSpPr>
        <p:spPr bwMode="auto">
          <a:xfrm>
            <a:off x="5302250" y="4374000"/>
            <a:ext cx="95567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tabLst/>
            </a:pPr>
            <a:r>
              <a:rPr lang="en-GB" sz="1800" dirty="0" smtClean="0">
                <a:latin typeface="Arial" pitchFamily="34" charset="0"/>
                <a:cs typeface="Arial" pitchFamily="34" charset="0"/>
              </a:rPr>
              <a:t>where</a:t>
            </a:r>
            <a:endParaRPr lang="en-US" sz="1800" dirty="0">
              <a:latin typeface="Arial" pitchFamily="34" charset="0"/>
              <a:cs typeface="Arial" pitchFamily="34" charset="0"/>
            </a:endParaRPr>
          </a:p>
        </p:txBody>
      </p:sp>
    </p:spTree>
    <p:extLst>
      <p:ext uri="{BB962C8B-B14F-4D97-AF65-F5344CB8AC3E}">
        <p14:creationId xmlns:p14="http://schemas.microsoft.com/office/powerpoint/2010/main" val="40010103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8845" name="Text Box 13"/>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dirty="0">
                <a:solidFill>
                  <a:srgbClr val="3366FF"/>
                </a:solidFill>
                <a:latin typeface="Arial" charset="0"/>
              </a:rPr>
              <a:t>	</a:t>
            </a:r>
            <a:r>
              <a:rPr lang="en-US" sz="1000" b="0" dirty="0" smtClean="0">
                <a:solidFill>
                  <a:srgbClr val="3366FF"/>
                </a:solidFill>
                <a:latin typeface="Arial" charset="0"/>
              </a:rPr>
              <a:t>13</a:t>
            </a:r>
            <a:endParaRPr lang="en-US" sz="1000" b="0" dirty="0">
              <a:solidFill>
                <a:srgbClr val="3366FF"/>
              </a:solidFill>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24"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The disturbance term in the revised model now satisfies Assumption A.3.</a:t>
            </a:r>
            <a:endParaRPr lang="en-GB" sz="1500"/>
          </a:p>
        </p:txBody>
      </p:sp>
      <p:sp>
        <p:nvSpPr>
          <p:cNvPr id="26" name="Text Box 5"/>
          <p:cNvSpPr txBox="1">
            <a:spLocks noChangeArrowheads="1"/>
          </p:cNvSpPr>
          <p:nvPr/>
        </p:nvSpPr>
        <p:spPr bwMode="auto">
          <a:xfrm>
            <a:off x="301625" y="522000"/>
            <a:ext cx="3813175" cy="5921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pPr>
              <a:lnSpc>
                <a:spcPct val="150000"/>
              </a:lnSpc>
            </a:pPr>
            <a:r>
              <a:rPr lang="en-US" sz="1800" dirty="0" smtClean="0">
                <a:latin typeface="Arial" charset="0"/>
              </a:rPr>
              <a:t>ASSUMPTIONS </a:t>
            </a:r>
            <a:r>
              <a:rPr lang="en-US" sz="1800" dirty="0">
                <a:latin typeface="Arial" charset="0"/>
              </a:rPr>
              <a:t>FOR MODEL </a:t>
            </a:r>
            <a:r>
              <a:rPr lang="en-US" sz="1800" dirty="0" smtClean="0">
                <a:latin typeface="Arial" charset="0"/>
              </a:rPr>
              <a:t>A</a:t>
            </a:r>
            <a:endParaRPr lang="en-US" sz="1800" dirty="0">
              <a:latin typeface="Arial" charset="0"/>
            </a:endParaRPr>
          </a:p>
        </p:txBody>
      </p:sp>
      <p:sp>
        <p:nvSpPr>
          <p:cNvPr id="30"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33"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34"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35" name="Text Box 4"/>
          <p:cNvSpPr txBox="1">
            <a:spLocks noChangeArrowheads="1"/>
          </p:cNvSpPr>
          <p:nvPr/>
        </p:nvSpPr>
        <p:spPr bwMode="auto">
          <a:xfrm>
            <a:off x="301625" y="1206000"/>
            <a:ext cx="5641975" cy="5254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GB" sz="1800" dirty="0" smtClean="0">
                <a:latin typeface="Arial" charset="0"/>
              </a:rPr>
              <a:t>A.3</a:t>
            </a:r>
            <a:r>
              <a:rPr lang="en-GB" sz="1800" dirty="0">
                <a:latin typeface="Arial" charset="0"/>
              </a:rPr>
              <a:t>	The disturbance term has zero </a:t>
            </a:r>
            <a:r>
              <a:rPr lang="en-GB" sz="1800" dirty="0" smtClean="0">
                <a:latin typeface="Arial" charset="0"/>
              </a:rPr>
              <a:t>expectation</a:t>
            </a:r>
          </a:p>
        </p:txBody>
      </p:sp>
      <p:sp>
        <p:nvSpPr>
          <p:cNvPr id="36" name="Rectangle 7"/>
          <p:cNvSpPr>
            <a:spLocks noChangeArrowheads="1"/>
          </p:cNvSpPr>
          <p:nvPr/>
        </p:nvSpPr>
        <p:spPr bwMode="auto">
          <a:xfrm>
            <a:off x="0" y="3816000"/>
            <a:ext cx="9144000" cy="10692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37" name="Rectangle 7"/>
          <p:cNvSpPr>
            <a:spLocks noChangeArrowheads="1"/>
          </p:cNvSpPr>
          <p:nvPr/>
        </p:nvSpPr>
        <p:spPr bwMode="auto">
          <a:xfrm>
            <a:off x="0" y="49752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38" name="Rectangle 7"/>
          <p:cNvSpPr>
            <a:spLocks noChangeArrowheads="1"/>
          </p:cNvSpPr>
          <p:nvPr/>
        </p:nvSpPr>
        <p:spPr bwMode="auto">
          <a:xfrm>
            <a:off x="0" y="3168000"/>
            <a:ext cx="9144000" cy="558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39" name="Rectangle 7"/>
          <p:cNvSpPr>
            <a:spLocks noChangeArrowheads="1"/>
          </p:cNvSpPr>
          <p:nvPr/>
        </p:nvSpPr>
        <p:spPr bwMode="auto">
          <a:xfrm>
            <a:off x="0" y="17640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40" name="Object 7"/>
          <p:cNvGraphicFramePr>
            <a:graphicFrameLocks noChangeAspect="1"/>
          </p:cNvGraphicFramePr>
          <p:nvPr>
            <p:extLst>
              <p:ext uri="{D42A27DB-BD31-4B8C-83A1-F6EECF244321}">
                <p14:modId xmlns:p14="http://schemas.microsoft.com/office/powerpoint/2010/main" val="570268036"/>
              </p:ext>
            </p:extLst>
          </p:nvPr>
        </p:nvGraphicFramePr>
        <p:xfrm>
          <a:off x="2022475" y="1893888"/>
          <a:ext cx="1206500" cy="381000"/>
        </p:xfrm>
        <a:graphic>
          <a:graphicData uri="http://schemas.openxmlformats.org/presentationml/2006/ole">
            <mc:AlternateContent xmlns:mc="http://schemas.openxmlformats.org/markup-compatibility/2006">
              <mc:Choice xmlns:v="urn:schemas-microsoft-com:vml" Requires="v">
                <p:oleObj spid="_x0000_s263381" name="Equation" r:id="rId3" imgW="1206360" imgH="380880" progId="Equation.3">
                  <p:embed/>
                </p:oleObj>
              </mc:Choice>
              <mc:Fallback>
                <p:oleObj name="Equation" r:id="rId3" imgW="1206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2475" y="1893888"/>
                        <a:ext cx="1206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 Box 4"/>
          <p:cNvSpPr txBox="1">
            <a:spLocks noChangeArrowheads="1"/>
          </p:cNvSpPr>
          <p:nvPr/>
        </p:nvSpPr>
        <p:spPr bwMode="auto">
          <a:xfrm>
            <a:off x="3416301" y="1893889"/>
            <a:ext cx="1155700" cy="4492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ct val="50000"/>
              </a:spcBef>
            </a:pPr>
            <a:r>
              <a:rPr lang="en-GB" sz="1800" dirty="0" smtClean="0">
                <a:latin typeface="Arial" pitchFamily="34" charset="0"/>
                <a:cs typeface="Arial" pitchFamily="34" charset="0"/>
              </a:rPr>
              <a:t>for </a:t>
            </a:r>
            <a:r>
              <a:rPr lang="en-GB" sz="1800" dirty="0">
                <a:latin typeface="Arial" pitchFamily="34" charset="0"/>
                <a:cs typeface="Arial" pitchFamily="34" charset="0"/>
              </a:rPr>
              <a:t>all </a:t>
            </a:r>
            <a:r>
              <a:rPr lang="en-GB" sz="1800" i="1" dirty="0">
                <a:latin typeface="Arial" pitchFamily="34" charset="0"/>
                <a:cs typeface="Arial" pitchFamily="34" charset="0"/>
              </a:rPr>
              <a:t>i</a:t>
            </a:r>
            <a:endParaRPr lang="en-GB" sz="1800" dirty="0">
              <a:latin typeface="Arial" pitchFamily="34" charset="0"/>
              <a:cs typeface="Arial" pitchFamily="34" charset="0"/>
            </a:endParaRPr>
          </a:p>
          <a:p>
            <a:pPr>
              <a:spcBef>
                <a:spcPts val="0"/>
              </a:spcBef>
            </a:pPr>
            <a:endParaRPr lang="en-US" sz="1800" dirty="0" smtClean="0">
              <a:latin typeface="Arial" pitchFamily="34" charset="0"/>
              <a:cs typeface="Arial" pitchFamily="34" charset="0"/>
            </a:endParaRPr>
          </a:p>
          <a:p>
            <a:pPr>
              <a:spcBef>
                <a:spcPts val="0"/>
              </a:spcBef>
            </a:pPr>
            <a:r>
              <a:rPr lang="en-US" sz="1800" dirty="0" smtClean="0">
                <a:latin typeface="Arial" pitchFamily="34" charset="0"/>
                <a:cs typeface="Arial" pitchFamily="34" charset="0"/>
              </a:rPr>
              <a:t> </a:t>
            </a:r>
            <a:r>
              <a:rPr lang="en-US" sz="1800" dirty="0">
                <a:latin typeface="Arial" pitchFamily="34" charset="0"/>
                <a:cs typeface="Arial" pitchFamily="34" charset="0"/>
              </a:rPr>
              <a:t>	   </a:t>
            </a:r>
            <a:endParaRPr lang="en-US" sz="1800" b="0" dirty="0">
              <a:latin typeface="Arial" pitchFamily="34" charset="0"/>
              <a:cs typeface="Arial" pitchFamily="34" charset="0"/>
            </a:endParaRPr>
          </a:p>
          <a:p>
            <a:pPr>
              <a:spcBef>
                <a:spcPts val="0"/>
              </a:spcBef>
            </a:pPr>
            <a:endParaRPr lang="en-US" sz="1800" dirty="0" smtClean="0">
              <a:latin typeface="Arial" pitchFamily="34" charset="0"/>
              <a:cs typeface="Arial" pitchFamily="34" charset="0"/>
            </a:endParaRPr>
          </a:p>
          <a:p>
            <a:pPr>
              <a:spcBef>
                <a:spcPts val="0"/>
              </a:spcBef>
            </a:pPr>
            <a:r>
              <a:rPr lang="en-US" sz="1800" dirty="0">
                <a:latin typeface="Arial" pitchFamily="34" charset="0"/>
                <a:cs typeface="Arial" pitchFamily="34" charset="0"/>
              </a:rPr>
              <a:t>	</a:t>
            </a:r>
            <a:endParaRPr lang="en-GB" sz="1800" dirty="0">
              <a:latin typeface="Arial" pitchFamily="34" charset="0"/>
              <a:cs typeface="Arial" pitchFamily="34" charset="0"/>
            </a:endParaRPr>
          </a:p>
        </p:txBody>
      </p:sp>
      <p:sp>
        <p:nvSpPr>
          <p:cNvPr id="42" name="Rectangle 7"/>
          <p:cNvSpPr>
            <a:spLocks noChangeArrowheads="1"/>
          </p:cNvSpPr>
          <p:nvPr/>
        </p:nvSpPr>
        <p:spPr bwMode="auto">
          <a:xfrm>
            <a:off x="0" y="24660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43" name="Object 5"/>
          <p:cNvGraphicFramePr>
            <a:graphicFrameLocks noChangeAspect="1"/>
          </p:cNvGraphicFramePr>
          <p:nvPr>
            <p:extLst>
              <p:ext uri="{D42A27DB-BD31-4B8C-83A1-F6EECF244321}">
                <p14:modId xmlns:p14="http://schemas.microsoft.com/office/powerpoint/2010/main" val="2058621718"/>
              </p:ext>
            </p:extLst>
          </p:nvPr>
        </p:nvGraphicFramePr>
        <p:xfrm>
          <a:off x="2478088" y="3925888"/>
          <a:ext cx="2959100" cy="825500"/>
        </p:xfrm>
        <a:graphic>
          <a:graphicData uri="http://schemas.openxmlformats.org/presentationml/2006/ole">
            <mc:AlternateContent xmlns:mc="http://schemas.openxmlformats.org/markup-compatibility/2006">
              <mc:Choice xmlns:v="urn:schemas-microsoft-com:vml" Requires="v">
                <p:oleObj spid="_x0000_s263382" name="Equation" r:id="rId5" imgW="2958840" imgH="825480" progId="Equation.3">
                  <p:embed/>
                </p:oleObj>
              </mc:Choice>
              <mc:Fallback>
                <p:oleObj name="Equation" r:id="rId5" imgW="2958840" imgH="825480" progId="Equation.3">
                  <p:embed/>
                  <p:pic>
                    <p:nvPicPr>
                      <p:cNvPr id="0" name=""/>
                      <p:cNvPicPr>
                        <a:picLocks noChangeAspect="1" noChangeArrowheads="1"/>
                      </p:cNvPicPr>
                      <p:nvPr/>
                    </p:nvPicPr>
                    <p:blipFill>
                      <a:blip r:embed="rId6"/>
                      <a:srcRect/>
                      <a:stretch>
                        <a:fillRect/>
                      </a:stretch>
                    </p:blipFill>
                    <p:spPr bwMode="auto">
                      <a:xfrm>
                        <a:off x="2478088" y="3925888"/>
                        <a:ext cx="295910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6"/>
          <p:cNvGraphicFramePr>
            <a:graphicFrameLocks noChangeAspect="1"/>
          </p:cNvGraphicFramePr>
          <p:nvPr>
            <p:extLst>
              <p:ext uri="{D42A27DB-BD31-4B8C-83A1-F6EECF244321}">
                <p14:modId xmlns:p14="http://schemas.microsoft.com/office/powerpoint/2010/main" val="1000530953"/>
              </p:ext>
            </p:extLst>
          </p:nvPr>
        </p:nvGraphicFramePr>
        <p:xfrm>
          <a:off x="6215063" y="4338000"/>
          <a:ext cx="1587500" cy="419100"/>
        </p:xfrm>
        <a:graphic>
          <a:graphicData uri="http://schemas.openxmlformats.org/presentationml/2006/ole">
            <mc:AlternateContent xmlns:mc="http://schemas.openxmlformats.org/markup-compatibility/2006">
              <mc:Choice xmlns:v="urn:schemas-microsoft-com:vml" Requires="v">
                <p:oleObj spid="_x0000_s263383" name="Equation" r:id="rId7" imgW="1587240" imgH="419040" progId="Equation.3">
                  <p:embed/>
                </p:oleObj>
              </mc:Choice>
              <mc:Fallback>
                <p:oleObj name="Equation" r:id="rId7" imgW="158724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15063" y="4338000"/>
                        <a:ext cx="1587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8"/>
          <p:cNvGraphicFramePr>
            <a:graphicFrameLocks noChangeAspect="1"/>
          </p:cNvGraphicFramePr>
          <p:nvPr>
            <p:extLst>
              <p:ext uri="{D42A27DB-BD31-4B8C-83A1-F6EECF244321}">
                <p14:modId xmlns:p14="http://schemas.microsoft.com/office/powerpoint/2010/main" val="713026548"/>
              </p:ext>
            </p:extLst>
          </p:nvPr>
        </p:nvGraphicFramePr>
        <p:xfrm>
          <a:off x="5514975" y="2592388"/>
          <a:ext cx="1854200" cy="381000"/>
        </p:xfrm>
        <a:graphic>
          <a:graphicData uri="http://schemas.openxmlformats.org/presentationml/2006/ole">
            <mc:AlternateContent xmlns:mc="http://schemas.openxmlformats.org/markup-compatibility/2006">
              <mc:Choice xmlns:v="urn:schemas-microsoft-com:vml" Requires="v">
                <p:oleObj spid="_x0000_s263384" name="Equation" r:id="rId9" imgW="1854000" imgH="380880" progId="Equation.3">
                  <p:embed/>
                </p:oleObj>
              </mc:Choice>
              <mc:Fallback>
                <p:oleObj name="Equation" r:id="rId9" imgW="185400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14975" y="2592388"/>
                        <a:ext cx="1854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9"/>
          <p:cNvGraphicFramePr>
            <a:graphicFrameLocks noChangeAspect="1"/>
          </p:cNvGraphicFramePr>
          <p:nvPr>
            <p:extLst>
              <p:ext uri="{D42A27DB-BD31-4B8C-83A1-F6EECF244321}">
                <p14:modId xmlns:p14="http://schemas.microsoft.com/office/powerpoint/2010/main" val="2964220823"/>
              </p:ext>
            </p:extLst>
          </p:nvPr>
        </p:nvGraphicFramePr>
        <p:xfrm>
          <a:off x="2524125" y="2592000"/>
          <a:ext cx="2184400" cy="368300"/>
        </p:xfrm>
        <a:graphic>
          <a:graphicData uri="http://schemas.openxmlformats.org/presentationml/2006/ole">
            <mc:AlternateContent xmlns:mc="http://schemas.openxmlformats.org/markup-compatibility/2006">
              <mc:Choice xmlns:v="urn:schemas-microsoft-com:vml" Requires="v">
                <p:oleObj spid="_x0000_s263385" name="Equation" r:id="rId11" imgW="2184120" imgH="368280" progId="Equation.3">
                  <p:embed/>
                </p:oleObj>
              </mc:Choice>
              <mc:Fallback>
                <p:oleObj name="Equation" r:id="rId11" imgW="2184120" imgH="3682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24125" y="2592000"/>
                        <a:ext cx="2184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10"/>
          <p:cNvGraphicFramePr>
            <a:graphicFrameLocks noChangeAspect="1"/>
          </p:cNvGraphicFramePr>
          <p:nvPr>
            <p:extLst>
              <p:ext uri="{D42A27DB-BD31-4B8C-83A1-F6EECF244321}">
                <p14:modId xmlns:p14="http://schemas.microsoft.com/office/powerpoint/2010/main" val="2820468498"/>
              </p:ext>
            </p:extLst>
          </p:nvPr>
        </p:nvGraphicFramePr>
        <p:xfrm>
          <a:off x="2495550" y="3268950"/>
          <a:ext cx="1422400" cy="381000"/>
        </p:xfrm>
        <a:graphic>
          <a:graphicData uri="http://schemas.openxmlformats.org/presentationml/2006/ole">
            <mc:AlternateContent xmlns:mc="http://schemas.openxmlformats.org/markup-compatibility/2006">
              <mc:Choice xmlns:v="urn:schemas-microsoft-com:vml" Requires="v">
                <p:oleObj spid="_x0000_s263386" name="Equation" r:id="rId13" imgW="1422360" imgH="380880" progId="Equation.3">
                  <p:embed/>
                </p:oleObj>
              </mc:Choice>
              <mc:Fallback>
                <p:oleObj name="Equation" r:id="rId13" imgW="1422360" imgH="3808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95550" y="3268950"/>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47"/>
          <p:cNvGraphicFramePr>
            <a:graphicFrameLocks noChangeAspect="1"/>
          </p:cNvGraphicFramePr>
          <p:nvPr>
            <p:extLst>
              <p:ext uri="{D42A27DB-BD31-4B8C-83A1-F6EECF244321}">
                <p14:modId xmlns:p14="http://schemas.microsoft.com/office/powerpoint/2010/main" val="2820661760"/>
              </p:ext>
            </p:extLst>
          </p:nvPr>
        </p:nvGraphicFramePr>
        <p:xfrm>
          <a:off x="2054225" y="5118100"/>
          <a:ext cx="6134100" cy="381000"/>
        </p:xfrm>
        <a:graphic>
          <a:graphicData uri="http://schemas.openxmlformats.org/presentationml/2006/ole">
            <mc:AlternateContent xmlns:mc="http://schemas.openxmlformats.org/markup-compatibility/2006">
              <mc:Choice xmlns:v="urn:schemas-microsoft-com:vml" Requires="v">
                <p:oleObj spid="_x0000_s263387" name="Equation" r:id="rId15" imgW="6134040" imgH="380880" progId="Equation.3">
                  <p:embed/>
                </p:oleObj>
              </mc:Choice>
              <mc:Fallback>
                <p:oleObj name="Equation" r:id="rId15" imgW="6134040" imgH="380880" progId="Equation.3">
                  <p:embed/>
                  <p:pic>
                    <p:nvPicPr>
                      <p:cNvPr id="0" name=""/>
                      <p:cNvPicPr>
                        <a:picLocks noChangeAspect="1" noChangeArrowheads="1"/>
                      </p:cNvPicPr>
                      <p:nvPr/>
                    </p:nvPicPr>
                    <p:blipFill>
                      <a:blip r:embed="rId16"/>
                      <a:srcRect/>
                      <a:stretch>
                        <a:fillRect/>
                      </a:stretch>
                    </p:blipFill>
                    <p:spPr bwMode="auto">
                      <a:xfrm>
                        <a:off x="2054225" y="5118100"/>
                        <a:ext cx="613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Text Box 4"/>
          <p:cNvSpPr txBox="1">
            <a:spLocks noChangeArrowheads="1"/>
          </p:cNvSpPr>
          <p:nvPr/>
        </p:nvSpPr>
        <p:spPr bwMode="auto">
          <a:xfrm>
            <a:off x="301626" y="3265488"/>
            <a:ext cx="1517650"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US" sz="1800" dirty="0">
                <a:latin typeface="Arial" pitchFamily="34" charset="0"/>
                <a:cs typeface="Arial" pitchFamily="34" charset="0"/>
              </a:rPr>
              <a:t>	</a:t>
            </a:r>
            <a:r>
              <a:rPr lang="en-US" sz="1800" dirty="0" smtClean="0">
                <a:latin typeface="Arial" pitchFamily="34" charset="0"/>
                <a:cs typeface="Arial" pitchFamily="34" charset="0"/>
              </a:rPr>
              <a:t>Define</a:t>
            </a:r>
            <a:endParaRPr lang="en-GB" sz="1800" dirty="0">
              <a:latin typeface="Arial" pitchFamily="34" charset="0"/>
              <a:cs typeface="Arial" pitchFamily="34" charset="0"/>
            </a:endParaRPr>
          </a:p>
        </p:txBody>
      </p:sp>
      <p:sp>
        <p:nvSpPr>
          <p:cNvPr id="50" name="Text Box 4"/>
          <p:cNvSpPr txBox="1">
            <a:spLocks noChangeArrowheads="1"/>
          </p:cNvSpPr>
          <p:nvPr/>
        </p:nvSpPr>
        <p:spPr bwMode="auto">
          <a:xfrm>
            <a:off x="301626" y="2579689"/>
            <a:ext cx="2032000" cy="487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US" sz="1800" dirty="0">
                <a:latin typeface="Arial" pitchFamily="34" charset="0"/>
                <a:cs typeface="Arial" pitchFamily="34" charset="0"/>
              </a:rPr>
              <a:t>	Suppose  	   </a:t>
            </a:r>
            <a:endParaRPr lang="en-US" sz="1800" b="0" dirty="0">
              <a:latin typeface="Arial" pitchFamily="34" charset="0"/>
              <a:cs typeface="Arial" pitchFamily="34" charset="0"/>
            </a:endParaRPr>
          </a:p>
          <a:p>
            <a:pPr>
              <a:spcBef>
                <a:spcPts val="0"/>
              </a:spcBef>
            </a:pPr>
            <a:endParaRPr lang="en-US" sz="1800" dirty="0">
              <a:latin typeface="Arial" pitchFamily="34" charset="0"/>
              <a:cs typeface="Arial" pitchFamily="34" charset="0"/>
            </a:endParaRPr>
          </a:p>
        </p:txBody>
      </p:sp>
      <p:sp>
        <p:nvSpPr>
          <p:cNvPr id="51" name="Text Box 4"/>
          <p:cNvSpPr txBox="1">
            <a:spLocks noChangeArrowheads="1"/>
          </p:cNvSpPr>
          <p:nvPr/>
        </p:nvSpPr>
        <p:spPr bwMode="auto">
          <a:xfrm>
            <a:off x="5302250" y="4374000"/>
            <a:ext cx="95567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tabLst/>
            </a:pPr>
            <a:r>
              <a:rPr lang="en-GB" sz="1800" dirty="0" smtClean="0">
                <a:latin typeface="Arial" pitchFamily="34" charset="0"/>
                <a:cs typeface="Arial" pitchFamily="34" charset="0"/>
              </a:rPr>
              <a:t>where</a:t>
            </a:r>
            <a:endParaRPr lang="en-US" sz="1800" dirty="0">
              <a:latin typeface="Arial" pitchFamily="34" charset="0"/>
              <a:cs typeface="Arial" pitchFamily="34" charset="0"/>
            </a:endParaRPr>
          </a:p>
        </p:txBody>
      </p:sp>
      <p:sp>
        <p:nvSpPr>
          <p:cNvPr id="52" name="Text Box 4"/>
          <p:cNvSpPr txBox="1">
            <a:spLocks noChangeArrowheads="1"/>
          </p:cNvSpPr>
          <p:nvPr/>
        </p:nvSpPr>
        <p:spPr bwMode="auto">
          <a:xfrm>
            <a:off x="301626" y="5119200"/>
            <a:ext cx="1346200"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US" sz="1800" dirty="0">
                <a:latin typeface="Arial" pitchFamily="34" charset="0"/>
                <a:cs typeface="Arial" pitchFamily="34" charset="0"/>
              </a:rPr>
              <a:t>	</a:t>
            </a:r>
            <a:r>
              <a:rPr lang="en-US" sz="1800" dirty="0" smtClean="0">
                <a:latin typeface="Arial" pitchFamily="34" charset="0"/>
                <a:cs typeface="Arial" pitchFamily="34" charset="0"/>
              </a:rPr>
              <a:t>Then</a:t>
            </a:r>
            <a:endParaRPr lang="en-GB" sz="1800" dirty="0">
              <a:latin typeface="Arial" pitchFamily="34" charset="0"/>
              <a:cs typeface="Arial" pitchFamily="34" charset="0"/>
            </a:endParaRPr>
          </a:p>
        </p:txBody>
      </p:sp>
    </p:spTree>
    <p:extLst>
      <p:ext uri="{BB962C8B-B14F-4D97-AF65-F5344CB8AC3E}">
        <p14:creationId xmlns:p14="http://schemas.microsoft.com/office/powerpoint/2010/main" val="7285987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8844"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a:t>The price that we pay is that the interpretation of the intercept has changed.  It has absorbed the nonzero component of the disturbance term in addition to whatever had previously been responsible for it.  </a:t>
            </a:r>
          </a:p>
        </p:txBody>
      </p:sp>
      <p:sp>
        <p:nvSpPr>
          <p:cNvPr id="248845" name="Text Box 13"/>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14</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23"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24"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25"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6" name="Text Box 4"/>
          <p:cNvSpPr txBox="1">
            <a:spLocks noChangeArrowheads="1"/>
          </p:cNvSpPr>
          <p:nvPr/>
        </p:nvSpPr>
        <p:spPr bwMode="auto">
          <a:xfrm>
            <a:off x="301625" y="1206000"/>
            <a:ext cx="5641975" cy="5254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GB" sz="1800" dirty="0" smtClean="0">
                <a:latin typeface="Arial" charset="0"/>
              </a:rPr>
              <a:t>A.3</a:t>
            </a:r>
            <a:r>
              <a:rPr lang="en-GB" sz="1800" dirty="0">
                <a:latin typeface="Arial" charset="0"/>
              </a:rPr>
              <a:t>	The disturbance term has zero </a:t>
            </a:r>
            <a:r>
              <a:rPr lang="en-GB" sz="1800" dirty="0" smtClean="0">
                <a:latin typeface="Arial" charset="0"/>
              </a:rPr>
              <a:t>expectation</a:t>
            </a:r>
          </a:p>
        </p:txBody>
      </p:sp>
      <p:sp>
        <p:nvSpPr>
          <p:cNvPr id="27" name="Rectangle 7"/>
          <p:cNvSpPr>
            <a:spLocks noChangeArrowheads="1"/>
          </p:cNvSpPr>
          <p:nvPr/>
        </p:nvSpPr>
        <p:spPr bwMode="auto">
          <a:xfrm>
            <a:off x="0" y="3816000"/>
            <a:ext cx="9144000" cy="10692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44" name="Rectangle 7"/>
          <p:cNvSpPr>
            <a:spLocks noChangeArrowheads="1"/>
          </p:cNvSpPr>
          <p:nvPr/>
        </p:nvSpPr>
        <p:spPr bwMode="auto">
          <a:xfrm>
            <a:off x="0" y="49752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45" name="Rectangle 7"/>
          <p:cNvSpPr>
            <a:spLocks noChangeArrowheads="1"/>
          </p:cNvSpPr>
          <p:nvPr/>
        </p:nvSpPr>
        <p:spPr bwMode="auto">
          <a:xfrm>
            <a:off x="0" y="3168000"/>
            <a:ext cx="9144000" cy="558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46" name="Rectangle 7"/>
          <p:cNvSpPr>
            <a:spLocks noChangeArrowheads="1"/>
          </p:cNvSpPr>
          <p:nvPr/>
        </p:nvSpPr>
        <p:spPr bwMode="auto">
          <a:xfrm>
            <a:off x="0" y="17640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47" name="Object 7"/>
          <p:cNvGraphicFramePr>
            <a:graphicFrameLocks noChangeAspect="1"/>
          </p:cNvGraphicFramePr>
          <p:nvPr>
            <p:extLst>
              <p:ext uri="{D42A27DB-BD31-4B8C-83A1-F6EECF244321}">
                <p14:modId xmlns:p14="http://schemas.microsoft.com/office/powerpoint/2010/main" val="570268036"/>
              </p:ext>
            </p:extLst>
          </p:nvPr>
        </p:nvGraphicFramePr>
        <p:xfrm>
          <a:off x="2022475" y="1893888"/>
          <a:ext cx="1206500" cy="381000"/>
        </p:xfrm>
        <a:graphic>
          <a:graphicData uri="http://schemas.openxmlformats.org/presentationml/2006/ole">
            <mc:AlternateContent xmlns:mc="http://schemas.openxmlformats.org/markup-compatibility/2006">
              <mc:Choice xmlns:v="urn:schemas-microsoft-com:vml" Requires="v">
                <p:oleObj spid="_x0000_s264412" name="Equation" r:id="rId3" imgW="1206360" imgH="380880" progId="Equation.3">
                  <p:embed/>
                </p:oleObj>
              </mc:Choice>
              <mc:Fallback>
                <p:oleObj name="Equation" r:id="rId3" imgW="1206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2475" y="1893888"/>
                        <a:ext cx="1206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Text Box 4"/>
          <p:cNvSpPr txBox="1">
            <a:spLocks noChangeArrowheads="1"/>
          </p:cNvSpPr>
          <p:nvPr/>
        </p:nvSpPr>
        <p:spPr bwMode="auto">
          <a:xfrm>
            <a:off x="3416301" y="1893889"/>
            <a:ext cx="1155700" cy="4492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ct val="50000"/>
              </a:spcBef>
            </a:pPr>
            <a:r>
              <a:rPr lang="en-GB" sz="1800" dirty="0" smtClean="0">
                <a:latin typeface="Arial" pitchFamily="34" charset="0"/>
                <a:cs typeface="Arial" pitchFamily="34" charset="0"/>
              </a:rPr>
              <a:t>for </a:t>
            </a:r>
            <a:r>
              <a:rPr lang="en-GB" sz="1800" dirty="0">
                <a:latin typeface="Arial" pitchFamily="34" charset="0"/>
                <a:cs typeface="Arial" pitchFamily="34" charset="0"/>
              </a:rPr>
              <a:t>all </a:t>
            </a:r>
            <a:r>
              <a:rPr lang="en-GB" sz="1800" i="1" dirty="0">
                <a:latin typeface="Arial" pitchFamily="34" charset="0"/>
                <a:cs typeface="Arial" pitchFamily="34" charset="0"/>
              </a:rPr>
              <a:t>i</a:t>
            </a:r>
            <a:endParaRPr lang="en-GB" sz="1800" dirty="0">
              <a:latin typeface="Arial" pitchFamily="34" charset="0"/>
              <a:cs typeface="Arial" pitchFamily="34" charset="0"/>
            </a:endParaRPr>
          </a:p>
          <a:p>
            <a:pPr>
              <a:spcBef>
                <a:spcPts val="0"/>
              </a:spcBef>
            </a:pPr>
            <a:endParaRPr lang="en-US" sz="1800" dirty="0" smtClean="0">
              <a:latin typeface="Arial" pitchFamily="34" charset="0"/>
              <a:cs typeface="Arial" pitchFamily="34" charset="0"/>
            </a:endParaRPr>
          </a:p>
          <a:p>
            <a:pPr>
              <a:spcBef>
                <a:spcPts val="0"/>
              </a:spcBef>
            </a:pPr>
            <a:r>
              <a:rPr lang="en-US" sz="1800" dirty="0" smtClean="0">
                <a:latin typeface="Arial" pitchFamily="34" charset="0"/>
                <a:cs typeface="Arial" pitchFamily="34" charset="0"/>
              </a:rPr>
              <a:t> </a:t>
            </a:r>
            <a:r>
              <a:rPr lang="en-US" sz="1800" dirty="0">
                <a:latin typeface="Arial" pitchFamily="34" charset="0"/>
                <a:cs typeface="Arial" pitchFamily="34" charset="0"/>
              </a:rPr>
              <a:t>	   </a:t>
            </a:r>
            <a:endParaRPr lang="en-US" sz="1800" b="0" dirty="0">
              <a:latin typeface="Arial" pitchFamily="34" charset="0"/>
              <a:cs typeface="Arial" pitchFamily="34" charset="0"/>
            </a:endParaRPr>
          </a:p>
          <a:p>
            <a:pPr>
              <a:spcBef>
                <a:spcPts val="0"/>
              </a:spcBef>
            </a:pPr>
            <a:endParaRPr lang="en-US" sz="1800" dirty="0" smtClean="0">
              <a:latin typeface="Arial" pitchFamily="34" charset="0"/>
              <a:cs typeface="Arial" pitchFamily="34" charset="0"/>
            </a:endParaRPr>
          </a:p>
          <a:p>
            <a:pPr>
              <a:spcBef>
                <a:spcPts val="0"/>
              </a:spcBef>
            </a:pPr>
            <a:r>
              <a:rPr lang="en-US" sz="1800" dirty="0">
                <a:latin typeface="Arial" pitchFamily="34" charset="0"/>
                <a:cs typeface="Arial" pitchFamily="34" charset="0"/>
              </a:rPr>
              <a:t>	</a:t>
            </a:r>
            <a:endParaRPr lang="en-GB" sz="1800" dirty="0">
              <a:latin typeface="Arial" pitchFamily="34" charset="0"/>
              <a:cs typeface="Arial" pitchFamily="34" charset="0"/>
            </a:endParaRPr>
          </a:p>
        </p:txBody>
      </p:sp>
      <p:sp>
        <p:nvSpPr>
          <p:cNvPr id="49" name="Rectangle 7"/>
          <p:cNvSpPr>
            <a:spLocks noChangeArrowheads="1"/>
          </p:cNvSpPr>
          <p:nvPr/>
        </p:nvSpPr>
        <p:spPr bwMode="auto">
          <a:xfrm>
            <a:off x="0" y="24660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50" name="Object 5"/>
          <p:cNvGraphicFramePr>
            <a:graphicFrameLocks noChangeAspect="1"/>
          </p:cNvGraphicFramePr>
          <p:nvPr>
            <p:extLst>
              <p:ext uri="{D42A27DB-BD31-4B8C-83A1-F6EECF244321}">
                <p14:modId xmlns:p14="http://schemas.microsoft.com/office/powerpoint/2010/main" val="2058621718"/>
              </p:ext>
            </p:extLst>
          </p:nvPr>
        </p:nvGraphicFramePr>
        <p:xfrm>
          <a:off x="2478088" y="3925888"/>
          <a:ext cx="2959100" cy="825500"/>
        </p:xfrm>
        <a:graphic>
          <a:graphicData uri="http://schemas.openxmlformats.org/presentationml/2006/ole">
            <mc:AlternateContent xmlns:mc="http://schemas.openxmlformats.org/markup-compatibility/2006">
              <mc:Choice xmlns:v="urn:schemas-microsoft-com:vml" Requires="v">
                <p:oleObj spid="_x0000_s264413" name="Equation" r:id="rId5" imgW="2958840" imgH="825480" progId="Equation.3">
                  <p:embed/>
                </p:oleObj>
              </mc:Choice>
              <mc:Fallback>
                <p:oleObj name="Equation" r:id="rId5" imgW="2958840" imgH="825480" progId="Equation.3">
                  <p:embed/>
                  <p:pic>
                    <p:nvPicPr>
                      <p:cNvPr id="0" name=""/>
                      <p:cNvPicPr>
                        <a:picLocks noChangeAspect="1" noChangeArrowheads="1"/>
                      </p:cNvPicPr>
                      <p:nvPr/>
                    </p:nvPicPr>
                    <p:blipFill>
                      <a:blip r:embed="rId6"/>
                      <a:srcRect/>
                      <a:stretch>
                        <a:fillRect/>
                      </a:stretch>
                    </p:blipFill>
                    <p:spPr bwMode="auto">
                      <a:xfrm>
                        <a:off x="2478088" y="3925888"/>
                        <a:ext cx="295910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6"/>
          <p:cNvGraphicFramePr>
            <a:graphicFrameLocks noChangeAspect="1"/>
          </p:cNvGraphicFramePr>
          <p:nvPr>
            <p:extLst>
              <p:ext uri="{D42A27DB-BD31-4B8C-83A1-F6EECF244321}">
                <p14:modId xmlns:p14="http://schemas.microsoft.com/office/powerpoint/2010/main" val="1000530953"/>
              </p:ext>
            </p:extLst>
          </p:nvPr>
        </p:nvGraphicFramePr>
        <p:xfrm>
          <a:off x="6215063" y="4338000"/>
          <a:ext cx="1587500" cy="419100"/>
        </p:xfrm>
        <a:graphic>
          <a:graphicData uri="http://schemas.openxmlformats.org/presentationml/2006/ole">
            <mc:AlternateContent xmlns:mc="http://schemas.openxmlformats.org/markup-compatibility/2006">
              <mc:Choice xmlns:v="urn:schemas-microsoft-com:vml" Requires="v">
                <p:oleObj spid="_x0000_s264414" name="Equation" r:id="rId7" imgW="1587240" imgH="419040" progId="Equation.3">
                  <p:embed/>
                </p:oleObj>
              </mc:Choice>
              <mc:Fallback>
                <p:oleObj name="Equation" r:id="rId7" imgW="158724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15063" y="4338000"/>
                        <a:ext cx="1587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8"/>
          <p:cNvGraphicFramePr>
            <a:graphicFrameLocks noChangeAspect="1"/>
          </p:cNvGraphicFramePr>
          <p:nvPr>
            <p:extLst>
              <p:ext uri="{D42A27DB-BD31-4B8C-83A1-F6EECF244321}">
                <p14:modId xmlns:p14="http://schemas.microsoft.com/office/powerpoint/2010/main" val="713026548"/>
              </p:ext>
            </p:extLst>
          </p:nvPr>
        </p:nvGraphicFramePr>
        <p:xfrm>
          <a:off x="5514975" y="2592388"/>
          <a:ext cx="1854200" cy="381000"/>
        </p:xfrm>
        <a:graphic>
          <a:graphicData uri="http://schemas.openxmlformats.org/presentationml/2006/ole">
            <mc:AlternateContent xmlns:mc="http://schemas.openxmlformats.org/markup-compatibility/2006">
              <mc:Choice xmlns:v="urn:schemas-microsoft-com:vml" Requires="v">
                <p:oleObj spid="_x0000_s264415" name="Equation" r:id="rId9" imgW="1854000" imgH="380880" progId="Equation.3">
                  <p:embed/>
                </p:oleObj>
              </mc:Choice>
              <mc:Fallback>
                <p:oleObj name="Equation" r:id="rId9" imgW="185400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14975" y="2592388"/>
                        <a:ext cx="1854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 name="Object 9"/>
          <p:cNvGraphicFramePr>
            <a:graphicFrameLocks noChangeAspect="1"/>
          </p:cNvGraphicFramePr>
          <p:nvPr>
            <p:extLst>
              <p:ext uri="{D42A27DB-BD31-4B8C-83A1-F6EECF244321}">
                <p14:modId xmlns:p14="http://schemas.microsoft.com/office/powerpoint/2010/main" val="2964220823"/>
              </p:ext>
            </p:extLst>
          </p:nvPr>
        </p:nvGraphicFramePr>
        <p:xfrm>
          <a:off x="2524125" y="2592000"/>
          <a:ext cx="2184400" cy="368300"/>
        </p:xfrm>
        <a:graphic>
          <a:graphicData uri="http://schemas.openxmlformats.org/presentationml/2006/ole">
            <mc:AlternateContent xmlns:mc="http://schemas.openxmlformats.org/markup-compatibility/2006">
              <mc:Choice xmlns:v="urn:schemas-microsoft-com:vml" Requires="v">
                <p:oleObj spid="_x0000_s264416" name="Equation" r:id="rId11" imgW="2184120" imgH="368280" progId="Equation.3">
                  <p:embed/>
                </p:oleObj>
              </mc:Choice>
              <mc:Fallback>
                <p:oleObj name="Equation" r:id="rId11" imgW="2184120" imgH="3682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24125" y="2592000"/>
                        <a:ext cx="2184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4" name="Object 10"/>
          <p:cNvGraphicFramePr>
            <a:graphicFrameLocks noChangeAspect="1"/>
          </p:cNvGraphicFramePr>
          <p:nvPr>
            <p:extLst>
              <p:ext uri="{D42A27DB-BD31-4B8C-83A1-F6EECF244321}">
                <p14:modId xmlns:p14="http://schemas.microsoft.com/office/powerpoint/2010/main" val="2820468498"/>
              </p:ext>
            </p:extLst>
          </p:nvPr>
        </p:nvGraphicFramePr>
        <p:xfrm>
          <a:off x="2495550" y="3268950"/>
          <a:ext cx="1422400" cy="381000"/>
        </p:xfrm>
        <a:graphic>
          <a:graphicData uri="http://schemas.openxmlformats.org/presentationml/2006/ole">
            <mc:AlternateContent xmlns:mc="http://schemas.openxmlformats.org/markup-compatibility/2006">
              <mc:Choice xmlns:v="urn:schemas-microsoft-com:vml" Requires="v">
                <p:oleObj spid="_x0000_s264417" name="Equation" r:id="rId13" imgW="1422360" imgH="380880" progId="Equation.3">
                  <p:embed/>
                </p:oleObj>
              </mc:Choice>
              <mc:Fallback>
                <p:oleObj name="Equation" r:id="rId13" imgW="1422360" imgH="3808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95550" y="3268950"/>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5" name="Object 54"/>
          <p:cNvGraphicFramePr>
            <a:graphicFrameLocks noChangeAspect="1"/>
          </p:cNvGraphicFramePr>
          <p:nvPr>
            <p:extLst>
              <p:ext uri="{D42A27DB-BD31-4B8C-83A1-F6EECF244321}">
                <p14:modId xmlns:p14="http://schemas.microsoft.com/office/powerpoint/2010/main" val="2820661760"/>
              </p:ext>
            </p:extLst>
          </p:nvPr>
        </p:nvGraphicFramePr>
        <p:xfrm>
          <a:off x="2054225" y="5118100"/>
          <a:ext cx="6134100" cy="381000"/>
        </p:xfrm>
        <a:graphic>
          <a:graphicData uri="http://schemas.openxmlformats.org/presentationml/2006/ole">
            <mc:AlternateContent xmlns:mc="http://schemas.openxmlformats.org/markup-compatibility/2006">
              <mc:Choice xmlns:v="urn:schemas-microsoft-com:vml" Requires="v">
                <p:oleObj spid="_x0000_s264418" name="Equation" r:id="rId15" imgW="6134040" imgH="380880" progId="Equation.3">
                  <p:embed/>
                </p:oleObj>
              </mc:Choice>
              <mc:Fallback>
                <p:oleObj name="Equation" r:id="rId15" imgW="6134040" imgH="380880" progId="Equation.3">
                  <p:embed/>
                  <p:pic>
                    <p:nvPicPr>
                      <p:cNvPr id="0" name=""/>
                      <p:cNvPicPr>
                        <a:picLocks noChangeAspect="1" noChangeArrowheads="1"/>
                      </p:cNvPicPr>
                      <p:nvPr/>
                    </p:nvPicPr>
                    <p:blipFill>
                      <a:blip r:embed="rId16"/>
                      <a:srcRect/>
                      <a:stretch>
                        <a:fillRect/>
                      </a:stretch>
                    </p:blipFill>
                    <p:spPr bwMode="auto">
                      <a:xfrm>
                        <a:off x="2054225" y="5118100"/>
                        <a:ext cx="613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6" name="Text Box 4"/>
          <p:cNvSpPr txBox="1">
            <a:spLocks noChangeArrowheads="1"/>
          </p:cNvSpPr>
          <p:nvPr/>
        </p:nvSpPr>
        <p:spPr bwMode="auto">
          <a:xfrm>
            <a:off x="301626" y="3265488"/>
            <a:ext cx="1517650"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US" sz="1800" dirty="0">
                <a:latin typeface="Arial" pitchFamily="34" charset="0"/>
                <a:cs typeface="Arial" pitchFamily="34" charset="0"/>
              </a:rPr>
              <a:t>	</a:t>
            </a:r>
            <a:r>
              <a:rPr lang="en-US" sz="1800" dirty="0" smtClean="0">
                <a:latin typeface="Arial" pitchFamily="34" charset="0"/>
                <a:cs typeface="Arial" pitchFamily="34" charset="0"/>
              </a:rPr>
              <a:t>Define</a:t>
            </a:r>
            <a:endParaRPr lang="en-GB" sz="1800" dirty="0">
              <a:latin typeface="Arial" pitchFamily="34" charset="0"/>
              <a:cs typeface="Arial" pitchFamily="34" charset="0"/>
            </a:endParaRPr>
          </a:p>
        </p:txBody>
      </p:sp>
      <p:sp>
        <p:nvSpPr>
          <p:cNvPr id="57" name="Text Box 4"/>
          <p:cNvSpPr txBox="1">
            <a:spLocks noChangeArrowheads="1"/>
          </p:cNvSpPr>
          <p:nvPr/>
        </p:nvSpPr>
        <p:spPr bwMode="auto">
          <a:xfrm>
            <a:off x="301626" y="2579689"/>
            <a:ext cx="2032000" cy="487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US" sz="1800" dirty="0">
                <a:latin typeface="Arial" pitchFamily="34" charset="0"/>
                <a:cs typeface="Arial" pitchFamily="34" charset="0"/>
              </a:rPr>
              <a:t>	Suppose  	   </a:t>
            </a:r>
            <a:endParaRPr lang="en-US" sz="1800" b="0" dirty="0">
              <a:latin typeface="Arial" pitchFamily="34" charset="0"/>
              <a:cs typeface="Arial" pitchFamily="34" charset="0"/>
            </a:endParaRPr>
          </a:p>
          <a:p>
            <a:pPr>
              <a:spcBef>
                <a:spcPts val="0"/>
              </a:spcBef>
            </a:pPr>
            <a:endParaRPr lang="en-US" sz="1800" dirty="0">
              <a:latin typeface="Arial" pitchFamily="34" charset="0"/>
              <a:cs typeface="Arial" pitchFamily="34" charset="0"/>
            </a:endParaRPr>
          </a:p>
        </p:txBody>
      </p:sp>
      <p:sp>
        <p:nvSpPr>
          <p:cNvPr id="58" name="Text Box 4"/>
          <p:cNvSpPr txBox="1">
            <a:spLocks noChangeArrowheads="1"/>
          </p:cNvSpPr>
          <p:nvPr/>
        </p:nvSpPr>
        <p:spPr bwMode="auto">
          <a:xfrm>
            <a:off x="5302250" y="4374000"/>
            <a:ext cx="95567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tabLst/>
            </a:pPr>
            <a:r>
              <a:rPr lang="en-GB" sz="1800" dirty="0" smtClean="0">
                <a:latin typeface="Arial" pitchFamily="34" charset="0"/>
                <a:cs typeface="Arial" pitchFamily="34" charset="0"/>
              </a:rPr>
              <a:t>where</a:t>
            </a:r>
            <a:endParaRPr lang="en-US" sz="1800" dirty="0">
              <a:latin typeface="Arial" pitchFamily="34" charset="0"/>
              <a:cs typeface="Arial" pitchFamily="34" charset="0"/>
            </a:endParaRPr>
          </a:p>
        </p:txBody>
      </p:sp>
      <p:sp>
        <p:nvSpPr>
          <p:cNvPr id="59" name="Text Box 4"/>
          <p:cNvSpPr txBox="1">
            <a:spLocks noChangeArrowheads="1"/>
          </p:cNvSpPr>
          <p:nvPr/>
        </p:nvSpPr>
        <p:spPr bwMode="auto">
          <a:xfrm>
            <a:off x="301626" y="5119200"/>
            <a:ext cx="1346200"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US" sz="1800" dirty="0">
                <a:latin typeface="Arial" pitchFamily="34" charset="0"/>
                <a:cs typeface="Arial" pitchFamily="34" charset="0"/>
              </a:rPr>
              <a:t>	</a:t>
            </a:r>
            <a:r>
              <a:rPr lang="en-US" sz="1800" dirty="0" smtClean="0">
                <a:latin typeface="Arial" pitchFamily="34" charset="0"/>
                <a:cs typeface="Arial" pitchFamily="34" charset="0"/>
              </a:rPr>
              <a:t>Then</a:t>
            </a:r>
            <a:endParaRPr lang="en-GB" sz="1800" dirty="0">
              <a:latin typeface="Arial" pitchFamily="34" charset="0"/>
              <a:cs typeface="Arial" pitchFamily="34" charset="0"/>
            </a:endParaRPr>
          </a:p>
        </p:txBody>
      </p:sp>
    </p:spTree>
    <p:extLst>
      <p:ext uri="{BB962C8B-B14F-4D97-AF65-F5344CB8AC3E}">
        <p14:creationId xmlns:p14="http://schemas.microsoft.com/office/powerpoint/2010/main" val="9692818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7"/>
          <p:cNvSpPr>
            <a:spLocks noChangeArrowheads="1"/>
          </p:cNvSpPr>
          <p:nvPr/>
        </p:nvSpPr>
        <p:spPr bwMode="auto">
          <a:xfrm>
            <a:off x="0" y="3816000"/>
            <a:ext cx="9144000" cy="10692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46" name="Rectangle 7"/>
          <p:cNvSpPr>
            <a:spLocks noChangeArrowheads="1"/>
          </p:cNvSpPr>
          <p:nvPr/>
        </p:nvSpPr>
        <p:spPr bwMode="auto">
          <a:xfrm>
            <a:off x="0" y="49752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8" name="Rectangle 7"/>
          <p:cNvSpPr>
            <a:spLocks noChangeArrowheads="1"/>
          </p:cNvSpPr>
          <p:nvPr/>
        </p:nvSpPr>
        <p:spPr bwMode="auto">
          <a:xfrm>
            <a:off x="0" y="3168000"/>
            <a:ext cx="9144000" cy="558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8845" name="Text Box 13"/>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dirty="0">
                <a:solidFill>
                  <a:srgbClr val="3366FF"/>
                </a:solidFill>
                <a:latin typeface="Arial" charset="0"/>
              </a:rPr>
              <a:t>	</a:t>
            </a:r>
            <a:r>
              <a:rPr lang="en-US" sz="1000" b="0" dirty="0" smtClean="0">
                <a:solidFill>
                  <a:srgbClr val="3366FF"/>
                </a:solidFill>
                <a:latin typeface="Arial" charset="0"/>
              </a:rPr>
              <a:t>15</a:t>
            </a:r>
            <a:endParaRPr lang="en-US" sz="1000" b="0" dirty="0">
              <a:solidFill>
                <a:srgbClr val="3366FF"/>
              </a:solidFill>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21"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dirty="0"/>
              <a:t>This is usually acceptable because the role of the constant is usually to pick up any systematic tendency in </a:t>
            </a:r>
            <a:r>
              <a:rPr lang="en-GB" sz="1500" i="1" dirty="0"/>
              <a:t>Y</a:t>
            </a:r>
            <a:r>
              <a:rPr lang="en-GB" sz="1500" dirty="0"/>
              <a:t> not accounted for by the </a:t>
            </a:r>
            <a:r>
              <a:rPr lang="en-GB" sz="1500" dirty="0" err="1"/>
              <a:t>regressor</a:t>
            </a:r>
            <a:r>
              <a:rPr lang="en-GB" sz="1500" dirty="0"/>
              <a:t>(s). </a:t>
            </a:r>
          </a:p>
          <a:p>
            <a:endParaRPr lang="en-GB" sz="1500" dirty="0"/>
          </a:p>
        </p:txBody>
      </p:sp>
      <p:sp>
        <p:nvSpPr>
          <p:cNvPr id="29" name="Rectangle 7"/>
          <p:cNvSpPr>
            <a:spLocks noChangeArrowheads="1"/>
          </p:cNvSpPr>
          <p:nvPr/>
        </p:nvSpPr>
        <p:spPr bwMode="auto">
          <a:xfrm>
            <a:off x="0" y="17640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30" name="Object 7"/>
          <p:cNvGraphicFramePr>
            <a:graphicFrameLocks noChangeAspect="1"/>
          </p:cNvGraphicFramePr>
          <p:nvPr>
            <p:extLst>
              <p:ext uri="{D42A27DB-BD31-4B8C-83A1-F6EECF244321}">
                <p14:modId xmlns:p14="http://schemas.microsoft.com/office/powerpoint/2010/main" val="420062947"/>
              </p:ext>
            </p:extLst>
          </p:nvPr>
        </p:nvGraphicFramePr>
        <p:xfrm>
          <a:off x="2022475" y="1893888"/>
          <a:ext cx="1206500" cy="381000"/>
        </p:xfrm>
        <a:graphic>
          <a:graphicData uri="http://schemas.openxmlformats.org/presentationml/2006/ole">
            <mc:AlternateContent xmlns:mc="http://schemas.openxmlformats.org/markup-compatibility/2006">
              <mc:Choice xmlns:v="urn:schemas-microsoft-com:vml" Requires="v">
                <p:oleObj spid="_x0000_s266488" name="Equation" r:id="rId3" imgW="1206360" imgH="380880" progId="Equation.3">
                  <p:embed/>
                </p:oleObj>
              </mc:Choice>
              <mc:Fallback>
                <p:oleObj name="Equation" r:id="rId3" imgW="1206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2475" y="1893888"/>
                        <a:ext cx="1206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Text Box 4"/>
          <p:cNvSpPr txBox="1">
            <a:spLocks noChangeArrowheads="1"/>
          </p:cNvSpPr>
          <p:nvPr/>
        </p:nvSpPr>
        <p:spPr bwMode="auto">
          <a:xfrm>
            <a:off x="3416301" y="1893889"/>
            <a:ext cx="1155700" cy="4492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ct val="50000"/>
              </a:spcBef>
            </a:pPr>
            <a:r>
              <a:rPr lang="en-GB" sz="1800" dirty="0" smtClean="0">
                <a:latin typeface="Arial" pitchFamily="34" charset="0"/>
                <a:cs typeface="Arial" pitchFamily="34" charset="0"/>
              </a:rPr>
              <a:t>for </a:t>
            </a:r>
            <a:r>
              <a:rPr lang="en-GB" sz="1800" dirty="0">
                <a:latin typeface="Arial" pitchFamily="34" charset="0"/>
                <a:cs typeface="Arial" pitchFamily="34" charset="0"/>
              </a:rPr>
              <a:t>all </a:t>
            </a:r>
            <a:r>
              <a:rPr lang="en-GB" sz="1800" i="1" dirty="0">
                <a:latin typeface="Arial" pitchFamily="34" charset="0"/>
                <a:cs typeface="Arial" pitchFamily="34" charset="0"/>
              </a:rPr>
              <a:t>i</a:t>
            </a:r>
            <a:endParaRPr lang="en-GB" sz="1800" dirty="0">
              <a:latin typeface="Arial" pitchFamily="34" charset="0"/>
              <a:cs typeface="Arial" pitchFamily="34" charset="0"/>
            </a:endParaRPr>
          </a:p>
          <a:p>
            <a:pPr>
              <a:spcBef>
                <a:spcPts val="0"/>
              </a:spcBef>
            </a:pPr>
            <a:endParaRPr lang="en-US" sz="1800" dirty="0" smtClean="0">
              <a:latin typeface="Arial" pitchFamily="34" charset="0"/>
              <a:cs typeface="Arial" pitchFamily="34" charset="0"/>
            </a:endParaRPr>
          </a:p>
          <a:p>
            <a:pPr>
              <a:spcBef>
                <a:spcPts val="0"/>
              </a:spcBef>
            </a:pPr>
            <a:r>
              <a:rPr lang="en-US" sz="1800" dirty="0" smtClean="0">
                <a:latin typeface="Arial" pitchFamily="34" charset="0"/>
                <a:cs typeface="Arial" pitchFamily="34" charset="0"/>
              </a:rPr>
              <a:t> </a:t>
            </a:r>
            <a:r>
              <a:rPr lang="en-US" sz="1800" dirty="0">
                <a:latin typeface="Arial" pitchFamily="34" charset="0"/>
                <a:cs typeface="Arial" pitchFamily="34" charset="0"/>
              </a:rPr>
              <a:t>	   </a:t>
            </a:r>
            <a:endParaRPr lang="en-US" sz="1800" b="0" dirty="0">
              <a:latin typeface="Arial" pitchFamily="34" charset="0"/>
              <a:cs typeface="Arial" pitchFamily="34" charset="0"/>
            </a:endParaRPr>
          </a:p>
          <a:p>
            <a:pPr>
              <a:spcBef>
                <a:spcPts val="0"/>
              </a:spcBef>
            </a:pPr>
            <a:endParaRPr lang="en-US" sz="1800" dirty="0" smtClean="0">
              <a:latin typeface="Arial" pitchFamily="34" charset="0"/>
              <a:cs typeface="Arial" pitchFamily="34" charset="0"/>
            </a:endParaRPr>
          </a:p>
          <a:p>
            <a:pPr>
              <a:spcBef>
                <a:spcPts val="0"/>
              </a:spcBef>
            </a:pPr>
            <a:r>
              <a:rPr lang="en-US" sz="1800" dirty="0">
                <a:latin typeface="Arial" pitchFamily="34" charset="0"/>
                <a:cs typeface="Arial" pitchFamily="34" charset="0"/>
              </a:rPr>
              <a:t>	</a:t>
            </a:r>
            <a:endParaRPr lang="en-GB" sz="1800" dirty="0">
              <a:latin typeface="Arial" pitchFamily="34" charset="0"/>
              <a:cs typeface="Arial" pitchFamily="34" charset="0"/>
            </a:endParaRPr>
          </a:p>
        </p:txBody>
      </p:sp>
      <p:sp>
        <p:nvSpPr>
          <p:cNvPr id="36" name="Rectangle 7"/>
          <p:cNvSpPr>
            <a:spLocks noChangeArrowheads="1"/>
          </p:cNvSpPr>
          <p:nvPr/>
        </p:nvSpPr>
        <p:spPr bwMode="auto">
          <a:xfrm>
            <a:off x="0" y="24660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37" name="Object 5"/>
          <p:cNvGraphicFramePr>
            <a:graphicFrameLocks noChangeAspect="1"/>
          </p:cNvGraphicFramePr>
          <p:nvPr>
            <p:extLst>
              <p:ext uri="{D42A27DB-BD31-4B8C-83A1-F6EECF244321}">
                <p14:modId xmlns:p14="http://schemas.microsoft.com/office/powerpoint/2010/main" val="4209493548"/>
              </p:ext>
            </p:extLst>
          </p:nvPr>
        </p:nvGraphicFramePr>
        <p:xfrm>
          <a:off x="2478088" y="3925888"/>
          <a:ext cx="2959100" cy="825500"/>
        </p:xfrm>
        <a:graphic>
          <a:graphicData uri="http://schemas.openxmlformats.org/presentationml/2006/ole">
            <mc:AlternateContent xmlns:mc="http://schemas.openxmlformats.org/markup-compatibility/2006">
              <mc:Choice xmlns:v="urn:schemas-microsoft-com:vml" Requires="v">
                <p:oleObj spid="_x0000_s266489" name="Equation" r:id="rId5" imgW="2958840" imgH="825480" progId="Equation.3">
                  <p:embed/>
                </p:oleObj>
              </mc:Choice>
              <mc:Fallback>
                <p:oleObj name="Equation" r:id="rId5" imgW="2958840" imgH="825480" progId="Equation.3">
                  <p:embed/>
                  <p:pic>
                    <p:nvPicPr>
                      <p:cNvPr id="0" name=""/>
                      <p:cNvPicPr>
                        <a:picLocks noChangeAspect="1" noChangeArrowheads="1"/>
                      </p:cNvPicPr>
                      <p:nvPr/>
                    </p:nvPicPr>
                    <p:blipFill>
                      <a:blip r:embed="rId6"/>
                      <a:srcRect/>
                      <a:stretch>
                        <a:fillRect/>
                      </a:stretch>
                    </p:blipFill>
                    <p:spPr bwMode="auto">
                      <a:xfrm>
                        <a:off x="2478088" y="3925888"/>
                        <a:ext cx="295910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6"/>
          <p:cNvGraphicFramePr>
            <a:graphicFrameLocks noChangeAspect="1"/>
          </p:cNvGraphicFramePr>
          <p:nvPr>
            <p:extLst>
              <p:ext uri="{D42A27DB-BD31-4B8C-83A1-F6EECF244321}">
                <p14:modId xmlns:p14="http://schemas.microsoft.com/office/powerpoint/2010/main" val="1755929279"/>
              </p:ext>
            </p:extLst>
          </p:nvPr>
        </p:nvGraphicFramePr>
        <p:xfrm>
          <a:off x="6215063" y="4338000"/>
          <a:ext cx="1587500" cy="419100"/>
        </p:xfrm>
        <a:graphic>
          <a:graphicData uri="http://schemas.openxmlformats.org/presentationml/2006/ole">
            <mc:AlternateContent xmlns:mc="http://schemas.openxmlformats.org/markup-compatibility/2006">
              <mc:Choice xmlns:v="urn:schemas-microsoft-com:vml" Requires="v">
                <p:oleObj spid="_x0000_s266490" name="Equation" r:id="rId7" imgW="1587240" imgH="419040" progId="Equation.3">
                  <p:embed/>
                </p:oleObj>
              </mc:Choice>
              <mc:Fallback>
                <p:oleObj name="Equation" r:id="rId7" imgW="158724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15063" y="4338000"/>
                        <a:ext cx="1587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8"/>
          <p:cNvGraphicFramePr>
            <a:graphicFrameLocks noChangeAspect="1"/>
          </p:cNvGraphicFramePr>
          <p:nvPr>
            <p:extLst>
              <p:ext uri="{D42A27DB-BD31-4B8C-83A1-F6EECF244321}">
                <p14:modId xmlns:p14="http://schemas.microsoft.com/office/powerpoint/2010/main" val="2561257338"/>
              </p:ext>
            </p:extLst>
          </p:nvPr>
        </p:nvGraphicFramePr>
        <p:xfrm>
          <a:off x="5514975" y="2592388"/>
          <a:ext cx="1854200" cy="381000"/>
        </p:xfrm>
        <a:graphic>
          <a:graphicData uri="http://schemas.openxmlformats.org/presentationml/2006/ole">
            <mc:AlternateContent xmlns:mc="http://schemas.openxmlformats.org/markup-compatibility/2006">
              <mc:Choice xmlns:v="urn:schemas-microsoft-com:vml" Requires="v">
                <p:oleObj spid="_x0000_s266491" name="Equation" r:id="rId9" imgW="1854000" imgH="380880" progId="Equation.3">
                  <p:embed/>
                </p:oleObj>
              </mc:Choice>
              <mc:Fallback>
                <p:oleObj name="Equation" r:id="rId9" imgW="185400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14975" y="2592388"/>
                        <a:ext cx="1854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9"/>
          <p:cNvGraphicFramePr>
            <a:graphicFrameLocks noChangeAspect="1"/>
          </p:cNvGraphicFramePr>
          <p:nvPr>
            <p:extLst>
              <p:ext uri="{D42A27DB-BD31-4B8C-83A1-F6EECF244321}">
                <p14:modId xmlns:p14="http://schemas.microsoft.com/office/powerpoint/2010/main" val="2544014588"/>
              </p:ext>
            </p:extLst>
          </p:nvPr>
        </p:nvGraphicFramePr>
        <p:xfrm>
          <a:off x="2524125" y="2592000"/>
          <a:ext cx="2184400" cy="368300"/>
        </p:xfrm>
        <a:graphic>
          <a:graphicData uri="http://schemas.openxmlformats.org/presentationml/2006/ole">
            <mc:AlternateContent xmlns:mc="http://schemas.openxmlformats.org/markup-compatibility/2006">
              <mc:Choice xmlns:v="urn:schemas-microsoft-com:vml" Requires="v">
                <p:oleObj spid="_x0000_s266492" name="Equation" r:id="rId11" imgW="2184120" imgH="368280" progId="Equation.3">
                  <p:embed/>
                </p:oleObj>
              </mc:Choice>
              <mc:Fallback>
                <p:oleObj name="Equation" r:id="rId11" imgW="2184120" imgH="3682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24125" y="2592000"/>
                        <a:ext cx="2184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10"/>
          <p:cNvGraphicFramePr>
            <a:graphicFrameLocks noChangeAspect="1"/>
          </p:cNvGraphicFramePr>
          <p:nvPr>
            <p:extLst>
              <p:ext uri="{D42A27DB-BD31-4B8C-83A1-F6EECF244321}">
                <p14:modId xmlns:p14="http://schemas.microsoft.com/office/powerpoint/2010/main" val="1364463742"/>
              </p:ext>
            </p:extLst>
          </p:nvPr>
        </p:nvGraphicFramePr>
        <p:xfrm>
          <a:off x="2495550" y="3268950"/>
          <a:ext cx="1422400" cy="381000"/>
        </p:xfrm>
        <a:graphic>
          <a:graphicData uri="http://schemas.openxmlformats.org/presentationml/2006/ole">
            <mc:AlternateContent xmlns:mc="http://schemas.openxmlformats.org/markup-compatibility/2006">
              <mc:Choice xmlns:v="urn:schemas-microsoft-com:vml" Requires="v">
                <p:oleObj spid="_x0000_s266493" name="Equation" r:id="rId13" imgW="1422360" imgH="380880" progId="Equation.3">
                  <p:embed/>
                </p:oleObj>
              </mc:Choice>
              <mc:Fallback>
                <p:oleObj name="Equation" r:id="rId13" imgW="1422360" imgH="3808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95550" y="3268950"/>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41"/>
          <p:cNvGraphicFramePr>
            <a:graphicFrameLocks noChangeAspect="1"/>
          </p:cNvGraphicFramePr>
          <p:nvPr>
            <p:extLst>
              <p:ext uri="{D42A27DB-BD31-4B8C-83A1-F6EECF244321}">
                <p14:modId xmlns:p14="http://schemas.microsoft.com/office/powerpoint/2010/main" val="2290546180"/>
              </p:ext>
            </p:extLst>
          </p:nvPr>
        </p:nvGraphicFramePr>
        <p:xfrm>
          <a:off x="2054225" y="5118100"/>
          <a:ext cx="6134100" cy="381000"/>
        </p:xfrm>
        <a:graphic>
          <a:graphicData uri="http://schemas.openxmlformats.org/presentationml/2006/ole">
            <mc:AlternateContent xmlns:mc="http://schemas.openxmlformats.org/markup-compatibility/2006">
              <mc:Choice xmlns:v="urn:schemas-microsoft-com:vml" Requires="v">
                <p:oleObj spid="_x0000_s266494" name="Equation" r:id="rId15" imgW="6134040" imgH="380880" progId="Equation.3">
                  <p:embed/>
                </p:oleObj>
              </mc:Choice>
              <mc:Fallback>
                <p:oleObj name="Equation" r:id="rId15" imgW="6134040" imgH="380880" progId="Equation.3">
                  <p:embed/>
                  <p:pic>
                    <p:nvPicPr>
                      <p:cNvPr id="0" name=""/>
                      <p:cNvPicPr>
                        <a:picLocks noChangeAspect="1" noChangeArrowheads="1"/>
                      </p:cNvPicPr>
                      <p:nvPr/>
                    </p:nvPicPr>
                    <p:blipFill>
                      <a:blip r:embed="rId16"/>
                      <a:srcRect/>
                      <a:stretch>
                        <a:fillRect/>
                      </a:stretch>
                    </p:blipFill>
                    <p:spPr bwMode="auto">
                      <a:xfrm>
                        <a:off x="2054225" y="5118100"/>
                        <a:ext cx="613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Text Box 4"/>
          <p:cNvSpPr txBox="1">
            <a:spLocks noChangeArrowheads="1"/>
          </p:cNvSpPr>
          <p:nvPr/>
        </p:nvSpPr>
        <p:spPr bwMode="auto">
          <a:xfrm>
            <a:off x="301626" y="3265488"/>
            <a:ext cx="1517650"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US" sz="1800" dirty="0">
                <a:latin typeface="Arial" pitchFamily="34" charset="0"/>
                <a:cs typeface="Arial" pitchFamily="34" charset="0"/>
              </a:rPr>
              <a:t>	</a:t>
            </a:r>
            <a:r>
              <a:rPr lang="en-US" sz="1800" dirty="0" smtClean="0">
                <a:latin typeface="Arial" pitchFamily="34" charset="0"/>
                <a:cs typeface="Arial" pitchFamily="34" charset="0"/>
              </a:rPr>
              <a:t>Define</a:t>
            </a:r>
            <a:endParaRPr lang="en-GB" sz="1800" dirty="0">
              <a:latin typeface="Arial" pitchFamily="34" charset="0"/>
              <a:cs typeface="Arial" pitchFamily="34" charset="0"/>
            </a:endParaRPr>
          </a:p>
        </p:txBody>
      </p:sp>
      <p:sp>
        <p:nvSpPr>
          <p:cNvPr id="44" name="Text Box 4"/>
          <p:cNvSpPr txBox="1">
            <a:spLocks noChangeArrowheads="1"/>
          </p:cNvSpPr>
          <p:nvPr/>
        </p:nvSpPr>
        <p:spPr bwMode="auto">
          <a:xfrm>
            <a:off x="301626" y="2579689"/>
            <a:ext cx="2032000" cy="487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US" sz="1800" dirty="0">
                <a:latin typeface="Arial" pitchFamily="34" charset="0"/>
                <a:cs typeface="Arial" pitchFamily="34" charset="0"/>
              </a:rPr>
              <a:t>	Suppose  	   </a:t>
            </a:r>
            <a:endParaRPr lang="en-US" sz="1800" b="0" dirty="0">
              <a:latin typeface="Arial" pitchFamily="34" charset="0"/>
              <a:cs typeface="Arial" pitchFamily="34" charset="0"/>
            </a:endParaRPr>
          </a:p>
          <a:p>
            <a:pPr>
              <a:spcBef>
                <a:spcPts val="0"/>
              </a:spcBef>
            </a:pPr>
            <a:endParaRPr lang="en-US" sz="1800" dirty="0">
              <a:latin typeface="Arial" pitchFamily="34" charset="0"/>
              <a:cs typeface="Arial" pitchFamily="34" charset="0"/>
            </a:endParaRPr>
          </a:p>
        </p:txBody>
      </p:sp>
      <p:sp>
        <p:nvSpPr>
          <p:cNvPr id="23"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25"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26"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7" name="Text Box 4"/>
          <p:cNvSpPr txBox="1">
            <a:spLocks noChangeArrowheads="1"/>
          </p:cNvSpPr>
          <p:nvPr/>
        </p:nvSpPr>
        <p:spPr bwMode="auto">
          <a:xfrm>
            <a:off x="301625" y="1206000"/>
            <a:ext cx="5641975" cy="5254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GB" sz="1800" dirty="0" smtClean="0">
                <a:latin typeface="Arial" charset="0"/>
              </a:rPr>
              <a:t>A.3</a:t>
            </a:r>
            <a:r>
              <a:rPr lang="en-GB" sz="1800" dirty="0">
                <a:latin typeface="Arial" charset="0"/>
              </a:rPr>
              <a:t>	The disturbance term has zero </a:t>
            </a:r>
            <a:r>
              <a:rPr lang="en-GB" sz="1800" dirty="0" smtClean="0">
                <a:latin typeface="Arial" charset="0"/>
              </a:rPr>
              <a:t>expectation</a:t>
            </a:r>
          </a:p>
        </p:txBody>
      </p:sp>
      <p:sp>
        <p:nvSpPr>
          <p:cNvPr id="47" name="Text Box 4"/>
          <p:cNvSpPr txBox="1">
            <a:spLocks noChangeArrowheads="1"/>
          </p:cNvSpPr>
          <p:nvPr/>
        </p:nvSpPr>
        <p:spPr bwMode="auto">
          <a:xfrm>
            <a:off x="5302250" y="4374000"/>
            <a:ext cx="95567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tabLst/>
            </a:pPr>
            <a:r>
              <a:rPr lang="en-GB" sz="1800" dirty="0" smtClean="0">
                <a:latin typeface="Arial" pitchFamily="34" charset="0"/>
                <a:cs typeface="Arial" pitchFamily="34" charset="0"/>
              </a:rPr>
              <a:t>where</a:t>
            </a:r>
            <a:endParaRPr lang="en-US" sz="1800" dirty="0">
              <a:latin typeface="Arial" pitchFamily="34" charset="0"/>
              <a:cs typeface="Arial" pitchFamily="34" charset="0"/>
            </a:endParaRPr>
          </a:p>
        </p:txBody>
      </p:sp>
      <p:sp>
        <p:nvSpPr>
          <p:cNvPr id="48" name="Text Box 4"/>
          <p:cNvSpPr txBox="1">
            <a:spLocks noChangeArrowheads="1"/>
          </p:cNvSpPr>
          <p:nvPr/>
        </p:nvSpPr>
        <p:spPr bwMode="auto">
          <a:xfrm>
            <a:off x="301626" y="5119200"/>
            <a:ext cx="1346200"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US" sz="1800" dirty="0">
                <a:latin typeface="Arial" pitchFamily="34" charset="0"/>
                <a:cs typeface="Arial" pitchFamily="34" charset="0"/>
              </a:rPr>
              <a:t>	</a:t>
            </a:r>
            <a:r>
              <a:rPr lang="en-US" sz="1800" dirty="0" smtClean="0">
                <a:latin typeface="Arial" pitchFamily="34" charset="0"/>
                <a:cs typeface="Arial" pitchFamily="34" charset="0"/>
              </a:rPr>
              <a:t>Then</a:t>
            </a:r>
            <a:endParaRPr lang="en-GB" sz="1800" dirty="0">
              <a:latin typeface="Arial" pitchFamily="34" charset="0"/>
              <a:cs typeface="Arial" pitchFamily="34" charset="0"/>
            </a:endParaRPr>
          </a:p>
        </p:txBody>
      </p:sp>
    </p:spTree>
    <p:extLst>
      <p:ext uri="{BB962C8B-B14F-4D97-AF65-F5344CB8AC3E}">
        <p14:creationId xmlns:p14="http://schemas.microsoft.com/office/powerpoint/2010/main" val="9492000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2" name="Rectangle 7"/>
          <p:cNvSpPr>
            <a:spLocks noChangeArrowheads="1"/>
          </p:cNvSpPr>
          <p:nvPr/>
        </p:nvSpPr>
        <p:spPr bwMode="auto">
          <a:xfrm>
            <a:off x="0" y="1764000"/>
            <a:ext cx="9144000" cy="675751"/>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8371"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We assume that the disturbance term is homoscedastic, meaning that its value in each observation is drawn from a distribution with constant population variance.</a:t>
            </a:r>
            <a:endParaRPr lang="en-GB" sz="1500"/>
          </a:p>
          <a:p>
            <a:endParaRPr lang="en-GB" sz="1500"/>
          </a:p>
        </p:txBody>
      </p:sp>
      <p:sp>
        <p:nvSpPr>
          <p:cNvPr id="228372" name="Text Box 20"/>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16</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graphicFrame>
        <p:nvGraphicFramePr>
          <p:cNvPr id="15" name="Object 6"/>
          <p:cNvGraphicFramePr>
            <a:graphicFrameLocks noChangeAspect="1"/>
          </p:cNvGraphicFramePr>
          <p:nvPr>
            <p:extLst>
              <p:ext uri="{D42A27DB-BD31-4B8C-83A1-F6EECF244321}">
                <p14:modId xmlns:p14="http://schemas.microsoft.com/office/powerpoint/2010/main" val="2693133309"/>
              </p:ext>
            </p:extLst>
          </p:nvPr>
        </p:nvGraphicFramePr>
        <p:xfrm>
          <a:off x="2328863" y="1871250"/>
          <a:ext cx="1079500" cy="457200"/>
        </p:xfrm>
        <a:graphic>
          <a:graphicData uri="http://schemas.openxmlformats.org/presentationml/2006/ole">
            <mc:AlternateContent xmlns:mc="http://schemas.openxmlformats.org/markup-compatibility/2006">
              <mc:Choice xmlns:v="urn:schemas-microsoft-com:vml" Requires="v">
                <p:oleObj spid="_x0000_s228407" name="Equation" r:id="rId3" imgW="1079280" imgH="457200" progId="Equation.3">
                  <p:embed/>
                </p:oleObj>
              </mc:Choice>
              <mc:Fallback>
                <p:oleObj name="Equation" r:id="rId3" imgW="1079280" imgH="457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8863" y="1871250"/>
                        <a:ext cx="10795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Text Box 9"/>
          <p:cNvSpPr txBox="1">
            <a:spLocks noChangeArrowheads="1"/>
          </p:cNvSpPr>
          <p:nvPr/>
        </p:nvSpPr>
        <p:spPr bwMode="auto">
          <a:xfrm>
            <a:off x="3726000" y="1911825"/>
            <a:ext cx="1473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0"/>
              </a:spcBef>
            </a:pPr>
            <a:r>
              <a:rPr lang="en-GB" sz="1800" dirty="0"/>
              <a:t>for all</a:t>
            </a:r>
            <a:r>
              <a:rPr lang="en-GB" sz="1800" dirty="0">
                <a:latin typeface="Arial" pitchFamily="34" charset="0"/>
                <a:cs typeface="Arial" pitchFamily="34" charset="0"/>
              </a:rPr>
              <a:t> </a:t>
            </a:r>
            <a:r>
              <a:rPr lang="en-GB" sz="1800" i="1" dirty="0">
                <a:latin typeface="Arial" pitchFamily="34" charset="0"/>
                <a:cs typeface="Arial" pitchFamily="34" charset="0"/>
              </a:rPr>
              <a:t>i</a:t>
            </a:r>
            <a:endParaRPr lang="en-US" sz="1800" i="1" dirty="0">
              <a:latin typeface="Arial" pitchFamily="34" charset="0"/>
              <a:cs typeface="Arial" pitchFamily="34" charset="0"/>
            </a:endParaRPr>
          </a:p>
        </p:txBody>
      </p:sp>
      <p:sp>
        <p:nvSpPr>
          <p:cNvPr id="13" name="Text Box 5"/>
          <p:cNvSpPr txBox="1">
            <a:spLocks noChangeArrowheads="1"/>
          </p:cNvSpPr>
          <p:nvPr/>
        </p:nvSpPr>
        <p:spPr bwMode="auto">
          <a:xfrm>
            <a:off x="301625" y="1206000"/>
            <a:ext cx="520382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ts val="0"/>
              </a:spcBef>
            </a:pPr>
            <a:r>
              <a:rPr lang="en-GB" sz="1800" dirty="0" smtClean="0">
                <a:latin typeface="Arial" charset="0"/>
              </a:rPr>
              <a:t>A.4</a:t>
            </a:r>
            <a:r>
              <a:rPr lang="en-GB" sz="1800" dirty="0">
                <a:latin typeface="Arial" charset="0"/>
              </a:rPr>
              <a:t>	The disturbance term is homoscedastic</a:t>
            </a:r>
            <a:endParaRPr lang="en-US" sz="1800" dirty="0">
              <a:latin typeface="Arial" charset="0"/>
            </a:endParaRPr>
          </a:p>
        </p:txBody>
      </p:sp>
      <p:sp>
        <p:nvSpPr>
          <p:cNvPr id="14"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18"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293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dirty="0"/>
              <a:t>In the language of the section on sampling and estimators in the Review chapter, this is a ‘beforehand’ concept, where we are thinking about the potential behavior of the disturbance term before the sample is actually generated. </a:t>
            </a:r>
            <a:endParaRPr lang="en-GB" sz="1500" dirty="0"/>
          </a:p>
        </p:txBody>
      </p:sp>
      <p:sp>
        <p:nvSpPr>
          <p:cNvPr id="252936" name="Text Box 8"/>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17</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14"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15"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16"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8" name="Text Box 5"/>
          <p:cNvSpPr txBox="1">
            <a:spLocks noChangeArrowheads="1"/>
          </p:cNvSpPr>
          <p:nvPr/>
        </p:nvSpPr>
        <p:spPr bwMode="auto">
          <a:xfrm>
            <a:off x="301625" y="1206000"/>
            <a:ext cx="520382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ts val="0"/>
              </a:spcBef>
            </a:pPr>
            <a:r>
              <a:rPr lang="en-GB" sz="1800" dirty="0" smtClean="0">
                <a:latin typeface="Arial" charset="0"/>
              </a:rPr>
              <a:t>A.4</a:t>
            </a:r>
            <a:r>
              <a:rPr lang="en-GB" sz="1800" dirty="0">
                <a:latin typeface="Arial" charset="0"/>
              </a:rPr>
              <a:t>	The disturbance term is homoscedastic</a:t>
            </a:r>
            <a:endParaRPr lang="en-US" sz="1800" dirty="0">
              <a:latin typeface="Arial" charset="0"/>
            </a:endParaRPr>
          </a:p>
        </p:txBody>
      </p:sp>
      <p:sp>
        <p:nvSpPr>
          <p:cNvPr id="25" name="Rectangle 7"/>
          <p:cNvSpPr>
            <a:spLocks noChangeArrowheads="1"/>
          </p:cNvSpPr>
          <p:nvPr/>
        </p:nvSpPr>
        <p:spPr bwMode="auto">
          <a:xfrm>
            <a:off x="0" y="1764000"/>
            <a:ext cx="9144000" cy="675751"/>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26" name="Object 6"/>
          <p:cNvGraphicFramePr>
            <a:graphicFrameLocks noChangeAspect="1"/>
          </p:cNvGraphicFramePr>
          <p:nvPr>
            <p:extLst>
              <p:ext uri="{D42A27DB-BD31-4B8C-83A1-F6EECF244321}">
                <p14:modId xmlns:p14="http://schemas.microsoft.com/office/powerpoint/2010/main" val="274699210"/>
              </p:ext>
            </p:extLst>
          </p:nvPr>
        </p:nvGraphicFramePr>
        <p:xfrm>
          <a:off x="2328863" y="1871250"/>
          <a:ext cx="1079500" cy="457200"/>
        </p:xfrm>
        <a:graphic>
          <a:graphicData uri="http://schemas.openxmlformats.org/presentationml/2006/ole">
            <mc:AlternateContent xmlns:mc="http://schemas.openxmlformats.org/markup-compatibility/2006">
              <mc:Choice xmlns:v="urn:schemas-microsoft-com:vml" Requires="v">
                <p:oleObj spid="_x0000_s252969" name="Equation" r:id="rId3" imgW="1079280" imgH="457200" progId="Equation.3">
                  <p:embed/>
                </p:oleObj>
              </mc:Choice>
              <mc:Fallback>
                <p:oleObj name="Equation" r:id="rId3" imgW="1079280" imgH="457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8863" y="1871250"/>
                        <a:ext cx="10795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9"/>
          <p:cNvSpPr txBox="1">
            <a:spLocks noChangeArrowheads="1"/>
          </p:cNvSpPr>
          <p:nvPr/>
        </p:nvSpPr>
        <p:spPr bwMode="auto">
          <a:xfrm>
            <a:off x="3726000" y="1911825"/>
            <a:ext cx="1473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0"/>
              </a:spcBef>
            </a:pPr>
            <a:r>
              <a:rPr lang="en-GB" sz="1800" dirty="0"/>
              <a:t>for all</a:t>
            </a:r>
            <a:r>
              <a:rPr lang="en-GB" sz="1800" dirty="0">
                <a:latin typeface="Arial" pitchFamily="34" charset="0"/>
                <a:cs typeface="Arial" pitchFamily="34" charset="0"/>
              </a:rPr>
              <a:t> </a:t>
            </a:r>
            <a:r>
              <a:rPr lang="en-GB" sz="1800" i="1" dirty="0">
                <a:latin typeface="Arial" pitchFamily="34" charset="0"/>
                <a:cs typeface="Arial" pitchFamily="34" charset="0"/>
              </a:rPr>
              <a:t>i</a:t>
            </a:r>
            <a:endParaRPr lang="en-US" sz="1800" i="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191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Once we have generated the sample, the disturbance term will turn out to be greater in some observations, and smaller in others, but there should not be any reason for it to be more erratic in some observations than in others. </a:t>
            </a:r>
            <a:endParaRPr lang="en-GB" sz="1500"/>
          </a:p>
        </p:txBody>
      </p:sp>
      <p:sp>
        <p:nvSpPr>
          <p:cNvPr id="251912" name="Text Box 8"/>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18</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14"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15"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16"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8" name="Text Box 5"/>
          <p:cNvSpPr txBox="1">
            <a:spLocks noChangeArrowheads="1"/>
          </p:cNvSpPr>
          <p:nvPr/>
        </p:nvSpPr>
        <p:spPr bwMode="auto">
          <a:xfrm>
            <a:off x="301625" y="1206000"/>
            <a:ext cx="520382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ts val="0"/>
              </a:spcBef>
            </a:pPr>
            <a:r>
              <a:rPr lang="en-GB" sz="1800" dirty="0" smtClean="0">
                <a:latin typeface="Arial" charset="0"/>
              </a:rPr>
              <a:t>A.4</a:t>
            </a:r>
            <a:r>
              <a:rPr lang="en-GB" sz="1800" dirty="0">
                <a:latin typeface="Arial" charset="0"/>
              </a:rPr>
              <a:t>	The disturbance term is homoscedastic</a:t>
            </a:r>
            <a:endParaRPr lang="en-US" sz="1800" dirty="0">
              <a:latin typeface="Arial" charset="0"/>
            </a:endParaRPr>
          </a:p>
        </p:txBody>
      </p:sp>
      <p:sp>
        <p:nvSpPr>
          <p:cNvPr id="25" name="Rectangle 7"/>
          <p:cNvSpPr>
            <a:spLocks noChangeArrowheads="1"/>
          </p:cNvSpPr>
          <p:nvPr/>
        </p:nvSpPr>
        <p:spPr bwMode="auto">
          <a:xfrm>
            <a:off x="0" y="1764000"/>
            <a:ext cx="9144000" cy="675751"/>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26" name="Object 6"/>
          <p:cNvGraphicFramePr>
            <a:graphicFrameLocks noChangeAspect="1"/>
          </p:cNvGraphicFramePr>
          <p:nvPr>
            <p:extLst>
              <p:ext uri="{D42A27DB-BD31-4B8C-83A1-F6EECF244321}">
                <p14:modId xmlns:p14="http://schemas.microsoft.com/office/powerpoint/2010/main" val="274699210"/>
              </p:ext>
            </p:extLst>
          </p:nvPr>
        </p:nvGraphicFramePr>
        <p:xfrm>
          <a:off x="2328863" y="1871250"/>
          <a:ext cx="1079500" cy="457200"/>
        </p:xfrm>
        <a:graphic>
          <a:graphicData uri="http://schemas.openxmlformats.org/presentationml/2006/ole">
            <mc:AlternateContent xmlns:mc="http://schemas.openxmlformats.org/markup-compatibility/2006">
              <mc:Choice xmlns:v="urn:schemas-microsoft-com:vml" Requires="v">
                <p:oleObj spid="_x0000_s251945" name="Equation" r:id="rId3" imgW="1079280" imgH="457200" progId="Equation.3">
                  <p:embed/>
                </p:oleObj>
              </mc:Choice>
              <mc:Fallback>
                <p:oleObj name="Equation" r:id="rId3" imgW="1079280" imgH="457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8863" y="1871250"/>
                        <a:ext cx="10795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9"/>
          <p:cNvSpPr txBox="1">
            <a:spLocks noChangeArrowheads="1"/>
          </p:cNvSpPr>
          <p:nvPr/>
        </p:nvSpPr>
        <p:spPr bwMode="auto">
          <a:xfrm>
            <a:off x="3726000" y="1911825"/>
            <a:ext cx="1473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0"/>
              </a:spcBef>
            </a:pPr>
            <a:r>
              <a:rPr lang="en-GB" sz="1800" dirty="0"/>
              <a:t>for all</a:t>
            </a:r>
            <a:r>
              <a:rPr lang="en-GB" sz="1800" dirty="0">
                <a:latin typeface="Arial" pitchFamily="34" charset="0"/>
                <a:cs typeface="Arial" pitchFamily="34" charset="0"/>
              </a:rPr>
              <a:t> </a:t>
            </a:r>
            <a:r>
              <a:rPr lang="en-GB" sz="1800" i="1" dirty="0">
                <a:latin typeface="Arial" pitchFamily="34" charset="0"/>
                <a:cs typeface="Arial" pitchFamily="34" charset="0"/>
              </a:rPr>
              <a:t>i</a:t>
            </a:r>
            <a:endParaRPr lang="en-US" sz="1800" i="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16" name="Rectangle 7"/>
          <p:cNvSpPr>
            <a:spLocks noChangeArrowheads="1"/>
          </p:cNvSpPr>
          <p:nvPr/>
        </p:nvSpPr>
        <p:spPr bwMode="auto">
          <a:xfrm>
            <a:off x="0" y="3524400"/>
            <a:ext cx="9144000" cy="11052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5" name="Rectangle 7"/>
          <p:cNvSpPr>
            <a:spLocks noChangeArrowheads="1"/>
          </p:cNvSpPr>
          <p:nvPr/>
        </p:nvSpPr>
        <p:spPr bwMode="auto">
          <a:xfrm>
            <a:off x="0" y="2329200"/>
            <a:ext cx="9144000" cy="11052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2" name="Rectangle 7"/>
          <p:cNvSpPr>
            <a:spLocks noChangeArrowheads="1"/>
          </p:cNvSpPr>
          <p:nvPr/>
        </p:nvSpPr>
        <p:spPr bwMode="auto">
          <a:xfrm>
            <a:off x="0" y="1134000"/>
            <a:ext cx="9144000" cy="1103325"/>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4082" name="Text Box 2"/>
          <p:cNvSpPr txBox="1">
            <a:spLocks noChangeArrowheads="1"/>
          </p:cNvSpPr>
          <p:nvPr/>
        </p:nvSpPr>
        <p:spPr bwMode="auto">
          <a:xfrm>
            <a:off x="301625" y="1213200"/>
            <a:ext cx="8532813" cy="9963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59000" indent="-21590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ct val="75000"/>
              </a:spcBef>
            </a:pPr>
            <a:r>
              <a:rPr lang="en-US" sz="1800" dirty="0" smtClean="0">
                <a:latin typeface="Arial" charset="0"/>
              </a:rPr>
              <a:t>Cross-sectional</a:t>
            </a:r>
            <a:r>
              <a:rPr lang="en-US" sz="1800" dirty="0">
                <a:latin typeface="Arial" charset="0"/>
              </a:rPr>
              <a:t>:	Observations on individuals, households, enterprises, countries, </a:t>
            </a:r>
            <a:r>
              <a:rPr lang="en-US" sz="1800" dirty="0" err="1">
                <a:latin typeface="Arial" charset="0"/>
              </a:rPr>
              <a:t>etc</a:t>
            </a:r>
            <a:r>
              <a:rPr lang="en-US" sz="1800" dirty="0">
                <a:latin typeface="Arial" charset="0"/>
              </a:rPr>
              <a:t> at one moment in time (Chapters 1</a:t>
            </a:r>
            <a:r>
              <a:rPr lang="en-US" sz="1800" dirty="0">
                <a:latin typeface="Arial" charset="0"/>
                <a:cs typeface="Times New Roman" pitchFamily="18" charset="0"/>
              </a:rPr>
              <a:t>–10, Models A and B</a:t>
            </a:r>
            <a:r>
              <a:rPr lang="en-US" sz="1800" dirty="0" smtClean="0">
                <a:latin typeface="Arial" charset="0"/>
                <a:cs typeface="Times New Roman" pitchFamily="18" charset="0"/>
              </a:rPr>
              <a:t>).</a:t>
            </a:r>
            <a:endParaRPr lang="en-US" sz="1800" dirty="0">
              <a:latin typeface="Arial" charset="0"/>
              <a:cs typeface="Times New Roman" pitchFamily="18" charset="0"/>
            </a:endParaRPr>
          </a:p>
        </p:txBody>
      </p:sp>
      <p:sp>
        <p:nvSpPr>
          <p:cNvPr id="174083" name="Text Box 3"/>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1</a:t>
            </a:r>
          </a:p>
        </p:txBody>
      </p:sp>
      <p:sp>
        <p:nvSpPr>
          <p:cNvPr id="17408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During this course we will work with the three types of data described above.</a:t>
            </a:r>
            <a:endParaRPr lang="en-GB" sz="1500">
              <a:latin typeface="Times New Roman" pitchFamily="18" charset="0"/>
            </a:endParaRPr>
          </a:p>
        </p:txBody>
      </p:sp>
      <p:sp>
        <p:nvSpPr>
          <p:cNvPr id="174086"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13" name="Text Box 2"/>
          <p:cNvSpPr txBox="1">
            <a:spLocks noChangeArrowheads="1"/>
          </p:cNvSpPr>
          <p:nvPr/>
        </p:nvSpPr>
        <p:spPr bwMode="auto">
          <a:xfrm>
            <a:off x="301626" y="597600"/>
            <a:ext cx="2127250"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59000" indent="-21590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r>
              <a:rPr lang="en-US" sz="1800" dirty="0" smtClean="0">
                <a:latin typeface="Arial" charset="0"/>
              </a:rPr>
              <a:t>TYPES </a:t>
            </a:r>
            <a:r>
              <a:rPr lang="en-US" sz="1800" dirty="0">
                <a:latin typeface="Arial" charset="0"/>
              </a:rPr>
              <a:t>OF </a:t>
            </a:r>
            <a:r>
              <a:rPr lang="en-US" sz="1800" dirty="0" smtClean="0">
                <a:latin typeface="Arial" charset="0"/>
              </a:rPr>
              <a:t>DATA</a:t>
            </a:r>
            <a:endParaRPr lang="en-US" sz="1800" b="0" dirty="0">
              <a:latin typeface="Arial" charset="0"/>
            </a:endParaRPr>
          </a:p>
        </p:txBody>
      </p:sp>
      <p:sp>
        <p:nvSpPr>
          <p:cNvPr id="14" name="Text Box 2"/>
          <p:cNvSpPr txBox="1">
            <a:spLocks noChangeArrowheads="1"/>
          </p:cNvSpPr>
          <p:nvPr/>
        </p:nvSpPr>
        <p:spPr bwMode="auto">
          <a:xfrm>
            <a:off x="301625" y="2408400"/>
            <a:ext cx="8532813" cy="948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59000" indent="-21590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dirty="0" smtClean="0">
                <a:latin typeface="Arial" charset="0"/>
              </a:rPr>
              <a:t>Time </a:t>
            </a:r>
            <a:r>
              <a:rPr lang="en-US" sz="1800" dirty="0">
                <a:latin typeface="Arial" charset="0"/>
              </a:rPr>
              <a:t>series:	Observations on income, consumption, interest rates, </a:t>
            </a:r>
            <a:r>
              <a:rPr lang="en-US" sz="1800" dirty="0" err="1">
                <a:latin typeface="Arial" charset="0"/>
              </a:rPr>
              <a:t>etc</a:t>
            </a:r>
            <a:r>
              <a:rPr lang="en-US" sz="1800" dirty="0">
                <a:latin typeface="Arial" charset="0"/>
              </a:rPr>
              <a:t> over a number of time periods (years, quarters, months, …) (Chapters 11</a:t>
            </a:r>
            <a:r>
              <a:rPr lang="en-US" sz="1800" dirty="0">
                <a:latin typeface="Arial" charset="0"/>
                <a:cs typeface="Times New Roman" pitchFamily="18" charset="0"/>
              </a:rPr>
              <a:t>–13, Model C</a:t>
            </a:r>
            <a:r>
              <a:rPr lang="en-US" sz="1800" dirty="0" smtClean="0">
                <a:latin typeface="Arial" charset="0"/>
                <a:cs typeface="Times New Roman" pitchFamily="18" charset="0"/>
              </a:rPr>
              <a:t>).</a:t>
            </a:r>
            <a:endParaRPr lang="en-US" sz="1800" dirty="0">
              <a:latin typeface="Arial" charset="0"/>
              <a:cs typeface="Times New Roman" pitchFamily="18" charset="0"/>
            </a:endParaRPr>
          </a:p>
        </p:txBody>
      </p:sp>
      <p:sp>
        <p:nvSpPr>
          <p:cNvPr id="17" name="Text Box 2"/>
          <p:cNvSpPr txBox="1">
            <a:spLocks noChangeArrowheads="1"/>
          </p:cNvSpPr>
          <p:nvPr/>
        </p:nvSpPr>
        <p:spPr bwMode="auto">
          <a:xfrm>
            <a:off x="301625" y="3603600"/>
            <a:ext cx="8532813" cy="939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59000" indent="-21590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dirty="0" smtClean="0">
                <a:latin typeface="Arial" charset="0"/>
              </a:rPr>
              <a:t>Panel </a:t>
            </a:r>
            <a:r>
              <a:rPr lang="en-US" sz="1800" dirty="0">
                <a:latin typeface="Arial" charset="0"/>
              </a:rPr>
              <a:t>data:	Observations on the same cross-section of individuals, households, </a:t>
            </a:r>
            <a:r>
              <a:rPr lang="en-US" sz="1800" dirty="0" err="1">
                <a:latin typeface="Arial" charset="0"/>
              </a:rPr>
              <a:t>etc</a:t>
            </a:r>
            <a:r>
              <a:rPr lang="en-US" sz="1800" dirty="0">
                <a:latin typeface="Arial" charset="0"/>
              </a:rPr>
              <a:t> over a number of time periods (Chapter 14, Model B</a:t>
            </a:r>
            <a:r>
              <a:rPr lang="en-US" sz="1800" dirty="0" smtClean="0">
                <a:latin typeface="Arial" charset="0"/>
              </a:rPr>
              <a:t>).</a:t>
            </a:r>
            <a:endParaRPr lang="en-US" sz="1800" dirty="0">
              <a:latin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7"/>
          <p:cNvSpPr>
            <a:spLocks noChangeArrowheads="1"/>
          </p:cNvSpPr>
          <p:nvPr/>
        </p:nvSpPr>
        <p:spPr bwMode="auto">
          <a:xfrm>
            <a:off x="0" y="3412800"/>
            <a:ext cx="9144000" cy="6768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31" name="Rectangle 7"/>
          <p:cNvSpPr>
            <a:spLocks noChangeArrowheads="1"/>
          </p:cNvSpPr>
          <p:nvPr/>
        </p:nvSpPr>
        <p:spPr bwMode="auto">
          <a:xfrm>
            <a:off x="0" y="2530800"/>
            <a:ext cx="9144000" cy="792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088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Since </a:t>
            </a:r>
            <a:r>
              <a:rPr lang="en-US" sz="1500" i="1"/>
              <a:t>E</a:t>
            </a:r>
            <a:r>
              <a:rPr lang="en-US" sz="1500"/>
              <a:t>(</a:t>
            </a:r>
            <a:r>
              <a:rPr lang="en-US" sz="1500" i="1"/>
              <a:t>u</a:t>
            </a:r>
            <a:r>
              <a:rPr lang="en-US" sz="1500" i="1" baseline="-25000"/>
              <a:t>i</a:t>
            </a:r>
            <a:r>
              <a:rPr lang="en-US" sz="1500"/>
              <a:t>) = 0, by Assumption A.3, the population variance of </a:t>
            </a:r>
            <a:r>
              <a:rPr lang="en-US" sz="1500" i="1"/>
              <a:t>u</a:t>
            </a:r>
            <a:r>
              <a:rPr lang="en-US" sz="1500" i="1" baseline="-25000"/>
              <a:t>i</a:t>
            </a:r>
            <a:r>
              <a:rPr lang="en-US" sz="1500"/>
              <a:t> is equal to </a:t>
            </a:r>
            <a:r>
              <a:rPr lang="en-US" sz="1500" i="1"/>
              <a:t>E</a:t>
            </a:r>
            <a:r>
              <a:rPr lang="en-US" sz="1500"/>
              <a:t>(</a:t>
            </a:r>
            <a:r>
              <a:rPr lang="en-US" sz="1500" i="1"/>
              <a:t>u</a:t>
            </a:r>
            <a:r>
              <a:rPr lang="en-US" sz="1500" i="1" baseline="-25000"/>
              <a:t>i</a:t>
            </a:r>
            <a:r>
              <a:rPr lang="en-US" sz="1500" baseline="30000"/>
              <a:t>2</a:t>
            </a:r>
            <a:r>
              <a:rPr lang="en-US" sz="1500"/>
              <a:t>)</a:t>
            </a:r>
            <a:r>
              <a:rPr lang="en-US" sz="1500" i="1"/>
              <a:t>,</a:t>
            </a:r>
            <a:r>
              <a:rPr lang="en-US" sz="1500"/>
              <a:t> so the condition can also be written as shown.</a:t>
            </a:r>
            <a:endParaRPr lang="en-GB" sz="1500" i="1"/>
          </a:p>
        </p:txBody>
      </p:sp>
      <p:sp>
        <p:nvSpPr>
          <p:cNvPr id="250891" name="Text Box 11"/>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19</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graphicFrame>
        <p:nvGraphicFramePr>
          <p:cNvPr id="19" name="Object 7"/>
          <p:cNvGraphicFramePr>
            <a:graphicFrameLocks noChangeAspect="1"/>
          </p:cNvGraphicFramePr>
          <p:nvPr>
            <p:extLst>
              <p:ext uri="{D42A27DB-BD31-4B8C-83A1-F6EECF244321}">
                <p14:modId xmlns:p14="http://schemas.microsoft.com/office/powerpoint/2010/main" val="25845848"/>
              </p:ext>
            </p:extLst>
          </p:nvPr>
        </p:nvGraphicFramePr>
        <p:xfrm>
          <a:off x="2336400" y="2643188"/>
          <a:ext cx="3530600" cy="546100"/>
        </p:xfrm>
        <a:graphic>
          <a:graphicData uri="http://schemas.openxmlformats.org/presentationml/2006/ole">
            <mc:AlternateContent xmlns:mc="http://schemas.openxmlformats.org/markup-compatibility/2006">
              <mc:Choice xmlns:v="urn:schemas-microsoft-com:vml" Requires="v">
                <p:oleObj spid="_x0000_s250991" name="Equation" r:id="rId3" imgW="3530520" imgH="545760" progId="Equation.DSMT4">
                  <p:embed/>
                </p:oleObj>
              </mc:Choice>
              <mc:Fallback>
                <p:oleObj name="Equation" r:id="rId3" imgW="3530520" imgH="545760" progId="Equation.DSMT4">
                  <p:embed/>
                  <p:pic>
                    <p:nvPicPr>
                      <p:cNvPr id="0" name=""/>
                      <p:cNvPicPr>
                        <a:picLocks noChangeAspect="1" noChangeArrowheads="1"/>
                      </p:cNvPicPr>
                      <p:nvPr/>
                    </p:nvPicPr>
                    <p:blipFill>
                      <a:blip r:embed="rId4"/>
                      <a:srcRect/>
                      <a:stretch>
                        <a:fillRect/>
                      </a:stretch>
                    </p:blipFill>
                    <p:spPr bwMode="auto">
                      <a:xfrm>
                        <a:off x="2336400" y="2643188"/>
                        <a:ext cx="353060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8"/>
          <p:cNvGraphicFramePr>
            <a:graphicFrameLocks noChangeAspect="1"/>
          </p:cNvGraphicFramePr>
          <p:nvPr>
            <p:extLst>
              <p:ext uri="{D42A27DB-BD31-4B8C-83A1-F6EECF244321}">
                <p14:modId xmlns:p14="http://schemas.microsoft.com/office/powerpoint/2010/main" val="1936836524"/>
              </p:ext>
            </p:extLst>
          </p:nvPr>
        </p:nvGraphicFramePr>
        <p:xfrm>
          <a:off x="1998000" y="3527425"/>
          <a:ext cx="1397000" cy="419100"/>
        </p:xfrm>
        <a:graphic>
          <a:graphicData uri="http://schemas.openxmlformats.org/presentationml/2006/ole">
            <mc:AlternateContent xmlns:mc="http://schemas.openxmlformats.org/markup-compatibility/2006">
              <mc:Choice xmlns:v="urn:schemas-microsoft-com:vml" Requires="v">
                <p:oleObj spid="_x0000_s250992" name="Equation" r:id="rId5" imgW="1396800" imgH="419040" progId="Equation.3">
                  <p:embed/>
                </p:oleObj>
              </mc:Choice>
              <mc:Fallback>
                <p:oleObj name="Equation" r:id="rId5" imgW="1396800" imgH="419040" progId="Equation.3">
                  <p:embed/>
                  <p:pic>
                    <p:nvPicPr>
                      <p:cNvPr id="0" name=""/>
                      <p:cNvPicPr>
                        <a:picLocks noChangeAspect="1" noChangeArrowheads="1"/>
                      </p:cNvPicPr>
                      <p:nvPr/>
                    </p:nvPicPr>
                    <p:blipFill>
                      <a:blip r:embed="rId6"/>
                      <a:srcRect/>
                      <a:stretch>
                        <a:fillRect/>
                      </a:stretch>
                    </p:blipFill>
                    <p:spPr bwMode="auto">
                      <a:xfrm>
                        <a:off x="1998000" y="3527425"/>
                        <a:ext cx="13970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Text Box 10"/>
          <p:cNvSpPr txBox="1">
            <a:spLocks noChangeArrowheads="1"/>
          </p:cNvSpPr>
          <p:nvPr/>
        </p:nvSpPr>
        <p:spPr bwMode="auto">
          <a:xfrm>
            <a:off x="3724275" y="3560400"/>
            <a:ext cx="1162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dirty="0"/>
              <a:t>for all</a:t>
            </a:r>
            <a:r>
              <a:rPr lang="en-GB" sz="1800" dirty="0">
                <a:latin typeface="Arial" pitchFamily="34" charset="0"/>
                <a:cs typeface="Arial" pitchFamily="34" charset="0"/>
              </a:rPr>
              <a:t> </a:t>
            </a:r>
            <a:r>
              <a:rPr lang="en-GB" sz="1800" i="1" dirty="0">
                <a:latin typeface="Arial" pitchFamily="34" charset="0"/>
                <a:cs typeface="Arial" pitchFamily="34" charset="0"/>
              </a:rPr>
              <a:t>i</a:t>
            </a:r>
            <a:endParaRPr lang="en-US" sz="1800" i="1" dirty="0">
              <a:latin typeface="Arial" pitchFamily="34" charset="0"/>
              <a:cs typeface="Arial" pitchFamily="34" charset="0"/>
            </a:endParaRPr>
          </a:p>
        </p:txBody>
      </p:sp>
      <p:sp>
        <p:nvSpPr>
          <p:cNvPr id="18"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21"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24"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32" name="Text Box 5"/>
          <p:cNvSpPr txBox="1">
            <a:spLocks noChangeArrowheads="1"/>
          </p:cNvSpPr>
          <p:nvPr/>
        </p:nvSpPr>
        <p:spPr bwMode="auto">
          <a:xfrm>
            <a:off x="301625" y="1206000"/>
            <a:ext cx="520382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ts val="0"/>
              </a:spcBef>
            </a:pPr>
            <a:r>
              <a:rPr lang="en-GB" sz="1800" dirty="0" smtClean="0">
                <a:latin typeface="Arial" charset="0"/>
              </a:rPr>
              <a:t>A.4</a:t>
            </a:r>
            <a:r>
              <a:rPr lang="en-GB" sz="1800" dirty="0">
                <a:latin typeface="Arial" charset="0"/>
              </a:rPr>
              <a:t>	The disturbance term is homoscedastic</a:t>
            </a:r>
            <a:endParaRPr lang="en-US" sz="1800" dirty="0">
              <a:latin typeface="Arial" charset="0"/>
            </a:endParaRPr>
          </a:p>
        </p:txBody>
      </p:sp>
      <p:sp>
        <p:nvSpPr>
          <p:cNvPr id="33" name="Rectangle 7"/>
          <p:cNvSpPr>
            <a:spLocks noChangeArrowheads="1"/>
          </p:cNvSpPr>
          <p:nvPr/>
        </p:nvSpPr>
        <p:spPr bwMode="auto">
          <a:xfrm>
            <a:off x="0" y="1764000"/>
            <a:ext cx="9144000" cy="675751"/>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34" name="Object 6"/>
          <p:cNvGraphicFramePr>
            <a:graphicFrameLocks noChangeAspect="1"/>
          </p:cNvGraphicFramePr>
          <p:nvPr>
            <p:extLst>
              <p:ext uri="{D42A27DB-BD31-4B8C-83A1-F6EECF244321}">
                <p14:modId xmlns:p14="http://schemas.microsoft.com/office/powerpoint/2010/main" val="274699210"/>
              </p:ext>
            </p:extLst>
          </p:nvPr>
        </p:nvGraphicFramePr>
        <p:xfrm>
          <a:off x="2328863" y="1871250"/>
          <a:ext cx="1079500" cy="457200"/>
        </p:xfrm>
        <a:graphic>
          <a:graphicData uri="http://schemas.openxmlformats.org/presentationml/2006/ole">
            <mc:AlternateContent xmlns:mc="http://schemas.openxmlformats.org/markup-compatibility/2006">
              <mc:Choice xmlns:v="urn:schemas-microsoft-com:vml" Requires="v">
                <p:oleObj spid="_x0000_s250993" name="Equation" r:id="rId7" imgW="1079280" imgH="457200" progId="Equation.3">
                  <p:embed/>
                </p:oleObj>
              </mc:Choice>
              <mc:Fallback>
                <p:oleObj name="Equation" r:id="rId7" imgW="1079280" imgH="457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28863" y="1871250"/>
                        <a:ext cx="10795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 Box 9"/>
          <p:cNvSpPr txBox="1">
            <a:spLocks noChangeArrowheads="1"/>
          </p:cNvSpPr>
          <p:nvPr/>
        </p:nvSpPr>
        <p:spPr bwMode="auto">
          <a:xfrm>
            <a:off x="3726000" y="1911825"/>
            <a:ext cx="1473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0"/>
              </a:spcBef>
            </a:pPr>
            <a:r>
              <a:rPr lang="en-GB" sz="1800" dirty="0"/>
              <a:t>for all</a:t>
            </a:r>
            <a:r>
              <a:rPr lang="en-GB" sz="1800" dirty="0">
                <a:latin typeface="Arial" pitchFamily="34" charset="0"/>
                <a:cs typeface="Arial" pitchFamily="34" charset="0"/>
              </a:rPr>
              <a:t> </a:t>
            </a:r>
            <a:r>
              <a:rPr lang="en-GB" sz="1800" i="1" dirty="0">
                <a:latin typeface="Arial" pitchFamily="34" charset="0"/>
                <a:cs typeface="Arial" pitchFamily="34" charset="0"/>
              </a:rPr>
              <a:t>i</a:t>
            </a:r>
            <a:endParaRPr lang="en-US" sz="1800" i="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3963"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dirty="0"/>
              <a:t>If Assumption A.4 is not satisfied, the OLS regression coefficients will be inefficient, and you should be able to obtain more reliable results by using a modification of the regression technique. </a:t>
            </a:r>
            <a:r>
              <a:rPr lang="en-GB" sz="1500" dirty="0" smtClean="0"/>
              <a:t>This </a:t>
            </a:r>
            <a:r>
              <a:rPr lang="en-GB" sz="1500" dirty="0"/>
              <a:t>will be discussed in Chapter 7.</a:t>
            </a:r>
          </a:p>
        </p:txBody>
      </p:sp>
      <p:sp>
        <p:nvSpPr>
          <p:cNvPr id="253964" name="Text Box 12"/>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20</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30"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31"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32"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33" name="Text Box 5"/>
          <p:cNvSpPr txBox="1">
            <a:spLocks noChangeArrowheads="1"/>
          </p:cNvSpPr>
          <p:nvPr/>
        </p:nvSpPr>
        <p:spPr bwMode="auto">
          <a:xfrm>
            <a:off x="301625" y="1206000"/>
            <a:ext cx="520382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ts val="0"/>
              </a:spcBef>
            </a:pPr>
            <a:r>
              <a:rPr lang="en-GB" sz="1800" dirty="0" smtClean="0">
                <a:latin typeface="Arial" charset="0"/>
              </a:rPr>
              <a:t>A.4</a:t>
            </a:r>
            <a:r>
              <a:rPr lang="en-GB" sz="1800" dirty="0">
                <a:latin typeface="Arial" charset="0"/>
              </a:rPr>
              <a:t>	The disturbance term is homoscedastic</a:t>
            </a:r>
            <a:endParaRPr lang="en-US" sz="1800" dirty="0">
              <a:latin typeface="Arial" charset="0"/>
            </a:endParaRPr>
          </a:p>
        </p:txBody>
      </p:sp>
      <p:sp>
        <p:nvSpPr>
          <p:cNvPr id="34" name="Rectangle 7"/>
          <p:cNvSpPr>
            <a:spLocks noChangeArrowheads="1"/>
          </p:cNvSpPr>
          <p:nvPr/>
        </p:nvSpPr>
        <p:spPr bwMode="auto">
          <a:xfrm>
            <a:off x="0" y="3412800"/>
            <a:ext cx="9144000" cy="6768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35" name="Rectangle 7"/>
          <p:cNvSpPr>
            <a:spLocks noChangeArrowheads="1"/>
          </p:cNvSpPr>
          <p:nvPr/>
        </p:nvSpPr>
        <p:spPr bwMode="auto">
          <a:xfrm>
            <a:off x="0" y="2530800"/>
            <a:ext cx="9144000" cy="7920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36" name="Object 7"/>
          <p:cNvGraphicFramePr>
            <a:graphicFrameLocks noChangeAspect="1"/>
          </p:cNvGraphicFramePr>
          <p:nvPr>
            <p:extLst>
              <p:ext uri="{D42A27DB-BD31-4B8C-83A1-F6EECF244321}">
                <p14:modId xmlns:p14="http://schemas.microsoft.com/office/powerpoint/2010/main" val="3639542732"/>
              </p:ext>
            </p:extLst>
          </p:nvPr>
        </p:nvGraphicFramePr>
        <p:xfrm>
          <a:off x="2336400" y="2643188"/>
          <a:ext cx="3530600" cy="546100"/>
        </p:xfrm>
        <a:graphic>
          <a:graphicData uri="http://schemas.openxmlformats.org/presentationml/2006/ole">
            <mc:AlternateContent xmlns:mc="http://schemas.openxmlformats.org/markup-compatibility/2006">
              <mc:Choice xmlns:v="urn:schemas-microsoft-com:vml" Requires="v">
                <p:oleObj spid="_x0000_s254070" name="Equation" r:id="rId3" imgW="3530520" imgH="545760" progId="Equation.3">
                  <p:embed/>
                </p:oleObj>
              </mc:Choice>
              <mc:Fallback>
                <p:oleObj name="Equation" r:id="rId3" imgW="3530520" imgH="545760" progId="Equation.3">
                  <p:embed/>
                  <p:pic>
                    <p:nvPicPr>
                      <p:cNvPr id="0" name=""/>
                      <p:cNvPicPr>
                        <a:picLocks noChangeAspect="1" noChangeArrowheads="1"/>
                      </p:cNvPicPr>
                      <p:nvPr/>
                    </p:nvPicPr>
                    <p:blipFill>
                      <a:blip r:embed="rId4"/>
                      <a:srcRect/>
                      <a:stretch>
                        <a:fillRect/>
                      </a:stretch>
                    </p:blipFill>
                    <p:spPr bwMode="auto">
                      <a:xfrm>
                        <a:off x="2336400" y="2643188"/>
                        <a:ext cx="353060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8"/>
          <p:cNvGraphicFramePr>
            <a:graphicFrameLocks noChangeAspect="1"/>
          </p:cNvGraphicFramePr>
          <p:nvPr>
            <p:extLst>
              <p:ext uri="{D42A27DB-BD31-4B8C-83A1-F6EECF244321}">
                <p14:modId xmlns:p14="http://schemas.microsoft.com/office/powerpoint/2010/main" val="798505407"/>
              </p:ext>
            </p:extLst>
          </p:nvPr>
        </p:nvGraphicFramePr>
        <p:xfrm>
          <a:off x="1998000" y="3527425"/>
          <a:ext cx="1397000" cy="419100"/>
        </p:xfrm>
        <a:graphic>
          <a:graphicData uri="http://schemas.openxmlformats.org/presentationml/2006/ole">
            <mc:AlternateContent xmlns:mc="http://schemas.openxmlformats.org/markup-compatibility/2006">
              <mc:Choice xmlns:v="urn:schemas-microsoft-com:vml" Requires="v">
                <p:oleObj spid="_x0000_s254071" name="Equation" r:id="rId5" imgW="1396800" imgH="419040" progId="Equation.3">
                  <p:embed/>
                </p:oleObj>
              </mc:Choice>
              <mc:Fallback>
                <p:oleObj name="Equation" r:id="rId5" imgW="1396800" imgH="419040" progId="Equation.3">
                  <p:embed/>
                  <p:pic>
                    <p:nvPicPr>
                      <p:cNvPr id="0" name=""/>
                      <p:cNvPicPr>
                        <a:picLocks noChangeAspect="1" noChangeArrowheads="1"/>
                      </p:cNvPicPr>
                      <p:nvPr/>
                    </p:nvPicPr>
                    <p:blipFill>
                      <a:blip r:embed="rId6"/>
                      <a:srcRect/>
                      <a:stretch>
                        <a:fillRect/>
                      </a:stretch>
                    </p:blipFill>
                    <p:spPr bwMode="auto">
                      <a:xfrm>
                        <a:off x="1998000" y="3527425"/>
                        <a:ext cx="13970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Text Box 10"/>
          <p:cNvSpPr txBox="1">
            <a:spLocks noChangeArrowheads="1"/>
          </p:cNvSpPr>
          <p:nvPr/>
        </p:nvSpPr>
        <p:spPr bwMode="auto">
          <a:xfrm>
            <a:off x="3724275" y="3560400"/>
            <a:ext cx="1162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dirty="0"/>
              <a:t>for all</a:t>
            </a:r>
            <a:r>
              <a:rPr lang="en-GB" sz="1800" dirty="0">
                <a:latin typeface="Arial" pitchFamily="34" charset="0"/>
                <a:cs typeface="Arial" pitchFamily="34" charset="0"/>
              </a:rPr>
              <a:t> </a:t>
            </a:r>
            <a:r>
              <a:rPr lang="en-GB" sz="1800" i="1" dirty="0">
                <a:latin typeface="Arial" pitchFamily="34" charset="0"/>
                <a:cs typeface="Arial" pitchFamily="34" charset="0"/>
              </a:rPr>
              <a:t>i</a:t>
            </a:r>
            <a:endParaRPr lang="en-US" sz="1800" i="1" dirty="0">
              <a:latin typeface="Arial" pitchFamily="34" charset="0"/>
              <a:cs typeface="Arial" pitchFamily="34" charset="0"/>
            </a:endParaRPr>
          </a:p>
        </p:txBody>
      </p:sp>
      <p:sp>
        <p:nvSpPr>
          <p:cNvPr id="39" name="Rectangle 7"/>
          <p:cNvSpPr>
            <a:spLocks noChangeArrowheads="1"/>
          </p:cNvSpPr>
          <p:nvPr/>
        </p:nvSpPr>
        <p:spPr bwMode="auto">
          <a:xfrm>
            <a:off x="0" y="1764000"/>
            <a:ext cx="9144000" cy="675751"/>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40" name="Object 6"/>
          <p:cNvGraphicFramePr>
            <a:graphicFrameLocks noChangeAspect="1"/>
          </p:cNvGraphicFramePr>
          <p:nvPr>
            <p:extLst>
              <p:ext uri="{D42A27DB-BD31-4B8C-83A1-F6EECF244321}">
                <p14:modId xmlns:p14="http://schemas.microsoft.com/office/powerpoint/2010/main" val="6150230"/>
              </p:ext>
            </p:extLst>
          </p:nvPr>
        </p:nvGraphicFramePr>
        <p:xfrm>
          <a:off x="2328863" y="1871250"/>
          <a:ext cx="1079500" cy="457200"/>
        </p:xfrm>
        <a:graphic>
          <a:graphicData uri="http://schemas.openxmlformats.org/presentationml/2006/ole">
            <mc:AlternateContent xmlns:mc="http://schemas.openxmlformats.org/markup-compatibility/2006">
              <mc:Choice xmlns:v="urn:schemas-microsoft-com:vml" Requires="v">
                <p:oleObj spid="_x0000_s254072" name="Equation" r:id="rId7" imgW="1079280" imgH="457200" progId="Equation.3">
                  <p:embed/>
                </p:oleObj>
              </mc:Choice>
              <mc:Fallback>
                <p:oleObj name="Equation" r:id="rId7" imgW="1079280" imgH="457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28863" y="1871250"/>
                        <a:ext cx="10795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 Box 9"/>
          <p:cNvSpPr txBox="1">
            <a:spLocks noChangeArrowheads="1"/>
          </p:cNvSpPr>
          <p:nvPr/>
        </p:nvSpPr>
        <p:spPr bwMode="auto">
          <a:xfrm>
            <a:off x="3726000" y="1911825"/>
            <a:ext cx="1473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0"/>
              </a:spcBef>
            </a:pPr>
            <a:r>
              <a:rPr lang="en-GB" sz="1800" dirty="0"/>
              <a:t>for all</a:t>
            </a:r>
            <a:r>
              <a:rPr lang="en-GB" sz="1800" dirty="0">
                <a:latin typeface="Arial" pitchFamily="34" charset="0"/>
                <a:cs typeface="Arial" pitchFamily="34" charset="0"/>
              </a:rPr>
              <a:t> </a:t>
            </a:r>
            <a:r>
              <a:rPr lang="en-GB" sz="1800" i="1" dirty="0">
                <a:latin typeface="Arial" pitchFamily="34" charset="0"/>
                <a:cs typeface="Arial" pitchFamily="34" charset="0"/>
              </a:rPr>
              <a:t>i</a:t>
            </a:r>
            <a:endParaRPr lang="en-US" sz="1800" i="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3484"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We assume that the disturbance term is not subject to autocorrelation, meaning that there should be no systematic association between its values in any two observations.</a:t>
            </a:r>
            <a:endParaRPr lang="en-GB" sz="1500"/>
          </a:p>
        </p:txBody>
      </p:sp>
      <p:sp>
        <p:nvSpPr>
          <p:cNvPr id="233485" name="Text Box 13"/>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21</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233474" name="Text Box 2"/>
          <p:cNvSpPr txBox="1">
            <a:spLocks noChangeArrowheads="1"/>
          </p:cNvSpPr>
          <p:nvPr/>
        </p:nvSpPr>
        <p:spPr bwMode="auto">
          <a:xfrm>
            <a:off x="301625" y="1206000"/>
            <a:ext cx="8175625" cy="4778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1346200" algn="l"/>
              </a:tabLst>
              <a:defRPr sz="2400">
                <a:solidFill>
                  <a:schemeClr val="tx1"/>
                </a:solidFill>
                <a:latin typeface="Times New Roman" pitchFamily="18" charset="0"/>
              </a:defRPr>
            </a:lvl1pPr>
            <a:lvl2pPr marL="2693988">
              <a:tabLst>
                <a:tab pos="1346200" algn="l"/>
              </a:tabLst>
              <a:defRPr sz="2400">
                <a:solidFill>
                  <a:schemeClr val="tx1"/>
                </a:solidFill>
                <a:latin typeface="Times New Roman" pitchFamily="18" charset="0"/>
              </a:defRPr>
            </a:lvl2pPr>
            <a:lvl3pPr marL="2873375">
              <a:tabLst>
                <a:tab pos="1346200" algn="l"/>
              </a:tabLst>
              <a:defRPr sz="2400">
                <a:solidFill>
                  <a:schemeClr val="tx1"/>
                </a:solidFill>
                <a:latin typeface="Times New Roman" pitchFamily="18" charset="0"/>
              </a:defRPr>
            </a:lvl3pPr>
            <a:lvl4pPr marL="3052763">
              <a:tabLst>
                <a:tab pos="1346200" algn="l"/>
              </a:tabLst>
              <a:defRPr sz="2400">
                <a:solidFill>
                  <a:schemeClr val="tx1"/>
                </a:solidFill>
                <a:latin typeface="Times New Roman" pitchFamily="18" charset="0"/>
              </a:defRPr>
            </a:lvl4pPr>
            <a:lvl5pPr marL="3232150">
              <a:tabLst>
                <a:tab pos="1346200" algn="l"/>
              </a:tabLst>
              <a:defRPr sz="2400">
                <a:solidFill>
                  <a:schemeClr val="tx1"/>
                </a:solidFill>
                <a:latin typeface="Times New Roman" pitchFamily="18" charset="0"/>
              </a:defRPr>
            </a:lvl5pPr>
            <a:lvl6pPr marL="3689350" eaLnBrk="0" fontAlgn="base" hangingPunct="0">
              <a:spcBef>
                <a:spcPct val="0"/>
              </a:spcBef>
              <a:spcAft>
                <a:spcPct val="0"/>
              </a:spcAft>
              <a:tabLst>
                <a:tab pos="1346200" algn="l"/>
              </a:tabLst>
              <a:defRPr sz="2400">
                <a:solidFill>
                  <a:schemeClr val="tx1"/>
                </a:solidFill>
                <a:latin typeface="Times New Roman" pitchFamily="18" charset="0"/>
              </a:defRPr>
            </a:lvl6pPr>
            <a:lvl7pPr marL="4146550" eaLnBrk="0" fontAlgn="base" hangingPunct="0">
              <a:spcBef>
                <a:spcPct val="0"/>
              </a:spcBef>
              <a:spcAft>
                <a:spcPct val="0"/>
              </a:spcAft>
              <a:tabLst>
                <a:tab pos="1346200" algn="l"/>
              </a:tabLst>
              <a:defRPr sz="2400">
                <a:solidFill>
                  <a:schemeClr val="tx1"/>
                </a:solidFill>
                <a:latin typeface="Times New Roman" pitchFamily="18" charset="0"/>
              </a:defRPr>
            </a:lvl7pPr>
            <a:lvl8pPr marL="4603750" eaLnBrk="0" fontAlgn="base" hangingPunct="0">
              <a:spcBef>
                <a:spcPct val="0"/>
              </a:spcBef>
              <a:spcAft>
                <a:spcPct val="0"/>
              </a:spcAft>
              <a:tabLst>
                <a:tab pos="1346200" algn="l"/>
              </a:tabLst>
              <a:defRPr sz="2400">
                <a:solidFill>
                  <a:schemeClr val="tx1"/>
                </a:solidFill>
                <a:latin typeface="Times New Roman" pitchFamily="18" charset="0"/>
              </a:defRPr>
            </a:lvl8pPr>
            <a:lvl9pPr marL="5060950" eaLnBrk="0" fontAlgn="base" hangingPunct="0">
              <a:spcBef>
                <a:spcPct val="0"/>
              </a:spcBef>
              <a:spcAft>
                <a:spcPct val="0"/>
              </a:spcAft>
              <a:tabLst>
                <a:tab pos="1346200" algn="l"/>
              </a:tabLst>
              <a:defRPr sz="2400">
                <a:solidFill>
                  <a:schemeClr val="tx1"/>
                </a:solidFill>
                <a:latin typeface="Times New Roman" pitchFamily="18" charset="0"/>
              </a:defRPr>
            </a:lvl9pPr>
          </a:lstStyle>
          <a:p>
            <a:pPr>
              <a:spcBef>
                <a:spcPts val="0"/>
              </a:spcBef>
            </a:pPr>
            <a:r>
              <a:rPr lang="en-GB" sz="1800" dirty="0" smtClean="0">
                <a:latin typeface="Arial" charset="0"/>
              </a:rPr>
              <a:t>A.5</a:t>
            </a:r>
            <a:r>
              <a:rPr lang="en-GB" sz="1800" dirty="0">
                <a:latin typeface="Arial" charset="0"/>
              </a:rPr>
              <a:t>	The values of the disturbance term have independent </a:t>
            </a:r>
            <a:r>
              <a:rPr lang="en-GB" sz="1800" dirty="0" smtClean="0">
                <a:latin typeface="Arial" charset="0"/>
              </a:rPr>
              <a:t>distributions</a:t>
            </a:r>
            <a:endParaRPr lang="en-GB" sz="1800" dirty="0">
              <a:latin typeface="Arial" charset="0"/>
            </a:endParaRPr>
          </a:p>
        </p:txBody>
      </p:sp>
      <p:sp>
        <p:nvSpPr>
          <p:cNvPr id="13"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14"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21" name="Rectangle 7"/>
          <p:cNvSpPr>
            <a:spLocks noChangeArrowheads="1"/>
          </p:cNvSpPr>
          <p:nvPr/>
        </p:nvSpPr>
        <p:spPr bwMode="auto">
          <a:xfrm>
            <a:off x="0" y="1764000"/>
            <a:ext cx="9144000" cy="675751"/>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2" name="Text Box 2"/>
          <p:cNvSpPr txBox="1">
            <a:spLocks noChangeArrowheads="1"/>
          </p:cNvSpPr>
          <p:nvPr/>
        </p:nvSpPr>
        <p:spPr bwMode="auto">
          <a:xfrm>
            <a:off x="1644650" y="1911600"/>
            <a:ext cx="5299075"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1346200" algn="l"/>
              </a:tabLst>
              <a:defRPr sz="2400">
                <a:solidFill>
                  <a:schemeClr val="tx1"/>
                </a:solidFill>
                <a:latin typeface="Times New Roman" pitchFamily="18" charset="0"/>
              </a:defRPr>
            </a:lvl1pPr>
            <a:lvl2pPr marL="2693988">
              <a:tabLst>
                <a:tab pos="1346200" algn="l"/>
              </a:tabLst>
              <a:defRPr sz="2400">
                <a:solidFill>
                  <a:schemeClr val="tx1"/>
                </a:solidFill>
                <a:latin typeface="Times New Roman" pitchFamily="18" charset="0"/>
              </a:defRPr>
            </a:lvl2pPr>
            <a:lvl3pPr marL="2873375">
              <a:tabLst>
                <a:tab pos="1346200" algn="l"/>
              </a:tabLst>
              <a:defRPr sz="2400">
                <a:solidFill>
                  <a:schemeClr val="tx1"/>
                </a:solidFill>
                <a:latin typeface="Times New Roman" pitchFamily="18" charset="0"/>
              </a:defRPr>
            </a:lvl3pPr>
            <a:lvl4pPr marL="3052763">
              <a:tabLst>
                <a:tab pos="1346200" algn="l"/>
              </a:tabLst>
              <a:defRPr sz="2400">
                <a:solidFill>
                  <a:schemeClr val="tx1"/>
                </a:solidFill>
                <a:latin typeface="Times New Roman" pitchFamily="18" charset="0"/>
              </a:defRPr>
            </a:lvl4pPr>
            <a:lvl5pPr marL="3232150">
              <a:tabLst>
                <a:tab pos="1346200" algn="l"/>
              </a:tabLst>
              <a:defRPr sz="2400">
                <a:solidFill>
                  <a:schemeClr val="tx1"/>
                </a:solidFill>
                <a:latin typeface="Times New Roman" pitchFamily="18" charset="0"/>
              </a:defRPr>
            </a:lvl5pPr>
            <a:lvl6pPr marL="3689350" eaLnBrk="0" fontAlgn="base" hangingPunct="0">
              <a:spcBef>
                <a:spcPct val="0"/>
              </a:spcBef>
              <a:spcAft>
                <a:spcPct val="0"/>
              </a:spcAft>
              <a:tabLst>
                <a:tab pos="1346200" algn="l"/>
              </a:tabLst>
              <a:defRPr sz="2400">
                <a:solidFill>
                  <a:schemeClr val="tx1"/>
                </a:solidFill>
                <a:latin typeface="Times New Roman" pitchFamily="18" charset="0"/>
              </a:defRPr>
            </a:lvl6pPr>
            <a:lvl7pPr marL="4146550" eaLnBrk="0" fontAlgn="base" hangingPunct="0">
              <a:spcBef>
                <a:spcPct val="0"/>
              </a:spcBef>
              <a:spcAft>
                <a:spcPct val="0"/>
              </a:spcAft>
              <a:tabLst>
                <a:tab pos="1346200" algn="l"/>
              </a:tabLst>
              <a:defRPr sz="2400">
                <a:solidFill>
                  <a:schemeClr val="tx1"/>
                </a:solidFill>
                <a:latin typeface="Times New Roman" pitchFamily="18" charset="0"/>
              </a:defRPr>
            </a:lvl7pPr>
            <a:lvl8pPr marL="4603750" eaLnBrk="0" fontAlgn="base" hangingPunct="0">
              <a:spcBef>
                <a:spcPct val="0"/>
              </a:spcBef>
              <a:spcAft>
                <a:spcPct val="0"/>
              </a:spcAft>
              <a:tabLst>
                <a:tab pos="1346200" algn="l"/>
              </a:tabLst>
              <a:defRPr sz="2400">
                <a:solidFill>
                  <a:schemeClr val="tx1"/>
                </a:solidFill>
                <a:latin typeface="Times New Roman" pitchFamily="18" charset="0"/>
              </a:defRPr>
            </a:lvl8pPr>
            <a:lvl9pPr marL="5060950" eaLnBrk="0" fontAlgn="base" hangingPunct="0">
              <a:spcBef>
                <a:spcPct val="0"/>
              </a:spcBef>
              <a:spcAft>
                <a:spcPct val="0"/>
              </a:spcAft>
              <a:tabLst>
                <a:tab pos="1346200" algn="l"/>
              </a:tabLst>
              <a:defRPr sz="2400">
                <a:solidFill>
                  <a:schemeClr val="tx1"/>
                </a:solidFill>
                <a:latin typeface="Times New Roman" pitchFamily="18" charset="0"/>
              </a:defRPr>
            </a:lvl9pPr>
          </a:lstStyle>
          <a:p>
            <a:r>
              <a:rPr lang="en-GB" sz="1800" i="1" dirty="0" err="1" smtClean="0">
                <a:latin typeface="Arial" pitchFamily="34" charset="0"/>
                <a:cs typeface="Arial" pitchFamily="34" charset="0"/>
              </a:rPr>
              <a:t>u</a:t>
            </a:r>
            <a:r>
              <a:rPr lang="en-GB" sz="1800" i="1" baseline="-25000" dirty="0" err="1" smtClean="0">
                <a:latin typeface="Arial" pitchFamily="34" charset="0"/>
                <a:cs typeface="Arial" pitchFamily="34" charset="0"/>
              </a:rPr>
              <a:t>i</a:t>
            </a:r>
            <a:r>
              <a:rPr lang="en-GB" sz="1800" dirty="0" smtClean="0">
                <a:latin typeface="Arial" charset="0"/>
              </a:rPr>
              <a:t> </a:t>
            </a:r>
            <a:r>
              <a:rPr lang="en-GB" sz="1800" dirty="0">
                <a:latin typeface="Arial" charset="0"/>
              </a:rPr>
              <a:t>is distributed independently of </a:t>
            </a:r>
            <a:r>
              <a:rPr lang="en-GB" sz="1800" i="1" dirty="0" err="1">
                <a:latin typeface="Arial" pitchFamily="34" charset="0"/>
                <a:cs typeface="Arial" pitchFamily="34" charset="0"/>
              </a:rPr>
              <a:t>u</a:t>
            </a:r>
            <a:r>
              <a:rPr lang="en-GB" sz="1800" i="1" baseline="-25000" dirty="0" err="1">
                <a:latin typeface="Arial" pitchFamily="34" charset="0"/>
                <a:cs typeface="Arial" pitchFamily="34" charset="0"/>
              </a:rPr>
              <a:t>j</a:t>
            </a:r>
            <a:r>
              <a:rPr lang="en-GB" sz="1800" dirty="0">
                <a:latin typeface="Arial" charset="0"/>
              </a:rPr>
              <a:t> for </a:t>
            </a:r>
            <a:r>
              <a:rPr lang="en-GB" sz="1800" dirty="0" smtClean="0">
                <a:latin typeface="Arial" pitchFamily="34" charset="0"/>
                <a:cs typeface="Arial" pitchFamily="34" charset="0"/>
              </a:rPr>
              <a:t>all </a:t>
            </a:r>
            <a:r>
              <a:rPr lang="en-GB" sz="1800" i="1" dirty="0">
                <a:latin typeface="Arial" pitchFamily="34" charset="0"/>
                <a:cs typeface="Arial" pitchFamily="34" charset="0"/>
              </a:rPr>
              <a:t>j</a:t>
            </a:r>
            <a:r>
              <a:rPr lang="en-GB" sz="1800" dirty="0">
                <a:latin typeface="Arial" pitchFamily="34" charset="0"/>
                <a:cs typeface="Arial" pitchFamily="34" charset="0"/>
              </a:rPr>
              <a:t> ≠ </a:t>
            </a:r>
            <a:r>
              <a:rPr lang="en-GB" sz="1800" i="1" dirty="0">
                <a:latin typeface="Arial" pitchFamily="34" charset="0"/>
                <a:cs typeface="Arial" pitchFamily="34" charset="0"/>
              </a:rPr>
              <a:t>i</a:t>
            </a:r>
            <a:endParaRPr lang="en-GB"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703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For example, just because the disturbance term is large and positive in one observation, there should be no tendency for it to be large and positive in the next (or large and negative, for that matter, or small and positive, or small and negative).</a:t>
            </a:r>
            <a:endParaRPr lang="en-GB" sz="1500"/>
          </a:p>
        </p:txBody>
      </p:sp>
      <p:sp>
        <p:nvSpPr>
          <p:cNvPr id="257032" name="Text Box 8"/>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22</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13"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14"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15"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7" name="Text Box 2"/>
          <p:cNvSpPr txBox="1">
            <a:spLocks noChangeArrowheads="1"/>
          </p:cNvSpPr>
          <p:nvPr/>
        </p:nvSpPr>
        <p:spPr bwMode="auto">
          <a:xfrm>
            <a:off x="301625" y="1206000"/>
            <a:ext cx="8175625" cy="4778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1346200" algn="l"/>
              </a:tabLst>
              <a:defRPr sz="2400">
                <a:solidFill>
                  <a:schemeClr val="tx1"/>
                </a:solidFill>
                <a:latin typeface="Times New Roman" pitchFamily="18" charset="0"/>
              </a:defRPr>
            </a:lvl1pPr>
            <a:lvl2pPr marL="2693988">
              <a:tabLst>
                <a:tab pos="1346200" algn="l"/>
              </a:tabLst>
              <a:defRPr sz="2400">
                <a:solidFill>
                  <a:schemeClr val="tx1"/>
                </a:solidFill>
                <a:latin typeface="Times New Roman" pitchFamily="18" charset="0"/>
              </a:defRPr>
            </a:lvl2pPr>
            <a:lvl3pPr marL="2873375">
              <a:tabLst>
                <a:tab pos="1346200" algn="l"/>
              </a:tabLst>
              <a:defRPr sz="2400">
                <a:solidFill>
                  <a:schemeClr val="tx1"/>
                </a:solidFill>
                <a:latin typeface="Times New Roman" pitchFamily="18" charset="0"/>
              </a:defRPr>
            </a:lvl3pPr>
            <a:lvl4pPr marL="3052763">
              <a:tabLst>
                <a:tab pos="1346200" algn="l"/>
              </a:tabLst>
              <a:defRPr sz="2400">
                <a:solidFill>
                  <a:schemeClr val="tx1"/>
                </a:solidFill>
                <a:latin typeface="Times New Roman" pitchFamily="18" charset="0"/>
              </a:defRPr>
            </a:lvl4pPr>
            <a:lvl5pPr marL="3232150">
              <a:tabLst>
                <a:tab pos="1346200" algn="l"/>
              </a:tabLst>
              <a:defRPr sz="2400">
                <a:solidFill>
                  <a:schemeClr val="tx1"/>
                </a:solidFill>
                <a:latin typeface="Times New Roman" pitchFamily="18" charset="0"/>
              </a:defRPr>
            </a:lvl5pPr>
            <a:lvl6pPr marL="3689350" eaLnBrk="0" fontAlgn="base" hangingPunct="0">
              <a:spcBef>
                <a:spcPct val="0"/>
              </a:spcBef>
              <a:spcAft>
                <a:spcPct val="0"/>
              </a:spcAft>
              <a:tabLst>
                <a:tab pos="1346200" algn="l"/>
              </a:tabLst>
              <a:defRPr sz="2400">
                <a:solidFill>
                  <a:schemeClr val="tx1"/>
                </a:solidFill>
                <a:latin typeface="Times New Roman" pitchFamily="18" charset="0"/>
              </a:defRPr>
            </a:lvl6pPr>
            <a:lvl7pPr marL="4146550" eaLnBrk="0" fontAlgn="base" hangingPunct="0">
              <a:spcBef>
                <a:spcPct val="0"/>
              </a:spcBef>
              <a:spcAft>
                <a:spcPct val="0"/>
              </a:spcAft>
              <a:tabLst>
                <a:tab pos="1346200" algn="l"/>
              </a:tabLst>
              <a:defRPr sz="2400">
                <a:solidFill>
                  <a:schemeClr val="tx1"/>
                </a:solidFill>
                <a:latin typeface="Times New Roman" pitchFamily="18" charset="0"/>
              </a:defRPr>
            </a:lvl7pPr>
            <a:lvl8pPr marL="4603750" eaLnBrk="0" fontAlgn="base" hangingPunct="0">
              <a:spcBef>
                <a:spcPct val="0"/>
              </a:spcBef>
              <a:spcAft>
                <a:spcPct val="0"/>
              </a:spcAft>
              <a:tabLst>
                <a:tab pos="1346200" algn="l"/>
              </a:tabLst>
              <a:defRPr sz="2400">
                <a:solidFill>
                  <a:schemeClr val="tx1"/>
                </a:solidFill>
                <a:latin typeface="Times New Roman" pitchFamily="18" charset="0"/>
              </a:defRPr>
            </a:lvl8pPr>
            <a:lvl9pPr marL="5060950" eaLnBrk="0" fontAlgn="base" hangingPunct="0">
              <a:spcBef>
                <a:spcPct val="0"/>
              </a:spcBef>
              <a:spcAft>
                <a:spcPct val="0"/>
              </a:spcAft>
              <a:tabLst>
                <a:tab pos="1346200" algn="l"/>
              </a:tabLst>
              <a:defRPr sz="2400">
                <a:solidFill>
                  <a:schemeClr val="tx1"/>
                </a:solidFill>
                <a:latin typeface="Times New Roman" pitchFamily="18" charset="0"/>
              </a:defRPr>
            </a:lvl9pPr>
          </a:lstStyle>
          <a:p>
            <a:pPr>
              <a:spcBef>
                <a:spcPts val="0"/>
              </a:spcBef>
            </a:pPr>
            <a:r>
              <a:rPr lang="en-GB" sz="1800" dirty="0" smtClean="0">
                <a:latin typeface="Arial" charset="0"/>
              </a:rPr>
              <a:t>A.5</a:t>
            </a:r>
            <a:r>
              <a:rPr lang="en-GB" sz="1800" dirty="0">
                <a:latin typeface="Arial" charset="0"/>
              </a:rPr>
              <a:t>	The values of the disturbance term have independent </a:t>
            </a:r>
            <a:r>
              <a:rPr lang="en-GB" sz="1800" dirty="0" smtClean="0">
                <a:latin typeface="Arial" charset="0"/>
              </a:rPr>
              <a:t>distributions</a:t>
            </a:r>
            <a:endParaRPr lang="en-GB" sz="1800" dirty="0">
              <a:latin typeface="Arial" charset="0"/>
            </a:endParaRPr>
          </a:p>
        </p:txBody>
      </p:sp>
      <p:sp>
        <p:nvSpPr>
          <p:cNvPr id="19" name="Rectangle 7"/>
          <p:cNvSpPr>
            <a:spLocks noChangeArrowheads="1"/>
          </p:cNvSpPr>
          <p:nvPr/>
        </p:nvSpPr>
        <p:spPr bwMode="auto">
          <a:xfrm>
            <a:off x="0" y="1764000"/>
            <a:ext cx="9144000" cy="675751"/>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5" name="Text Box 2"/>
          <p:cNvSpPr txBox="1">
            <a:spLocks noChangeArrowheads="1"/>
          </p:cNvSpPr>
          <p:nvPr/>
        </p:nvSpPr>
        <p:spPr bwMode="auto">
          <a:xfrm>
            <a:off x="1644650" y="1911600"/>
            <a:ext cx="5299075"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1346200" algn="l"/>
              </a:tabLst>
              <a:defRPr sz="2400">
                <a:solidFill>
                  <a:schemeClr val="tx1"/>
                </a:solidFill>
                <a:latin typeface="Times New Roman" pitchFamily="18" charset="0"/>
              </a:defRPr>
            </a:lvl1pPr>
            <a:lvl2pPr marL="2693988">
              <a:tabLst>
                <a:tab pos="1346200" algn="l"/>
              </a:tabLst>
              <a:defRPr sz="2400">
                <a:solidFill>
                  <a:schemeClr val="tx1"/>
                </a:solidFill>
                <a:latin typeface="Times New Roman" pitchFamily="18" charset="0"/>
              </a:defRPr>
            </a:lvl2pPr>
            <a:lvl3pPr marL="2873375">
              <a:tabLst>
                <a:tab pos="1346200" algn="l"/>
              </a:tabLst>
              <a:defRPr sz="2400">
                <a:solidFill>
                  <a:schemeClr val="tx1"/>
                </a:solidFill>
                <a:latin typeface="Times New Roman" pitchFamily="18" charset="0"/>
              </a:defRPr>
            </a:lvl3pPr>
            <a:lvl4pPr marL="3052763">
              <a:tabLst>
                <a:tab pos="1346200" algn="l"/>
              </a:tabLst>
              <a:defRPr sz="2400">
                <a:solidFill>
                  <a:schemeClr val="tx1"/>
                </a:solidFill>
                <a:latin typeface="Times New Roman" pitchFamily="18" charset="0"/>
              </a:defRPr>
            </a:lvl4pPr>
            <a:lvl5pPr marL="3232150">
              <a:tabLst>
                <a:tab pos="1346200" algn="l"/>
              </a:tabLst>
              <a:defRPr sz="2400">
                <a:solidFill>
                  <a:schemeClr val="tx1"/>
                </a:solidFill>
                <a:latin typeface="Times New Roman" pitchFamily="18" charset="0"/>
              </a:defRPr>
            </a:lvl5pPr>
            <a:lvl6pPr marL="3689350" eaLnBrk="0" fontAlgn="base" hangingPunct="0">
              <a:spcBef>
                <a:spcPct val="0"/>
              </a:spcBef>
              <a:spcAft>
                <a:spcPct val="0"/>
              </a:spcAft>
              <a:tabLst>
                <a:tab pos="1346200" algn="l"/>
              </a:tabLst>
              <a:defRPr sz="2400">
                <a:solidFill>
                  <a:schemeClr val="tx1"/>
                </a:solidFill>
                <a:latin typeface="Times New Roman" pitchFamily="18" charset="0"/>
              </a:defRPr>
            </a:lvl6pPr>
            <a:lvl7pPr marL="4146550" eaLnBrk="0" fontAlgn="base" hangingPunct="0">
              <a:spcBef>
                <a:spcPct val="0"/>
              </a:spcBef>
              <a:spcAft>
                <a:spcPct val="0"/>
              </a:spcAft>
              <a:tabLst>
                <a:tab pos="1346200" algn="l"/>
              </a:tabLst>
              <a:defRPr sz="2400">
                <a:solidFill>
                  <a:schemeClr val="tx1"/>
                </a:solidFill>
                <a:latin typeface="Times New Roman" pitchFamily="18" charset="0"/>
              </a:defRPr>
            </a:lvl7pPr>
            <a:lvl8pPr marL="4603750" eaLnBrk="0" fontAlgn="base" hangingPunct="0">
              <a:spcBef>
                <a:spcPct val="0"/>
              </a:spcBef>
              <a:spcAft>
                <a:spcPct val="0"/>
              </a:spcAft>
              <a:tabLst>
                <a:tab pos="1346200" algn="l"/>
              </a:tabLst>
              <a:defRPr sz="2400">
                <a:solidFill>
                  <a:schemeClr val="tx1"/>
                </a:solidFill>
                <a:latin typeface="Times New Roman" pitchFamily="18" charset="0"/>
              </a:defRPr>
            </a:lvl8pPr>
            <a:lvl9pPr marL="5060950" eaLnBrk="0" fontAlgn="base" hangingPunct="0">
              <a:spcBef>
                <a:spcPct val="0"/>
              </a:spcBef>
              <a:spcAft>
                <a:spcPct val="0"/>
              </a:spcAft>
              <a:tabLst>
                <a:tab pos="1346200" algn="l"/>
              </a:tabLst>
              <a:defRPr sz="2400">
                <a:solidFill>
                  <a:schemeClr val="tx1"/>
                </a:solidFill>
                <a:latin typeface="Times New Roman" pitchFamily="18" charset="0"/>
              </a:defRPr>
            </a:lvl9pPr>
          </a:lstStyle>
          <a:p>
            <a:r>
              <a:rPr lang="en-GB" sz="1800" i="1" dirty="0" err="1" smtClean="0">
                <a:latin typeface="Arial" pitchFamily="34" charset="0"/>
                <a:cs typeface="Arial" pitchFamily="34" charset="0"/>
              </a:rPr>
              <a:t>u</a:t>
            </a:r>
            <a:r>
              <a:rPr lang="en-GB" sz="1800" i="1" baseline="-25000" dirty="0" err="1" smtClean="0">
                <a:latin typeface="Arial" pitchFamily="34" charset="0"/>
                <a:cs typeface="Arial" pitchFamily="34" charset="0"/>
              </a:rPr>
              <a:t>i</a:t>
            </a:r>
            <a:r>
              <a:rPr lang="en-GB" sz="1800" dirty="0" smtClean="0">
                <a:latin typeface="Arial" charset="0"/>
              </a:rPr>
              <a:t> </a:t>
            </a:r>
            <a:r>
              <a:rPr lang="en-GB" sz="1800" dirty="0">
                <a:latin typeface="Arial" charset="0"/>
              </a:rPr>
              <a:t>is distributed independently of </a:t>
            </a:r>
            <a:r>
              <a:rPr lang="en-GB" sz="1800" i="1" dirty="0" err="1">
                <a:latin typeface="Arial" pitchFamily="34" charset="0"/>
                <a:cs typeface="Arial" pitchFamily="34" charset="0"/>
              </a:rPr>
              <a:t>u</a:t>
            </a:r>
            <a:r>
              <a:rPr lang="en-GB" sz="1800" i="1" baseline="-25000" dirty="0" err="1">
                <a:latin typeface="Arial" pitchFamily="34" charset="0"/>
                <a:cs typeface="Arial" pitchFamily="34" charset="0"/>
              </a:rPr>
              <a:t>j</a:t>
            </a:r>
            <a:r>
              <a:rPr lang="en-GB" sz="1800" dirty="0">
                <a:latin typeface="Arial" charset="0"/>
              </a:rPr>
              <a:t> for </a:t>
            </a:r>
            <a:r>
              <a:rPr lang="en-GB" sz="1800" dirty="0" smtClean="0">
                <a:latin typeface="Arial" pitchFamily="34" charset="0"/>
                <a:cs typeface="Arial" pitchFamily="34" charset="0"/>
              </a:rPr>
              <a:t>all </a:t>
            </a:r>
            <a:r>
              <a:rPr lang="en-GB" sz="1800" i="1" dirty="0">
                <a:latin typeface="Arial" pitchFamily="34" charset="0"/>
                <a:cs typeface="Arial" pitchFamily="34" charset="0"/>
              </a:rPr>
              <a:t>j</a:t>
            </a:r>
            <a:r>
              <a:rPr lang="en-GB" sz="1800" dirty="0">
                <a:latin typeface="Arial" pitchFamily="34" charset="0"/>
                <a:cs typeface="Arial" pitchFamily="34" charset="0"/>
              </a:rPr>
              <a:t> ≠ </a:t>
            </a:r>
            <a:r>
              <a:rPr lang="en-GB" sz="1800" i="1" dirty="0">
                <a:latin typeface="Arial" pitchFamily="34" charset="0"/>
                <a:cs typeface="Arial" pitchFamily="34" charset="0"/>
              </a:rPr>
              <a:t>i</a:t>
            </a:r>
            <a:endParaRPr lang="en-GB"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600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dirty="0"/>
              <a:t>The assumption implies that the population covariance between </a:t>
            </a:r>
            <a:r>
              <a:rPr lang="en-US" sz="1500" i="1" dirty="0" err="1"/>
              <a:t>u</a:t>
            </a:r>
            <a:r>
              <a:rPr lang="en-US" sz="1500" i="1" baseline="-25000" dirty="0" err="1"/>
              <a:t>i</a:t>
            </a:r>
            <a:r>
              <a:rPr lang="en-US" sz="1500" dirty="0"/>
              <a:t> and </a:t>
            </a:r>
            <a:r>
              <a:rPr lang="en-US" sz="1500" i="1" dirty="0" err="1"/>
              <a:t>u</a:t>
            </a:r>
            <a:r>
              <a:rPr lang="en-US" sz="1500" i="1" baseline="-25000" dirty="0" err="1"/>
              <a:t>j</a:t>
            </a:r>
            <a:r>
              <a:rPr lang="en-US" sz="1500" dirty="0"/>
              <a:t> is zero.  Note that the population means of </a:t>
            </a:r>
            <a:r>
              <a:rPr lang="en-US" sz="1500" i="1" dirty="0" err="1"/>
              <a:t>u</a:t>
            </a:r>
            <a:r>
              <a:rPr lang="en-US" sz="1500" i="1" baseline="-25000" dirty="0" err="1"/>
              <a:t>i</a:t>
            </a:r>
            <a:r>
              <a:rPr lang="en-US" sz="1500" dirty="0"/>
              <a:t> and </a:t>
            </a:r>
            <a:r>
              <a:rPr lang="en-US" sz="1500" i="1" dirty="0" err="1"/>
              <a:t>u</a:t>
            </a:r>
            <a:r>
              <a:rPr lang="en-US" sz="1500" i="1" baseline="-25000" dirty="0" err="1"/>
              <a:t>j</a:t>
            </a:r>
            <a:r>
              <a:rPr lang="en-US" sz="1500" dirty="0"/>
              <a:t> are both zero, by virtue of Assumption A.3, and that E(</a:t>
            </a:r>
            <a:r>
              <a:rPr lang="en-US" sz="1500" i="1" dirty="0" err="1"/>
              <a:t>u</a:t>
            </a:r>
            <a:r>
              <a:rPr lang="en-US" sz="1500" i="1" baseline="-25000" dirty="0" err="1"/>
              <a:t>i</a:t>
            </a:r>
            <a:r>
              <a:rPr lang="en-US" sz="1500" i="1" dirty="0" err="1"/>
              <a:t>u</a:t>
            </a:r>
            <a:r>
              <a:rPr lang="en-US" sz="1500" i="1" baseline="-25000" dirty="0" err="1"/>
              <a:t>j</a:t>
            </a:r>
            <a:r>
              <a:rPr lang="en-US" sz="1500" dirty="0"/>
              <a:t>) can be decomposed as E(</a:t>
            </a:r>
            <a:r>
              <a:rPr lang="en-US" sz="1500" i="1" dirty="0" err="1"/>
              <a:t>u</a:t>
            </a:r>
            <a:r>
              <a:rPr lang="en-US" sz="1500" i="1" baseline="-25000" dirty="0" err="1"/>
              <a:t>i</a:t>
            </a:r>
            <a:r>
              <a:rPr lang="en-US" sz="1500" dirty="0"/>
              <a:t>)E(</a:t>
            </a:r>
            <a:r>
              <a:rPr lang="en-US" sz="1500" i="1" dirty="0" err="1"/>
              <a:t>u</a:t>
            </a:r>
            <a:r>
              <a:rPr lang="en-US" sz="1500" i="1" baseline="-25000" dirty="0" err="1"/>
              <a:t>j</a:t>
            </a:r>
            <a:r>
              <a:rPr lang="en-US" sz="1500" dirty="0"/>
              <a:t>) if </a:t>
            </a:r>
            <a:r>
              <a:rPr lang="en-US" sz="1500" i="1" dirty="0" err="1"/>
              <a:t>u</a:t>
            </a:r>
            <a:r>
              <a:rPr lang="en-US" sz="1500" i="1" baseline="-25000" dirty="0" err="1"/>
              <a:t>i</a:t>
            </a:r>
            <a:r>
              <a:rPr lang="en-US" sz="1500" dirty="0"/>
              <a:t> and </a:t>
            </a:r>
            <a:r>
              <a:rPr lang="en-US" sz="1500" i="1" dirty="0" err="1"/>
              <a:t>u</a:t>
            </a:r>
            <a:r>
              <a:rPr lang="en-US" sz="1500" i="1" baseline="-25000" dirty="0" err="1"/>
              <a:t>j</a:t>
            </a:r>
            <a:r>
              <a:rPr lang="en-US" sz="1500" dirty="0"/>
              <a:t> are generated independently – see the Review.</a:t>
            </a:r>
            <a:endParaRPr lang="en-GB" sz="1500" dirty="0"/>
          </a:p>
        </p:txBody>
      </p:sp>
      <p:sp>
        <p:nvSpPr>
          <p:cNvPr id="256008" name="Text Box 8"/>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23</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12" name="Rectangle 7"/>
          <p:cNvSpPr>
            <a:spLocks noChangeArrowheads="1"/>
          </p:cNvSpPr>
          <p:nvPr/>
        </p:nvSpPr>
        <p:spPr bwMode="auto">
          <a:xfrm>
            <a:off x="0" y="2529976"/>
            <a:ext cx="9144000" cy="1327649"/>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17" name="Rectangle 7"/>
          <p:cNvSpPr>
            <a:spLocks noChangeArrowheads="1"/>
          </p:cNvSpPr>
          <p:nvPr/>
        </p:nvSpPr>
        <p:spPr bwMode="auto">
          <a:xfrm>
            <a:off x="0" y="1764000"/>
            <a:ext cx="9144000" cy="675751"/>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18" name="Object 9"/>
          <p:cNvGraphicFramePr>
            <a:graphicFrameLocks noChangeAspect="1"/>
          </p:cNvGraphicFramePr>
          <p:nvPr>
            <p:extLst>
              <p:ext uri="{D42A27DB-BD31-4B8C-83A1-F6EECF244321}">
                <p14:modId xmlns:p14="http://schemas.microsoft.com/office/powerpoint/2010/main" val="2115786811"/>
              </p:ext>
            </p:extLst>
          </p:nvPr>
        </p:nvGraphicFramePr>
        <p:xfrm>
          <a:off x="2166938" y="2692400"/>
          <a:ext cx="4838700" cy="1009650"/>
        </p:xfrm>
        <a:graphic>
          <a:graphicData uri="http://schemas.openxmlformats.org/presentationml/2006/ole">
            <mc:AlternateContent xmlns:mc="http://schemas.openxmlformats.org/markup-compatibility/2006">
              <mc:Choice xmlns:v="urn:schemas-microsoft-com:vml" Requires="v">
                <p:oleObj spid="_x0000_s256041" name="Equation" r:id="rId3" imgW="4838400" imgH="1015920" progId="Equation.3">
                  <p:embed/>
                </p:oleObj>
              </mc:Choice>
              <mc:Fallback>
                <p:oleObj name="Equation" r:id="rId3" imgW="4838400" imgH="1015920" progId="Equation.3">
                  <p:embed/>
                  <p:pic>
                    <p:nvPicPr>
                      <p:cNvPr id="0" name=""/>
                      <p:cNvPicPr>
                        <a:picLocks noChangeAspect="1" noChangeArrowheads="1"/>
                      </p:cNvPicPr>
                      <p:nvPr/>
                    </p:nvPicPr>
                    <p:blipFill>
                      <a:blip r:embed="rId4"/>
                      <a:srcRect/>
                      <a:stretch>
                        <a:fillRect/>
                      </a:stretch>
                    </p:blipFill>
                    <p:spPr bwMode="auto">
                      <a:xfrm>
                        <a:off x="2166938" y="2692400"/>
                        <a:ext cx="4838700" cy="1009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Text Box 2"/>
          <p:cNvSpPr txBox="1">
            <a:spLocks noChangeArrowheads="1"/>
          </p:cNvSpPr>
          <p:nvPr/>
        </p:nvSpPr>
        <p:spPr bwMode="auto">
          <a:xfrm>
            <a:off x="1644650" y="1911600"/>
            <a:ext cx="5299075"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1346200" algn="l"/>
              </a:tabLst>
              <a:defRPr sz="2400">
                <a:solidFill>
                  <a:schemeClr val="tx1"/>
                </a:solidFill>
                <a:latin typeface="Times New Roman" pitchFamily="18" charset="0"/>
              </a:defRPr>
            </a:lvl1pPr>
            <a:lvl2pPr marL="2693988">
              <a:tabLst>
                <a:tab pos="1346200" algn="l"/>
              </a:tabLst>
              <a:defRPr sz="2400">
                <a:solidFill>
                  <a:schemeClr val="tx1"/>
                </a:solidFill>
                <a:latin typeface="Times New Roman" pitchFamily="18" charset="0"/>
              </a:defRPr>
            </a:lvl2pPr>
            <a:lvl3pPr marL="2873375">
              <a:tabLst>
                <a:tab pos="1346200" algn="l"/>
              </a:tabLst>
              <a:defRPr sz="2400">
                <a:solidFill>
                  <a:schemeClr val="tx1"/>
                </a:solidFill>
                <a:latin typeface="Times New Roman" pitchFamily="18" charset="0"/>
              </a:defRPr>
            </a:lvl3pPr>
            <a:lvl4pPr marL="3052763">
              <a:tabLst>
                <a:tab pos="1346200" algn="l"/>
              </a:tabLst>
              <a:defRPr sz="2400">
                <a:solidFill>
                  <a:schemeClr val="tx1"/>
                </a:solidFill>
                <a:latin typeface="Times New Roman" pitchFamily="18" charset="0"/>
              </a:defRPr>
            </a:lvl4pPr>
            <a:lvl5pPr marL="3232150">
              <a:tabLst>
                <a:tab pos="1346200" algn="l"/>
              </a:tabLst>
              <a:defRPr sz="2400">
                <a:solidFill>
                  <a:schemeClr val="tx1"/>
                </a:solidFill>
                <a:latin typeface="Times New Roman" pitchFamily="18" charset="0"/>
              </a:defRPr>
            </a:lvl5pPr>
            <a:lvl6pPr marL="3689350" eaLnBrk="0" fontAlgn="base" hangingPunct="0">
              <a:spcBef>
                <a:spcPct val="0"/>
              </a:spcBef>
              <a:spcAft>
                <a:spcPct val="0"/>
              </a:spcAft>
              <a:tabLst>
                <a:tab pos="1346200" algn="l"/>
              </a:tabLst>
              <a:defRPr sz="2400">
                <a:solidFill>
                  <a:schemeClr val="tx1"/>
                </a:solidFill>
                <a:latin typeface="Times New Roman" pitchFamily="18" charset="0"/>
              </a:defRPr>
            </a:lvl6pPr>
            <a:lvl7pPr marL="4146550" eaLnBrk="0" fontAlgn="base" hangingPunct="0">
              <a:spcBef>
                <a:spcPct val="0"/>
              </a:spcBef>
              <a:spcAft>
                <a:spcPct val="0"/>
              </a:spcAft>
              <a:tabLst>
                <a:tab pos="1346200" algn="l"/>
              </a:tabLst>
              <a:defRPr sz="2400">
                <a:solidFill>
                  <a:schemeClr val="tx1"/>
                </a:solidFill>
                <a:latin typeface="Times New Roman" pitchFamily="18" charset="0"/>
              </a:defRPr>
            </a:lvl7pPr>
            <a:lvl8pPr marL="4603750" eaLnBrk="0" fontAlgn="base" hangingPunct="0">
              <a:spcBef>
                <a:spcPct val="0"/>
              </a:spcBef>
              <a:spcAft>
                <a:spcPct val="0"/>
              </a:spcAft>
              <a:tabLst>
                <a:tab pos="1346200" algn="l"/>
              </a:tabLst>
              <a:defRPr sz="2400">
                <a:solidFill>
                  <a:schemeClr val="tx1"/>
                </a:solidFill>
                <a:latin typeface="Times New Roman" pitchFamily="18" charset="0"/>
              </a:defRPr>
            </a:lvl8pPr>
            <a:lvl9pPr marL="5060950" eaLnBrk="0" fontAlgn="base" hangingPunct="0">
              <a:spcBef>
                <a:spcPct val="0"/>
              </a:spcBef>
              <a:spcAft>
                <a:spcPct val="0"/>
              </a:spcAft>
              <a:tabLst>
                <a:tab pos="1346200" algn="l"/>
              </a:tabLst>
              <a:defRPr sz="2400">
                <a:solidFill>
                  <a:schemeClr val="tx1"/>
                </a:solidFill>
                <a:latin typeface="Times New Roman" pitchFamily="18" charset="0"/>
              </a:defRPr>
            </a:lvl9pPr>
          </a:lstStyle>
          <a:p>
            <a:r>
              <a:rPr lang="en-GB" sz="1800" i="1" dirty="0" err="1" smtClean="0">
                <a:latin typeface="Arial" pitchFamily="34" charset="0"/>
                <a:cs typeface="Arial" pitchFamily="34" charset="0"/>
              </a:rPr>
              <a:t>u</a:t>
            </a:r>
            <a:r>
              <a:rPr lang="en-GB" sz="1800" i="1" baseline="-25000" dirty="0" err="1" smtClean="0">
                <a:latin typeface="Arial" pitchFamily="34" charset="0"/>
                <a:cs typeface="Arial" pitchFamily="34" charset="0"/>
              </a:rPr>
              <a:t>i</a:t>
            </a:r>
            <a:r>
              <a:rPr lang="en-GB" sz="1800" dirty="0" smtClean="0">
                <a:latin typeface="Arial" charset="0"/>
              </a:rPr>
              <a:t> </a:t>
            </a:r>
            <a:r>
              <a:rPr lang="en-GB" sz="1800" dirty="0">
                <a:latin typeface="Arial" charset="0"/>
              </a:rPr>
              <a:t>is distributed independently of </a:t>
            </a:r>
            <a:r>
              <a:rPr lang="en-GB" sz="1800" i="1" dirty="0" err="1">
                <a:latin typeface="Arial" pitchFamily="34" charset="0"/>
                <a:cs typeface="Arial" pitchFamily="34" charset="0"/>
              </a:rPr>
              <a:t>u</a:t>
            </a:r>
            <a:r>
              <a:rPr lang="en-GB" sz="1800" i="1" baseline="-25000" dirty="0" err="1">
                <a:latin typeface="Arial" pitchFamily="34" charset="0"/>
                <a:cs typeface="Arial" pitchFamily="34" charset="0"/>
              </a:rPr>
              <a:t>j</a:t>
            </a:r>
            <a:r>
              <a:rPr lang="en-GB" sz="1800" dirty="0">
                <a:latin typeface="Arial" charset="0"/>
              </a:rPr>
              <a:t> for </a:t>
            </a:r>
            <a:r>
              <a:rPr lang="en-GB" sz="1800" dirty="0" smtClean="0">
                <a:latin typeface="Arial" pitchFamily="34" charset="0"/>
                <a:cs typeface="Arial" pitchFamily="34" charset="0"/>
              </a:rPr>
              <a:t>all </a:t>
            </a:r>
            <a:r>
              <a:rPr lang="en-GB" sz="1800" i="1" dirty="0">
                <a:latin typeface="Arial" pitchFamily="34" charset="0"/>
                <a:cs typeface="Arial" pitchFamily="34" charset="0"/>
              </a:rPr>
              <a:t>j</a:t>
            </a:r>
            <a:r>
              <a:rPr lang="en-GB" sz="1800" dirty="0">
                <a:latin typeface="Arial" pitchFamily="34" charset="0"/>
                <a:cs typeface="Arial" pitchFamily="34" charset="0"/>
              </a:rPr>
              <a:t> ≠ </a:t>
            </a:r>
            <a:r>
              <a:rPr lang="en-GB" sz="1800" i="1" dirty="0">
                <a:latin typeface="Arial" pitchFamily="34" charset="0"/>
                <a:cs typeface="Arial" pitchFamily="34" charset="0"/>
              </a:rPr>
              <a:t>i</a:t>
            </a:r>
            <a:endParaRPr lang="en-GB" sz="1800" dirty="0">
              <a:latin typeface="Arial" pitchFamily="34" charset="0"/>
              <a:cs typeface="Arial" pitchFamily="34" charset="0"/>
            </a:endParaRPr>
          </a:p>
        </p:txBody>
      </p:sp>
      <p:sp>
        <p:nvSpPr>
          <p:cNvPr id="15"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24"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25"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6" name="Text Box 2"/>
          <p:cNvSpPr txBox="1">
            <a:spLocks noChangeArrowheads="1"/>
          </p:cNvSpPr>
          <p:nvPr/>
        </p:nvSpPr>
        <p:spPr bwMode="auto">
          <a:xfrm>
            <a:off x="301625" y="1206000"/>
            <a:ext cx="8175625" cy="4778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1346200" algn="l"/>
              </a:tabLst>
              <a:defRPr sz="2400">
                <a:solidFill>
                  <a:schemeClr val="tx1"/>
                </a:solidFill>
                <a:latin typeface="Times New Roman" pitchFamily="18" charset="0"/>
              </a:defRPr>
            </a:lvl1pPr>
            <a:lvl2pPr marL="2693988">
              <a:tabLst>
                <a:tab pos="1346200" algn="l"/>
              </a:tabLst>
              <a:defRPr sz="2400">
                <a:solidFill>
                  <a:schemeClr val="tx1"/>
                </a:solidFill>
                <a:latin typeface="Times New Roman" pitchFamily="18" charset="0"/>
              </a:defRPr>
            </a:lvl2pPr>
            <a:lvl3pPr marL="2873375">
              <a:tabLst>
                <a:tab pos="1346200" algn="l"/>
              </a:tabLst>
              <a:defRPr sz="2400">
                <a:solidFill>
                  <a:schemeClr val="tx1"/>
                </a:solidFill>
                <a:latin typeface="Times New Roman" pitchFamily="18" charset="0"/>
              </a:defRPr>
            </a:lvl3pPr>
            <a:lvl4pPr marL="3052763">
              <a:tabLst>
                <a:tab pos="1346200" algn="l"/>
              </a:tabLst>
              <a:defRPr sz="2400">
                <a:solidFill>
                  <a:schemeClr val="tx1"/>
                </a:solidFill>
                <a:latin typeface="Times New Roman" pitchFamily="18" charset="0"/>
              </a:defRPr>
            </a:lvl4pPr>
            <a:lvl5pPr marL="3232150">
              <a:tabLst>
                <a:tab pos="1346200" algn="l"/>
              </a:tabLst>
              <a:defRPr sz="2400">
                <a:solidFill>
                  <a:schemeClr val="tx1"/>
                </a:solidFill>
                <a:latin typeface="Times New Roman" pitchFamily="18" charset="0"/>
              </a:defRPr>
            </a:lvl5pPr>
            <a:lvl6pPr marL="3689350" eaLnBrk="0" fontAlgn="base" hangingPunct="0">
              <a:spcBef>
                <a:spcPct val="0"/>
              </a:spcBef>
              <a:spcAft>
                <a:spcPct val="0"/>
              </a:spcAft>
              <a:tabLst>
                <a:tab pos="1346200" algn="l"/>
              </a:tabLst>
              <a:defRPr sz="2400">
                <a:solidFill>
                  <a:schemeClr val="tx1"/>
                </a:solidFill>
                <a:latin typeface="Times New Roman" pitchFamily="18" charset="0"/>
              </a:defRPr>
            </a:lvl6pPr>
            <a:lvl7pPr marL="4146550" eaLnBrk="0" fontAlgn="base" hangingPunct="0">
              <a:spcBef>
                <a:spcPct val="0"/>
              </a:spcBef>
              <a:spcAft>
                <a:spcPct val="0"/>
              </a:spcAft>
              <a:tabLst>
                <a:tab pos="1346200" algn="l"/>
              </a:tabLst>
              <a:defRPr sz="2400">
                <a:solidFill>
                  <a:schemeClr val="tx1"/>
                </a:solidFill>
                <a:latin typeface="Times New Roman" pitchFamily="18" charset="0"/>
              </a:defRPr>
            </a:lvl7pPr>
            <a:lvl8pPr marL="4603750" eaLnBrk="0" fontAlgn="base" hangingPunct="0">
              <a:spcBef>
                <a:spcPct val="0"/>
              </a:spcBef>
              <a:spcAft>
                <a:spcPct val="0"/>
              </a:spcAft>
              <a:tabLst>
                <a:tab pos="1346200" algn="l"/>
              </a:tabLst>
              <a:defRPr sz="2400">
                <a:solidFill>
                  <a:schemeClr val="tx1"/>
                </a:solidFill>
                <a:latin typeface="Times New Roman" pitchFamily="18" charset="0"/>
              </a:defRPr>
            </a:lvl8pPr>
            <a:lvl9pPr marL="5060950" eaLnBrk="0" fontAlgn="base" hangingPunct="0">
              <a:spcBef>
                <a:spcPct val="0"/>
              </a:spcBef>
              <a:spcAft>
                <a:spcPct val="0"/>
              </a:spcAft>
              <a:tabLst>
                <a:tab pos="1346200" algn="l"/>
              </a:tabLst>
              <a:defRPr sz="2400">
                <a:solidFill>
                  <a:schemeClr val="tx1"/>
                </a:solidFill>
                <a:latin typeface="Times New Roman" pitchFamily="18" charset="0"/>
              </a:defRPr>
            </a:lvl9pPr>
          </a:lstStyle>
          <a:p>
            <a:pPr>
              <a:spcBef>
                <a:spcPts val="0"/>
              </a:spcBef>
            </a:pPr>
            <a:r>
              <a:rPr lang="en-GB" sz="1800" dirty="0" smtClean="0">
                <a:latin typeface="Arial" charset="0"/>
              </a:rPr>
              <a:t>A.5</a:t>
            </a:r>
            <a:r>
              <a:rPr lang="en-GB" sz="1800" dirty="0">
                <a:latin typeface="Arial" charset="0"/>
              </a:rPr>
              <a:t>	The values of the disturbance term have independent </a:t>
            </a:r>
            <a:r>
              <a:rPr lang="en-GB" sz="1800" dirty="0" smtClean="0">
                <a:latin typeface="Arial" charset="0"/>
              </a:rPr>
              <a:t>distributions</a:t>
            </a:r>
            <a:endParaRPr lang="en-GB" sz="1800" dirty="0">
              <a:latin typeface="Arial"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498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I</a:t>
            </a:r>
            <a:r>
              <a:rPr lang="en-GB" sz="1500"/>
              <a:t>f this assumption is not satisfied, OLS will again give inefficient estimates.  Chapter 12 discusses the problems that arise and ways of getting around them.  Violations of this assumption are in any case rare with cross-sectional data.</a:t>
            </a:r>
          </a:p>
        </p:txBody>
      </p:sp>
      <p:sp>
        <p:nvSpPr>
          <p:cNvPr id="254984" name="Text Box 8"/>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24</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15"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24"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25"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6" name="Text Box 2"/>
          <p:cNvSpPr txBox="1">
            <a:spLocks noChangeArrowheads="1"/>
          </p:cNvSpPr>
          <p:nvPr/>
        </p:nvSpPr>
        <p:spPr bwMode="auto">
          <a:xfrm>
            <a:off x="301625" y="1206000"/>
            <a:ext cx="8175625" cy="4778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1346200" algn="l"/>
              </a:tabLst>
              <a:defRPr sz="2400">
                <a:solidFill>
                  <a:schemeClr val="tx1"/>
                </a:solidFill>
                <a:latin typeface="Times New Roman" pitchFamily="18" charset="0"/>
              </a:defRPr>
            </a:lvl1pPr>
            <a:lvl2pPr marL="2693988">
              <a:tabLst>
                <a:tab pos="1346200" algn="l"/>
              </a:tabLst>
              <a:defRPr sz="2400">
                <a:solidFill>
                  <a:schemeClr val="tx1"/>
                </a:solidFill>
                <a:latin typeface="Times New Roman" pitchFamily="18" charset="0"/>
              </a:defRPr>
            </a:lvl2pPr>
            <a:lvl3pPr marL="2873375">
              <a:tabLst>
                <a:tab pos="1346200" algn="l"/>
              </a:tabLst>
              <a:defRPr sz="2400">
                <a:solidFill>
                  <a:schemeClr val="tx1"/>
                </a:solidFill>
                <a:latin typeface="Times New Roman" pitchFamily="18" charset="0"/>
              </a:defRPr>
            </a:lvl3pPr>
            <a:lvl4pPr marL="3052763">
              <a:tabLst>
                <a:tab pos="1346200" algn="l"/>
              </a:tabLst>
              <a:defRPr sz="2400">
                <a:solidFill>
                  <a:schemeClr val="tx1"/>
                </a:solidFill>
                <a:latin typeface="Times New Roman" pitchFamily="18" charset="0"/>
              </a:defRPr>
            </a:lvl4pPr>
            <a:lvl5pPr marL="3232150">
              <a:tabLst>
                <a:tab pos="1346200" algn="l"/>
              </a:tabLst>
              <a:defRPr sz="2400">
                <a:solidFill>
                  <a:schemeClr val="tx1"/>
                </a:solidFill>
                <a:latin typeface="Times New Roman" pitchFamily="18" charset="0"/>
              </a:defRPr>
            </a:lvl5pPr>
            <a:lvl6pPr marL="3689350" eaLnBrk="0" fontAlgn="base" hangingPunct="0">
              <a:spcBef>
                <a:spcPct val="0"/>
              </a:spcBef>
              <a:spcAft>
                <a:spcPct val="0"/>
              </a:spcAft>
              <a:tabLst>
                <a:tab pos="1346200" algn="l"/>
              </a:tabLst>
              <a:defRPr sz="2400">
                <a:solidFill>
                  <a:schemeClr val="tx1"/>
                </a:solidFill>
                <a:latin typeface="Times New Roman" pitchFamily="18" charset="0"/>
              </a:defRPr>
            </a:lvl6pPr>
            <a:lvl7pPr marL="4146550" eaLnBrk="0" fontAlgn="base" hangingPunct="0">
              <a:spcBef>
                <a:spcPct val="0"/>
              </a:spcBef>
              <a:spcAft>
                <a:spcPct val="0"/>
              </a:spcAft>
              <a:tabLst>
                <a:tab pos="1346200" algn="l"/>
              </a:tabLst>
              <a:defRPr sz="2400">
                <a:solidFill>
                  <a:schemeClr val="tx1"/>
                </a:solidFill>
                <a:latin typeface="Times New Roman" pitchFamily="18" charset="0"/>
              </a:defRPr>
            </a:lvl7pPr>
            <a:lvl8pPr marL="4603750" eaLnBrk="0" fontAlgn="base" hangingPunct="0">
              <a:spcBef>
                <a:spcPct val="0"/>
              </a:spcBef>
              <a:spcAft>
                <a:spcPct val="0"/>
              </a:spcAft>
              <a:tabLst>
                <a:tab pos="1346200" algn="l"/>
              </a:tabLst>
              <a:defRPr sz="2400">
                <a:solidFill>
                  <a:schemeClr val="tx1"/>
                </a:solidFill>
                <a:latin typeface="Times New Roman" pitchFamily="18" charset="0"/>
              </a:defRPr>
            </a:lvl8pPr>
            <a:lvl9pPr marL="5060950" eaLnBrk="0" fontAlgn="base" hangingPunct="0">
              <a:spcBef>
                <a:spcPct val="0"/>
              </a:spcBef>
              <a:spcAft>
                <a:spcPct val="0"/>
              </a:spcAft>
              <a:tabLst>
                <a:tab pos="1346200" algn="l"/>
              </a:tabLst>
              <a:defRPr sz="2400">
                <a:solidFill>
                  <a:schemeClr val="tx1"/>
                </a:solidFill>
                <a:latin typeface="Times New Roman" pitchFamily="18" charset="0"/>
              </a:defRPr>
            </a:lvl9pPr>
          </a:lstStyle>
          <a:p>
            <a:pPr>
              <a:spcBef>
                <a:spcPts val="0"/>
              </a:spcBef>
            </a:pPr>
            <a:r>
              <a:rPr lang="en-GB" sz="1800" dirty="0" smtClean="0">
                <a:latin typeface="Arial" charset="0"/>
              </a:rPr>
              <a:t>A.5</a:t>
            </a:r>
            <a:r>
              <a:rPr lang="en-GB" sz="1800" dirty="0">
                <a:latin typeface="Arial" charset="0"/>
              </a:rPr>
              <a:t>	The values of the disturbance term have independent </a:t>
            </a:r>
            <a:r>
              <a:rPr lang="en-GB" sz="1800" dirty="0" smtClean="0">
                <a:latin typeface="Arial" charset="0"/>
              </a:rPr>
              <a:t>distributions</a:t>
            </a:r>
            <a:endParaRPr lang="en-GB" sz="1800" dirty="0">
              <a:latin typeface="Arial" charset="0"/>
            </a:endParaRPr>
          </a:p>
        </p:txBody>
      </p:sp>
      <p:sp>
        <p:nvSpPr>
          <p:cNvPr id="27" name="Rectangle 7"/>
          <p:cNvSpPr>
            <a:spLocks noChangeArrowheads="1"/>
          </p:cNvSpPr>
          <p:nvPr/>
        </p:nvSpPr>
        <p:spPr bwMode="auto">
          <a:xfrm>
            <a:off x="0" y="2529976"/>
            <a:ext cx="9144000" cy="1327649"/>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8" name="Rectangle 7"/>
          <p:cNvSpPr>
            <a:spLocks noChangeArrowheads="1"/>
          </p:cNvSpPr>
          <p:nvPr/>
        </p:nvSpPr>
        <p:spPr bwMode="auto">
          <a:xfrm>
            <a:off x="0" y="1764000"/>
            <a:ext cx="9144000" cy="675751"/>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29" name="Object 9"/>
          <p:cNvGraphicFramePr>
            <a:graphicFrameLocks noChangeAspect="1"/>
          </p:cNvGraphicFramePr>
          <p:nvPr>
            <p:extLst>
              <p:ext uri="{D42A27DB-BD31-4B8C-83A1-F6EECF244321}">
                <p14:modId xmlns:p14="http://schemas.microsoft.com/office/powerpoint/2010/main" val="764144184"/>
              </p:ext>
            </p:extLst>
          </p:nvPr>
        </p:nvGraphicFramePr>
        <p:xfrm>
          <a:off x="2166938" y="2692400"/>
          <a:ext cx="4838700" cy="1009650"/>
        </p:xfrm>
        <a:graphic>
          <a:graphicData uri="http://schemas.openxmlformats.org/presentationml/2006/ole">
            <mc:AlternateContent xmlns:mc="http://schemas.openxmlformats.org/markup-compatibility/2006">
              <mc:Choice xmlns:v="urn:schemas-microsoft-com:vml" Requires="v">
                <p:oleObj spid="_x0000_s255018" name="Equation" r:id="rId3" imgW="4838400" imgH="1015920" progId="Equation.3">
                  <p:embed/>
                </p:oleObj>
              </mc:Choice>
              <mc:Fallback>
                <p:oleObj name="Equation" r:id="rId3" imgW="4838400" imgH="1015920" progId="Equation.3">
                  <p:embed/>
                  <p:pic>
                    <p:nvPicPr>
                      <p:cNvPr id="0" name=""/>
                      <p:cNvPicPr>
                        <a:picLocks noChangeAspect="1" noChangeArrowheads="1"/>
                      </p:cNvPicPr>
                      <p:nvPr/>
                    </p:nvPicPr>
                    <p:blipFill>
                      <a:blip r:embed="rId4"/>
                      <a:srcRect/>
                      <a:stretch>
                        <a:fillRect/>
                      </a:stretch>
                    </p:blipFill>
                    <p:spPr bwMode="auto">
                      <a:xfrm>
                        <a:off x="2166938" y="2692400"/>
                        <a:ext cx="4838700" cy="1009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Text Box 2"/>
          <p:cNvSpPr txBox="1">
            <a:spLocks noChangeArrowheads="1"/>
          </p:cNvSpPr>
          <p:nvPr/>
        </p:nvSpPr>
        <p:spPr bwMode="auto">
          <a:xfrm>
            <a:off x="1644650" y="1911600"/>
            <a:ext cx="5299075"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1346200" algn="l"/>
              </a:tabLst>
              <a:defRPr sz="2400">
                <a:solidFill>
                  <a:schemeClr val="tx1"/>
                </a:solidFill>
                <a:latin typeface="Times New Roman" pitchFamily="18" charset="0"/>
              </a:defRPr>
            </a:lvl1pPr>
            <a:lvl2pPr marL="2693988">
              <a:tabLst>
                <a:tab pos="1346200" algn="l"/>
              </a:tabLst>
              <a:defRPr sz="2400">
                <a:solidFill>
                  <a:schemeClr val="tx1"/>
                </a:solidFill>
                <a:latin typeface="Times New Roman" pitchFamily="18" charset="0"/>
              </a:defRPr>
            </a:lvl2pPr>
            <a:lvl3pPr marL="2873375">
              <a:tabLst>
                <a:tab pos="1346200" algn="l"/>
              </a:tabLst>
              <a:defRPr sz="2400">
                <a:solidFill>
                  <a:schemeClr val="tx1"/>
                </a:solidFill>
                <a:latin typeface="Times New Roman" pitchFamily="18" charset="0"/>
              </a:defRPr>
            </a:lvl3pPr>
            <a:lvl4pPr marL="3052763">
              <a:tabLst>
                <a:tab pos="1346200" algn="l"/>
              </a:tabLst>
              <a:defRPr sz="2400">
                <a:solidFill>
                  <a:schemeClr val="tx1"/>
                </a:solidFill>
                <a:latin typeface="Times New Roman" pitchFamily="18" charset="0"/>
              </a:defRPr>
            </a:lvl4pPr>
            <a:lvl5pPr marL="3232150">
              <a:tabLst>
                <a:tab pos="1346200" algn="l"/>
              </a:tabLst>
              <a:defRPr sz="2400">
                <a:solidFill>
                  <a:schemeClr val="tx1"/>
                </a:solidFill>
                <a:latin typeface="Times New Roman" pitchFamily="18" charset="0"/>
              </a:defRPr>
            </a:lvl5pPr>
            <a:lvl6pPr marL="3689350" eaLnBrk="0" fontAlgn="base" hangingPunct="0">
              <a:spcBef>
                <a:spcPct val="0"/>
              </a:spcBef>
              <a:spcAft>
                <a:spcPct val="0"/>
              </a:spcAft>
              <a:tabLst>
                <a:tab pos="1346200" algn="l"/>
              </a:tabLst>
              <a:defRPr sz="2400">
                <a:solidFill>
                  <a:schemeClr val="tx1"/>
                </a:solidFill>
                <a:latin typeface="Times New Roman" pitchFamily="18" charset="0"/>
              </a:defRPr>
            </a:lvl6pPr>
            <a:lvl7pPr marL="4146550" eaLnBrk="0" fontAlgn="base" hangingPunct="0">
              <a:spcBef>
                <a:spcPct val="0"/>
              </a:spcBef>
              <a:spcAft>
                <a:spcPct val="0"/>
              </a:spcAft>
              <a:tabLst>
                <a:tab pos="1346200" algn="l"/>
              </a:tabLst>
              <a:defRPr sz="2400">
                <a:solidFill>
                  <a:schemeClr val="tx1"/>
                </a:solidFill>
                <a:latin typeface="Times New Roman" pitchFamily="18" charset="0"/>
              </a:defRPr>
            </a:lvl7pPr>
            <a:lvl8pPr marL="4603750" eaLnBrk="0" fontAlgn="base" hangingPunct="0">
              <a:spcBef>
                <a:spcPct val="0"/>
              </a:spcBef>
              <a:spcAft>
                <a:spcPct val="0"/>
              </a:spcAft>
              <a:tabLst>
                <a:tab pos="1346200" algn="l"/>
              </a:tabLst>
              <a:defRPr sz="2400">
                <a:solidFill>
                  <a:schemeClr val="tx1"/>
                </a:solidFill>
                <a:latin typeface="Times New Roman" pitchFamily="18" charset="0"/>
              </a:defRPr>
            </a:lvl8pPr>
            <a:lvl9pPr marL="5060950" eaLnBrk="0" fontAlgn="base" hangingPunct="0">
              <a:spcBef>
                <a:spcPct val="0"/>
              </a:spcBef>
              <a:spcAft>
                <a:spcPct val="0"/>
              </a:spcAft>
              <a:tabLst>
                <a:tab pos="1346200" algn="l"/>
              </a:tabLst>
              <a:defRPr sz="2400">
                <a:solidFill>
                  <a:schemeClr val="tx1"/>
                </a:solidFill>
                <a:latin typeface="Times New Roman" pitchFamily="18" charset="0"/>
              </a:defRPr>
            </a:lvl9pPr>
          </a:lstStyle>
          <a:p>
            <a:r>
              <a:rPr lang="en-GB" sz="1800" i="1" dirty="0" err="1" smtClean="0">
                <a:latin typeface="Arial" pitchFamily="34" charset="0"/>
                <a:cs typeface="Arial" pitchFamily="34" charset="0"/>
              </a:rPr>
              <a:t>u</a:t>
            </a:r>
            <a:r>
              <a:rPr lang="en-GB" sz="1800" i="1" baseline="-25000" dirty="0" err="1" smtClean="0">
                <a:latin typeface="Arial" pitchFamily="34" charset="0"/>
                <a:cs typeface="Arial" pitchFamily="34" charset="0"/>
              </a:rPr>
              <a:t>i</a:t>
            </a:r>
            <a:r>
              <a:rPr lang="en-GB" sz="1800" dirty="0" smtClean="0">
                <a:latin typeface="Arial" charset="0"/>
              </a:rPr>
              <a:t> </a:t>
            </a:r>
            <a:r>
              <a:rPr lang="en-GB" sz="1800" dirty="0">
                <a:latin typeface="Arial" charset="0"/>
              </a:rPr>
              <a:t>is distributed independently of </a:t>
            </a:r>
            <a:r>
              <a:rPr lang="en-GB" sz="1800" i="1" dirty="0" err="1">
                <a:latin typeface="Arial" pitchFamily="34" charset="0"/>
                <a:cs typeface="Arial" pitchFamily="34" charset="0"/>
              </a:rPr>
              <a:t>u</a:t>
            </a:r>
            <a:r>
              <a:rPr lang="en-GB" sz="1800" i="1" baseline="-25000" dirty="0" err="1">
                <a:latin typeface="Arial" pitchFamily="34" charset="0"/>
                <a:cs typeface="Arial" pitchFamily="34" charset="0"/>
              </a:rPr>
              <a:t>j</a:t>
            </a:r>
            <a:r>
              <a:rPr lang="en-GB" sz="1800" dirty="0">
                <a:latin typeface="Arial" charset="0"/>
              </a:rPr>
              <a:t> for </a:t>
            </a:r>
            <a:r>
              <a:rPr lang="en-GB" sz="1800" dirty="0" smtClean="0">
                <a:latin typeface="Arial" pitchFamily="34" charset="0"/>
                <a:cs typeface="Arial" pitchFamily="34" charset="0"/>
              </a:rPr>
              <a:t>all </a:t>
            </a:r>
            <a:r>
              <a:rPr lang="en-GB" sz="1800" i="1" dirty="0">
                <a:latin typeface="Arial" pitchFamily="34" charset="0"/>
                <a:cs typeface="Arial" pitchFamily="34" charset="0"/>
              </a:rPr>
              <a:t>j</a:t>
            </a:r>
            <a:r>
              <a:rPr lang="en-GB" sz="1800" dirty="0">
                <a:latin typeface="Arial" pitchFamily="34" charset="0"/>
                <a:cs typeface="Arial" pitchFamily="34" charset="0"/>
              </a:rPr>
              <a:t> ≠ </a:t>
            </a:r>
            <a:r>
              <a:rPr lang="en-GB" sz="1800" i="1" dirty="0">
                <a:latin typeface="Arial" pitchFamily="34" charset="0"/>
                <a:cs typeface="Arial" pitchFamily="34" charset="0"/>
              </a:rPr>
              <a:t>i</a:t>
            </a:r>
            <a:endParaRPr lang="en-GB"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450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dirty="0"/>
              <a:t>We usually assume that the disturbance term has a normal distribution. The justification for the assumption depends on </a:t>
            </a:r>
            <a:r>
              <a:rPr lang="en-US" sz="1500" dirty="0" smtClean="0"/>
              <a:t>the </a:t>
            </a:r>
            <a:r>
              <a:rPr lang="en-US" sz="1500" dirty="0" err="1" smtClean="0"/>
              <a:t>Lindeberg</a:t>
            </a:r>
            <a:r>
              <a:rPr lang="en-US" sz="1500" dirty="0" smtClean="0"/>
              <a:t>‒Feller </a:t>
            </a:r>
            <a:r>
              <a:rPr lang="en-US" sz="1500" dirty="0"/>
              <a:t>Central Limit theorem. </a:t>
            </a:r>
            <a:endParaRPr lang="en-GB" sz="1500" dirty="0"/>
          </a:p>
        </p:txBody>
      </p:sp>
      <p:sp>
        <p:nvSpPr>
          <p:cNvPr id="234506" name="Text Box 10"/>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25</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234505" name="Text Box 9"/>
          <p:cNvSpPr txBox="1">
            <a:spLocks noChangeArrowheads="1"/>
          </p:cNvSpPr>
          <p:nvPr/>
        </p:nvSpPr>
        <p:spPr bwMode="auto">
          <a:xfrm>
            <a:off x="301625" y="1206000"/>
            <a:ext cx="8532813" cy="4111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ts val="0"/>
              </a:spcBef>
            </a:pPr>
            <a:r>
              <a:rPr lang="en-GB" sz="1800" dirty="0" smtClean="0">
                <a:latin typeface="Arial" charset="0"/>
              </a:rPr>
              <a:t>A.6</a:t>
            </a:r>
            <a:r>
              <a:rPr lang="en-GB" sz="1800" dirty="0">
                <a:latin typeface="Arial" charset="0"/>
              </a:rPr>
              <a:t>	The disturbance term has a normal distribution</a:t>
            </a:r>
            <a:endParaRPr lang="en-US" sz="1800" dirty="0">
              <a:latin typeface="Arial" charset="0"/>
            </a:endParaRPr>
          </a:p>
          <a:p>
            <a:r>
              <a:rPr lang="en-US" sz="1800" dirty="0">
                <a:latin typeface="Arial" charset="0"/>
              </a:rPr>
              <a:t> </a:t>
            </a:r>
            <a:endParaRPr lang="en-GB" sz="1800" dirty="0">
              <a:latin typeface="Arial" charset="0"/>
            </a:endParaRPr>
          </a:p>
          <a:p>
            <a:pPr>
              <a:spcBef>
                <a:spcPct val="50000"/>
              </a:spcBef>
            </a:pPr>
            <a:r>
              <a:rPr lang="en-GB" sz="1400" dirty="0">
                <a:latin typeface="Arial" charset="0"/>
              </a:rPr>
              <a:t>	</a:t>
            </a:r>
            <a:endParaRPr lang="en-US" dirty="0"/>
          </a:p>
          <a:p>
            <a:endParaRPr lang="en-GB" sz="1400" dirty="0">
              <a:latin typeface="Arial" charset="0"/>
            </a:endParaRPr>
          </a:p>
        </p:txBody>
      </p:sp>
      <p:sp>
        <p:nvSpPr>
          <p:cNvPr id="12"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14"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4506" name="Text Box 10"/>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dirty="0">
                <a:solidFill>
                  <a:srgbClr val="3366FF"/>
                </a:solidFill>
                <a:latin typeface="Arial" charset="0"/>
              </a:rPr>
              <a:t>	</a:t>
            </a:r>
            <a:r>
              <a:rPr lang="en-US" sz="1000" b="0" dirty="0" smtClean="0">
                <a:solidFill>
                  <a:srgbClr val="3366FF"/>
                </a:solidFill>
                <a:latin typeface="Arial" charset="0"/>
              </a:rPr>
              <a:t>26</a:t>
            </a:r>
            <a:endParaRPr lang="en-US" sz="1000" b="0" dirty="0">
              <a:solidFill>
                <a:srgbClr val="3366FF"/>
              </a:solidFill>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1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dirty="0"/>
              <a:t>In essence, </a:t>
            </a:r>
            <a:r>
              <a:rPr lang="en-US" sz="1500" dirty="0" smtClean="0"/>
              <a:t>this CLT </a:t>
            </a:r>
            <a:r>
              <a:rPr lang="en-US" sz="1500" dirty="0"/>
              <a:t>states that, if a random variable is the composite result of the effects of a large number of other random variables, it will have an approximately normal distribution even if its components do not, provided that none of them is dominant. </a:t>
            </a:r>
            <a:endParaRPr lang="en-GB" sz="1500" dirty="0"/>
          </a:p>
        </p:txBody>
      </p:sp>
      <p:sp>
        <p:nvSpPr>
          <p:cNvPr id="12"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15"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19"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0" name="Text Box 9"/>
          <p:cNvSpPr txBox="1">
            <a:spLocks noChangeArrowheads="1"/>
          </p:cNvSpPr>
          <p:nvPr/>
        </p:nvSpPr>
        <p:spPr bwMode="auto">
          <a:xfrm>
            <a:off x="301625" y="1206000"/>
            <a:ext cx="8532813" cy="4111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ts val="0"/>
              </a:spcBef>
            </a:pPr>
            <a:r>
              <a:rPr lang="en-GB" sz="1800" dirty="0" smtClean="0">
                <a:latin typeface="Arial" charset="0"/>
              </a:rPr>
              <a:t>A.6</a:t>
            </a:r>
            <a:r>
              <a:rPr lang="en-GB" sz="1800" dirty="0">
                <a:latin typeface="Arial" charset="0"/>
              </a:rPr>
              <a:t>	The disturbance term has a normal distribution</a:t>
            </a:r>
            <a:endParaRPr lang="en-US" sz="1800" dirty="0">
              <a:latin typeface="Arial" charset="0"/>
            </a:endParaRPr>
          </a:p>
          <a:p>
            <a:r>
              <a:rPr lang="en-US" sz="1800" dirty="0">
                <a:latin typeface="Arial" charset="0"/>
              </a:rPr>
              <a:t> </a:t>
            </a:r>
            <a:endParaRPr lang="en-GB" sz="1800" dirty="0">
              <a:latin typeface="Arial" charset="0"/>
            </a:endParaRPr>
          </a:p>
          <a:p>
            <a:pPr>
              <a:spcBef>
                <a:spcPct val="50000"/>
              </a:spcBef>
            </a:pPr>
            <a:r>
              <a:rPr lang="en-GB" sz="1400" dirty="0">
                <a:latin typeface="Arial" charset="0"/>
              </a:rPr>
              <a:t>	</a:t>
            </a:r>
            <a:endParaRPr lang="en-US" dirty="0"/>
          </a:p>
          <a:p>
            <a:endParaRPr lang="en-GB" sz="1400" dirty="0">
              <a:latin typeface="Arial" charset="0"/>
            </a:endParaRPr>
          </a:p>
        </p:txBody>
      </p:sp>
    </p:spTree>
    <p:extLst>
      <p:ext uri="{BB962C8B-B14F-4D97-AF65-F5344CB8AC3E}">
        <p14:creationId xmlns:p14="http://schemas.microsoft.com/office/powerpoint/2010/main" val="3492057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4506" name="Text Box 10"/>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dirty="0">
                <a:solidFill>
                  <a:srgbClr val="3366FF"/>
                </a:solidFill>
                <a:latin typeface="Arial" charset="0"/>
              </a:rPr>
              <a:t>	</a:t>
            </a:r>
            <a:r>
              <a:rPr lang="en-US" sz="1000" b="0" dirty="0" smtClean="0">
                <a:solidFill>
                  <a:srgbClr val="3366FF"/>
                </a:solidFill>
                <a:latin typeface="Arial" charset="0"/>
              </a:rPr>
              <a:t>27</a:t>
            </a:r>
            <a:endParaRPr lang="en-US" sz="1000" b="0" dirty="0">
              <a:solidFill>
                <a:srgbClr val="3366FF"/>
              </a:solidFill>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14"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The disturbance term </a:t>
            </a:r>
            <a:r>
              <a:rPr lang="en-US" sz="1500" i="1"/>
              <a:t>u</a:t>
            </a:r>
            <a:r>
              <a:rPr lang="en-US" sz="1500"/>
              <a:t> is composed of a number of factors not appearing explicitly in the regression equation so, even if we know nothing about the distribution of these factors, we are usually entitled to assume that the disturbance term is normally distributed.</a:t>
            </a:r>
            <a:endParaRPr lang="en-GB" sz="1500"/>
          </a:p>
        </p:txBody>
      </p:sp>
      <p:sp>
        <p:nvSpPr>
          <p:cNvPr id="12"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13"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19"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0" name="Text Box 9"/>
          <p:cNvSpPr txBox="1">
            <a:spLocks noChangeArrowheads="1"/>
          </p:cNvSpPr>
          <p:nvPr/>
        </p:nvSpPr>
        <p:spPr bwMode="auto">
          <a:xfrm>
            <a:off x="301625" y="1206000"/>
            <a:ext cx="8532813" cy="4111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ts val="0"/>
              </a:spcBef>
            </a:pPr>
            <a:r>
              <a:rPr lang="en-GB" sz="1800" dirty="0" smtClean="0">
                <a:latin typeface="Arial" charset="0"/>
              </a:rPr>
              <a:t>A.6</a:t>
            </a:r>
            <a:r>
              <a:rPr lang="en-GB" sz="1800" dirty="0">
                <a:latin typeface="Arial" charset="0"/>
              </a:rPr>
              <a:t>	The disturbance term has a normal distribution</a:t>
            </a:r>
            <a:endParaRPr lang="en-US" sz="1800" dirty="0">
              <a:latin typeface="Arial" charset="0"/>
            </a:endParaRPr>
          </a:p>
          <a:p>
            <a:r>
              <a:rPr lang="en-US" sz="1800" dirty="0">
                <a:latin typeface="Arial" charset="0"/>
              </a:rPr>
              <a:t> </a:t>
            </a:r>
            <a:endParaRPr lang="en-GB" sz="1800" dirty="0">
              <a:latin typeface="Arial" charset="0"/>
            </a:endParaRPr>
          </a:p>
          <a:p>
            <a:pPr>
              <a:spcBef>
                <a:spcPct val="50000"/>
              </a:spcBef>
            </a:pPr>
            <a:r>
              <a:rPr lang="en-GB" sz="1400" dirty="0">
                <a:latin typeface="Arial" charset="0"/>
              </a:rPr>
              <a:t>	</a:t>
            </a:r>
            <a:endParaRPr lang="en-US" dirty="0"/>
          </a:p>
          <a:p>
            <a:endParaRPr lang="en-GB" sz="1400" dirty="0">
              <a:latin typeface="Arial" charset="0"/>
            </a:endParaRPr>
          </a:p>
        </p:txBody>
      </p:sp>
    </p:spTree>
    <p:extLst>
      <p:ext uri="{BB962C8B-B14F-4D97-AF65-F5344CB8AC3E}">
        <p14:creationId xmlns:p14="http://schemas.microsoft.com/office/powerpoint/2010/main" val="26622177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68967" name="Text Box 7"/>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dirty="0">
              <a:solidFill>
                <a:schemeClr val="bg1"/>
              </a:solidFill>
            </a:endParaRPr>
          </a:p>
          <a:p>
            <a:pPr>
              <a:lnSpc>
                <a:spcPct val="120000"/>
              </a:lnSpc>
            </a:pPr>
            <a:r>
              <a:rPr lang="en-GB" dirty="0">
                <a:solidFill>
                  <a:schemeClr val="bg1"/>
                </a:solidFill>
              </a:rPr>
              <a:t>Copyright Christopher Dougherty </a:t>
            </a:r>
            <a:r>
              <a:rPr lang="en-GB" dirty="0" smtClean="0">
                <a:solidFill>
                  <a:schemeClr val="bg1"/>
                </a:solidFill>
              </a:rPr>
              <a:t>2016.</a:t>
            </a:r>
            <a:r>
              <a:rPr lang="en-GB" sz="1200" dirty="0" smtClean="0">
                <a:solidFill>
                  <a:schemeClr val="bg1"/>
                </a:solidFill>
              </a:rPr>
              <a:t> </a:t>
            </a:r>
            <a:endParaRPr lang="en-GB" sz="1200" dirty="0">
              <a:solidFill>
                <a:schemeClr val="bg1"/>
              </a:solidFill>
            </a:endParaRPr>
          </a:p>
          <a:p>
            <a:pPr>
              <a:lnSpc>
                <a:spcPct val="120000"/>
              </a:lnSpc>
            </a:pPr>
            <a:endParaRPr lang="en-GB" sz="1200" dirty="0">
              <a:solidFill>
                <a:schemeClr val="bg1"/>
              </a:solidFill>
            </a:endParaRPr>
          </a:p>
          <a:p>
            <a:pPr>
              <a:lnSpc>
                <a:spcPct val="120000"/>
              </a:lnSpc>
            </a:pPr>
            <a:r>
              <a:rPr lang="en-GB" sz="1200" dirty="0">
                <a:solidFill>
                  <a:schemeClr val="bg1"/>
                </a:solidFill>
              </a:rPr>
              <a:t>These slideshows may be downloaded by anyone, anywhere for personal use.</a:t>
            </a:r>
          </a:p>
          <a:p>
            <a:pPr>
              <a:lnSpc>
                <a:spcPct val="120000"/>
              </a:lnSpc>
            </a:pPr>
            <a:r>
              <a:rPr lang="en-GB" sz="1200"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dirty="0">
              <a:solidFill>
                <a:schemeClr val="bg1"/>
              </a:solidFill>
            </a:endParaRPr>
          </a:p>
          <a:p>
            <a:pPr>
              <a:lnSpc>
                <a:spcPct val="120000"/>
              </a:lnSpc>
            </a:pPr>
            <a:r>
              <a:rPr lang="en-GB" sz="1200" dirty="0">
                <a:solidFill>
                  <a:schemeClr val="bg1"/>
                </a:solidFill>
              </a:rPr>
              <a:t>The content of this slideshow comes from Section 2.2 of C. Dougherty, </a:t>
            </a:r>
            <a:r>
              <a:rPr lang="en-GB" sz="1200" i="1" dirty="0">
                <a:solidFill>
                  <a:schemeClr val="bg1"/>
                </a:solidFill>
              </a:rPr>
              <a:t>Introduction to Econometrics</a:t>
            </a:r>
            <a:r>
              <a:rPr lang="en-GB" sz="1200" dirty="0">
                <a:solidFill>
                  <a:schemeClr val="bg1"/>
                </a:solidFill>
              </a:rPr>
              <a:t>, </a:t>
            </a:r>
            <a:r>
              <a:rPr lang="en-GB" sz="1200" dirty="0" smtClean="0">
                <a:solidFill>
                  <a:schemeClr val="bg1"/>
                </a:solidFill>
              </a:rPr>
              <a:t>fifth </a:t>
            </a:r>
            <a:r>
              <a:rPr lang="en-GB" sz="1200" dirty="0">
                <a:solidFill>
                  <a:schemeClr val="bg1"/>
                </a:solidFill>
              </a:rPr>
              <a:t>edition </a:t>
            </a:r>
            <a:r>
              <a:rPr lang="en-GB" sz="1200" dirty="0" smtClean="0">
                <a:solidFill>
                  <a:schemeClr val="bg1"/>
                </a:solidFill>
              </a:rPr>
              <a:t>2016, </a:t>
            </a:r>
            <a:r>
              <a:rPr lang="en-GB" sz="1200" dirty="0">
                <a:solidFill>
                  <a:schemeClr val="bg1"/>
                </a:solidFill>
              </a:rPr>
              <a:t>Oxford University Press.</a:t>
            </a:r>
          </a:p>
          <a:p>
            <a:pPr>
              <a:lnSpc>
                <a:spcPct val="120000"/>
              </a:lnSpc>
            </a:pPr>
            <a:r>
              <a:rPr lang="en-GB" sz="1200" dirty="0">
                <a:solidFill>
                  <a:schemeClr val="bg1"/>
                </a:solidFill>
              </a:rPr>
              <a:t>Additional (free) resources for both students and instructors may be downloaded from the OUP Online Resource Centre</a:t>
            </a:r>
          </a:p>
          <a:p>
            <a:pPr>
              <a:lnSpc>
                <a:spcPct val="120000"/>
              </a:lnSpc>
            </a:pPr>
            <a:r>
              <a:rPr lang="en-GB" sz="1200" dirty="0">
                <a:solidFill>
                  <a:schemeClr val="bg1"/>
                </a:solidFill>
                <a:hlinkClick r:id="rId2"/>
              </a:rPr>
              <a:t>http://</a:t>
            </a:r>
            <a:r>
              <a:rPr lang="en-GB" sz="1200" dirty="0" smtClean="0">
                <a:solidFill>
                  <a:schemeClr val="bg1"/>
                </a:solidFill>
                <a:hlinkClick r:id="rId2"/>
              </a:rPr>
              <a:t>www.oxfordtextbooks.co.uk/orc/dougherty5e</a:t>
            </a:r>
            <a:r>
              <a:rPr lang="en-GB" sz="1200" dirty="0" smtClean="0">
                <a:solidFill>
                  <a:schemeClr val="bg1"/>
                </a:solidFill>
                <a:hlinkClick r:id="rId2"/>
              </a:rPr>
              <a:t>/</a:t>
            </a:r>
            <a:endParaRPr lang="en-GB" sz="1200" dirty="0">
              <a:solidFill>
                <a:schemeClr val="bg1"/>
              </a:solidFill>
            </a:endParaRPr>
          </a:p>
          <a:p>
            <a:pPr>
              <a:lnSpc>
                <a:spcPct val="120000"/>
              </a:lnSpc>
            </a:pPr>
            <a:endParaRPr lang="en-GB" sz="1200" dirty="0">
              <a:solidFill>
                <a:schemeClr val="bg1"/>
              </a:solidFill>
            </a:endParaRPr>
          </a:p>
          <a:p>
            <a:pPr>
              <a:lnSpc>
                <a:spcPct val="120000"/>
              </a:lnSpc>
            </a:pPr>
            <a:r>
              <a:rPr lang="en-GB" sz="1200" dirty="0">
                <a:solidFill>
                  <a:schemeClr val="bg1"/>
                </a:solidFill>
              </a:rPr>
              <a:t>Individuals studying econometrics on their own </a:t>
            </a:r>
            <a:r>
              <a:rPr lang="en-GB" sz="1200" dirty="0" smtClean="0">
                <a:solidFill>
                  <a:schemeClr val="bg1"/>
                </a:solidFill>
              </a:rPr>
              <a:t>who </a:t>
            </a:r>
            <a:r>
              <a:rPr lang="en-GB" sz="1200" dirty="0">
                <a:solidFill>
                  <a:schemeClr val="bg1"/>
                </a:solidFill>
              </a:rPr>
              <a:t>feel that they might benefit from participation in a formal course should consider the London School of Economics summer school course</a:t>
            </a:r>
          </a:p>
          <a:p>
            <a:pPr>
              <a:lnSpc>
                <a:spcPct val="120000"/>
              </a:lnSpc>
            </a:pPr>
            <a:r>
              <a:rPr lang="en-GB" sz="1200" dirty="0">
                <a:solidFill>
                  <a:schemeClr val="bg1"/>
                </a:solidFill>
              </a:rPr>
              <a:t>EC212 Introduction to Econometrics </a:t>
            </a:r>
            <a:r>
              <a:rPr lang="en-GB" sz="1200" dirty="0">
                <a:solidFill>
                  <a:schemeClr val="bg1"/>
                </a:solidFill>
                <a:hlinkClick r:id="rId3"/>
              </a:rPr>
              <a:t>http://www2.lse.ac.uk/study/summerSchools/summerSchool/Home.aspx</a:t>
            </a:r>
            <a:endParaRPr lang="en-GB" sz="1200" dirty="0">
              <a:solidFill>
                <a:schemeClr val="bg1"/>
              </a:solidFill>
            </a:endParaRPr>
          </a:p>
          <a:p>
            <a:pPr>
              <a:lnSpc>
                <a:spcPct val="120000"/>
              </a:lnSpc>
            </a:pPr>
            <a:r>
              <a:rPr lang="en-GB" sz="1200" dirty="0">
                <a:solidFill>
                  <a:schemeClr val="bg1"/>
                </a:solidFill>
              </a:rPr>
              <a:t>or the University of London International Programmes distance learning course</a:t>
            </a:r>
          </a:p>
          <a:p>
            <a:pPr>
              <a:lnSpc>
                <a:spcPct val="120000"/>
              </a:lnSpc>
            </a:pPr>
            <a:r>
              <a:rPr lang="en-GB" sz="1200" dirty="0" smtClean="0">
                <a:solidFill>
                  <a:schemeClr val="bg1"/>
                </a:solidFill>
              </a:rPr>
              <a:t>EC2020 </a:t>
            </a:r>
            <a:r>
              <a:rPr lang="en-GB" sz="1200" dirty="0">
                <a:solidFill>
                  <a:schemeClr val="bg1"/>
                </a:solidFill>
              </a:rPr>
              <a:t>Elements of Econometrics</a:t>
            </a:r>
          </a:p>
          <a:p>
            <a:pPr>
              <a:lnSpc>
                <a:spcPct val="120000"/>
              </a:lnSpc>
            </a:pPr>
            <a:r>
              <a:rPr lang="en-GB" sz="1200" dirty="0">
                <a:solidFill>
                  <a:schemeClr val="bg1"/>
                </a:solidFill>
                <a:hlinkClick r:id="rId4"/>
              </a:rPr>
              <a:t>www.londoninternational.ac.uk/lse</a:t>
            </a:r>
            <a:r>
              <a:rPr lang="en-GB" sz="1200" dirty="0">
                <a:solidFill>
                  <a:schemeClr val="bg1"/>
                </a:solidFill>
              </a:rPr>
              <a:t>.</a:t>
            </a:r>
            <a:r>
              <a:rPr lang="en-US" sz="1200" b="0" dirty="0">
                <a:solidFill>
                  <a:schemeClr val="bg1"/>
                </a:solidFill>
              </a:rPr>
              <a:t> </a:t>
            </a:r>
            <a:endParaRPr lang="en-GB" sz="1200" b="0" dirty="0">
              <a:solidFill>
                <a:schemeClr val="bg1"/>
              </a:solidFill>
            </a:endParaRPr>
          </a:p>
        </p:txBody>
      </p:sp>
      <p:sp>
        <p:nvSpPr>
          <p:cNvPr id="168968" name="Text Box 8"/>
          <p:cNvSpPr txBox="1">
            <a:spLocks noChangeArrowheads="1"/>
          </p:cNvSpPr>
          <p:nvPr/>
        </p:nvSpPr>
        <p:spPr bwMode="auto">
          <a:xfrm>
            <a:off x="8239125" y="6553200"/>
            <a:ext cx="8286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b="0" dirty="0" smtClean="0">
                <a:solidFill>
                  <a:srgbClr val="3366FF"/>
                </a:solidFill>
              </a:rPr>
              <a:t>2016.04.18</a:t>
            </a:r>
            <a:endParaRPr lang="en-US" sz="1000" b="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890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Different regression models are appropriate for different types of data.  We will consider three types of regression model, as shown above.</a:t>
            </a:r>
            <a:endParaRPr lang="en-GB" sz="1500">
              <a:latin typeface="Times New Roman" pitchFamily="18" charset="0"/>
            </a:endParaRPr>
          </a:p>
        </p:txBody>
      </p:sp>
      <p:sp>
        <p:nvSpPr>
          <p:cNvPr id="208902" name="Text Box 6"/>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2</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23" name="Text Box 2"/>
          <p:cNvSpPr txBox="1">
            <a:spLocks noChangeArrowheads="1"/>
          </p:cNvSpPr>
          <p:nvPr/>
        </p:nvSpPr>
        <p:spPr bwMode="auto">
          <a:xfrm>
            <a:off x="301625" y="597600"/>
            <a:ext cx="2403475" cy="383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524000" indent="-15240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r>
              <a:rPr lang="en-US" sz="1800" dirty="0" smtClean="0">
                <a:latin typeface="Arial" charset="0"/>
              </a:rPr>
              <a:t>TYPES </a:t>
            </a:r>
            <a:r>
              <a:rPr lang="en-US" sz="1800" dirty="0">
                <a:latin typeface="Arial" charset="0"/>
              </a:rPr>
              <a:t>OF </a:t>
            </a:r>
            <a:r>
              <a:rPr lang="en-US" sz="1800" dirty="0" smtClean="0">
                <a:latin typeface="Arial" charset="0"/>
              </a:rPr>
              <a:t>MODEL</a:t>
            </a:r>
            <a:endParaRPr lang="en-US" sz="1800" dirty="0">
              <a:latin typeface="Arial" charset="0"/>
            </a:endParaRPr>
          </a:p>
        </p:txBody>
      </p:sp>
      <p:sp>
        <p:nvSpPr>
          <p:cNvPr id="24" name="Rectangle 7"/>
          <p:cNvSpPr>
            <a:spLocks noChangeArrowheads="1"/>
          </p:cNvSpPr>
          <p:nvPr/>
        </p:nvSpPr>
        <p:spPr bwMode="auto">
          <a:xfrm>
            <a:off x="0" y="2329200"/>
            <a:ext cx="9144000" cy="11052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5" name="Rectangle 7"/>
          <p:cNvSpPr>
            <a:spLocks noChangeArrowheads="1"/>
          </p:cNvSpPr>
          <p:nvPr/>
        </p:nvSpPr>
        <p:spPr bwMode="auto">
          <a:xfrm>
            <a:off x="0" y="1134000"/>
            <a:ext cx="9144000" cy="1103325"/>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6" name="Rectangle 7"/>
          <p:cNvSpPr>
            <a:spLocks noChangeArrowheads="1"/>
          </p:cNvSpPr>
          <p:nvPr/>
        </p:nvSpPr>
        <p:spPr bwMode="auto">
          <a:xfrm>
            <a:off x="0" y="3524400"/>
            <a:ext cx="9144000" cy="1401075"/>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7" name="Text Box 2"/>
          <p:cNvSpPr txBox="1">
            <a:spLocks noChangeArrowheads="1"/>
          </p:cNvSpPr>
          <p:nvPr/>
        </p:nvSpPr>
        <p:spPr bwMode="auto">
          <a:xfrm>
            <a:off x="301625" y="1213200"/>
            <a:ext cx="8532813" cy="9773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524000" indent="-15240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ct val="75000"/>
              </a:spcBef>
            </a:pPr>
            <a:r>
              <a:rPr lang="en-US" sz="1800" dirty="0" smtClean="0">
                <a:latin typeface="Arial" charset="0"/>
              </a:rPr>
              <a:t>Model </a:t>
            </a:r>
            <a:r>
              <a:rPr lang="en-US" sz="1800" dirty="0">
                <a:latin typeface="Arial" charset="0"/>
              </a:rPr>
              <a:t>A:	Cross-sectional data with </a:t>
            </a:r>
            <a:r>
              <a:rPr lang="en-US" sz="1800" dirty="0" err="1">
                <a:latin typeface="Arial" charset="0"/>
              </a:rPr>
              <a:t>nonstochastic</a:t>
            </a:r>
            <a:r>
              <a:rPr lang="en-US" sz="1800" dirty="0">
                <a:latin typeface="Arial" charset="0"/>
              </a:rPr>
              <a:t> </a:t>
            </a:r>
            <a:r>
              <a:rPr lang="en-US" sz="1800" dirty="0" err="1">
                <a:latin typeface="Arial" charset="0"/>
              </a:rPr>
              <a:t>regressors</a:t>
            </a:r>
            <a:r>
              <a:rPr lang="en-US" sz="1800" dirty="0">
                <a:latin typeface="Arial" charset="0"/>
              </a:rPr>
              <a:t>. </a:t>
            </a:r>
            <a:r>
              <a:rPr lang="en-GB" sz="1800" dirty="0">
                <a:latin typeface="Arial" charset="0"/>
              </a:rPr>
              <a:t>Their values in the observations in a sample do not have stochastic (random) components</a:t>
            </a:r>
            <a:r>
              <a:rPr lang="en-GB" sz="1800" dirty="0" smtClean="0">
                <a:latin typeface="Arial" charset="0"/>
              </a:rPr>
              <a:t>.</a:t>
            </a:r>
            <a:endParaRPr lang="en-US" sz="1800" dirty="0">
              <a:latin typeface="Arial" charset="0"/>
            </a:endParaRPr>
          </a:p>
        </p:txBody>
      </p:sp>
      <p:sp>
        <p:nvSpPr>
          <p:cNvPr id="28" name="Text Box 2"/>
          <p:cNvSpPr txBox="1">
            <a:spLocks noChangeArrowheads="1"/>
          </p:cNvSpPr>
          <p:nvPr/>
        </p:nvSpPr>
        <p:spPr bwMode="auto">
          <a:xfrm>
            <a:off x="301625" y="3603600"/>
            <a:ext cx="8532813" cy="12821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524000" indent="-15240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dirty="0" smtClean="0">
                <a:latin typeface="Arial" charset="0"/>
              </a:rPr>
              <a:t>Model </a:t>
            </a:r>
            <a:r>
              <a:rPr lang="en-US" sz="1800" dirty="0">
                <a:latin typeface="Arial" charset="0"/>
              </a:rPr>
              <a:t>C:	Time series data.  T</a:t>
            </a:r>
            <a:r>
              <a:rPr lang="en-GB" sz="1800" dirty="0">
                <a:latin typeface="Arial" charset="0"/>
              </a:rPr>
              <a:t>he values of the </a:t>
            </a:r>
            <a:r>
              <a:rPr lang="en-GB" sz="1800" dirty="0" err="1">
                <a:latin typeface="Arial" charset="0"/>
              </a:rPr>
              <a:t>regressors</a:t>
            </a:r>
            <a:r>
              <a:rPr lang="en-GB" sz="1800" dirty="0">
                <a:latin typeface="Arial" charset="0"/>
              </a:rPr>
              <a:t> may exhibit persistence over time.  Regressions with time series data potentially involve complex technical issues that are best avoided initially</a:t>
            </a:r>
            <a:r>
              <a:rPr lang="en-GB" sz="1800" dirty="0" smtClean="0">
                <a:latin typeface="Arial" charset="0"/>
              </a:rPr>
              <a:t>.</a:t>
            </a:r>
            <a:endParaRPr lang="en-US" sz="1800" dirty="0">
              <a:latin typeface="Arial" charset="0"/>
            </a:endParaRPr>
          </a:p>
        </p:txBody>
      </p:sp>
      <p:sp>
        <p:nvSpPr>
          <p:cNvPr id="29" name="Text Box 2"/>
          <p:cNvSpPr txBox="1">
            <a:spLocks noChangeArrowheads="1"/>
          </p:cNvSpPr>
          <p:nvPr/>
        </p:nvSpPr>
        <p:spPr bwMode="auto">
          <a:xfrm>
            <a:off x="301625" y="2408400"/>
            <a:ext cx="8532813" cy="986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524000" indent="-15240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dirty="0" smtClean="0">
                <a:latin typeface="Arial" charset="0"/>
              </a:rPr>
              <a:t>Model </a:t>
            </a:r>
            <a:r>
              <a:rPr lang="en-US" sz="1800" dirty="0">
                <a:latin typeface="Arial" charset="0"/>
              </a:rPr>
              <a:t>B:	Cross-sectional data with stochastic </a:t>
            </a:r>
            <a:r>
              <a:rPr lang="en-US" sz="1800" dirty="0" err="1">
                <a:latin typeface="Arial" charset="0"/>
              </a:rPr>
              <a:t>regressors</a:t>
            </a:r>
            <a:r>
              <a:rPr lang="en-US" sz="1800" dirty="0">
                <a:latin typeface="Arial" charset="0"/>
              </a:rPr>
              <a:t>.  </a:t>
            </a:r>
            <a:r>
              <a:rPr lang="en-GB" sz="1800" dirty="0">
                <a:latin typeface="Arial" charset="0"/>
              </a:rPr>
              <a:t>The values of the </a:t>
            </a:r>
            <a:r>
              <a:rPr lang="en-GB" sz="1800" dirty="0" err="1">
                <a:latin typeface="Arial" charset="0"/>
              </a:rPr>
              <a:t>regressors</a:t>
            </a:r>
            <a:r>
              <a:rPr lang="en-GB" sz="1800" dirty="0">
                <a:latin typeface="Arial" charset="0"/>
              </a:rPr>
              <a:t> are drawn randomly and independently from defined populations.</a:t>
            </a:r>
            <a:r>
              <a:rPr lang="en-US" sz="1800" dirty="0">
                <a:latin typeface="Arial" charset="0"/>
              </a:rPr>
              <a: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757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We will start with Model A.  We will do this purely for analytical convenience.  It enables us to conduct the discussion of regression analysis within the relatively straightforward framework of what is known as the Classical Linear Regression Model.  </a:t>
            </a:r>
            <a:endParaRPr lang="en-GB"/>
          </a:p>
        </p:txBody>
      </p:sp>
      <p:sp>
        <p:nvSpPr>
          <p:cNvPr id="237575" name="Text Box 7"/>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3</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25" name="Text Box 2"/>
          <p:cNvSpPr txBox="1">
            <a:spLocks noChangeArrowheads="1"/>
          </p:cNvSpPr>
          <p:nvPr/>
        </p:nvSpPr>
        <p:spPr bwMode="auto">
          <a:xfrm>
            <a:off x="301625" y="597600"/>
            <a:ext cx="2403475" cy="383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524000" indent="-15240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r>
              <a:rPr lang="en-US" sz="1800" dirty="0" smtClean="0">
                <a:latin typeface="Arial" charset="0"/>
              </a:rPr>
              <a:t>TYPES </a:t>
            </a:r>
            <a:r>
              <a:rPr lang="en-US" sz="1800" dirty="0">
                <a:latin typeface="Arial" charset="0"/>
              </a:rPr>
              <a:t>OF </a:t>
            </a:r>
            <a:r>
              <a:rPr lang="en-US" sz="1800" dirty="0" smtClean="0">
                <a:latin typeface="Arial" charset="0"/>
              </a:rPr>
              <a:t>MODEL</a:t>
            </a:r>
            <a:endParaRPr lang="en-US" sz="1800" dirty="0">
              <a:latin typeface="Arial" charset="0"/>
            </a:endParaRPr>
          </a:p>
        </p:txBody>
      </p:sp>
      <p:sp>
        <p:nvSpPr>
          <p:cNvPr id="26" name="Rectangle 7"/>
          <p:cNvSpPr>
            <a:spLocks noChangeArrowheads="1"/>
          </p:cNvSpPr>
          <p:nvPr/>
        </p:nvSpPr>
        <p:spPr bwMode="auto">
          <a:xfrm>
            <a:off x="0" y="2329200"/>
            <a:ext cx="9144000" cy="11052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7" name="Rectangle 7"/>
          <p:cNvSpPr>
            <a:spLocks noChangeArrowheads="1"/>
          </p:cNvSpPr>
          <p:nvPr/>
        </p:nvSpPr>
        <p:spPr bwMode="auto">
          <a:xfrm>
            <a:off x="0" y="1134000"/>
            <a:ext cx="9144000" cy="1103325"/>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8" name="Rectangle 7"/>
          <p:cNvSpPr>
            <a:spLocks noChangeArrowheads="1"/>
          </p:cNvSpPr>
          <p:nvPr/>
        </p:nvSpPr>
        <p:spPr bwMode="auto">
          <a:xfrm>
            <a:off x="0" y="3524400"/>
            <a:ext cx="9144000" cy="1401075"/>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9" name="Text Box 2"/>
          <p:cNvSpPr txBox="1">
            <a:spLocks noChangeArrowheads="1"/>
          </p:cNvSpPr>
          <p:nvPr/>
        </p:nvSpPr>
        <p:spPr bwMode="auto">
          <a:xfrm>
            <a:off x="301625" y="1213200"/>
            <a:ext cx="8532813" cy="9773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524000" indent="-15240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ct val="75000"/>
              </a:spcBef>
            </a:pPr>
            <a:r>
              <a:rPr lang="en-US" sz="1800" dirty="0" smtClean="0">
                <a:latin typeface="Arial" charset="0"/>
              </a:rPr>
              <a:t>Model </a:t>
            </a:r>
            <a:r>
              <a:rPr lang="en-US" sz="1800" dirty="0">
                <a:latin typeface="Arial" charset="0"/>
              </a:rPr>
              <a:t>A:	Cross-sectional data with </a:t>
            </a:r>
            <a:r>
              <a:rPr lang="en-US" sz="1800" dirty="0" err="1">
                <a:latin typeface="Arial" charset="0"/>
              </a:rPr>
              <a:t>nonstochastic</a:t>
            </a:r>
            <a:r>
              <a:rPr lang="en-US" sz="1800" dirty="0">
                <a:latin typeface="Arial" charset="0"/>
              </a:rPr>
              <a:t> </a:t>
            </a:r>
            <a:r>
              <a:rPr lang="en-US" sz="1800" dirty="0" err="1">
                <a:latin typeface="Arial" charset="0"/>
              </a:rPr>
              <a:t>regressors</a:t>
            </a:r>
            <a:r>
              <a:rPr lang="en-US" sz="1800" dirty="0">
                <a:latin typeface="Arial" charset="0"/>
              </a:rPr>
              <a:t>. </a:t>
            </a:r>
            <a:r>
              <a:rPr lang="en-GB" sz="1800" dirty="0">
                <a:latin typeface="Arial" charset="0"/>
              </a:rPr>
              <a:t>Their values in the observations in a sample do not have stochastic (random) components</a:t>
            </a:r>
            <a:r>
              <a:rPr lang="en-GB" sz="1800" dirty="0" smtClean="0">
                <a:latin typeface="Arial" charset="0"/>
              </a:rPr>
              <a:t>.</a:t>
            </a:r>
            <a:endParaRPr lang="en-US" sz="1800" dirty="0">
              <a:latin typeface="Arial" charset="0"/>
            </a:endParaRPr>
          </a:p>
        </p:txBody>
      </p:sp>
      <p:sp>
        <p:nvSpPr>
          <p:cNvPr id="30" name="Text Box 2"/>
          <p:cNvSpPr txBox="1">
            <a:spLocks noChangeArrowheads="1"/>
          </p:cNvSpPr>
          <p:nvPr/>
        </p:nvSpPr>
        <p:spPr bwMode="auto">
          <a:xfrm>
            <a:off x="301625" y="3603600"/>
            <a:ext cx="8532813" cy="12821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524000" indent="-15240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dirty="0" smtClean="0">
                <a:latin typeface="Arial" charset="0"/>
              </a:rPr>
              <a:t>Model </a:t>
            </a:r>
            <a:r>
              <a:rPr lang="en-US" sz="1800" dirty="0">
                <a:latin typeface="Arial" charset="0"/>
              </a:rPr>
              <a:t>C:	Time series data.  T</a:t>
            </a:r>
            <a:r>
              <a:rPr lang="en-GB" sz="1800" dirty="0">
                <a:latin typeface="Arial" charset="0"/>
              </a:rPr>
              <a:t>he values of the </a:t>
            </a:r>
            <a:r>
              <a:rPr lang="en-GB" sz="1800" dirty="0" err="1">
                <a:latin typeface="Arial" charset="0"/>
              </a:rPr>
              <a:t>regressors</a:t>
            </a:r>
            <a:r>
              <a:rPr lang="en-GB" sz="1800" dirty="0">
                <a:latin typeface="Arial" charset="0"/>
              </a:rPr>
              <a:t> may exhibit persistence over time.  Regressions with time series data potentially involve complex technical issues that are best avoided initially</a:t>
            </a:r>
            <a:r>
              <a:rPr lang="en-GB" sz="1800" dirty="0" smtClean="0">
                <a:latin typeface="Arial" charset="0"/>
              </a:rPr>
              <a:t>.</a:t>
            </a:r>
            <a:endParaRPr lang="en-US" sz="1800" dirty="0">
              <a:latin typeface="Arial" charset="0"/>
            </a:endParaRPr>
          </a:p>
        </p:txBody>
      </p:sp>
      <p:sp>
        <p:nvSpPr>
          <p:cNvPr id="31" name="Text Box 2"/>
          <p:cNvSpPr txBox="1">
            <a:spLocks noChangeArrowheads="1"/>
          </p:cNvSpPr>
          <p:nvPr/>
        </p:nvSpPr>
        <p:spPr bwMode="auto">
          <a:xfrm>
            <a:off x="301625" y="2408400"/>
            <a:ext cx="8532813" cy="986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524000" indent="-15240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dirty="0" smtClean="0">
                <a:latin typeface="Arial" charset="0"/>
              </a:rPr>
              <a:t>Model </a:t>
            </a:r>
            <a:r>
              <a:rPr lang="en-US" sz="1800" dirty="0">
                <a:latin typeface="Arial" charset="0"/>
              </a:rPr>
              <a:t>B:	Cross-sectional data with stochastic </a:t>
            </a:r>
            <a:r>
              <a:rPr lang="en-US" sz="1800" dirty="0" err="1">
                <a:latin typeface="Arial" charset="0"/>
              </a:rPr>
              <a:t>regressors</a:t>
            </a:r>
            <a:r>
              <a:rPr lang="en-US" sz="1800" dirty="0">
                <a:latin typeface="Arial" charset="0"/>
              </a:rPr>
              <a:t>.  </a:t>
            </a:r>
            <a:r>
              <a:rPr lang="en-GB" sz="1800" dirty="0">
                <a:latin typeface="Arial" charset="0"/>
              </a:rPr>
              <a:t>The values of the </a:t>
            </a:r>
            <a:r>
              <a:rPr lang="en-GB" sz="1800" dirty="0" err="1">
                <a:latin typeface="Arial" charset="0"/>
              </a:rPr>
              <a:t>regressors</a:t>
            </a:r>
            <a:r>
              <a:rPr lang="en-GB" sz="1800" dirty="0">
                <a:latin typeface="Arial" charset="0"/>
              </a:rPr>
              <a:t> are drawn randomly and independently from defined populations.</a:t>
            </a:r>
            <a:r>
              <a:rPr lang="en-US" sz="1800" dirty="0">
                <a:latin typeface="Arial" charset="0"/>
              </a:rPr>
              <a:t>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16" name="Rectangle 7"/>
          <p:cNvSpPr>
            <a:spLocks noChangeArrowheads="1"/>
          </p:cNvSpPr>
          <p:nvPr/>
        </p:nvSpPr>
        <p:spPr bwMode="auto">
          <a:xfrm>
            <a:off x="0" y="2329200"/>
            <a:ext cx="9144000" cy="11052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7" name="Rectangle 7"/>
          <p:cNvSpPr>
            <a:spLocks noChangeArrowheads="1"/>
          </p:cNvSpPr>
          <p:nvPr/>
        </p:nvSpPr>
        <p:spPr bwMode="auto">
          <a:xfrm>
            <a:off x="0" y="1134000"/>
            <a:ext cx="9144000" cy="1103325"/>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859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We will replace it in Chapter 8 by the weaker and more realistic assumption, appropriate for regressions with cross-sectional data, that the observations on the regressors are randomly drawn from defined populations.</a:t>
            </a:r>
            <a:r>
              <a:rPr lang="en-US"/>
              <a:t> </a:t>
            </a:r>
            <a:endParaRPr lang="en-GB"/>
          </a:p>
        </p:txBody>
      </p:sp>
      <p:sp>
        <p:nvSpPr>
          <p:cNvPr id="238599" name="Text Box 7"/>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4</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15" name="Text Box 2"/>
          <p:cNvSpPr txBox="1">
            <a:spLocks noChangeArrowheads="1"/>
          </p:cNvSpPr>
          <p:nvPr/>
        </p:nvSpPr>
        <p:spPr bwMode="auto">
          <a:xfrm>
            <a:off x="301625" y="597600"/>
            <a:ext cx="2403475" cy="383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524000" indent="-15240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r>
              <a:rPr lang="en-US" sz="1800" dirty="0" smtClean="0">
                <a:latin typeface="Arial" charset="0"/>
              </a:rPr>
              <a:t>TYPES </a:t>
            </a:r>
            <a:r>
              <a:rPr lang="en-US" sz="1800" dirty="0">
                <a:latin typeface="Arial" charset="0"/>
              </a:rPr>
              <a:t>OF </a:t>
            </a:r>
            <a:r>
              <a:rPr lang="en-US" sz="1800" dirty="0" smtClean="0">
                <a:latin typeface="Arial" charset="0"/>
              </a:rPr>
              <a:t>MODEL</a:t>
            </a:r>
            <a:endParaRPr lang="en-US" sz="1800" dirty="0">
              <a:latin typeface="Arial" charset="0"/>
            </a:endParaRPr>
          </a:p>
        </p:txBody>
      </p:sp>
      <p:sp>
        <p:nvSpPr>
          <p:cNvPr id="18" name="Rectangle 7"/>
          <p:cNvSpPr>
            <a:spLocks noChangeArrowheads="1"/>
          </p:cNvSpPr>
          <p:nvPr/>
        </p:nvSpPr>
        <p:spPr bwMode="auto">
          <a:xfrm>
            <a:off x="0" y="3524400"/>
            <a:ext cx="9144000" cy="1401075"/>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9" name="Text Box 2"/>
          <p:cNvSpPr txBox="1">
            <a:spLocks noChangeArrowheads="1"/>
          </p:cNvSpPr>
          <p:nvPr/>
        </p:nvSpPr>
        <p:spPr bwMode="auto">
          <a:xfrm>
            <a:off x="301625" y="1213200"/>
            <a:ext cx="8532813" cy="9773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524000" indent="-15240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ct val="75000"/>
              </a:spcBef>
            </a:pPr>
            <a:r>
              <a:rPr lang="en-US" sz="1800" dirty="0" smtClean="0">
                <a:latin typeface="Arial" charset="0"/>
              </a:rPr>
              <a:t>Model </a:t>
            </a:r>
            <a:r>
              <a:rPr lang="en-US" sz="1800" dirty="0">
                <a:latin typeface="Arial" charset="0"/>
              </a:rPr>
              <a:t>A:	Cross-sectional data with </a:t>
            </a:r>
            <a:r>
              <a:rPr lang="en-US" sz="1800" dirty="0" err="1">
                <a:latin typeface="Arial" charset="0"/>
              </a:rPr>
              <a:t>nonstochastic</a:t>
            </a:r>
            <a:r>
              <a:rPr lang="en-US" sz="1800" dirty="0">
                <a:latin typeface="Arial" charset="0"/>
              </a:rPr>
              <a:t> </a:t>
            </a:r>
            <a:r>
              <a:rPr lang="en-US" sz="1800" dirty="0" err="1">
                <a:latin typeface="Arial" charset="0"/>
              </a:rPr>
              <a:t>regressors</a:t>
            </a:r>
            <a:r>
              <a:rPr lang="en-US" sz="1800" dirty="0">
                <a:latin typeface="Arial" charset="0"/>
              </a:rPr>
              <a:t>. </a:t>
            </a:r>
            <a:r>
              <a:rPr lang="en-GB" sz="1800" dirty="0">
                <a:latin typeface="Arial" charset="0"/>
              </a:rPr>
              <a:t>Their values in the observations in a sample do not have stochastic (random) components</a:t>
            </a:r>
            <a:r>
              <a:rPr lang="en-GB" sz="1800" dirty="0" smtClean="0">
                <a:latin typeface="Arial" charset="0"/>
              </a:rPr>
              <a:t>.</a:t>
            </a:r>
            <a:endParaRPr lang="en-US" sz="1800" dirty="0">
              <a:latin typeface="Arial" charset="0"/>
            </a:endParaRPr>
          </a:p>
        </p:txBody>
      </p:sp>
      <p:sp>
        <p:nvSpPr>
          <p:cNvPr id="20" name="Text Box 2"/>
          <p:cNvSpPr txBox="1">
            <a:spLocks noChangeArrowheads="1"/>
          </p:cNvSpPr>
          <p:nvPr/>
        </p:nvSpPr>
        <p:spPr bwMode="auto">
          <a:xfrm>
            <a:off x="301625" y="3603600"/>
            <a:ext cx="8532813" cy="12821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524000" indent="-15240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dirty="0" smtClean="0">
                <a:latin typeface="Arial" charset="0"/>
              </a:rPr>
              <a:t>Model </a:t>
            </a:r>
            <a:r>
              <a:rPr lang="en-US" sz="1800" dirty="0">
                <a:latin typeface="Arial" charset="0"/>
              </a:rPr>
              <a:t>C:	Time series data.  T</a:t>
            </a:r>
            <a:r>
              <a:rPr lang="en-GB" sz="1800" dirty="0">
                <a:latin typeface="Arial" charset="0"/>
              </a:rPr>
              <a:t>he values of the </a:t>
            </a:r>
            <a:r>
              <a:rPr lang="en-GB" sz="1800" dirty="0" err="1">
                <a:latin typeface="Arial" charset="0"/>
              </a:rPr>
              <a:t>regressors</a:t>
            </a:r>
            <a:r>
              <a:rPr lang="en-GB" sz="1800" dirty="0">
                <a:latin typeface="Arial" charset="0"/>
              </a:rPr>
              <a:t> may exhibit persistence over time.  Regressions with time series data potentially involve complex technical issues that are best avoided initially</a:t>
            </a:r>
            <a:r>
              <a:rPr lang="en-GB" sz="1800" dirty="0" smtClean="0">
                <a:latin typeface="Arial" charset="0"/>
              </a:rPr>
              <a:t>.</a:t>
            </a:r>
            <a:endParaRPr lang="en-US" sz="1800" dirty="0">
              <a:latin typeface="Arial" charset="0"/>
            </a:endParaRPr>
          </a:p>
        </p:txBody>
      </p:sp>
      <p:sp>
        <p:nvSpPr>
          <p:cNvPr id="21" name="Text Box 2"/>
          <p:cNvSpPr txBox="1">
            <a:spLocks noChangeArrowheads="1"/>
          </p:cNvSpPr>
          <p:nvPr/>
        </p:nvSpPr>
        <p:spPr bwMode="auto">
          <a:xfrm>
            <a:off x="301625" y="2408400"/>
            <a:ext cx="8532813" cy="986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524000" indent="-1524000">
              <a:defRPr sz="2400">
                <a:solidFill>
                  <a:schemeClr val="tx1"/>
                </a:solidFill>
                <a:latin typeface="Times New Roman" pitchFamily="18" charset="0"/>
              </a:defRPr>
            </a:lvl1pPr>
            <a:lvl2pPr marL="2693988">
              <a:defRPr sz="2400">
                <a:solidFill>
                  <a:schemeClr val="tx1"/>
                </a:solidFill>
                <a:latin typeface="Times New Roman" pitchFamily="18" charset="0"/>
              </a:defRPr>
            </a:lvl2pPr>
            <a:lvl3pPr marL="2873375">
              <a:defRPr sz="2400">
                <a:solidFill>
                  <a:schemeClr val="tx1"/>
                </a:solidFill>
                <a:latin typeface="Times New Roman" pitchFamily="18" charset="0"/>
              </a:defRPr>
            </a:lvl3pPr>
            <a:lvl4pPr marL="3052763">
              <a:defRPr sz="2400">
                <a:solidFill>
                  <a:schemeClr val="tx1"/>
                </a:solidFill>
                <a:latin typeface="Times New Roman" pitchFamily="18" charset="0"/>
              </a:defRPr>
            </a:lvl4pPr>
            <a:lvl5pPr marL="3232150">
              <a:defRPr sz="2400">
                <a:solidFill>
                  <a:schemeClr val="tx1"/>
                </a:solidFill>
                <a:latin typeface="Times New Roman" pitchFamily="18" charset="0"/>
              </a:defRPr>
            </a:lvl5pPr>
            <a:lvl6pPr marL="3689350" eaLnBrk="0" fontAlgn="base" hangingPunct="0">
              <a:spcBef>
                <a:spcPct val="0"/>
              </a:spcBef>
              <a:spcAft>
                <a:spcPct val="0"/>
              </a:spcAft>
              <a:defRPr sz="2400">
                <a:solidFill>
                  <a:schemeClr val="tx1"/>
                </a:solidFill>
                <a:latin typeface="Times New Roman" pitchFamily="18" charset="0"/>
              </a:defRPr>
            </a:lvl6pPr>
            <a:lvl7pPr marL="4146550" eaLnBrk="0" fontAlgn="base" hangingPunct="0">
              <a:spcBef>
                <a:spcPct val="0"/>
              </a:spcBef>
              <a:spcAft>
                <a:spcPct val="0"/>
              </a:spcAft>
              <a:defRPr sz="2400">
                <a:solidFill>
                  <a:schemeClr val="tx1"/>
                </a:solidFill>
                <a:latin typeface="Times New Roman" pitchFamily="18" charset="0"/>
              </a:defRPr>
            </a:lvl7pPr>
            <a:lvl8pPr marL="4603750" eaLnBrk="0" fontAlgn="base" hangingPunct="0">
              <a:spcBef>
                <a:spcPct val="0"/>
              </a:spcBef>
              <a:spcAft>
                <a:spcPct val="0"/>
              </a:spcAft>
              <a:defRPr sz="2400">
                <a:solidFill>
                  <a:schemeClr val="tx1"/>
                </a:solidFill>
                <a:latin typeface="Times New Roman" pitchFamily="18" charset="0"/>
              </a:defRPr>
            </a:lvl8pPr>
            <a:lvl9pPr marL="506095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dirty="0" smtClean="0">
                <a:latin typeface="Arial" charset="0"/>
              </a:rPr>
              <a:t>Model </a:t>
            </a:r>
            <a:r>
              <a:rPr lang="en-US" sz="1800" dirty="0">
                <a:latin typeface="Arial" charset="0"/>
              </a:rPr>
              <a:t>B:	Cross-sectional data with stochastic </a:t>
            </a:r>
            <a:r>
              <a:rPr lang="en-US" sz="1800" dirty="0" err="1">
                <a:latin typeface="Arial" charset="0"/>
              </a:rPr>
              <a:t>regressors</a:t>
            </a:r>
            <a:r>
              <a:rPr lang="en-US" sz="1800" dirty="0">
                <a:latin typeface="Arial" charset="0"/>
              </a:rPr>
              <a:t>.  </a:t>
            </a:r>
            <a:r>
              <a:rPr lang="en-GB" sz="1800" dirty="0">
                <a:latin typeface="Arial" charset="0"/>
              </a:rPr>
              <a:t>The values of the </a:t>
            </a:r>
            <a:r>
              <a:rPr lang="en-GB" sz="1800" dirty="0" err="1">
                <a:latin typeface="Arial" charset="0"/>
              </a:rPr>
              <a:t>regressors</a:t>
            </a:r>
            <a:r>
              <a:rPr lang="en-GB" sz="1800" dirty="0">
                <a:latin typeface="Arial" charset="0"/>
              </a:rPr>
              <a:t> are drawn randomly and independently from defined populations.</a:t>
            </a:r>
            <a:r>
              <a:rPr lang="en-US" sz="1800" dirty="0">
                <a:latin typeface="Arial" charset="0"/>
              </a:rPr>
              <a:t>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7"/>
          <p:cNvSpPr>
            <a:spLocks noChangeArrowheads="1"/>
          </p:cNvSpPr>
          <p:nvPr/>
        </p:nvSpPr>
        <p:spPr bwMode="auto">
          <a:xfrm>
            <a:off x="0" y="2898000"/>
            <a:ext cx="9144000" cy="17064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15" name="Rectangle 7"/>
          <p:cNvSpPr>
            <a:spLocks noChangeArrowheads="1"/>
          </p:cNvSpPr>
          <p:nvPr/>
        </p:nvSpPr>
        <p:spPr bwMode="auto">
          <a:xfrm>
            <a:off x="0" y="1764000"/>
            <a:ext cx="9144000" cy="104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11973" name="Text Box 5"/>
          <p:cNvSpPr txBox="1">
            <a:spLocks noChangeArrowheads="1"/>
          </p:cNvSpPr>
          <p:nvPr/>
        </p:nvSpPr>
        <p:spPr bwMode="auto">
          <a:xfrm>
            <a:off x="301625" y="1206001"/>
            <a:ext cx="8532813" cy="4323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pPr>
              <a:spcBef>
                <a:spcPts val="0"/>
              </a:spcBef>
            </a:pPr>
            <a:r>
              <a:rPr lang="en-GB" sz="1800" dirty="0" smtClean="0">
                <a:latin typeface="Arial" charset="0"/>
              </a:rPr>
              <a:t>A.1</a:t>
            </a:r>
            <a:r>
              <a:rPr lang="en-GB" sz="1800" dirty="0">
                <a:latin typeface="Arial" charset="0"/>
              </a:rPr>
              <a:t>	The model is linear in parameter</a:t>
            </a:r>
            <a:r>
              <a:rPr lang="en-GB" sz="1800" dirty="0">
                <a:latin typeface="Arial" pitchFamily="34" charset="0"/>
                <a:cs typeface="Arial" pitchFamily="34" charset="0"/>
              </a:rPr>
              <a:t>s and correctly specified</a:t>
            </a:r>
            <a:r>
              <a:rPr lang="en-GB" sz="1800" dirty="0" smtClean="0">
                <a:latin typeface="Arial" pitchFamily="34" charset="0"/>
                <a:cs typeface="Arial" pitchFamily="34" charset="0"/>
              </a:rPr>
              <a:t>.</a:t>
            </a:r>
            <a:endParaRPr lang="en-GB" sz="1800" dirty="0">
              <a:latin typeface="Arial" pitchFamily="34" charset="0"/>
              <a:cs typeface="Arial" pitchFamily="34" charset="0"/>
            </a:endParaRPr>
          </a:p>
        </p:txBody>
      </p:sp>
      <p:sp>
        <p:nvSpPr>
          <p:cNvPr id="2119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‘Linear in parameters’ means that each term on the right side includes a </a:t>
            </a:r>
            <a:r>
              <a:rPr lang="en-GB" sz="1500" i="1" dirty="0">
                <a:latin typeface="Symbol" pitchFamily="18" charset="2"/>
              </a:rPr>
              <a:t>b</a:t>
            </a:r>
            <a:r>
              <a:rPr lang="en-GB" sz="1500" dirty="0"/>
              <a:t> as a simple factor and there is no built-in relationship among the </a:t>
            </a:r>
            <a:r>
              <a:rPr lang="en-GB" sz="1500" i="1" dirty="0" smtClean="0">
                <a:latin typeface="Symbol" pitchFamily="18" charset="2"/>
              </a:rPr>
              <a:t>b</a:t>
            </a:r>
            <a:r>
              <a:rPr lang="en-GB" sz="1500" dirty="0" smtClean="0"/>
              <a:t> parameters.  </a:t>
            </a:r>
            <a:r>
              <a:rPr lang="en-GB" sz="1500" dirty="0"/>
              <a:t>We will defer a discussion of issues relating to linearity and nonlinearity to Chapter 4.</a:t>
            </a:r>
          </a:p>
        </p:txBody>
      </p:sp>
      <p:graphicFrame>
        <p:nvGraphicFramePr>
          <p:cNvPr id="211974" name="Object 6"/>
          <p:cNvGraphicFramePr>
            <a:graphicFrameLocks noChangeAspect="1"/>
          </p:cNvGraphicFramePr>
          <p:nvPr>
            <p:extLst>
              <p:ext uri="{D42A27DB-BD31-4B8C-83A1-F6EECF244321}">
                <p14:modId xmlns:p14="http://schemas.microsoft.com/office/powerpoint/2010/main" val="2913797547"/>
              </p:ext>
            </p:extLst>
          </p:nvPr>
        </p:nvGraphicFramePr>
        <p:xfrm>
          <a:off x="2720975" y="3451225"/>
          <a:ext cx="1816100" cy="419100"/>
        </p:xfrm>
        <a:graphic>
          <a:graphicData uri="http://schemas.openxmlformats.org/presentationml/2006/ole">
            <mc:AlternateContent xmlns:mc="http://schemas.openxmlformats.org/markup-compatibility/2006">
              <mc:Choice xmlns:v="urn:schemas-microsoft-com:vml" Requires="v">
                <p:oleObj spid="_x0000_s212077" name="Equation" r:id="rId4" imgW="1815840" imgH="419040" progId="Equation.3">
                  <p:embed/>
                </p:oleObj>
              </mc:Choice>
              <mc:Fallback>
                <p:oleObj name="Equation" r:id="rId4" imgW="1815840" imgH="41904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0975" y="3451225"/>
                        <a:ext cx="18161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1976" name="Text Box 8"/>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5</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6308839"/>
              </p:ext>
            </p:extLst>
          </p:nvPr>
        </p:nvGraphicFramePr>
        <p:xfrm>
          <a:off x="2725200" y="2286000"/>
          <a:ext cx="2184400" cy="368300"/>
        </p:xfrm>
        <a:graphic>
          <a:graphicData uri="http://schemas.openxmlformats.org/presentationml/2006/ole">
            <mc:AlternateContent xmlns:mc="http://schemas.openxmlformats.org/markup-compatibility/2006">
              <mc:Choice xmlns:v="urn:schemas-microsoft-com:vml" Requires="v">
                <p:oleObj spid="_x0000_s212078" name="Equation" r:id="rId6" imgW="2184120" imgH="368280" progId="Equation.3">
                  <p:embed/>
                </p:oleObj>
              </mc:Choice>
              <mc:Fallback>
                <p:oleObj name="Equation" r:id="rId6" imgW="2184120" imgH="368280" progId="Equation.3">
                  <p:embed/>
                  <p:pic>
                    <p:nvPicPr>
                      <p:cNvPr id="0" name="Object 1"/>
                      <p:cNvPicPr>
                        <a:picLocks noChangeAspect="1" noChangeArrowheads="1"/>
                      </p:cNvPicPr>
                      <p:nvPr/>
                    </p:nvPicPr>
                    <p:blipFill>
                      <a:blip r:embed="rId7"/>
                      <a:srcRect/>
                      <a:stretch>
                        <a:fillRect/>
                      </a:stretch>
                    </p:blipFill>
                    <p:spPr bwMode="auto">
                      <a:xfrm>
                        <a:off x="2725200" y="2286000"/>
                        <a:ext cx="2184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19562498"/>
              </p:ext>
            </p:extLst>
          </p:nvPr>
        </p:nvGraphicFramePr>
        <p:xfrm>
          <a:off x="2732400" y="4060825"/>
          <a:ext cx="4533900" cy="381000"/>
        </p:xfrm>
        <a:graphic>
          <a:graphicData uri="http://schemas.openxmlformats.org/presentationml/2006/ole">
            <mc:AlternateContent xmlns:mc="http://schemas.openxmlformats.org/markup-compatibility/2006">
              <mc:Choice xmlns:v="urn:schemas-microsoft-com:vml" Requires="v">
                <p:oleObj spid="_x0000_s212079" name="Equation" r:id="rId8" imgW="4533840" imgH="380880" progId="Equation.3">
                  <p:embed/>
                </p:oleObj>
              </mc:Choice>
              <mc:Fallback>
                <p:oleObj name="Equation" r:id="rId8" imgW="4533840" imgH="380880" progId="Equation.3">
                  <p:embed/>
                  <p:pic>
                    <p:nvPicPr>
                      <p:cNvPr id="0" name="Object 1"/>
                      <p:cNvPicPr>
                        <a:picLocks noChangeAspect="1" noChangeArrowheads="1"/>
                      </p:cNvPicPr>
                      <p:nvPr/>
                    </p:nvPicPr>
                    <p:blipFill>
                      <a:blip r:embed="rId9"/>
                      <a:srcRect/>
                      <a:stretch>
                        <a:fillRect/>
                      </a:stretch>
                    </p:blipFill>
                    <p:spPr bwMode="auto">
                      <a:xfrm>
                        <a:off x="2732400" y="4060825"/>
                        <a:ext cx="45339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17"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18" name="Text Box 5"/>
          <p:cNvSpPr txBox="1">
            <a:spLocks noChangeArrowheads="1"/>
          </p:cNvSpPr>
          <p:nvPr/>
        </p:nvSpPr>
        <p:spPr bwMode="auto">
          <a:xfrm>
            <a:off x="835026" y="1836000"/>
            <a:ext cx="1708150" cy="4132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pPr>
              <a:spcBef>
                <a:spcPts val="900"/>
              </a:spcBef>
              <a:tabLst/>
            </a:pPr>
            <a:r>
              <a:rPr lang="en-GB" sz="1800" dirty="0" smtClean="0">
                <a:latin typeface="Arial" pitchFamily="34" charset="0"/>
                <a:cs typeface="Arial" pitchFamily="34" charset="0"/>
              </a:rPr>
              <a:t>For example:</a:t>
            </a:r>
            <a:endParaRPr lang="en-US" sz="1800" dirty="0">
              <a:latin typeface="Arial" pitchFamily="34" charset="0"/>
              <a:cs typeface="Arial" pitchFamily="34" charset="0"/>
            </a:endParaRPr>
          </a:p>
        </p:txBody>
      </p:sp>
      <p:sp>
        <p:nvSpPr>
          <p:cNvPr id="20" name="Text Box 5"/>
          <p:cNvSpPr txBox="1">
            <a:spLocks noChangeArrowheads="1"/>
          </p:cNvSpPr>
          <p:nvPr/>
        </p:nvSpPr>
        <p:spPr bwMode="auto">
          <a:xfrm>
            <a:off x="835025" y="2970000"/>
            <a:ext cx="6327775" cy="4418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pPr>
              <a:spcBef>
                <a:spcPts val="0"/>
              </a:spcBef>
              <a:tabLst/>
            </a:pPr>
            <a:r>
              <a:rPr lang="en-GB" sz="1800" dirty="0" smtClean="0">
                <a:latin typeface="Arial" pitchFamily="34" charset="0"/>
                <a:cs typeface="Arial" pitchFamily="34" charset="0"/>
              </a:rPr>
              <a:t>Examples </a:t>
            </a:r>
            <a:r>
              <a:rPr lang="en-GB" sz="1800" dirty="0">
                <a:latin typeface="Arial" pitchFamily="34" charset="0"/>
                <a:cs typeface="Arial" pitchFamily="34" charset="0"/>
              </a:rPr>
              <a:t>of models that are not linear in parameters:</a:t>
            </a:r>
          </a:p>
          <a:p>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299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a:t>There must be some variation in the regressor in the sample.  Otherwise it cannot account for any of the variation in </a:t>
            </a:r>
            <a:r>
              <a:rPr lang="en-GB" sz="1500" i="1"/>
              <a:t>Y</a:t>
            </a:r>
            <a:r>
              <a:rPr lang="en-GB" sz="1500"/>
              <a:t>.  </a:t>
            </a:r>
          </a:p>
        </p:txBody>
      </p:sp>
      <p:sp>
        <p:nvSpPr>
          <p:cNvPr id="213006" name="Text Box 14"/>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6</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19"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20"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24" name="Text Box 2"/>
          <p:cNvSpPr txBox="1">
            <a:spLocks noChangeArrowheads="1"/>
          </p:cNvSpPr>
          <p:nvPr/>
        </p:nvSpPr>
        <p:spPr bwMode="auto">
          <a:xfrm>
            <a:off x="301625" y="1206000"/>
            <a:ext cx="6727825" cy="4778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pPr>
              <a:spcBef>
                <a:spcPts val="0"/>
              </a:spcBef>
            </a:pPr>
            <a:r>
              <a:rPr lang="en-GB" sz="1800" dirty="0" smtClean="0">
                <a:latin typeface="Arial" charset="0"/>
              </a:rPr>
              <a:t>A.2</a:t>
            </a:r>
            <a:r>
              <a:rPr lang="en-GB" sz="1800" dirty="0">
                <a:latin typeface="Arial" charset="0"/>
              </a:rPr>
              <a:t>	There is some variation in the </a:t>
            </a:r>
            <a:r>
              <a:rPr lang="en-GB" sz="1800" dirty="0" err="1">
                <a:latin typeface="Arial" charset="0"/>
              </a:rPr>
              <a:t>regressor</a:t>
            </a:r>
            <a:r>
              <a:rPr lang="en-GB" sz="1800" dirty="0">
                <a:latin typeface="Arial" charset="0"/>
              </a:rPr>
              <a:t> in the sample</a:t>
            </a:r>
            <a:r>
              <a:rPr lang="en-GB" sz="1800" dirty="0" smtClean="0">
                <a:latin typeface="Arial" charset="0"/>
              </a:rPr>
              <a:t>.</a:t>
            </a:r>
            <a:endParaRPr lang="en-GB" sz="1800" dirty="0">
              <a:latin typeface="Arial"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7"/>
          <p:cNvSpPr>
            <a:spLocks noChangeArrowheads="1"/>
          </p:cNvSpPr>
          <p:nvPr/>
        </p:nvSpPr>
        <p:spPr bwMode="auto">
          <a:xfrm>
            <a:off x="0" y="1764000"/>
            <a:ext cx="9144000" cy="1242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5" name="Rectangle 7"/>
          <p:cNvSpPr>
            <a:spLocks noChangeArrowheads="1"/>
          </p:cNvSpPr>
          <p:nvPr/>
        </p:nvSpPr>
        <p:spPr bwMode="auto">
          <a:xfrm>
            <a:off x="0" y="3095999"/>
            <a:ext cx="9144000" cy="1561725"/>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4"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402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dirty="0"/>
              <a:t>If we tried to regress </a:t>
            </a:r>
            <a:r>
              <a:rPr lang="en-GB" sz="1500" i="1" dirty="0"/>
              <a:t>Y</a:t>
            </a:r>
            <a:r>
              <a:rPr lang="en-GB" sz="1500" dirty="0"/>
              <a:t> on </a:t>
            </a:r>
            <a:r>
              <a:rPr lang="en-GB" sz="1500" i="1" dirty="0"/>
              <a:t>X</a:t>
            </a:r>
            <a:r>
              <a:rPr lang="en-GB" sz="1500" dirty="0"/>
              <a:t>, when </a:t>
            </a:r>
            <a:r>
              <a:rPr lang="en-GB" sz="1500" i="1" dirty="0"/>
              <a:t>X</a:t>
            </a:r>
            <a:r>
              <a:rPr lang="en-GB" sz="1500" dirty="0"/>
              <a:t> is constant, we would find that we would not be able to compute the regression coefficients.  Both the numerator and the denominator of the expression for </a:t>
            </a:r>
            <a:r>
              <a:rPr lang="en-GB" sz="1500" i="1" dirty="0"/>
              <a:t> </a:t>
            </a:r>
            <a:r>
              <a:rPr lang="en-GB" sz="1500" i="1" dirty="0" smtClean="0"/>
              <a:t>    </a:t>
            </a:r>
            <a:r>
              <a:rPr lang="en-US" sz="1500" dirty="0" smtClean="0"/>
              <a:t>would </a:t>
            </a:r>
            <a:r>
              <a:rPr lang="en-US" sz="1500" dirty="0"/>
              <a:t>be equal to zero.  We would not be able to obtain </a:t>
            </a:r>
            <a:r>
              <a:rPr lang="en-US" sz="1500" i="1" dirty="0"/>
              <a:t> </a:t>
            </a:r>
            <a:r>
              <a:rPr lang="en-US" sz="1500" i="1" dirty="0" smtClean="0"/>
              <a:t>    </a:t>
            </a:r>
            <a:r>
              <a:rPr lang="en-US" sz="1500" dirty="0" smtClean="0"/>
              <a:t>either</a:t>
            </a:r>
            <a:r>
              <a:rPr lang="en-US" sz="1500" dirty="0"/>
              <a:t>. </a:t>
            </a:r>
            <a:endParaRPr lang="en-GB" sz="1500" dirty="0"/>
          </a:p>
        </p:txBody>
      </p:sp>
      <p:graphicFrame>
        <p:nvGraphicFramePr>
          <p:cNvPr id="214024" name="Object 8"/>
          <p:cNvGraphicFramePr>
            <a:graphicFrameLocks noChangeAspect="1"/>
          </p:cNvGraphicFramePr>
          <p:nvPr>
            <p:extLst>
              <p:ext uri="{D42A27DB-BD31-4B8C-83A1-F6EECF244321}">
                <p14:modId xmlns:p14="http://schemas.microsoft.com/office/powerpoint/2010/main" val="3103422030"/>
              </p:ext>
            </p:extLst>
          </p:nvPr>
        </p:nvGraphicFramePr>
        <p:xfrm>
          <a:off x="2401200" y="3730625"/>
          <a:ext cx="838200" cy="723900"/>
        </p:xfrm>
        <a:graphic>
          <a:graphicData uri="http://schemas.openxmlformats.org/presentationml/2006/ole">
            <mc:AlternateContent xmlns:mc="http://schemas.openxmlformats.org/markup-compatibility/2006">
              <mc:Choice xmlns:v="urn:schemas-microsoft-com:vml" Requires="v">
                <p:oleObj spid="_x0000_s214150" name="Equation" r:id="rId3" imgW="838080" imgH="723600" progId="Equation.DSMT4">
                  <p:embed/>
                </p:oleObj>
              </mc:Choice>
              <mc:Fallback>
                <p:oleObj name="Equation" r:id="rId3" imgW="838080" imgH="723600" progId="Equation.DSMT4">
                  <p:embed/>
                  <p:pic>
                    <p:nvPicPr>
                      <p:cNvPr id="0" name="Object 8"/>
                      <p:cNvPicPr>
                        <a:picLocks noChangeAspect="1" noChangeArrowheads="1"/>
                      </p:cNvPicPr>
                      <p:nvPr/>
                    </p:nvPicPr>
                    <p:blipFill>
                      <a:blip r:embed="rId4"/>
                      <a:srcRect/>
                      <a:stretch>
                        <a:fillRect/>
                      </a:stretch>
                    </p:blipFill>
                    <p:spPr bwMode="auto">
                      <a:xfrm>
                        <a:off x="2401200" y="3730625"/>
                        <a:ext cx="838200"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4025" name="Object 9"/>
          <p:cNvGraphicFramePr>
            <a:graphicFrameLocks noChangeAspect="1"/>
          </p:cNvGraphicFramePr>
          <p:nvPr>
            <p:extLst>
              <p:ext uri="{D42A27DB-BD31-4B8C-83A1-F6EECF244321}">
                <p14:modId xmlns:p14="http://schemas.microsoft.com/office/powerpoint/2010/main" val="1348172173"/>
              </p:ext>
            </p:extLst>
          </p:nvPr>
        </p:nvGraphicFramePr>
        <p:xfrm>
          <a:off x="2401888" y="1903413"/>
          <a:ext cx="3238500" cy="949325"/>
        </p:xfrm>
        <a:graphic>
          <a:graphicData uri="http://schemas.openxmlformats.org/presentationml/2006/ole">
            <mc:AlternateContent xmlns:mc="http://schemas.openxmlformats.org/markup-compatibility/2006">
              <mc:Choice xmlns:v="urn:schemas-microsoft-com:vml" Requires="v">
                <p:oleObj spid="_x0000_s214151" name="Equation" r:id="rId5" imgW="3238200" imgH="952200" progId="Equation.DSMT4">
                  <p:embed/>
                </p:oleObj>
              </mc:Choice>
              <mc:Fallback>
                <p:oleObj name="Equation" r:id="rId5" imgW="3238200" imgH="952200" progId="Equation.DSMT4">
                  <p:embed/>
                  <p:pic>
                    <p:nvPicPr>
                      <p:cNvPr id="0" name="Object 9"/>
                      <p:cNvPicPr>
                        <a:picLocks noChangeAspect="1" noChangeArrowheads="1"/>
                      </p:cNvPicPr>
                      <p:nvPr/>
                    </p:nvPicPr>
                    <p:blipFill>
                      <a:blip r:embed="rId6"/>
                      <a:srcRect/>
                      <a:stretch>
                        <a:fillRect/>
                      </a:stretch>
                    </p:blipFill>
                    <p:spPr bwMode="auto">
                      <a:xfrm>
                        <a:off x="2401888" y="1903413"/>
                        <a:ext cx="3238500" cy="949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4026" name="Object 10"/>
          <p:cNvGraphicFramePr>
            <a:graphicFrameLocks noChangeAspect="1"/>
          </p:cNvGraphicFramePr>
          <p:nvPr>
            <p:extLst>
              <p:ext uri="{D42A27DB-BD31-4B8C-83A1-F6EECF244321}">
                <p14:modId xmlns:p14="http://schemas.microsoft.com/office/powerpoint/2010/main" val="2930565360"/>
              </p:ext>
            </p:extLst>
          </p:nvPr>
        </p:nvGraphicFramePr>
        <p:xfrm>
          <a:off x="1150938" y="3271800"/>
          <a:ext cx="977900" cy="381000"/>
        </p:xfrm>
        <a:graphic>
          <a:graphicData uri="http://schemas.openxmlformats.org/presentationml/2006/ole">
            <mc:AlternateContent xmlns:mc="http://schemas.openxmlformats.org/markup-compatibility/2006">
              <mc:Choice xmlns:v="urn:schemas-microsoft-com:vml" Requires="v">
                <p:oleObj spid="_x0000_s214152" name="Equation" r:id="rId7" imgW="977760" imgH="380880" progId="Equation.3">
                  <p:embed/>
                </p:oleObj>
              </mc:Choice>
              <mc:Fallback>
                <p:oleObj name="Equation" r:id="rId7" imgW="977760" imgH="38088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50938" y="3271800"/>
                        <a:ext cx="977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4028" name="Text Box 12"/>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a:solidFill>
                  <a:srgbClr val="3366FF"/>
                </a:solidFill>
                <a:latin typeface="Arial" charset="0"/>
              </a:rPr>
              <a:t>	7</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13" name="Text Box 2"/>
          <p:cNvSpPr txBox="1">
            <a:spLocks noChangeArrowheads="1"/>
          </p:cNvSpPr>
          <p:nvPr/>
        </p:nvSpPr>
        <p:spPr bwMode="auto">
          <a:xfrm>
            <a:off x="301626" y="3267869"/>
            <a:ext cx="3175000" cy="4492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pPr>
              <a:spcBef>
                <a:spcPts val="600"/>
              </a:spcBef>
            </a:pPr>
            <a:r>
              <a:rPr lang="en-GB" sz="1800" dirty="0">
                <a:latin typeface="Arial" pitchFamily="34" charset="0"/>
                <a:cs typeface="Arial" pitchFamily="34" charset="0"/>
              </a:rPr>
              <a:t>	If                  for all </a:t>
            </a:r>
            <a:r>
              <a:rPr lang="en-GB" sz="1800" i="1" dirty="0">
                <a:latin typeface="Arial" pitchFamily="34" charset="0"/>
                <a:cs typeface="Arial" pitchFamily="34" charset="0"/>
              </a:rPr>
              <a:t>i</a:t>
            </a:r>
            <a:r>
              <a:rPr lang="en-GB" sz="1800" dirty="0">
                <a:latin typeface="Arial" pitchFamily="34" charset="0"/>
                <a:cs typeface="Arial" pitchFamily="34" charset="0"/>
              </a:rPr>
              <a:t>,</a:t>
            </a:r>
          </a:p>
          <a:p>
            <a:pPr>
              <a:spcBef>
                <a:spcPts val="0"/>
              </a:spcBef>
            </a:pPr>
            <a:endParaRPr lang="en-GB" sz="1800" dirty="0">
              <a:latin typeface="Arial" pitchFamily="34" charset="0"/>
              <a:cs typeface="Arial" pitchFamily="34" charset="0"/>
            </a:endParaRPr>
          </a:p>
        </p:txBody>
      </p:sp>
      <p:sp>
        <p:nvSpPr>
          <p:cNvPr id="20" name="Text Box 2"/>
          <p:cNvSpPr txBox="1">
            <a:spLocks noChangeArrowheads="1"/>
          </p:cNvSpPr>
          <p:nvPr/>
        </p:nvSpPr>
        <p:spPr bwMode="auto">
          <a:xfrm>
            <a:off x="301625" y="1206000"/>
            <a:ext cx="6727825" cy="4778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pPr>
              <a:spcBef>
                <a:spcPts val="0"/>
              </a:spcBef>
            </a:pPr>
            <a:r>
              <a:rPr lang="en-GB" sz="1800" dirty="0" smtClean="0">
                <a:latin typeface="Arial" charset="0"/>
              </a:rPr>
              <a:t>A.2</a:t>
            </a:r>
            <a:r>
              <a:rPr lang="en-GB" sz="1800" dirty="0">
                <a:latin typeface="Arial" charset="0"/>
              </a:rPr>
              <a:t>	There is some variation in the </a:t>
            </a:r>
            <a:r>
              <a:rPr lang="en-GB" sz="1800" dirty="0" err="1">
                <a:latin typeface="Arial" charset="0"/>
              </a:rPr>
              <a:t>regressor</a:t>
            </a:r>
            <a:r>
              <a:rPr lang="en-GB" sz="1800" dirty="0">
                <a:latin typeface="Arial" charset="0"/>
              </a:rPr>
              <a:t> in the sample</a:t>
            </a:r>
            <a:r>
              <a:rPr lang="en-GB" sz="1800" dirty="0" smtClean="0">
                <a:latin typeface="Arial" charset="0"/>
              </a:rPr>
              <a:t>.</a:t>
            </a:r>
            <a:endParaRPr lang="en-GB" sz="1800" dirty="0">
              <a:latin typeface="Arial" charset="0"/>
            </a:endParaRPr>
          </a:p>
        </p:txBody>
      </p:sp>
      <p:sp>
        <p:nvSpPr>
          <p:cNvPr id="22"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23"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505104129"/>
              </p:ext>
            </p:extLst>
          </p:nvPr>
        </p:nvGraphicFramePr>
        <p:xfrm>
          <a:off x="1760551" y="6305557"/>
          <a:ext cx="221180" cy="289199"/>
        </p:xfrm>
        <a:graphic>
          <a:graphicData uri="http://schemas.openxmlformats.org/presentationml/2006/ole">
            <mc:AlternateContent xmlns:mc="http://schemas.openxmlformats.org/markup-compatibility/2006">
              <mc:Choice xmlns:v="urn:schemas-microsoft-com:vml" Requires="v">
                <p:oleObj spid="_x0000_s214153" name="Equation" r:id="rId9" imgW="330120" imgH="431640" progId="Equation.DSMT4">
                  <p:embed/>
                </p:oleObj>
              </mc:Choice>
              <mc:Fallback>
                <p:oleObj name="Equation" r:id="rId9" imgW="330120" imgH="431640" progId="Equation.DSMT4">
                  <p:embed/>
                  <p:pic>
                    <p:nvPicPr>
                      <p:cNvPr id="0" name="Object 8"/>
                      <p:cNvPicPr>
                        <a:picLocks noChangeAspect="1" noChangeArrowheads="1"/>
                      </p:cNvPicPr>
                      <p:nvPr/>
                    </p:nvPicPr>
                    <p:blipFill>
                      <a:blip r:embed="rId10"/>
                      <a:srcRect/>
                      <a:stretch>
                        <a:fillRect/>
                      </a:stretch>
                    </p:blipFill>
                    <p:spPr bwMode="auto">
                      <a:xfrm>
                        <a:off x="1760551" y="6305557"/>
                        <a:ext cx="221180" cy="289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034735163"/>
              </p:ext>
            </p:extLst>
          </p:nvPr>
        </p:nvGraphicFramePr>
        <p:xfrm>
          <a:off x="7059613" y="6305550"/>
          <a:ext cx="212725" cy="288925"/>
        </p:xfrm>
        <a:graphic>
          <a:graphicData uri="http://schemas.openxmlformats.org/presentationml/2006/ole">
            <mc:AlternateContent xmlns:mc="http://schemas.openxmlformats.org/markup-compatibility/2006">
              <mc:Choice xmlns:v="urn:schemas-microsoft-com:vml" Requires="v">
                <p:oleObj spid="_x0000_s214154" name="Equation" r:id="rId11" imgW="317160" imgH="431640" progId="Equation.DSMT4">
                  <p:embed/>
                </p:oleObj>
              </mc:Choice>
              <mc:Fallback>
                <p:oleObj name="Equation" r:id="rId11" imgW="317160" imgH="431640" progId="Equation.DSMT4">
                  <p:embed/>
                  <p:pic>
                    <p:nvPicPr>
                      <p:cNvPr id="0" name="Object 1"/>
                      <p:cNvPicPr>
                        <a:picLocks noChangeAspect="1" noChangeArrowheads="1"/>
                      </p:cNvPicPr>
                      <p:nvPr/>
                    </p:nvPicPr>
                    <p:blipFill>
                      <a:blip r:embed="rId12"/>
                      <a:srcRect/>
                      <a:stretch>
                        <a:fillRect/>
                      </a:stretch>
                    </p:blipFill>
                    <p:spPr bwMode="auto">
                      <a:xfrm>
                        <a:off x="7059613" y="6305550"/>
                        <a:ext cx="212725"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0" y="1134000"/>
            <a:ext cx="9144000" cy="54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8845" name="Text Box 13"/>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b="0" dirty="0">
                <a:solidFill>
                  <a:srgbClr val="3366FF"/>
                </a:solidFill>
                <a:latin typeface="Arial" charset="0"/>
              </a:rPr>
              <a:t>	8</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TYPES OF REGRESSION MODEL AND ASSUMPTIONS FOR MODEL A</a:t>
            </a:r>
            <a:endParaRPr lang="en-GB" sz="1600" b="0" dirty="0">
              <a:latin typeface="Times New Roman" pitchFamily="18" charset="0"/>
            </a:endParaRPr>
          </a:p>
        </p:txBody>
      </p:sp>
      <p:sp>
        <p:nvSpPr>
          <p:cNvPr id="29" name="Text Box 2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dirty="0"/>
              <a:t>We assume</a:t>
            </a:r>
            <a:r>
              <a:rPr lang="en-US" sz="1500" dirty="0"/>
              <a:t> that the expected value of the disturbance term in any observation should be zero.  Sometimes the disturbance term will be positive, sometimes negative, but it should not have a systematic tendency in either direction.</a:t>
            </a:r>
          </a:p>
          <a:p>
            <a:endParaRPr lang="en-GB" sz="1500" dirty="0"/>
          </a:p>
        </p:txBody>
      </p:sp>
      <p:sp>
        <p:nvSpPr>
          <p:cNvPr id="248836" name="Text Box 4"/>
          <p:cNvSpPr txBox="1">
            <a:spLocks noChangeArrowheads="1"/>
          </p:cNvSpPr>
          <p:nvPr/>
        </p:nvSpPr>
        <p:spPr bwMode="auto">
          <a:xfrm>
            <a:off x="301625" y="1206000"/>
            <a:ext cx="5641975" cy="5254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ts val="0"/>
              </a:spcBef>
            </a:pPr>
            <a:r>
              <a:rPr lang="en-GB" sz="1800" dirty="0" smtClean="0">
                <a:latin typeface="Arial" charset="0"/>
              </a:rPr>
              <a:t>A.3</a:t>
            </a:r>
            <a:r>
              <a:rPr lang="en-GB" sz="1800" dirty="0">
                <a:latin typeface="Arial" charset="0"/>
              </a:rPr>
              <a:t>	The disturbance term has zero </a:t>
            </a:r>
            <a:r>
              <a:rPr lang="en-GB" sz="1800" dirty="0" smtClean="0">
                <a:latin typeface="Arial" charset="0"/>
              </a:rPr>
              <a:t>expectation</a:t>
            </a:r>
          </a:p>
        </p:txBody>
      </p:sp>
      <p:sp>
        <p:nvSpPr>
          <p:cNvPr id="20" name="Rectangle 4"/>
          <p:cNvSpPr>
            <a:spLocks noChangeArrowheads="1"/>
          </p:cNvSpPr>
          <p:nvPr/>
        </p:nvSpPr>
        <p:spPr bwMode="auto">
          <a:xfrm>
            <a:off x="0" y="540000"/>
            <a:ext cx="9144000" cy="504000"/>
          </a:xfrm>
          <a:prstGeom prst="rect">
            <a:avLst/>
          </a:prstGeom>
          <a:solidFill>
            <a:srgbClr val="F5F5F5"/>
          </a:solidFill>
          <a:ln>
            <a:noFill/>
          </a:ln>
          <a:effectLst>
            <a:innerShdw blurRad="76200">
              <a:prstClr val="black"/>
            </a:innerShdw>
          </a:effectLst>
        </p:spPr>
        <p:txBody>
          <a:bodyPr/>
          <a:lstStyle/>
          <a:p>
            <a:pPr>
              <a:defRPr/>
            </a:pPr>
            <a:endParaRPr lang="en-GB"/>
          </a:p>
        </p:txBody>
      </p:sp>
      <p:sp>
        <p:nvSpPr>
          <p:cNvPr id="21" name="Text Box 5"/>
          <p:cNvSpPr txBox="1">
            <a:spLocks noChangeArrowheads="1"/>
          </p:cNvSpPr>
          <p:nvPr/>
        </p:nvSpPr>
        <p:spPr bwMode="auto">
          <a:xfrm>
            <a:off x="301625" y="598201"/>
            <a:ext cx="3813175" cy="3828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514600" algn="l"/>
              </a:tabLst>
              <a:defRPr sz="2400">
                <a:solidFill>
                  <a:schemeClr val="tx1"/>
                </a:solidFill>
                <a:latin typeface="Times New Roman" pitchFamily="18" charset="0"/>
              </a:defRPr>
            </a:lvl1pPr>
            <a:lvl2pPr marL="2693988">
              <a:tabLst>
                <a:tab pos="533400" algn="l"/>
                <a:tab pos="2514600" algn="l"/>
              </a:tabLst>
              <a:defRPr sz="2400">
                <a:solidFill>
                  <a:schemeClr val="tx1"/>
                </a:solidFill>
                <a:latin typeface="Times New Roman" pitchFamily="18" charset="0"/>
              </a:defRPr>
            </a:lvl2pPr>
            <a:lvl3pPr marL="2873375">
              <a:tabLst>
                <a:tab pos="533400" algn="l"/>
                <a:tab pos="2514600" algn="l"/>
              </a:tabLst>
              <a:defRPr sz="2400">
                <a:solidFill>
                  <a:schemeClr val="tx1"/>
                </a:solidFill>
                <a:latin typeface="Times New Roman" pitchFamily="18" charset="0"/>
              </a:defRPr>
            </a:lvl3pPr>
            <a:lvl4pPr marL="3052763">
              <a:tabLst>
                <a:tab pos="533400" algn="l"/>
                <a:tab pos="2514600" algn="l"/>
              </a:tabLst>
              <a:defRPr sz="2400">
                <a:solidFill>
                  <a:schemeClr val="tx1"/>
                </a:solidFill>
                <a:latin typeface="Times New Roman" pitchFamily="18" charset="0"/>
              </a:defRPr>
            </a:lvl4pPr>
            <a:lvl5pPr marL="3232150">
              <a:tabLst>
                <a:tab pos="533400" algn="l"/>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 pos="2514600" algn="l"/>
              </a:tabLst>
              <a:defRPr sz="2400">
                <a:solidFill>
                  <a:schemeClr val="tx1"/>
                </a:solidFill>
                <a:latin typeface="Times New Roman" pitchFamily="18" charset="0"/>
              </a:defRPr>
            </a:lvl9pPr>
          </a:lstStyle>
          <a:p>
            <a:r>
              <a:rPr lang="en-US" sz="1800" b="1" dirty="0" smtClean="0">
                <a:latin typeface="Arial" charset="0"/>
              </a:rPr>
              <a:t>ASSUMPTIONS </a:t>
            </a:r>
            <a:r>
              <a:rPr lang="en-US" sz="1800" b="1" dirty="0">
                <a:latin typeface="Arial" charset="0"/>
              </a:rPr>
              <a:t>FOR MODEL </a:t>
            </a:r>
            <a:r>
              <a:rPr lang="en-US" sz="1800" b="1" dirty="0" smtClean="0">
                <a:latin typeface="Arial" charset="0"/>
              </a:rPr>
              <a:t>A</a:t>
            </a:r>
            <a:endParaRPr lang="en-US" sz="1800" b="1" dirty="0">
              <a:latin typeface="Arial" charset="0"/>
            </a:endParaRPr>
          </a:p>
        </p:txBody>
      </p:sp>
      <p:sp>
        <p:nvSpPr>
          <p:cNvPr id="24" name="Rectangle 7"/>
          <p:cNvSpPr>
            <a:spLocks noChangeArrowheads="1"/>
          </p:cNvSpPr>
          <p:nvPr/>
        </p:nvSpPr>
        <p:spPr bwMode="auto">
          <a:xfrm>
            <a:off x="0" y="1764000"/>
            <a:ext cx="9144000" cy="6120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25" name="Object 7"/>
          <p:cNvGraphicFramePr>
            <a:graphicFrameLocks noChangeAspect="1"/>
          </p:cNvGraphicFramePr>
          <p:nvPr>
            <p:extLst>
              <p:ext uri="{D42A27DB-BD31-4B8C-83A1-F6EECF244321}">
                <p14:modId xmlns:p14="http://schemas.microsoft.com/office/powerpoint/2010/main" val="1150567634"/>
              </p:ext>
            </p:extLst>
          </p:nvPr>
        </p:nvGraphicFramePr>
        <p:xfrm>
          <a:off x="2022475" y="1893888"/>
          <a:ext cx="1206500" cy="381000"/>
        </p:xfrm>
        <a:graphic>
          <a:graphicData uri="http://schemas.openxmlformats.org/presentationml/2006/ole">
            <mc:AlternateContent xmlns:mc="http://schemas.openxmlformats.org/markup-compatibility/2006">
              <mc:Choice xmlns:v="urn:schemas-microsoft-com:vml" Requires="v">
                <p:oleObj spid="_x0000_s248912" name="Equation" r:id="rId3" imgW="1206360" imgH="380880" progId="Equation.3">
                  <p:embed/>
                </p:oleObj>
              </mc:Choice>
              <mc:Fallback>
                <p:oleObj name="Equation" r:id="rId3" imgW="1206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2475" y="1893888"/>
                        <a:ext cx="1206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 Box 4"/>
          <p:cNvSpPr txBox="1">
            <a:spLocks noChangeArrowheads="1"/>
          </p:cNvSpPr>
          <p:nvPr/>
        </p:nvSpPr>
        <p:spPr bwMode="auto">
          <a:xfrm>
            <a:off x="3416301" y="1893889"/>
            <a:ext cx="1155700" cy="4492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Lst>
              <a:defRPr sz="2400">
                <a:solidFill>
                  <a:schemeClr val="tx1"/>
                </a:solidFill>
                <a:latin typeface="Times New Roman" pitchFamily="18" charset="0"/>
              </a:defRPr>
            </a:lvl1pPr>
            <a:lvl2pPr marL="2693988">
              <a:tabLst>
                <a:tab pos="533400" algn="l"/>
              </a:tabLst>
              <a:defRPr sz="2400">
                <a:solidFill>
                  <a:schemeClr val="tx1"/>
                </a:solidFill>
                <a:latin typeface="Times New Roman" pitchFamily="18" charset="0"/>
              </a:defRPr>
            </a:lvl2pPr>
            <a:lvl3pPr marL="2873375">
              <a:tabLst>
                <a:tab pos="533400" algn="l"/>
              </a:tabLst>
              <a:defRPr sz="2400">
                <a:solidFill>
                  <a:schemeClr val="tx1"/>
                </a:solidFill>
                <a:latin typeface="Times New Roman" pitchFamily="18" charset="0"/>
              </a:defRPr>
            </a:lvl3pPr>
            <a:lvl4pPr marL="3052763">
              <a:tabLst>
                <a:tab pos="533400" algn="l"/>
              </a:tabLst>
              <a:defRPr sz="2400">
                <a:solidFill>
                  <a:schemeClr val="tx1"/>
                </a:solidFill>
                <a:latin typeface="Times New Roman" pitchFamily="18" charset="0"/>
              </a:defRPr>
            </a:lvl4pPr>
            <a:lvl5pPr marL="3232150">
              <a:tabLst>
                <a:tab pos="533400" algn="l"/>
              </a:tabLst>
              <a:defRPr sz="2400">
                <a:solidFill>
                  <a:schemeClr val="tx1"/>
                </a:solidFill>
                <a:latin typeface="Times New Roman" pitchFamily="18" charset="0"/>
              </a:defRPr>
            </a:lvl5pPr>
            <a:lvl6pPr marL="3689350" eaLnBrk="0" fontAlgn="base" hangingPunct="0">
              <a:spcBef>
                <a:spcPct val="0"/>
              </a:spcBef>
              <a:spcAft>
                <a:spcPct val="0"/>
              </a:spcAft>
              <a:tabLst>
                <a:tab pos="533400" algn="l"/>
              </a:tabLst>
              <a:defRPr sz="2400">
                <a:solidFill>
                  <a:schemeClr val="tx1"/>
                </a:solidFill>
                <a:latin typeface="Times New Roman" pitchFamily="18" charset="0"/>
              </a:defRPr>
            </a:lvl6pPr>
            <a:lvl7pPr marL="4146550" eaLnBrk="0" fontAlgn="base" hangingPunct="0">
              <a:spcBef>
                <a:spcPct val="0"/>
              </a:spcBef>
              <a:spcAft>
                <a:spcPct val="0"/>
              </a:spcAft>
              <a:tabLst>
                <a:tab pos="533400" algn="l"/>
              </a:tabLst>
              <a:defRPr sz="2400">
                <a:solidFill>
                  <a:schemeClr val="tx1"/>
                </a:solidFill>
                <a:latin typeface="Times New Roman" pitchFamily="18" charset="0"/>
              </a:defRPr>
            </a:lvl7pPr>
            <a:lvl8pPr marL="4603750" eaLnBrk="0" fontAlgn="base" hangingPunct="0">
              <a:spcBef>
                <a:spcPct val="0"/>
              </a:spcBef>
              <a:spcAft>
                <a:spcPct val="0"/>
              </a:spcAft>
              <a:tabLst>
                <a:tab pos="533400" algn="l"/>
              </a:tabLst>
              <a:defRPr sz="2400">
                <a:solidFill>
                  <a:schemeClr val="tx1"/>
                </a:solidFill>
                <a:latin typeface="Times New Roman" pitchFamily="18" charset="0"/>
              </a:defRPr>
            </a:lvl8pPr>
            <a:lvl9pPr marL="5060950" eaLnBrk="0" fontAlgn="base" hangingPunct="0">
              <a:spcBef>
                <a:spcPct val="0"/>
              </a:spcBef>
              <a:spcAft>
                <a:spcPct val="0"/>
              </a:spcAft>
              <a:tabLst>
                <a:tab pos="533400" algn="l"/>
              </a:tabLst>
              <a:defRPr sz="2400">
                <a:solidFill>
                  <a:schemeClr val="tx1"/>
                </a:solidFill>
                <a:latin typeface="Times New Roman" pitchFamily="18" charset="0"/>
              </a:defRPr>
            </a:lvl9pPr>
          </a:lstStyle>
          <a:p>
            <a:pPr>
              <a:spcBef>
                <a:spcPct val="50000"/>
              </a:spcBef>
            </a:pPr>
            <a:r>
              <a:rPr lang="en-GB" sz="1800" dirty="0" smtClean="0">
                <a:latin typeface="Arial" pitchFamily="34" charset="0"/>
                <a:cs typeface="Arial" pitchFamily="34" charset="0"/>
              </a:rPr>
              <a:t>for </a:t>
            </a:r>
            <a:r>
              <a:rPr lang="en-GB" sz="1800" dirty="0">
                <a:latin typeface="Arial" pitchFamily="34" charset="0"/>
                <a:cs typeface="Arial" pitchFamily="34" charset="0"/>
              </a:rPr>
              <a:t>all </a:t>
            </a:r>
            <a:r>
              <a:rPr lang="en-GB" sz="1800" i="1" dirty="0">
                <a:latin typeface="Arial" pitchFamily="34" charset="0"/>
                <a:cs typeface="Arial" pitchFamily="34" charset="0"/>
              </a:rPr>
              <a:t>i</a:t>
            </a:r>
            <a:endParaRPr lang="en-GB" sz="1800" dirty="0">
              <a:latin typeface="Arial" pitchFamily="34" charset="0"/>
              <a:cs typeface="Arial" pitchFamily="34" charset="0"/>
            </a:endParaRPr>
          </a:p>
          <a:p>
            <a:pPr>
              <a:spcBef>
                <a:spcPts val="0"/>
              </a:spcBef>
            </a:pPr>
            <a:endParaRPr lang="en-US" sz="1800" dirty="0" smtClean="0">
              <a:latin typeface="Arial" pitchFamily="34" charset="0"/>
              <a:cs typeface="Arial" pitchFamily="34" charset="0"/>
            </a:endParaRPr>
          </a:p>
          <a:p>
            <a:pPr>
              <a:spcBef>
                <a:spcPts val="0"/>
              </a:spcBef>
            </a:pPr>
            <a:r>
              <a:rPr lang="en-US" sz="1800" dirty="0" smtClean="0">
                <a:latin typeface="Arial" pitchFamily="34" charset="0"/>
                <a:cs typeface="Arial" pitchFamily="34" charset="0"/>
              </a:rPr>
              <a:t> </a:t>
            </a:r>
            <a:r>
              <a:rPr lang="en-US" sz="1800" dirty="0">
                <a:latin typeface="Arial" pitchFamily="34" charset="0"/>
                <a:cs typeface="Arial" pitchFamily="34" charset="0"/>
              </a:rPr>
              <a:t>	   </a:t>
            </a:r>
            <a:endParaRPr lang="en-US" sz="1800" b="0" dirty="0">
              <a:latin typeface="Arial" pitchFamily="34" charset="0"/>
              <a:cs typeface="Arial" pitchFamily="34" charset="0"/>
            </a:endParaRPr>
          </a:p>
          <a:p>
            <a:pPr>
              <a:spcBef>
                <a:spcPts val="0"/>
              </a:spcBef>
            </a:pPr>
            <a:endParaRPr lang="en-US" sz="1800" dirty="0" smtClean="0">
              <a:latin typeface="Arial" pitchFamily="34" charset="0"/>
              <a:cs typeface="Arial" pitchFamily="34" charset="0"/>
            </a:endParaRPr>
          </a:p>
          <a:p>
            <a:pPr>
              <a:spcBef>
                <a:spcPts val="0"/>
              </a:spcBef>
            </a:pPr>
            <a:r>
              <a:rPr lang="en-US" sz="1800" dirty="0">
                <a:latin typeface="Arial" pitchFamily="34" charset="0"/>
                <a:cs typeface="Arial" pitchFamily="34" charset="0"/>
              </a:rPr>
              <a:t>	</a:t>
            </a:r>
            <a:endParaRPr lang="en-GB"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EE2F9CF-502F-458A-8A19-47E6877F336D}"/>
</file>

<file path=customXml/itemProps2.xml><?xml version="1.0" encoding="utf-8"?>
<ds:datastoreItem xmlns:ds="http://schemas.openxmlformats.org/officeDocument/2006/customXml" ds:itemID="{C9848310-AEBF-442F-93E7-B8981BD6783A}"/>
</file>

<file path=customXml/itemProps3.xml><?xml version="1.0" encoding="utf-8"?>
<ds:datastoreItem xmlns:ds="http://schemas.openxmlformats.org/officeDocument/2006/customXml" ds:itemID="{8C1116E7-1C66-469E-924B-545E57CAC90A}"/>
</file>

<file path=docProps/app.xml><?xml version="1.0" encoding="utf-8"?>
<Properties xmlns="http://schemas.openxmlformats.org/officeDocument/2006/extended-properties" xmlns:vt="http://schemas.openxmlformats.org/officeDocument/2006/docPropsVTypes">
  <TotalTime>3476</TotalTime>
  <Words>1645</Words>
  <Application>Microsoft Office PowerPoint</Application>
  <PresentationFormat>On-screen Show (4:3)</PresentationFormat>
  <Paragraphs>245</Paragraphs>
  <Slides>29</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1"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112</cp:revision>
  <dcterms:created xsi:type="dcterms:W3CDTF">1998-05-09T13:24:56Z</dcterms:created>
  <dcterms:modified xsi:type="dcterms:W3CDTF">2016-04-28T08:16:06Z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