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48" r:id="rId2"/>
    <p:sldId id="378" r:id="rId3"/>
    <p:sldId id="442" r:id="rId4"/>
    <p:sldId id="445" r:id="rId5"/>
    <p:sldId id="443" r:id="rId6"/>
    <p:sldId id="382" r:id="rId7"/>
    <p:sldId id="444" r:id="rId8"/>
    <p:sldId id="381" r:id="rId9"/>
    <p:sldId id="379" r:id="rId10"/>
    <p:sldId id="447" r:id="rId11"/>
    <p:sldId id="446" r:id="rId12"/>
    <p:sldId id="383" r:id="rId13"/>
    <p:sldId id="385" r:id="rId14"/>
    <p:sldId id="390" r:id="rId15"/>
    <p:sldId id="395" r:id="rId16"/>
    <p:sldId id="394" r:id="rId17"/>
    <p:sldId id="393" r:id="rId18"/>
    <p:sldId id="392" r:id="rId19"/>
    <p:sldId id="391" r:id="rId20"/>
    <p:sldId id="396" r:id="rId21"/>
    <p:sldId id="397" r:id="rId22"/>
    <p:sldId id="398" r:id="rId23"/>
    <p:sldId id="399" r:id="rId24"/>
    <p:sldId id="400" r:id="rId25"/>
    <p:sldId id="401" r:id="rId26"/>
    <p:sldId id="411" r:id="rId27"/>
    <p:sldId id="412" r:id="rId28"/>
    <p:sldId id="402" r:id="rId29"/>
    <p:sldId id="403" r:id="rId30"/>
    <p:sldId id="404" r:id="rId31"/>
    <p:sldId id="405" r:id="rId32"/>
    <p:sldId id="407" r:id="rId33"/>
    <p:sldId id="408" r:id="rId34"/>
    <p:sldId id="440" r:id="rId35"/>
    <p:sldId id="414" r:id="rId3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B2B2B2"/>
    <a:srgbClr val="0099CC"/>
    <a:srgbClr val="003366"/>
    <a:srgbClr val="F8F8FA"/>
    <a:srgbClr val="F5F5F5"/>
    <a:srgbClr val="003D66"/>
    <a:srgbClr val="33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92" autoAdjust="0"/>
    <p:restoredTop sz="94660"/>
  </p:normalViewPr>
  <p:slideViewPr>
    <p:cSldViewPr snapToGrid="0" showGuides="1">
      <p:cViewPr>
        <p:scale>
          <a:sx n="100" d="100"/>
          <a:sy n="100" d="100"/>
        </p:scale>
        <p:origin x="-2370" y="-462"/>
      </p:cViewPr>
      <p:guideLst>
        <p:guide orient="horz" pos="3678"/>
        <p:guide pos="399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13.wmf"/><Relationship Id="rId7" Type="http://schemas.openxmlformats.org/officeDocument/2006/relationships/image" Target="../media/image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5.wmf"/><Relationship Id="rId11" Type="http://schemas.openxmlformats.org/officeDocument/2006/relationships/image" Target="../media/image11.wmf"/><Relationship Id="rId5" Type="http://schemas.openxmlformats.org/officeDocument/2006/relationships/image" Target="../media/image14.wmf"/><Relationship Id="rId10" Type="http://schemas.openxmlformats.org/officeDocument/2006/relationships/image" Target="../media/image10.wmf"/><Relationship Id="rId4" Type="http://schemas.openxmlformats.org/officeDocument/2006/relationships/image" Target="../media/image3.wmf"/><Relationship Id="rId9"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13.wmf"/><Relationship Id="rId7" Type="http://schemas.openxmlformats.org/officeDocument/2006/relationships/image" Target="../media/image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5.wmf"/><Relationship Id="rId11" Type="http://schemas.openxmlformats.org/officeDocument/2006/relationships/image" Target="../media/image11.wmf"/><Relationship Id="rId5" Type="http://schemas.openxmlformats.org/officeDocument/2006/relationships/image" Target="../media/image14.wmf"/><Relationship Id="rId10" Type="http://schemas.openxmlformats.org/officeDocument/2006/relationships/image" Target="../media/image10.wmf"/><Relationship Id="rId4" Type="http://schemas.openxmlformats.org/officeDocument/2006/relationships/image" Target="../media/image3.wmf"/><Relationship Id="rId9" Type="http://schemas.openxmlformats.org/officeDocument/2006/relationships/image" Target="../media/image1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13.wmf"/><Relationship Id="rId7" Type="http://schemas.openxmlformats.org/officeDocument/2006/relationships/image" Target="../media/image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5.wmf"/><Relationship Id="rId11" Type="http://schemas.openxmlformats.org/officeDocument/2006/relationships/image" Target="../media/image11.wmf"/><Relationship Id="rId5" Type="http://schemas.openxmlformats.org/officeDocument/2006/relationships/image" Target="../media/image14.wmf"/><Relationship Id="rId10" Type="http://schemas.openxmlformats.org/officeDocument/2006/relationships/image" Target="../media/image10.wmf"/><Relationship Id="rId4" Type="http://schemas.openxmlformats.org/officeDocument/2006/relationships/image" Target="../media/image3.wmf"/><Relationship Id="rId9" Type="http://schemas.openxmlformats.org/officeDocument/2006/relationships/image" Target="../media/image1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9.wmf"/><Relationship Id="rId1" Type="http://schemas.openxmlformats.org/officeDocument/2006/relationships/image" Target="../media/image1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3.wmf"/><Relationship Id="rId7" Type="http://schemas.openxmlformats.org/officeDocument/2006/relationships/image" Target="../media/image11.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0.wmf"/><Relationship Id="rId5" Type="http://schemas.openxmlformats.org/officeDocument/2006/relationships/image" Target="../media/image2.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13.wmf"/><Relationship Id="rId7" Type="http://schemas.openxmlformats.org/officeDocument/2006/relationships/image" Target="../media/image2.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4.wmf"/><Relationship Id="rId5" Type="http://schemas.openxmlformats.org/officeDocument/2006/relationships/image" Target="../media/image14.wmf"/><Relationship Id="rId4" Type="http://schemas.openxmlformats.org/officeDocument/2006/relationships/image" Target="../media/image3.wmf"/><Relationship Id="rId9"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13.wmf"/><Relationship Id="rId7" Type="http://schemas.openxmlformats.org/officeDocument/2006/relationships/image" Target="../media/image2.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4.wmf"/><Relationship Id="rId5" Type="http://schemas.openxmlformats.org/officeDocument/2006/relationships/image" Target="../media/image14.wmf"/><Relationship Id="rId4" Type="http://schemas.openxmlformats.org/officeDocument/2006/relationships/image" Target="../media/image3.wmf"/><Relationship Id="rId9"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9CBEAC-6651-4BA3-B63A-E14ADB72D199}" type="slidenum">
              <a:rPr lang="en-US"/>
              <a:pPr/>
              <a:t>‹#›</a:t>
            </a:fld>
            <a:endParaRPr lang="en-US"/>
          </a:p>
        </p:txBody>
      </p:sp>
    </p:spTree>
    <p:extLst>
      <p:ext uri="{BB962C8B-B14F-4D97-AF65-F5344CB8AC3E}">
        <p14:creationId xmlns:p14="http://schemas.microsoft.com/office/powerpoint/2010/main" val="973411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DEDE98-2430-4B39-BBB5-9474F3C3E9B3}" type="slidenum">
              <a:rPr lang="en-US"/>
              <a:pPr/>
              <a:t>‹#›</a:t>
            </a:fld>
            <a:endParaRPr lang="en-US"/>
          </a:p>
        </p:txBody>
      </p:sp>
    </p:spTree>
    <p:extLst>
      <p:ext uri="{BB962C8B-B14F-4D97-AF65-F5344CB8AC3E}">
        <p14:creationId xmlns:p14="http://schemas.microsoft.com/office/powerpoint/2010/main" val="970074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D052E84-A4FA-4E18-9AAB-4F0CA51F41D9}" type="slidenum">
              <a:rPr lang="en-US"/>
              <a:pPr/>
              <a:t>‹#›</a:t>
            </a:fld>
            <a:endParaRPr lang="en-US"/>
          </a:p>
        </p:txBody>
      </p:sp>
    </p:spTree>
    <p:extLst>
      <p:ext uri="{BB962C8B-B14F-4D97-AF65-F5344CB8AC3E}">
        <p14:creationId xmlns:p14="http://schemas.microsoft.com/office/powerpoint/2010/main" val="3550492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20125873-C93D-451E-A328-D599037BE708}" type="slidenum">
              <a:rPr lang="en-US"/>
              <a:pPr/>
              <a:t>‹#›</a:t>
            </a:fld>
            <a:endParaRPr lang="en-US"/>
          </a:p>
        </p:txBody>
      </p:sp>
    </p:spTree>
    <p:extLst>
      <p:ext uri="{BB962C8B-B14F-4D97-AF65-F5344CB8AC3E}">
        <p14:creationId xmlns:p14="http://schemas.microsoft.com/office/powerpoint/2010/main" val="2150710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111BF8-8E06-4EA5-805A-CB523F51E9F4}" type="slidenum">
              <a:rPr lang="en-US"/>
              <a:pPr/>
              <a:t>‹#›</a:t>
            </a:fld>
            <a:endParaRPr lang="en-US"/>
          </a:p>
        </p:txBody>
      </p:sp>
    </p:spTree>
    <p:extLst>
      <p:ext uri="{BB962C8B-B14F-4D97-AF65-F5344CB8AC3E}">
        <p14:creationId xmlns:p14="http://schemas.microsoft.com/office/powerpoint/2010/main" val="4259552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9475CB-6765-44F7-822C-7EC2E1CA8267}" type="slidenum">
              <a:rPr lang="en-US"/>
              <a:pPr/>
              <a:t>‹#›</a:t>
            </a:fld>
            <a:endParaRPr lang="en-US"/>
          </a:p>
        </p:txBody>
      </p:sp>
    </p:spTree>
    <p:extLst>
      <p:ext uri="{BB962C8B-B14F-4D97-AF65-F5344CB8AC3E}">
        <p14:creationId xmlns:p14="http://schemas.microsoft.com/office/powerpoint/2010/main" val="2738139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C28F384-7DB8-4035-9154-39C9F4238E90}" type="slidenum">
              <a:rPr lang="en-US"/>
              <a:pPr/>
              <a:t>‹#›</a:t>
            </a:fld>
            <a:endParaRPr lang="en-US"/>
          </a:p>
        </p:txBody>
      </p:sp>
    </p:spTree>
    <p:extLst>
      <p:ext uri="{BB962C8B-B14F-4D97-AF65-F5344CB8AC3E}">
        <p14:creationId xmlns:p14="http://schemas.microsoft.com/office/powerpoint/2010/main" val="1158802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8AEA31A-3AC4-4E2D-8C68-5ADDD34F4B58}" type="slidenum">
              <a:rPr lang="en-US"/>
              <a:pPr/>
              <a:t>‹#›</a:t>
            </a:fld>
            <a:endParaRPr lang="en-US"/>
          </a:p>
        </p:txBody>
      </p:sp>
    </p:spTree>
    <p:extLst>
      <p:ext uri="{BB962C8B-B14F-4D97-AF65-F5344CB8AC3E}">
        <p14:creationId xmlns:p14="http://schemas.microsoft.com/office/powerpoint/2010/main" val="319278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7C64932-E9C8-42CF-AE8B-1AEACE0F0CD7}" type="slidenum">
              <a:rPr lang="en-US"/>
              <a:pPr/>
              <a:t>‹#›</a:t>
            </a:fld>
            <a:endParaRPr lang="en-US"/>
          </a:p>
        </p:txBody>
      </p:sp>
    </p:spTree>
    <p:extLst>
      <p:ext uri="{BB962C8B-B14F-4D97-AF65-F5344CB8AC3E}">
        <p14:creationId xmlns:p14="http://schemas.microsoft.com/office/powerpoint/2010/main" val="3523148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423064A-4590-4F46-8768-B462BB0A2022}" type="slidenum">
              <a:rPr lang="en-US"/>
              <a:pPr/>
              <a:t>‹#›</a:t>
            </a:fld>
            <a:endParaRPr lang="en-US"/>
          </a:p>
        </p:txBody>
      </p:sp>
    </p:spTree>
    <p:extLst>
      <p:ext uri="{BB962C8B-B14F-4D97-AF65-F5344CB8AC3E}">
        <p14:creationId xmlns:p14="http://schemas.microsoft.com/office/powerpoint/2010/main" val="1634349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0A35833-DCE6-459D-B77A-0106538FFF22}" type="slidenum">
              <a:rPr lang="en-US"/>
              <a:pPr/>
              <a:t>‹#›</a:t>
            </a:fld>
            <a:endParaRPr lang="en-US"/>
          </a:p>
        </p:txBody>
      </p:sp>
    </p:spTree>
    <p:extLst>
      <p:ext uri="{BB962C8B-B14F-4D97-AF65-F5344CB8AC3E}">
        <p14:creationId xmlns:p14="http://schemas.microsoft.com/office/powerpoint/2010/main" val="2301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ED3695F-7CF4-4AD6-AC21-1F433764FE63}" type="slidenum">
              <a:rPr lang="en-US"/>
              <a:pPr/>
              <a:t>‹#›</a:t>
            </a:fld>
            <a:endParaRPr lang="en-US"/>
          </a:p>
        </p:txBody>
      </p:sp>
    </p:spTree>
    <p:extLst>
      <p:ext uri="{BB962C8B-B14F-4D97-AF65-F5344CB8AC3E}">
        <p14:creationId xmlns:p14="http://schemas.microsoft.com/office/powerpoint/2010/main" val="2953275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07CB11DB-BA77-45C0-8EA6-C13645DBE8C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34.bin"/><Relationship Id="rId18" Type="http://schemas.openxmlformats.org/officeDocument/2006/relationships/image" Target="../media/image10.wmf"/><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14.wmf"/><Relationship Id="rId17" Type="http://schemas.openxmlformats.org/officeDocument/2006/relationships/oleObject" Target="../embeddings/oleObject36.bin"/><Relationship Id="rId2" Type="http://schemas.openxmlformats.org/officeDocument/2006/relationships/slideLayout" Target="../slideLayouts/slideLayout7.xml"/><Relationship Id="rId16" Type="http://schemas.openxmlformats.org/officeDocument/2006/relationships/image" Target="../media/image2.wmf"/><Relationship Id="rId20" Type="http://schemas.openxmlformats.org/officeDocument/2006/relationships/image" Target="../media/image11.wmf"/><Relationship Id="rId1" Type="http://schemas.openxmlformats.org/officeDocument/2006/relationships/vmlDrawing" Target="../drawings/vmlDrawing9.vml"/><Relationship Id="rId6" Type="http://schemas.openxmlformats.org/officeDocument/2006/relationships/image" Target="../media/image9.wmf"/><Relationship Id="rId11" Type="http://schemas.openxmlformats.org/officeDocument/2006/relationships/oleObject" Target="../embeddings/oleObject33.bin"/><Relationship Id="rId5" Type="http://schemas.openxmlformats.org/officeDocument/2006/relationships/oleObject" Target="../embeddings/oleObject30.bin"/><Relationship Id="rId15" Type="http://schemas.openxmlformats.org/officeDocument/2006/relationships/oleObject" Target="../embeddings/oleObject35.bin"/><Relationship Id="rId10" Type="http://schemas.openxmlformats.org/officeDocument/2006/relationships/image" Target="../media/image3.wmf"/><Relationship Id="rId19" Type="http://schemas.openxmlformats.org/officeDocument/2006/relationships/oleObject" Target="../embeddings/oleObject37.bin"/><Relationship Id="rId4" Type="http://schemas.openxmlformats.org/officeDocument/2006/relationships/image" Target="../media/image8.wmf"/><Relationship Id="rId9" Type="http://schemas.openxmlformats.org/officeDocument/2006/relationships/oleObject" Target="../embeddings/oleObject32.bin"/><Relationship Id="rId14" Type="http://schemas.openxmlformats.org/officeDocument/2006/relationships/image" Target="../media/image4.wmf"/></Relationships>
</file>

<file path=ppt/slides/_rels/slide11.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43.bin"/><Relationship Id="rId18" Type="http://schemas.openxmlformats.org/officeDocument/2006/relationships/image" Target="../media/image2.wmf"/><Relationship Id="rId3" Type="http://schemas.openxmlformats.org/officeDocument/2006/relationships/oleObject" Target="../embeddings/oleObject38.bin"/><Relationship Id="rId21" Type="http://schemas.openxmlformats.org/officeDocument/2006/relationships/oleObject" Target="../embeddings/oleObject47.bin"/><Relationship Id="rId7" Type="http://schemas.openxmlformats.org/officeDocument/2006/relationships/oleObject" Target="../embeddings/oleObject40.bin"/><Relationship Id="rId12" Type="http://schemas.openxmlformats.org/officeDocument/2006/relationships/image" Target="../media/image14.wmf"/><Relationship Id="rId17" Type="http://schemas.openxmlformats.org/officeDocument/2006/relationships/oleObject" Target="../embeddings/oleObject45.bin"/><Relationship Id="rId2" Type="http://schemas.openxmlformats.org/officeDocument/2006/relationships/slideLayout" Target="../slideLayouts/slideLayout7.xml"/><Relationship Id="rId16" Type="http://schemas.openxmlformats.org/officeDocument/2006/relationships/image" Target="../media/image4.wmf"/><Relationship Id="rId20" Type="http://schemas.openxmlformats.org/officeDocument/2006/relationships/image" Target="../media/image16.wmf"/><Relationship Id="rId1" Type="http://schemas.openxmlformats.org/officeDocument/2006/relationships/vmlDrawing" Target="../drawings/vmlDrawing10.vml"/><Relationship Id="rId6" Type="http://schemas.openxmlformats.org/officeDocument/2006/relationships/image" Target="../media/image9.wmf"/><Relationship Id="rId11" Type="http://schemas.openxmlformats.org/officeDocument/2006/relationships/oleObject" Target="../embeddings/oleObject42.bin"/><Relationship Id="rId24" Type="http://schemas.openxmlformats.org/officeDocument/2006/relationships/image" Target="../media/image11.wmf"/><Relationship Id="rId5" Type="http://schemas.openxmlformats.org/officeDocument/2006/relationships/oleObject" Target="../embeddings/oleObject39.bin"/><Relationship Id="rId15" Type="http://schemas.openxmlformats.org/officeDocument/2006/relationships/oleObject" Target="../embeddings/oleObject44.bin"/><Relationship Id="rId23" Type="http://schemas.openxmlformats.org/officeDocument/2006/relationships/oleObject" Target="../embeddings/oleObject48.bin"/><Relationship Id="rId10" Type="http://schemas.openxmlformats.org/officeDocument/2006/relationships/image" Target="../media/image3.wmf"/><Relationship Id="rId19" Type="http://schemas.openxmlformats.org/officeDocument/2006/relationships/oleObject" Target="../embeddings/oleObject46.bin"/><Relationship Id="rId4" Type="http://schemas.openxmlformats.org/officeDocument/2006/relationships/image" Target="../media/image8.wmf"/><Relationship Id="rId9" Type="http://schemas.openxmlformats.org/officeDocument/2006/relationships/oleObject" Target="../embeddings/oleObject41.bin"/><Relationship Id="rId14" Type="http://schemas.openxmlformats.org/officeDocument/2006/relationships/image" Target="../media/image15.wmf"/><Relationship Id="rId22" Type="http://schemas.openxmlformats.org/officeDocument/2006/relationships/image" Target="../media/image10.wmf"/></Relationships>
</file>

<file path=ppt/slides/_rels/slide12.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54.bin"/><Relationship Id="rId18" Type="http://schemas.openxmlformats.org/officeDocument/2006/relationships/image" Target="../media/image2.wmf"/><Relationship Id="rId3" Type="http://schemas.openxmlformats.org/officeDocument/2006/relationships/oleObject" Target="../embeddings/oleObject49.bin"/><Relationship Id="rId21" Type="http://schemas.openxmlformats.org/officeDocument/2006/relationships/oleObject" Target="../embeddings/oleObject58.bin"/><Relationship Id="rId7" Type="http://schemas.openxmlformats.org/officeDocument/2006/relationships/oleObject" Target="../embeddings/oleObject51.bin"/><Relationship Id="rId12" Type="http://schemas.openxmlformats.org/officeDocument/2006/relationships/image" Target="../media/image14.wmf"/><Relationship Id="rId17" Type="http://schemas.openxmlformats.org/officeDocument/2006/relationships/oleObject" Target="../embeddings/oleObject56.bin"/><Relationship Id="rId2" Type="http://schemas.openxmlformats.org/officeDocument/2006/relationships/slideLayout" Target="../slideLayouts/slideLayout7.xml"/><Relationship Id="rId16" Type="http://schemas.openxmlformats.org/officeDocument/2006/relationships/image" Target="../media/image4.wmf"/><Relationship Id="rId20" Type="http://schemas.openxmlformats.org/officeDocument/2006/relationships/image" Target="../media/image16.wmf"/><Relationship Id="rId1" Type="http://schemas.openxmlformats.org/officeDocument/2006/relationships/vmlDrawing" Target="../drawings/vmlDrawing11.vml"/><Relationship Id="rId6" Type="http://schemas.openxmlformats.org/officeDocument/2006/relationships/image" Target="../media/image9.wmf"/><Relationship Id="rId11" Type="http://schemas.openxmlformats.org/officeDocument/2006/relationships/oleObject" Target="../embeddings/oleObject53.bin"/><Relationship Id="rId24" Type="http://schemas.openxmlformats.org/officeDocument/2006/relationships/image" Target="../media/image11.wmf"/><Relationship Id="rId5" Type="http://schemas.openxmlformats.org/officeDocument/2006/relationships/oleObject" Target="../embeddings/oleObject50.bin"/><Relationship Id="rId15" Type="http://schemas.openxmlformats.org/officeDocument/2006/relationships/oleObject" Target="../embeddings/oleObject55.bin"/><Relationship Id="rId23" Type="http://schemas.openxmlformats.org/officeDocument/2006/relationships/oleObject" Target="../embeddings/oleObject59.bin"/><Relationship Id="rId10" Type="http://schemas.openxmlformats.org/officeDocument/2006/relationships/image" Target="../media/image3.wmf"/><Relationship Id="rId19" Type="http://schemas.openxmlformats.org/officeDocument/2006/relationships/oleObject" Target="../embeddings/oleObject57.bin"/><Relationship Id="rId4" Type="http://schemas.openxmlformats.org/officeDocument/2006/relationships/image" Target="../media/image8.wmf"/><Relationship Id="rId9" Type="http://schemas.openxmlformats.org/officeDocument/2006/relationships/oleObject" Target="../embeddings/oleObject52.bin"/><Relationship Id="rId14" Type="http://schemas.openxmlformats.org/officeDocument/2006/relationships/image" Target="../media/image15.wmf"/><Relationship Id="rId22" Type="http://schemas.openxmlformats.org/officeDocument/2006/relationships/image" Target="../media/image10.wmf"/></Relationships>
</file>

<file path=ppt/slides/_rels/slide13.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65.bin"/><Relationship Id="rId18" Type="http://schemas.openxmlformats.org/officeDocument/2006/relationships/image" Target="../media/image2.wmf"/><Relationship Id="rId3" Type="http://schemas.openxmlformats.org/officeDocument/2006/relationships/oleObject" Target="../embeddings/oleObject60.bin"/><Relationship Id="rId21" Type="http://schemas.openxmlformats.org/officeDocument/2006/relationships/oleObject" Target="../embeddings/oleObject69.bin"/><Relationship Id="rId7" Type="http://schemas.openxmlformats.org/officeDocument/2006/relationships/oleObject" Target="../embeddings/oleObject62.bin"/><Relationship Id="rId12" Type="http://schemas.openxmlformats.org/officeDocument/2006/relationships/image" Target="../media/image14.wmf"/><Relationship Id="rId17" Type="http://schemas.openxmlformats.org/officeDocument/2006/relationships/oleObject" Target="../embeddings/oleObject67.bin"/><Relationship Id="rId2" Type="http://schemas.openxmlformats.org/officeDocument/2006/relationships/slideLayout" Target="../slideLayouts/slideLayout7.xml"/><Relationship Id="rId16" Type="http://schemas.openxmlformats.org/officeDocument/2006/relationships/image" Target="../media/image4.wmf"/><Relationship Id="rId20" Type="http://schemas.openxmlformats.org/officeDocument/2006/relationships/image" Target="../media/image16.wmf"/><Relationship Id="rId1" Type="http://schemas.openxmlformats.org/officeDocument/2006/relationships/vmlDrawing" Target="../drawings/vmlDrawing12.vml"/><Relationship Id="rId6" Type="http://schemas.openxmlformats.org/officeDocument/2006/relationships/image" Target="../media/image9.wmf"/><Relationship Id="rId11" Type="http://schemas.openxmlformats.org/officeDocument/2006/relationships/oleObject" Target="../embeddings/oleObject64.bin"/><Relationship Id="rId24" Type="http://schemas.openxmlformats.org/officeDocument/2006/relationships/image" Target="../media/image11.wmf"/><Relationship Id="rId5" Type="http://schemas.openxmlformats.org/officeDocument/2006/relationships/oleObject" Target="../embeddings/oleObject61.bin"/><Relationship Id="rId15" Type="http://schemas.openxmlformats.org/officeDocument/2006/relationships/oleObject" Target="../embeddings/oleObject66.bin"/><Relationship Id="rId23" Type="http://schemas.openxmlformats.org/officeDocument/2006/relationships/oleObject" Target="../embeddings/oleObject70.bin"/><Relationship Id="rId10" Type="http://schemas.openxmlformats.org/officeDocument/2006/relationships/image" Target="../media/image3.wmf"/><Relationship Id="rId19" Type="http://schemas.openxmlformats.org/officeDocument/2006/relationships/oleObject" Target="../embeddings/oleObject68.bin"/><Relationship Id="rId4" Type="http://schemas.openxmlformats.org/officeDocument/2006/relationships/image" Target="../media/image8.wmf"/><Relationship Id="rId9" Type="http://schemas.openxmlformats.org/officeDocument/2006/relationships/oleObject" Target="../embeddings/oleObject63.bin"/><Relationship Id="rId14" Type="http://schemas.openxmlformats.org/officeDocument/2006/relationships/image" Target="../media/image15.wmf"/><Relationship Id="rId22"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1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8.wmf"/><Relationship Id="rId5" Type="http://schemas.openxmlformats.org/officeDocument/2006/relationships/oleObject" Target="../embeddings/oleObject73.bin"/><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74.bin"/><Relationship Id="rId7" Type="http://schemas.openxmlformats.org/officeDocument/2006/relationships/oleObject" Target="../embeddings/oleObject76.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9.wmf"/><Relationship Id="rId5" Type="http://schemas.openxmlformats.org/officeDocument/2006/relationships/oleObject" Target="../embeddings/oleObject75.bin"/><Relationship Id="rId4" Type="http://schemas.openxmlformats.org/officeDocument/2006/relationships/image" Target="../media/image17.wmf"/></Relationships>
</file>

<file path=ppt/slides/_rels/slide1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77.bin"/><Relationship Id="rId7"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8.wmf"/><Relationship Id="rId5" Type="http://schemas.openxmlformats.org/officeDocument/2006/relationships/oleObject" Target="../embeddings/oleObject78.bin"/><Relationship Id="rId4" Type="http://schemas.openxmlformats.org/officeDocument/2006/relationships/image" Target="../media/image17.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20.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20.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3.wmf"/><Relationship Id="rId9" Type="http://schemas.openxmlformats.org/officeDocument/2006/relationships/oleObject" Target="../embeddings/oleObject9.bin"/><Relationship Id="rId14" Type="http://schemas.openxmlformats.org/officeDocument/2006/relationships/image" Target="../media/image7.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17.bin"/><Relationship Id="rId18" Type="http://schemas.openxmlformats.org/officeDocument/2006/relationships/image" Target="../media/image12.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2.wmf"/><Relationship Id="rId17" Type="http://schemas.openxmlformats.org/officeDocument/2006/relationships/oleObject" Target="../embeddings/oleObject19.bin"/><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7.vml"/><Relationship Id="rId6" Type="http://schemas.openxmlformats.org/officeDocument/2006/relationships/image" Target="../media/image9.wmf"/><Relationship Id="rId11" Type="http://schemas.openxmlformats.org/officeDocument/2006/relationships/oleObject" Target="../embeddings/oleObject16.bin"/><Relationship Id="rId5" Type="http://schemas.openxmlformats.org/officeDocument/2006/relationships/oleObject" Target="../embeddings/oleObject13.bin"/><Relationship Id="rId15" Type="http://schemas.openxmlformats.org/officeDocument/2006/relationships/oleObject" Target="../embeddings/oleObject18.bin"/><Relationship Id="rId10" Type="http://schemas.openxmlformats.org/officeDocument/2006/relationships/image" Target="../media/image4.wmf"/><Relationship Id="rId4" Type="http://schemas.openxmlformats.org/officeDocument/2006/relationships/image" Target="../media/image8.wmf"/><Relationship Id="rId9" Type="http://schemas.openxmlformats.org/officeDocument/2006/relationships/oleObject" Target="../embeddings/oleObject15.bin"/><Relationship Id="rId14" Type="http://schemas.openxmlformats.org/officeDocument/2006/relationships/image" Target="../media/image10.wmf"/></Relationships>
</file>

<file path=ppt/slides/_rels/slide9.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25.bin"/><Relationship Id="rId18" Type="http://schemas.openxmlformats.org/officeDocument/2006/relationships/image" Target="../media/image10.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14.wmf"/><Relationship Id="rId17" Type="http://schemas.openxmlformats.org/officeDocument/2006/relationships/oleObject" Target="../embeddings/oleObject27.bin"/><Relationship Id="rId2" Type="http://schemas.openxmlformats.org/officeDocument/2006/relationships/slideLayout" Target="../slideLayouts/slideLayout7.xml"/><Relationship Id="rId16" Type="http://schemas.openxmlformats.org/officeDocument/2006/relationships/image" Target="../media/image2.wmf"/><Relationship Id="rId20" Type="http://schemas.openxmlformats.org/officeDocument/2006/relationships/image" Target="../media/image11.wmf"/><Relationship Id="rId1" Type="http://schemas.openxmlformats.org/officeDocument/2006/relationships/vmlDrawing" Target="../drawings/vmlDrawing8.vml"/><Relationship Id="rId6" Type="http://schemas.openxmlformats.org/officeDocument/2006/relationships/image" Target="../media/image9.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3.wmf"/><Relationship Id="rId19" Type="http://schemas.openxmlformats.org/officeDocument/2006/relationships/oleObject" Target="../embeddings/oleObject28.bin"/><Relationship Id="rId4" Type="http://schemas.openxmlformats.org/officeDocument/2006/relationships/image" Target="../media/image8.wmf"/><Relationship Id="rId9" Type="http://schemas.openxmlformats.org/officeDocument/2006/relationships/oleObject" Target="../embeddings/oleObject23.bin"/><Relationship Id="rId14" Type="http://schemas.openxmlformats.org/officeDocument/2006/relationships/image" Target="../media/image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2: </a:t>
            </a:r>
            <a:r>
              <a:rPr lang="en-US" dirty="0">
                <a:solidFill>
                  <a:schemeClr val="bg1"/>
                </a:solidFill>
                <a:latin typeface="Arial" pitchFamily="34" charset="0"/>
                <a:cs typeface="Arial" pitchFamily="34" charset="0"/>
              </a:rPr>
              <a:t>Properties of the Regression Coefficients and Hypothesis Testing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94065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09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In both cases, it is defined as </a:t>
            </a:r>
            <a:r>
              <a:rPr lang="en-GB" sz="1500" b="1" dirty="0"/>
              <a:t>the difference between the estimated coefficient and its hypothesized value, divided by the standard error of the coefficient</a:t>
            </a:r>
            <a:r>
              <a:rPr lang="en-GB" sz="1500" b="1" dirty="0" smtClean="0"/>
              <a:t>.</a:t>
            </a:r>
            <a:endParaRPr lang="en-GB" sz="1500" b="1" dirty="0">
              <a:latin typeface="Times New Roman" pitchFamily="18" charset="0"/>
            </a:endParaRPr>
          </a:p>
        </p:txBody>
      </p:sp>
      <p:sp>
        <p:nvSpPr>
          <p:cNvPr id="21095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9"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0" name="Text Box 2"/>
          <p:cNvSpPr txBox="1">
            <a:spLocks noChangeArrowheads="1"/>
          </p:cNvSpPr>
          <p:nvPr/>
        </p:nvSpPr>
        <p:spPr bwMode="auto">
          <a:xfrm>
            <a:off x="464400" y="3656013"/>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a:latin typeface="Arial" charset="0"/>
              </a:rPr>
              <a:t>T</a:t>
            </a:r>
            <a:r>
              <a:rPr lang="en-US" sz="1800" b="1" dirty="0" smtClean="0">
                <a:latin typeface="Arial" charset="0"/>
              </a:rPr>
              <a:t>est statistic</a:t>
            </a:r>
            <a:endParaRPr lang="en-US" sz="1800" dirty="0">
              <a:latin typeface="Arial" charset="0"/>
            </a:endParaRPr>
          </a:p>
        </p:txBody>
      </p:sp>
      <p:graphicFrame>
        <p:nvGraphicFramePr>
          <p:cNvPr id="32" name="Object 4"/>
          <p:cNvGraphicFramePr>
            <a:graphicFrameLocks noChangeAspect="1"/>
          </p:cNvGraphicFramePr>
          <p:nvPr>
            <p:extLst>
              <p:ext uri="{D42A27DB-BD31-4B8C-83A1-F6EECF244321}">
                <p14:modId xmlns:p14="http://schemas.microsoft.com/office/powerpoint/2010/main" val="3573413784"/>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38792"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348821621"/>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38793"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7"/>
          <p:cNvGraphicFramePr>
            <a:graphicFrameLocks noChangeAspect="1"/>
          </p:cNvGraphicFramePr>
          <p:nvPr>
            <p:extLst>
              <p:ext uri="{D42A27DB-BD31-4B8C-83A1-F6EECF244321}">
                <p14:modId xmlns:p14="http://schemas.microsoft.com/office/powerpoint/2010/main" val="2758336731"/>
              </p:ext>
            </p:extLst>
          </p:nvPr>
        </p:nvGraphicFramePr>
        <p:xfrm>
          <a:off x="3582992" y="3549658"/>
          <a:ext cx="1147968" cy="660384"/>
        </p:xfrm>
        <a:graphic>
          <a:graphicData uri="http://schemas.openxmlformats.org/presentationml/2006/ole">
            <mc:AlternateContent xmlns:mc="http://schemas.openxmlformats.org/markup-compatibility/2006">
              <mc:Choice xmlns:v="urn:schemas-microsoft-com:vml" Requires="v">
                <p:oleObj spid="_x0000_s238794" name="Equation" r:id="rId7" imgW="1434960" imgH="825480" progId="Equation.DSMT4">
                  <p:embed/>
                </p:oleObj>
              </mc:Choice>
              <mc:Fallback>
                <p:oleObj name="Equation" r:id="rId7" imgW="1434960" imgH="825480" progId="Equation.DSMT4">
                  <p:embed/>
                  <p:pic>
                    <p:nvPicPr>
                      <p:cNvPr id="0" name=""/>
                      <p:cNvPicPr>
                        <a:picLocks noChangeAspect="1" noChangeArrowheads="1"/>
                      </p:cNvPicPr>
                      <p:nvPr/>
                    </p:nvPicPr>
                    <p:blipFill>
                      <a:blip r:embed="rId8"/>
                      <a:srcRect/>
                      <a:stretch>
                        <a:fillRect/>
                      </a:stretch>
                    </p:blipFill>
                    <p:spPr bwMode="auto">
                      <a:xfrm>
                        <a:off x="3582992" y="3549658"/>
                        <a:ext cx="1147968" cy="660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9"/>
          <p:cNvGraphicFramePr>
            <a:graphicFrameLocks noChangeAspect="1"/>
          </p:cNvGraphicFramePr>
          <p:nvPr>
            <p:extLst>
              <p:ext uri="{D42A27DB-BD31-4B8C-83A1-F6EECF244321}">
                <p14:modId xmlns:p14="http://schemas.microsoft.com/office/powerpoint/2010/main" val="2775830579"/>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38795" name="Equation" r:id="rId9" imgW="3238200" imgH="952200" progId="Equation.DSMT4">
                  <p:embed/>
                </p:oleObj>
              </mc:Choice>
              <mc:Fallback>
                <p:oleObj name="Equation" r:id="rId9" imgW="3238200" imgH="952200" progId="Equation.DSMT4">
                  <p:embed/>
                  <p:pic>
                    <p:nvPicPr>
                      <p:cNvPr id="0" name=""/>
                      <p:cNvPicPr>
                        <a:picLocks noChangeAspect="1" noChangeArrowheads="1"/>
                      </p:cNvPicPr>
                      <p:nvPr/>
                    </p:nvPicPr>
                    <p:blipFill>
                      <a:blip r:embed="rId10"/>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0"/>
          <p:cNvGraphicFramePr>
            <a:graphicFrameLocks noChangeAspect="1"/>
          </p:cNvGraphicFramePr>
          <p:nvPr>
            <p:extLst>
              <p:ext uri="{D42A27DB-BD31-4B8C-83A1-F6EECF244321}">
                <p14:modId xmlns:p14="http://schemas.microsoft.com/office/powerpoint/2010/main" val="1038007582"/>
              </p:ext>
            </p:extLst>
          </p:nvPr>
        </p:nvGraphicFramePr>
        <p:xfrm>
          <a:off x="6042033" y="3519488"/>
          <a:ext cx="1188576" cy="751680"/>
        </p:xfrm>
        <a:graphic>
          <a:graphicData uri="http://schemas.openxmlformats.org/presentationml/2006/ole">
            <mc:AlternateContent xmlns:mc="http://schemas.openxmlformats.org/markup-compatibility/2006">
              <mc:Choice xmlns:v="urn:schemas-microsoft-com:vml" Requires="v">
                <p:oleObj spid="_x0000_s238796" name="Equation" r:id="rId11" imgW="1485720" imgH="939600" progId="Equation.DSMT4">
                  <p:embed/>
                </p:oleObj>
              </mc:Choice>
              <mc:Fallback>
                <p:oleObj name="Equation" r:id="rId11" imgW="1485720" imgH="939600" progId="Equation.DSMT4">
                  <p:embed/>
                  <p:pic>
                    <p:nvPicPr>
                      <p:cNvPr id="0" name=""/>
                      <p:cNvPicPr>
                        <a:picLocks noChangeAspect="1" noChangeArrowheads="1"/>
                      </p:cNvPicPr>
                      <p:nvPr/>
                    </p:nvPicPr>
                    <p:blipFill>
                      <a:blip r:embed="rId12"/>
                      <a:srcRect/>
                      <a:stretch>
                        <a:fillRect/>
                      </a:stretch>
                    </p:blipFill>
                    <p:spPr bwMode="auto">
                      <a:xfrm>
                        <a:off x="6042033" y="3519488"/>
                        <a:ext cx="1188576" cy="75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13"/>
          <p:cNvGraphicFramePr>
            <a:graphicFrameLocks noChangeAspect="1"/>
          </p:cNvGraphicFramePr>
          <p:nvPr>
            <p:extLst>
              <p:ext uri="{D42A27DB-BD31-4B8C-83A1-F6EECF244321}">
                <p14:modId xmlns:p14="http://schemas.microsoft.com/office/powerpoint/2010/main" val="14658710"/>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38797" name="Equation" r:id="rId13" imgW="2171520" imgH="380880" progId="Equation.DSMT4">
                  <p:embed/>
                </p:oleObj>
              </mc:Choice>
              <mc:Fallback>
                <p:oleObj name="Equation" r:id="rId13" imgW="2171520" imgH="380880" progId="Equation.DSMT4">
                  <p:embed/>
                  <p:pic>
                    <p:nvPicPr>
                      <p:cNvPr id="0" name=""/>
                      <p:cNvPicPr>
                        <a:picLocks noChangeAspect="1" noChangeArrowheads="1"/>
                      </p:cNvPicPr>
                      <p:nvPr/>
                    </p:nvPicPr>
                    <p:blipFill>
                      <a:blip r:embed="rId14"/>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61"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62"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63" name="Object 62"/>
          <p:cNvGraphicFramePr>
            <a:graphicFrameLocks noChangeAspect="1"/>
          </p:cNvGraphicFramePr>
          <p:nvPr>
            <p:extLst>
              <p:ext uri="{D42A27DB-BD31-4B8C-83A1-F6EECF244321}">
                <p14:modId xmlns:p14="http://schemas.microsoft.com/office/powerpoint/2010/main" val="2016982322"/>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8798" name="Equation" r:id="rId15" imgW="304560" imgH="291960" progId="Equation.DSMT4">
                  <p:embed/>
                </p:oleObj>
              </mc:Choice>
              <mc:Fallback>
                <p:oleObj name="Equation" r:id="rId15" imgW="304560" imgH="291960" progId="Equation.DSMT4">
                  <p:embed/>
                  <p:pic>
                    <p:nvPicPr>
                      <p:cNvPr id="0" name=""/>
                      <p:cNvPicPr>
                        <a:picLocks noChangeAspect="1" noChangeArrowheads="1"/>
                      </p:cNvPicPr>
                      <p:nvPr/>
                    </p:nvPicPr>
                    <p:blipFill>
                      <a:blip r:embed="rId16"/>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65"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68" name="Rectangle 67"/>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0"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71"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72" name="Straight Connector 71"/>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74" name="Object 73"/>
          <p:cNvGraphicFramePr>
            <a:graphicFrameLocks noChangeAspect="1"/>
          </p:cNvGraphicFramePr>
          <p:nvPr>
            <p:extLst>
              <p:ext uri="{D42A27DB-BD31-4B8C-83A1-F6EECF244321}">
                <p14:modId xmlns:p14="http://schemas.microsoft.com/office/powerpoint/2010/main" val="331910337"/>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38799" name="Equation" r:id="rId17" imgW="1358640" imgH="380880" progId="Equation.DSMT4">
                  <p:embed/>
                </p:oleObj>
              </mc:Choice>
              <mc:Fallback>
                <p:oleObj name="Equation" r:id="rId17" imgW="1358640" imgH="380880" progId="Equation.DSMT4">
                  <p:embed/>
                  <p:pic>
                    <p:nvPicPr>
                      <p:cNvPr id="0" name=""/>
                      <p:cNvPicPr>
                        <a:picLocks noChangeAspect="1" noChangeArrowheads="1"/>
                      </p:cNvPicPr>
                      <p:nvPr/>
                    </p:nvPicPr>
                    <p:blipFill>
                      <a:blip r:embed="rId18"/>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4123506628"/>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38800" name="Equation" r:id="rId19" imgW="1346040" imgH="380880" progId="Equation.DSMT4">
                  <p:embed/>
                </p:oleObj>
              </mc:Choice>
              <mc:Fallback>
                <p:oleObj name="Equation" r:id="rId19" imgW="1346040" imgH="380880" progId="Equation.DSMT4">
                  <p:embed/>
                  <p:pic>
                    <p:nvPicPr>
                      <p:cNvPr id="0" name=""/>
                      <p:cNvPicPr>
                        <a:picLocks noChangeAspect="1" noChangeArrowheads="1"/>
                      </p:cNvPicPr>
                      <p:nvPr/>
                    </p:nvPicPr>
                    <p:blipFill>
                      <a:blip r:embed="rId20"/>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07761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09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a:t>
            </a:r>
            <a:r>
              <a:rPr lang="en-GB" sz="1500" b="1" dirty="0"/>
              <a:t>reject the null hypothesis if the absolute value is greater than the critical value of </a:t>
            </a:r>
            <a:r>
              <a:rPr lang="en-GB" sz="1500" b="1" i="1" dirty="0"/>
              <a:t>t</a:t>
            </a:r>
            <a:r>
              <a:rPr lang="en-GB" sz="1500" b="1" dirty="0"/>
              <a:t>, given the </a:t>
            </a:r>
            <a:r>
              <a:rPr lang="en-GB" sz="1500" b="1" dirty="0" smtClean="0"/>
              <a:t>chosen </a:t>
            </a:r>
            <a:r>
              <a:rPr lang="en-GB" sz="1500" b="1" dirty="0"/>
              <a:t>significance level.</a:t>
            </a:r>
            <a:endParaRPr lang="en-GB" sz="1500" b="1" dirty="0">
              <a:latin typeface="Times New Roman" pitchFamily="18" charset="0"/>
            </a:endParaRPr>
          </a:p>
        </p:txBody>
      </p:sp>
      <p:sp>
        <p:nvSpPr>
          <p:cNvPr id="21095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32"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3" name="Text Box 2"/>
          <p:cNvSpPr txBox="1">
            <a:spLocks noChangeArrowheads="1"/>
          </p:cNvSpPr>
          <p:nvPr/>
        </p:nvSpPr>
        <p:spPr bwMode="auto">
          <a:xfrm>
            <a:off x="464400" y="3656013"/>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a:latin typeface="Arial" charset="0"/>
              </a:rPr>
              <a:t>T</a:t>
            </a:r>
            <a:r>
              <a:rPr lang="en-US" sz="1800" b="1" dirty="0" smtClean="0">
                <a:latin typeface="Arial" charset="0"/>
              </a:rPr>
              <a:t>est statistic</a:t>
            </a:r>
            <a:endParaRPr lang="en-US" sz="1800" dirty="0">
              <a:latin typeface="Arial" charset="0"/>
            </a:endParaRPr>
          </a:p>
        </p:txBody>
      </p:sp>
      <p:graphicFrame>
        <p:nvGraphicFramePr>
          <p:cNvPr id="50" name="Object 4"/>
          <p:cNvGraphicFramePr>
            <a:graphicFrameLocks noChangeAspect="1"/>
          </p:cNvGraphicFramePr>
          <p:nvPr>
            <p:extLst>
              <p:ext uri="{D42A27DB-BD31-4B8C-83A1-F6EECF244321}">
                <p14:modId xmlns:p14="http://schemas.microsoft.com/office/powerpoint/2010/main" val="3873117430"/>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39860"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
          <p:cNvGraphicFramePr>
            <a:graphicFrameLocks noChangeAspect="1"/>
          </p:cNvGraphicFramePr>
          <p:nvPr>
            <p:extLst>
              <p:ext uri="{D42A27DB-BD31-4B8C-83A1-F6EECF244321}">
                <p14:modId xmlns:p14="http://schemas.microsoft.com/office/powerpoint/2010/main" val="1954611805"/>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39861"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7"/>
          <p:cNvGraphicFramePr>
            <a:graphicFrameLocks noChangeAspect="1"/>
          </p:cNvGraphicFramePr>
          <p:nvPr>
            <p:extLst>
              <p:ext uri="{D42A27DB-BD31-4B8C-83A1-F6EECF244321}">
                <p14:modId xmlns:p14="http://schemas.microsoft.com/office/powerpoint/2010/main" val="3705222858"/>
              </p:ext>
            </p:extLst>
          </p:nvPr>
        </p:nvGraphicFramePr>
        <p:xfrm>
          <a:off x="3582992" y="3549658"/>
          <a:ext cx="1147968" cy="660384"/>
        </p:xfrm>
        <a:graphic>
          <a:graphicData uri="http://schemas.openxmlformats.org/presentationml/2006/ole">
            <mc:AlternateContent xmlns:mc="http://schemas.openxmlformats.org/markup-compatibility/2006">
              <mc:Choice xmlns:v="urn:schemas-microsoft-com:vml" Requires="v">
                <p:oleObj spid="_x0000_s239862" name="Equation" r:id="rId7" imgW="1434960" imgH="825480" progId="Equation.DSMT4">
                  <p:embed/>
                </p:oleObj>
              </mc:Choice>
              <mc:Fallback>
                <p:oleObj name="Equation" r:id="rId7" imgW="1434960" imgH="825480" progId="Equation.DSMT4">
                  <p:embed/>
                  <p:pic>
                    <p:nvPicPr>
                      <p:cNvPr id="0" name=""/>
                      <p:cNvPicPr>
                        <a:picLocks noChangeAspect="1" noChangeArrowheads="1"/>
                      </p:cNvPicPr>
                      <p:nvPr/>
                    </p:nvPicPr>
                    <p:blipFill>
                      <a:blip r:embed="rId8"/>
                      <a:srcRect/>
                      <a:stretch>
                        <a:fillRect/>
                      </a:stretch>
                    </p:blipFill>
                    <p:spPr bwMode="auto">
                      <a:xfrm>
                        <a:off x="3582992" y="3549658"/>
                        <a:ext cx="1147968" cy="660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9"/>
          <p:cNvGraphicFramePr>
            <a:graphicFrameLocks noChangeAspect="1"/>
          </p:cNvGraphicFramePr>
          <p:nvPr>
            <p:extLst>
              <p:ext uri="{D42A27DB-BD31-4B8C-83A1-F6EECF244321}">
                <p14:modId xmlns:p14="http://schemas.microsoft.com/office/powerpoint/2010/main" val="2052028560"/>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39863" name="Equation" r:id="rId9" imgW="3238200" imgH="952200" progId="Equation.DSMT4">
                  <p:embed/>
                </p:oleObj>
              </mc:Choice>
              <mc:Fallback>
                <p:oleObj name="Equation" r:id="rId9" imgW="3238200" imgH="952200" progId="Equation.DSMT4">
                  <p:embed/>
                  <p:pic>
                    <p:nvPicPr>
                      <p:cNvPr id="0" name=""/>
                      <p:cNvPicPr>
                        <a:picLocks noChangeAspect="1" noChangeArrowheads="1"/>
                      </p:cNvPicPr>
                      <p:nvPr/>
                    </p:nvPicPr>
                    <p:blipFill>
                      <a:blip r:embed="rId10"/>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0"/>
          <p:cNvGraphicFramePr>
            <a:graphicFrameLocks noChangeAspect="1"/>
          </p:cNvGraphicFramePr>
          <p:nvPr>
            <p:extLst>
              <p:ext uri="{D42A27DB-BD31-4B8C-83A1-F6EECF244321}">
                <p14:modId xmlns:p14="http://schemas.microsoft.com/office/powerpoint/2010/main" val="235702826"/>
              </p:ext>
            </p:extLst>
          </p:nvPr>
        </p:nvGraphicFramePr>
        <p:xfrm>
          <a:off x="6042033" y="3519488"/>
          <a:ext cx="1188576" cy="751680"/>
        </p:xfrm>
        <a:graphic>
          <a:graphicData uri="http://schemas.openxmlformats.org/presentationml/2006/ole">
            <mc:AlternateContent xmlns:mc="http://schemas.openxmlformats.org/markup-compatibility/2006">
              <mc:Choice xmlns:v="urn:schemas-microsoft-com:vml" Requires="v">
                <p:oleObj spid="_x0000_s239864" name="Equation" r:id="rId11" imgW="1485720" imgH="939600" progId="Equation.DSMT4">
                  <p:embed/>
                </p:oleObj>
              </mc:Choice>
              <mc:Fallback>
                <p:oleObj name="Equation" r:id="rId11" imgW="1485720" imgH="939600" progId="Equation.DSMT4">
                  <p:embed/>
                  <p:pic>
                    <p:nvPicPr>
                      <p:cNvPr id="0" name=""/>
                      <p:cNvPicPr>
                        <a:picLocks noChangeAspect="1" noChangeArrowheads="1"/>
                      </p:cNvPicPr>
                      <p:nvPr/>
                    </p:nvPicPr>
                    <p:blipFill>
                      <a:blip r:embed="rId12"/>
                      <a:srcRect/>
                      <a:stretch>
                        <a:fillRect/>
                      </a:stretch>
                    </p:blipFill>
                    <p:spPr bwMode="auto">
                      <a:xfrm>
                        <a:off x="6042033" y="3519488"/>
                        <a:ext cx="1188576" cy="75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11"/>
          <p:cNvGraphicFramePr>
            <a:graphicFrameLocks noChangeAspect="1"/>
          </p:cNvGraphicFramePr>
          <p:nvPr>
            <p:extLst>
              <p:ext uri="{D42A27DB-BD31-4B8C-83A1-F6EECF244321}">
                <p14:modId xmlns:p14="http://schemas.microsoft.com/office/powerpoint/2010/main" val="1556495131"/>
              </p:ext>
            </p:extLst>
          </p:nvPr>
        </p:nvGraphicFramePr>
        <p:xfrm>
          <a:off x="6042029" y="4437071"/>
          <a:ext cx="802368" cy="314784"/>
        </p:xfrm>
        <a:graphic>
          <a:graphicData uri="http://schemas.openxmlformats.org/presentationml/2006/ole">
            <mc:AlternateContent xmlns:mc="http://schemas.openxmlformats.org/markup-compatibility/2006">
              <mc:Choice xmlns:v="urn:schemas-microsoft-com:vml" Requires="v">
                <p:oleObj spid="_x0000_s239865" name="Equation" r:id="rId13" imgW="1002960" imgH="393480" progId="Equation.DSMT4">
                  <p:embed/>
                </p:oleObj>
              </mc:Choice>
              <mc:Fallback>
                <p:oleObj name="Equation" r:id="rId13" imgW="1002960" imgH="3934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4202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13"/>
          <p:cNvGraphicFramePr>
            <a:graphicFrameLocks noChangeAspect="1"/>
          </p:cNvGraphicFramePr>
          <p:nvPr>
            <p:extLst>
              <p:ext uri="{D42A27DB-BD31-4B8C-83A1-F6EECF244321}">
                <p14:modId xmlns:p14="http://schemas.microsoft.com/office/powerpoint/2010/main" val="1671889513"/>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39866" name="Equation" r:id="rId15" imgW="2171520" imgH="380880" progId="Equation.DSMT4">
                  <p:embed/>
                </p:oleObj>
              </mc:Choice>
              <mc:Fallback>
                <p:oleObj name="Equation" r:id="rId15" imgW="2171520" imgH="380880" progId="Equation.DSMT4">
                  <p:embed/>
                  <p:pic>
                    <p:nvPicPr>
                      <p:cNvPr id="0" name=""/>
                      <p:cNvPicPr>
                        <a:picLocks noChangeAspect="1" noChangeArrowheads="1"/>
                      </p:cNvPicPr>
                      <p:nvPr/>
                    </p:nvPicPr>
                    <p:blipFill>
                      <a:blip r:embed="rId16"/>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67"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68"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69" name="Object 68"/>
          <p:cNvGraphicFramePr>
            <a:graphicFrameLocks noChangeAspect="1"/>
          </p:cNvGraphicFramePr>
          <p:nvPr>
            <p:extLst>
              <p:ext uri="{D42A27DB-BD31-4B8C-83A1-F6EECF244321}">
                <p14:modId xmlns:p14="http://schemas.microsoft.com/office/powerpoint/2010/main" val="16702323"/>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9867" name="Equation" r:id="rId17" imgW="304560" imgH="291960" progId="Equation.DSMT4">
                  <p:embed/>
                </p:oleObj>
              </mc:Choice>
              <mc:Fallback>
                <p:oleObj name="Equation" r:id="rId17" imgW="304560" imgH="291960" progId="Equation.DSMT4">
                  <p:embed/>
                  <p:pic>
                    <p:nvPicPr>
                      <p:cNvPr id="0" name=""/>
                      <p:cNvPicPr>
                        <a:picLocks noChangeAspect="1" noChangeArrowheads="1"/>
                      </p:cNvPicPr>
                      <p:nvPr/>
                    </p:nvPicPr>
                    <p:blipFill>
                      <a:blip r:embed="rId18"/>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71"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72" name="Text Box 2"/>
          <p:cNvSpPr txBox="1">
            <a:spLocks noChangeArrowheads="1"/>
          </p:cNvSpPr>
          <p:nvPr/>
        </p:nvSpPr>
        <p:spPr bwMode="auto">
          <a:xfrm>
            <a:off x="464400" y="4389438"/>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smtClean="0">
                <a:latin typeface="Arial" charset="0"/>
              </a:rPr>
              <a:t>Reject </a:t>
            </a:r>
            <a:r>
              <a:rPr lang="en-US" sz="1800" b="1" i="1" dirty="0" smtClean="0">
                <a:latin typeface="Arial" charset="0"/>
              </a:rPr>
              <a:t>H</a:t>
            </a:r>
            <a:r>
              <a:rPr lang="en-US" sz="1800" b="1" baseline="-25000" dirty="0" smtClean="0">
                <a:latin typeface="Arial" charset="0"/>
              </a:rPr>
              <a:t>0</a:t>
            </a:r>
            <a:r>
              <a:rPr lang="en-US" sz="1800" b="1" dirty="0" smtClean="0">
                <a:latin typeface="Arial" charset="0"/>
              </a:rPr>
              <a:t> if</a:t>
            </a:r>
            <a:endParaRPr lang="en-US" sz="1800" dirty="0">
              <a:latin typeface="Arial" charset="0"/>
            </a:endParaRPr>
          </a:p>
        </p:txBody>
      </p:sp>
      <p:graphicFrame>
        <p:nvGraphicFramePr>
          <p:cNvPr id="73" name="Object 72"/>
          <p:cNvGraphicFramePr>
            <a:graphicFrameLocks noChangeAspect="1"/>
          </p:cNvGraphicFramePr>
          <p:nvPr>
            <p:extLst>
              <p:ext uri="{D42A27DB-BD31-4B8C-83A1-F6EECF244321}">
                <p14:modId xmlns:p14="http://schemas.microsoft.com/office/powerpoint/2010/main" val="2187614432"/>
              </p:ext>
            </p:extLst>
          </p:nvPr>
        </p:nvGraphicFramePr>
        <p:xfrm>
          <a:off x="3592579" y="4437071"/>
          <a:ext cx="802368" cy="314784"/>
        </p:xfrm>
        <a:graphic>
          <a:graphicData uri="http://schemas.openxmlformats.org/presentationml/2006/ole">
            <mc:AlternateContent xmlns:mc="http://schemas.openxmlformats.org/markup-compatibility/2006">
              <mc:Choice xmlns:v="urn:schemas-microsoft-com:vml" Requires="v">
                <p:oleObj spid="_x0000_s239868" name="Equation" r:id="rId19" imgW="1002960" imgH="393480" progId="Equation.DSMT4">
                  <p:embed/>
                </p:oleObj>
              </mc:Choice>
              <mc:Fallback>
                <p:oleObj name="Equation" r:id="rId19" imgW="1002960" imgH="393480" progId="Equation.DSMT4">
                  <p:embed/>
                  <p:pic>
                    <p:nvPicPr>
                      <p:cNvPr id="0" name=""/>
                      <p:cNvPicPr>
                        <a:picLocks noChangeAspect="1" noChangeArrowheads="1"/>
                      </p:cNvPicPr>
                      <p:nvPr/>
                    </p:nvPicPr>
                    <p:blipFill>
                      <a:blip r:embed="rId20"/>
                      <a:srcRect/>
                      <a:stretch>
                        <a:fillRect/>
                      </a:stretch>
                    </p:blipFill>
                    <p:spPr bwMode="auto">
                      <a:xfrm>
                        <a:off x="359257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 name="Rectangle 76"/>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9"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80"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81" name="Straight Connector 80"/>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83" name="Object 82"/>
          <p:cNvGraphicFramePr>
            <a:graphicFrameLocks noChangeAspect="1"/>
          </p:cNvGraphicFramePr>
          <p:nvPr>
            <p:extLst>
              <p:ext uri="{D42A27DB-BD31-4B8C-83A1-F6EECF244321}">
                <p14:modId xmlns:p14="http://schemas.microsoft.com/office/powerpoint/2010/main" val="3054401881"/>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39869" name="Equation" r:id="rId21" imgW="1358640" imgH="380880" progId="Equation.DSMT4">
                  <p:embed/>
                </p:oleObj>
              </mc:Choice>
              <mc:Fallback>
                <p:oleObj name="Equation" r:id="rId21" imgW="1358640" imgH="380880" progId="Equation.DSMT4">
                  <p:embed/>
                  <p:pic>
                    <p:nvPicPr>
                      <p:cNvPr id="0" name=""/>
                      <p:cNvPicPr>
                        <a:picLocks noChangeAspect="1" noChangeArrowheads="1"/>
                      </p:cNvPicPr>
                      <p:nvPr/>
                    </p:nvPicPr>
                    <p:blipFill>
                      <a:blip r:embed="rId22"/>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 name="Object 83"/>
          <p:cNvGraphicFramePr>
            <a:graphicFrameLocks noChangeAspect="1"/>
          </p:cNvGraphicFramePr>
          <p:nvPr>
            <p:extLst>
              <p:ext uri="{D42A27DB-BD31-4B8C-83A1-F6EECF244321}">
                <p14:modId xmlns:p14="http://schemas.microsoft.com/office/powerpoint/2010/main" val="1789714274"/>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39870" name="Equation" r:id="rId23" imgW="1346040" imgH="380880" progId="Equation.DSMT4">
                  <p:embed/>
                </p:oleObj>
              </mc:Choice>
              <mc:Fallback>
                <p:oleObj name="Equation" r:id="rId23" imgW="1346040" imgH="380880" progId="Equation.DSMT4">
                  <p:embed/>
                  <p:pic>
                    <p:nvPicPr>
                      <p:cNvPr id="0" name=""/>
                      <p:cNvPicPr>
                        <a:picLocks noChangeAspect="1" noChangeArrowheads="1"/>
                      </p:cNvPicPr>
                      <p:nvPr/>
                    </p:nvPicPr>
                    <p:blipFill>
                      <a:blip r:embed="rId24"/>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392147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0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is one important difference.  When locating the critical value of </a:t>
            </a:r>
            <a:r>
              <a:rPr lang="en-GB" sz="1500" b="1" i="1"/>
              <a:t>t</a:t>
            </a:r>
            <a:r>
              <a:rPr lang="en-GB" sz="1500" b="1"/>
              <a:t>, one must take account of the number of degrees of freedom.  In the case of the random variable </a:t>
            </a:r>
            <a:r>
              <a:rPr lang="en-GB" sz="1500" b="1" i="1"/>
              <a:t>X</a:t>
            </a:r>
            <a:r>
              <a:rPr lang="en-GB" sz="1500" b="1"/>
              <a:t>, this is </a:t>
            </a:r>
          </a:p>
          <a:p>
            <a:r>
              <a:rPr lang="en-GB" sz="1500" b="1" i="1"/>
              <a:t>n</a:t>
            </a:r>
            <a:r>
              <a:rPr lang="en-GB" sz="1500" b="1"/>
              <a:t> </a:t>
            </a:r>
            <a:r>
              <a:rPr lang="en-GB" sz="1500" b="1">
                <a:cs typeface="Arial" charset="0"/>
              </a:rPr>
              <a:t>– 1, where </a:t>
            </a:r>
            <a:r>
              <a:rPr lang="en-GB" sz="1500" b="1" i="1">
                <a:cs typeface="Arial" charset="0"/>
              </a:rPr>
              <a:t>n</a:t>
            </a:r>
            <a:r>
              <a:rPr lang="en-GB" sz="1500" b="1">
                <a:cs typeface="Arial" charset="0"/>
              </a:rPr>
              <a:t> is the number of observations in the sample.</a:t>
            </a:r>
          </a:p>
        </p:txBody>
      </p:sp>
      <p:sp>
        <p:nvSpPr>
          <p:cNvPr id="215054"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34" name="Text Box 2"/>
          <p:cNvSpPr txBox="1">
            <a:spLocks noChangeArrowheads="1"/>
          </p:cNvSpPr>
          <p:nvPr/>
        </p:nvSpPr>
        <p:spPr bwMode="auto">
          <a:xfrm>
            <a:off x="464400" y="3656013"/>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a:latin typeface="Arial" charset="0"/>
              </a:rPr>
              <a:t>T</a:t>
            </a:r>
            <a:r>
              <a:rPr lang="en-US" sz="1800" b="1" dirty="0" smtClean="0">
                <a:latin typeface="Arial" charset="0"/>
              </a:rPr>
              <a:t>est statistic</a:t>
            </a:r>
            <a:endParaRPr lang="en-US" sz="1800" dirty="0">
              <a:latin typeface="Arial" charset="0"/>
            </a:endParaRPr>
          </a:p>
        </p:txBody>
      </p:sp>
      <p:graphicFrame>
        <p:nvGraphicFramePr>
          <p:cNvPr id="35" name="Object 4"/>
          <p:cNvGraphicFramePr>
            <a:graphicFrameLocks noChangeAspect="1"/>
          </p:cNvGraphicFramePr>
          <p:nvPr>
            <p:extLst>
              <p:ext uri="{D42A27DB-BD31-4B8C-83A1-F6EECF244321}">
                <p14:modId xmlns:p14="http://schemas.microsoft.com/office/powerpoint/2010/main" val="1451644192"/>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15589"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1357365544"/>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15590"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7"/>
          <p:cNvGraphicFramePr>
            <a:graphicFrameLocks noChangeAspect="1"/>
          </p:cNvGraphicFramePr>
          <p:nvPr>
            <p:extLst>
              <p:ext uri="{D42A27DB-BD31-4B8C-83A1-F6EECF244321}">
                <p14:modId xmlns:p14="http://schemas.microsoft.com/office/powerpoint/2010/main" val="3541725775"/>
              </p:ext>
            </p:extLst>
          </p:nvPr>
        </p:nvGraphicFramePr>
        <p:xfrm>
          <a:off x="3582992" y="3549658"/>
          <a:ext cx="1147968" cy="660384"/>
        </p:xfrm>
        <a:graphic>
          <a:graphicData uri="http://schemas.openxmlformats.org/presentationml/2006/ole">
            <mc:AlternateContent xmlns:mc="http://schemas.openxmlformats.org/markup-compatibility/2006">
              <mc:Choice xmlns:v="urn:schemas-microsoft-com:vml" Requires="v">
                <p:oleObj spid="_x0000_s215591" name="Equation" r:id="rId7" imgW="1434960" imgH="825480" progId="Equation.DSMT4">
                  <p:embed/>
                </p:oleObj>
              </mc:Choice>
              <mc:Fallback>
                <p:oleObj name="Equation" r:id="rId7" imgW="1434960" imgH="825480" progId="Equation.DSMT4">
                  <p:embed/>
                  <p:pic>
                    <p:nvPicPr>
                      <p:cNvPr id="0" name=""/>
                      <p:cNvPicPr>
                        <a:picLocks noChangeAspect="1" noChangeArrowheads="1"/>
                      </p:cNvPicPr>
                      <p:nvPr/>
                    </p:nvPicPr>
                    <p:blipFill>
                      <a:blip r:embed="rId8"/>
                      <a:srcRect/>
                      <a:stretch>
                        <a:fillRect/>
                      </a:stretch>
                    </p:blipFill>
                    <p:spPr bwMode="auto">
                      <a:xfrm>
                        <a:off x="3582992" y="3549658"/>
                        <a:ext cx="1147968" cy="660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9"/>
          <p:cNvGraphicFramePr>
            <a:graphicFrameLocks noChangeAspect="1"/>
          </p:cNvGraphicFramePr>
          <p:nvPr>
            <p:extLst>
              <p:ext uri="{D42A27DB-BD31-4B8C-83A1-F6EECF244321}">
                <p14:modId xmlns:p14="http://schemas.microsoft.com/office/powerpoint/2010/main" val="3574756953"/>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15592" name="Equation" r:id="rId9" imgW="3238200" imgH="952200" progId="Equation.DSMT4">
                  <p:embed/>
                </p:oleObj>
              </mc:Choice>
              <mc:Fallback>
                <p:oleObj name="Equation" r:id="rId9" imgW="3238200" imgH="952200" progId="Equation.DSMT4">
                  <p:embed/>
                  <p:pic>
                    <p:nvPicPr>
                      <p:cNvPr id="0" name=""/>
                      <p:cNvPicPr>
                        <a:picLocks noChangeAspect="1" noChangeArrowheads="1"/>
                      </p:cNvPicPr>
                      <p:nvPr/>
                    </p:nvPicPr>
                    <p:blipFill>
                      <a:blip r:embed="rId10"/>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0"/>
          <p:cNvGraphicFramePr>
            <a:graphicFrameLocks noChangeAspect="1"/>
          </p:cNvGraphicFramePr>
          <p:nvPr>
            <p:extLst>
              <p:ext uri="{D42A27DB-BD31-4B8C-83A1-F6EECF244321}">
                <p14:modId xmlns:p14="http://schemas.microsoft.com/office/powerpoint/2010/main" val="4191424327"/>
              </p:ext>
            </p:extLst>
          </p:nvPr>
        </p:nvGraphicFramePr>
        <p:xfrm>
          <a:off x="6042033" y="3519488"/>
          <a:ext cx="1188576" cy="751680"/>
        </p:xfrm>
        <a:graphic>
          <a:graphicData uri="http://schemas.openxmlformats.org/presentationml/2006/ole">
            <mc:AlternateContent xmlns:mc="http://schemas.openxmlformats.org/markup-compatibility/2006">
              <mc:Choice xmlns:v="urn:schemas-microsoft-com:vml" Requires="v">
                <p:oleObj spid="_x0000_s215593" name="Equation" r:id="rId11" imgW="1485720" imgH="939600" progId="Equation.DSMT4">
                  <p:embed/>
                </p:oleObj>
              </mc:Choice>
              <mc:Fallback>
                <p:oleObj name="Equation" r:id="rId11" imgW="1485720" imgH="939600" progId="Equation.DSMT4">
                  <p:embed/>
                  <p:pic>
                    <p:nvPicPr>
                      <p:cNvPr id="0" name=""/>
                      <p:cNvPicPr>
                        <a:picLocks noChangeAspect="1" noChangeArrowheads="1"/>
                      </p:cNvPicPr>
                      <p:nvPr/>
                    </p:nvPicPr>
                    <p:blipFill>
                      <a:blip r:embed="rId12"/>
                      <a:srcRect/>
                      <a:stretch>
                        <a:fillRect/>
                      </a:stretch>
                    </p:blipFill>
                    <p:spPr bwMode="auto">
                      <a:xfrm>
                        <a:off x="6042033" y="3519488"/>
                        <a:ext cx="1188576" cy="75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1"/>
          <p:cNvGraphicFramePr>
            <a:graphicFrameLocks noChangeAspect="1"/>
          </p:cNvGraphicFramePr>
          <p:nvPr>
            <p:extLst>
              <p:ext uri="{D42A27DB-BD31-4B8C-83A1-F6EECF244321}">
                <p14:modId xmlns:p14="http://schemas.microsoft.com/office/powerpoint/2010/main" val="2138613322"/>
              </p:ext>
            </p:extLst>
          </p:nvPr>
        </p:nvGraphicFramePr>
        <p:xfrm>
          <a:off x="6042029" y="4437071"/>
          <a:ext cx="802368" cy="314784"/>
        </p:xfrm>
        <a:graphic>
          <a:graphicData uri="http://schemas.openxmlformats.org/presentationml/2006/ole">
            <mc:AlternateContent xmlns:mc="http://schemas.openxmlformats.org/markup-compatibility/2006">
              <mc:Choice xmlns:v="urn:schemas-microsoft-com:vml" Requires="v">
                <p:oleObj spid="_x0000_s215594" name="Equation" r:id="rId13" imgW="1002960" imgH="393480" progId="Equation.DSMT4">
                  <p:embed/>
                </p:oleObj>
              </mc:Choice>
              <mc:Fallback>
                <p:oleObj name="Equation" r:id="rId13" imgW="1002960" imgH="3934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4202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3"/>
          <p:cNvGraphicFramePr>
            <a:graphicFrameLocks noChangeAspect="1"/>
          </p:cNvGraphicFramePr>
          <p:nvPr>
            <p:extLst>
              <p:ext uri="{D42A27DB-BD31-4B8C-83A1-F6EECF244321}">
                <p14:modId xmlns:p14="http://schemas.microsoft.com/office/powerpoint/2010/main" val="2082565154"/>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15595" name="Equation" r:id="rId15" imgW="2171520" imgH="380880" progId="Equation.DSMT4">
                  <p:embed/>
                </p:oleObj>
              </mc:Choice>
              <mc:Fallback>
                <p:oleObj name="Equation" r:id="rId15" imgW="2171520" imgH="380880" progId="Equation.DSMT4">
                  <p:embed/>
                  <p:pic>
                    <p:nvPicPr>
                      <p:cNvPr id="0" name=""/>
                      <p:cNvPicPr>
                        <a:picLocks noChangeAspect="1" noChangeArrowheads="1"/>
                      </p:cNvPicPr>
                      <p:nvPr/>
                    </p:nvPicPr>
                    <p:blipFill>
                      <a:blip r:embed="rId16"/>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43"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44"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45" name="Object 44"/>
          <p:cNvGraphicFramePr>
            <a:graphicFrameLocks noChangeAspect="1"/>
          </p:cNvGraphicFramePr>
          <p:nvPr>
            <p:extLst>
              <p:ext uri="{D42A27DB-BD31-4B8C-83A1-F6EECF244321}">
                <p14:modId xmlns:p14="http://schemas.microsoft.com/office/powerpoint/2010/main" val="3402848557"/>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5596" name="Equation" r:id="rId17" imgW="304560" imgH="291960" progId="Equation.DSMT4">
                  <p:embed/>
                </p:oleObj>
              </mc:Choice>
              <mc:Fallback>
                <p:oleObj name="Equation" r:id="rId17" imgW="304560" imgH="291960" progId="Equation.DSMT4">
                  <p:embed/>
                  <p:pic>
                    <p:nvPicPr>
                      <p:cNvPr id="0" name=""/>
                      <p:cNvPicPr>
                        <a:picLocks noChangeAspect="1" noChangeArrowheads="1"/>
                      </p:cNvPicPr>
                      <p:nvPr/>
                    </p:nvPicPr>
                    <p:blipFill>
                      <a:blip r:embed="rId18"/>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47"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48" name="Text Box 2"/>
          <p:cNvSpPr txBox="1">
            <a:spLocks noChangeArrowheads="1"/>
          </p:cNvSpPr>
          <p:nvPr/>
        </p:nvSpPr>
        <p:spPr bwMode="auto">
          <a:xfrm>
            <a:off x="464400" y="4389438"/>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smtClean="0">
                <a:latin typeface="Arial" charset="0"/>
              </a:rPr>
              <a:t>Reject </a:t>
            </a:r>
            <a:r>
              <a:rPr lang="en-US" sz="1800" b="1" i="1" dirty="0" smtClean="0">
                <a:latin typeface="Arial" charset="0"/>
              </a:rPr>
              <a:t>H</a:t>
            </a:r>
            <a:r>
              <a:rPr lang="en-US" sz="1800" b="1" baseline="-25000" dirty="0" smtClean="0">
                <a:latin typeface="Arial" charset="0"/>
              </a:rPr>
              <a:t>0</a:t>
            </a:r>
            <a:r>
              <a:rPr lang="en-US" sz="1800" b="1" dirty="0" smtClean="0">
                <a:latin typeface="Arial" charset="0"/>
              </a:rPr>
              <a:t> if</a:t>
            </a:r>
            <a:endParaRPr lang="en-US" sz="1800" dirty="0">
              <a:latin typeface="Arial" charset="0"/>
            </a:endParaRPr>
          </a:p>
        </p:txBody>
      </p:sp>
      <p:graphicFrame>
        <p:nvGraphicFramePr>
          <p:cNvPr id="49" name="Object 48"/>
          <p:cNvGraphicFramePr>
            <a:graphicFrameLocks noChangeAspect="1"/>
          </p:cNvGraphicFramePr>
          <p:nvPr>
            <p:extLst>
              <p:ext uri="{D42A27DB-BD31-4B8C-83A1-F6EECF244321}">
                <p14:modId xmlns:p14="http://schemas.microsoft.com/office/powerpoint/2010/main" val="1472185794"/>
              </p:ext>
            </p:extLst>
          </p:nvPr>
        </p:nvGraphicFramePr>
        <p:xfrm>
          <a:off x="3592579" y="4437071"/>
          <a:ext cx="802368" cy="314784"/>
        </p:xfrm>
        <a:graphic>
          <a:graphicData uri="http://schemas.openxmlformats.org/presentationml/2006/ole">
            <mc:AlternateContent xmlns:mc="http://schemas.openxmlformats.org/markup-compatibility/2006">
              <mc:Choice xmlns:v="urn:schemas-microsoft-com:vml" Requires="v">
                <p:oleObj spid="_x0000_s215597" name="Equation" r:id="rId19" imgW="1002960" imgH="393480" progId="Equation.DSMT4">
                  <p:embed/>
                </p:oleObj>
              </mc:Choice>
              <mc:Fallback>
                <p:oleObj name="Equation" r:id="rId19" imgW="1002960" imgH="393480" progId="Equation.DSMT4">
                  <p:embed/>
                  <p:pic>
                    <p:nvPicPr>
                      <p:cNvPr id="0" name=""/>
                      <p:cNvPicPr>
                        <a:picLocks noChangeAspect="1" noChangeArrowheads="1"/>
                      </p:cNvPicPr>
                      <p:nvPr/>
                    </p:nvPicPr>
                    <p:blipFill>
                      <a:blip r:embed="rId20"/>
                      <a:srcRect/>
                      <a:stretch>
                        <a:fillRect/>
                      </a:stretch>
                    </p:blipFill>
                    <p:spPr bwMode="auto">
                      <a:xfrm>
                        <a:off x="359257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 Box 2"/>
          <p:cNvSpPr txBox="1">
            <a:spLocks noChangeArrowheads="1"/>
          </p:cNvSpPr>
          <p:nvPr/>
        </p:nvSpPr>
        <p:spPr bwMode="auto">
          <a:xfrm>
            <a:off x="464400" y="4951413"/>
            <a:ext cx="2393950" cy="668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smtClean="0">
                <a:latin typeface="Arial" charset="0"/>
              </a:rPr>
              <a:t>Degrees of freedom</a:t>
            </a:r>
            <a:endParaRPr lang="en-US" sz="1800" dirty="0">
              <a:latin typeface="Arial" charset="0"/>
            </a:endParaRPr>
          </a:p>
        </p:txBody>
      </p:sp>
      <p:sp>
        <p:nvSpPr>
          <p:cNvPr id="51" name="Text Box 2"/>
          <p:cNvSpPr txBox="1">
            <a:spLocks noChangeArrowheads="1"/>
          </p:cNvSpPr>
          <p:nvPr/>
        </p:nvSpPr>
        <p:spPr bwMode="auto">
          <a:xfrm>
            <a:off x="3521850" y="4951414"/>
            <a:ext cx="860425"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i="1" dirty="0" smtClean="0">
                <a:latin typeface="+mn-lt"/>
              </a:rPr>
              <a:t>n</a:t>
            </a:r>
            <a:r>
              <a:rPr lang="en-US" sz="1800" b="1" dirty="0" smtClean="0">
                <a:latin typeface="+mn-lt"/>
              </a:rPr>
              <a:t> – 1</a:t>
            </a:r>
            <a:endParaRPr lang="en-US" sz="1800" dirty="0">
              <a:latin typeface="+mn-lt"/>
            </a:endParaRPr>
          </a:p>
        </p:txBody>
      </p:sp>
      <p:sp>
        <p:nvSpPr>
          <p:cNvPr id="52" name="Text Box 2"/>
          <p:cNvSpPr txBox="1">
            <a:spLocks noChangeArrowheads="1"/>
          </p:cNvSpPr>
          <p:nvPr/>
        </p:nvSpPr>
        <p:spPr bwMode="auto">
          <a:xfrm>
            <a:off x="5968575" y="4951414"/>
            <a:ext cx="1860550"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i="1" dirty="0" smtClean="0">
                <a:latin typeface="+mn-lt"/>
              </a:rPr>
              <a:t>n</a:t>
            </a:r>
            <a:r>
              <a:rPr lang="en-US" sz="1800" b="1" dirty="0" smtClean="0">
                <a:latin typeface="+mn-lt"/>
              </a:rPr>
              <a:t> – </a:t>
            </a:r>
            <a:r>
              <a:rPr lang="en-US" sz="1800" b="1" i="1" dirty="0" smtClean="0">
                <a:latin typeface="+mn-lt"/>
              </a:rPr>
              <a:t>k</a:t>
            </a:r>
            <a:r>
              <a:rPr lang="en-US" sz="1800" b="1" dirty="0" smtClean="0">
                <a:latin typeface="+mn-lt"/>
              </a:rPr>
              <a:t> = </a:t>
            </a:r>
            <a:r>
              <a:rPr lang="en-US" sz="1800" b="1" i="1" dirty="0">
                <a:latin typeface="+mn-lt"/>
              </a:rPr>
              <a:t>n</a:t>
            </a:r>
            <a:r>
              <a:rPr lang="en-US" sz="1800" b="1" dirty="0">
                <a:latin typeface="+mn-lt"/>
              </a:rPr>
              <a:t> – </a:t>
            </a:r>
            <a:r>
              <a:rPr lang="en-US" sz="1800" b="1" dirty="0" smtClean="0">
                <a:latin typeface="+mn-lt"/>
              </a:rPr>
              <a:t>2</a:t>
            </a:r>
            <a:endParaRPr lang="en-US" sz="1800" dirty="0">
              <a:latin typeface="+mn-lt"/>
            </a:endParaRPr>
          </a:p>
        </p:txBody>
      </p:sp>
      <p:sp>
        <p:nvSpPr>
          <p:cNvPr id="53" name="Rectangle 52"/>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55"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56"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57" name="Straight Connector 56"/>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Connector 57"/>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59" name="Object 58"/>
          <p:cNvGraphicFramePr>
            <a:graphicFrameLocks noChangeAspect="1"/>
          </p:cNvGraphicFramePr>
          <p:nvPr>
            <p:extLst>
              <p:ext uri="{D42A27DB-BD31-4B8C-83A1-F6EECF244321}">
                <p14:modId xmlns:p14="http://schemas.microsoft.com/office/powerpoint/2010/main" val="1272795032"/>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15598" name="Equation" r:id="rId21" imgW="1358640" imgH="380880" progId="Equation.DSMT4">
                  <p:embed/>
                </p:oleObj>
              </mc:Choice>
              <mc:Fallback>
                <p:oleObj name="Equation" r:id="rId21" imgW="1358640" imgH="380880" progId="Equation.DSMT4">
                  <p:embed/>
                  <p:pic>
                    <p:nvPicPr>
                      <p:cNvPr id="0" name=""/>
                      <p:cNvPicPr>
                        <a:picLocks noChangeAspect="1" noChangeArrowheads="1"/>
                      </p:cNvPicPr>
                      <p:nvPr/>
                    </p:nvPicPr>
                    <p:blipFill>
                      <a:blip r:embed="rId22"/>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2797313607"/>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15599" name="Equation" r:id="rId23" imgW="1346040" imgH="380880" progId="Equation.DSMT4">
                  <p:embed/>
                </p:oleObj>
              </mc:Choice>
              <mc:Fallback>
                <p:oleObj name="Equation" r:id="rId23" imgW="1346040" imgH="380880" progId="Equation.DSMT4">
                  <p:embed/>
                  <p:pic>
                    <p:nvPicPr>
                      <p:cNvPr id="0" name=""/>
                      <p:cNvPicPr>
                        <a:picLocks noChangeAspect="1" noChangeArrowheads="1"/>
                      </p:cNvPicPr>
                      <p:nvPr/>
                    </p:nvPicPr>
                    <p:blipFill>
                      <a:blip r:embed="rId24"/>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70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regression model, the number of degrees of freedom is </a:t>
            </a:r>
            <a:r>
              <a:rPr lang="en-GB" sz="1500" b="1" i="1"/>
              <a:t>n</a:t>
            </a:r>
            <a:r>
              <a:rPr lang="en-GB" sz="1500" b="1"/>
              <a:t> </a:t>
            </a:r>
            <a:r>
              <a:rPr lang="en-GB" sz="1500" b="1">
                <a:cs typeface="Arial" charset="0"/>
              </a:rPr>
              <a:t>– </a:t>
            </a:r>
            <a:r>
              <a:rPr lang="en-GB" sz="1500" b="1" i="1">
                <a:cs typeface="Arial" charset="0"/>
              </a:rPr>
              <a:t>k</a:t>
            </a:r>
            <a:r>
              <a:rPr lang="en-GB" sz="1500" b="1">
                <a:cs typeface="Arial" charset="0"/>
              </a:rPr>
              <a:t>, where </a:t>
            </a:r>
            <a:r>
              <a:rPr lang="en-GB" sz="1500" b="1" i="1">
                <a:cs typeface="Arial" charset="0"/>
              </a:rPr>
              <a:t>n</a:t>
            </a:r>
            <a:r>
              <a:rPr lang="en-GB" sz="1500" b="1">
                <a:cs typeface="Arial" charset="0"/>
              </a:rPr>
              <a:t> is the number of observations in the sample and </a:t>
            </a:r>
            <a:r>
              <a:rPr lang="en-GB" sz="1500" b="1" i="1">
                <a:cs typeface="Arial" charset="0"/>
              </a:rPr>
              <a:t>k</a:t>
            </a:r>
            <a:r>
              <a:rPr lang="en-GB" sz="1500" b="1">
                <a:cs typeface="Arial" charset="0"/>
              </a:rPr>
              <a:t> is the number of parameters (</a:t>
            </a:r>
            <a:r>
              <a:rPr lang="en-GB" sz="1500" b="1" i="1">
                <a:latin typeface="Symbol" pitchFamily="18" charset="2"/>
                <a:cs typeface="Arial" charset="0"/>
              </a:rPr>
              <a:t>b</a:t>
            </a:r>
            <a:r>
              <a:rPr lang="en-GB" sz="1500" b="1">
                <a:cs typeface="Arial" charset="0"/>
              </a:rPr>
              <a:t> coefficients).  For the simple regression model above, it is </a:t>
            </a:r>
            <a:r>
              <a:rPr lang="en-GB" sz="1500" b="1" i="1">
                <a:cs typeface="Arial" charset="0"/>
              </a:rPr>
              <a:t>n</a:t>
            </a:r>
            <a:r>
              <a:rPr lang="en-GB" sz="1500" b="1">
                <a:cs typeface="Arial" charset="0"/>
              </a:rPr>
              <a:t> – 2.</a:t>
            </a:r>
          </a:p>
        </p:txBody>
      </p:sp>
      <p:sp>
        <p:nvSpPr>
          <p:cNvPr id="217102"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35"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8" name="Text Box 2"/>
          <p:cNvSpPr txBox="1">
            <a:spLocks noChangeArrowheads="1"/>
          </p:cNvSpPr>
          <p:nvPr/>
        </p:nvSpPr>
        <p:spPr bwMode="auto">
          <a:xfrm>
            <a:off x="464400" y="3656013"/>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a:latin typeface="Arial" charset="0"/>
              </a:rPr>
              <a:t>T</a:t>
            </a:r>
            <a:r>
              <a:rPr lang="en-US" sz="1800" b="1" dirty="0" smtClean="0">
                <a:latin typeface="Arial" charset="0"/>
              </a:rPr>
              <a:t>est statistic</a:t>
            </a:r>
            <a:endParaRPr lang="en-US" sz="1800" dirty="0">
              <a:latin typeface="Arial" charset="0"/>
            </a:endParaRPr>
          </a:p>
        </p:txBody>
      </p:sp>
      <p:graphicFrame>
        <p:nvGraphicFramePr>
          <p:cNvPr id="41" name="Object 4"/>
          <p:cNvGraphicFramePr>
            <a:graphicFrameLocks noChangeAspect="1"/>
          </p:cNvGraphicFramePr>
          <p:nvPr>
            <p:extLst>
              <p:ext uri="{D42A27DB-BD31-4B8C-83A1-F6EECF244321}">
                <p14:modId xmlns:p14="http://schemas.microsoft.com/office/powerpoint/2010/main" val="1620764228"/>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17711"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
          <p:cNvGraphicFramePr>
            <a:graphicFrameLocks noChangeAspect="1"/>
          </p:cNvGraphicFramePr>
          <p:nvPr>
            <p:extLst>
              <p:ext uri="{D42A27DB-BD31-4B8C-83A1-F6EECF244321}">
                <p14:modId xmlns:p14="http://schemas.microsoft.com/office/powerpoint/2010/main" val="2197369195"/>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17712"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7"/>
          <p:cNvGraphicFramePr>
            <a:graphicFrameLocks noChangeAspect="1"/>
          </p:cNvGraphicFramePr>
          <p:nvPr>
            <p:extLst>
              <p:ext uri="{D42A27DB-BD31-4B8C-83A1-F6EECF244321}">
                <p14:modId xmlns:p14="http://schemas.microsoft.com/office/powerpoint/2010/main" val="3268027048"/>
              </p:ext>
            </p:extLst>
          </p:nvPr>
        </p:nvGraphicFramePr>
        <p:xfrm>
          <a:off x="3582992" y="3549658"/>
          <a:ext cx="1147968" cy="660384"/>
        </p:xfrm>
        <a:graphic>
          <a:graphicData uri="http://schemas.openxmlformats.org/presentationml/2006/ole">
            <mc:AlternateContent xmlns:mc="http://schemas.openxmlformats.org/markup-compatibility/2006">
              <mc:Choice xmlns:v="urn:schemas-microsoft-com:vml" Requires="v">
                <p:oleObj spid="_x0000_s217713" name="Equation" r:id="rId7" imgW="1434960" imgH="825480" progId="Equation.DSMT4">
                  <p:embed/>
                </p:oleObj>
              </mc:Choice>
              <mc:Fallback>
                <p:oleObj name="Equation" r:id="rId7" imgW="1434960" imgH="825480" progId="Equation.DSMT4">
                  <p:embed/>
                  <p:pic>
                    <p:nvPicPr>
                      <p:cNvPr id="0" name=""/>
                      <p:cNvPicPr>
                        <a:picLocks noChangeAspect="1" noChangeArrowheads="1"/>
                      </p:cNvPicPr>
                      <p:nvPr/>
                    </p:nvPicPr>
                    <p:blipFill>
                      <a:blip r:embed="rId8"/>
                      <a:srcRect/>
                      <a:stretch>
                        <a:fillRect/>
                      </a:stretch>
                    </p:blipFill>
                    <p:spPr bwMode="auto">
                      <a:xfrm>
                        <a:off x="3582992" y="3549658"/>
                        <a:ext cx="1147968" cy="660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9"/>
          <p:cNvGraphicFramePr>
            <a:graphicFrameLocks noChangeAspect="1"/>
          </p:cNvGraphicFramePr>
          <p:nvPr>
            <p:extLst>
              <p:ext uri="{D42A27DB-BD31-4B8C-83A1-F6EECF244321}">
                <p14:modId xmlns:p14="http://schemas.microsoft.com/office/powerpoint/2010/main" val="3457047360"/>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17714" name="Equation" r:id="rId9" imgW="3238200" imgH="952200" progId="Equation.DSMT4">
                  <p:embed/>
                </p:oleObj>
              </mc:Choice>
              <mc:Fallback>
                <p:oleObj name="Equation" r:id="rId9" imgW="3238200" imgH="952200" progId="Equation.DSMT4">
                  <p:embed/>
                  <p:pic>
                    <p:nvPicPr>
                      <p:cNvPr id="0" name=""/>
                      <p:cNvPicPr>
                        <a:picLocks noChangeAspect="1" noChangeArrowheads="1"/>
                      </p:cNvPicPr>
                      <p:nvPr/>
                    </p:nvPicPr>
                    <p:blipFill>
                      <a:blip r:embed="rId10"/>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0"/>
          <p:cNvGraphicFramePr>
            <a:graphicFrameLocks noChangeAspect="1"/>
          </p:cNvGraphicFramePr>
          <p:nvPr>
            <p:extLst>
              <p:ext uri="{D42A27DB-BD31-4B8C-83A1-F6EECF244321}">
                <p14:modId xmlns:p14="http://schemas.microsoft.com/office/powerpoint/2010/main" val="3479118266"/>
              </p:ext>
            </p:extLst>
          </p:nvPr>
        </p:nvGraphicFramePr>
        <p:xfrm>
          <a:off x="6042033" y="3519488"/>
          <a:ext cx="1188576" cy="751680"/>
        </p:xfrm>
        <a:graphic>
          <a:graphicData uri="http://schemas.openxmlformats.org/presentationml/2006/ole">
            <mc:AlternateContent xmlns:mc="http://schemas.openxmlformats.org/markup-compatibility/2006">
              <mc:Choice xmlns:v="urn:schemas-microsoft-com:vml" Requires="v">
                <p:oleObj spid="_x0000_s217715" name="Equation" r:id="rId11" imgW="1485720" imgH="939600" progId="Equation.DSMT4">
                  <p:embed/>
                </p:oleObj>
              </mc:Choice>
              <mc:Fallback>
                <p:oleObj name="Equation" r:id="rId11" imgW="1485720" imgH="939600" progId="Equation.DSMT4">
                  <p:embed/>
                  <p:pic>
                    <p:nvPicPr>
                      <p:cNvPr id="0" name=""/>
                      <p:cNvPicPr>
                        <a:picLocks noChangeAspect="1" noChangeArrowheads="1"/>
                      </p:cNvPicPr>
                      <p:nvPr/>
                    </p:nvPicPr>
                    <p:blipFill>
                      <a:blip r:embed="rId12"/>
                      <a:srcRect/>
                      <a:stretch>
                        <a:fillRect/>
                      </a:stretch>
                    </p:blipFill>
                    <p:spPr bwMode="auto">
                      <a:xfrm>
                        <a:off x="6042033" y="3519488"/>
                        <a:ext cx="1188576" cy="75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11"/>
          <p:cNvGraphicFramePr>
            <a:graphicFrameLocks noChangeAspect="1"/>
          </p:cNvGraphicFramePr>
          <p:nvPr>
            <p:extLst>
              <p:ext uri="{D42A27DB-BD31-4B8C-83A1-F6EECF244321}">
                <p14:modId xmlns:p14="http://schemas.microsoft.com/office/powerpoint/2010/main" val="3497667086"/>
              </p:ext>
            </p:extLst>
          </p:nvPr>
        </p:nvGraphicFramePr>
        <p:xfrm>
          <a:off x="6042029" y="4437071"/>
          <a:ext cx="802368" cy="314784"/>
        </p:xfrm>
        <a:graphic>
          <a:graphicData uri="http://schemas.openxmlformats.org/presentationml/2006/ole">
            <mc:AlternateContent xmlns:mc="http://schemas.openxmlformats.org/markup-compatibility/2006">
              <mc:Choice xmlns:v="urn:schemas-microsoft-com:vml" Requires="v">
                <p:oleObj spid="_x0000_s217716" name="Equation" r:id="rId13" imgW="1002960" imgH="393480" progId="Equation.DSMT4">
                  <p:embed/>
                </p:oleObj>
              </mc:Choice>
              <mc:Fallback>
                <p:oleObj name="Equation" r:id="rId13" imgW="1002960" imgH="3934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4202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13"/>
          <p:cNvGraphicFramePr>
            <a:graphicFrameLocks noChangeAspect="1"/>
          </p:cNvGraphicFramePr>
          <p:nvPr>
            <p:extLst>
              <p:ext uri="{D42A27DB-BD31-4B8C-83A1-F6EECF244321}">
                <p14:modId xmlns:p14="http://schemas.microsoft.com/office/powerpoint/2010/main" val="2405652981"/>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17717" name="Equation" r:id="rId15" imgW="2171520" imgH="380880" progId="Equation.DSMT4">
                  <p:embed/>
                </p:oleObj>
              </mc:Choice>
              <mc:Fallback>
                <p:oleObj name="Equation" r:id="rId15" imgW="2171520" imgH="380880" progId="Equation.DSMT4">
                  <p:embed/>
                  <p:pic>
                    <p:nvPicPr>
                      <p:cNvPr id="0" name=""/>
                      <p:cNvPicPr>
                        <a:picLocks noChangeAspect="1" noChangeArrowheads="1"/>
                      </p:cNvPicPr>
                      <p:nvPr/>
                    </p:nvPicPr>
                    <p:blipFill>
                      <a:blip r:embed="rId16"/>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49"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50"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51" name="Object 50"/>
          <p:cNvGraphicFramePr>
            <a:graphicFrameLocks noChangeAspect="1"/>
          </p:cNvGraphicFramePr>
          <p:nvPr>
            <p:extLst>
              <p:ext uri="{D42A27DB-BD31-4B8C-83A1-F6EECF244321}">
                <p14:modId xmlns:p14="http://schemas.microsoft.com/office/powerpoint/2010/main" val="610723110"/>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7718" name="Equation" r:id="rId17" imgW="304560" imgH="291960" progId="Equation.DSMT4">
                  <p:embed/>
                </p:oleObj>
              </mc:Choice>
              <mc:Fallback>
                <p:oleObj name="Equation" r:id="rId17" imgW="304560" imgH="291960" progId="Equation.DSMT4">
                  <p:embed/>
                  <p:pic>
                    <p:nvPicPr>
                      <p:cNvPr id="0" name=""/>
                      <p:cNvPicPr>
                        <a:picLocks noChangeAspect="1" noChangeArrowheads="1"/>
                      </p:cNvPicPr>
                      <p:nvPr/>
                    </p:nvPicPr>
                    <p:blipFill>
                      <a:blip r:embed="rId18"/>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53"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54" name="Text Box 2"/>
          <p:cNvSpPr txBox="1">
            <a:spLocks noChangeArrowheads="1"/>
          </p:cNvSpPr>
          <p:nvPr/>
        </p:nvSpPr>
        <p:spPr bwMode="auto">
          <a:xfrm>
            <a:off x="464400" y="4389438"/>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smtClean="0">
                <a:latin typeface="Arial" charset="0"/>
              </a:rPr>
              <a:t>Reject </a:t>
            </a:r>
            <a:r>
              <a:rPr lang="en-US" sz="1800" b="1" i="1" dirty="0" smtClean="0">
                <a:latin typeface="Arial" charset="0"/>
              </a:rPr>
              <a:t>H</a:t>
            </a:r>
            <a:r>
              <a:rPr lang="en-US" sz="1800" b="1" baseline="-25000" dirty="0" smtClean="0">
                <a:latin typeface="Arial" charset="0"/>
              </a:rPr>
              <a:t>0</a:t>
            </a:r>
            <a:r>
              <a:rPr lang="en-US" sz="1800" b="1" dirty="0" smtClean="0">
                <a:latin typeface="Arial" charset="0"/>
              </a:rPr>
              <a:t> if</a:t>
            </a:r>
            <a:endParaRPr lang="en-US" sz="1800" dirty="0">
              <a:latin typeface="Arial" charset="0"/>
            </a:endParaRPr>
          </a:p>
        </p:txBody>
      </p:sp>
      <p:graphicFrame>
        <p:nvGraphicFramePr>
          <p:cNvPr id="55" name="Object 54"/>
          <p:cNvGraphicFramePr>
            <a:graphicFrameLocks noChangeAspect="1"/>
          </p:cNvGraphicFramePr>
          <p:nvPr>
            <p:extLst>
              <p:ext uri="{D42A27DB-BD31-4B8C-83A1-F6EECF244321}">
                <p14:modId xmlns:p14="http://schemas.microsoft.com/office/powerpoint/2010/main" val="2297509942"/>
              </p:ext>
            </p:extLst>
          </p:nvPr>
        </p:nvGraphicFramePr>
        <p:xfrm>
          <a:off x="3592579" y="4437071"/>
          <a:ext cx="802368" cy="314784"/>
        </p:xfrm>
        <a:graphic>
          <a:graphicData uri="http://schemas.openxmlformats.org/presentationml/2006/ole">
            <mc:AlternateContent xmlns:mc="http://schemas.openxmlformats.org/markup-compatibility/2006">
              <mc:Choice xmlns:v="urn:schemas-microsoft-com:vml" Requires="v">
                <p:oleObj spid="_x0000_s217719" name="Equation" r:id="rId19" imgW="1002960" imgH="393480" progId="Equation.DSMT4">
                  <p:embed/>
                </p:oleObj>
              </mc:Choice>
              <mc:Fallback>
                <p:oleObj name="Equation" r:id="rId19" imgW="1002960" imgH="393480" progId="Equation.DSMT4">
                  <p:embed/>
                  <p:pic>
                    <p:nvPicPr>
                      <p:cNvPr id="0" name=""/>
                      <p:cNvPicPr>
                        <a:picLocks noChangeAspect="1" noChangeArrowheads="1"/>
                      </p:cNvPicPr>
                      <p:nvPr/>
                    </p:nvPicPr>
                    <p:blipFill>
                      <a:blip r:embed="rId20"/>
                      <a:srcRect/>
                      <a:stretch>
                        <a:fillRect/>
                      </a:stretch>
                    </p:blipFill>
                    <p:spPr bwMode="auto">
                      <a:xfrm>
                        <a:off x="3592579" y="4437071"/>
                        <a:ext cx="802368" cy="3147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Text Box 2"/>
          <p:cNvSpPr txBox="1">
            <a:spLocks noChangeArrowheads="1"/>
          </p:cNvSpPr>
          <p:nvPr/>
        </p:nvSpPr>
        <p:spPr bwMode="auto">
          <a:xfrm>
            <a:off x="464400" y="4951413"/>
            <a:ext cx="2393950" cy="6683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smtClean="0">
                <a:latin typeface="Arial" charset="0"/>
              </a:rPr>
              <a:t>Degrees of freedom</a:t>
            </a:r>
            <a:endParaRPr lang="en-US" sz="1800" dirty="0">
              <a:latin typeface="Arial" charset="0"/>
            </a:endParaRPr>
          </a:p>
        </p:txBody>
      </p:sp>
      <p:sp>
        <p:nvSpPr>
          <p:cNvPr id="57" name="Text Box 2"/>
          <p:cNvSpPr txBox="1">
            <a:spLocks noChangeArrowheads="1"/>
          </p:cNvSpPr>
          <p:nvPr/>
        </p:nvSpPr>
        <p:spPr bwMode="auto">
          <a:xfrm>
            <a:off x="3521850" y="4951414"/>
            <a:ext cx="860425"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i="1" dirty="0" smtClean="0">
                <a:latin typeface="+mn-lt"/>
              </a:rPr>
              <a:t>n</a:t>
            </a:r>
            <a:r>
              <a:rPr lang="en-US" sz="1800" b="1" dirty="0" smtClean="0">
                <a:latin typeface="+mn-lt"/>
              </a:rPr>
              <a:t> – 1</a:t>
            </a:r>
            <a:endParaRPr lang="en-US" sz="1800" dirty="0">
              <a:latin typeface="+mn-lt"/>
            </a:endParaRPr>
          </a:p>
        </p:txBody>
      </p:sp>
      <p:sp>
        <p:nvSpPr>
          <p:cNvPr id="58" name="Text Box 2"/>
          <p:cNvSpPr txBox="1">
            <a:spLocks noChangeArrowheads="1"/>
          </p:cNvSpPr>
          <p:nvPr/>
        </p:nvSpPr>
        <p:spPr bwMode="auto">
          <a:xfrm>
            <a:off x="5968575" y="4951414"/>
            <a:ext cx="1860550"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i="1" dirty="0" smtClean="0">
                <a:latin typeface="+mn-lt"/>
              </a:rPr>
              <a:t>n</a:t>
            </a:r>
            <a:r>
              <a:rPr lang="en-US" sz="1800" b="1" dirty="0" smtClean="0">
                <a:latin typeface="+mn-lt"/>
              </a:rPr>
              <a:t> – </a:t>
            </a:r>
            <a:r>
              <a:rPr lang="en-US" sz="1800" b="1" i="1" dirty="0" smtClean="0">
                <a:latin typeface="+mn-lt"/>
              </a:rPr>
              <a:t>k</a:t>
            </a:r>
            <a:r>
              <a:rPr lang="en-US" sz="1800" b="1" dirty="0" smtClean="0">
                <a:latin typeface="+mn-lt"/>
              </a:rPr>
              <a:t> = </a:t>
            </a:r>
            <a:r>
              <a:rPr lang="en-US" sz="1800" b="1" i="1" dirty="0">
                <a:latin typeface="+mn-lt"/>
              </a:rPr>
              <a:t>n</a:t>
            </a:r>
            <a:r>
              <a:rPr lang="en-US" sz="1800" b="1" dirty="0">
                <a:latin typeface="+mn-lt"/>
              </a:rPr>
              <a:t> – </a:t>
            </a:r>
            <a:r>
              <a:rPr lang="en-US" sz="1800" b="1" dirty="0" smtClean="0">
                <a:latin typeface="+mn-lt"/>
              </a:rPr>
              <a:t>2</a:t>
            </a:r>
            <a:endParaRPr lang="en-US" sz="1800" dirty="0">
              <a:latin typeface="+mn-lt"/>
            </a:endParaRPr>
          </a:p>
        </p:txBody>
      </p:sp>
      <p:sp>
        <p:nvSpPr>
          <p:cNvPr id="59" name="Rectangle 58"/>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61"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62"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63" name="Straight Connector 62"/>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Connector 63"/>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5" name="Object 64"/>
          <p:cNvGraphicFramePr>
            <a:graphicFrameLocks noChangeAspect="1"/>
          </p:cNvGraphicFramePr>
          <p:nvPr>
            <p:extLst>
              <p:ext uri="{D42A27DB-BD31-4B8C-83A1-F6EECF244321}">
                <p14:modId xmlns:p14="http://schemas.microsoft.com/office/powerpoint/2010/main" val="3556031956"/>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17720" name="Equation" r:id="rId21" imgW="1358640" imgH="380880" progId="Equation.DSMT4">
                  <p:embed/>
                </p:oleObj>
              </mc:Choice>
              <mc:Fallback>
                <p:oleObj name="Equation" r:id="rId21" imgW="1358640" imgH="380880" progId="Equation.DSMT4">
                  <p:embed/>
                  <p:pic>
                    <p:nvPicPr>
                      <p:cNvPr id="0" name=""/>
                      <p:cNvPicPr>
                        <a:picLocks noChangeAspect="1" noChangeArrowheads="1"/>
                      </p:cNvPicPr>
                      <p:nvPr/>
                    </p:nvPicPr>
                    <p:blipFill>
                      <a:blip r:embed="rId22"/>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591173744"/>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17721" name="Equation" r:id="rId23" imgW="1346040" imgH="380880" progId="Equation.DSMT4">
                  <p:embed/>
                </p:oleObj>
              </mc:Choice>
              <mc:Fallback>
                <p:oleObj name="Equation" r:id="rId23" imgW="1346040" imgH="380880" progId="Equation.DSMT4">
                  <p:embed/>
                  <p:pic>
                    <p:nvPicPr>
                      <p:cNvPr id="0" name=""/>
                      <p:cNvPicPr>
                        <a:picLocks noChangeAspect="1" noChangeArrowheads="1"/>
                      </p:cNvPicPr>
                      <p:nvPr/>
                    </p:nvPicPr>
                    <p:blipFill>
                      <a:blip r:embed="rId24"/>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22222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an illustration, we will consider a model relating price inflation to wage inflation.  </a:t>
            </a:r>
            <a:r>
              <a:rPr lang="en-GB" sz="1500" b="1" i="1"/>
              <a:t>p</a:t>
            </a:r>
            <a:r>
              <a:rPr lang="en-GB" sz="1500" b="1"/>
              <a:t> is the percentage annual rate of growth of prices and </a:t>
            </a:r>
            <a:r>
              <a:rPr lang="en-GB" sz="1500" b="1" i="1"/>
              <a:t>w</a:t>
            </a:r>
            <a:r>
              <a:rPr lang="en-GB" sz="1500" b="1"/>
              <a:t> is the percentage annual rate of growth of wages.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8"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2273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test the hypothesis that the rate of price inflation is equal to the rate of wage inflation.  The null hypothesis is therefore </a:t>
            </a:r>
            <a:r>
              <a:rPr lang="en-GB" sz="1500" b="1" i="1"/>
              <a:t>H</a:t>
            </a:r>
            <a:r>
              <a:rPr lang="en-GB" sz="1500" b="1" baseline="-25000"/>
              <a:t>0</a:t>
            </a:r>
            <a:r>
              <a:rPr lang="en-GB" sz="1500" b="1"/>
              <a:t>: </a:t>
            </a:r>
            <a:r>
              <a:rPr lang="en-GB" sz="1800" b="1" i="1">
                <a:latin typeface="Symbol" pitchFamily="18" charset="2"/>
              </a:rPr>
              <a:t>b</a:t>
            </a:r>
            <a:r>
              <a:rPr lang="en-GB" sz="1500" b="1" baseline="-25000"/>
              <a:t>2</a:t>
            </a:r>
            <a:r>
              <a:rPr lang="en-GB" sz="1500" b="1"/>
              <a:t> = 1.0.  (We should also test </a:t>
            </a:r>
            <a:r>
              <a:rPr lang="en-GB" sz="1800" b="1" i="1">
                <a:latin typeface="Symbol" pitchFamily="18" charset="2"/>
              </a:rPr>
              <a:t>b</a:t>
            </a:r>
            <a:r>
              <a:rPr lang="en-GB" sz="1500" b="1" baseline="-25000"/>
              <a:t>1</a:t>
            </a:r>
            <a:r>
              <a:rPr lang="en-GB" sz="1500" b="1"/>
              <a:t> = 0.)</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0"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2263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the regression result is as shown (standard errors in parentheses).  Our actual estimate of the slope coefficient is only 0.82.  We will check whether we should reject the null hypothesis. </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
        <p:nvSpPr>
          <p:cNvPr id="18" name="Rectangle 17"/>
          <p:cNvSpPr>
            <a:spLocks noChangeArrowheads="1"/>
          </p:cNvSpPr>
          <p:nvPr/>
        </p:nvSpPr>
        <p:spPr bwMode="auto">
          <a:xfrm>
            <a:off x="0" y="2376000"/>
            <a:ext cx="9144000" cy="91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5"/>
          <p:cNvGraphicFramePr>
            <a:graphicFrameLocks noChangeAspect="1"/>
          </p:cNvGraphicFramePr>
          <p:nvPr>
            <p:extLst>
              <p:ext uri="{D42A27DB-BD31-4B8C-83A1-F6EECF244321}">
                <p14:modId xmlns:p14="http://schemas.microsoft.com/office/powerpoint/2010/main" val="4123975470"/>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226370" name="Equation" r:id="rId3" imgW="2095200" imgH="647640" progId="Equation.3">
                  <p:embed/>
                </p:oleObj>
              </mc:Choice>
              <mc:Fallback>
                <p:oleObj name="Equation" r:id="rId3" imgW="2095200" imgH="647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2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2252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compute the </a:t>
            </a:r>
            <a:r>
              <a:rPr lang="en-GB" sz="1500" b="1" i="1"/>
              <a:t>t</a:t>
            </a:r>
            <a:r>
              <a:rPr lang="en-GB" sz="1500" b="1"/>
              <a:t> statistic by subtracting the hypothetical true value from the sample estimate and dividing by the standard error.  It comes to </a:t>
            </a:r>
            <a:r>
              <a:rPr lang="en-GB" sz="1500" b="1">
                <a:cs typeface="Arial" charset="0"/>
              </a:rPr>
              <a:t>–1.80.</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2"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
        <p:nvSpPr>
          <p:cNvPr id="18" name="Rectangle 17"/>
          <p:cNvSpPr>
            <a:spLocks noChangeArrowheads="1"/>
          </p:cNvSpPr>
          <p:nvPr/>
        </p:nvSpPr>
        <p:spPr bwMode="auto">
          <a:xfrm>
            <a:off x="0" y="2376000"/>
            <a:ext cx="9144000" cy="91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5"/>
          <p:cNvGraphicFramePr>
            <a:graphicFrameLocks noChangeAspect="1"/>
          </p:cNvGraphicFramePr>
          <p:nvPr>
            <p:extLst>
              <p:ext uri="{D42A27DB-BD31-4B8C-83A1-F6EECF244321}">
                <p14:modId xmlns:p14="http://schemas.microsoft.com/office/powerpoint/2010/main" val="1753074537"/>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225400" name="Equation" r:id="rId3" imgW="2095200" imgH="647640" progId="Equation.3">
                  <p:embed/>
                </p:oleObj>
              </mc:Choice>
              <mc:Fallback>
                <p:oleObj name="Equation" r:id="rId3" imgW="2095200" imgH="647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3398400"/>
            <a:ext cx="9144000" cy="10730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922180995"/>
              </p:ext>
            </p:extLst>
          </p:nvPr>
        </p:nvGraphicFramePr>
        <p:xfrm>
          <a:off x="2716213" y="3470275"/>
          <a:ext cx="4235450" cy="935038"/>
        </p:xfrm>
        <a:graphic>
          <a:graphicData uri="http://schemas.openxmlformats.org/presentationml/2006/ole">
            <mc:AlternateContent xmlns:mc="http://schemas.openxmlformats.org/markup-compatibility/2006">
              <mc:Choice xmlns:v="urn:schemas-microsoft-com:vml" Requires="v">
                <p:oleObj spid="_x0000_s225401" name="Equation" r:id="rId5" imgW="4241520" imgH="939600" progId="Equation.DSMT4">
                  <p:embed/>
                </p:oleObj>
              </mc:Choice>
              <mc:Fallback>
                <p:oleObj name="Equation" r:id="rId5" imgW="4241520" imgH="939600" progId="Equation.DSMT4">
                  <p:embed/>
                  <p:pic>
                    <p:nvPicPr>
                      <p:cNvPr id="0" name=""/>
                      <p:cNvPicPr>
                        <a:picLocks noChangeAspect="1" noChangeArrowheads="1"/>
                      </p:cNvPicPr>
                      <p:nvPr/>
                    </p:nvPicPr>
                    <p:blipFill>
                      <a:blip r:embed="rId6"/>
                      <a:srcRect/>
                      <a:stretch>
                        <a:fillRect/>
                      </a:stretch>
                    </p:blipFill>
                    <p:spPr bwMode="auto">
                      <a:xfrm>
                        <a:off x="2716213" y="3470275"/>
                        <a:ext cx="42354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2242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There are 20 observations in the sample.  We have estimated 2 parameters, so there are 18 degrees of freedom.</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5" name="Text Box 2"/>
          <p:cNvSpPr txBox="1">
            <a:spLocks noChangeArrowheads="1"/>
          </p:cNvSpPr>
          <p:nvPr/>
        </p:nvSpPr>
        <p:spPr bwMode="auto">
          <a:xfrm>
            <a:off x="301625" y="560388"/>
            <a:ext cx="8532813" cy="19065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
        <p:nvSpPr>
          <p:cNvPr id="19"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
        <p:nvSpPr>
          <p:cNvPr id="27" name="Rectangle 26"/>
          <p:cNvSpPr>
            <a:spLocks noChangeArrowheads="1"/>
          </p:cNvSpPr>
          <p:nvPr/>
        </p:nvSpPr>
        <p:spPr bwMode="auto">
          <a:xfrm>
            <a:off x="0" y="2376000"/>
            <a:ext cx="9144000" cy="91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4579199"/>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5"/>
          <p:cNvGraphicFramePr>
            <a:graphicFrameLocks noChangeAspect="1"/>
          </p:cNvGraphicFramePr>
          <p:nvPr>
            <p:extLst>
              <p:ext uri="{D42A27DB-BD31-4B8C-83A1-F6EECF244321}">
                <p14:modId xmlns:p14="http://schemas.microsoft.com/office/powerpoint/2010/main" val="1753074537"/>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224430" name="Equation" r:id="rId3" imgW="2095200" imgH="647640" progId="Equation.3">
                  <p:embed/>
                </p:oleObj>
              </mc:Choice>
              <mc:Fallback>
                <p:oleObj name="Equation" r:id="rId3" imgW="2095200" imgH="647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7"/>
          <p:cNvGraphicFramePr>
            <a:graphicFrameLocks noChangeAspect="1"/>
          </p:cNvGraphicFramePr>
          <p:nvPr>
            <p:extLst>
              <p:ext uri="{D42A27DB-BD31-4B8C-83A1-F6EECF244321}">
                <p14:modId xmlns:p14="http://schemas.microsoft.com/office/powerpoint/2010/main" val="406421025"/>
              </p:ext>
            </p:extLst>
          </p:nvPr>
        </p:nvGraphicFramePr>
        <p:xfrm>
          <a:off x="1390650" y="4672800"/>
          <a:ext cx="6781800" cy="406400"/>
        </p:xfrm>
        <a:graphic>
          <a:graphicData uri="http://schemas.openxmlformats.org/presentationml/2006/ole">
            <mc:AlternateContent xmlns:mc="http://schemas.openxmlformats.org/markup-compatibility/2006">
              <mc:Choice xmlns:v="urn:schemas-microsoft-com:vml" Requires="v">
                <p:oleObj spid="_x0000_s224431" name="Equation" r:id="rId5" imgW="6781680" imgH="406080" progId="Equation.3">
                  <p:embed/>
                </p:oleObj>
              </mc:Choice>
              <mc:Fallback>
                <p:oleObj name="Equation" r:id="rId5" imgW="6781680" imgH="406080" progId="Equation.3">
                  <p:embed/>
                  <p:pic>
                    <p:nvPicPr>
                      <p:cNvPr id="0" name=""/>
                      <p:cNvPicPr>
                        <a:picLocks noChangeAspect="1" noChangeArrowheads="1"/>
                      </p:cNvPicPr>
                      <p:nvPr/>
                    </p:nvPicPr>
                    <p:blipFill>
                      <a:blip r:embed="rId6"/>
                      <a:srcRect/>
                      <a:stretch>
                        <a:fillRect/>
                      </a:stretch>
                    </p:blipFill>
                    <p:spPr bwMode="auto">
                      <a:xfrm>
                        <a:off x="1390650" y="4672800"/>
                        <a:ext cx="67818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3398400"/>
            <a:ext cx="9144000" cy="10730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922180995"/>
              </p:ext>
            </p:extLst>
          </p:nvPr>
        </p:nvGraphicFramePr>
        <p:xfrm>
          <a:off x="2716213" y="3470275"/>
          <a:ext cx="4235450" cy="935038"/>
        </p:xfrm>
        <a:graphic>
          <a:graphicData uri="http://schemas.openxmlformats.org/presentationml/2006/ole">
            <mc:AlternateContent xmlns:mc="http://schemas.openxmlformats.org/markup-compatibility/2006">
              <mc:Choice xmlns:v="urn:schemas-microsoft-com:vml" Requires="v">
                <p:oleObj spid="_x0000_s224432" name="Equation" r:id="rId7" imgW="4241520" imgH="939600" progId="Equation.DSMT4">
                  <p:embed/>
                </p:oleObj>
              </mc:Choice>
              <mc:Fallback>
                <p:oleObj name="Equation" r:id="rId7" imgW="4241520" imgH="939600" progId="Equation.DSMT4">
                  <p:embed/>
                  <p:pic>
                    <p:nvPicPr>
                      <p:cNvPr id="0" name=""/>
                      <p:cNvPicPr>
                        <a:picLocks noChangeAspect="1" noChangeArrowheads="1"/>
                      </p:cNvPicPr>
                      <p:nvPr/>
                    </p:nvPicPr>
                    <p:blipFill>
                      <a:blip r:embed="rId8"/>
                      <a:srcRect/>
                      <a:stretch>
                        <a:fillRect/>
                      </a:stretch>
                    </p:blipFill>
                    <p:spPr bwMode="auto">
                      <a:xfrm>
                        <a:off x="2716213" y="3470275"/>
                        <a:ext cx="42354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3398400"/>
            <a:ext cx="9144000" cy="10730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2376000"/>
            <a:ext cx="9144000" cy="91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4579199"/>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graphicFrame>
        <p:nvGraphicFramePr>
          <p:cNvPr id="223237" name="Object 5"/>
          <p:cNvGraphicFramePr>
            <a:graphicFrameLocks noChangeAspect="1"/>
          </p:cNvGraphicFramePr>
          <p:nvPr>
            <p:extLst>
              <p:ext uri="{D42A27DB-BD31-4B8C-83A1-F6EECF244321}">
                <p14:modId xmlns:p14="http://schemas.microsoft.com/office/powerpoint/2010/main" val="1638652350"/>
              </p:ext>
            </p:extLst>
          </p:nvPr>
        </p:nvGraphicFramePr>
        <p:xfrm>
          <a:off x="2616200" y="2520000"/>
          <a:ext cx="2143125" cy="638175"/>
        </p:xfrm>
        <a:graphic>
          <a:graphicData uri="http://schemas.openxmlformats.org/presentationml/2006/ole">
            <mc:AlternateContent xmlns:mc="http://schemas.openxmlformats.org/markup-compatibility/2006">
              <mc:Choice xmlns:v="urn:schemas-microsoft-com:vml" Requires="v">
                <p:oleObj spid="_x0000_s223427" name="Equation" r:id="rId3" imgW="2095200" imgH="647640" progId="Equation.3">
                  <p:embed/>
                </p:oleObj>
              </mc:Choice>
              <mc:Fallback>
                <p:oleObj name="Equation" r:id="rId3" imgW="2095200" imgH="6476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2520000"/>
                        <a:ext cx="2143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3238" name="Object 6"/>
          <p:cNvGraphicFramePr>
            <a:graphicFrameLocks noChangeAspect="1"/>
          </p:cNvGraphicFramePr>
          <p:nvPr>
            <p:extLst>
              <p:ext uri="{D42A27DB-BD31-4B8C-83A1-F6EECF244321}">
                <p14:modId xmlns:p14="http://schemas.microsoft.com/office/powerpoint/2010/main" val="342238202"/>
              </p:ext>
            </p:extLst>
          </p:nvPr>
        </p:nvGraphicFramePr>
        <p:xfrm>
          <a:off x="2716213" y="3470275"/>
          <a:ext cx="4235450" cy="935038"/>
        </p:xfrm>
        <a:graphic>
          <a:graphicData uri="http://schemas.openxmlformats.org/presentationml/2006/ole">
            <mc:AlternateContent xmlns:mc="http://schemas.openxmlformats.org/markup-compatibility/2006">
              <mc:Choice xmlns:v="urn:schemas-microsoft-com:vml" Requires="v">
                <p:oleObj spid="_x0000_s223428" name="Equation" r:id="rId5" imgW="4241520" imgH="939600" progId="Equation.DSMT4">
                  <p:embed/>
                </p:oleObj>
              </mc:Choice>
              <mc:Fallback>
                <p:oleObj name="Equation" r:id="rId5" imgW="4241520" imgH="939600" progId="Equation.DSMT4">
                  <p:embed/>
                  <p:pic>
                    <p:nvPicPr>
                      <p:cNvPr id="0" name="Object 6"/>
                      <p:cNvPicPr>
                        <a:picLocks noChangeAspect="1" noChangeArrowheads="1"/>
                      </p:cNvPicPr>
                      <p:nvPr/>
                    </p:nvPicPr>
                    <p:blipFill>
                      <a:blip r:embed="rId6"/>
                      <a:srcRect/>
                      <a:stretch>
                        <a:fillRect/>
                      </a:stretch>
                    </p:blipFill>
                    <p:spPr bwMode="auto">
                      <a:xfrm>
                        <a:off x="2716213" y="3470275"/>
                        <a:ext cx="4235450" cy="935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3239" name="Object 7"/>
          <p:cNvGraphicFramePr>
            <a:graphicFrameLocks noChangeAspect="1"/>
          </p:cNvGraphicFramePr>
          <p:nvPr>
            <p:extLst>
              <p:ext uri="{D42A27DB-BD31-4B8C-83A1-F6EECF244321}">
                <p14:modId xmlns:p14="http://schemas.microsoft.com/office/powerpoint/2010/main" val="659142470"/>
              </p:ext>
            </p:extLst>
          </p:nvPr>
        </p:nvGraphicFramePr>
        <p:xfrm>
          <a:off x="1390650" y="4672800"/>
          <a:ext cx="6781800" cy="406400"/>
        </p:xfrm>
        <a:graphic>
          <a:graphicData uri="http://schemas.openxmlformats.org/presentationml/2006/ole">
            <mc:AlternateContent xmlns:mc="http://schemas.openxmlformats.org/markup-compatibility/2006">
              <mc:Choice xmlns:v="urn:schemas-microsoft-com:vml" Requires="v">
                <p:oleObj spid="_x0000_s223429" name="Equation" r:id="rId7" imgW="6781680" imgH="406080" progId="Equation.3">
                  <p:embed/>
                </p:oleObj>
              </mc:Choice>
              <mc:Fallback>
                <p:oleObj name="Equation" r:id="rId7" imgW="6781680" imgH="406080" progId="Equation.3">
                  <p:embed/>
                  <p:pic>
                    <p:nvPicPr>
                      <p:cNvPr id="0" name="Object 7"/>
                      <p:cNvPicPr>
                        <a:picLocks noChangeAspect="1" noChangeArrowheads="1"/>
                      </p:cNvPicPr>
                      <p:nvPr/>
                    </p:nvPicPr>
                    <p:blipFill>
                      <a:blip r:embed="rId8"/>
                      <a:srcRect/>
                      <a:stretch>
                        <a:fillRect/>
                      </a:stretch>
                    </p:blipFill>
                    <p:spPr bwMode="auto">
                      <a:xfrm>
                        <a:off x="1390650" y="4672800"/>
                        <a:ext cx="67818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32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The critical value of </a:t>
            </a:r>
            <a:r>
              <a:rPr lang="en-GB" sz="1500" b="1" i="1">
                <a:cs typeface="Arial" charset="0"/>
              </a:rPr>
              <a:t>t</a:t>
            </a:r>
            <a:r>
              <a:rPr lang="en-GB" sz="1500" b="1">
                <a:cs typeface="Arial" charset="0"/>
              </a:rPr>
              <a:t> with 18 degrees of freedom is 2.101 at the 5% level.  The absolute value of the </a:t>
            </a:r>
            <a:r>
              <a:rPr lang="en-GB" sz="1500" b="1" i="1">
                <a:cs typeface="Arial" charset="0"/>
              </a:rPr>
              <a:t>t</a:t>
            </a:r>
            <a:r>
              <a:rPr lang="en-GB" sz="1500" b="1">
                <a:cs typeface="Arial" charset="0"/>
              </a:rPr>
              <a:t> statistic is less than this, so we do not reject the null hypothesis.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4"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Text Box 2"/>
          <p:cNvSpPr txBox="1">
            <a:spLocks noChangeArrowheads="1"/>
          </p:cNvSpPr>
          <p:nvPr/>
        </p:nvSpPr>
        <p:spPr bwMode="auto">
          <a:xfrm>
            <a:off x="301625" y="598489"/>
            <a:ext cx="8532813" cy="17446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b="1" dirty="0"/>
              <a:t>	</a:t>
            </a:r>
            <a:r>
              <a:rPr lang="en-US" sz="1800" b="1" dirty="0">
                <a:latin typeface="Arial" charset="0"/>
              </a:rPr>
              <a:t>Example:	</a:t>
            </a:r>
            <a:r>
              <a:rPr lang="en-US" b="1" i="1" dirty="0"/>
              <a:t>p</a:t>
            </a:r>
            <a:r>
              <a:rPr lang="en-US" b="1" dirty="0"/>
              <a:t> =</a:t>
            </a:r>
            <a:r>
              <a:rPr lang="en-US" b="1" dirty="0">
                <a:latin typeface="Symbol" pitchFamily="18" charset="2"/>
              </a:rPr>
              <a:t> </a:t>
            </a:r>
            <a:r>
              <a:rPr lang="en-US" b="1" i="1" dirty="0">
                <a:latin typeface="Symbol" pitchFamily="18" charset="2"/>
              </a:rPr>
              <a:t>b</a:t>
            </a:r>
            <a:r>
              <a:rPr lang="en-US" b="1" baseline="-25000" dirty="0"/>
              <a:t>1</a:t>
            </a:r>
            <a:r>
              <a:rPr lang="en-US" b="1" dirty="0"/>
              <a:t> + </a:t>
            </a:r>
            <a:r>
              <a:rPr lang="en-US" b="1" i="1" dirty="0">
                <a:latin typeface="Symbol" pitchFamily="18" charset="2"/>
              </a:rPr>
              <a:t>b</a:t>
            </a:r>
            <a:r>
              <a:rPr lang="en-US" b="1" baseline="-25000" dirty="0"/>
              <a:t>2</a:t>
            </a:r>
            <a:r>
              <a:rPr lang="en-US" b="1" i="1" dirty="0"/>
              <a:t>w</a:t>
            </a:r>
            <a:r>
              <a:rPr lang="en-US" b="1" dirty="0"/>
              <a:t> + </a:t>
            </a:r>
            <a:r>
              <a:rPr lang="en-US" b="1" i="1" dirty="0"/>
              <a:t>u</a:t>
            </a:r>
            <a:endParaRPr lang="en-US" b="1" dirty="0"/>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1.0</a:t>
            </a:r>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1.0</a:t>
            </a:r>
          </a:p>
          <a:p>
            <a:pPr>
              <a:tabLst>
                <a:tab pos="542925" algn="l"/>
                <a:tab pos="3590925" algn="l"/>
              </a:tabLst>
            </a:pPr>
            <a:endParaRPr lang="en-US" sz="1800" b="1" dirty="0">
              <a:latin typeface="Arial" charset="0"/>
            </a:endParaRPr>
          </a:p>
          <a:p>
            <a:r>
              <a:rPr lang="en-US" b="1" dirty="0">
                <a:latin typeface="Arial"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99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0994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describes the testing of a hypotheses relating to regression coefficients. </a:t>
            </a:r>
            <a:r>
              <a:rPr lang="en-GB" sz="1500" b="1" dirty="0" smtClean="0"/>
              <a:t> It is concerned only with procedures, not with theory.</a:t>
            </a:r>
            <a:endParaRPr lang="en-GB" sz="1500" b="1" dirty="0">
              <a:latin typeface="Times New Roman" pitchFamily="18" charset="0"/>
            </a:endParaRPr>
          </a:p>
        </p:txBody>
      </p:sp>
      <p:sp>
        <p:nvSpPr>
          <p:cNvPr id="20994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0"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2"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3"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24" name="Object 23"/>
          <p:cNvGraphicFramePr>
            <a:graphicFrameLocks noChangeAspect="1"/>
          </p:cNvGraphicFramePr>
          <p:nvPr>
            <p:extLst>
              <p:ext uri="{D42A27DB-BD31-4B8C-83A1-F6EECF244321}">
                <p14:modId xmlns:p14="http://schemas.microsoft.com/office/powerpoint/2010/main" val="2805635222"/>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0201" name="Equation" r:id="rId3" imgW="304560" imgH="291960" progId="Equation.DSMT4">
                  <p:embed/>
                </p:oleObj>
              </mc:Choice>
              <mc:Fallback>
                <p:oleObj name="Equation" r:id="rId3" imgW="304560" imgH="291960" progId="Equation.DSMT4">
                  <p:embed/>
                  <p:pic>
                    <p:nvPicPr>
                      <p:cNvPr id="0" name=""/>
                      <p:cNvPicPr>
                        <a:picLocks noChangeAspect="1" noChangeArrowheads="1"/>
                      </p:cNvPicPr>
                      <p:nvPr/>
                    </p:nvPicPr>
                    <p:blipFill>
                      <a:blip r:embed="rId4"/>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7"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28"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29" name="Straight Connector 28"/>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6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228364" name="Text Box 12"/>
          <p:cNvSpPr txBox="1">
            <a:spLocks noChangeArrowheads="1"/>
          </p:cNvSpPr>
          <p:nvPr/>
        </p:nvSpPr>
        <p:spPr bwMode="auto">
          <a:xfrm>
            <a:off x="454025" y="608013"/>
            <a:ext cx="8532813" cy="4621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1800">
              <a:latin typeface="Arial" charset="0"/>
            </a:endParaRPr>
          </a:p>
          <a:p>
            <a:endParaRPr lang="en-US" b="1"/>
          </a:p>
        </p:txBody>
      </p:sp>
      <p:sp>
        <p:nvSpPr>
          <p:cNvPr id="22836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In practice it is unusual to have a feeling for the actual value of the coefficients.  Very often the objective of the analysis is to demonstrate that </a:t>
            </a:r>
            <a:r>
              <a:rPr lang="en-US" sz="1500" b="1" i="1">
                <a:cs typeface="Arial" charset="0"/>
              </a:rPr>
              <a:t>Y</a:t>
            </a:r>
            <a:r>
              <a:rPr lang="en-US" sz="1500" b="1">
                <a:cs typeface="Arial" charset="0"/>
              </a:rPr>
              <a:t> is influenced by </a:t>
            </a:r>
            <a:r>
              <a:rPr lang="en-US" sz="1500" b="1" i="1">
                <a:cs typeface="Arial" charset="0"/>
              </a:rPr>
              <a:t>X</a:t>
            </a:r>
            <a:r>
              <a:rPr lang="en-US" sz="1500" b="1">
                <a:cs typeface="Arial" charset="0"/>
              </a:rPr>
              <a:t>, without having any specific prior notion of the actual coefficients of the relationship.</a:t>
            </a:r>
            <a:endParaRPr lang="en-GB" sz="1500" b="1">
              <a:cs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2"/>
          <p:cNvSpPr txBox="1">
            <a:spLocks noChangeArrowheads="1"/>
          </p:cNvSpPr>
          <p:nvPr/>
        </p:nvSpPr>
        <p:spPr bwMode="auto">
          <a:xfrm>
            <a:off x="301625" y="598489"/>
            <a:ext cx="8532813" cy="1706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a:t>
            </a:r>
            <a:endParaRPr lang="en-US" b="1" dirty="0">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93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2293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In this case it is usual to define </a:t>
            </a:r>
            <a:r>
              <a:rPr lang="en-GB" sz="1500" b="1" i="1">
                <a:latin typeface="Symbol" pitchFamily="18" charset="2"/>
                <a:cs typeface="Arial" charset="0"/>
              </a:rPr>
              <a:t>b</a:t>
            </a:r>
            <a:r>
              <a:rPr lang="en-GB" sz="1500" b="1" baseline="-25000">
                <a:cs typeface="Arial" charset="0"/>
              </a:rPr>
              <a:t>2</a:t>
            </a:r>
            <a:r>
              <a:rPr lang="en-GB" sz="1500" b="1">
                <a:cs typeface="Arial" charset="0"/>
              </a:rPr>
              <a:t> = 0 as the null hypothesis.  In words, the null hypothesis is that </a:t>
            </a:r>
            <a:r>
              <a:rPr lang="en-GB" sz="1500" b="1" i="1">
                <a:cs typeface="Arial" charset="0"/>
              </a:rPr>
              <a:t>X</a:t>
            </a:r>
            <a:r>
              <a:rPr lang="en-GB" sz="1500" b="1">
                <a:cs typeface="Arial" charset="0"/>
              </a:rPr>
              <a:t> does not influence </a:t>
            </a:r>
            <a:r>
              <a:rPr lang="en-GB" sz="1500" b="1" i="1">
                <a:cs typeface="Arial" charset="0"/>
              </a:rPr>
              <a:t>Y</a:t>
            </a:r>
            <a:r>
              <a:rPr lang="en-GB" sz="1500" b="1">
                <a:cs typeface="Arial" charset="0"/>
              </a:rPr>
              <a:t>.  We then try to demonstrate that the null hypothesis is false.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0" name="Text Box 2"/>
          <p:cNvSpPr txBox="1">
            <a:spLocks noChangeArrowheads="1"/>
          </p:cNvSpPr>
          <p:nvPr/>
        </p:nvSpPr>
        <p:spPr bwMode="auto">
          <a:xfrm>
            <a:off x="301625" y="598489"/>
            <a:ext cx="8532813" cy="1706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a:p>
            <a:pPr>
              <a:tabLst>
                <a:tab pos="542925" algn="l"/>
                <a:tab pos="3590925" algn="l"/>
              </a:tabLst>
            </a:pPr>
            <a:endParaRPr lang="en-US" sz="1800" b="1" dirty="0">
              <a:latin typeface="Arial" charset="0"/>
            </a:endParaRPr>
          </a:p>
          <a:p>
            <a:r>
              <a:rPr lang="en-US" b="1" dirty="0">
                <a:latin typeface="Arial"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23040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For the null hypothesis </a:t>
            </a:r>
            <a:r>
              <a:rPr lang="en-GB" sz="1500" b="1" i="1">
                <a:latin typeface="Symbol" pitchFamily="18" charset="2"/>
                <a:cs typeface="Arial" charset="0"/>
              </a:rPr>
              <a:t>b</a:t>
            </a:r>
            <a:r>
              <a:rPr lang="en-GB" sz="1500" b="1" baseline="-25000">
                <a:cs typeface="Arial" charset="0"/>
              </a:rPr>
              <a:t>2</a:t>
            </a:r>
            <a:r>
              <a:rPr lang="en-GB" sz="1500" b="1">
                <a:cs typeface="Arial" charset="0"/>
              </a:rPr>
              <a:t> = 0, the </a:t>
            </a:r>
            <a:r>
              <a:rPr lang="en-GB" sz="1500" b="1" i="1">
                <a:cs typeface="Arial" charset="0"/>
              </a:rPr>
              <a:t>t</a:t>
            </a:r>
            <a:r>
              <a:rPr lang="en-GB" sz="1500" b="1">
                <a:cs typeface="Arial" charset="0"/>
              </a:rPr>
              <a:t> statistic reduces to the estimate of the coefficient divided by its standard error.</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3"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2"/>
          <p:cNvSpPr txBox="1">
            <a:spLocks noChangeArrowheads="1"/>
          </p:cNvSpPr>
          <p:nvPr/>
        </p:nvSpPr>
        <p:spPr bwMode="auto">
          <a:xfrm>
            <a:off x="301625" y="598489"/>
            <a:ext cx="8532813" cy="1706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a:p>
            <a:pPr>
              <a:tabLst>
                <a:tab pos="542925" algn="l"/>
                <a:tab pos="3590925" algn="l"/>
              </a:tabLst>
            </a:pPr>
            <a:endParaRPr lang="en-US" sz="1800" b="1" dirty="0">
              <a:latin typeface="Arial" charset="0"/>
            </a:endParaRPr>
          </a:p>
          <a:p>
            <a:r>
              <a:rPr lang="en-US" b="1" dirty="0">
                <a:latin typeface="Arial" charset="0"/>
              </a:rPr>
              <a:t>	</a:t>
            </a:r>
          </a:p>
        </p:txBody>
      </p:sp>
      <p:sp>
        <p:nvSpPr>
          <p:cNvPr id="11" name="Rectangle 10"/>
          <p:cNvSpPr>
            <a:spLocks noChangeArrowheads="1"/>
          </p:cNvSpPr>
          <p:nvPr/>
        </p:nvSpPr>
        <p:spPr bwMode="auto">
          <a:xfrm>
            <a:off x="0" y="2376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4247069449"/>
              </p:ext>
            </p:extLst>
          </p:nvPr>
        </p:nvGraphicFramePr>
        <p:xfrm>
          <a:off x="3254375" y="2444750"/>
          <a:ext cx="2827338" cy="933450"/>
        </p:xfrm>
        <a:graphic>
          <a:graphicData uri="http://schemas.openxmlformats.org/presentationml/2006/ole">
            <mc:AlternateContent xmlns:mc="http://schemas.openxmlformats.org/markup-compatibility/2006">
              <mc:Choice xmlns:v="urn:schemas-microsoft-com:vml" Requires="v">
                <p:oleObj spid="_x0000_s230481" name="Equation" r:id="rId3" imgW="2831760" imgH="939600" progId="Equation.DSMT4">
                  <p:embed/>
                </p:oleObj>
              </mc:Choice>
              <mc:Fallback>
                <p:oleObj name="Equation" r:id="rId3" imgW="2831760" imgH="939600" progId="Equation.DSMT4">
                  <p:embed/>
                  <p:pic>
                    <p:nvPicPr>
                      <p:cNvPr id="0" name=""/>
                      <p:cNvPicPr>
                        <a:picLocks noChangeAspect="1" noChangeArrowheads="1"/>
                      </p:cNvPicPr>
                      <p:nvPr/>
                    </p:nvPicPr>
                    <p:blipFill>
                      <a:blip r:embed="rId4"/>
                      <a:srcRect/>
                      <a:stretch>
                        <a:fillRect/>
                      </a:stretch>
                    </p:blipFill>
                    <p:spPr bwMode="auto">
                      <a:xfrm>
                        <a:off x="3254375" y="2444750"/>
                        <a:ext cx="2827338" cy="933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14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23143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This ratio is commonly called the </a:t>
            </a:r>
            <a:r>
              <a:rPr lang="en-GB" sz="1500" b="1" i="1">
                <a:cs typeface="Arial" charset="0"/>
              </a:rPr>
              <a:t>t</a:t>
            </a:r>
            <a:r>
              <a:rPr lang="en-GB" sz="1500" b="1">
                <a:cs typeface="Arial" charset="0"/>
              </a:rPr>
              <a:t> statistic for the coefficient and it is automatically printed out as part of the regression results.  To perform the test for a given significance level, we compare the </a:t>
            </a:r>
            <a:r>
              <a:rPr lang="en-GB" sz="1500" b="1" i="1">
                <a:cs typeface="Arial" charset="0"/>
              </a:rPr>
              <a:t>t</a:t>
            </a:r>
            <a:r>
              <a:rPr lang="en-GB" sz="1500" b="1">
                <a:cs typeface="Arial" charset="0"/>
              </a:rPr>
              <a:t> statistic directly with the critical value of </a:t>
            </a:r>
            <a:r>
              <a:rPr lang="en-GB" sz="1500" b="1" i="1">
                <a:cs typeface="Arial" charset="0"/>
              </a:rPr>
              <a:t>t</a:t>
            </a:r>
            <a:r>
              <a:rPr lang="en-GB" sz="1500" b="1">
                <a:cs typeface="Arial" charset="0"/>
              </a:rPr>
              <a:t> for that significance level.</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3" name="Rectangle 16"/>
          <p:cNvSpPr>
            <a:spLocks noChangeArrowheads="1"/>
          </p:cNvSpPr>
          <p:nvPr/>
        </p:nvSpPr>
        <p:spPr bwMode="auto">
          <a:xfrm>
            <a:off x="0" y="574500"/>
            <a:ext cx="9144000" cy="169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2"/>
          <p:cNvSpPr txBox="1">
            <a:spLocks noChangeArrowheads="1"/>
          </p:cNvSpPr>
          <p:nvPr/>
        </p:nvSpPr>
        <p:spPr bwMode="auto">
          <a:xfrm>
            <a:off x="301625" y="598489"/>
            <a:ext cx="8532813" cy="1706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tabLst>
                <a:tab pos="542925" algn="l"/>
                <a:tab pos="3590925" algn="l"/>
              </a:tabLst>
            </a:pPr>
            <a:r>
              <a:rPr lang="en-US" sz="1800" b="1" dirty="0">
                <a:latin typeface="Arial" pitchFamily="34" charset="0"/>
                <a:cs typeface="Arial" pitchFamily="34" charset="0"/>
              </a:rPr>
              <a:t>	</a:t>
            </a:r>
            <a:r>
              <a:rPr lang="en-US" sz="1800" b="1" dirty="0" smtClean="0">
                <a:latin typeface="Arial" pitchFamily="34" charset="0"/>
                <a:cs typeface="Arial" pitchFamily="34" charset="0"/>
              </a:rPr>
              <a:t>Model   </a:t>
            </a:r>
            <a:r>
              <a:rPr lang="en-US" sz="1800" b="1" dirty="0" smtClean="0">
                <a:latin typeface="Arial" charset="0"/>
              </a:rPr>
              <a:t>                            </a:t>
            </a:r>
            <a:r>
              <a:rPr lang="en-US" sz="1100" b="1" dirty="0" smtClean="0">
                <a:latin typeface="Arial" charset="0"/>
              </a:rPr>
              <a:t> </a:t>
            </a:r>
            <a:r>
              <a:rPr lang="en-US" sz="1800" b="1" dirty="0" smtClean="0">
                <a:latin typeface="Arial" charset="0"/>
              </a:rPr>
              <a:t>     </a:t>
            </a:r>
            <a:r>
              <a:rPr lang="en-US" sz="900" b="1" dirty="0" smtClean="0">
                <a:latin typeface="Arial" charset="0"/>
              </a:rPr>
              <a:t> </a:t>
            </a:r>
            <a:r>
              <a:rPr lang="en-US" b="1" i="1" dirty="0" smtClean="0">
                <a:latin typeface="+mn-lt"/>
              </a:rPr>
              <a:t>Y</a:t>
            </a:r>
            <a:r>
              <a:rPr lang="en-US" b="1" dirty="0" smtClean="0">
                <a:latin typeface="+mn-lt"/>
              </a:rPr>
              <a:t> = </a:t>
            </a:r>
            <a:r>
              <a:rPr lang="en-US" b="1" i="1" dirty="0" smtClean="0">
                <a:latin typeface="Symbol" pitchFamily="18" charset="2"/>
              </a:rPr>
              <a:t>b</a:t>
            </a:r>
            <a:r>
              <a:rPr lang="en-US" b="1" baseline="-25000" dirty="0" smtClean="0">
                <a:latin typeface="+mn-lt"/>
              </a:rPr>
              <a:t>1</a:t>
            </a:r>
            <a:r>
              <a:rPr lang="en-US" b="1" dirty="0" smtClean="0">
                <a:latin typeface="+mn-lt"/>
              </a:rPr>
              <a:t> + </a:t>
            </a:r>
            <a:r>
              <a:rPr lang="en-US" b="1" i="1" dirty="0" smtClean="0">
                <a:latin typeface="Symbol" pitchFamily="18" charset="2"/>
              </a:rPr>
              <a:t>b</a:t>
            </a:r>
            <a:r>
              <a:rPr lang="en-US" b="1" baseline="-25000" dirty="0" smtClean="0">
                <a:latin typeface="+mn-lt"/>
              </a:rPr>
              <a:t>2</a:t>
            </a:r>
            <a:r>
              <a:rPr lang="en-US" b="1" i="1" dirty="0" smtClean="0">
                <a:latin typeface="+mn-lt"/>
              </a:rPr>
              <a:t>X</a:t>
            </a:r>
            <a:r>
              <a:rPr lang="en-US" b="1" dirty="0" smtClean="0">
                <a:latin typeface="+mn-lt"/>
              </a:rPr>
              <a:t> + </a:t>
            </a:r>
            <a:r>
              <a:rPr lang="en-US" b="1" i="1" dirty="0" smtClean="0">
                <a:latin typeface="+mn-lt"/>
              </a:rPr>
              <a:t>u</a:t>
            </a:r>
            <a:endParaRPr lang="en-US" b="1" i="1" dirty="0">
              <a:latin typeface="+mn-lt"/>
            </a:endParaRPr>
          </a:p>
          <a:p>
            <a:pPr>
              <a:spcBef>
                <a:spcPct val="50000"/>
              </a:spcBef>
              <a:tabLst>
                <a:tab pos="542925" algn="l"/>
                <a:tab pos="3590925" algn="l"/>
              </a:tabLst>
            </a:pPr>
            <a:r>
              <a:rPr lang="en-US" sz="1800" b="1" dirty="0">
                <a:latin typeface="Arial" charset="0"/>
              </a:rPr>
              <a:t>	Null hypothesis:	</a:t>
            </a:r>
            <a:r>
              <a:rPr lang="en-US" b="1" i="1" dirty="0"/>
              <a:t>H</a:t>
            </a:r>
            <a:r>
              <a:rPr lang="en-US" b="1" baseline="-25000" dirty="0"/>
              <a:t>0</a:t>
            </a:r>
            <a:r>
              <a:rPr lang="en-US" b="1" dirty="0"/>
              <a:t>: </a:t>
            </a:r>
            <a:r>
              <a:rPr lang="en-US" b="1" i="1" dirty="0">
                <a:latin typeface="Symbol" pitchFamily="18" charset="2"/>
              </a:rPr>
              <a:t>b</a:t>
            </a:r>
            <a:r>
              <a:rPr lang="en-US" b="1" baseline="-25000" dirty="0"/>
              <a:t>2</a:t>
            </a:r>
            <a:r>
              <a:rPr lang="en-US" b="1" dirty="0"/>
              <a:t> = </a:t>
            </a:r>
            <a:r>
              <a:rPr lang="en-US" b="1" dirty="0" smtClean="0"/>
              <a:t>0</a:t>
            </a:r>
            <a:endParaRPr lang="en-US" b="1" dirty="0"/>
          </a:p>
          <a:p>
            <a:pPr>
              <a:spcBef>
                <a:spcPct val="50000"/>
              </a:spcBef>
              <a:tabLst>
                <a:tab pos="542925" algn="l"/>
                <a:tab pos="3590925" algn="l"/>
              </a:tabLst>
            </a:pPr>
            <a:r>
              <a:rPr lang="en-US" sz="1800" b="1" dirty="0">
                <a:latin typeface="Arial" charset="0"/>
              </a:rPr>
              <a:t>	Alternative hypothesis:	</a:t>
            </a:r>
            <a:r>
              <a:rPr lang="en-US" b="1" i="1" dirty="0"/>
              <a:t>H</a:t>
            </a:r>
            <a:r>
              <a:rPr lang="en-US" b="1" baseline="-25000" dirty="0"/>
              <a:t>1</a:t>
            </a:r>
            <a:r>
              <a:rPr lang="en-US" b="1" dirty="0"/>
              <a:t>: </a:t>
            </a:r>
            <a:r>
              <a:rPr lang="en-US" b="1" i="1" dirty="0">
                <a:latin typeface="Symbol" pitchFamily="18" charset="2"/>
              </a:rPr>
              <a:t>b</a:t>
            </a:r>
            <a:r>
              <a:rPr lang="en-US" b="1" baseline="-25000" dirty="0"/>
              <a:t>2</a:t>
            </a:r>
            <a:r>
              <a:rPr lang="en-US" b="1" dirty="0"/>
              <a:t> </a:t>
            </a:r>
            <a:r>
              <a:rPr lang="en-US" b="1" dirty="0">
                <a:cs typeface="Arial" charset="0"/>
              </a:rPr>
              <a:t>≠ </a:t>
            </a:r>
            <a:r>
              <a:rPr lang="en-US" b="1" dirty="0" smtClean="0">
                <a:cs typeface="Arial" charset="0"/>
              </a:rPr>
              <a:t>0</a:t>
            </a:r>
            <a:endParaRPr lang="en-US" b="1" dirty="0">
              <a:cs typeface="Arial" charset="0"/>
            </a:endParaRPr>
          </a:p>
          <a:p>
            <a:pPr>
              <a:tabLst>
                <a:tab pos="542925" algn="l"/>
                <a:tab pos="3590925" algn="l"/>
              </a:tabLst>
            </a:pPr>
            <a:endParaRPr lang="en-US" sz="1800" b="1" dirty="0">
              <a:latin typeface="Arial" charset="0"/>
            </a:endParaRPr>
          </a:p>
          <a:p>
            <a:r>
              <a:rPr lang="en-US" b="1" dirty="0">
                <a:latin typeface="Arial" charset="0"/>
              </a:rPr>
              <a:t>	</a:t>
            </a:r>
          </a:p>
        </p:txBody>
      </p:sp>
      <p:sp>
        <p:nvSpPr>
          <p:cNvPr id="15" name="Rectangle 14"/>
          <p:cNvSpPr>
            <a:spLocks noChangeArrowheads="1"/>
          </p:cNvSpPr>
          <p:nvPr/>
        </p:nvSpPr>
        <p:spPr bwMode="auto">
          <a:xfrm>
            <a:off x="0" y="2376000"/>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269398988"/>
              </p:ext>
            </p:extLst>
          </p:nvPr>
        </p:nvGraphicFramePr>
        <p:xfrm>
          <a:off x="3254375" y="2444750"/>
          <a:ext cx="2827338" cy="933450"/>
        </p:xfrm>
        <a:graphic>
          <a:graphicData uri="http://schemas.openxmlformats.org/presentationml/2006/ole">
            <mc:AlternateContent xmlns:mc="http://schemas.openxmlformats.org/markup-compatibility/2006">
              <mc:Choice xmlns:v="urn:schemas-microsoft-com:vml" Requires="v">
                <p:oleObj spid="_x0000_s231509" name="Equation" r:id="rId3" imgW="2831760" imgH="939600" progId="Equation.DSMT4">
                  <p:embed/>
                </p:oleObj>
              </mc:Choice>
              <mc:Fallback>
                <p:oleObj name="Equation" r:id="rId3" imgW="2831760" imgH="939600" progId="Equation.DSMT4">
                  <p:embed/>
                  <p:pic>
                    <p:nvPicPr>
                      <p:cNvPr id="0" name=""/>
                      <p:cNvPicPr>
                        <a:picLocks noChangeAspect="1" noChangeArrowheads="1"/>
                      </p:cNvPicPr>
                      <p:nvPr/>
                    </p:nvPicPr>
                    <p:blipFill>
                      <a:blip r:embed="rId4"/>
                      <a:srcRect/>
                      <a:stretch>
                        <a:fillRect/>
                      </a:stretch>
                    </p:blipFill>
                    <p:spPr bwMode="auto">
                      <a:xfrm>
                        <a:off x="3254375" y="2444750"/>
                        <a:ext cx="2827338" cy="933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245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23245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cs typeface="Arial" charset="0"/>
              </a:rPr>
              <a:t>Here is the output from the earnings function fitted in a previous slideshow, with the </a:t>
            </a:r>
            <a:r>
              <a:rPr lang="en-GB" sz="1500" b="1" i="1" dirty="0">
                <a:cs typeface="Arial" charset="0"/>
              </a:rPr>
              <a:t>t</a:t>
            </a:r>
            <a:r>
              <a:rPr lang="en-GB" sz="1500" b="1" dirty="0">
                <a:cs typeface="Arial" charset="0"/>
              </a:rPr>
              <a:t> statistics highlighted.</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2"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7"/>
          <p:cNvSpPr>
            <a:spLocks noChangeArrowheads="1"/>
          </p:cNvSpPr>
          <p:nvPr/>
        </p:nvSpPr>
        <p:spPr bwMode="auto">
          <a:xfrm>
            <a:off x="4337050"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347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2334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You can see that the </a:t>
            </a:r>
            <a:r>
              <a:rPr lang="en-GB" sz="1500" b="1" i="1">
                <a:cs typeface="Arial" charset="0"/>
              </a:rPr>
              <a:t>t</a:t>
            </a:r>
            <a:r>
              <a:rPr lang="en-GB" sz="1500" b="1">
                <a:cs typeface="Arial" charset="0"/>
              </a:rPr>
              <a:t> statistic for the coefficient of </a:t>
            </a:r>
            <a:r>
              <a:rPr lang="en-GB" sz="1500" b="1" i="1">
                <a:cs typeface="Arial" charset="0"/>
              </a:rPr>
              <a:t>S</a:t>
            </a:r>
            <a:r>
              <a:rPr lang="en-GB" sz="1500" b="1">
                <a:cs typeface="Arial" charset="0"/>
              </a:rPr>
              <a:t> is enormous.  We would reject the null hypothesis that schooling does not affect earnings at the 1% significance level (critical value about 2.59).</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4337050"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3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24372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In this case we could go further and reject the null hypothesis that schooling does not affect earnings at the 0.1% significance level.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4337050"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74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24474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The advantage of reporting rejection at the 0.1% level, instead of the 1% level, is that the risk of mistakenly rejecting the null hypothesis of no effect is now only 0.1% instead of 1%.  The result is therefore even more convincing.</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4337050"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50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23450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We have seen that </a:t>
            </a:r>
            <a:r>
              <a:rPr lang="en-GB" sz="1500" b="1" dirty="0">
                <a:cs typeface="Arial" charset="0"/>
              </a:rPr>
              <a:t>the intercept does not </a:t>
            </a:r>
            <a:r>
              <a:rPr lang="en-GB" sz="1500" b="1" dirty="0" smtClean="0">
                <a:cs typeface="Arial" charset="0"/>
              </a:rPr>
              <a:t>have </a:t>
            </a:r>
            <a:r>
              <a:rPr lang="en-GB" sz="1500" b="1" dirty="0">
                <a:cs typeface="Arial" charset="0"/>
              </a:rPr>
              <a:t>any </a:t>
            </a:r>
            <a:r>
              <a:rPr lang="en-GB" sz="1500" b="1" dirty="0" smtClean="0">
                <a:cs typeface="Arial" charset="0"/>
              </a:rPr>
              <a:t>plausible meaning</a:t>
            </a:r>
            <a:r>
              <a:rPr lang="en-GB" sz="1500" b="1" dirty="0">
                <a:cs typeface="Arial" charset="0"/>
              </a:rPr>
              <a:t>, </a:t>
            </a:r>
            <a:r>
              <a:rPr lang="en-GB" sz="1500" b="1" dirty="0" smtClean="0">
                <a:cs typeface="Arial" charset="0"/>
              </a:rPr>
              <a:t>so it </a:t>
            </a:r>
            <a:r>
              <a:rPr lang="en-GB" sz="1500" b="1" dirty="0">
                <a:cs typeface="Arial" charset="0"/>
              </a:rPr>
              <a:t>does not make sense to perform a </a:t>
            </a:r>
            <a:r>
              <a:rPr lang="en-GB" sz="1500" b="1" i="1" dirty="0">
                <a:cs typeface="Arial" charset="0"/>
              </a:rPr>
              <a:t>t</a:t>
            </a:r>
            <a:r>
              <a:rPr lang="en-GB" sz="1500" b="1" dirty="0">
                <a:cs typeface="Arial" charset="0"/>
              </a:rPr>
              <a:t> test on it.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4337050"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2355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The next column in the output gives what are known as the </a:t>
            </a:r>
            <a:r>
              <a:rPr lang="en-GB" sz="1500" b="1" i="1">
                <a:cs typeface="Arial" charset="0"/>
              </a:rPr>
              <a:t>p</a:t>
            </a:r>
            <a:r>
              <a:rPr lang="en-GB" sz="1500" b="1">
                <a:cs typeface="Arial" charset="0"/>
              </a:rPr>
              <a:t> values for each coefficient.  </a:t>
            </a:r>
            <a:r>
              <a:rPr lang="en-US" sz="1500" b="1"/>
              <a:t>This is the probability of obtaining the corresponding </a:t>
            </a:r>
            <a:r>
              <a:rPr lang="en-US" sz="1500" b="1" i="1"/>
              <a:t>t</a:t>
            </a:r>
            <a:r>
              <a:rPr lang="en-US" sz="1500" b="1"/>
              <a:t> statistic as a matter of chance, if the null hypothesis </a:t>
            </a:r>
            <a:r>
              <a:rPr lang="en-US" sz="1500" b="1" i="1"/>
              <a:t>H</a:t>
            </a:r>
            <a:r>
              <a:rPr lang="en-US" sz="1500" b="1" baseline="-25000"/>
              <a:t>0</a:t>
            </a:r>
            <a:r>
              <a:rPr lang="en-US" sz="1500" b="1"/>
              <a:t>: </a:t>
            </a:r>
            <a:r>
              <a:rPr lang="en-US" sz="1500" b="1" i="1">
                <a:latin typeface="Symbol" pitchFamily="18" charset="2"/>
              </a:rPr>
              <a:t>b</a:t>
            </a:r>
            <a:r>
              <a:rPr lang="en-US" sz="1500" b="1"/>
              <a:t> = 0 is true.</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99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0994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Hypothesis testing forms a major part of the foundation of econometrics and it is essential to have a clear understanding of the theory.</a:t>
            </a:r>
            <a:endParaRPr lang="en-GB" sz="1500" b="1" dirty="0">
              <a:latin typeface="Times New Roman" pitchFamily="18" charset="0"/>
            </a:endParaRPr>
          </a:p>
        </p:txBody>
      </p:sp>
      <p:sp>
        <p:nvSpPr>
          <p:cNvPr id="20994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20"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3"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4"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25" name="Object 24"/>
          <p:cNvGraphicFramePr>
            <a:graphicFrameLocks noChangeAspect="1"/>
          </p:cNvGraphicFramePr>
          <p:nvPr>
            <p:extLst>
              <p:ext uri="{D42A27DB-BD31-4B8C-83A1-F6EECF244321}">
                <p14:modId xmlns:p14="http://schemas.microsoft.com/office/powerpoint/2010/main" val="2805635222"/>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2552" name="Equation" r:id="rId3" imgW="304560" imgH="291960" progId="Equation.DSMT4">
                  <p:embed/>
                </p:oleObj>
              </mc:Choice>
              <mc:Fallback>
                <p:oleObj name="Equation" r:id="rId3" imgW="304560" imgH="291960" progId="Equation.DSMT4">
                  <p:embed/>
                  <p:pic>
                    <p:nvPicPr>
                      <p:cNvPr id="0" name=""/>
                      <p:cNvPicPr>
                        <a:picLocks noChangeAspect="1" noChangeArrowheads="1"/>
                      </p:cNvPicPr>
                      <p:nvPr/>
                    </p:nvPicPr>
                    <p:blipFill>
                      <a:blip r:embed="rId4"/>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8"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29"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30" name="Straight Connector 29"/>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458119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5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23655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If you reject the null hypothesis</a:t>
            </a:r>
            <a:r>
              <a:rPr lang="en-US" sz="1500" b="1"/>
              <a:t> </a:t>
            </a:r>
            <a:r>
              <a:rPr lang="en-US" sz="1500" b="1" i="1"/>
              <a:t>H</a:t>
            </a:r>
            <a:r>
              <a:rPr lang="en-US" sz="1500" b="1" baseline="-25000"/>
              <a:t>0</a:t>
            </a:r>
            <a:r>
              <a:rPr lang="en-US" sz="1500" b="1"/>
              <a:t>: </a:t>
            </a:r>
            <a:r>
              <a:rPr lang="en-US" sz="1500" b="1" i="1">
                <a:latin typeface="Symbol" pitchFamily="18" charset="2"/>
              </a:rPr>
              <a:t>b</a:t>
            </a:r>
            <a:r>
              <a:rPr lang="en-US" sz="1500" b="1"/>
              <a:t> = 0, this is the probability that you are making a mistake and making a Type I error.  It therefore gives the significance level at which the null hypothesis would just be rejected.</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2375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If </a:t>
            </a:r>
            <a:r>
              <a:rPr lang="en-GB" sz="1500" b="1" i="1">
                <a:cs typeface="Arial" charset="0"/>
              </a:rPr>
              <a:t>p</a:t>
            </a:r>
            <a:r>
              <a:rPr lang="en-GB" sz="1500" b="1">
                <a:cs typeface="Arial" charset="0"/>
              </a:rPr>
              <a:t> = 0.05, the null hypothesis could just be rejected at the 5% level.  If it were 0.01, it could just be rejected at the 1% level.  </a:t>
            </a:r>
            <a:r>
              <a:rPr lang="en-GB" b="1"/>
              <a:t>If it were 0.001, it could just be rejected at the 0.1% level.  This is assuming that you are using two-sided tests.</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2386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cs typeface="Arial" charset="0"/>
              </a:rPr>
              <a:t>In the present case </a:t>
            </a:r>
            <a:r>
              <a:rPr lang="en-GB" sz="1500" b="1" i="1">
                <a:cs typeface="Arial" charset="0"/>
              </a:rPr>
              <a:t>p</a:t>
            </a:r>
            <a:r>
              <a:rPr lang="en-GB" sz="1500" b="1">
                <a:cs typeface="Arial" charset="0"/>
              </a:rPr>
              <a:t> = 0 to three decimal places for the coefficient of </a:t>
            </a:r>
            <a:r>
              <a:rPr lang="en-GB" sz="1500" b="1" i="1">
                <a:cs typeface="Arial" charset="0"/>
              </a:rPr>
              <a:t>S</a:t>
            </a:r>
            <a:r>
              <a:rPr lang="en-GB" sz="1500" b="1">
                <a:cs typeface="Arial" charset="0"/>
              </a:rPr>
              <a:t>.  This means that we can reject the null hypothesis</a:t>
            </a:r>
            <a:r>
              <a:rPr lang="en-US" sz="1500"/>
              <a:t> </a:t>
            </a:r>
            <a:r>
              <a:rPr lang="en-US" sz="1500" b="1" i="1"/>
              <a:t>H</a:t>
            </a:r>
            <a:r>
              <a:rPr lang="en-US" sz="1500" b="1" baseline="-25000"/>
              <a:t>0</a:t>
            </a:r>
            <a:r>
              <a:rPr lang="en-US" sz="1500" b="1"/>
              <a:t>: </a:t>
            </a:r>
            <a:r>
              <a:rPr lang="en-US" sz="1500" b="1" i="1">
                <a:latin typeface="Symbol" pitchFamily="18" charset="2"/>
              </a:rPr>
              <a:t>b</a:t>
            </a:r>
            <a:r>
              <a:rPr lang="en-US" sz="1500" b="1" i="1" baseline="-25000"/>
              <a:t>2</a:t>
            </a:r>
            <a:r>
              <a:rPr lang="en-US" sz="1500" b="1"/>
              <a:t> = 0 </a:t>
            </a:r>
            <a:r>
              <a:rPr lang="en-GB" sz="1500" b="1"/>
              <a:t>at the 0.1% level, without having to refer to the table of critical values of </a:t>
            </a:r>
            <a:r>
              <a:rPr lang="en-GB" sz="1500" b="1" i="1"/>
              <a:t>t</a:t>
            </a:r>
            <a:r>
              <a:rPr lang="en-GB" sz="1500" b="1"/>
              <a:t>.  (Testing the intercept does not make sense in this regression.)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2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23962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The use of </a:t>
            </a:r>
            <a:r>
              <a:rPr lang="en-GB" sz="1500" b="1" i="1" dirty="0" smtClean="0">
                <a:cs typeface="Arial" charset="0"/>
              </a:rPr>
              <a:t>p</a:t>
            </a:r>
            <a:r>
              <a:rPr lang="en-GB" sz="1500" b="1" dirty="0" smtClean="0">
                <a:cs typeface="Arial" charset="0"/>
              </a:rPr>
              <a:t> values </a:t>
            </a:r>
            <a:r>
              <a:rPr lang="en-GB" sz="1500" b="1" dirty="0">
                <a:cs typeface="Arial" charset="0"/>
              </a:rPr>
              <a:t>is a more informative approach to reporting the results of </a:t>
            </a:r>
            <a:r>
              <a:rPr lang="en-GB" sz="1500" b="1" dirty="0" smtClean="0">
                <a:cs typeface="Arial" charset="0"/>
              </a:rPr>
              <a:t>tests  It is </a:t>
            </a:r>
            <a:r>
              <a:rPr lang="en-GB" sz="1500" b="1" dirty="0">
                <a:cs typeface="Arial" charset="0"/>
              </a:rPr>
              <a:t>widely used in the medical literature.  </a:t>
            </a:r>
            <a:endParaRPr lang="en-GB" sz="1500" b="1"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75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775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However, </a:t>
            </a:r>
            <a:r>
              <a:rPr lang="en-GB" sz="1500" b="1" dirty="0">
                <a:cs typeface="Arial" charset="0"/>
              </a:rPr>
              <a:t>in </a:t>
            </a:r>
            <a:r>
              <a:rPr lang="en-GB" sz="1500" b="1" dirty="0" smtClean="0">
                <a:cs typeface="Arial" charset="0"/>
              </a:rPr>
              <a:t>economics, </a:t>
            </a:r>
            <a:r>
              <a:rPr lang="en-GB" sz="1500" b="1" dirty="0">
                <a:cs typeface="Arial" charset="0"/>
              </a:rPr>
              <a:t>standard practice is to report results referring to 5% and 1% significance levels, and sometimes to the 0.1% level (when one can reject at that level). </a:t>
            </a:r>
            <a:endParaRPr lang="en-GB" sz="1500" b="1"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11"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5127625" y="2586975"/>
            <a:ext cx="815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1910" name="Text Box 6"/>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2.6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smtClean="0">
                <a:solidFill>
                  <a:schemeClr val="bg1"/>
                </a:solidFill>
                <a:hlinkClick r:id="rId2"/>
              </a:rPr>
              <a:t>http://www.oxfordtextbooks.co.uk/orc/dougherty5e/</a:t>
            </a:r>
            <a:r>
              <a:rPr lang="en-GB" sz="1200" b="1" dirty="0" smtClean="0">
                <a:solidFill>
                  <a:schemeClr val="bg1"/>
                </a:solidFill>
              </a:rPr>
              <a:t>.</a:t>
            </a: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251911" name="Text Box 7"/>
          <p:cNvSpPr txBox="1">
            <a:spLocks noChangeArrowheads="1"/>
          </p:cNvSpPr>
          <p:nvPr/>
        </p:nvSpPr>
        <p:spPr bwMode="auto">
          <a:xfrm>
            <a:off x="8201025" y="6553200"/>
            <a:ext cx="8667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2016.04.19</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99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0994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theory, discussed in sections R.9 to R.11 of the Review chapter, is non-trivial and requires careful study.  This sequence is purely mechanical and is not in any way a substitute.</a:t>
            </a:r>
            <a:endParaRPr lang="en-GB" sz="1500" b="1" dirty="0">
              <a:latin typeface="Times New Roman" pitchFamily="18" charset="0"/>
            </a:endParaRPr>
          </a:p>
        </p:txBody>
      </p:sp>
      <p:sp>
        <p:nvSpPr>
          <p:cNvPr id="20994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20"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3"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4"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25" name="Object 24"/>
          <p:cNvGraphicFramePr>
            <a:graphicFrameLocks noChangeAspect="1"/>
          </p:cNvGraphicFramePr>
          <p:nvPr>
            <p:extLst>
              <p:ext uri="{D42A27DB-BD31-4B8C-83A1-F6EECF244321}">
                <p14:modId xmlns:p14="http://schemas.microsoft.com/office/powerpoint/2010/main" val="2805635222"/>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6570" name="Equation" r:id="rId3" imgW="304560" imgH="291960" progId="Equation.DSMT4">
                  <p:embed/>
                </p:oleObj>
              </mc:Choice>
              <mc:Fallback>
                <p:oleObj name="Equation" r:id="rId3" imgW="304560" imgH="291960" progId="Equation.DSMT4">
                  <p:embed/>
                  <p:pic>
                    <p:nvPicPr>
                      <p:cNvPr id="0" name=""/>
                      <p:cNvPicPr>
                        <a:picLocks noChangeAspect="1" noChangeArrowheads="1"/>
                      </p:cNvPicPr>
                      <p:nvPr/>
                    </p:nvPicPr>
                    <p:blipFill>
                      <a:blip r:embed="rId4"/>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8"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29"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30" name="Straight Connector 29"/>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46489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99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0994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If you do not understand, for example, the trade-off between the size (significance level) and the power of a test, you should study the material in those sections before looking at this sequence.</a:t>
            </a:r>
            <a:endParaRPr lang="en-GB" sz="1500" b="1" dirty="0">
              <a:latin typeface="Times New Roman" pitchFamily="18" charset="0"/>
            </a:endParaRPr>
          </a:p>
        </p:txBody>
      </p:sp>
      <p:sp>
        <p:nvSpPr>
          <p:cNvPr id="20994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4</a:t>
            </a:r>
          </a:p>
        </p:txBody>
      </p:sp>
      <p:sp>
        <p:nvSpPr>
          <p:cNvPr id="20"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3"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4"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25" name="Object 24"/>
          <p:cNvGraphicFramePr>
            <a:graphicFrameLocks noChangeAspect="1"/>
          </p:cNvGraphicFramePr>
          <p:nvPr>
            <p:extLst>
              <p:ext uri="{D42A27DB-BD31-4B8C-83A1-F6EECF244321}">
                <p14:modId xmlns:p14="http://schemas.microsoft.com/office/powerpoint/2010/main" val="2805635222"/>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3577" name="Equation" r:id="rId3" imgW="304560" imgH="291960" progId="Equation.DSMT4">
                  <p:embed/>
                </p:oleObj>
              </mc:Choice>
              <mc:Fallback>
                <p:oleObj name="Equation" r:id="rId3" imgW="304560" imgH="291960" progId="Equation.DSMT4">
                  <p:embed/>
                  <p:pic>
                    <p:nvPicPr>
                      <p:cNvPr id="0" name=""/>
                      <p:cNvPicPr>
                        <a:picLocks noChangeAspect="1" noChangeArrowheads="1"/>
                      </p:cNvPicPr>
                      <p:nvPr/>
                    </p:nvPicPr>
                    <p:blipFill>
                      <a:blip r:embed="rId4"/>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8"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29"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30" name="Straight Connector 29"/>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039142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402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In our standard example in the Review chapter, we had </a:t>
            </a:r>
            <a:r>
              <a:rPr lang="en-GB" sz="1500" b="1" dirty="0"/>
              <a:t>a random variable </a:t>
            </a:r>
            <a:r>
              <a:rPr lang="en-GB" sz="1500" b="1" i="1" dirty="0"/>
              <a:t>X</a:t>
            </a:r>
            <a:r>
              <a:rPr lang="en-GB" sz="1500" b="1" dirty="0"/>
              <a:t> with unknown population mean </a:t>
            </a:r>
            <a:r>
              <a:rPr lang="en-GB" sz="1500" b="1" i="1" dirty="0">
                <a:latin typeface="Symbol" pitchFamily="18" charset="2"/>
              </a:rPr>
              <a:t>m</a:t>
            </a:r>
            <a:r>
              <a:rPr lang="en-GB" sz="1500" b="1" dirty="0"/>
              <a:t> and variance </a:t>
            </a:r>
            <a:r>
              <a:rPr lang="en-GB" sz="1500" b="1" i="1" dirty="0">
                <a:latin typeface="Symbol" pitchFamily="18" charset="2"/>
              </a:rPr>
              <a:t>s</a:t>
            </a:r>
            <a:r>
              <a:rPr lang="en-GB" sz="1500" b="1" baseline="30000" dirty="0"/>
              <a:t>2</a:t>
            </a:r>
            <a:r>
              <a:rPr lang="en-GB" sz="1500" b="1" dirty="0"/>
              <a:t>.  </a:t>
            </a:r>
            <a:r>
              <a:rPr lang="en-GB" sz="1500" b="1" dirty="0" smtClean="0"/>
              <a:t>Given a sample of data, we used the sample mean as an estimator of </a:t>
            </a:r>
            <a:r>
              <a:rPr lang="en-GB" sz="1500" b="1" i="1" dirty="0" smtClean="0">
                <a:latin typeface="Symbol" pitchFamily="18" charset="2"/>
              </a:rPr>
              <a:t>m</a:t>
            </a:r>
            <a:r>
              <a:rPr lang="en-GB" sz="1500" b="1" dirty="0" smtClean="0"/>
              <a:t>.</a:t>
            </a:r>
            <a:endParaRPr lang="en-GB" sz="1500" b="1" dirty="0">
              <a:latin typeface="Times New Roman" pitchFamily="18" charset="0"/>
            </a:endParaRPr>
          </a:p>
        </p:txBody>
      </p:sp>
      <p:sp>
        <p:nvSpPr>
          <p:cNvPr id="214031"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5</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1"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6"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7"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28" name="Object 27"/>
          <p:cNvGraphicFramePr>
            <a:graphicFrameLocks noChangeAspect="1"/>
          </p:cNvGraphicFramePr>
          <p:nvPr>
            <p:extLst>
              <p:ext uri="{D42A27DB-BD31-4B8C-83A1-F6EECF244321}">
                <p14:modId xmlns:p14="http://schemas.microsoft.com/office/powerpoint/2010/main" val="486588099"/>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4282" name="Equation" r:id="rId3" imgW="304560" imgH="291960" progId="Equation.DSMT4">
                  <p:embed/>
                </p:oleObj>
              </mc:Choice>
              <mc:Fallback>
                <p:oleObj name="Equation" r:id="rId3" imgW="304560" imgH="291960" progId="Equation.DSMT4">
                  <p:embed/>
                  <p:pic>
                    <p:nvPicPr>
                      <p:cNvPr id="0" name=""/>
                      <p:cNvPicPr>
                        <a:picLocks noChangeAspect="1" noChangeArrowheads="1"/>
                      </p:cNvPicPr>
                      <p:nvPr/>
                    </p:nvPicPr>
                    <p:blipFill>
                      <a:blip r:embed="rId4"/>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32"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33" name="Straight Connector 32"/>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402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In  the context of the regression model, we have unknown parameters </a:t>
            </a:r>
            <a:r>
              <a:rPr lang="en-GB" sz="1500" b="1" i="1" dirty="0" smtClean="0">
                <a:latin typeface="Symbol" pitchFamily="18" charset="2"/>
              </a:rPr>
              <a:t>b</a:t>
            </a:r>
            <a:r>
              <a:rPr lang="en-GB" sz="1500" b="1" baseline="-25000" dirty="0" smtClean="0"/>
              <a:t>1</a:t>
            </a:r>
            <a:r>
              <a:rPr lang="en-GB" sz="1500" b="1" dirty="0" smtClean="0"/>
              <a:t> and </a:t>
            </a:r>
            <a:r>
              <a:rPr lang="en-GB" sz="1500" b="1" i="1" dirty="0" smtClean="0">
                <a:latin typeface="Symbol" pitchFamily="18" charset="2"/>
              </a:rPr>
              <a:t>b</a:t>
            </a:r>
            <a:r>
              <a:rPr lang="en-GB" sz="1500" b="1" baseline="-25000" dirty="0" smtClean="0"/>
              <a:t>2</a:t>
            </a:r>
            <a:r>
              <a:rPr lang="en-GB" sz="1500" b="1" dirty="0" smtClean="0"/>
              <a:t> and we have derived estimators      and      for them.  In what follows, we shall focus on </a:t>
            </a:r>
            <a:r>
              <a:rPr lang="en-GB" sz="1500" b="1" i="1" dirty="0" smtClean="0">
                <a:latin typeface="Symbol" pitchFamily="18" charset="2"/>
              </a:rPr>
              <a:t>b</a:t>
            </a:r>
            <a:r>
              <a:rPr lang="en-GB" sz="1500" b="1" baseline="-25000" dirty="0" smtClean="0"/>
              <a:t>2</a:t>
            </a:r>
            <a:r>
              <a:rPr lang="en-GB" sz="1500" b="1" dirty="0" smtClean="0"/>
              <a:t> and its estimator   </a:t>
            </a:r>
            <a:r>
              <a:rPr lang="en-GB" sz="1500" b="1" i="1" dirty="0" smtClean="0"/>
              <a:t>  </a:t>
            </a:r>
            <a:r>
              <a:rPr lang="en-GB" sz="1500" b="1" dirty="0" smtClean="0"/>
              <a:t>.</a:t>
            </a:r>
            <a:endParaRPr lang="en-GB" sz="1500" b="1" dirty="0">
              <a:latin typeface="Times New Roman" pitchFamily="18" charset="0"/>
            </a:endParaRPr>
          </a:p>
        </p:txBody>
      </p:sp>
      <p:sp>
        <p:nvSpPr>
          <p:cNvPr id="214031"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6</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1"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4022158847"/>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35618" name="Equation" r:id="rId3" imgW="3238200" imgH="952200" progId="Equation.DSMT4">
                  <p:embed/>
                </p:oleObj>
              </mc:Choice>
              <mc:Fallback>
                <p:oleObj name="Equation" r:id="rId3" imgW="3238200" imgH="952200" progId="Equation.DSMT4">
                  <p:embed/>
                  <p:pic>
                    <p:nvPicPr>
                      <p:cNvPr id="0" name=""/>
                      <p:cNvPicPr>
                        <a:picLocks noChangeAspect="1" noChangeArrowheads="1"/>
                      </p:cNvPicPr>
                      <p:nvPr/>
                    </p:nvPicPr>
                    <p:blipFill>
                      <a:blip r:embed="rId4"/>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3"/>
          <p:cNvGraphicFramePr>
            <a:graphicFrameLocks noChangeAspect="1"/>
          </p:cNvGraphicFramePr>
          <p:nvPr>
            <p:extLst>
              <p:ext uri="{D42A27DB-BD31-4B8C-83A1-F6EECF244321}">
                <p14:modId xmlns:p14="http://schemas.microsoft.com/office/powerpoint/2010/main" val="4093056198"/>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35619" name="Equation" r:id="rId5" imgW="2171520" imgH="380880" progId="Equation.DSMT4">
                  <p:embed/>
                </p:oleObj>
              </mc:Choice>
              <mc:Fallback>
                <p:oleObj name="Equation" r:id="rId5" imgW="2171520" imgH="380880" progId="Equation.DSMT4">
                  <p:embed/>
                  <p:pic>
                    <p:nvPicPr>
                      <p:cNvPr id="0" name=""/>
                      <p:cNvPicPr>
                        <a:picLocks noChangeAspect="1" noChangeArrowheads="1"/>
                      </p:cNvPicPr>
                      <p:nvPr/>
                    </p:nvPicPr>
                    <p:blipFill>
                      <a:blip r:embed="rId6"/>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28"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29"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30" name="Object 29"/>
          <p:cNvGraphicFramePr>
            <a:graphicFrameLocks noChangeAspect="1"/>
          </p:cNvGraphicFramePr>
          <p:nvPr>
            <p:extLst>
              <p:ext uri="{D42A27DB-BD31-4B8C-83A1-F6EECF244321}">
                <p14:modId xmlns:p14="http://schemas.microsoft.com/office/powerpoint/2010/main" val="2574625700"/>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35620" name="Equation" r:id="rId7" imgW="304560" imgH="291960" progId="Equation.DSMT4">
                  <p:embed/>
                </p:oleObj>
              </mc:Choice>
              <mc:Fallback>
                <p:oleObj name="Equation" r:id="rId7" imgW="304560" imgH="291960" progId="Equation.DSMT4">
                  <p:embed/>
                  <p:pic>
                    <p:nvPicPr>
                      <p:cNvPr id="0" name=""/>
                      <p:cNvPicPr>
                        <a:picLocks noChangeAspect="1" noChangeArrowheads="1"/>
                      </p:cNvPicPr>
                      <p:nvPr/>
                    </p:nvPicPr>
                    <p:blipFill>
                      <a:blip r:embed="rId8"/>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5"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36"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37" name="Straight Connector 36"/>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 name="Object 1"/>
          <p:cNvGraphicFramePr>
            <a:graphicFrameLocks noChangeAspect="1"/>
          </p:cNvGraphicFramePr>
          <p:nvPr>
            <p:extLst>
              <p:ext uri="{D42A27DB-BD31-4B8C-83A1-F6EECF244321}">
                <p14:modId xmlns:p14="http://schemas.microsoft.com/office/powerpoint/2010/main" val="3009034998"/>
              </p:ext>
            </p:extLst>
          </p:nvPr>
        </p:nvGraphicFramePr>
        <p:xfrm>
          <a:off x="2786067" y="6075366"/>
          <a:ext cx="221180" cy="289199"/>
        </p:xfrm>
        <a:graphic>
          <a:graphicData uri="http://schemas.openxmlformats.org/presentationml/2006/ole">
            <mc:AlternateContent xmlns:mc="http://schemas.openxmlformats.org/markup-compatibility/2006">
              <mc:Choice xmlns:v="urn:schemas-microsoft-com:vml" Requires="v">
                <p:oleObj spid="_x0000_s235621" name="Equation" r:id="rId9" imgW="330120" imgH="431640" progId="Equation.DSMT4">
                  <p:embed/>
                </p:oleObj>
              </mc:Choice>
              <mc:Fallback>
                <p:oleObj name="Equation" r:id="rId9" imgW="330120" imgH="431640" progId="Equation.DSMT4">
                  <p:embed/>
                  <p:pic>
                    <p:nvPicPr>
                      <p:cNvPr id="0" name="Object 9"/>
                      <p:cNvPicPr>
                        <a:picLocks noChangeAspect="1" noChangeArrowheads="1"/>
                      </p:cNvPicPr>
                      <p:nvPr/>
                    </p:nvPicPr>
                    <p:blipFill>
                      <a:blip r:embed="rId10"/>
                      <a:srcRect/>
                      <a:stretch>
                        <a:fillRect/>
                      </a:stretch>
                    </p:blipFill>
                    <p:spPr bwMode="auto">
                      <a:xfrm>
                        <a:off x="2786067" y="607536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32174394"/>
              </p:ext>
            </p:extLst>
          </p:nvPr>
        </p:nvGraphicFramePr>
        <p:xfrm>
          <a:off x="2124075" y="6075363"/>
          <a:ext cx="211138" cy="288925"/>
        </p:xfrm>
        <a:graphic>
          <a:graphicData uri="http://schemas.openxmlformats.org/presentationml/2006/ole">
            <mc:AlternateContent xmlns:mc="http://schemas.openxmlformats.org/markup-compatibility/2006">
              <mc:Choice xmlns:v="urn:schemas-microsoft-com:vml" Requires="v">
                <p:oleObj spid="_x0000_s235622" name="Equation" r:id="rId11" imgW="317160" imgH="431640" progId="Equation.DSMT4">
                  <p:embed/>
                </p:oleObj>
              </mc:Choice>
              <mc:Fallback>
                <p:oleObj name="Equation" r:id="rId11" imgW="317160" imgH="431640" progId="Equation.DSMT4">
                  <p:embed/>
                  <p:pic>
                    <p:nvPicPr>
                      <p:cNvPr id="0" name="Object 1"/>
                      <p:cNvPicPr>
                        <a:picLocks noChangeAspect="1" noChangeArrowheads="1"/>
                      </p:cNvPicPr>
                      <p:nvPr/>
                    </p:nvPicPr>
                    <p:blipFill>
                      <a:blip r:embed="rId12"/>
                      <a:srcRect/>
                      <a:stretch>
                        <a:fillRect/>
                      </a:stretch>
                    </p:blipFill>
                    <p:spPr bwMode="auto">
                      <a:xfrm>
                        <a:off x="2124075" y="6075363"/>
                        <a:ext cx="211138"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658963980"/>
              </p:ext>
            </p:extLst>
          </p:nvPr>
        </p:nvGraphicFramePr>
        <p:xfrm>
          <a:off x="1281113" y="6303963"/>
          <a:ext cx="220662" cy="288925"/>
        </p:xfrm>
        <a:graphic>
          <a:graphicData uri="http://schemas.openxmlformats.org/presentationml/2006/ole">
            <mc:AlternateContent xmlns:mc="http://schemas.openxmlformats.org/markup-compatibility/2006">
              <mc:Choice xmlns:v="urn:schemas-microsoft-com:vml" Requires="v">
                <p:oleObj spid="_x0000_s235623" name="Equation" r:id="rId13" imgW="330120" imgH="431640" progId="Equation.DSMT4">
                  <p:embed/>
                </p:oleObj>
              </mc:Choice>
              <mc:Fallback>
                <p:oleObj name="Equation" r:id="rId13" imgW="330120" imgH="4316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81113" y="6303963"/>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651304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300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In the case of the random variable </a:t>
            </a:r>
            <a:r>
              <a:rPr lang="en-GB" sz="1500" b="1" i="1" dirty="0" smtClean="0"/>
              <a:t>X</a:t>
            </a:r>
            <a:r>
              <a:rPr lang="en-GB" sz="1500" b="1" dirty="0" smtClean="0"/>
              <a:t>, our standard null hypothesis was that </a:t>
            </a:r>
            <a:r>
              <a:rPr lang="en-GB" sz="1500" b="1" i="1" dirty="0" smtClean="0">
                <a:latin typeface="Symbol" pitchFamily="18" charset="2"/>
              </a:rPr>
              <a:t>m</a:t>
            </a:r>
            <a:r>
              <a:rPr lang="en-GB" sz="1500" b="1" dirty="0" smtClean="0"/>
              <a:t> was equal to some specific value </a:t>
            </a:r>
            <a:r>
              <a:rPr lang="en-GB" sz="1500" b="1" i="1" dirty="0" smtClean="0">
                <a:latin typeface="Symbol" pitchFamily="18" charset="2"/>
              </a:rPr>
              <a:t>m</a:t>
            </a:r>
            <a:r>
              <a:rPr lang="en-GB" sz="1500" b="1" baseline="-25000" dirty="0" smtClean="0"/>
              <a:t>0</a:t>
            </a:r>
            <a:r>
              <a:rPr lang="en-GB" sz="1500" b="1" dirty="0" smtClean="0"/>
              <a:t>.  In the case of the regression model, our null hypothesis is that </a:t>
            </a:r>
            <a:r>
              <a:rPr lang="en-GB" sz="1500" b="1" i="1" dirty="0" smtClean="0">
                <a:latin typeface="Symbol" pitchFamily="18" charset="2"/>
              </a:rPr>
              <a:t>b</a:t>
            </a:r>
            <a:r>
              <a:rPr lang="en-GB" sz="1500" b="1" baseline="-25000" dirty="0" smtClean="0"/>
              <a:t>2</a:t>
            </a:r>
            <a:r>
              <a:rPr lang="en-GB" sz="1500" b="1" dirty="0" smtClean="0"/>
              <a:t> is equal to some specific value      .</a:t>
            </a:r>
            <a:endParaRPr lang="en-GB" sz="1500" b="1" dirty="0">
              <a:latin typeface="Times New Roman" pitchFamily="18" charset="0"/>
            </a:endParaRPr>
          </a:p>
        </p:txBody>
      </p:sp>
      <p:sp>
        <p:nvSpPr>
          <p:cNvPr id="213008"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7</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9"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32" name="Object 4"/>
          <p:cNvGraphicFramePr>
            <a:graphicFrameLocks noChangeAspect="1"/>
          </p:cNvGraphicFramePr>
          <p:nvPr>
            <p:extLst>
              <p:ext uri="{D42A27DB-BD31-4B8C-83A1-F6EECF244321}">
                <p14:modId xmlns:p14="http://schemas.microsoft.com/office/powerpoint/2010/main" val="1214223105"/>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13406"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1140967204"/>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13407"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9"/>
          <p:cNvGraphicFramePr>
            <a:graphicFrameLocks noChangeAspect="1"/>
          </p:cNvGraphicFramePr>
          <p:nvPr>
            <p:extLst>
              <p:ext uri="{D42A27DB-BD31-4B8C-83A1-F6EECF244321}">
                <p14:modId xmlns:p14="http://schemas.microsoft.com/office/powerpoint/2010/main" val="2551817657"/>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13408" name="Equation" r:id="rId7" imgW="3238200" imgH="952200" progId="Equation.DSMT4">
                  <p:embed/>
                </p:oleObj>
              </mc:Choice>
              <mc:Fallback>
                <p:oleObj name="Equation" r:id="rId7" imgW="3238200" imgH="952200" progId="Equation.DSMT4">
                  <p:embed/>
                  <p:pic>
                    <p:nvPicPr>
                      <p:cNvPr id="0" name=""/>
                      <p:cNvPicPr>
                        <a:picLocks noChangeAspect="1" noChangeArrowheads="1"/>
                      </p:cNvPicPr>
                      <p:nvPr/>
                    </p:nvPicPr>
                    <p:blipFill>
                      <a:blip r:embed="rId8"/>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3"/>
          <p:cNvGraphicFramePr>
            <a:graphicFrameLocks noChangeAspect="1"/>
          </p:cNvGraphicFramePr>
          <p:nvPr>
            <p:extLst>
              <p:ext uri="{D42A27DB-BD31-4B8C-83A1-F6EECF244321}">
                <p14:modId xmlns:p14="http://schemas.microsoft.com/office/powerpoint/2010/main" val="1731190514"/>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13409" name="Equation" r:id="rId9" imgW="2171520" imgH="380880" progId="Equation.DSMT4">
                  <p:embed/>
                </p:oleObj>
              </mc:Choice>
              <mc:Fallback>
                <p:oleObj name="Equation" r:id="rId9" imgW="2171520" imgH="380880" progId="Equation.DSMT4">
                  <p:embed/>
                  <p:pic>
                    <p:nvPicPr>
                      <p:cNvPr id="0" name=""/>
                      <p:cNvPicPr>
                        <a:picLocks noChangeAspect="1" noChangeArrowheads="1"/>
                      </p:cNvPicPr>
                      <p:nvPr/>
                    </p:nvPicPr>
                    <p:blipFill>
                      <a:blip r:embed="rId10"/>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39"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41"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42" name="Object 41"/>
          <p:cNvGraphicFramePr>
            <a:graphicFrameLocks noChangeAspect="1"/>
          </p:cNvGraphicFramePr>
          <p:nvPr>
            <p:extLst>
              <p:ext uri="{D42A27DB-BD31-4B8C-83A1-F6EECF244321}">
                <p14:modId xmlns:p14="http://schemas.microsoft.com/office/powerpoint/2010/main" val="1761209368"/>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3410" name="Equation" r:id="rId11" imgW="304560" imgH="291960" progId="Equation.DSMT4">
                  <p:embed/>
                </p:oleObj>
              </mc:Choice>
              <mc:Fallback>
                <p:oleObj name="Equation" r:id="rId11" imgW="304560" imgH="291960" progId="Equation.DSMT4">
                  <p:embed/>
                  <p:pic>
                    <p:nvPicPr>
                      <p:cNvPr id="0" name=""/>
                      <p:cNvPicPr>
                        <a:picLocks noChangeAspect="1" noChangeArrowheads="1"/>
                      </p:cNvPicPr>
                      <p:nvPr/>
                    </p:nvPicPr>
                    <p:blipFill>
                      <a:blip r:embed="rId12"/>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49"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50" name="Rectangle 49"/>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52"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53"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54" name="Straight Connector 53"/>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2" name="Object 61"/>
          <p:cNvGraphicFramePr>
            <a:graphicFrameLocks noChangeAspect="1"/>
          </p:cNvGraphicFramePr>
          <p:nvPr>
            <p:extLst>
              <p:ext uri="{D42A27DB-BD31-4B8C-83A1-F6EECF244321}">
                <p14:modId xmlns:p14="http://schemas.microsoft.com/office/powerpoint/2010/main" val="560824548"/>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13411" name="Equation" r:id="rId13" imgW="1358640" imgH="380880" progId="Equation.DSMT4">
                  <p:embed/>
                </p:oleObj>
              </mc:Choice>
              <mc:Fallback>
                <p:oleObj name="Equation" r:id="rId13" imgW="1358640" imgH="380880" progId="Equation.DSMT4">
                  <p:embed/>
                  <p:pic>
                    <p:nvPicPr>
                      <p:cNvPr id="0" name=""/>
                      <p:cNvPicPr>
                        <a:picLocks noChangeAspect="1" noChangeArrowheads="1"/>
                      </p:cNvPicPr>
                      <p:nvPr/>
                    </p:nvPicPr>
                    <p:blipFill>
                      <a:blip r:embed="rId14"/>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3782840839"/>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13412" name="Equation" r:id="rId15" imgW="1346040" imgH="380880" progId="Equation.DSMT4">
                  <p:embed/>
                </p:oleObj>
              </mc:Choice>
              <mc:Fallback>
                <p:oleObj name="Equation" r:id="rId15" imgW="1346040" imgH="380880" progId="Equation.DSMT4">
                  <p:embed/>
                  <p:pic>
                    <p:nvPicPr>
                      <p:cNvPr id="0" name=""/>
                      <p:cNvPicPr>
                        <a:picLocks noChangeAspect="1" noChangeArrowheads="1"/>
                      </p:cNvPicPr>
                      <p:nvPr/>
                    </p:nvPicPr>
                    <p:blipFill>
                      <a:blip r:embed="rId16"/>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80152117"/>
              </p:ext>
            </p:extLst>
          </p:nvPr>
        </p:nvGraphicFramePr>
        <p:xfrm>
          <a:off x="3006725" y="6307138"/>
          <a:ext cx="238125" cy="280987"/>
        </p:xfrm>
        <a:graphic>
          <a:graphicData uri="http://schemas.openxmlformats.org/presentationml/2006/ole">
            <mc:AlternateContent xmlns:mc="http://schemas.openxmlformats.org/markup-compatibility/2006">
              <mc:Choice xmlns:v="urn:schemas-microsoft-com:vml" Requires="v">
                <p:oleObj spid="_x0000_s213413" name="Equation" r:id="rId17" imgW="355320" imgH="419040" progId="Equation.DSMT4">
                  <p:embed/>
                </p:oleObj>
              </mc:Choice>
              <mc:Fallback>
                <p:oleObj name="Equation" r:id="rId17" imgW="355320" imgH="419040" progId="Equation.DSMT4">
                  <p:embed/>
                  <p:pic>
                    <p:nvPicPr>
                      <p:cNvPr id="0" name="Object 1"/>
                      <p:cNvPicPr>
                        <a:picLocks noChangeAspect="1" noChangeArrowheads="1"/>
                      </p:cNvPicPr>
                      <p:nvPr/>
                    </p:nvPicPr>
                    <p:blipFill>
                      <a:blip r:embed="rId18"/>
                      <a:srcRect/>
                      <a:stretch>
                        <a:fillRect/>
                      </a:stretch>
                    </p:blipFill>
                    <p:spPr bwMode="auto">
                      <a:xfrm>
                        <a:off x="3006725" y="6307138"/>
                        <a:ext cx="23812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09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For both the population mean </a:t>
            </a:r>
            <a:r>
              <a:rPr lang="en-GB" sz="1500" b="1" i="1" dirty="0" smtClean="0">
                <a:latin typeface="Symbol" pitchFamily="18" charset="2"/>
              </a:rPr>
              <a:t>m</a:t>
            </a:r>
            <a:r>
              <a:rPr lang="en-GB" sz="1500" b="1" dirty="0" smtClean="0"/>
              <a:t> of the random variable </a:t>
            </a:r>
            <a:r>
              <a:rPr lang="en-GB" sz="1500" b="1" i="1" dirty="0" smtClean="0"/>
              <a:t>X</a:t>
            </a:r>
            <a:r>
              <a:rPr lang="en-GB" sz="1500" b="1" dirty="0" smtClean="0"/>
              <a:t> and the regression coefficient </a:t>
            </a:r>
            <a:r>
              <a:rPr lang="en-GB" sz="1500" b="1" i="1" dirty="0" smtClean="0">
                <a:latin typeface="Symbol" pitchFamily="18" charset="2"/>
              </a:rPr>
              <a:t>b</a:t>
            </a:r>
            <a:r>
              <a:rPr lang="en-GB" sz="1500" b="1" baseline="-25000" dirty="0" smtClean="0"/>
              <a:t>2</a:t>
            </a:r>
            <a:r>
              <a:rPr lang="en-GB" sz="1500" b="1" dirty="0" smtClean="0"/>
              <a:t>, the test statistic is a </a:t>
            </a:r>
            <a:r>
              <a:rPr lang="en-GB" sz="1500" b="1" i="1" dirty="0"/>
              <a:t>t</a:t>
            </a:r>
            <a:r>
              <a:rPr lang="en-GB" sz="1500" b="1" dirty="0"/>
              <a:t> </a:t>
            </a:r>
            <a:r>
              <a:rPr lang="en-GB" sz="1500" b="1" dirty="0" smtClean="0"/>
              <a:t>statistic.</a:t>
            </a:r>
            <a:endParaRPr lang="en-GB" sz="1500" b="1" dirty="0">
              <a:latin typeface="Times New Roman" pitchFamily="18" charset="0"/>
            </a:endParaRPr>
          </a:p>
        </p:txBody>
      </p:sp>
      <p:sp>
        <p:nvSpPr>
          <p:cNvPr id="21095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8</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A REGRESSION COEFFICIENT</a:t>
            </a:r>
            <a:endParaRPr lang="en-GB" sz="1600" dirty="0">
              <a:latin typeface="Times New Roman" pitchFamily="18" charset="0"/>
            </a:endParaRPr>
          </a:p>
        </p:txBody>
      </p:sp>
      <p:sp>
        <p:nvSpPr>
          <p:cNvPr id="29" name="Rectangle 5"/>
          <p:cNvSpPr>
            <a:spLocks noChangeArrowheads="1"/>
          </p:cNvSpPr>
          <p:nvPr/>
        </p:nvSpPr>
        <p:spPr bwMode="auto">
          <a:xfrm>
            <a:off x="288000" y="586474"/>
            <a:ext cx="8568000" cy="488087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0" name="Text Box 2"/>
          <p:cNvSpPr txBox="1">
            <a:spLocks noChangeArrowheads="1"/>
          </p:cNvSpPr>
          <p:nvPr/>
        </p:nvSpPr>
        <p:spPr bwMode="auto">
          <a:xfrm>
            <a:off x="464400" y="3656013"/>
            <a:ext cx="1641475" cy="49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spcBef>
                <a:spcPts val="900"/>
              </a:spcBef>
            </a:pPr>
            <a:r>
              <a:rPr lang="en-US" sz="1800" b="1" dirty="0">
                <a:latin typeface="Arial" charset="0"/>
              </a:rPr>
              <a:t>T</a:t>
            </a:r>
            <a:r>
              <a:rPr lang="en-US" sz="1800" b="1" dirty="0" smtClean="0">
                <a:latin typeface="Arial" charset="0"/>
              </a:rPr>
              <a:t>est statistic</a:t>
            </a:r>
            <a:endParaRPr lang="en-US" sz="1800" dirty="0">
              <a:latin typeface="Arial" charset="0"/>
            </a:endParaRPr>
          </a:p>
        </p:txBody>
      </p:sp>
      <p:graphicFrame>
        <p:nvGraphicFramePr>
          <p:cNvPr id="32" name="Object 4"/>
          <p:cNvGraphicFramePr>
            <a:graphicFrameLocks noChangeAspect="1"/>
          </p:cNvGraphicFramePr>
          <p:nvPr>
            <p:extLst>
              <p:ext uri="{D42A27DB-BD31-4B8C-83A1-F6EECF244321}">
                <p14:modId xmlns:p14="http://schemas.microsoft.com/office/powerpoint/2010/main" val="1214223105"/>
              </p:ext>
            </p:extLst>
          </p:nvPr>
        </p:nvGraphicFramePr>
        <p:xfrm>
          <a:off x="6035683" y="2681292"/>
          <a:ext cx="1209024" cy="335232"/>
        </p:xfrm>
        <a:graphic>
          <a:graphicData uri="http://schemas.openxmlformats.org/presentationml/2006/ole">
            <mc:AlternateContent xmlns:mc="http://schemas.openxmlformats.org/markup-compatibility/2006">
              <mc:Choice xmlns:v="urn:schemas-microsoft-com:vml" Requires="v">
                <p:oleObj spid="_x0000_s211439" name="Equation" r:id="rId3" imgW="1511280" imgH="419040" progId="Equation.DSMT4">
                  <p:embed/>
                </p:oleObj>
              </mc:Choice>
              <mc:Fallback>
                <p:oleObj name="Equation" r:id="rId3" imgW="1511280" imgH="419040" progId="Equation.DSMT4">
                  <p:embed/>
                  <p:pic>
                    <p:nvPicPr>
                      <p:cNvPr id="0" name=""/>
                      <p:cNvPicPr>
                        <a:picLocks noChangeAspect="1" noChangeArrowheads="1"/>
                      </p:cNvPicPr>
                      <p:nvPr/>
                    </p:nvPicPr>
                    <p:blipFill>
                      <a:blip r:embed="rId4"/>
                      <a:srcRect/>
                      <a:stretch>
                        <a:fillRect/>
                      </a:stretch>
                    </p:blipFill>
                    <p:spPr bwMode="auto">
                      <a:xfrm>
                        <a:off x="6035683" y="2681292"/>
                        <a:ext cx="1209024"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1140967204"/>
              </p:ext>
            </p:extLst>
          </p:nvPr>
        </p:nvGraphicFramePr>
        <p:xfrm>
          <a:off x="6038858" y="3024192"/>
          <a:ext cx="1198656" cy="335232"/>
        </p:xfrm>
        <a:graphic>
          <a:graphicData uri="http://schemas.openxmlformats.org/presentationml/2006/ole">
            <mc:AlternateContent xmlns:mc="http://schemas.openxmlformats.org/markup-compatibility/2006">
              <mc:Choice xmlns:v="urn:schemas-microsoft-com:vml" Requires="v">
                <p:oleObj spid="_x0000_s211440" name="Equation" r:id="rId5" imgW="1498320" imgH="419040" progId="Equation.DSMT4">
                  <p:embed/>
                </p:oleObj>
              </mc:Choice>
              <mc:Fallback>
                <p:oleObj name="Equation" r:id="rId5" imgW="1498320" imgH="419040" progId="Equation.DSMT4">
                  <p:embed/>
                  <p:pic>
                    <p:nvPicPr>
                      <p:cNvPr id="0" name=""/>
                      <p:cNvPicPr>
                        <a:picLocks noChangeAspect="1" noChangeArrowheads="1"/>
                      </p:cNvPicPr>
                      <p:nvPr/>
                    </p:nvPicPr>
                    <p:blipFill>
                      <a:blip r:embed="rId6"/>
                      <a:srcRect/>
                      <a:stretch>
                        <a:fillRect/>
                      </a:stretch>
                    </p:blipFill>
                    <p:spPr bwMode="auto">
                      <a:xfrm>
                        <a:off x="6038858" y="3024192"/>
                        <a:ext cx="1198656" cy="335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7"/>
          <p:cNvGraphicFramePr>
            <a:graphicFrameLocks noChangeAspect="1"/>
          </p:cNvGraphicFramePr>
          <p:nvPr>
            <p:extLst>
              <p:ext uri="{D42A27DB-BD31-4B8C-83A1-F6EECF244321}">
                <p14:modId xmlns:p14="http://schemas.microsoft.com/office/powerpoint/2010/main" val="3601693631"/>
              </p:ext>
            </p:extLst>
          </p:nvPr>
        </p:nvGraphicFramePr>
        <p:xfrm>
          <a:off x="3582992" y="3549658"/>
          <a:ext cx="1147968" cy="660384"/>
        </p:xfrm>
        <a:graphic>
          <a:graphicData uri="http://schemas.openxmlformats.org/presentationml/2006/ole">
            <mc:AlternateContent xmlns:mc="http://schemas.openxmlformats.org/markup-compatibility/2006">
              <mc:Choice xmlns:v="urn:schemas-microsoft-com:vml" Requires="v">
                <p:oleObj spid="_x0000_s211441" name="Equation" r:id="rId7" imgW="1434960" imgH="825480" progId="Equation.DSMT4">
                  <p:embed/>
                </p:oleObj>
              </mc:Choice>
              <mc:Fallback>
                <p:oleObj name="Equation" r:id="rId7" imgW="1434960" imgH="825480" progId="Equation.DSMT4">
                  <p:embed/>
                  <p:pic>
                    <p:nvPicPr>
                      <p:cNvPr id="0" name=""/>
                      <p:cNvPicPr>
                        <a:picLocks noChangeAspect="1" noChangeArrowheads="1"/>
                      </p:cNvPicPr>
                      <p:nvPr/>
                    </p:nvPicPr>
                    <p:blipFill>
                      <a:blip r:embed="rId8"/>
                      <a:srcRect/>
                      <a:stretch>
                        <a:fillRect/>
                      </a:stretch>
                    </p:blipFill>
                    <p:spPr bwMode="auto">
                      <a:xfrm>
                        <a:off x="3582992" y="3549658"/>
                        <a:ext cx="1147968" cy="660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9"/>
          <p:cNvGraphicFramePr>
            <a:graphicFrameLocks noChangeAspect="1"/>
          </p:cNvGraphicFramePr>
          <p:nvPr>
            <p:extLst>
              <p:ext uri="{D42A27DB-BD31-4B8C-83A1-F6EECF244321}">
                <p14:modId xmlns:p14="http://schemas.microsoft.com/office/powerpoint/2010/main" val="2551817657"/>
              </p:ext>
            </p:extLst>
          </p:nvPr>
        </p:nvGraphicFramePr>
        <p:xfrm>
          <a:off x="6042025" y="1714500"/>
          <a:ext cx="2590560" cy="761760"/>
        </p:xfrm>
        <a:graphic>
          <a:graphicData uri="http://schemas.openxmlformats.org/presentationml/2006/ole">
            <mc:AlternateContent xmlns:mc="http://schemas.openxmlformats.org/markup-compatibility/2006">
              <mc:Choice xmlns:v="urn:schemas-microsoft-com:vml" Requires="v">
                <p:oleObj spid="_x0000_s211442" name="Equation" r:id="rId9" imgW="3238200" imgH="952200" progId="Equation.DSMT4">
                  <p:embed/>
                </p:oleObj>
              </mc:Choice>
              <mc:Fallback>
                <p:oleObj name="Equation" r:id="rId9" imgW="3238200" imgH="952200" progId="Equation.DSMT4">
                  <p:embed/>
                  <p:pic>
                    <p:nvPicPr>
                      <p:cNvPr id="0" name=""/>
                      <p:cNvPicPr>
                        <a:picLocks noChangeAspect="1" noChangeArrowheads="1"/>
                      </p:cNvPicPr>
                      <p:nvPr/>
                    </p:nvPicPr>
                    <p:blipFill>
                      <a:blip r:embed="rId10"/>
                      <a:srcRect/>
                      <a:stretch>
                        <a:fillRect/>
                      </a:stretch>
                    </p:blipFill>
                    <p:spPr bwMode="auto">
                      <a:xfrm>
                        <a:off x="6042025" y="1714500"/>
                        <a:ext cx="2590560" cy="761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0"/>
          <p:cNvGraphicFramePr>
            <a:graphicFrameLocks noChangeAspect="1"/>
          </p:cNvGraphicFramePr>
          <p:nvPr>
            <p:extLst>
              <p:ext uri="{D42A27DB-BD31-4B8C-83A1-F6EECF244321}">
                <p14:modId xmlns:p14="http://schemas.microsoft.com/office/powerpoint/2010/main" val="1579726173"/>
              </p:ext>
            </p:extLst>
          </p:nvPr>
        </p:nvGraphicFramePr>
        <p:xfrm>
          <a:off x="6042033" y="3519488"/>
          <a:ext cx="1188576" cy="751680"/>
        </p:xfrm>
        <a:graphic>
          <a:graphicData uri="http://schemas.openxmlformats.org/presentationml/2006/ole">
            <mc:AlternateContent xmlns:mc="http://schemas.openxmlformats.org/markup-compatibility/2006">
              <mc:Choice xmlns:v="urn:schemas-microsoft-com:vml" Requires="v">
                <p:oleObj spid="_x0000_s211443" name="Equation" r:id="rId11" imgW="1485720" imgH="939600" progId="Equation.DSMT4">
                  <p:embed/>
                </p:oleObj>
              </mc:Choice>
              <mc:Fallback>
                <p:oleObj name="Equation" r:id="rId11" imgW="1485720" imgH="939600" progId="Equation.DSMT4">
                  <p:embed/>
                  <p:pic>
                    <p:nvPicPr>
                      <p:cNvPr id="0" name=""/>
                      <p:cNvPicPr>
                        <a:picLocks noChangeAspect="1" noChangeArrowheads="1"/>
                      </p:cNvPicPr>
                      <p:nvPr/>
                    </p:nvPicPr>
                    <p:blipFill>
                      <a:blip r:embed="rId12"/>
                      <a:srcRect/>
                      <a:stretch>
                        <a:fillRect/>
                      </a:stretch>
                    </p:blipFill>
                    <p:spPr bwMode="auto">
                      <a:xfrm>
                        <a:off x="6042033" y="3519488"/>
                        <a:ext cx="1188576" cy="75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13"/>
          <p:cNvGraphicFramePr>
            <a:graphicFrameLocks noChangeAspect="1"/>
          </p:cNvGraphicFramePr>
          <p:nvPr>
            <p:extLst>
              <p:ext uri="{D42A27DB-BD31-4B8C-83A1-F6EECF244321}">
                <p14:modId xmlns:p14="http://schemas.microsoft.com/office/powerpoint/2010/main" val="1731190514"/>
              </p:ext>
            </p:extLst>
          </p:nvPr>
        </p:nvGraphicFramePr>
        <p:xfrm>
          <a:off x="6029333" y="1222383"/>
          <a:ext cx="1737216" cy="304704"/>
        </p:xfrm>
        <a:graphic>
          <a:graphicData uri="http://schemas.openxmlformats.org/presentationml/2006/ole">
            <mc:AlternateContent xmlns:mc="http://schemas.openxmlformats.org/markup-compatibility/2006">
              <mc:Choice xmlns:v="urn:schemas-microsoft-com:vml" Requires="v">
                <p:oleObj spid="_x0000_s211444" name="Equation" r:id="rId13" imgW="2171520" imgH="380880" progId="Equation.DSMT4">
                  <p:embed/>
                </p:oleObj>
              </mc:Choice>
              <mc:Fallback>
                <p:oleObj name="Equation" r:id="rId13" imgW="2171520" imgH="380880" progId="Equation.DSMT4">
                  <p:embed/>
                  <p:pic>
                    <p:nvPicPr>
                      <p:cNvPr id="0" name=""/>
                      <p:cNvPicPr>
                        <a:picLocks noChangeAspect="1" noChangeArrowheads="1"/>
                      </p:cNvPicPr>
                      <p:nvPr/>
                    </p:nvPicPr>
                    <p:blipFill>
                      <a:blip r:embed="rId14"/>
                      <a:srcRect/>
                      <a:stretch>
                        <a:fillRect/>
                      </a:stretch>
                    </p:blipFill>
                    <p:spPr bwMode="auto">
                      <a:xfrm>
                        <a:off x="6029333" y="1222383"/>
                        <a:ext cx="1737216"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Text Box 2"/>
          <p:cNvSpPr txBox="1">
            <a:spLocks noChangeArrowheads="1"/>
          </p:cNvSpPr>
          <p:nvPr/>
        </p:nvSpPr>
        <p:spPr bwMode="auto">
          <a:xfrm>
            <a:off x="464400" y="1159200"/>
            <a:ext cx="119380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Model</a:t>
            </a:r>
          </a:p>
        </p:txBody>
      </p:sp>
      <p:sp>
        <p:nvSpPr>
          <p:cNvPr id="52" name="Text Box 2"/>
          <p:cNvSpPr txBox="1">
            <a:spLocks noChangeArrowheads="1"/>
          </p:cNvSpPr>
          <p:nvPr/>
        </p:nvSpPr>
        <p:spPr bwMode="auto">
          <a:xfrm>
            <a:off x="3530600" y="1160464"/>
            <a:ext cx="2089150"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i="1" dirty="0" smtClean="0">
                <a:latin typeface="+mn-lt"/>
                <a:cs typeface="Arial" pitchFamily="34" charset="0"/>
              </a:rPr>
              <a:t>X</a:t>
            </a:r>
            <a:r>
              <a:rPr lang="en-US" sz="1800" b="1" dirty="0" smtClean="0">
                <a:latin typeface="+mn-lt"/>
                <a:cs typeface="Arial" pitchFamily="34" charset="0"/>
              </a:rPr>
              <a:t> </a:t>
            </a:r>
            <a:r>
              <a:rPr lang="en-US" sz="1800" b="1" dirty="0" smtClean="0">
                <a:latin typeface="Arial" pitchFamily="34" charset="0"/>
                <a:cs typeface="Arial" pitchFamily="34" charset="0"/>
              </a:rPr>
              <a:t>unknown</a:t>
            </a:r>
            <a:r>
              <a:rPr lang="en-US" sz="1800" b="1" dirty="0" smtClean="0">
                <a:latin typeface="+mn-lt"/>
              </a:rPr>
              <a:t> </a:t>
            </a:r>
            <a:r>
              <a:rPr lang="en-US" sz="1800" b="1" i="1" dirty="0" smtClean="0">
                <a:latin typeface="Symbol" pitchFamily="18" charset="2"/>
              </a:rPr>
              <a:t>m</a:t>
            </a:r>
            <a:r>
              <a:rPr lang="en-US" sz="1800" b="1" dirty="0" smtClean="0">
                <a:latin typeface="Arial" charset="0"/>
              </a:rPr>
              <a:t>, </a:t>
            </a:r>
            <a:r>
              <a:rPr lang="en-US" sz="1800" b="1" i="1" dirty="0" smtClean="0">
                <a:latin typeface="Symbol" pitchFamily="18" charset="2"/>
              </a:rPr>
              <a:t>s</a:t>
            </a:r>
            <a:r>
              <a:rPr lang="en-US" sz="1800" b="1" baseline="30000" dirty="0" smtClean="0">
                <a:latin typeface="Arial" charset="0"/>
              </a:rPr>
              <a:t>2</a:t>
            </a:r>
          </a:p>
        </p:txBody>
      </p:sp>
      <p:sp>
        <p:nvSpPr>
          <p:cNvPr id="61" name="Text Box 2"/>
          <p:cNvSpPr txBox="1">
            <a:spLocks noChangeArrowheads="1"/>
          </p:cNvSpPr>
          <p:nvPr/>
        </p:nvSpPr>
        <p:spPr bwMode="auto">
          <a:xfrm>
            <a:off x="464400" y="1874839"/>
            <a:ext cx="1765299"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Estimator</a:t>
            </a:r>
          </a:p>
        </p:txBody>
      </p:sp>
      <p:graphicFrame>
        <p:nvGraphicFramePr>
          <p:cNvPr id="62" name="Object 61"/>
          <p:cNvGraphicFramePr>
            <a:graphicFrameLocks noChangeAspect="1"/>
          </p:cNvGraphicFramePr>
          <p:nvPr>
            <p:extLst>
              <p:ext uri="{D42A27DB-BD31-4B8C-83A1-F6EECF244321}">
                <p14:modId xmlns:p14="http://schemas.microsoft.com/office/powerpoint/2010/main" val="1761209368"/>
              </p:ext>
            </p:extLst>
          </p:nvPr>
        </p:nvGraphicFramePr>
        <p:xfrm>
          <a:off x="3579817" y="1930404"/>
          <a:ext cx="243648" cy="233568"/>
        </p:xfrm>
        <a:graphic>
          <a:graphicData uri="http://schemas.openxmlformats.org/presentationml/2006/ole">
            <mc:AlternateContent xmlns:mc="http://schemas.openxmlformats.org/markup-compatibility/2006">
              <mc:Choice xmlns:v="urn:schemas-microsoft-com:vml" Requires="v">
                <p:oleObj spid="_x0000_s211445" name="Equation" r:id="rId15" imgW="304560" imgH="291960" progId="Equation.DSMT4">
                  <p:embed/>
                </p:oleObj>
              </mc:Choice>
              <mc:Fallback>
                <p:oleObj name="Equation" r:id="rId15" imgW="304560" imgH="291960" progId="Equation.DSMT4">
                  <p:embed/>
                  <p:pic>
                    <p:nvPicPr>
                      <p:cNvPr id="0" name=""/>
                      <p:cNvPicPr>
                        <a:picLocks noChangeAspect="1" noChangeArrowheads="1"/>
                      </p:cNvPicPr>
                      <p:nvPr/>
                    </p:nvPicPr>
                    <p:blipFill>
                      <a:blip r:embed="rId16"/>
                      <a:srcRect/>
                      <a:stretch>
                        <a:fillRect/>
                      </a:stretch>
                    </p:blipFill>
                    <p:spPr bwMode="auto">
                      <a:xfrm>
                        <a:off x="3579817" y="1930404"/>
                        <a:ext cx="243648" cy="233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Text Box 2"/>
          <p:cNvSpPr txBox="1">
            <a:spLocks noChangeArrowheads="1"/>
          </p:cNvSpPr>
          <p:nvPr/>
        </p:nvSpPr>
        <p:spPr bwMode="auto">
          <a:xfrm>
            <a:off x="463550" y="2655889"/>
            <a:ext cx="18986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Null hypothesis</a:t>
            </a:r>
          </a:p>
        </p:txBody>
      </p:sp>
      <p:sp>
        <p:nvSpPr>
          <p:cNvPr id="64" name="Text Box 2"/>
          <p:cNvSpPr txBox="1">
            <a:spLocks noChangeArrowheads="1"/>
          </p:cNvSpPr>
          <p:nvPr/>
        </p:nvSpPr>
        <p:spPr bwMode="auto">
          <a:xfrm>
            <a:off x="463550" y="2998789"/>
            <a:ext cx="28130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Alternative hypothesis</a:t>
            </a:r>
          </a:p>
        </p:txBody>
      </p:sp>
      <p:sp>
        <p:nvSpPr>
          <p:cNvPr id="65" name="Rectangle 64"/>
          <p:cNvSpPr/>
          <p:nvPr/>
        </p:nvSpPr>
        <p:spPr>
          <a:xfrm>
            <a:off x="331200" y="630000"/>
            <a:ext cx="8481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Line 6"/>
          <p:cNvSpPr>
            <a:spLocks noChangeShapeType="1"/>
          </p:cNvSpPr>
          <p:nvPr/>
        </p:nvSpPr>
        <p:spPr bwMode="auto">
          <a:xfrm>
            <a:off x="309600" y="997200"/>
            <a:ext cx="8524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67" name="Text Box 2"/>
          <p:cNvSpPr txBox="1">
            <a:spLocks noChangeArrowheads="1"/>
          </p:cNvSpPr>
          <p:nvPr/>
        </p:nvSpPr>
        <p:spPr bwMode="auto">
          <a:xfrm>
            <a:off x="3502800" y="608013"/>
            <a:ext cx="2460625" cy="3635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Review chapter</a:t>
            </a:r>
            <a:endParaRPr lang="en-US" sz="1800" b="1" dirty="0">
              <a:latin typeface="Arial" charset="0"/>
            </a:endParaRPr>
          </a:p>
        </p:txBody>
      </p:sp>
      <p:sp>
        <p:nvSpPr>
          <p:cNvPr id="68" name="Text Box 2"/>
          <p:cNvSpPr txBox="1">
            <a:spLocks noChangeArrowheads="1"/>
          </p:cNvSpPr>
          <p:nvPr/>
        </p:nvSpPr>
        <p:spPr bwMode="auto">
          <a:xfrm>
            <a:off x="5940426" y="608014"/>
            <a:ext cx="2317750" cy="3825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pPr algn="l"/>
            <a:r>
              <a:rPr lang="en-US" sz="1800" b="1" dirty="0" smtClean="0">
                <a:latin typeface="Arial" charset="0"/>
              </a:rPr>
              <a:t>Regression model</a:t>
            </a:r>
          </a:p>
        </p:txBody>
      </p:sp>
      <p:cxnSp>
        <p:nvCxnSpPr>
          <p:cNvPr id="69" name="Straight Connector 68"/>
          <p:cNvCxnSpPr/>
          <p:nvPr/>
        </p:nvCxnSpPr>
        <p:spPr bwMode="auto">
          <a:xfrm>
            <a:off x="32575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Straight Connector 69"/>
          <p:cNvCxnSpPr/>
          <p:nvPr/>
        </p:nvCxnSpPr>
        <p:spPr bwMode="auto">
          <a:xfrm>
            <a:off x="5695950" y="608400"/>
            <a:ext cx="0" cy="4838700"/>
          </a:xfrm>
          <a:prstGeom prst="line">
            <a:avLst/>
          </a:prstGeom>
          <a:solidFill>
            <a:schemeClr val="accent1"/>
          </a:solidFill>
          <a:ln w="1587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71" name="Object 70"/>
          <p:cNvGraphicFramePr>
            <a:graphicFrameLocks noChangeAspect="1"/>
          </p:cNvGraphicFramePr>
          <p:nvPr>
            <p:extLst>
              <p:ext uri="{D42A27DB-BD31-4B8C-83A1-F6EECF244321}">
                <p14:modId xmlns:p14="http://schemas.microsoft.com/office/powerpoint/2010/main" val="560824548"/>
              </p:ext>
            </p:extLst>
          </p:nvPr>
        </p:nvGraphicFramePr>
        <p:xfrm>
          <a:off x="3587754" y="2709871"/>
          <a:ext cx="1086912" cy="304704"/>
        </p:xfrm>
        <a:graphic>
          <a:graphicData uri="http://schemas.openxmlformats.org/presentationml/2006/ole">
            <mc:AlternateContent xmlns:mc="http://schemas.openxmlformats.org/markup-compatibility/2006">
              <mc:Choice xmlns:v="urn:schemas-microsoft-com:vml" Requires="v">
                <p:oleObj spid="_x0000_s211446" name="Equation" r:id="rId17" imgW="1358640" imgH="380880" progId="Equation.DSMT4">
                  <p:embed/>
                </p:oleObj>
              </mc:Choice>
              <mc:Fallback>
                <p:oleObj name="Equation" r:id="rId17" imgW="1358640" imgH="380880" progId="Equation.DSMT4">
                  <p:embed/>
                  <p:pic>
                    <p:nvPicPr>
                      <p:cNvPr id="0" name=""/>
                      <p:cNvPicPr>
                        <a:picLocks noChangeAspect="1" noChangeArrowheads="1"/>
                      </p:cNvPicPr>
                      <p:nvPr/>
                    </p:nvPicPr>
                    <p:blipFill>
                      <a:blip r:embed="rId18"/>
                      <a:srcRect/>
                      <a:stretch>
                        <a:fillRect/>
                      </a:stretch>
                    </p:blipFill>
                    <p:spPr bwMode="auto">
                      <a:xfrm>
                        <a:off x="3587754" y="2709871"/>
                        <a:ext cx="108691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 name="Object 71"/>
          <p:cNvGraphicFramePr>
            <a:graphicFrameLocks noChangeAspect="1"/>
          </p:cNvGraphicFramePr>
          <p:nvPr>
            <p:extLst>
              <p:ext uri="{D42A27DB-BD31-4B8C-83A1-F6EECF244321}">
                <p14:modId xmlns:p14="http://schemas.microsoft.com/office/powerpoint/2010/main" val="3782840839"/>
              </p:ext>
            </p:extLst>
          </p:nvPr>
        </p:nvGraphicFramePr>
        <p:xfrm>
          <a:off x="3589342" y="3052771"/>
          <a:ext cx="1076832" cy="304704"/>
        </p:xfrm>
        <a:graphic>
          <a:graphicData uri="http://schemas.openxmlformats.org/presentationml/2006/ole">
            <mc:AlternateContent xmlns:mc="http://schemas.openxmlformats.org/markup-compatibility/2006">
              <mc:Choice xmlns:v="urn:schemas-microsoft-com:vml" Requires="v">
                <p:oleObj spid="_x0000_s211447" name="Equation" r:id="rId19" imgW="1346040" imgH="380880" progId="Equation.DSMT4">
                  <p:embed/>
                </p:oleObj>
              </mc:Choice>
              <mc:Fallback>
                <p:oleObj name="Equation" r:id="rId19" imgW="1346040" imgH="380880" progId="Equation.DSMT4">
                  <p:embed/>
                  <p:pic>
                    <p:nvPicPr>
                      <p:cNvPr id="0" name=""/>
                      <p:cNvPicPr>
                        <a:picLocks noChangeAspect="1" noChangeArrowheads="1"/>
                      </p:cNvPicPr>
                      <p:nvPr/>
                    </p:nvPicPr>
                    <p:blipFill>
                      <a:blip r:embed="rId20"/>
                      <a:srcRect/>
                      <a:stretch>
                        <a:fillRect/>
                      </a:stretch>
                    </p:blipFill>
                    <p:spPr bwMode="auto">
                      <a:xfrm>
                        <a:off x="3589342" y="3052771"/>
                        <a:ext cx="1076832" cy="304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3F0B05B-FBBA-4C79-92A3-4E3014177B5D}"/>
</file>

<file path=customXml/itemProps2.xml><?xml version="1.0" encoding="utf-8"?>
<ds:datastoreItem xmlns:ds="http://schemas.openxmlformats.org/officeDocument/2006/customXml" ds:itemID="{6BB381B6-D560-4C6E-8822-D9FD26356188}"/>
</file>

<file path=customXml/itemProps3.xml><?xml version="1.0" encoding="utf-8"?>
<ds:datastoreItem xmlns:ds="http://schemas.openxmlformats.org/officeDocument/2006/customXml" ds:itemID="{6AC0E5FF-2F01-4944-8221-0A477D8D1168}"/>
</file>

<file path=docProps/app.xml><?xml version="1.0" encoding="utf-8"?>
<Properties xmlns="http://schemas.openxmlformats.org/officeDocument/2006/extended-properties" xmlns:vt="http://schemas.openxmlformats.org/officeDocument/2006/docPropsVTypes">
  <TotalTime>5226</TotalTime>
  <Words>3092</Words>
  <Application>Microsoft Office PowerPoint</Application>
  <PresentationFormat>On-screen Show (4:3)</PresentationFormat>
  <Paragraphs>414</Paragraphs>
  <Slides>35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147</cp:revision>
  <dcterms:created xsi:type="dcterms:W3CDTF">1998-05-09T13:24:56Z</dcterms:created>
  <dcterms:modified xsi:type="dcterms:W3CDTF">2016-04-28T08:31:08Z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