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7.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18.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38.xml" ContentType="application/vnd.openxmlformats-officedocument.presentationml.slide+xml"/>
  <Override PartName="/ppt/slides/slide32.xml" ContentType="application/vnd.openxmlformats-officedocument.presentationml.slide+xml"/>
  <Override PartName="/ppt/slides/slide40.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39.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1.xml" ContentType="application/vnd.openxmlformats-officedocument.presentationml.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8"/>
  </p:notesMasterIdLst>
  <p:sldIdLst>
    <p:sldId id="468" r:id="rId2"/>
    <p:sldId id="350" r:id="rId3"/>
    <p:sldId id="376" r:id="rId4"/>
    <p:sldId id="435" r:id="rId5"/>
    <p:sldId id="436" r:id="rId6"/>
    <p:sldId id="438" r:id="rId7"/>
    <p:sldId id="439" r:id="rId8"/>
    <p:sldId id="440" r:id="rId9"/>
    <p:sldId id="441" r:id="rId10"/>
    <p:sldId id="442" r:id="rId11"/>
    <p:sldId id="443" r:id="rId12"/>
    <p:sldId id="384" r:id="rId13"/>
    <p:sldId id="387" r:id="rId14"/>
    <p:sldId id="388" r:id="rId15"/>
    <p:sldId id="389" r:id="rId16"/>
    <p:sldId id="386" r:id="rId17"/>
    <p:sldId id="392" r:id="rId18"/>
    <p:sldId id="390" r:id="rId19"/>
    <p:sldId id="394" r:id="rId20"/>
    <p:sldId id="393" r:id="rId21"/>
    <p:sldId id="444" r:id="rId22"/>
    <p:sldId id="445" r:id="rId23"/>
    <p:sldId id="447" r:id="rId24"/>
    <p:sldId id="448" r:id="rId25"/>
    <p:sldId id="449" r:id="rId26"/>
    <p:sldId id="450" r:id="rId27"/>
    <p:sldId id="451" r:id="rId28"/>
    <p:sldId id="452" r:id="rId29"/>
    <p:sldId id="423" r:id="rId30"/>
    <p:sldId id="457" r:id="rId31"/>
    <p:sldId id="456" r:id="rId32"/>
    <p:sldId id="455" r:id="rId33"/>
    <p:sldId id="454" r:id="rId34"/>
    <p:sldId id="453" r:id="rId35"/>
    <p:sldId id="434" r:id="rId36"/>
    <p:sldId id="467" r:id="rId37"/>
    <p:sldId id="466" r:id="rId38"/>
    <p:sldId id="465" r:id="rId39"/>
    <p:sldId id="464" r:id="rId40"/>
    <p:sldId id="463" r:id="rId41"/>
    <p:sldId id="462" r:id="rId42"/>
    <p:sldId id="461" r:id="rId43"/>
    <p:sldId id="460" r:id="rId44"/>
    <p:sldId id="459" r:id="rId45"/>
    <p:sldId id="458" r:id="rId46"/>
    <p:sldId id="284" r:id="rId4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B2B2B2"/>
    <a:srgbClr val="F8F8FA"/>
    <a:srgbClr val="003366"/>
    <a:srgbClr val="EAEAEA"/>
    <a:srgbClr val="FAFAFA"/>
    <a:srgbClr val="F5F5F5"/>
    <a:srgbClr val="FBFCFF"/>
    <a:srgbClr val="0066C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907" autoAdjust="0"/>
    <p:restoredTop sz="94660"/>
  </p:normalViewPr>
  <p:slideViewPr>
    <p:cSldViewPr snapToGrid="0" showGuides="1">
      <p:cViewPr>
        <p:scale>
          <a:sx n="100" d="100"/>
          <a:sy n="100" d="100"/>
        </p:scale>
        <p:origin x="-2418" y="-46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56" d="100"/>
          <a:sy n="56" d="100"/>
        </p:scale>
        <p:origin x="-172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2.wmf"/><Relationship Id="rId1" Type="http://schemas.openxmlformats.org/officeDocument/2006/relationships/image" Target="../media/image7.wmf"/><Relationship Id="rId4" Type="http://schemas.openxmlformats.org/officeDocument/2006/relationships/image" Target="../media/image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10.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1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9.wmf"/><Relationship Id="rId1" Type="http://schemas.openxmlformats.org/officeDocument/2006/relationships/image" Target="../media/image14.wmf"/><Relationship Id="rId4" Type="http://schemas.openxmlformats.org/officeDocument/2006/relationships/image" Target="../media/image16.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6.wmf"/><Relationship Id="rId1" Type="http://schemas.openxmlformats.org/officeDocument/2006/relationships/image" Target="../media/image14.wmf"/><Relationship Id="rId4" Type="http://schemas.openxmlformats.org/officeDocument/2006/relationships/image" Target="../media/image15.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6.wmf"/><Relationship Id="rId1" Type="http://schemas.openxmlformats.org/officeDocument/2006/relationships/image" Target="../media/image14.wmf"/><Relationship Id="rId4" Type="http://schemas.openxmlformats.org/officeDocument/2006/relationships/image" Target="../media/image15.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6.wmf"/><Relationship Id="rId1" Type="http://schemas.openxmlformats.org/officeDocument/2006/relationships/image" Target="../media/image14.wmf"/><Relationship Id="rId4" Type="http://schemas.openxmlformats.org/officeDocument/2006/relationships/image" Target="../media/image15.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4.wmf"/><Relationship Id="rId1" Type="http://schemas.openxmlformats.org/officeDocument/2006/relationships/image" Target="../media/image17.wmf"/><Relationship Id="rId6" Type="http://schemas.openxmlformats.org/officeDocument/2006/relationships/image" Target="../media/image6.wmf"/><Relationship Id="rId5" Type="http://schemas.openxmlformats.org/officeDocument/2006/relationships/image" Target="../media/image9.wmf"/><Relationship Id="rId4"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8.wmf"/><Relationship Id="rId1" Type="http://schemas.openxmlformats.org/officeDocument/2006/relationships/image" Target="../media/image14.wmf"/><Relationship Id="rId6" Type="http://schemas.openxmlformats.org/officeDocument/2006/relationships/image" Target="../media/image15.wmf"/><Relationship Id="rId5" Type="http://schemas.openxmlformats.org/officeDocument/2006/relationships/image" Target="../media/image6.wmf"/><Relationship Id="rId4" Type="http://schemas.openxmlformats.org/officeDocument/2006/relationships/image" Target="../media/image9.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8.wmf"/><Relationship Id="rId1" Type="http://schemas.openxmlformats.org/officeDocument/2006/relationships/image" Target="../media/image14.wmf"/><Relationship Id="rId5" Type="http://schemas.openxmlformats.org/officeDocument/2006/relationships/image" Target="../media/image15.wmf"/><Relationship Id="rId4" Type="http://schemas.openxmlformats.org/officeDocument/2006/relationships/image" Target="../media/image9.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6.wmf"/><Relationship Id="rId4" Type="http://schemas.openxmlformats.org/officeDocument/2006/relationships/image" Target="../media/image15.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6.wmf"/><Relationship Id="rId4" Type="http://schemas.openxmlformats.org/officeDocument/2006/relationships/image" Target="../media/image15.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6.wmf"/><Relationship Id="rId4" Type="http://schemas.openxmlformats.org/officeDocument/2006/relationships/image" Target="../media/image15.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6.wmf"/><Relationship Id="rId4" Type="http://schemas.openxmlformats.org/officeDocument/2006/relationships/image" Target="../media/image15.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8.wmf"/><Relationship Id="rId1" Type="http://schemas.openxmlformats.org/officeDocument/2006/relationships/image" Target="../media/image14.wmf"/><Relationship Id="rId5" Type="http://schemas.openxmlformats.org/officeDocument/2006/relationships/image" Target="../media/image9.wmf"/><Relationship Id="rId4" Type="http://schemas.openxmlformats.org/officeDocument/2006/relationships/image" Target="../media/image15.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8.wmf"/><Relationship Id="rId1" Type="http://schemas.openxmlformats.org/officeDocument/2006/relationships/image" Target="../media/image14.wmf"/><Relationship Id="rId5" Type="http://schemas.openxmlformats.org/officeDocument/2006/relationships/image" Target="../media/image9.wmf"/><Relationship Id="rId4" Type="http://schemas.openxmlformats.org/officeDocument/2006/relationships/image" Target="../media/image15.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20.wmf"/><Relationship Id="rId6" Type="http://schemas.openxmlformats.org/officeDocument/2006/relationships/image" Target="../media/image6.wmf"/><Relationship Id="rId5" Type="http://schemas.openxmlformats.org/officeDocument/2006/relationships/image" Target="../media/image22.wmf"/><Relationship Id="rId4" Type="http://schemas.openxmlformats.org/officeDocument/2006/relationships/image" Target="../media/image21.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20.wmf"/><Relationship Id="rId5" Type="http://schemas.openxmlformats.org/officeDocument/2006/relationships/image" Target="../media/image22.wmf"/><Relationship Id="rId4" Type="http://schemas.openxmlformats.org/officeDocument/2006/relationships/image" Target="../media/image21.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20.wmf"/><Relationship Id="rId5" Type="http://schemas.openxmlformats.org/officeDocument/2006/relationships/image" Target="../media/image22.wmf"/><Relationship Id="rId4" Type="http://schemas.openxmlformats.org/officeDocument/2006/relationships/image" Target="../media/image21.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20.wmf"/><Relationship Id="rId5" Type="http://schemas.openxmlformats.org/officeDocument/2006/relationships/image" Target="../media/image22.wmf"/><Relationship Id="rId4" Type="http://schemas.openxmlformats.org/officeDocument/2006/relationships/image" Target="../media/image21.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20.wmf"/><Relationship Id="rId1" Type="http://schemas.openxmlformats.org/officeDocument/2006/relationships/image" Target="../media/image24.wmf"/><Relationship Id="rId5" Type="http://schemas.openxmlformats.org/officeDocument/2006/relationships/image" Target="../media/image3.wmf"/><Relationship Id="rId4" Type="http://schemas.openxmlformats.org/officeDocument/2006/relationships/image" Target="../media/image25.w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 Id="rId5" Type="http://schemas.openxmlformats.org/officeDocument/2006/relationships/image" Target="../media/image3.wmf"/><Relationship Id="rId4" Type="http://schemas.openxmlformats.org/officeDocument/2006/relationships/image" Target="../media/image2.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26.wmf"/><Relationship Id="rId5" Type="http://schemas.openxmlformats.org/officeDocument/2006/relationships/image" Target="../media/image28.wmf"/><Relationship Id="rId4" Type="http://schemas.openxmlformats.org/officeDocument/2006/relationships/image" Target="../media/image27.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26.wmf"/><Relationship Id="rId5" Type="http://schemas.openxmlformats.org/officeDocument/2006/relationships/image" Target="../media/image28.wmf"/><Relationship Id="rId4" Type="http://schemas.openxmlformats.org/officeDocument/2006/relationships/image" Target="../media/image27.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3.wmf"/><Relationship Id="rId1" Type="http://schemas.openxmlformats.org/officeDocument/2006/relationships/image" Target="../media/image2.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2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6.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29.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29.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29.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29.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30.wmf"/><Relationship Id="rId1" Type="http://schemas.openxmlformats.org/officeDocument/2006/relationships/image" Target="../media/image2.wmf"/><Relationship Id="rId4"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endParaRPr lang="en-US"/>
          </a:p>
        </p:txBody>
      </p:sp>
      <p:sp>
        <p:nvSpPr>
          <p:cNvPr id="24576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endParaRPr lang="en-US"/>
          </a:p>
        </p:txBody>
      </p:sp>
      <p:sp>
        <p:nvSpPr>
          <p:cNvPr id="2457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4576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576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endParaRPr lang="en-US"/>
          </a:p>
        </p:txBody>
      </p:sp>
      <p:sp>
        <p:nvSpPr>
          <p:cNvPr id="24576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fld id="{BA42A32F-6C2E-46AA-B752-4F2A07FCF654}" type="slidenum">
              <a:rPr lang="en-US"/>
              <a:pPr/>
              <a:t>‹#›</a:t>
            </a:fld>
            <a:endParaRPr lang="en-US"/>
          </a:p>
        </p:txBody>
      </p:sp>
    </p:spTree>
    <p:extLst>
      <p:ext uri="{BB962C8B-B14F-4D97-AF65-F5344CB8AC3E}">
        <p14:creationId xmlns:p14="http://schemas.microsoft.com/office/powerpoint/2010/main" val="15057125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EB95C8-2EDD-419E-8D41-E91D0F6F6F45}" type="slidenum">
              <a:rPr lang="en-US"/>
              <a:pPr/>
              <a:t>2</a:t>
            </a:fld>
            <a:endParaRPr lang="en-US"/>
          </a:p>
        </p:txBody>
      </p:sp>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18964EF-9F1F-476A-9B63-D3C53C2CE5B3}" type="slidenum">
              <a:rPr lang="en-US"/>
              <a:pPr/>
              <a:t>‹#›</a:t>
            </a:fld>
            <a:endParaRPr lang="en-US"/>
          </a:p>
        </p:txBody>
      </p:sp>
    </p:spTree>
    <p:extLst>
      <p:ext uri="{BB962C8B-B14F-4D97-AF65-F5344CB8AC3E}">
        <p14:creationId xmlns:p14="http://schemas.microsoft.com/office/powerpoint/2010/main" val="782273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08424F8-89C1-4FDD-9EB0-0BA14FA2E724}" type="slidenum">
              <a:rPr lang="en-US"/>
              <a:pPr/>
              <a:t>‹#›</a:t>
            </a:fld>
            <a:endParaRPr lang="en-US"/>
          </a:p>
        </p:txBody>
      </p:sp>
    </p:spTree>
    <p:extLst>
      <p:ext uri="{BB962C8B-B14F-4D97-AF65-F5344CB8AC3E}">
        <p14:creationId xmlns:p14="http://schemas.microsoft.com/office/powerpoint/2010/main" val="912478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7BF5CB8-BDE9-434A-A358-194AB4429095}" type="slidenum">
              <a:rPr lang="en-US"/>
              <a:pPr/>
              <a:t>‹#›</a:t>
            </a:fld>
            <a:endParaRPr lang="en-US"/>
          </a:p>
        </p:txBody>
      </p:sp>
    </p:spTree>
    <p:extLst>
      <p:ext uri="{BB962C8B-B14F-4D97-AF65-F5344CB8AC3E}">
        <p14:creationId xmlns:p14="http://schemas.microsoft.com/office/powerpoint/2010/main" val="635603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CDF2154-59F1-4324-8C62-83FD29570878}" type="slidenum">
              <a:rPr lang="en-US"/>
              <a:pPr/>
              <a:t>‹#›</a:t>
            </a:fld>
            <a:endParaRPr lang="en-US"/>
          </a:p>
        </p:txBody>
      </p:sp>
    </p:spTree>
    <p:extLst>
      <p:ext uri="{BB962C8B-B14F-4D97-AF65-F5344CB8AC3E}">
        <p14:creationId xmlns:p14="http://schemas.microsoft.com/office/powerpoint/2010/main" val="2411278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9578172-A14B-4208-AB8E-98A52CE5DFA5}" type="slidenum">
              <a:rPr lang="en-US"/>
              <a:pPr/>
              <a:t>‹#›</a:t>
            </a:fld>
            <a:endParaRPr lang="en-US"/>
          </a:p>
        </p:txBody>
      </p:sp>
    </p:spTree>
    <p:extLst>
      <p:ext uri="{BB962C8B-B14F-4D97-AF65-F5344CB8AC3E}">
        <p14:creationId xmlns:p14="http://schemas.microsoft.com/office/powerpoint/2010/main" val="1864927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B1BB255-99E3-47BC-8456-EC74AE2B969F}" type="slidenum">
              <a:rPr lang="en-US"/>
              <a:pPr/>
              <a:t>‹#›</a:t>
            </a:fld>
            <a:endParaRPr lang="en-US"/>
          </a:p>
        </p:txBody>
      </p:sp>
    </p:spTree>
    <p:extLst>
      <p:ext uri="{BB962C8B-B14F-4D97-AF65-F5344CB8AC3E}">
        <p14:creationId xmlns:p14="http://schemas.microsoft.com/office/powerpoint/2010/main" val="3078722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9376A21-FE49-4E03-B201-1BA109B9ADBB}" type="slidenum">
              <a:rPr lang="en-US"/>
              <a:pPr/>
              <a:t>‹#›</a:t>
            </a:fld>
            <a:endParaRPr lang="en-US"/>
          </a:p>
        </p:txBody>
      </p:sp>
    </p:spTree>
    <p:extLst>
      <p:ext uri="{BB962C8B-B14F-4D97-AF65-F5344CB8AC3E}">
        <p14:creationId xmlns:p14="http://schemas.microsoft.com/office/powerpoint/2010/main" val="3715741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6120476-BE5D-478B-B4FB-13FC83BC98BB}" type="slidenum">
              <a:rPr lang="en-US"/>
              <a:pPr/>
              <a:t>‹#›</a:t>
            </a:fld>
            <a:endParaRPr lang="en-US"/>
          </a:p>
        </p:txBody>
      </p:sp>
    </p:spTree>
    <p:extLst>
      <p:ext uri="{BB962C8B-B14F-4D97-AF65-F5344CB8AC3E}">
        <p14:creationId xmlns:p14="http://schemas.microsoft.com/office/powerpoint/2010/main" val="4281074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B8DD64C-ECC4-45ED-925C-CFF5928CA38F}" type="slidenum">
              <a:rPr lang="en-US"/>
              <a:pPr/>
              <a:t>‹#›</a:t>
            </a:fld>
            <a:endParaRPr lang="en-US"/>
          </a:p>
        </p:txBody>
      </p:sp>
    </p:spTree>
    <p:extLst>
      <p:ext uri="{BB962C8B-B14F-4D97-AF65-F5344CB8AC3E}">
        <p14:creationId xmlns:p14="http://schemas.microsoft.com/office/powerpoint/2010/main" val="2610377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E9C9FDA-2DD3-488F-8C99-7F3869D61F78}" type="slidenum">
              <a:rPr lang="en-US"/>
              <a:pPr/>
              <a:t>‹#›</a:t>
            </a:fld>
            <a:endParaRPr lang="en-US"/>
          </a:p>
        </p:txBody>
      </p:sp>
    </p:spTree>
    <p:extLst>
      <p:ext uri="{BB962C8B-B14F-4D97-AF65-F5344CB8AC3E}">
        <p14:creationId xmlns:p14="http://schemas.microsoft.com/office/powerpoint/2010/main" val="241542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062CEA5-1A36-49EE-ADC4-47D2B378673E}" type="slidenum">
              <a:rPr lang="en-US"/>
              <a:pPr/>
              <a:t>‹#›</a:t>
            </a:fld>
            <a:endParaRPr lang="en-US"/>
          </a:p>
        </p:txBody>
      </p:sp>
    </p:spTree>
    <p:extLst>
      <p:ext uri="{BB962C8B-B14F-4D97-AF65-F5344CB8AC3E}">
        <p14:creationId xmlns:p14="http://schemas.microsoft.com/office/powerpoint/2010/main" val="3983431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87263694-8293-4274-B774-D40819FB95A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wmf"/><Relationship Id="rId5" Type="http://schemas.openxmlformats.org/officeDocument/2006/relationships/oleObject" Target="../embeddings/oleObject28.bin"/><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2.wmf"/><Relationship Id="rId5" Type="http://schemas.openxmlformats.org/officeDocument/2006/relationships/oleObject" Target="../embeddings/oleObject31.bin"/><Relationship Id="rId10" Type="http://schemas.openxmlformats.org/officeDocument/2006/relationships/image" Target="../media/image6.wmf"/><Relationship Id="rId4" Type="http://schemas.openxmlformats.org/officeDocument/2006/relationships/image" Target="../media/image7.wmf"/><Relationship Id="rId9" Type="http://schemas.openxmlformats.org/officeDocument/2006/relationships/oleObject" Target="../embeddings/oleObject33.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9.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9.wmf"/><Relationship Id="rId5" Type="http://schemas.openxmlformats.org/officeDocument/2006/relationships/oleObject" Target="../embeddings/oleObject36.bin"/><Relationship Id="rId4" Type="http://schemas.openxmlformats.org/officeDocument/2006/relationships/image" Target="../media/image10.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9.wmf"/><Relationship Id="rId5" Type="http://schemas.openxmlformats.org/officeDocument/2006/relationships/oleObject" Target="../embeddings/oleObject38.bin"/><Relationship Id="rId4" Type="http://schemas.openxmlformats.org/officeDocument/2006/relationships/image" Target="../media/image10.wmf"/></Relationships>
</file>

<file path=ppt/slides/_rels/slide15.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39.bin"/><Relationship Id="rId7"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1.wmf"/><Relationship Id="rId5" Type="http://schemas.openxmlformats.org/officeDocument/2006/relationships/oleObject" Target="../embeddings/oleObject40.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42.bin"/></Relationships>
</file>

<file path=ppt/slides/_rels/slide16.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43.bin"/><Relationship Id="rId7"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9.wmf"/><Relationship Id="rId5" Type="http://schemas.openxmlformats.org/officeDocument/2006/relationships/oleObject" Target="../embeddings/oleObject44.bin"/><Relationship Id="rId10" Type="http://schemas.openxmlformats.org/officeDocument/2006/relationships/image" Target="../media/image16.wmf"/><Relationship Id="rId4" Type="http://schemas.openxmlformats.org/officeDocument/2006/relationships/image" Target="../media/image14.wmf"/><Relationship Id="rId9" Type="http://schemas.openxmlformats.org/officeDocument/2006/relationships/oleObject" Target="../embeddings/oleObject46.bin"/></Relationships>
</file>

<file path=ppt/slides/_rels/slide17.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47.bin"/><Relationship Id="rId7"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6.wmf"/><Relationship Id="rId5" Type="http://schemas.openxmlformats.org/officeDocument/2006/relationships/oleObject" Target="../embeddings/oleObject48.bin"/><Relationship Id="rId10" Type="http://schemas.openxmlformats.org/officeDocument/2006/relationships/image" Target="../media/image15.wmf"/><Relationship Id="rId4" Type="http://schemas.openxmlformats.org/officeDocument/2006/relationships/image" Target="../media/image14.wmf"/><Relationship Id="rId9" Type="http://schemas.openxmlformats.org/officeDocument/2006/relationships/oleObject" Target="../embeddings/oleObject50.bin"/></Relationships>
</file>

<file path=ppt/slides/_rels/slide18.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51.bin"/><Relationship Id="rId7"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6.wmf"/><Relationship Id="rId5" Type="http://schemas.openxmlformats.org/officeDocument/2006/relationships/oleObject" Target="../embeddings/oleObject52.bin"/><Relationship Id="rId10" Type="http://schemas.openxmlformats.org/officeDocument/2006/relationships/image" Target="../media/image15.wmf"/><Relationship Id="rId4" Type="http://schemas.openxmlformats.org/officeDocument/2006/relationships/image" Target="../media/image14.wmf"/><Relationship Id="rId9" Type="http://schemas.openxmlformats.org/officeDocument/2006/relationships/oleObject" Target="../embeddings/oleObject54.bin"/></Relationships>
</file>

<file path=ppt/slides/_rels/slide19.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55.bin"/><Relationship Id="rId7" Type="http://schemas.openxmlformats.org/officeDocument/2006/relationships/oleObject" Target="../embeddings/oleObject57.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6.wmf"/><Relationship Id="rId5" Type="http://schemas.openxmlformats.org/officeDocument/2006/relationships/oleObject" Target="../embeddings/oleObject56.bin"/><Relationship Id="rId10" Type="http://schemas.openxmlformats.org/officeDocument/2006/relationships/image" Target="../media/image15.wmf"/><Relationship Id="rId4" Type="http://schemas.openxmlformats.org/officeDocument/2006/relationships/image" Target="../media/image14.wmf"/><Relationship Id="rId9" Type="http://schemas.openxmlformats.org/officeDocument/2006/relationships/oleObject" Target="../embeddings/oleObject58.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oleObject" Target="../embeddings/oleObject64.bin"/><Relationship Id="rId3" Type="http://schemas.openxmlformats.org/officeDocument/2006/relationships/oleObject" Target="../embeddings/oleObject59.bin"/><Relationship Id="rId7" Type="http://schemas.openxmlformats.org/officeDocument/2006/relationships/oleObject" Target="../embeddings/oleObject61.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14.wmf"/><Relationship Id="rId11" Type="http://schemas.openxmlformats.org/officeDocument/2006/relationships/oleObject" Target="../embeddings/oleObject63.bin"/><Relationship Id="rId5" Type="http://schemas.openxmlformats.org/officeDocument/2006/relationships/oleObject" Target="../embeddings/oleObject60.bin"/><Relationship Id="rId10" Type="http://schemas.openxmlformats.org/officeDocument/2006/relationships/image" Target="../media/image16.wmf"/><Relationship Id="rId4" Type="http://schemas.openxmlformats.org/officeDocument/2006/relationships/image" Target="../media/image17.wmf"/><Relationship Id="rId9" Type="http://schemas.openxmlformats.org/officeDocument/2006/relationships/oleObject" Target="../embeddings/oleObject62.bin"/><Relationship Id="rId14" Type="http://schemas.openxmlformats.org/officeDocument/2006/relationships/image" Target="../media/image6.wmf"/></Relationships>
</file>

<file path=ppt/slides/_rels/slide21.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oleObject" Target="../embeddings/oleObject70.bin"/><Relationship Id="rId3" Type="http://schemas.openxmlformats.org/officeDocument/2006/relationships/oleObject" Target="../embeddings/oleObject65.bin"/><Relationship Id="rId7" Type="http://schemas.openxmlformats.org/officeDocument/2006/relationships/oleObject" Target="../embeddings/oleObject67.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8.wmf"/><Relationship Id="rId11" Type="http://schemas.openxmlformats.org/officeDocument/2006/relationships/oleObject" Target="../embeddings/oleObject69.bin"/><Relationship Id="rId5" Type="http://schemas.openxmlformats.org/officeDocument/2006/relationships/oleObject" Target="../embeddings/oleObject66.bin"/><Relationship Id="rId10" Type="http://schemas.openxmlformats.org/officeDocument/2006/relationships/image" Target="../media/image9.wmf"/><Relationship Id="rId4" Type="http://schemas.openxmlformats.org/officeDocument/2006/relationships/image" Target="../media/image14.wmf"/><Relationship Id="rId9" Type="http://schemas.openxmlformats.org/officeDocument/2006/relationships/oleObject" Target="../embeddings/oleObject68.bin"/><Relationship Id="rId14" Type="http://schemas.openxmlformats.org/officeDocument/2006/relationships/image" Target="../media/image15.wmf"/></Relationships>
</file>

<file path=ppt/slides/_rels/slide22.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71.bin"/><Relationship Id="rId7" Type="http://schemas.openxmlformats.org/officeDocument/2006/relationships/oleObject" Target="../embeddings/oleObject73.bin"/><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8.wmf"/><Relationship Id="rId11" Type="http://schemas.openxmlformats.org/officeDocument/2006/relationships/oleObject" Target="../embeddings/oleObject75.bin"/><Relationship Id="rId5" Type="http://schemas.openxmlformats.org/officeDocument/2006/relationships/oleObject" Target="../embeddings/oleObject72.bin"/><Relationship Id="rId10" Type="http://schemas.openxmlformats.org/officeDocument/2006/relationships/image" Target="../media/image9.wmf"/><Relationship Id="rId4" Type="http://schemas.openxmlformats.org/officeDocument/2006/relationships/image" Target="../media/image14.wmf"/><Relationship Id="rId9" Type="http://schemas.openxmlformats.org/officeDocument/2006/relationships/oleObject" Target="../embeddings/oleObject74.bin"/></Relationships>
</file>

<file path=ppt/slides/_rels/slide23.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76.bin"/><Relationship Id="rId7" Type="http://schemas.openxmlformats.org/officeDocument/2006/relationships/oleObject" Target="../embeddings/oleObject78.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8.wmf"/><Relationship Id="rId5" Type="http://schemas.openxmlformats.org/officeDocument/2006/relationships/oleObject" Target="../embeddings/oleObject77.bin"/><Relationship Id="rId10" Type="http://schemas.openxmlformats.org/officeDocument/2006/relationships/image" Target="../media/image15.wmf"/><Relationship Id="rId4" Type="http://schemas.openxmlformats.org/officeDocument/2006/relationships/image" Target="../media/image16.wmf"/><Relationship Id="rId9" Type="http://schemas.openxmlformats.org/officeDocument/2006/relationships/oleObject" Target="../embeddings/oleObject79.bin"/></Relationships>
</file>

<file path=ppt/slides/_rels/slide24.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80.bin"/><Relationship Id="rId7" Type="http://schemas.openxmlformats.org/officeDocument/2006/relationships/oleObject" Target="../embeddings/oleObject82.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18.wmf"/><Relationship Id="rId5" Type="http://schemas.openxmlformats.org/officeDocument/2006/relationships/oleObject" Target="../embeddings/oleObject81.bin"/><Relationship Id="rId10" Type="http://schemas.openxmlformats.org/officeDocument/2006/relationships/image" Target="../media/image15.wmf"/><Relationship Id="rId4" Type="http://schemas.openxmlformats.org/officeDocument/2006/relationships/image" Target="../media/image16.wmf"/><Relationship Id="rId9" Type="http://schemas.openxmlformats.org/officeDocument/2006/relationships/oleObject" Target="../embeddings/oleObject83.bin"/></Relationships>
</file>

<file path=ppt/slides/_rels/slide25.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84.bin"/><Relationship Id="rId7" Type="http://schemas.openxmlformats.org/officeDocument/2006/relationships/oleObject" Target="../embeddings/oleObject86.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18.wmf"/><Relationship Id="rId5" Type="http://schemas.openxmlformats.org/officeDocument/2006/relationships/oleObject" Target="../embeddings/oleObject85.bin"/><Relationship Id="rId10" Type="http://schemas.openxmlformats.org/officeDocument/2006/relationships/image" Target="../media/image15.wmf"/><Relationship Id="rId4" Type="http://schemas.openxmlformats.org/officeDocument/2006/relationships/image" Target="../media/image16.wmf"/><Relationship Id="rId9" Type="http://schemas.openxmlformats.org/officeDocument/2006/relationships/oleObject" Target="../embeddings/oleObject87.bin"/></Relationships>
</file>

<file path=ppt/slides/_rels/slide26.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88.bin"/><Relationship Id="rId7" Type="http://schemas.openxmlformats.org/officeDocument/2006/relationships/oleObject" Target="../embeddings/oleObject90.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18.wmf"/><Relationship Id="rId5" Type="http://schemas.openxmlformats.org/officeDocument/2006/relationships/oleObject" Target="../embeddings/oleObject89.bin"/><Relationship Id="rId10" Type="http://schemas.openxmlformats.org/officeDocument/2006/relationships/image" Target="../media/image15.wmf"/><Relationship Id="rId4" Type="http://schemas.openxmlformats.org/officeDocument/2006/relationships/image" Target="../media/image16.wmf"/><Relationship Id="rId9" Type="http://schemas.openxmlformats.org/officeDocument/2006/relationships/oleObject" Target="../embeddings/oleObject91.bin"/></Relationships>
</file>

<file path=ppt/slides/_rels/slide27.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92.bin"/><Relationship Id="rId7" Type="http://schemas.openxmlformats.org/officeDocument/2006/relationships/oleObject" Target="../embeddings/oleObject94.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18.wmf"/><Relationship Id="rId11" Type="http://schemas.openxmlformats.org/officeDocument/2006/relationships/oleObject" Target="../embeddings/oleObject96.bin"/><Relationship Id="rId5" Type="http://schemas.openxmlformats.org/officeDocument/2006/relationships/oleObject" Target="../embeddings/oleObject93.bin"/><Relationship Id="rId10" Type="http://schemas.openxmlformats.org/officeDocument/2006/relationships/image" Target="../media/image15.wmf"/><Relationship Id="rId4" Type="http://schemas.openxmlformats.org/officeDocument/2006/relationships/image" Target="../media/image14.wmf"/><Relationship Id="rId9" Type="http://schemas.openxmlformats.org/officeDocument/2006/relationships/oleObject" Target="../embeddings/oleObject95.bin"/></Relationships>
</file>

<file path=ppt/slides/_rels/slide28.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97.bin"/><Relationship Id="rId7" Type="http://schemas.openxmlformats.org/officeDocument/2006/relationships/oleObject" Target="../embeddings/oleObject99.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18.wmf"/><Relationship Id="rId11" Type="http://schemas.openxmlformats.org/officeDocument/2006/relationships/oleObject" Target="../embeddings/oleObject101.bin"/><Relationship Id="rId5" Type="http://schemas.openxmlformats.org/officeDocument/2006/relationships/oleObject" Target="../embeddings/oleObject98.bin"/><Relationship Id="rId10" Type="http://schemas.openxmlformats.org/officeDocument/2006/relationships/image" Target="../media/image15.wmf"/><Relationship Id="rId4" Type="http://schemas.openxmlformats.org/officeDocument/2006/relationships/image" Target="../media/image14.wmf"/><Relationship Id="rId9" Type="http://schemas.openxmlformats.org/officeDocument/2006/relationships/oleObject" Target="../embeddings/oleObject100.bin"/></Relationships>
</file>

<file path=ppt/slides/_rels/slide29.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107.bin"/><Relationship Id="rId3" Type="http://schemas.openxmlformats.org/officeDocument/2006/relationships/oleObject" Target="../embeddings/oleObject102.bin"/><Relationship Id="rId7" Type="http://schemas.openxmlformats.org/officeDocument/2006/relationships/oleObject" Target="../embeddings/oleObject104.bin"/><Relationship Id="rId12"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2.wmf"/><Relationship Id="rId11" Type="http://schemas.openxmlformats.org/officeDocument/2006/relationships/oleObject" Target="../embeddings/oleObject106.bin"/><Relationship Id="rId5" Type="http://schemas.openxmlformats.org/officeDocument/2006/relationships/oleObject" Target="../embeddings/oleObject103.bin"/><Relationship Id="rId10" Type="http://schemas.openxmlformats.org/officeDocument/2006/relationships/image" Target="../media/image21.wmf"/><Relationship Id="rId4" Type="http://schemas.openxmlformats.org/officeDocument/2006/relationships/image" Target="../media/image20.wmf"/><Relationship Id="rId9" Type="http://schemas.openxmlformats.org/officeDocument/2006/relationships/oleObject" Target="../embeddings/oleObject105.bin"/><Relationship Id="rId14" Type="http://schemas.openxmlformats.org/officeDocument/2006/relationships/image" Target="../media/image6.wmf"/></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08.bin"/><Relationship Id="rId7" Type="http://schemas.openxmlformats.org/officeDocument/2006/relationships/oleObject" Target="../embeddings/oleObject110.bin"/><Relationship Id="rId12"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2.wmf"/><Relationship Id="rId11" Type="http://schemas.openxmlformats.org/officeDocument/2006/relationships/oleObject" Target="../embeddings/oleObject112.bin"/><Relationship Id="rId5" Type="http://schemas.openxmlformats.org/officeDocument/2006/relationships/oleObject" Target="../embeddings/oleObject109.bin"/><Relationship Id="rId10" Type="http://schemas.openxmlformats.org/officeDocument/2006/relationships/image" Target="../media/image21.wmf"/><Relationship Id="rId4" Type="http://schemas.openxmlformats.org/officeDocument/2006/relationships/image" Target="../media/image23.wmf"/><Relationship Id="rId9" Type="http://schemas.openxmlformats.org/officeDocument/2006/relationships/oleObject" Target="../embeddings/oleObject111.bin"/></Relationships>
</file>

<file path=ppt/slides/_rels/slide31.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13.bin"/><Relationship Id="rId7" Type="http://schemas.openxmlformats.org/officeDocument/2006/relationships/oleObject" Target="../embeddings/oleObject115.bin"/><Relationship Id="rId12"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2.wmf"/><Relationship Id="rId11" Type="http://schemas.openxmlformats.org/officeDocument/2006/relationships/oleObject" Target="../embeddings/oleObject117.bin"/><Relationship Id="rId5" Type="http://schemas.openxmlformats.org/officeDocument/2006/relationships/oleObject" Target="../embeddings/oleObject114.bin"/><Relationship Id="rId10" Type="http://schemas.openxmlformats.org/officeDocument/2006/relationships/image" Target="../media/image21.wmf"/><Relationship Id="rId4" Type="http://schemas.openxmlformats.org/officeDocument/2006/relationships/image" Target="../media/image20.wmf"/><Relationship Id="rId9" Type="http://schemas.openxmlformats.org/officeDocument/2006/relationships/oleObject" Target="../embeddings/oleObject116.bin"/></Relationships>
</file>

<file path=ppt/slides/_rels/slide32.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18.bin"/><Relationship Id="rId7" Type="http://schemas.openxmlformats.org/officeDocument/2006/relationships/oleObject" Target="../embeddings/oleObject120.bin"/><Relationship Id="rId12"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2.wmf"/><Relationship Id="rId11" Type="http://schemas.openxmlformats.org/officeDocument/2006/relationships/oleObject" Target="../embeddings/oleObject122.bin"/><Relationship Id="rId5" Type="http://schemas.openxmlformats.org/officeDocument/2006/relationships/oleObject" Target="../embeddings/oleObject119.bin"/><Relationship Id="rId10" Type="http://schemas.openxmlformats.org/officeDocument/2006/relationships/image" Target="../media/image21.wmf"/><Relationship Id="rId4" Type="http://schemas.openxmlformats.org/officeDocument/2006/relationships/image" Target="../media/image20.wmf"/><Relationship Id="rId9" Type="http://schemas.openxmlformats.org/officeDocument/2006/relationships/oleObject" Target="../embeddings/oleObject121.bin"/></Relationships>
</file>

<file path=ppt/slides/_rels/slide33.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23.bin"/><Relationship Id="rId7" Type="http://schemas.openxmlformats.org/officeDocument/2006/relationships/oleObject" Target="../embeddings/oleObject125.bin"/><Relationship Id="rId12"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2.wmf"/><Relationship Id="rId11" Type="http://schemas.openxmlformats.org/officeDocument/2006/relationships/oleObject" Target="../embeddings/oleObject127.bin"/><Relationship Id="rId5" Type="http://schemas.openxmlformats.org/officeDocument/2006/relationships/oleObject" Target="../embeddings/oleObject124.bin"/><Relationship Id="rId10" Type="http://schemas.openxmlformats.org/officeDocument/2006/relationships/image" Target="../media/image21.wmf"/><Relationship Id="rId4" Type="http://schemas.openxmlformats.org/officeDocument/2006/relationships/image" Target="../media/image20.wmf"/><Relationship Id="rId9" Type="http://schemas.openxmlformats.org/officeDocument/2006/relationships/oleObject" Target="../embeddings/oleObject126.bin"/></Relationships>
</file>

<file path=ppt/slides/_rels/slide34.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28.bin"/><Relationship Id="rId7" Type="http://schemas.openxmlformats.org/officeDocument/2006/relationships/oleObject" Target="../embeddings/oleObject130.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20.wmf"/><Relationship Id="rId11" Type="http://schemas.openxmlformats.org/officeDocument/2006/relationships/oleObject" Target="../embeddings/oleObject132.bin"/><Relationship Id="rId5" Type="http://schemas.openxmlformats.org/officeDocument/2006/relationships/oleObject" Target="../embeddings/oleObject129.bin"/><Relationship Id="rId10" Type="http://schemas.openxmlformats.org/officeDocument/2006/relationships/image" Target="../media/image25.wmf"/><Relationship Id="rId4" Type="http://schemas.openxmlformats.org/officeDocument/2006/relationships/image" Target="../media/image24.wmf"/><Relationship Id="rId9" Type="http://schemas.openxmlformats.org/officeDocument/2006/relationships/oleObject" Target="../embeddings/oleObject131.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33.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3.wmf"/><Relationship Id="rId5" Type="http://schemas.openxmlformats.org/officeDocument/2006/relationships/oleObject" Target="../embeddings/oleObject134.bin"/><Relationship Id="rId4" Type="http://schemas.openxmlformats.org/officeDocument/2006/relationships/image" Target="../media/image2.wmf"/></Relationships>
</file>

<file path=ppt/slides/_rels/slide36.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oleObject" Target="../embeddings/oleObject135.bin"/><Relationship Id="rId7" Type="http://schemas.openxmlformats.org/officeDocument/2006/relationships/oleObject" Target="../embeddings/oleObject137.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27.wmf"/><Relationship Id="rId11" Type="http://schemas.openxmlformats.org/officeDocument/2006/relationships/oleObject" Target="../embeddings/oleObject139.bin"/><Relationship Id="rId5" Type="http://schemas.openxmlformats.org/officeDocument/2006/relationships/oleObject" Target="../embeddings/oleObject136.bin"/><Relationship Id="rId10" Type="http://schemas.openxmlformats.org/officeDocument/2006/relationships/image" Target="../media/image2.wmf"/><Relationship Id="rId4" Type="http://schemas.openxmlformats.org/officeDocument/2006/relationships/image" Target="../media/image26.wmf"/><Relationship Id="rId9" Type="http://schemas.openxmlformats.org/officeDocument/2006/relationships/oleObject" Target="../embeddings/oleObject138.bin"/></Relationships>
</file>

<file path=ppt/slides/_rels/slide37.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40.bin"/><Relationship Id="rId7" Type="http://schemas.openxmlformats.org/officeDocument/2006/relationships/oleObject" Target="../embeddings/oleObject142.bin"/><Relationship Id="rId12"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2.wmf"/><Relationship Id="rId11" Type="http://schemas.openxmlformats.org/officeDocument/2006/relationships/oleObject" Target="../embeddings/oleObject144.bin"/><Relationship Id="rId5" Type="http://schemas.openxmlformats.org/officeDocument/2006/relationships/oleObject" Target="../embeddings/oleObject141.bin"/><Relationship Id="rId10" Type="http://schemas.openxmlformats.org/officeDocument/2006/relationships/image" Target="../media/image27.wmf"/><Relationship Id="rId4" Type="http://schemas.openxmlformats.org/officeDocument/2006/relationships/image" Target="../media/image26.wmf"/><Relationship Id="rId9" Type="http://schemas.openxmlformats.org/officeDocument/2006/relationships/oleObject" Target="../embeddings/oleObject143.bin"/></Relationships>
</file>

<file path=ppt/slides/_rels/slide3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45.bin"/><Relationship Id="rId7" Type="http://schemas.openxmlformats.org/officeDocument/2006/relationships/oleObject" Target="../embeddings/oleObject147.bin"/><Relationship Id="rId12"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2.wmf"/><Relationship Id="rId11" Type="http://schemas.openxmlformats.org/officeDocument/2006/relationships/oleObject" Target="../embeddings/oleObject149.bin"/><Relationship Id="rId5" Type="http://schemas.openxmlformats.org/officeDocument/2006/relationships/oleObject" Target="../embeddings/oleObject146.bin"/><Relationship Id="rId10" Type="http://schemas.openxmlformats.org/officeDocument/2006/relationships/image" Target="../media/image27.wmf"/><Relationship Id="rId4" Type="http://schemas.openxmlformats.org/officeDocument/2006/relationships/image" Target="../media/image26.wmf"/><Relationship Id="rId9" Type="http://schemas.openxmlformats.org/officeDocument/2006/relationships/oleObject" Target="../embeddings/oleObject148.bin"/></Relationships>
</file>

<file path=ppt/slides/_rels/slide39.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50.bin"/><Relationship Id="rId7" Type="http://schemas.openxmlformats.org/officeDocument/2006/relationships/oleObject" Target="../embeddings/oleObject152.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image" Target="../media/image3.wmf"/><Relationship Id="rId5" Type="http://schemas.openxmlformats.org/officeDocument/2006/relationships/oleObject" Target="../embeddings/oleObject151.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7.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9.bin"/></Relationships>
</file>

<file path=ppt/slides/_rels/slide40.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53.bin"/><Relationship Id="rId7" Type="http://schemas.openxmlformats.org/officeDocument/2006/relationships/oleObject" Target="../embeddings/oleObject155.bin"/><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3.wmf"/><Relationship Id="rId5" Type="http://schemas.openxmlformats.org/officeDocument/2006/relationships/oleObject" Target="../embeddings/oleObject154.bin"/><Relationship Id="rId10" Type="http://schemas.openxmlformats.org/officeDocument/2006/relationships/image" Target="../media/image29.wmf"/><Relationship Id="rId4" Type="http://schemas.openxmlformats.org/officeDocument/2006/relationships/image" Target="../media/image2.wmf"/><Relationship Id="rId9" Type="http://schemas.openxmlformats.org/officeDocument/2006/relationships/oleObject" Target="../embeddings/oleObject156.bin"/></Relationships>
</file>

<file path=ppt/slides/_rels/slide41.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57.bin"/><Relationship Id="rId7" Type="http://schemas.openxmlformats.org/officeDocument/2006/relationships/oleObject" Target="../embeddings/oleObject159.bin"/><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image" Target="../media/image3.wmf"/><Relationship Id="rId5" Type="http://schemas.openxmlformats.org/officeDocument/2006/relationships/oleObject" Target="../embeddings/oleObject158.bin"/><Relationship Id="rId10" Type="http://schemas.openxmlformats.org/officeDocument/2006/relationships/image" Target="../media/image29.wmf"/><Relationship Id="rId4" Type="http://schemas.openxmlformats.org/officeDocument/2006/relationships/image" Target="../media/image2.wmf"/><Relationship Id="rId9" Type="http://schemas.openxmlformats.org/officeDocument/2006/relationships/oleObject" Target="../embeddings/oleObject160.bin"/></Relationships>
</file>

<file path=ppt/slides/_rels/slide42.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61.bin"/><Relationship Id="rId7" Type="http://schemas.openxmlformats.org/officeDocument/2006/relationships/oleObject" Target="../embeddings/oleObject163.bin"/><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image" Target="../media/image3.wmf"/><Relationship Id="rId5" Type="http://schemas.openxmlformats.org/officeDocument/2006/relationships/oleObject" Target="../embeddings/oleObject162.bin"/><Relationship Id="rId10" Type="http://schemas.openxmlformats.org/officeDocument/2006/relationships/image" Target="../media/image29.wmf"/><Relationship Id="rId4" Type="http://schemas.openxmlformats.org/officeDocument/2006/relationships/image" Target="../media/image2.wmf"/><Relationship Id="rId9" Type="http://schemas.openxmlformats.org/officeDocument/2006/relationships/oleObject" Target="../embeddings/oleObject164.bin"/></Relationships>
</file>

<file path=ppt/slides/_rels/slide43.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65.bin"/><Relationship Id="rId7" Type="http://schemas.openxmlformats.org/officeDocument/2006/relationships/oleObject" Target="../embeddings/oleObject167.bin"/><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image" Target="../media/image3.wmf"/><Relationship Id="rId5" Type="http://schemas.openxmlformats.org/officeDocument/2006/relationships/oleObject" Target="../embeddings/oleObject166.bin"/><Relationship Id="rId10" Type="http://schemas.openxmlformats.org/officeDocument/2006/relationships/image" Target="../media/image29.wmf"/><Relationship Id="rId4" Type="http://schemas.openxmlformats.org/officeDocument/2006/relationships/image" Target="../media/image2.wmf"/><Relationship Id="rId9" Type="http://schemas.openxmlformats.org/officeDocument/2006/relationships/oleObject" Target="../embeddings/oleObject168.bin"/></Relationships>
</file>

<file path=ppt/slides/_rels/slide44.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69.bin"/><Relationship Id="rId7" Type="http://schemas.openxmlformats.org/officeDocument/2006/relationships/oleObject" Target="../embeddings/oleObject171.bin"/><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image" Target="../media/image3.wmf"/><Relationship Id="rId5" Type="http://schemas.openxmlformats.org/officeDocument/2006/relationships/oleObject" Target="../embeddings/oleObject170.bin"/><Relationship Id="rId10" Type="http://schemas.openxmlformats.org/officeDocument/2006/relationships/image" Target="../media/image29.wmf"/><Relationship Id="rId4" Type="http://schemas.openxmlformats.org/officeDocument/2006/relationships/image" Target="../media/image2.wmf"/><Relationship Id="rId9" Type="http://schemas.openxmlformats.org/officeDocument/2006/relationships/oleObject" Target="../embeddings/oleObject172.bin"/></Relationships>
</file>

<file path=ppt/slides/_rels/slide45.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oleObject" Target="../embeddings/oleObject173.bin"/><Relationship Id="rId7" Type="http://schemas.openxmlformats.org/officeDocument/2006/relationships/oleObject" Target="../embeddings/oleObject175.bin"/><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30.wmf"/><Relationship Id="rId5" Type="http://schemas.openxmlformats.org/officeDocument/2006/relationships/oleObject" Target="../embeddings/oleObject174.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176.bin"/></Relationships>
</file>

<file path=ppt/slides/_rels/slide4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1.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13.bin"/></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15.bin"/><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wmf"/><Relationship Id="rId5" Type="http://schemas.openxmlformats.org/officeDocument/2006/relationships/oleObject" Target="../embeddings/oleObject18.bin"/><Relationship Id="rId4" Type="http://schemas.openxmlformats.org/officeDocument/2006/relationships/image" Target="../media/image4.wmf"/></Relationships>
</file>

<file path=ppt/slides/_rels/slide8.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5" Type="http://schemas.openxmlformats.org/officeDocument/2006/relationships/oleObject" Target="../embeddings/oleObject21.bin"/><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5" Type="http://schemas.openxmlformats.org/officeDocument/2006/relationships/oleObject" Target="../embeddings/oleObject24.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2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2: </a:t>
            </a:r>
            <a:r>
              <a:rPr lang="en-US" dirty="0">
                <a:solidFill>
                  <a:schemeClr val="bg1"/>
                </a:solidFill>
                <a:latin typeface="Arial" pitchFamily="34" charset="0"/>
                <a:cs typeface="Arial" pitchFamily="34" charset="0"/>
              </a:rPr>
              <a:t>Properties of the Regression Coefficients and Hypothesis Testing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4022094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9</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3"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error term depends on the value of the disturbance term in every observation in the sample, and thus it is a special type of random variable.</a:t>
            </a:r>
            <a:endParaRPr lang="en-GB" sz="1500" b="1" dirty="0">
              <a:latin typeface="Times New Roman" pitchFamily="18" charset="0"/>
            </a:endParaRPr>
          </a:p>
        </p:txBody>
      </p:sp>
      <p:sp>
        <p:nvSpPr>
          <p:cNvPr id="14"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9"/>
          <p:cNvGraphicFramePr>
            <a:graphicFrameLocks noChangeAspect="1"/>
          </p:cNvGraphicFramePr>
          <p:nvPr>
            <p:extLst>
              <p:ext uri="{D42A27DB-BD31-4B8C-83A1-F6EECF244321}">
                <p14:modId xmlns:p14="http://schemas.microsoft.com/office/powerpoint/2010/main" val="239817982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79648"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79649"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3"/>
          <p:cNvSpPr>
            <a:spLocks noChangeArrowheads="1"/>
          </p:cNvSpPr>
          <p:nvPr/>
        </p:nvSpPr>
        <p:spPr bwMode="auto">
          <a:xfrm>
            <a:off x="0" y="1529624"/>
            <a:ext cx="9144000" cy="35376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1767524492"/>
              </p:ext>
            </p:extLst>
          </p:nvPr>
        </p:nvGraphicFramePr>
        <p:xfrm>
          <a:off x="1213200" y="1650300"/>
          <a:ext cx="5130800" cy="3224213"/>
        </p:xfrm>
        <a:graphic>
          <a:graphicData uri="http://schemas.openxmlformats.org/presentationml/2006/ole">
            <mc:AlternateContent xmlns:mc="http://schemas.openxmlformats.org/markup-compatibility/2006">
              <mc:Choice xmlns:v="urn:schemas-microsoft-com:vml" Requires="v">
                <p:oleObj spid="_x0000_s279650" name="Equation" r:id="rId7" imgW="5130720" imgH="3238200" progId="Equation.DSMT4">
                  <p:embed/>
                </p:oleObj>
              </mc:Choice>
              <mc:Fallback>
                <p:oleObj name="Equation" r:id="rId7" imgW="5130720" imgH="3238200" progId="Equation.DSMT4">
                  <p:embed/>
                  <p:pic>
                    <p:nvPicPr>
                      <p:cNvPr id="0" name=""/>
                      <p:cNvPicPr>
                        <a:picLocks noChangeAspect="1" noChangeArrowheads="1"/>
                      </p:cNvPicPr>
                      <p:nvPr/>
                    </p:nvPicPr>
                    <p:blipFill>
                      <a:blip r:embed="rId8"/>
                      <a:srcRect/>
                      <a:stretch>
                        <a:fillRect/>
                      </a:stretch>
                    </p:blipFill>
                    <p:spPr bwMode="auto">
                      <a:xfrm>
                        <a:off x="1213200" y="1650300"/>
                        <a:ext cx="5130800"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275205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3"/>
          <p:cNvSpPr>
            <a:spLocks noChangeArrowheads="1"/>
          </p:cNvSpPr>
          <p:nvPr/>
        </p:nvSpPr>
        <p:spPr bwMode="auto">
          <a:xfrm>
            <a:off x="0" y="1529624"/>
            <a:ext cx="9144000" cy="353767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41809026"/>
              </p:ext>
            </p:extLst>
          </p:nvPr>
        </p:nvGraphicFramePr>
        <p:xfrm>
          <a:off x="1213200" y="1650300"/>
          <a:ext cx="5130800" cy="3224213"/>
        </p:xfrm>
        <a:graphic>
          <a:graphicData uri="http://schemas.openxmlformats.org/presentationml/2006/ole">
            <mc:AlternateContent xmlns:mc="http://schemas.openxmlformats.org/markup-compatibility/2006">
              <mc:Choice xmlns:v="urn:schemas-microsoft-com:vml" Requires="v">
                <p:oleObj spid="_x0000_s280686" name="Equation" r:id="rId3" imgW="5130720" imgH="3238200" progId="Equation.DSMT4">
                  <p:embed/>
                </p:oleObj>
              </mc:Choice>
              <mc:Fallback>
                <p:oleObj name="Equation" r:id="rId3" imgW="5130720" imgH="3238200" progId="Equation.DSMT4">
                  <p:embed/>
                  <p:pic>
                    <p:nvPicPr>
                      <p:cNvPr id="0" name=""/>
                      <p:cNvPicPr>
                        <a:picLocks noChangeAspect="1" noChangeArrowheads="1"/>
                      </p:cNvPicPr>
                      <p:nvPr/>
                    </p:nvPicPr>
                    <p:blipFill>
                      <a:blip r:embed="rId4"/>
                      <a:srcRect/>
                      <a:stretch>
                        <a:fillRect/>
                      </a:stretch>
                    </p:blipFill>
                    <p:spPr bwMode="auto">
                      <a:xfrm>
                        <a:off x="1213200" y="1650300"/>
                        <a:ext cx="5130800"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error term is responsible for the variations of </a:t>
            </a:r>
            <a:r>
              <a:rPr lang="en-US" sz="1500" b="1" i="1" dirty="0"/>
              <a:t> </a:t>
            </a:r>
            <a:r>
              <a:rPr lang="en-US" sz="1500" b="1" i="1" dirty="0" smtClean="0"/>
              <a:t>    </a:t>
            </a:r>
            <a:r>
              <a:rPr lang="en-US" sz="1500" b="1" dirty="0" smtClean="0"/>
              <a:t>around </a:t>
            </a:r>
            <a:r>
              <a:rPr lang="en-US" sz="1500" b="1" dirty="0"/>
              <a:t>its fixed component </a:t>
            </a:r>
            <a:r>
              <a:rPr lang="en-US" sz="1500" b="1" i="1" dirty="0">
                <a:latin typeface="Symbol" pitchFamily="18" charset="2"/>
              </a:rPr>
              <a:t>b</a:t>
            </a:r>
            <a:r>
              <a:rPr lang="en-US" sz="1500" b="1" baseline="-25000" dirty="0"/>
              <a:t>2</a:t>
            </a:r>
            <a:r>
              <a:rPr lang="en-US" sz="1500" b="1" dirty="0"/>
              <a:t>.  If we wish, we can express the decomposition more tidily.</a:t>
            </a:r>
            <a:endParaRPr lang="en-GB" sz="1500" b="1" dirty="0"/>
          </a:p>
        </p:txBody>
      </p:sp>
      <p:sp>
        <p:nvSpPr>
          <p:cNvPr id="13"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9"/>
          <p:cNvGraphicFramePr>
            <a:graphicFrameLocks noChangeAspect="1"/>
          </p:cNvGraphicFramePr>
          <p:nvPr>
            <p:extLst>
              <p:ext uri="{D42A27DB-BD31-4B8C-83A1-F6EECF244321}">
                <p14:modId xmlns:p14="http://schemas.microsoft.com/office/powerpoint/2010/main" val="239817982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80687"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80688" name="Equation" r:id="rId7" imgW="1714320" imgH="431640" progId="Equation.DSMT4">
                  <p:embed/>
                </p:oleObj>
              </mc:Choice>
              <mc:Fallback>
                <p:oleObj name="Equation" r:id="rId7" imgW="1714320" imgH="431640" progId="Equation.DSMT4">
                  <p:embed/>
                  <p:pic>
                    <p:nvPicPr>
                      <p:cNvPr id="0" name="Object 11"/>
                      <p:cNvPicPr>
                        <a:picLocks noChangeAspect="1" noChangeArrowheads="1"/>
                      </p:cNvPicPr>
                      <p:nvPr/>
                    </p:nvPicPr>
                    <p:blipFill>
                      <a:blip r:embed="rId8"/>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91082200"/>
              </p:ext>
            </p:extLst>
          </p:nvPr>
        </p:nvGraphicFramePr>
        <p:xfrm>
          <a:off x="4914900" y="5840413"/>
          <a:ext cx="220663" cy="288925"/>
        </p:xfrm>
        <a:graphic>
          <a:graphicData uri="http://schemas.openxmlformats.org/presentationml/2006/ole">
            <mc:AlternateContent xmlns:mc="http://schemas.openxmlformats.org/markup-compatibility/2006">
              <mc:Choice xmlns:v="urn:schemas-microsoft-com:vml" Requires="v">
                <p:oleObj spid="_x0000_s280689" name="Equation" r:id="rId9" imgW="330057" imgH="431613" progId="Equation.DSMT4">
                  <p:embed/>
                </p:oleObj>
              </mc:Choice>
              <mc:Fallback>
                <p:oleObj name="Equation" r:id="rId9" imgW="330057" imgH="431613"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14900" y="5840413"/>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750967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81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11</a:t>
            </a:r>
            <a:endParaRPr lang="en-US" sz="1000">
              <a:solidFill>
                <a:srgbClr val="3366FF"/>
              </a:solidFill>
            </a:endParaRPr>
          </a:p>
        </p:txBody>
      </p:sp>
      <p:sp>
        <p:nvSpPr>
          <p:cNvPr id="218116" name="Rectangle 4"/>
          <p:cNvSpPr>
            <a:spLocks noChangeArrowheads="1"/>
          </p:cNvSpPr>
          <p:nvPr/>
        </p:nvSpPr>
        <p:spPr bwMode="auto">
          <a:xfrm>
            <a:off x="0" y="30051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8118" name="Rectangle 6"/>
          <p:cNvSpPr>
            <a:spLocks noChangeArrowheads="1"/>
          </p:cNvSpPr>
          <p:nvPr/>
        </p:nvSpPr>
        <p:spPr bwMode="auto">
          <a:xfrm>
            <a:off x="0" y="2776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812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This is the decomposition so far.</a:t>
            </a:r>
            <a:endParaRPr lang="en-GB" sz="1500" b="1"/>
          </a:p>
        </p:txBody>
      </p:sp>
      <p:sp>
        <p:nvSpPr>
          <p:cNvPr id="218128" name="Rectangle 16"/>
          <p:cNvSpPr>
            <a:spLocks noChangeArrowheads="1"/>
          </p:cNvSpPr>
          <p:nvPr/>
        </p:nvSpPr>
        <p:spPr bwMode="auto">
          <a:xfrm>
            <a:off x="0" y="2776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7"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18176" name="Equation" r:id="rId3" imgW="6705360" imgH="952200" progId="Equation.DSMT4">
                  <p:embed/>
                </p:oleObj>
              </mc:Choice>
              <mc:Fallback>
                <p:oleObj name="Equation" r:id="rId3" imgW="6705360" imgH="952200" progId="Equation.DSMT4">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3"/>
          <p:cNvSpPr>
            <a:spLocks noChangeArrowheads="1"/>
          </p:cNvSpPr>
          <p:nvPr/>
        </p:nvSpPr>
        <p:spPr bwMode="auto">
          <a:xfrm>
            <a:off x="0" y="1731599"/>
            <a:ext cx="9144000" cy="20952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2" name="Object 10"/>
          <p:cNvGraphicFramePr>
            <a:graphicFrameLocks noChangeAspect="1"/>
          </p:cNvGraphicFramePr>
          <p:nvPr>
            <p:extLst>
              <p:ext uri="{D42A27DB-BD31-4B8C-83A1-F6EECF244321}">
                <p14:modId xmlns:p14="http://schemas.microsoft.com/office/powerpoint/2010/main" val="4074815395"/>
              </p:ext>
            </p:extLst>
          </p:nvPr>
        </p:nvGraphicFramePr>
        <p:xfrm>
          <a:off x="1352550" y="1854200"/>
          <a:ext cx="6438900" cy="1828800"/>
        </p:xfrm>
        <a:graphic>
          <a:graphicData uri="http://schemas.openxmlformats.org/presentationml/2006/ole">
            <mc:AlternateContent xmlns:mc="http://schemas.openxmlformats.org/markup-compatibility/2006">
              <mc:Choice xmlns:v="urn:schemas-microsoft-com:vml" Requires="v">
                <p:oleObj spid="_x0000_s221286" name="Equation" r:id="rId3" imgW="6438600" imgH="1828800" progId="Equation.3">
                  <p:embed/>
                </p:oleObj>
              </mc:Choice>
              <mc:Fallback>
                <p:oleObj name="Equation" r:id="rId3" imgW="6438600" imgH="1828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2550" y="1854200"/>
                        <a:ext cx="6438900" cy="182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118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12</a:t>
            </a:r>
            <a:endParaRPr lang="en-US" sz="1000">
              <a:solidFill>
                <a:srgbClr val="3366FF"/>
              </a:solidFill>
            </a:endParaRPr>
          </a:p>
        </p:txBody>
      </p:sp>
      <p:sp>
        <p:nvSpPr>
          <p:cNvPr id="221188" name="Rectangle 4"/>
          <p:cNvSpPr>
            <a:spLocks noChangeArrowheads="1"/>
          </p:cNvSpPr>
          <p:nvPr/>
        </p:nvSpPr>
        <p:spPr bwMode="auto">
          <a:xfrm>
            <a:off x="0" y="30051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1190" name="Rectangle 6"/>
          <p:cNvSpPr>
            <a:spLocks noChangeArrowheads="1"/>
          </p:cNvSpPr>
          <p:nvPr/>
        </p:nvSpPr>
        <p:spPr bwMode="auto">
          <a:xfrm>
            <a:off x="0" y="2776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119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next step is to make a small simplification of the numerator of the error term.  First, we expand it as shown.</a:t>
            </a:r>
            <a:endParaRPr lang="en-GB" sz="1500" b="1"/>
          </a:p>
        </p:txBody>
      </p:sp>
      <p:sp>
        <p:nvSpPr>
          <p:cNvPr id="221193" name="Rectangle 9"/>
          <p:cNvSpPr>
            <a:spLocks noChangeArrowheads="1"/>
          </p:cNvSpPr>
          <p:nvPr/>
        </p:nvSpPr>
        <p:spPr bwMode="auto">
          <a:xfrm>
            <a:off x="0" y="2776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1197" name="Rectangle 13"/>
          <p:cNvSpPr>
            <a:spLocks noChangeArrowheads="1"/>
          </p:cNvSpPr>
          <p:nvPr/>
        </p:nvSpPr>
        <p:spPr bwMode="auto">
          <a:xfrm>
            <a:off x="3492500" y="2444750"/>
            <a:ext cx="4895850" cy="12795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9"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21287" name="Equation" r:id="rId5" imgW="6705360" imgH="952200" progId="Equation.DSMT4">
                  <p:embed/>
                </p:oleObj>
              </mc:Choice>
              <mc:Fallback>
                <p:oleObj name="Equation" r:id="rId5" imgW="6705360" imgH="952200" progId="Equation.DSMT4">
                  <p:embed/>
                  <p:pic>
                    <p:nvPicPr>
                      <p:cNvPr id="0"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3"/>
          <p:cNvSpPr>
            <a:spLocks noChangeArrowheads="1"/>
          </p:cNvSpPr>
          <p:nvPr/>
        </p:nvSpPr>
        <p:spPr bwMode="auto">
          <a:xfrm>
            <a:off x="0" y="1731599"/>
            <a:ext cx="9144000" cy="20952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3" name="Object 10"/>
          <p:cNvGraphicFramePr>
            <a:graphicFrameLocks noChangeAspect="1"/>
          </p:cNvGraphicFramePr>
          <p:nvPr>
            <p:extLst>
              <p:ext uri="{D42A27DB-BD31-4B8C-83A1-F6EECF244321}">
                <p14:modId xmlns:p14="http://schemas.microsoft.com/office/powerpoint/2010/main" val="438189333"/>
              </p:ext>
            </p:extLst>
          </p:nvPr>
        </p:nvGraphicFramePr>
        <p:xfrm>
          <a:off x="1352550" y="1854200"/>
          <a:ext cx="6438900" cy="1828800"/>
        </p:xfrm>
        <a:graphic>
          <a:graphicData uri="http://schemas.openxmlformats.org/presentationml/2006/ole">
            <mc:AlternateContent xmlns:mc="http://schemas.openxmlformats.org/markup-compatibility/2006">
              <mc:Choice xmlns:v="urn:schemas-microsoft-com:vml" Requires="v">
                <p:oleObj spid="_x0000_s222310" name="Equation" r:id="rId3" imgW="6438600" imgH="1828800" progId="Equation.3">
                  <p:embed/>
                </p:oleObj>
              </mc:Choice>
              <mc:Fallback>
                <p:oleObj name="Equation" r:id="rId3" imgW="6438600" imgH="1828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2550" y="1854200"/>
                        <a:ext cx="6438900" cy="182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22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13</a:t>
            </a:r>
            <a:endParaRPr lang="en-US" sz="1000">
              <a:solidFill>
                <a:srgbClr val="3366FF"/>
              </a:solidFill>
            </a:endParaRPr>
          </a:p>
        </p:txBody>
      </p:sp>
      <p:sp>
        <p:nvSpPr>
          <p:cNvPr id="222212" name="Rectangle 4"/>
          <p:cNvSpPr>
            <a:spLocks noChangeArrowheads="1"/>
          </p:cNvSpPr>
          <p:nvPr/>
        </p:nvSpPr>
        <p:spPr bwMode="auto">
          <a:xfrm>
            <a:off x="0" y="30051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2214" name="Rectangle 6"/>
          <p:cNvSpPr>
            <a:spLocks noChangeArrowheads="1"/>
          </p:cNvSpPr>
          <p:nvPr/>
        </p:nvSpPr>
        <p:spPr bwMode="auto">
          <a:xfrm>
            <a:off x="0" y="2776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221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mean value of </a:t>
            </a:r>
            <a:r>
              <a:rPr lang="en-US" sz="1500" b="1" i="1"/>
              <a:t>u</a:t>
            </a:r>
            <a:r>
              <a:rPr lang="en-US" sz="1500" b="1"/>
              <a:t> is a common factor of the second summation, so it can be taken outside.</a:t>
            </a:r>
            <a:endParaRPr lang="en-GB" sz="1500" b="1"/>
          </a:p>
        </p:txBody>
      </p:sp>
      <p:sp>
        <p:nvSpPr>
          <p:cNvPr id="222217" name="Rectangle 9"/>
          <p:cNvSpPr>
            <a:spLocks noChangeArrowheads="1"/>
          </p:cNvSpPr>
          <p:nvPr/>
        </p:nvSpPr>
        <p:spPr bwMode="auto">
          <a:xfrm>
            <a:off x="0" y="2776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2221" name="Rectangle 13"/>
          <p:cNvSpPr>
            <a:spLocks noChangeArrowheads="1"/>
          </p:cNvSpPr>
          <p:nvPr/>
        </p:nvSpPr>
        <p:spPr bwMode="auto">
          <a:xfrm>
            <a:off x="3492500" y="3067050"/>
            <a:ext cx="4895850" cy="6381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0"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22311" name="Equation" r:id="rId5" imgW="6705360" imgH="952200" progId="Equation.DSMT4">
                  <p:embed/>
                </p:oleObj>
              </mc:Choice>
              <mc:Fallback>
                <p:oleObj name="Equation" r:id="rId5" imgW="6705360" imgH="952200" progId="Equation.DSMT4">
                  <p:embed/>
                  <p:pic>
                    <p:nvPicPr>
                      <p:cNvPr id="0"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3"/>
          <p:cNvSpPr>
            <a:spLocks noChangeArrowheads="1"/>
          </p:cNvSpPr>
          <p:nvPr/>
        </p:nvSpPr>
        <p:spPr bwMode="auto">
          <a:xfrm>
            <a:off x="0" y="1731599"/>
            <a:ext cx="9144000" cy="209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5"/>
          <p:cNvSpPr>
            <a:spLocks noChangeArrowheads="1"/>
          </p:cNvSpPr>
          <p:nvPr/>
        </p:nvSpPr>
        <p:spPr bwMode="auto">
          <a:xfrm>
            <a:off x="0" y="3902400"/>
            <a:ext cx="9144000" cy="1602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323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14</a:t>
            </a:r>
            <a:endParaRPr lang="en-US" sz="1000">
              <a:solidFill>
                <a:srgbClr val="3366FF"/>
              </a:solidFill>
            </a:endParaRPr>
          </a:p>
        </p:txBody>
      </p:sp>
      <p:sp>
        <p:nvSpPr>
          <p:cNvPr id="223236" name="Rectangle 4"/>
          <p:cNvSpPr>
            <a:spLocks noChangeArrowheads="1"/>
          </p:cNvSpPr>
          <p:nvPr/>
        </p:nvSpPr>
        <p:spPr bwMode="auto">
          <a:xfrm>
            <a:off x="0" y="30051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3238" name="Rectangle 6"/>
          <p:cNvSpPr>
            <a:spLocks noChangeArrowheads="1"/>
          </p:cNvSpPr>
          <p:nvPr/>
        </p:nvSpPr>
        <p:spPr bwMode="auto">
          <a:xfrm>
            <a:off x="0" y="2776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324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second term then vanishes because the sum of the deviations of </a:t>
            </a:r>
            <a:r>
              <a:rPr lang="en-US" sz="1500" b="1" i="1"/>
              <a:t>X</a:t>
            </a:r>
            <a:r>
              <a:rPr lang="en-US" sz="1500" b="1"/>
              <a:t> around its sample mean is automatically zero.</a:t>
            </a:r>
            <a:endParaRPr lang="en-GB" sz="1500" b="1"/>
          </a:p>
        </p:txBody>
      </p:sp>
      <p:sp>
        <p:nvSpPr>
          <p:cNvPr id="223241" name="Rectangle 9"/>
          <p:cNvSpPr>
            <a:spLocks noChangeArrowheads="1"/>
          </p:cNvSpPr>
          <p:nvPr/>
        </p:nvSpPr>
        <p:spPr bwMode="auto">
          <a:xfrm>
            <a:off x="0" y="2776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223242" name="Object 10"/>
          <p:cNvGraphicFramePr>
            <a:graphicFrameLocks noChangeAspect="1"/>
          </p:cNvGraphicFramePr>
          <p:nvPr>
            <p:extLst>
              <p:ext uri="{D42A27DB-BD31-4B8C-83A1-F6EECF244321}">
                <p14:modId xmlns:p14="http://schemas.microsoft.com/office/powerpoint/2010/main" val="144773271"/>
              </p:ext>
            </p:extLst>
          </p:nvPr>
        </p:nvGraphicFramePr>
        <p:xfrm>
          <a:off x="1352550" y="1854200"/>
          <a:ext cx="6438900" cy="1828800"/>
        </p:xfrm>
        <a:graphic>
          <a:graphicData uri="http://schemas.openxmlformats.org/presentationml/2006/ole">
            <mc:AlternateContent xmlns:mc="http://schemas.openxmlformats.org/markup-compatibility/2006">
              <mc:Choice xmlns:v="urn:schemas-microsoft-com:vml" Requires="v">
                <p:oleObj spid="_x0000_s223422" name="Equation" r:id="rId3" imgW="6438600" imgH="1828800" progId="Equation.3">
                  <p:embed/>
                </p:oleObj>
              </mc:Choice>
              <mc:Fallback>
                <p:oleObj name="Equation" r:id="rId3" imgW="6438600" imgH="18288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2550" y="1854200"/>
                        <a:ext cx="6438900" cy="182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3243" name="Object 11"/>
          <p:cNvGraphicFramePr>
            <a:graphicFrameLocks noChangeAspect="1"/>
          </p:cNvGraphicFramePr>
          <p:nvPr>
            <p:extLst>
              <p:ext uri="{D42A27DB-BD31-4B8C-83A1-F6EECF244321}">
                <p14:modId xmlns:p14="http://schemas.microsoft.com/office/powerpoint/2010/main" val="1910943440"/>
              </p:ext>
            </p:extLst>
          </p:nvPr>
        </p:nvGraphicFramePr>
        <p:xfrm>
          <a:off x="1917700" y="4025900"/>
          <a:ext cx="5308600" cy="444500"/>
        </p:xfrm>
        <a:graphic>
          <a:graphicData uri="http://schemas.openxmlformats.org/presentationml/2006/ole">
            <mc:AlternateContent xmlns:mc="http://schemas.openxmlformats.org/markup-compatibility/2006">
              <mc:Choice xmlns:v="urn:schemas-microsoft-com:vml" Requires="v">
                <p:oleObj spid="_x0000_s223423" name="Equation" r:id="rId5" imgW="5308560" imgH="444240" progId="Equation.3">
                  <p:embed/>
                </p:oleObj>
              </mc:Choice>
              <mc:Fallback>
                <p:oleObj name="Equation" r:id="rId5" imgW="5308560" imgH="44424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17700" y="4025900"/>
                        <a:ext cx="53086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3244" name="Object 12"/>
          <p:cNvGraphicFramePr>
            <a:graphicFrameLocks noChangeAspect="1"/>
          </p:cNvGraphicFramePr>
          <p:nvPr>
            <p:extLst>
              <p:ext uri="{D42A27DB-BD31-4B8C-83A1-F6EECF244321}">
                <p14:modId xmlns:p14="http://schemas.microsoft.com/office/powerpoint/2010/main" val="3986912121"/>
              </p:ext>
            </p:extLst>
          </p:nvPr>
        </p:nvGraphicFramePr>
        <p:xfrm>
          <a:off x="3114675" y="4572000"/>
          <a:ext cx="1371600" cy="800100"/>
        </p:xfrm>
        <a:graphic>
          <a:graphicData uri="http://schemas.openxmlformats.org/presentationml/2006/ole">
            <mc:AlternateContent xmlns:mc="http://schemas.openxmlformats.org/markup-compatibility/2006">
              <mc:Choice xmlns:v="urn:schemas-microsoft-com:vml" Requires="v">
                <p:oleObj spid="_x0000_s223424" name="Equation" r:id="rId7" imgW="1371600" imgH="799920" progId="Equation.3">
                  <p:embed/>
                </p:oleObj>
              </mc:Choice>
              <mc:Fallback>
                <p:oleObj name="Equation" r:id="rId7" imgW="1371600" imgH="79992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14675" y="4572000"/>
                        <a:ext cx="13716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0"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23425" name="Equation" r:id="rId9" imgW="6705360" imgH="952200" progId="Equation.DSMT4">
                  <p:embed/>
                </p:oleObj>
              </mc:Choice>
              <mc:Fallback>
                <p:oleObj name="Equation" r:id="rId9" imgW="6705360" imgH="952200" progId="Equation.DSMT4">
                  <p:embed/>
                  <p:pic>
                    <p:nvPicPr>
                      <p:cNvPr id="0" name=""/>
                      <p:cNvPicPr>
                        <a:picLocks noChangeAspect="1" noChangeArrowheads="1"/>
                      </p:cNvPicPr>
                      <p:nvPr/>
                    </p:nvPicPr>
                    <p:blipFill>
                      <a:blip r:embed="rId10"/>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01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15</a:t>
            </a:r>
            <a:endParaRPr lang="en-US" sz="1000">
              <a:solidFill>
                <a:srgbClr val="3366FF"/>
              </a:solidFill>
            </a:endParaRPr>
          </a:p>
        </p:txBody>
      </p:sp>
      <p:sp>
        <p:nvSpPr>
          <p:cNvPr id="22016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Thus we can rewrite the decomposition as shown.  For convenience, the denominator </a:t>
            </a:r>
            <a:r>
              <a:rPr lang="en-US" sz="1500" b="1" dirty="0" smtClean="0"/>
              <a:t>of the error term has </a:t>
            </a:r>
            <a:r>
              <a:rPr lang="en-US" sz="1500" b="1" dirty="0"/>
              <a:t>been denoted </a:t>
            </a:r>
            <a:r>
              <a:rPr lang="en-US" sz="1500" b="1" dirty="0">
                <a:latin typeface="Symbol" pitchFamily="18" charset="2"/>
              </a:rPr>
              <a:t>D</a:t>
            </a:r>
            <a:r>
              <a:rPr lang="en-US" sz="1500" b="1" dirty="0"/>
              <a:t>.</a:t>
            </a:r>
            <a:endParaRPr lang="en-GB" sz="1500" b="1" dirty="0"/>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1"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Rectangle 13"/>
          <p:cNvSpPr>
            <a:spLocks noChangeArrowheads="1"/>
          </p:cNvSpPr>
          <p:nvPr/>
        </p:nvSpPr>
        <p:spPr bwMode="auto">
          <a:xfrm>
            <a:off x="0" y="1731599"/>
            <a:ext cx="9144000" cy="648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0"/>
          <p:cNvGraphicFramePr>
            <a:graphicFrameLocks noChangeAspect="1"/>
          </p:cNvGraphicFramePr>
          <p:nvPr>
            <p:extLst>
              <p:ext uri="{D42A27DB-BD31-4B8C-83A1-F6EECF244321}">
                <p14:modId xmlns:p14="http://schemas.microsoft.com/office/powerpoint/2010/main" val="3953443575"/>
              </p:ext>
            </p:extLst>
          </p:nvPr>
        </p:nvGraphicFramePr>
        <p:xfrm>
          <a:off x="1962150" y="1814400"/>
          <a:ext cx="4495800" cy="444500"/>
        </p:xfrm>
        <a:graphic>
          <a:graphicData uri="http://schemas.openxmlformats.org/presentationml/2006/ole">
            <mc:AlternateContent xmlns:mc="http://schemas.openxmlformats.org/markup-compatibility/2006">
              <mc:Choice xmlns:v="urn:schemas-microsoft-com:vml" Requires="v">
                <p:oleObj spid="_x0000_s220365" name="Equation" r:id="rId3" imgW="4495680" imgH="444240" progId="Equation.3">
                  <p:embed/>
                </p:oleObj>
              </mc:Choice>
              <mc:Fallback>
                <p:oleObj name="Equation" r:id="rId3" imgW="449568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2150" y="1814400"/>
                        <a:ext cx="449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Rectangle 13"/>
          <p:cNvSpPr>
            <a:spLocks noChangeArrowheads="1"/>
          </p:cNvSpPr>
          <p:nvPr/>
        </p:nvSpPr>
        <p:spPr bwMode="auto">
          <a:xfrm>
            <a:off x="4305300" y="2667000"/>
            <a:ext cx="3581400" cy="9429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20366" name="Equation" r:id="rId5" imgW="6705360" imgH="952200" progId="Equation.DSMT4">
                  <p:embed/>
                </p:oleObj>
              </mc:Choice>
              <mc:Fallback>
                <p:oleObj name="Equation" r:id="rId5" imgW="6705360" imgH="952200" progId="Equation.DSMT4">
                  <p:embed/>
                  <p:pic>
                    <p:nvPicPr>
                      <p:cNvPr id="0"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20367" name="Equation" r:id="rId7" imgW="6464160" imgH="2361960" progId="Equation.DSMT4">
                  <p:embed/>
                </p:oleObj>
              </mc:Choice>
              <mc:Fallback>
                <p:oleObj name="Equation" r:id="rId7" imgW="6464160" imgH="236196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6" name="Rectangle 13"/>
          <p:cNvSpPr>
            <a:spLocks noChangeArrowheads="1"/>
          </p:cNvSpPr>
          <p:nvPr/>
        </p:nvSpPr>
        <p:spPr bwMode="auto">
          <a:xfrm>
            <a:off x="771526" y="3486150"/>
            <a:ext cx="6962774" cy="15430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13"/>
          <p:cNvSpPr>
            <a:spLocks noChangeArrowheads="1"/>
          </p:cNvSpPr>
          <p:nvPr/>
        </p:nvSpPr>
        <p:spPr bwMode="auto">
          <a:xfrm>
            <a:off x="4333875" y="2676525"/>
            <a:ext cx="3581400" cy="9429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5" name="Object 15"/>
          <p:cNvGraphicFramePr>
            <a:graphicFrameLocks noChangeAspect="1"/>
          </p:cNvGraphicFramePr>
          <p:nvPr>
            <p:extLst>
              <p:ext uri="{D42A27DB-BD31-4B8C-83A1-F6EECF244321}">
                <p14:modId xmlns:p14="http://schemas.microsoft.com/office/powerpoint/2010/main" val="4087492602"/>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20368" name="Equation" r:id="rId9" imgW="2158920" imgH="482400" progId="Equation.3">
                  <p:embed/>
                </p:oleObj>
              </mc:Choice>
              <mc:Fallback>
                <p:oleObj name="Equation" r:id="rId9" imgW="2158920" imgH="482400" progId="Equation.3">
                  <p:embed/>
                  <p:pic>
                    <p:nvPicPr>
                      <p:cNvPr id="0" name=""/>
                      <p:cNvPicPr>
                        <a:picLocks noChangeAspect="1" noChangeArrowheads="1"/>
                      </p:cNvPicPr>
                      <p:nvPr/>
                    </p:nvPicPr>
                    <p:blipFill>
                      <a:blip r:embed="rId10"/>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63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16</a:t>
            </a:r>
            <a:endParaRPr lang="en-US" sz="1000">
              <a:solidFill>
                <a:srgbClr val="3366FF"/>
              </a:solidFill>
            </a:endParaRPr>
          </a:p>
        </p:txBody>
      </p:sp>
      <p:sp>
        <p:nvSpPr>
          <p:cNvPr id="22631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further small rearrangement of the expression for the error term.</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Rectangle 13"/>
          <p:cNvSpPr>
            <a:spLocks noChangeArrowheads="1"/>
          </p:cNvSpPr>
          <p:nvPr/>
        </p:nvSpPr>
        <p:spPr bwMode="auto">
          <a:xfrm>
            <a:off x="0" y="1731599"/>
            <a:ext cx="9144000" cy="648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 name="Object 10"/>
          <p:cNvGraphicFramePr>
            <a:graphicFrameLocks noChangeAspect="1"/>
          </p:cNvGraphicFramePr>
          <p:nvPr>
            <p:extLst>
              <p:ext uri="{D42A27DB-BD31-4B8C-83A1-F6EECF244321}">
                <p14:modId xmlns:p14="http://schemas.microsoft.com/office/powerpoint/2010/main" val="905271235"/>
              </p:ext>
            </p:extLst>
          </p:nvPr>
        </p:nvGraphicFramePr>
        <p:xfrm>
          <a:off x="1962150" y="1814400"/>
          <a:ext cx="4495800" cy="444500"/>
        </p:xfrm>
        <a:graphic>
          <a:graphicData uri="http://schemas.openxmlformats.org/presentationml/2006/ole">
            <mc:AlternateContent xmlns:mc="http://schemas.openxmlformats.org/markup-compatibility/2006">
              <mc:Choice xmlns:v="urn:schemas-microsoft-com:vml" Requires="v">
                <p:oleObj spid="_x0000_s226488" name="Equation" r:id="rId3" imgW="4495680" imgH="444240" progId="Equation.3">
                  <p:embed/>
                </p:oleObj>
              </mc:Choice>
              <mc:Fallback>
                <p:oleObj name="Equation" r:id="rId3" imgW="449568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2150" y="1814400"/>
                        <a:ext cx="449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3" name="Object 15"/>
          <p:cNvGraphicFramePr>
            <a:graphicFrameLocks noChangeAspect="1"/>
          </p:cNvGraphicFramePr>
          <p:nvPr>
            <p:extLst>
              <p:ext uri="{D42A27DB-BD31-4B8C-83A1-F6EECF244321}">
                <p14:modId xmlns:p14="http://schemas.microsoft.com/office/powerpoint/2010/main" val="2173705895"/>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26489" name="Equation" r:id="rId5" imgW="2158920" imgH="482400" progId="Equation.3">
                  <p:embed/>
                </p:oleObj>
              </mc:Choice>
              <mc:Fallback>
                <p:oleObj name="Equation" r:id="rId5" imgW="2158920" imgH="482400" progId="Equation.3">
                  <p:embed/>
                  <p:pic>
                    <p:nvPicPr>
                      <p:cNvPr id="0" name=""/>
                      <p:cNvPicPr>
                        <a:picLocks noChangeAspect="1" noChangeArrowheads="1"/>
                      </p:cNvPicPr>
                      <p:nvPr/>
                    </p:nvPicPr>
                    <p:blipFill>
                      <a:blip r:embed="rId6"/>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26490" name="Equation" r:id="rId7" imgW="6705360" imgH="952200" progId="Equation.DSMT4">
                  <p:embed/>
                </p:oleObj>
              </mc:Choice>
              <mc:Fallback>
                <p:oleObj name="Equation" r:id="rId7" imgW="6705360" imgH="952200" progId="Equation.DSMT4">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26491" name="Equation" r:id="rId9" imgW="6464160" imgH="2361960" progId="Equation.DSMT4">
                  <p:embed/>
                </p:oleObj>
              </mc:Choice>
              <mc:Fallback>
                <p:oleObj name="Equation" r:id="rId9" imgW="6464160" imgH="23619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Rectangle 13"/>
          <p:cNvSpPr>
            <a:spLocks noChangeArrowheads="1"/>
          </p:cNvSpPr>
          <p:nvPr/>
        </p:nvSpPr>
        <p:spPr bwMode="auto">
          <a:xfrm>
            <a:off x="771526" y="3486150"/>
            <a:ext cx="6962774" cy="15430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42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17</a:t>
            </a:r>
            <a:endParaRPr lang="en-US" sz="1000">
              <a:solidFill>
                <a:srgbClr val="3366FF"/>
              </a:solidFill>
            </a:endParaRPr>
          </a:p>
        </p:txBody>
      </p:sp>
      <p:sp>
        <p:nvSpPr>
          <p:cNvPr id="22426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Another </a:t>
            </a:r>
            <a:r>
              <a:rPr lang="en-US" sz="1500" b="1" dirty="0" smtClean="0"/>
              <a:t>re-arrangement.</a:t>
            </a:r>
            <a:endParaRPr lang="en-GB" sz="1500" b="1"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Rectangle 13"/>
          <p:cNvSpPr>
            <a:spLocks noChangeArrowheads="1"/>
          </p:cNvSpPr>
          <p:nvPr/>
        </p:nvSpPr>
        <p:spPr bwMode="auto">
          <a:xfrm>
            <a:off x="0" y="1731599"/>
            <a:ext cx="9144000" cy="648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 name="Object 10"/>
          <p:cNvGraphicFramePr>
            <a:graphicFrameLocks noChangeAspect="1"/>
          </p:cNvGraphicFramePr>
          <p:nvPr>
            <p:extLst>
              <p:ext uri="{D42A27DB-BD31-4B8C-83A1-F6EECF244321}">
                <p14:modId xmlns:p14="http://schemas.microsoft.com/office/powerpoint/2010/main" val="3401455170"/>
              </p:ext>
            </p:extLst>
          </p:nvPr>
        </p:nvGraphicFramePr>
        <p:xfrm>
          <a:off x="1962150" y="1814400"/>
          <a:ext cx="4495800" cy="444500"/>
        </p:xfrm>
        <a:graphic>
          <a:graphicData uri="http://schemas.openxmlformats.org/presentationml/2006/ole">
            <mc:AlternateContent xmlns:mc="http://schemas.openxmlformats.org/markup-compatibility/2006">
              <mc:Choice xmlns:v="urn:schemas-microsoft-com:vml" Requires="v">
                <p:oleObj spid="_x0000_s224440" name="Equation" r:id="rId3" imgW="4495680" imgH="444240" progId="Equation.3">
                  <p:embed/>
                </p:oleObj>
              </mc:Choice>
              <mc:Fallback>
                <p:oleObj name="Equation" r:id="rId3" imgW="449568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2150" y="1814400"/>
                        <a:ext cx="449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3" name="Object 15"/>
          <p:cNvGraphicFramePr>
            <a:graphicFrameLocks noChangeAspect="1"/>
          </p:cNvGraphicFramePr>
          <p:nvPr>
            <p:extLst>
              <p:ext uri="{D42A27DB-BD31-4B8C-83A1-F6EECF244321}">
                <p14:modId xmlns:p14="http://schemas.microsoft.com/office/powerpoint/2010/main" val="3454447908"/>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24441" name="Equation" r:id="rId5" imgW="2158920" imgH="482400" progId="Equation.3">
                  <p:embed/>
                </p:oleObj>
              </mc:Choice>
              <mc:Fallback>
                <p:oleObj name="Equation" r:id="rId5" imgW="2158920" imgH="482400" progId="Equation.3">
                  <p:embed/>
                  <p:pic>
                    <p:nvPicPr>
                      <p:cNvPr id="0" name=""/>
                      <p:cNvPicPr>
                        <a:picLocks noChangeAspect="1" noChangeArrowheads="1"/>
                      </p:cNvPicPr>
                      <p:nvPr/>
                    </p:nvPicPr>
                    <p:blipFill>
                      <a:blip r:embed="rId6"/>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sp>
        <p:nvSpPr>
          <p:cNvPr id="25" name="Rectangle 13"/>
          <p:cNvSpPr>
            <a:spLocks noChangeArrowheads="1"/>
          </p:cNvSpPr>
          <p:nvPr/>
        </p:nvSpPr>
        <p:spPr bwMode="auto">
          <a:xfrm>
            <a:off x="4805362" y="3486151"/>
            <a:ext cx="2928937" cy="14573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24442" name="Equation" r:id="rId7" imgW="6705360" imgH="952200" progId="Equation.DSMT4">
                  <p:embed/>
                </p:oleObj>
              </mc:Choice>
              <mc:Fallback>
                <p:oleObj name="Equation" r:id="rId7" imgW="6705360" imgH="952200" progId="Equation.DSMT4">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24443" name="Equation" r:id="rId9" imgW="6464160" imgH="2361960" progId="Equation.DSMT4">
                  <p:embed/>
                </p:oleObj>
              </mc:Choice>
              <mc:Fallback>
                <p:oleObj name="Equation" r:id="rId9" imgW="6464160" imgH="23619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Rectangle 13"/>
          <p:cNvSpPr>
            <a:spLocks noChangeArrowheads="1"/>
          </p:cNvSpPr>
          <p:nvPr/>
        </p:nvSpPr>
        <p:spPr bwMode="auto">
          <a:xfrm>
            <a:off x="1481137" y="4476750"/>
            <a:ext cx="2928937" cy="5714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3"/>
          <p:cNvSpPr>
            <a:spLocks noChangeArrowheads="1"/>
          </p:cNvSpPr>
          <p:nvPr/>
        </p:nvSpPr>
        <p:spPr bwMode="auto">
          <a:xfrm>
            <a:off x="4833937" y="3438526"/>
            <a:ext cx="2928937" cy="14573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18</a:t>
            </a:r>
            <a:endParaRPr lang="en-US" sz="1000">
              <a:solidFill>
                <a:srgbClr val="3366FF"/>
              </a:solidFill>
            </a:endParaRPr>
          </a:p>
        </p:txBody>
      </p:sp>
      <p:sp>
        <p:nvSpPr>
          <p:cNvPr id="22836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One </a:t>
            </a:r>
            <a:r>
              <a:rPr lang="en-US" sz="1500" b="1" dirty="0" smtClean="0"/>
              <a:t>more re-arrangement.</a:t>
            </a:r>
            <a:endParaRPr lang="en-GB" sz="1500" b="1"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 name="Rectangle 13"/>
          <p:cNvSpPr>
            <a:spLocks noChangeArrowheads="1"/>
          </p:cNvSpPr>
          <p:nvPr/>
        </p:nvSpPr>
        <p:spPr bwMode="auto">
          <a:xfrm>
            <a:off x="0" y="1731599"/>
            <a:ext cx="9144000" cy="648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10"/>
          <p:cNvGraphicFramePr>
            <a:graphicFrameLocks noChangeAspect="1"/>
          </p:cNvGraphicFramePr>
          <p:nvPr>
            <p:extLst>
              <p:ext uri="{D42A27DB-BD31-4B8C-83A1-F6EECF244321}">
                <p14:modId xmlns:p14="http://schemas.microsoft.com/office/powerpoint/2010/main" val="3401455170"/>
              </p:ext>
            </p:extLst>
          </p:nvPr>
        </p:nvGraphicFramePr>
        <p:xfrm>
          <a:off x="1962150" y="1814400"/>
          <a:ext cx="4495800" cy="444500"/>
        </p:xfrm>
        <a:graphic>
          <a:graphicData uri="http://schemas.openxmlformats.org/presentationml/2006/ole">
            <mc:AlternateContent xmlns:mc="http://schemas.openxmlformats.org/markup-compatibility/2006">
              <mc:Choice xmlns:v="urn:schemas-microsoft-com:vml" Requires="v">
                <p:oleObj spid="_x0000_s228539" name="Equation" r:id="rId3" imgW="4495680" imgH="444240" progId="Equation.3">
                  <p:embed/>
                </p:oleObj>
              </mc:Choice>
              <mc:Fallback>
                <p:oleObj name="Equation" r:id="rId3" imgW="449568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2150" y="1814400"/>
                        <a:ext cx="449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3" name="Object 15"/>
          <p:cNvGraphicFramePr>
            <a:graphicFrameLocks noChangeAspect="1"/>
          </p:cNvGraphicFramePr>
          <p:nvPr>
            <p:extLst>
              <p:ext uri="{D42A27DB-BD31-4B8C-83A1-F6EECF244321}">
                <p14:modId xmlns:p14="http://schemas.microsoft.com/office/powerpoint/2010/main" val="3454447908"/>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28540" name="Equation" r:id="rId5" imgW="2158920" imgH="482400" progId="Equation.3">
                  <p:embed/>
                </p:oleObj>
              </mc:Choice>
              <mc:Fallback>
                <p:oleObj name="Equation" r:id="rId5" imgW="2158920" imgH="482400" progId="Equation.3">
                  <p:embed/>
                  <p:pic>
                    <p:nvPicPr>
                      <p:cNvPr id="0" name=""/>
                      <p:cNvPicPr>
                        <a:picLocks noChangeAspect="1" noChangeArrowheads="1"/>
                      </p:cNvPicPr>
                      <p:nvPr/>
                    </p:nvPicPr>
                    <p:blipFill>
                      <a:blip r:embed="rId6"/>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28541" name="Equation" r:id="rId7" imgW="6705360" imgH="952200" progId="Equation.DSMT4">
                  <p:embed/>
                </p:oleObj>
              </mc:Choice>
              <mc:Fallback>
                <p:oleObj name="Equation" r:id="rId7" imgW="6705360" imgH="952200" progId="Equation.DSMT4">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28542" name="Equation" r:id="rId9" imgW="6464160" imgH="2361960" progId="Equation.DSMT4">
                  <p:embed/>
                </p:oleObj>
              </mc:Choice>
              <mc:Fallback>
                <p:oleObj name="Equation" r:id="rId9" imgW="6464160" imgH="23619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13"/>
          <p:cNvSpPr>
            <a:spLocks noChangeArrowheads="1"/>
          </p:cNvSpPr>
          <p:nvPr/>
        </p:nvSpPr>
        <p:spPr bwMode="auto">
          <a:xfrm>
            <a:off x="1557338" y="4455318"/>
            <a:ext cx="2271712" cy="57388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613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a:t>
            </a:r>
            <a:endParaRPr lang="en-US" sz="1000">
              <a:solidFill>
                <a:srgbClr val="3366FF"/>
              </a:solidFill>
            </a:endParaRPr>
          </a:p>
        </p:txBody>
      </p:sp>
      <p:sp>
        <p:nvSpPr>
          <p:cNvPr id="176147"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regression coefficients are special types of random variable.  We will demonstrate this using the simple regression model in which </a:t>
            </a:r>
            <a:r>
              <a:rPr lang="en-GB" sz="1500" b="1" i="1" dirty="0"/>
              <a:t>Y</a:t>
            </a:r>
            <a:r>
              <a:rPr lang="en-GB" sz="1500" b="1" dirty="0"/>
              <a:t> depends on </a:t>
            </a:r>
            <a:r>
              <a:rPr lang="en-GB" sz="1500" b="1" i="1" dirty="0"/>
              <a:t>X</a:t>
            </a:r>
            <a:r>
              <a:rPr lang="en-GB" sz="1500" b="1" dirty="0"/>
              <a:t>.  The two equations show the true model and the fitted regression.</a:t>
            </a:r>
            <a:endParaRPr lang="en-GB" sz="1500" b="1" dirty="0">
              <a:latin typeface="Times New Roman" pitchFamily="18" charset="0"/>
            </a:endParaRPr>
          </a:p>
        </p:txBody>
      </p:sp>
      <p:sp>
        <p:nvSpPr>
          <p:cNvPr id="176148"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6"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9"/>
          <p:cNvGraphicFramePr>
            <a:graphicFrameLocks noChangeAspect="1"/>
          </p:cNvGraphicFramePr>
          <p:nvPr>
            <p:extLst>
              <p:ext uri="{D42A27DB-BD31-4B8C-83A1-F6EECF244321}">
                <p14:modId xmlns:p14="http://schemas.microsoft.com/office/powerpoint/2010/main" val="70318836"/>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176230" name="Equation" r:id="rId4" imgW="2171520" imgH="368280" progId="Equation.3">
                  <p:embed/>
                </p:oleObj>
              </mc:Choice>
              <mc:Fallback>
                <p:oleObj name="Equation" r:id="rId4" imgW="2171520" imgH="3682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176231" name="Equation" r:id="rId6" imgW="1714320" imgH="431640" progId="Equation.DSMT4">
                  <p:embed/>
                </p:oleObj>
              </mc:Choice>
              <mc:Fallback>
                <p:oleObj name="Equation" r:id="rId6" imgW="1714320" imgH="431640" progId="Equation.DSMT4">
                  <p:embed/>
                  <p:pic>
                    <p:nvPicPr>
                      <p:cNvPr id="0"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19</a:t>
            </a:r>
            <a:endParaRPr lang="en-US" sz="1000">
              <a:solidFill>
                <a:srgbClr val="3366FF"/>
              </a:solidFill>
            </a:endParaRPr>
          </a:p>
        </p:txBody>
      </p:sp>
      <p:sp>
        <p:nvSpPr>
          <p:cNvPr id="22733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Thus we have shown that </a:t>
            </a:r>
            <a:r>
              <a:rPr lang="en-US" sz="1500" b="1" i="1" dirty="0"/>
              <a:t> </a:t>
            </a:r>
            <a:r>
              <a:rPr lang="en-US" sz="1500" b="1" i="1" dirty="0" smtClean="0"/>
              <a:t>    </a:t>
            </a:r>
            <a:r>
              <a:rPr lang="en-US" sz="1500" b="1" dirty="0" smtClean="0"/>
              <a:t>is </a:t>
            </a:r>
            <a:r>
              <a:rPr lang="en-US" sz="1500" b="1" dirty="0"/>
              <a:t>equal to the true value and plus a weighted linear combination of the values of the disturbance term in the sample, where the weights are functions of the values of </a:t>
            </a:r>
            <a:r>
              <a:rPr lang="en-US" sz="1500" b="1" i="1" dirty="0"/>
              <a:t>X</a:t>
            </a:r>
            <a:r>
              <a:rPr lang="en-US" sz="1500" b="1" dirty="0"/>
              <a:t> in the observations in the sample. </a:t>
            </a:r>
            <a:endParaRPr lang="en-GB" sz="1500" b="1" dirty="0"/>
          </a:p>
        </p:txBody>
      </p:sp>
      <p:graphicFrame>
        <p:nvGraphicFramePr>
          <p:cNvPr id="227339" name="Object 11"/>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27585" name="Equation" r:id="rId3" imgW="6464160" imgH="2361960" progId="Equation.DSMT4">
                  <p:embed/>
                </p:oleObj>
              </mc:Choice>
              <mc:Fallback>
                <p:oleObj name="Equation" r:id="rId3" imgW="6464160" imgH="2361960" progId="Equation.DSMT4">
                  <p:embed/>
                  <p:pic>
                    <p:nvPicPr>
                      <p:cNvPr id="0" name="Object 11"/>
                      <p:cNvPicPr>
                        <a:picLocks noChangeAspect="1" noChangeArrowheads="1"/>
                      </p:cNvPicPr>
                      <p:nvPr/>
                    </p:nvPicPr>
                    <p:blipFill>
                      <a:blip r:embed="rId4"/>
                      <a:srcRect/>
                      <a:stretch>
                        <a:fillRect/>
                      </a:stretch>
                    </p:blipFill>
                    <p:spPr bwMode="auto">
                      <a:xfrm>
                        <a:off x="1193800" y="2617788"/>
                        <a:ext cx="6464300" cy="2352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4"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Rectangle 13"/>
          <p:cNvSpPr>
            <a:spLocks noChangeArrowheads="1"/>
          </p:cNvSpPr>
          <p:nvPr/>
        </p:nvSpPr>
        <p:spPr bwMode="auto">
          <a:xfrm>
            <a:off x="0" y="1731599"/>
            <a:ext cx="9144000" cy="648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 name="Object 10"/>
          <p:cNvGraphicFramePr>
            <a:graphicFrameLocks noChangeAspect="1"/>
          </p:cNvGraphicFramePr>
          <p:nvPr>
            <p:extLst>
              <p:ext uri="{D42A27DB-BD31-4B8C-83A1-F6EECF244321}">
                <p14:modId xmlns:p14="http://schemas.microsoft.com/office/powerpoint/2010/main" val="535616126"/>
              </p:ext>
            </p:extLst>
          </p:nvPr>
        </p:nvGraphicFramePr>
        <p:xfrm>
          <a:off x="1962150" y="1814400"/>
          <a:ext cx="4495800" cy="444500"/>
        </p:xfrm>
        <a:graphic>
          <a:graphicData uri="http://schemas.openxmlformats.org/presentationml/2006/ole">
            <mc:AlternateContent xmlns:mc="http://schemas.openxmlformats.org/markup-compatibility/2006">
              <mc:Choice xmlns:v="urn:schemas-microsoft-com:vml" Requires="v">
                <p:oleObj spid="_x0000_s227586" name="Equation" r:id="rId5" imgW="4495680" imgH="444240" progId="Equation.3">
                  <p:embed/>
                </p:oleObj>
              </mc:Choice>
              <mc:Fallback>
                <p:oleObj name="Equation" r:id="rId5" imgW="4495680" imgH="4442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2150" y="1814400"/>
                        <a:ext cx="449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13"/>
          <p:cNvSpPr>
            <a:spLocks noChangeArrowheads="1"/>
          </p:cNvSpPr>
          <p:nvPr/>
        </p:nvSpPr>
        <p:spPr bwMode="auto">
          <a:xfrm>
            <a:off x="5200650" y="4479926"/>
            <a:ext cx="3695700" cy="987424"/>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12"/>
          <p:cNvGraphicFramePr>
            <a:graphicFrameLocks noChangeAspect="1"/>
          </p:cNvGraphicFramePr>
          <p:nvPr>
            <p:extLst>
              <p:ext uri="{D42A27DB-BD31-4B8C-83A1-F6EECF244321}">
                <p14:modId xmlns:p14="http://schemas.microsoft.com/office/powerpoint/2010/main" val="110815613"/>
              </p:ext>
            </p:extLst>
          </p:nvPr>
        </p:nvGraphicFramePr>
        <p:xfrm>
          <a:off x="5318125" y="4538663"/>
          <a:ext cx="3479800" cy="850900"/>
        </p:xfrm>
        <a:graphic>
          <a:graphicData uri="http://schemas.openxmlformats.org/presentationml/2006/ole">
            <mc:AlternateContent xmlns:mc="http://schemas.openxmlformats.org/markup-compatibility/2006">
              <mc:Choice xmlns:v="urn:schemas-microsoft-com:vml" Requires="v">
                <p:oleObj spid="_x0000_s227587" name="Equation" r:id="rId7" imgW="3479760" imgH="850680" progId="Equation.3">
                  <p:embed/>
                </p:oleObj>
              </mc:Choice>
              <mc:Fallback>
                <p:oleObj name="Equation" r:id="rId7" imgW="3479760" imgH="8506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18125" y="4538663"/>
                        <a:ext cx="34798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3" name="Object 15"/>
          <p:cNvGraphicFramePr>
            <a:graphicFrameLocks noChangeAspect="1"/>
          </p:cNvGraphicFramePr>
          <p:nvPr>
            <p:extLst>
              <p:ext uri="{D42A27DB-BD31-4B8C-83A1-F6EECF244321}">
                <p14:modId xmlns:p14="http://schemas.microsoft.com/office/powerpoint/2010/main" val="3779905406"/>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27588" name="Equation" r:id="rId9" imgW="2158920" imgH="482400" progId="Equation.3">
                  <p:embed/>
                </p:oleObj>
              </mc:Choice>
              <mc:Fallback>
                <p:oleObj name="Equation" r:id="rId9" imgW="2158920" imgH="482400" progId="Equation.3">
                  <p:embed/>
                  <p:pic>
                    <p:nvPicPr>
                      <p:cNvPr id="0" name=""/>
                      <p:cNvPicPr>
                        <a:picLocks noChangeAspect="1" noChangeArrowheads="1"/>
                      </p:cNvPicPr>
                      <p:nvPr/>
                    </p:nvPicPr>
                    <p:blipFill>
                      <a:blip r:embed="rId10"/>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27589" name="Equation" r:id="rId11" imgW="6705360" imgH="952200" progId="Equation.DSMT4">
                  <p:embed/>
                </p:oleObj>
              </mc:Choice>
              <mc:Fallback>
                <p:oleObj name="Equation" r:id="rId11" imgW="6705360" imgH="952200" progId="Equation.DSMT4">
                  <p:embed/>
                  <p:pic>
                    <p:nvPicPr>
                      <p:cNvPr id="0"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5630223"/>
              </p:ext>
            </p:extLst>
          </p:nvPr>
        </p:nvGraphicFramePr>
        <p:xfrm>
          <a:off x="2743200" y="5840413"/>
          <a:ext cx="220663" cy="288925"/>
        </p:xfrm>
        <a:graphic>
          <a:graphicData uri="http://schemas.openxmlformats.org/presentationml/2006/ole">
            <mc:AlternateContent xmlns:mc="http://schemas.openxmlformats.org/markup-compatibility/2006">
              <mc:Choice xmlns:v="urn:schemas-microsoft-com:vml" Requires="v">
                <p:oleObj spid="_x0000_s227590" name="Equation" r:id="rId13" imgW="330057" imgH="431613" progId="Equation.DSMT4">
                  <p:embed/>
                </p:oleObj>
              </mc:Choice>
              <mc:Fallback>
                <p:oleObj name="Equation" r:id="rId13" imgW="330057" imgH="431613"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43200" y="5840413"/>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As you can see, every value of the disturbance term in the sample affects the sample value of </a:t>
            </a:r>
            <a:r>
              <a:rPr lang="en-GB" sz="1500" b="1" dirty="0" smtClean="0"/>
              <a:t>    .</a:t>
            </a:r>
            <a:endParaRPr lang="en-GB" sz="1500" b="1" dirty="0"/>
          </a:p>
        </p:txBody>
      </p:sp>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Rectangle 13"/>
          <p:cNvSpPr>
            <a:spLocks noChangeArrowheads="1"/>
          </p:cNvSpPr>
          <p:nvPr/>
        </p:nvSpPr>
        <p:spPr bwMode="auto">
          <a:xfrm>
            <a:off x="0" y="1731599"/>
            <a:ext cx="9144000" cy="648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8" name="Object 10"/>
          <p:cNvGraphicFramePr>
            <a:graphicFrameLocks noChangeAspect="1"/>
          </p:cNvGraphicFramePr>
          <p:nvPr>
            <p:extLst>
              <p:ext uri="{D42A27DB-BD31-4B8C-83A1-F6EECF244321}">
                <p14:modId xmlns:p14="http://schemas.microsoft.com/office/powerpoint/2010/main" val="3049576037"/>
              </p:ext>
            </p:extLst>
          </p:nvPr>
        </p:nvGraphicFramePr>
        <p:xfrm>
          <a:off x="1962150" y="1814400"/>
          <a:ext cx="4495800" cy="444500"/>
        </p:xfrm>
        <a:graphic>
          <a:graphicData uri="http://schemas.openxmlformats.org/presentationml/2006/ole">
            <mc:AlternateContent xmlns:mc="http://schemas.openxmlformats.org/markup-compatibility/2006">
              <mc:Choice xmlns:v="urn:schemas-microsoft-com:vml" Requires="v">
                <p:oleObj spid="_x0000_s281791" name="Equation" r:id="rId3" imgW="4495680" imgH="444240" progId="Equation.3">
                  <p:embed/>
                </p:oleObj>
              </mc:Choice>
              <mc:Fallback>
                <p:oleObj name="Equation" r:id="rId3" imgW="449568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2150" y="1814400"/>
                        <a:ext cx="449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3"/>
          <p:cNvSpPr>
            <a:spLocks noChangeArrowheads="1"/>
          </p:cNvSpPr>
          <p:nvPr/>
        </p:nvSpPr>
        <p:spPr bwMode="auto">
          <a:xfrm>
            <a:off x="5200650" y="4479926"/>
            <a:ext cx="3695700" cy="987424"/>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4" name="Object 12"/>
          <p:cNvGraphicFramePr>
            <a:graphicFrameLocks noChangeAspect="1"/>
          </p:cNvGraphicFramePr>
          <p:nvPr>
            <p:extLst>
              <p:ext uri="{D42A27DB-BD31-4B8C-83A1-F6EECF244321}">
                <p14:modId xmlns:p14="http://schemas.microsoft.com/office/powerpoint/2010/main" val="1117691165"/>
              </p:ext>
            </p:extLst>
          </p:nvPr>
        </p:nvGraphicFramePr>
        <p:xfrm>
          <a:off x="5318125" y="4538663"/>
          <a:ext cx="3479800" cy="850900"/>
        </p:xfrm>
        <a:graphic>
          <a:graphicData uri="http://schemas.openxmlformats.org/presentationml/2006/ole">
            <mc:AlternateContent xmlns:mc="http://schemas.openxmlformats.org/markup-compatibility/2006">
              <mc:Choice xmlns:v="urn:schemas-microsoft-com:vml" Requires="v">
                <p:oleObj spid="_x0000_s281792" name="Equation" r:id="rId5" imgW="3479760" imgH="850680" progId="Equation.3">
                  <p:embed/>
                </p:oleObj>
              </mc:Choice>
              <mc:Fallback>
                <p:oleObj name="Equation" r:id="rId5" imgW="3479760" imgH="850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8125" y="4538663"/>
                        <a:ext cx="34798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15"/>
          <p:cNvGraphicFramePr>
            <a:graphicFrameLocks noChangeAspect="1"/>
          </p:cNvGraphicFramePr>
          <p:nvPr>
            <p:extLst>
              <p:ext uri="{D42A27DB-BD31-4B8C-83A1-F6EECF244321}">
                <p14:modId xmlns:p14="http://schemas.microsoft.com/office/powerpoint/2010/main" val="771137054"/>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81793" name="Equation" r:id="rId7" imgW="2158920" imgH="482400" progId="Equation.3">
                  <p:embed/>
                </p:oleObj>
              </mc:Choice>
              <mc:Fallback>
                <p:oleObj name="Equation" r:id="rId7" imgW="2158920" imgH="482400" progId="Equation.3">
                  <p:embed/>
                  <p:pic>
                    <p:nvPicPr>
                      <p:cNvPr id="0" name=""/>
                      <p:cNvPicPr>
                        <a:picLocks noChangeAspect="1" noChangeArrowheads="1"/>
                      </p:cNvPicPr>
                      <p:nvPr/>
                    </p:nvPicPr>
                    <p:blipFill>
                      <a:blip r:embed="rId8"/>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81794" name="Equation" r:id="rId9" imgW="6705360" imgH="952200" progId="Equation.DSMT4">
                  <p:embed/>
                </p:oleObj>
              </mc:Choice>
              <mc:Fallback>
                <p:oleObj name="Equation" r:id="rId9" imgW="6705360" imgH="952200" progId="Equation.DSMT4">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70686031"/>
              </p:ext>
            </p:extLst>
          </p:nvPr>
        </p:nvGraphicFramePr>
        <p:xfrm>
          <a:off x="619125" y="6069013"/>
          <a:ext cx="220663" cy="288925"/>
        </p:xfrm>
        <a:graphic>
          <a:graphicData uri="http://schemas.openxmlformats.org/presentationml/2006/ole">
            <mc:AlternateContent xmlns:mc="http://schemas.openxmlformats.org/markup-compatibility/2006">
              <mc:Choice xmlns:v="urn:schemas-microsoft-com:vml" Requires="v">
                <p:oleObj spid="_x0000_s281795" name="Equation" r:id="rId11" imgW="330057" imgH="431613" progId="Equation.DSMT4">
                  <p:embed/>
                </p:oleObj>
              </mc:Choice>
              <mc:Fallback>
                <p:oleObj name="Equation" r:id="rId11" imgW="330057" imgH="431613" progId="Equation.DSMT4">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9125" y="6069013"/>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81796" name="Equation" r:id="rId13" imgW="6464160" imgH="2361960" progId="Equation.DSMT4">
                  <p:embed/>
                </p:oleObj>
              </mc:Choice>
              <mc:Fallback>
                <p:oleObj name="Equation" r:id="rId13" imgW="6464160" imgH="236196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93330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5"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Before moving on, it may be helpful to clarify a mathematical technicality.  In the summation in the denominator of the expression for </a:t>
            </a:r>
            <a:r>
              <a:rPr lang="en-GB" sz="1500" b="1" i="1" dirty="0" err="1"/>
              <a:t>a</a:t>
            </a:r>
            <a:r>
              <a:rPr lang="en-GB" sz="1500" b="1" i="1" baseline="-25000" dirty="0" err="1"/>
              <a:t>i</a:t>
            </a:r>
            <a:r>
              <a:rPr lang="en-GB" sz="1500" b="1" dirty="0"/>
              <a:t>, the subscript has been changed to </a:t>
            </a:r>
            <a:r>
              <a:rPr lang="en-GB" sz="1500" b="1" i="1" dirty="0"/>
              <a:t>j</a:t>
            </a:r>
            <a:r>
              <a:rPr lang="en-GB" sz="1500" b="1" dirty="0"/>
              <a:t>.  Why?</a:t>
            </a:r>
          </a:p>
        </p:txBody>
      </p:sp>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Rectangle 13"/>
          <p:cNvSpPr>
            <a:spLocks noChangeArrowheads="1"/>
          </p:cNvSpPr>
          <p:nvPr/>
        </p:nvSpPr>
        <p:spPr bwMode="auto">
          <a:xfrm>
            <a:off x="0" y="1731599"/>
            <a:ext cx="9144000" cy="648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 name="Object 10"/>
          <p:cNvGraphicFramePr>
            <a:graphicFrameLocks noChangeAspect="1"/>
          </p:cNvGraphicFramePr>
          <p:nvPr>
            <p:extLst>
              <p:ext uri="{D42A27DB-BD31-4B8C-83A1-F6EECF244321}">
                <p14:modId xmlns:p14="http://schemas.microsoft.com/office/powerpoint/2010/main" val="3049576037"/>
              </p:ext>
            </p:extLst>
          </p:nvPr>
        </p:nvGraphicFramePr>
        <p:xfrm>
          <a:off x="1962150" y="1814400"/>
          <a:ext cx="4495800" cy="444500"/>
        </p:xfrm>
        <a:graphic>
          <a:graphicData uri="http://schemas.openxmlformats.org/presentationml/2006/ole">
            <mc:AlternateContent xmlns:mc="http://schemas.openxmlformats.org/markup-compatibility/2006">
              <mc:Choice xmlns:v="urn:schemas-microsoft-com:vml" Requires="v">
                <p:oleObj spid="_x0000_s282809" name="Equation" r:id="rId3" imgW="4495680" imgH="444240" progId="Equation.3">
                  <p:embed/>
                </p:oleObj>
              </mc:Choice>
              <mc:Fallback>
                <p:oleObj name="Equation" r:id="rId3" imgW="449568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2150" y="1814400"/>
                        <a:ext cx="449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3"/>
          <p:cNvSpPr>
            <a:spLocks noChangeArrowheads="1"/>
          </p:cNvSpPr>
          <p:nvPr/>
        </p:nvSpPr>
        <p:spPr bwMode="auto">
          <a:xfrm>
            <a:off x="5200650" y="4479926"/>
            <a:ext cx="3695700" cy="987424"/>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4" name="Object 12"/>
          <p:cNvGraphicFramePr>
            <a:graphicFrameLocks noChangeAspect="1"/>
          </p:cNvGraphicFramePr>
          <p:nvPr>
            <p:extLst>
              <p:ext uri="{D42A27DB-BD31-4B8C-83A1-F6EECF244321}">
                <p14:modId xmlns:p14="http://schemas.microsoft.com/office/powerpoint/2010/main" val="1117691165"/>
              </p:ext>
            </p:extLst>
          </p:nvPr>
        </p:nvGraphicFramePr>
        <p:xfrm>
          <a:off x="5318125" y="4538663"/>
          <a:ext cx="3479800" cy="850900"/>
        </p:xfrm>
        <a:graphic>
          <a:graphicData uri="http://schemas.openxmlformats.org/presentationml/2006/ole">
            <mc:AlternateContent xmlns:mc="http://schemas.openxmlformats.org/markup-compatibility/2006">
              <mc:Choice xmlns:v="urn:schemas-microsoft-com:vml" Requires="v">
                <p:oleObj spid="_x0000_s282810" name="Equation" r:id="rId5" imgW="3479760" imgH="850680" progId="Equation.3">
                  <p:embed/>
                </p:oleObj>
              </mc:Choice>
              <mc:Fallback>
                <p:oleObj name="Equation" r:id="rId5" imgW="3479760" imgH="850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8125" y="4538663"/>
                        <a:ext cx="34798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15"/>
          <p:cNvGraphicFramePr>
            <a:graphicFrameLocks noChangeAspect="1"/>
          </p:cNvGraphicFramePr>
          <p:nvPr>
            <p:extLst>
              <p:ext uri="{D42A27DB-BD31-4B8C-83A1-F6EECF244321}">
                <p14:modId xmlns:p14="http://schemas.microsoft.com/office/powerpoint/2010/main" val="771137054"/>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82811" name="Equation" r:id="rId7" imgW="2158920" imgH="482400" progId="Equation.3">
                  <p:embed/>
                </p:oleObj>
              </mc:Choice>
              <mc:Fallback>
                <p:oleObj name="Equation" r:id="rId7" imgW="2158920" imgH="482400" progId="Equation.3">
                  <p:embed/>
                  <p:pic>
                    <p:nvPicPr>
                      <p:cNvPr id="0" name=""/>
                      <p:cNvPicPr>
                        <a:picLocks noChangeAspect="1" noChangeArrowheads="1"/>
                      </p:cNvPicPr>
                      <p:nvPr/>
                    </p:nvPicPr>
                    <p:blipFill>
                      <a:blip r:embed="rId8"/>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82812" name="Equation" r:id="rId9" imgW="6705360" imgH="952200" progId="Equation.DSMT4">
                  <p:embed/>
                </p:oleObj>
              </mc:Choice>
              <mc:Fallback>
                <p:oleObj name="Equation" r:id="rId9" imgW="6705360" imgH="952200" progId="Equation.DSMT4">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82813" name="Equation" r:id="rId11" imgW="6464160" imgH="2361960" progId="Equation.DSMT4">
                  <p:embed/>
                </p:oleObj>
              </mc:Choice>
              <mc:Fallback>
                <p:oleObj name="Equation" r:id="rId11" imgW="6464160" imgH="236196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355161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5" name="Object 15"/>
          <p:cNvGraphicFramePr>
            <a:graphicFrameLocks noChangeAspect="1"/>
          </p:cNvGraphicFramePr>
          <p:nvPr>
            <p:extLst>
              <p:ext uri="{D42A27DB-BD31-4B8C-83A1-F6EECF244321}">
                <p14:modId xmlns:p14="http://schemas.microsoft.com/office/powerpoint/2010/main" val="884406498"/>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84833" name="Equation" r:id="rId3" imgW="2158920" imgH="482400" progId="Equation.3">
                  <p:embed/>
                </p:oleObj>
              </mc:Choice>
              <mc:Fallback>
                <p:oleObj name="Equation" r:id="rId3" imgW="2158920" imgH="482400" progId="Equation.3">
                  <p:embed/>
                  <p:pic>
                    <p:nvPicPr>
                      <p:cNvPr id="0" name=""/>
                      <p:cNvPicPr>
                        <a:picLocks noChangeAspect="1" noChangeArrowheads="1"/>
                      </p:cNvPicPr>
                      <p:nvPr/>
                    </p:nvPicPr>
                    <p:blipFill>
                      <a:blip r:embed="rId4"/>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1"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denominator is the sum</a:t>
            </a:r>
            <a:r>
              <a:rPr lang="en-GB" b="1" dirty="0"/>
              <a:t>, from 1 to </a:t>
            </a:r>
            <a:r>
              <a:rPr lang="en-GB" b="1" i="1" dirty="0"/>
              <a:t>n</a:t>
            </a:r>
            <a:r>
              <a:rPr lang="en-GB" sz="1500" b="1" dirty="0"/>
              <a:t>, of the squared deviations of </a:t>
            </a:r>
            <a:r>
              <a:rPr lang="en-GB" sz="1500" b="1" i="1" dirty="0"/>
              <a:t>X</a:t>
            </a:r>
            <a:r>
              <a:rPr lang="en-GB" sz="1500" b="1" dirty="0"/>
              <a:t> from its sample mean.  This is made explicit in the version of the expression in the </a:t>
            </a:r>
            <a:r>
              <a:rPr lang="en-GB" sz="1500" b="1" dirty="0" smtClean="0"/>
              <a:t>box at the top of the slide.</a:t>
            </a:r>
            <a:endParaRPr lang="en-GB" sz="1500" b="1" dirty="0"/>
          </a:p>
        </p:txBody>
      </p:sp>
      <p:sp>
        <p:nvSpPr>
          <p:cNvPr id="36" name="Rectangle 13"/>
          <p:cNvSpPr>
            <a:spLocks noChangeArrowheads="1"/>
          </p:cNvSpPr>
          <p:nvPr/>
        </p:nvSpPr>
        <p:spPr bwMode="auto">
          <a:xfrm>
            <a:off x="5200650" y="4479926"/>
            <a:ext cx="3695700" cy="987424"/>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7" name="Object 12"/>
          <p:cNvGraphicFramePr>
            <a:graphicFrameLocks noChangeAspect="1"/>
          </p:cNvGraphicFramePr>
          <p:nvPr>
            <p:extLst>
              <p:ext uri="{D42A27DB-BD31-4B8C-83A1-F6EECF244321}">
                <p14:modId xmlns:p14="http://schemas.microsoft.com/office/powerpoint/2010/main" val="3410122850"/>
              </p:ext>
            </p:extLst>
          </p:nvPr>
        </p:nvGraphicFramePr>
        <p:xfrm>
          <a:off x="5318125" y="4538663"/>
          <a:ext cx="3479800" cy="850900"/>
        </p:xfrm>
        <a:graphic>
          <a:graphicData uri="http://schemas.openxmlformats.org/presentationml/2006/ole">
            <mc:AlternateContent xmlns:mc="http://schemas.openxmlformats.org/markup-compatibility/2006">
              <mc:Choice xmlns:v="urn:schemas-microsoft-com:vml" Requires="v">
                <p:oleObj spid="_x0000_s284834" name="Equation" r:id="rId5" imgW="3479760" imgH="850680" progId="Equation.3">
                  <p:embed/>
                </p:oleObj>
              </mc:Choice>
              <mc:Fallback>
                <p:oleObj name="Equation" r:id="rId5" imgW="3479760" imgH="850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8125" y="4538663"/>
                        <a:ext cx="34798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13"/>
          <p:cNvSpPr>
            <a:spLocks noChangeArrowheads="1"/>
          </p:cNvSpPr>
          <p:nvPr/>
        </p:nvSpPr>
        <p:spPr bwMode="auto">
          <a:xfrm>
            <a:off x="0" y="594375"/>
            <a:ext cx="9144000" cy="1440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9" name="Object 14"/>
          <p:cNvGraphicFramePr>
            <a:graphicFrameLocks noChangeAspect="1"/>
          </p:cNvGraphicFramePr>
          <p:nvPr>
            <p:extLst>
              <p:ext uri="{D42A27DB-BD31-4B8C-83A1-F6EECF244321}">
                <p14:modId xmlns:p14="http://schemas.microsoft.com/office/powerpoint/2010/main" val="222103467"/>
              </p:ext>
            </p:extLst>
          </p:nvPr>
        </p:nvGraphicFramePr>
        <p:xfrm>
          <a:off x="976313" y="750888"/>
          <a:ext cx="7124700" cy="1231900"/>
        </p:xfrm>
        <a:graphic>
          <a:graphicData uri="http://schemas.openxmlformats.org/presentationml/2006/ole">
            <mc:AlternateContent xmlns:mc="http://schemas.openxmlformats.org/markup-compatibility/2006">
              <mc:Choice xmlns:v="urn:schemas-microsoft-com:vml" Requires="v">
                <p:oleObj spid="_x0000_s284835" name="Equation" r:id="rId7" imgW="7124400" imgH="1231560" progId="Equation.3">
                  <p:embed/>
                </p:oleObj>
              </mc:Choice>
              <mc:Fallback>
                <p:oleObj name="Equation" r:id="rId7" imgW="7124400" imgH="1231560" progId="Equation.3">
                  <p:embed/>
                  <p:pic>
                    <p:nvPicPr>
                      <p:cNvPr id="0" name=""/>
                      <p:cNvPicPr>
                        <a:picLocks noChangeAspect="1" noChangeArrowheads="1"/>
                      </p:cNvPicPr>
                      <p:nvPr/>
                    </p:nvPicPr>
                    <p:blipFill>
                      <a:blip r:embed="rId8"/>
                      <a:srcRect/>
                      <a:stretch>
                        <a:fillRect/>
                      </a:stretch>
                    </p:blipFill>
                    <p:spPr bwMode="auto">
                      <a:xfrm>
                        <a:off x="976313" y="750888"/>
                        <a:ext cx="7124700"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84836" name="Equation" r:id="rId9" imgW="6464160" imgH="2361960" progId="Equation.DSMT4">
                  <p:embed/>
                </p:oleObj>
              </mc:Choice>
              <mc:Fallback>
                <p:oleObj name="Equation" r:id="rId9" imgW="6464160" imgH="23619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1455009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Written this way, the meaning of the denominator is clear, but the form is clumsy.  Obviously, we should use </a:t>
            </a:r>
            <a:r>
              <a:rPr lang="en-GB" sz="1500" b="1" dirty="0">
                <a:latin typeface="Symbol" pitchFamily="18" charset="2"/>
              </a:rPr>
              <a:t>S</a:t>
            </a:r>
            <a:r>
              <a:rPr lang="en-GB" sz="1500" b="1" dirty="0">
                <a:cs typeface="Arial" charset="0"/>
              </a:rPr>
              <a:t>–notation to compress it.</a:t>
            </a:r>
          </a:p>
        </p:txBody>
      </p:sp>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15"/>
          <p:cNvGraphicFramePr>
            <a:graphicFrameLocks noChangeAspect="1"/>
          </p:cNvGraphicFramePr>
          <p:nvPr>
            <p:extLst>
              <p:ext uri="{D42A27DB-BD31-4B8C-83A1-F6EECF244321}">
                <p14:modId xmlns:p14="http://schemas.microsoft.com/office/powerpoint/2010/main" val="3715956762"/>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85857" name="Equation" r:id="rId3" imgW="2158920" imgH="482400" progId="Equation.3">
                  <p:embed/>
                </p:oleObj>
              </mc:Choice>
              <mc:Fallback>
                <p:oleObj name="Equation" r:id="rId3" imgW="2158920" imgH="482400" progId="Equation.3">
                  <p:embed/>
                  <p:pic>
                    <p:nvPicPr>
                      <p:cNvPr id="0" name=""/>
                      <p:cNvPicPr>
                        <a:picLocks noChangeAspect="1" noChangeArrowheads="1"/>
                      </p:cNvPicPr>
                      <p:nvPr/>
                    </p:nvPicPr>
                    <p:blipFill>
                      <a:blip r:embed="rId4"/>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sp>
        <p:nvSpPr>
          <p:cNvPr id="31" name="Rectangle 13"/>
          <p:cNvSpPr>
            <a:spLocks noChangeArrowheads="1"/>
          </p:cNvSpPr>
          <p:nvPr/>
        </p:nvSpPr>
        <p:spPr bwMode="auto">
          <a:xfrm>
            <a:off x="5200650" y="4479926"/>
            <a:ext cx="3695700" cy="987424"/>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2" name="Object 12"/>
          <p:cNvGraphicFramePr>
            <a:graphicFrameLocks noChangeAspect="1"/>
          </p:cNvGraphicFramePr>
          <p:nvPr>
            <p:extLst>
              <p:ext uri="{D42A27DB-BD31-4B8C-83A1-F6EECF244321}">
                <p14:modId xmlns:p14="http://schemas.microsoft.com/office/powerpoint/2010/main" val="1555493955"/>
              </p:ext>
            </p:extLst>
          </p:nvPr>
        </p:nvGraphicFramePr>
        <p:xfrm>
          <a:off x="5318125" y="4538663"/>
          <a:ext cx="3479800" cy="850900"/>
        </p:xfrm>
        <a:graphic>
          <a:graphicData uri="http://schemas.openxmlformats.org/presentationml/2006/ole">
            <mc:AlternateContent xmlns:mc="http://schemas.openxmlformats.org/markup-compatibility/2006">
              <mc:Choice xmlns:v="urn:schemas-microsoft-com:vml" Requires="v">
                <p:oleObj spid="_x0000_s285858" name="Equation" r:id="rId5" imgW="3479760" imgH="850680" progId="Equation.3">
                  <p:embed/>
                </p:oleObj>
              </mc:Choice>
              <mc:Fallback>
                <p:oleObj name="Equation" r:id="rId5" imgW="3479760" imgH="850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8125" y="4538663"/>
                        <a:ext cx="34798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3"/>
          <p:cNvSpPr>
            <a:spLocks noChangeArrowheads="1"/>
          </p:cNvSpPr>
          <p:nvPr/>
        </p:nvSpPr>
        <p:spPr bwMode="auto">
          <a:xfrm>
            <a:off x="0" y="594375"/>
            <a:ext cx="9144000" cy="1440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4" name="Object 14"/>
          <p:cNvGraphicFramePr>
            <a:graphicFrameLocks noChangeAspect="1"/>
          </p:cNvGraphicFramePr>
          <p:nvPr>
            <p:extLst>
              <p:ext uri="{D42A27DB-BD31-4B8C-83A1-F6EECF244321}">
                <p14:modId xmlns:p14="http://schemas.microsoft.com/office/powerpoint/2010/main" val="2907150799"/>
              </p:ext>
            </p:extLst>
          </p:nvPr>
        </p:nvGraphicFramePr>
        <p:xfrm>
          <a:off x="976313" y="750888"/>
          <a:ext cx="7124700" cy="1231900"/>
        </p:xfrm>
        <a:graphic>
          <a:graphicData uri="http://schemas.openxmlformats.org/presentationml/2006/ole">
            <mc:AlternateContent xmlns:mc="http://schemas.openxmlformats.org/markup-compatibility/2006">
              <mc:Choice xmlns:v="urn:schemas-microsoft-com:vml" Requires="v">
                <p:oleObj spid="_x0000_s285859" name="Equation" r:id="rId7" imgW="7124400" imgH="1231560" progId="Equation.3">
                  <p:embed/>
                </p:oleObj>
              </mc:Choice>
              <mc:Fallback>
                <p:oleObj name="Equation" r:id="rId7" imgW="7124400" imgH="1231560" progId="Equation.3">
                  <p:embed/>
                  <p:pic>
                    <p:nvPicPr>
                      <p:cNvPr id="0" name=""/>
                      <p:cNvPicPr>
                        <a:picLocks noChangeAspect="1" noChangeArrowheads="1"/>
                      </p:cNvPicPr>
                      <p:nvPr/>
                    </p:nvPicPr>
                    <p:blipFill>
                      <a:blip r:embed="rId8"/>
                      <a:srcRect/>
                      <a:stretch>
                        <a:fillRect/>
                      </a:stretch>
                    </p:blipFill>
                    <p:spPr bwMode="auto">
                      <a:xfrm>
                        <a:off x="976313" y="750888"/>
                        <a:ext cx="7124700"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85860" name="Equation" r:id="rId9" imgW="6464160" imgH="2361960" progId="Equation.DSMT4">
                  <p:embed/>
                </p:oleObj>
              </mc:Choice>
              <mc:Fallback>
                <p:oleObj name="Equation" r:id="rId9" imgW="6464160" imgH="23619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454360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For the </a:t>
            </a:r>
            <a:r>
              <a:rPr lang="en-GB" sz="1500" b="1" dirty="0">
                <a:latin typeface="Symbol" pitchFamily="18" charset="2"/>
              </a:rPr>
              <a:t>S</a:t>
            </a:r>
            <a:r>
              <a:rPr lang="en-GB" sz="1500" b="1" dirty="0"/>
              <a:t>-notation, we need to choose an index symbol that changes as we go from the first squared deviation to the last.  We can use anything we like, EXCEPT </a:t>
            </a:r>
            <a:r>
              <a:rPr lang="en-GB" sz="1500" b="1" i="1" dirty="0"/>
              <a:t>i</a:t>
            </a:r>
            <a:r>
              <a:rPr lang="en-GB" sz="1500" b="1" dirty="0"/>
              <a:t>, because we are already using </a:t>
            </a:r>
            <a:r>
              <a:rPr lang="en-GB" sz="1500" b="1" i="1" dirty="0"/>
              <a:t>i</a:t>
            </a:r>
            <a:r>
              <a:rPr lang="en-GB" sz="1500" b="1" dirty="0"/>
              <a:t> for a completely different purpose in the numerator.</a:t>
            </a:r>
            <a:endParaRPr lang="en-GB" sz="1500" b="1" dirty="0">
              <a:cs typeface="Arial" charset="0"/>
            </a:endParaRPr>
          </a:p>
        </p:txBody>
      </p:sp>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5"/>
          <p:cNvGraphicFramePr>
            <a:graphicFrameLocks noChangeAspect="1"/>
          </p:cNvGraphicFramePr>
          <p:nvPr>
            <p:extLst>
              <p:ext uri="{D42A27DB-BD31-4B8C-83A1-F6EECF244321}">
                <p14:modId xmlns:p14="http://schemas.microsoft.com/office/powerpoint/2010/main" val="3715956762"/>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86881" name="Equation" r:id="rId3" imgW="2158920" imgH="482400" progId="Equation.3">
                  <p:embed/>
                </p:oleObj>
              </mc:Choice>
              <mc:Fallback>
                <p:oleObj name="Equation" r:id="rId3" imgW="2158920" imgH="482400" progId="Equation.3">
                  <p:embed/>
                  <p:pic>
                    <p:nvPicPr>
                      <p:cNvPr id="0" name=""/>
                      <p:cNvPicPr>
                        <a:picLocks noChangeAspect="1" noChangeArrowheads="1"/>
                      </p:cNvPicPr>
                      <p:nvPr/>
                    </p:nvPicPr>
                    <p:blipFill>
                      <a:blip r:embed="rId4"/>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sp>
        <p:nvSpPr>
          <p:cNvPr id="31" name="Rectangle 13"/>
          <p:cNvSpPr>
            <a:spLocks noChangeArrowheads="1"/>
          </p:cNvSpPr>
          <p:nvPr/>
        </p:nvSpPr>
        <p:spPr bwMode="auto">
          <a:xfrm>
            <a:off x="5200650" y="4479926"/>
            <a:ext cx="3695700" cy="987424"/>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2" name="Object 12"/>
          <p:cNvGraphicFramePr>
            <a:graphicFrameLocks noChangeAspect="1"/>
          </p:cNvGraphicFramePr>
          <p:nvPr>
            <p:extLst>
              <p:ext uri="{D42A27DB-BD31-4B8C-83A1-F6EECF244321}">
                <p14:modId xmlns:p14="http://schemas.microsoft.com/office/powerpoint/2010/main" val="1555493955"/>
              </p:ext>
            </p:extLst>
          </p:nvPr>
        </p:nvGraphicFramePr>
        <p:xfrm>
          <a:off x="5318125" y="4538663"/>
          <a:ext cx="3479800" cy="850900"/>
        </p:xfrm>
        <a:graphic>
          <a:graphicData uri="http://schemas.openxmlformats.org/presentationml/2006/ole">
            <mc:AlternateContent xmlns:mc="http://schemas.openxmlformats.org/markup-compatibility/2006">
              <mc:Choice xmlns:v="urn:schemas-microsoft-com:vml" Requires="v">
                <p:oleObj spid="_x0000_s286882" name="Equation" r:id="rId5" imgW="3479760" imgH="850680" progId="Equation.3">
                  <p:embed/>
                </p:oleObj>
              </mc:Choice>
              <mc:Fallback>
                <p:oleObj name="Equation" r:id="rId5" imgW="3479760" imgH="850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8125" y="4538663"/>
                        <a:ext cx="34798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3"/>
          <p:cNvSpPr>
            <a:spLocks noChangeArrowheads="1"/>
          </p:cNvSpPr>
          <p:nvPr/>
        </p:nvSpPr>
        <p:spPr bwMode="auto">
          <a:xfrm>
            <a:off x="0" y="594375"/>
            <a:ext cx="9144000" cy="1440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4" name="Object 14"/>
          <p:cNvGraphicFramePr>
            <a:graphicFrameLocks noChangeAspect="1"/>
          </p:cNvGraphicFramePr>
          <p:nvPr>
            <p:extLst>
              <p:ext uri="{D42A27DB-BD31-4B8C-83A1-F6EECF244321}">
                <p14:modId xmlns:p14="http://schemas.microsoft.com/office/powerpoint/2010/main" val="2907150799"/>
              </p:ext>
            </p:extLst>
          </p:nvPr>
        </p:nvGraphicFramePr>
        <p:xfrm>
          <a:off x="976313" y="750888"/>
          <a:ext cx="7124700" cy="1231900"/>
        </p:xfrm>
        <a:graphic>
          <a:graphicData uri="http://schemas.openxmlformats.org/presentationml/2006/ole">
            <mc:AlternateContent xmlns:mc="http://schemas.openxmlformats.org/markup-compatibility/2006">
              <mc:Choice xmlns:v="urn:schemas-microsoft-com:vml" Requires="v">
                <p:oleObj spid="_x0000_s286883" name="Equation" r:id="rId7" imgW="7124400" imgH="1231560" progId="Equation.3">
                  <p:embed/>
                </p:oleObj>
              </mc:Choice>
              <mc:Fallback>
                <p:oleObj name="Equation" r:id="rId7" imgW="7124400" imgH="1231560" progId="Equation.3">
                  <p:embed/>
                  <p:pic>
                    <p:nvPicPr>
                      <p:cNvPr id="0" name=""/>
                      <p:cNvPicPr>
                        <a:picLocks noChangeAspect="1" noChangeArrowheads="1"/>
                      </p:cNvPicPr>
                      <p:nvPr/>
                    </p:nvPicPr>
                    <p:blipFill>
                      <a:blip r:embed="rId8"/>
                      <a:srcRect/>
                      <a:stretch>
                        <a:fillRect/>
                      </a:stretch>
                    </p:blipFill>
                    <p:spPr bwMode="auto">
                      <a:xfrm>
                        <a:off x="976313" y="750888"/>
                        <a:ext cx="7124700"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86884" name="Equation" r:id="rId9" imgW="6464160" imgH="2361960" progId="Equation.DSMT4">
                  <p:embed/>
                </p:oleObj>
              </mc:Choice>
              <mc:Fallback>
                <p:oleObj name="Equation" r:id="rId9" imgW="6464160" imgH="23619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1322049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have used </a:t>
            </a:r>
            <a:r>
              <a:rPr lang="en-GB" sz="1500" b="1" i="1" dirty="0"/>
              <a:t>j</a:t>
            </a:r>
            <a:r>
              <a:rPr lang="en-GB" sz="1500" b="1" dirty="0"/>
              <a:t> here, but this was quite arbitrary.  We could have used anything for the summation index (except </a:t>
            </a:r>
            <a:r>
              <a:rPr lang="en-GB" sz="1500" b="1" i="1" dirty="0"/>
              <a:t>i</a:t>
            </a:r>
            <a:r>
              <a:rPr lang="en-GB" sz="1500" b="1" dirty="0"/>
              <a:t>), as long as the meaning is clear.  </a:t>
            </a:r>
            <a:r>
              <a:rPr lang="en-GB" b="1" dirty="0"/>
              <a:t>We could have used a smiley </a:t>
            </a:r>
            <a:r>
              <a:rPr lang="en-GB" b="1" dirty="0">
                <a:cs typeface="Arial" charset="0"/>
              </a:rPr>
              <a:t>☻ </a:t>
            </a:r>
            <a:r>
              <a:rPr lang="en-GB" b="1" dirty="0"/>
              <a:t>instead (please don’t).</a:t>
            </a:r>
          </a:p>
        </p:txBody>
      </p:sp>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15"/>
          <p:cNvGraphicFramePr>
            <a:graphicFrameLocks noChangeAspect="1"/>
          </p:cNvGraphicFramePr>
          <p:nvPr>
            <p:extLst>
              <p:ext uri="{D42A27DB-BD31-4B8C-83A1-F6EECF244321}">
                <p14:modId xmlns:p14="http://schemas.microsoft.com/office/powerpoint/2010/main" val="3715956762"/>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87905" name="Equation" r:id="rId3" imgW="2158920" imgH="482400" progId="Equation.3">
                  <p:embed/>
                </p:oleObj>
              </mc:Choice>
              <mc:Fallback>
                <p:oleObj name="Equation" r:id="rId3" imgW="2158920" imgH="482400" progId="Equation.3">
                  <p:embed/>
                  <p:pic>
                    <p:nvPicPr>
                      <p:cNvPr id="0" name=""/>
                      <p:cNvPicPr>
                        <a:picLocks noChangeAspect="1" noChangeArrowheads="1"/>
                      </p:cNvPicPr>
                      <p:nvPr/>
                    </p:nvPicPr>
                    <p:blipFill>
                      <a:blip r:embed="rId4"/>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sp>
        <p:nvSpPr>
          <p:cNvPr id="22" name="Rectangle 13"/>
          <p:cNvSpPr>
            <a:spLocks noChangeArrowheads="1"/>
          </p:cNvSpPr>
          <p:nvPr/>
        </p:nvSpPr>
        <p:spPr bwMode="auto">
          <a:xfrm>
            <a:off x="5200650" y="4479926"/>
            <a:ext cx="3695700" cy="987424"/>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12"/>
          <p:cNvGraphicFramePr>
            <a:graphicFrameLocks noChangeAspect="1"/>
          </p:cNvGraphicFramePr>
          <p:nvPr>
            <p:extLst>
              <p:ext uri="{D42A27DB-BD31-4B8C-83A1-F6EECF244321}">
                <p14:modId xmlns:p14="http://schemas.microsoft.com/office/powerpoint/2010/main" val="1555493955"/>
              </p:ext>
            </p:extLst>
          </p:nvPr>
        </p:nvGraphicFramePr>
        <p:xfrm>
          <a:off x="5318125" y="4538663"/>
          <a:ext cx="3479800" cy="850900"/>
        </p:xfrm>
        <a:graphic>
          <a:graphicData uri="http://schemas.openxmlformats.org/presentationml/2006/ole">
            <mc:AlternateContent xmlns:mc="http://schemas.openxmlformats.org/markup-compatibility/2006">
              <mc:Choice xmlns:v="urn:schemas-microsoft-com:vml" Requires="v">
                <p:oleObj spid="_x0000_s287906" name="Equation" r:id="rId5" imgW="3479760" imgH="850680" progId="Equation.3">
                  <p:embed/>
                </p:oleObj>
              </mc:Choice>
              <mc:Fallback>
                <p:oleObj name="Equation" r:id="rId5" imgW="3479760" imgH="850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8125" y="4538663"/>
                        <a:ext cx="34798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13"/>
          <p:cNvSpPr>
            <a:spLocks noChangeArrowheads="1"/>
          </p:cNvSpPr>
          <p:nvPr/>
        </p:nvSpPr>
        <p:spPr bwMode="auto">
          <a:xfrm>
            <a:off x="0" y="594375"/>
            <a:ext cx="9144000" cy="1440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3" name="Object 14"/>
          <p:cNvGraphicFramePr>
            <a:graphicFrameLocks noChangeAspect="1"/>
          </p:cNvGraphicFramePr>
          <p:nvPr>
            <p:extLst>
              <p:ext uri="{D42A27DB-BD31-4B8C-83A1-F6EECF244321}">
                <p14:modId xmlns:p14="http://schemas.microsoft.com/office/powerpoint/2010/main" val="2907150799"/>
              </p:ext>
            </p:extLst>
          </p:nvPr>
        </p:nvGraphicFramePr>
        <p:xfrm>
          <a:off x="976313" y="750888"/>
          <a:ext cx="7124700" cy="1231900"/>
        </p:xfrm>
        <a:graphic>
          <a:graphicData uri="http://schemas.openxmlformats.org/presentationml/2006/ole">
            <mc:AlternateContent xmlns:mc="http://schemas.openxmlformats.org/markup-compatibility/2006">
              <mc:Choice xmlns:v="urn:schemas-microsoft-com:vml" Requires="v">
                <p:oleObj spid="_x0000_s287907" name="Equation" r:id="rId7" imgW="7124400" imgH="1231560" progId="Equation.DSMT4">
                  <p:embed/>
                </p:oleObj>
              </mc:Choice>
              <mc:Fallback>
                <p:oleObj name="Equation" r:id="rId7" imgW="7124400" imgH="1231560" progId="Equation.DSMT4">
                  <p:embed/>
                  <p:pic>
                    <p:nvPicPr>
                      <p:cNvPr id="0" name=""/>
                      <p:cNvPicPr>
                        <a:picLocks noChangeAspect="1" noChangeArrowheads="1"/>
                      </p:cNvPicPr>
                      <p:nvPr/>
                    </p:nvPicPr>
                    <p:blipFill>
                      <a:blip r:embed="rId8"/>
                      <a:srcRect/>
                      <a:stretch>
                        <a:fillRect/>
                      </a:stretch>
                    </p:blipFill>
                    <p:spPr bwMode="auto">
                      <a:xfrm>
                        <a:off x="976313" y="750888"/>
                        <a:ext cx="7124700"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87908" name="Equation" r:id="rId9" imgW="6464160" imgH="2361960" progId="Equation.DSMT4">
                  <p:embed/>
                </p:oleObj>
              </mc:Choice>
              <mc:Fallback>
                <p:oleObj name="Equation" r:id="rId9" imgW="6464160" imgH="23619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604146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1"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error term depends on the value of the disturbance term in every observation in the sample, and thus it is a special type of random variable.</a:t>
            </a:r>
            <a:endParaRPr lang="en-GB" sz="1500" b="1" dirty="0">
              <a:latin typeface="Times New Roman" pitchFamily="18" charset="0"/>
            </a:endParaRPr>
          </a:p>
        </p:txBody>
      </p:sp>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Rectangle 13"/>
          <p:cNvSpPr>
            <a:spLocks noChangeArrowheads="1"/>
          </p:cNvSpPr>
          <p:nvPr/>
        </p:nvSpPr>
        <p:spPr bwMode="auto">
          <a:xfrm>
            <a:off x="0" y="1731599"/>
            <a:ext cx="9144000" cy="648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10"/>
          <p:cNvGraphicFramePr>
            <a:graphicFrameLocks noChangeAspect="1"/>
          </p:cNvGraphicFramePr>
          <p:nvPr>
            <p:extLst>
              <p:ext uri="{D42A27DB-BD31-4B8C-83A1-F6EECF244321}">
                <p14:modId xmlns:p14="http://schemas.microsoft.com/office/powerpoint/2010/main" val="661239564"/>
              </p:ext>
            </p:extLst>
          </p:nvPr>
        </p:nvGraphicFramePr>
        <p:xfrm>
          <a:off x="1962150" y="1814400"/>
          <a:ext cx="4495800" cy="444500"/>
        </p:xfrm>
        <a:graphic>
          <a:graphicData uri="http://schemas.openxmlformats.org/presentationml/2006/ole">
            <mc:AlternateContent xmlns:mc="http://schemas.openxmlformats.org/markup-compatibility/2006">
              <mc:Choice xmlns:v="urn:schemas-microsoft-com:vml" Requires="v">
                <p:oleObj spid="_x0000_s288949" name="Equation" r:id="rId3" imgW="4495680" imgH="444240" progId="Equation.3">
                  <p:embed/>
                </p:oleObj>
              </mc:Choice>
              <mc:Fallback>
                <p:oleObj name="Equation" r:id="rId3" imgW="449568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2150" y="1814400"/>
                        <a:ext cx="449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13"/>
          <p:cNvSpPr>
            <a:spLocks noChangeArrowheads="1"/>
          </p:cNvSpPr>
          <p:nvPr/>
        </p:nvSpPr>
        <p:spPr bwMode="auto">
          <a:xfrm>
            <a:off x="5200650" y="4479926"/>
            <a:ext cx="3695700" cy="987424"/>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3" name="Object 12"/>
          <p:cNvGraphicFramePr>
            <a:graphicFrameLocks noChangeAspect="1"/>
          </p:cNvGraphicFramePr>
          <p:nvPr>
            <p:extLst>
              <p:ext uri="{D42A27DB-BD31-4B8C-83A1-F6EECF244321}">
                <p14:modId xmlns:p14="http://schemas.microsoft.com/office/powerpoint/2010/main" val="286869645"/>
              </p:ext>
            </p:extLst>
          </p:nvPr>
        </p:nvGraphicFramePr>
        <p:xfrm>
          <a:off x="5318125" y="4538663"/>
          <a:ext cx="3479800" cy="850900"/>
        </p:xfrm>
        <a:graphic>
          <a:graphicData uri="http://schemas.openxmlformats.org/presentationml/2006/ole">
            <mc:AlternateContent xmlns:mc="http://schemas.openxmlformats.org/markup-compatibility/2006">
              <mc:Choice xmlns:v="urn:schemas-microsoft-com:vml" Requires="v">
                <p:oleObj spid="_x0000_s288950" name="Equation" r:id="rId5" imgW="3479760" imgH="850680" progId="Equation.3">
                  <p:embed/>
                </p:oleObj>
              </mc:Choice>
              <mc:Fallback>
                <p:oleObj name="Equation" r:id="rId5" imgW="3479760" imgH="850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8125" y="4538663"/>
                        <a:ext cx="34798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15"/>
          <p:cNvGraphicFramePr>
            <a:graphicFrameLocks noChangeAspect="1"/>
          </p:cNvGraphicFramePr>
          <p:nvPr>
            <p:extLst>
              <p:ext uri="{D42A27DB-BD31-4B8C-83A1-F6EECF244321}">
                <p14:modId xmlns:p14="http://schemas.microsoft.com/office/powerpoint/2010/main" val="392515021"/>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88951" name="Equation" r:id="rId7" imgW="2158920" imgH="482400" progId="Equation.3">
                  <p:embed/>
                </p:oleObj>
              </mc:Choice>
              <mc:Fallback>
                <p:oleObj name="Equation" r:id="rId7" imgW="2158920" imgH="482400" progId="Equation.3">
                  <p:embed/>
                  <p:pic>
                    <p:nvPicPr>
                      <p:cNvPr id="0" name=""/>
                      <p:cNvPicPr>
                        <a:picLocks noChangeAspect="1" noChangeArrowheads="1"/>
                      </p:cNvPicPr>
                      <p:nvPr/>
                    </p:nvPicPr>
                    <p:blipFill>
                      <a:blip r:embed="rId8"/>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88952" name="Equation" r:id="rId9" imgW="6464160" imgH="2361960" progId="Equation.DSMT4">
                  <p:embed/>
                </p:oleObj>
              </mc:Choice>
              <mc:Fallback>
                <p:oleObj name="Equation" r:id="rId9" imgW="6464160" imgH="23619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88953" name="Equation" r:id="rId11" imgW="6705600" imgH="952500" progId="Equation.DSMT4">
                  <p:embed/>
                </p:oleObj>
              </mc:Choice>
              <mc:Fallback>
                <p:oleObj name="Equation" r:id="rId11" imgW="6705600" imgH="95250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963450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5"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show that the error term has expected value zero, and hence that the ordinary least squares (OLS) estimator of the slope coefficient in a simple regression model is unbiased.</a:t>
            </a:r>
            <a:endParaRPr lang="en-GB" sz="1500" b="1">
              <a:latin typeface="Times New Roman" pitchFamily="18" charset="0"/>
            </a:endParaRPr>
          </a:p>
        </p:txBody>
      </p:sp>
      <p:sp>
        <p:nvSpPr>
          <p:cNvPr id="18" name="Rectangle 13"/>
          <p:cNvSpPr>
            <a:spLocks noChangeArrowheads="1"/>
          </p:cNvSpPr>
          <p:nvPr/>
        </p:nvSpPr>
        <p:spPr bwMode="auto">
          <a:xfrm>
            <a:off x="0" y="2495550"/>
            <a:ext cx="9144000" cy="2647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3"/>
          <p:cNvSpPr>
            <a:spLocks noChangeArrowheads="1"/>
          </p:cNvSpPr>
          <p:nvPr/>
        </p:nvSpPr>
        <p:spPr bwMode="auto">
          <a:xfrm>
            <a:off x="0" y="539025"/>
            <a:ext cx="9144000" cy="111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2" name="Rectangle 13"/>
          <p:cNvSpPr>
            <a:spLocks noChangeArrowheads="1"/>
          </p:cNvSpPr>
          <p:nvPr/>
        </p:nvSpPr>
        <p:spPr bwMode="auto">
          <a:xfrm>
            <a:off x="0" y="1731599"/>
            <a:ext cx="9144000" cy="648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 name="Object 10"/>
          <p:cNvGraphicFramePr>
            <a:graphicFrameLocks noChangeAspect="1"/>
          </p:cNvGraphicFramePr>
          <p:nvPr>
            <p:extLst>
              <p:ext uri="{D42A27DB-BD31-4B8C-83A1-F6EECF244321}">
                <p14:modId xmlns:p14="http://schemas.microsoft.com/office/powerpoint/2010/main" val="661239564"/>
              </p:ext>
            </p:extLst>
          </p:nvPr>
        </p:nvGraphicFramePr>
        <p:xfrm>
          <a:off x="1962150" y="1814400"/>
          <a:ext cx="4495800" cy="444500"/>
        </p:xfrm>
        <a:graphic>
          <a:graphicData uri="http://schemas.openxmlformats.org/presentationml/2006/ole">
            <mc:AlternateContent xmlns:mc="http://schemas.openxmlformats.org/markup-compatibility/2006">
              <mc:Choice xmlns:v="urn:schemas-microsoft-com:vml" Requires="v">
                <p:oleObj spid="_x0000_s289973" name="Equation" r:id="rId3" imgW="4495680" imgH="444240" progId="Equation.3">
                  <p:embed/>
                </p:oleObj>
              </mc:Choice>
              <mc:Fallback>
                <p:oleObj name="Equation" r:id="rId3" imgW="449568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2150" y="1814400"/>
                        <a:ext cx="44958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13"/>
          <p:cNvSpPr>
            <a:spLocks noChangeArrowheads="1"/>
          </p:cNvSpPr>
          <p:nvPr/>
        </p:nvSpPr>
        <p:spPr bwMode="auto">
          <a:xfrm>
            <a:off x="5200650" y="4479926"/>
            <a:ext cx="3695700" cy="987424"/>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4" name="Object 12"/>
          <p:cNvGraphicFramePr>
            <a:graphicFrameLocks noChangeAspect="1"/>
          </p:cNvGraphicFramePr>
          <p:nvPr>
            <p:extLst>
              <p:ext uri="{D42A27DB-BD31-4B8C-83A1-F6EECF244321}">
                <p14:modId xmlns:p14="http://schemas.microsoft.com/office/powerpoint/2010/main" val="286869645"/>
              </p:ext>
            </p:extLst>
          </p:nvPr>
        </p:nvGraphicFramePr>
        <p:xfrm>
          <a:off x="5318125" y="4538663"/>
          <a:ext cx="3479800" cy="850900"/>
        </p:xfrm>
        <a:graphic>
          <a:graphicData uri="http://schemas.openxmlformats.org/presentationml/2006/ole">
            <mc:AlternateContent xmlns:mc="http://schemas.openxmlformats.org/markup-compatibility/2006">
              <mc:Choice xmlns:v="urn:schemas-microsoft-com:vml" Requires="v">
                <p:oleObj spid="_x0000_s289974" name="Equation" r:id="rId5" imgW="3479760" imgH="850680" progId="Equation.3">
                  <p:embed/>
                </p:oleObj>
              </mc:Choice>
              <mc:Fallback>
                <p:oleObj name="Equation" r:id="rId5" imgW="3479760" imgH="850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8125" y="4538663"/>
                        <a:ext cx="34798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13"/>
          <p:cNvSpPr>
            <a:spLocks noChangeArrowheads="1"/>
          </p:cNvSpPr>
          <p:nvPr/>
        </p:nvSpPr>
        <p:spPr bwMode="auto">
          <a:xfrm>
            <a:off x="6562725" y="2216151"/>
            <a:ext cx="2333625" cy="57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15"/>
          <p:cNvGraphicFramePr>
            <a:graphicFrameLocks noChangeAspect="1"/>
          </p:cNvGraphicFramePr>
          <p:nvPr>
            <p:extLst>
              <p:ext uri="{D42A27DB-BD31-4B8C-83A1-F6EECF244321}">
                <p14:modId xmlns:p14="http://schemas.microsoft.com/office/powerpoint/2010/main" val="392515021"/>
              </p:ext>
            </p:extLst>
          </p:nvPr>
        </p:nvGraphicFramePr>
        <p:xfrm>
          <a:off x="6643688" y="2262188"/>
          <a:ext cx="2159000" cy="482600"/>
        </p:xfrm>
        <a:graphic>
          <a:graphicData uri="http://schemas.openxmlformats.org/presentationml/2006/ole">
            <mc:AlternateContent xmlns:mc="http://schemas.openxmlformats.org/markup-compatibility/2006">
              <mc:Choice xmlns:v="urn:schemas-microsoft-com:vml" Requires="v">
                <p:oleObj spid="_x0000_s289975" name="Equation" r:id="rId7" imgW="2158920" imgH="482400" progId="Equation.3">
                  <p:embed/>
                </p:oleObj>
              </mc:Choice>
              <mc:Fallback>
                <p:oleObj name="Equation" r:id="rId7" imgW="2158920" imgH="482400" progId="Equation.3">
                  <p:embed/>
                  <p:pic>
                    <p:nvPicPr>
                      <p:cNvPr id="0" name=""/>
                      <p:cNvPicPr>
                        <a:picLocks noChangeAspect="1" noChangeArrowheads="1"/>
                      </p:cNvPicPr>
                      <p:nvPr/>
                    </p:nvPicPr>
                    <p:blipFill>
                      <a:blip r:embed="rId8"/>
                      <a:srcRect/>
                      <a:stretch>
                        <a:fillRect/>
                      </a:stretch>
                    </p:blipFill>
                    <p:spPr bwMode="auto">
                      <a:xfrm>
                        <a:off x="6643688" y="2262188"/>
                        <a:ext cx="2159000" cy="482600"/>
                      </a:xfrm>
                      <a:prstGeom prst="rect">
                        <a:avLst/>
                      </a:prstGeom>
                      <a:noFill/>
                      <a:ln>
                        <a:noFill/>
                      </a:ln>
                      <a:effectLs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835256958"/>
              </p:ext>
            </p:extLst>
          </p:nvPr>
        </p:nvGraphicFramePr>
        <p:xfrm>
          <a:off x="1193800" y="2617788"/>
          <a:ext cx="6464300" cy="2352675"/>
        </p:xfrm>
        <a:graphic>
          <a:graphicData uri="http://schemas.openxmlformats.org/presentationml/2006/ole">
            <mc:AlternateContent xmlns:mc="http://schemas.openxmlformats.org/markup-compatibility/2006">
              <mc:Choice xmlns:v="urn:schemas-microsoft-com:vml" Requires="v">
                <p:oleObj spid="_x0000_s289976" name="Equation" r:id="rId9" imgW="6464160" imgH="2361960" progId="Equation.DSMT4">
                  <p:embed/>
                </p:oleObj>
              </mc:Choice>
              <mc:Fallback>
                <p:oleObj name="Equation" r:id="rId9" imgW="6464160" imgH="23619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3800" y="2617788"/>
                        <a:ext cx="64643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72501387"/>
              </p:ext>
            </p:extLst>
          </p:nvPr>
        </p:nvGraphicFramePr>
        <p:xfrm>
          <a:off x="1192213" y="627063"/>
          <a:ext cx="6705600" cy="949325"/>
        </p:xfrm>
        <a:graphic>
          <a:graphicData uri="http://schemas.openxmlformats.org/presentationml/2006/ole">
            <mc:AlternateContent xmlns:mc="http://schemas.openxmlformats.org/markup-compatibility/2006">
              <mc:Choice xmlns:v="urn:schemas-microsoft-com:vml" Requires="v">
                <p:oleObj spid="_x0000_s289977" name="Equation" r:id="rId11" imgW="6705600" imgH="952500" progId="Equation.DSMT4">
                  <p:embed/>
                </p:oleObj>
              </mc:Choice>
              <mc:Fallback>
                <p:oleObj name="Equation" r:id="rId11" imgW="6705600" imgH="95250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92213" y="627063"/>
                        <a:ext cx="67056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995199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010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36"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expected value of </a:t>
            </a:r>
            <a:r>
              <a:rPr lang="en-GB" sz="1500" b="1" dirty="0" smtClean="0"/>
              <a:t>      </a:t>
            </a:r>
            <a:r>
              <a:rPr lang="en-GB" sz="1500" b="1" dirty="0"/>
              <a:t>is equal to the expected value of </a:t>
            </a:r>
            <a:r>
              <a:rPr lang="en-GB" sz="1500" b="1" i="1" dirty="0">
                <a:latin typeface="Symbol" pitchFamily="18" charset="2"/>
              </a:rPr>
              <a:t>b</a:t>
            </a:r>
            <a:r>
              <a:rPr lang="en-GB" sz="1500" b="1" baseline="-25000" dirty="0"/>
              <a:t>2</a:t>
            </a:r>
            <a:r>
              <a:rPr lang="en-GB" sz="1500" b="1" dirty="0"/>
              <a:t> and the expected value of the weighted sum of the values of the disturbance term.</a:t>
            </a:r>
          </a:p>
        </p:txBody>
      </p:sp>
      <p:sp>
        <p:nvSpPr>
          <p:cNvPr id="24"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7" name="Rectangle 13"/>
          <p:cNvSpPr>
            <a:spLocks noChangeArrowheads="1"/>
          </p:cNvSpPr>
          <p:nvPr/>
        </p:nvSpPr>
        <p:spPr bwMode="auto">
          <a:xfrm>
            <a:off x="0" y="2696400"/>
            <a:ext cx="9144000" cy="1378800"/>
          </a:xfrm>
          <a:prstGeom prst="rect">
            <a:avLst/>
          </a:prstGeom>
          <a:solidFill>
            <a:srgbClr val="F5F5F5"/>
          </a:solidFill>
          <a:ln>
            <a:noFill/>
          </a:ln>
          <a:effectLst>
            <a:innerShdw blurRad="76200">
              <a:prstClr val="black"/>
            </a:innerShdw>
          </a:effectLst>
          <a:extLst/>
        </p:spPr>
        <p:txBody>
          <a:bodyPr wrap="none" anchor="ctr"/>
          <a:lstStyle/>
          <a:p>
            <a:endParaRPr lang="en-GB"/>
          </a:p>
        </p:txBody>
      </p:sp>
      <p:sp>
        <p:nvSpPr>
          <p:cNvPr id="28" name="Rectangle 13"/>
          <p:cNvSpPr>
            <a:spLocks noChangeArrowheads="1"/>
          </p:cNvSpPr>
          <p:nvPr/>
        </p:nvSpPr>
        <p:spPr bwMode="auto">
          <a:xfrm>
            <a:off x="0" y="1510575"/>
            <a:ext cx="9144000" cy="1098000"/>
          </a:xfrm>
          <a:prstGeom prst="rect">
            <a:avLst/>
          </a:prstGeom>
          <a:solidFill>
            <a:srgbClr val="F5F5F5"/>
          </a:solidFill>
          <a:ln>
            <a:noFill/>
          </a:ln>
          <a:effectLst>
            <a:innerShdw blurRad="76200">
              <a:prstClr val="black"/>
            </a:innerShdw>
          </a:effectLst>
          <a:extLst/>
        </p:spPr>
        <p:txBody>
          <a:bodyPr wrap="none" anchor="ctr"/>
          <a:lstStyle/>
          <a:p>
            <a:endParaRPr lang="en-GB"/>
          </a:p>
        </p:txBody>
      </p:sp>
      <p:graphicFrame>
        <p:nvGraphicFramePr>
          <p:cNvPr id="30" name="Object 12"/>
          <p:cNvGraphicFramePr>
            <a:graphicFrameLocks noChangeAspect="1"/>
          </p:cNvGraphicFramePr>
          <p:nvPr>
            <p:extLst>
              <p:ext uri="{D42A27DB-BD31-4B8C-83A1-F6EECF244321}">
                <p14:modId xmlns:p14="http://schemas.microsoft.com/office/powerpoint/2010/main" val="2169279663"/>
              </p:ext>
            </p:extLst>
          </p:nvPr>
        </p:nvGraphicFramePr>
        <p:xfrm>
          <a:off x="1682750" y="2768400"/>
          <a:ext cx="2235200" cy="1231900"/>
        </p:xfrm>
        <a:graphic>
          <a:graphicData uri="http://schemas.openxmlformats.org/presentationml/2006/ole">
            <mc:AlternateContent xmlns:mc="http://schemas.openxmlformats.org/markup-compatibility/2006">
              <mc:Choice xmlns:v="urn:schemas-microsoft-com:vml" Requires="v">
                <p:oleObj spid="_x0000_s260341" name="Equation" r:id="rId3" imgW="2234880" imgH="1231560" progId="Equation.3">
                  <p:embed/>
                </p:oleObj>
              </mc:Choice>
              <mc:Fallback>
                <p:oleObj name="Equation" r:id="rId3" imgW="2234880" imgH="1231560" progId="Equation.3">
                  <p:embed/>
                  <p:pic>
                    <p:nvPicPr>
                      <p:cNvPr id="0" name=""/>
                      <p:cNvPicPr>
                        <a:picLocks noChangeAspect="1" noChangeArrowheads="1"/>
                      </p:cNvPicPr>
                      <p:nvPr/>
                    </p:nvPicPr>
                    <p:blipFill>
                      <a:blip r:embed="rId4"/>
                      <a:srcRect/>
                      <a:stretch>
                        <a:fillRect/>
                      </a:stretch>
                    </p:blipFill>
                    <p:spPr bwMode="auto">
                      <a:xfrm>
                        <a:off x="1682750" y="2768400"/>
                        <a:ext cx="2235200"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9"/>
          <p:cNvGraphicFramePr>
            <a:graphicFrameLocks noChangeAspect="1"/>
          </p:cNvGraphicFramePr>
          <p:nvPr>
            <p:extLst>
              <p:ext uri="{D42A27DB-BD31-4B8C-83A1-F6EECF244321}">
                <p14:modId xmlns:p14="http://schemas.microsoft.com/office/powerpoint/2010/main" val="179035725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60342"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34" name="Rectangle 13"/>
          <p:cNvSpPr>
            <a:spLocks noChangeArrowheads="1"/>
          </p:cNvSpPr>
          <p:nvPr/>
        </p:nvSpPr>
        <p:spPr bwMode="auto">
          <a:xfrm>
            <a:off x="0" y="4165201"/>
            <a:ext cx="9144000" cy="13212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60343" name="Equation" r:id="rId7" imgW="1714320" imgH="431640" progId="Equation.DSMT4">
                  <p:embed/>
                </p:oleObj>
              </mc:Choice>
              <mc:Fallback>
                <p:oleObj name="Equation" r:id="rId7" imgW="171432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3511444"/>
              </p:ext>
            </p:extLst>
          </p:nvPr>
        </p:nvGraphicFramePr>
        <p:xfrm>
          <a:off x="1082675" y="4252913"/>
          <a:ext cx="6096000" cy="1127125"/>
        </p:xfrm>
        <a:graphic>
          <a:graphicData uri="http://schemas.openxmlformats.org/presentationml/2006/ole">
            <mc:AlternateContent xmlns:mc="http://schemas.openxmlformats.org/markup-compatibility/2006">
              <mc:Choice xmlns:v="urn:schemas-microsoft-com:vml" Requires="v">
                <p:oleObj spid="_x0000_s260344" name="Equation" r:id="rId9" imgW="6095880" imgH="1130040" progId="Equation.DSMT4">
                  <p:embed/>
                </p:oleObj>
              </mc:Choice>
              <mc:Fallback>
                <p:oleObj name="Equation" r:id="rId9" imgW="6095880" imgH="1130040" progId="Equation.DSMT4">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4252913"/>
                        <a:ext cx="60960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Rectangle 13"/>
          <p:cNvSpPr>
            <a:spLocks noChangeArrowheads="1"/>
          </p:cNvSpPr>
          <p:nvPr/>
        </p:nvSpPr>
        <p:spPr bwMode="auto">
          <a:xfrm>
            <a:off x="1876425" y="4837113"/>
            <a:ext cx="5486400" cy="5762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903843628"/>
              </p:ext>
            </p:extLst>
          </p:nvPr>
        </p:nvGraphicFramePr>
        <p:xfrm>
          <a:off x="1622425" y="1574800"/>
          <a:ext cx="5016500" cy="949325"/>
        </p:xfrm>
        <a:graphic>
          <a:graphicData uri="http://schemas.openxmlformats.org/presentationml/2006/ole">
            <mc:AlternateContent xmlns:mc="http://schemas.openxmlformats.org/markup-compatibility/2006">
              <mc:Choice xmlns:v="urn:schemas-microsoft-com:vml" Requires="v">
                <p:oleObj spid="_x0000_s260345" name="Equation" r:id="rId11" imgW="5016240" imgH="952200" progId="Equation.DSMT4">
                  <p:embed/>
                </p:oleObj>
              </mc:Choice>
              <mc:Fallback>
                <p:oleObj name="Equation" r:id="rId11" imgW="5016240" imgH="9522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22425" y="1574800"/>
                        <a:ext cx="50165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785250295"/>
              </p:ext>
            </p:extLst>
          </p:nvPr>
        </p:nvGraphicFramePr>
        <p:xfrm>
          <a:off x="2447925" y="5840413"/>
          <a:ext cx="220663" cy="288925"/>
        </p:xfrm>
        <a:graphic>
          <a:graphicData uri="http://schemas.openxmlformats.org/presentationml/2006/ole">
            <mc:AlternateContent xmlns:mc="http://schemas.openxmlformats.org/markup-compatibility/2006">
              <mc:Choice xmlns:v="urn:schemas-microsoft-com:vml" Requires="v">
                <p:oleObj spid="_x0000_s260346" name="Equation" r:id="rId13" imgW="330057" imgH="431613" progId="Equation.DSMT4">
                  <p:embed/>
                </p:oleObj>
              </mc:Choice>
              <mc:Fallback>
                <p:oleObj name="Equation" r:id="rId13" imgW="330057" imgH="431613" progId="Equation.DSMT4">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47925" y="5840413"/>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20993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investigate the </a:t>
            </a:r>
            <a:r>
              <a:rPr lang="en-GB" sz="1500" b="1" dirty="0" smtClean="0"/>
              <a:t>properties </a:t>
            </a:r>
            <a:r>
              <a:rPr lang="en-GB" sz="1500" b="1" dirty="0"/>
              <a:t>of the ordinary least squares (OLS) estimator of the slope coefficient, shown above.</a:t>
            </a:r>
            <a:endParaRPr lang="en-GB" sz="1500" b="1" dirty="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4"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9"/>
          <p:cNvGraphicFramePr>
            <a:graphicFrameLocks noChangeAspect="1"/>
          </p:cNvGraphicFramePr>
          <p:nvPr>
            <p:extLst>
              <p:ext uri="{D42A27DB-BD31-4B8C-83A1-F6EECF244321}">
                <p14:modId xmlns:p14="http://schemas.microsoft.com/office/powerpoint/2010/main" val="239817982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10061"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10062"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13"/>
          <p:cNvSpPr>
            <a:spLocks noChangeArrowheads="1"/>
          </p:cNvSpPr>
          <p:nvPr/>
        </p:nvSpPr>
        <p:spPr bwMode="auto">
          <a:xfrm>
            <a:off x="0" y="1529624"/>
            <a:ext cx="9144000" cy="35376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77247706"/>
              </p:ext>
            </p:extLst>
          </p:nvPr>
        </p:nvGraphicFramePr>
        <p:xfrm>
          <a:off x="1213200" y="1658325"/>
          <a:ext cx="6705600" cy="3175000"/>
        </p:xfrm>
        <a:graphic>
          <a:graphicData uri="http://schemas.openxmlformats.org/presentationml/2006/ole">
            <mc:AlternateContent xmlns:mc="http://schemas.openxmlformats.org/markup-compatibility/2006">
              <mc:Choice xmlns:v="urn:schemas-microsoft-com:vml" Requires="v">
                <p:oleObj spid="_x0000_s210063" name="Equation" r:id="rId7" imgW="6705360" imgH="3187440" progId="Equation.DSMT4">
                  <p:embed/>
                </p:oleObj>
              </mc:Choice>
              <mc:Fallback>
                <p:oleObj name="Equation" r:id="rId7" imgW="6705360" imgH="3187440" progId="Equation.DSMT4">
                  <p:embed/>
                  <p:pic>
                    <p:nvPicPr>
                      <p:cNvPr id="0" name=""/>
                      <p:cNvPicPr>
                        <a:picLocks noChangeAspect="1" noChangeArrowheads="1"/>
                      </p:cNvPicPr>
                      <p:nvPr/>
                    </p:nvPicPr>
                    <p:blipFill>
                      <a:blip r:embed="rId8"/>
                      <a:srcRect/>
                      <a:stretch>
                        <a:fillRect/>
                      </a:stretch>
                    </p:blipFill>
                    <p:spPr bwMode="auto">
                      <a:xfrm>
                        <a:off x="1213200" y="1658325"/>
                        <a:ext cx="67056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p:nvPr/>
        </p:nvSpPr>
        <p:spPr bwMode="auto">
          <a:xfrm>
            <a:off x="428625" y="2695576"/>
            <a:ext cx="8258175" cy="2219324"/>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3"/>
          <p:cNvSpPr>
            <a:spLocks noChangeArrowheads="1"/>
          </p:cNvSpPr>
          <p:nvPr/>
        </p:nvSpPr>
        <p:spPr bwMode="auto">
          <a:xfrm>
            <a:off x="0" y="4165201"/>
            <a:ext cx="9144000" cy="1321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3"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Rectangle 13"/>
          <p:cNvSpPr>
            <a:spLocks noChangeArrowheads="1"/>
          </p:cNvSpPr>
          <p:nvPr/>
        </p:nvSpPr>
        <p:spPr bwMode="auto">
          <a:xfrm>
            <a:off x="0" y="1510575"/>
            <a:ext cx="9144000" cy="1098000"/>
          </a:xfrm>
          <a:prstGeom prst="rect">
            <a:avLst/>
          </a:prstGeom>
          <a:solidFill>
            <a:srgbClr val="F5F5F5"/>
          </a:solidFill>
          <a:ln>
            <a:noFill/>
          </a:ln>
          <a:effectLst>
            <a:innerShdw blurRad="76200">
              <a:prstClr val="black"/>
            </a:innerShdw>
          </a:effectLst>
          <a:extLst/>
        </p:spPr>
        <p:txBody>
          <a:bodyPr wrap="none" anchor="ctr"/>
          <a:lstStyle/>
          <a:p>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010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32"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b="1" i="1" dirty="0">
                <a:latin typeface="Symbol" pitchFamily="18" charset="2"/>
              </a:rPr>
              <a:t>b</a:t>
            </a:r>
            <a:r>
              <a:rPr lang="en-GB" b="1" baseline="-25000" dirty="0"/>
              <a:t>2</a:t>
            </a:r>
            <a:r>
              <a:rPr lang="en-GB" sz="1500" b="1" dirty="0"/>
              <a:t> is fixed so it is unaffected by taking expectations.  The first expectation rule (Review chapter) states that the expectation of a sum of several quantities is equal to the sum of their expectations.</a:t>
            </a:r>
          </a:p>
        </p:txBody>
      </p:sp>
      <p:sp>
        <p:nvSpPr>
          <p:cNvPr id="29" name="Rectangle 13"/>
          <p:cNvSpPr>
            <a:spLocks noChangeArrowheads="1"/>
          </p:cNvSpPr>
          <p:nvPr/>
        </p:nvSpPr>
        <p:spPr bwMode="auto">
          <a:xfrm>
            <a:off x="1925638" y="3303588"/>
            <a:ext cx="1439862" cy="5762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16"/>
          <p:cNvSpPr>
            <a:spLocks noChangeArrowheads="1"/>
          </p:cNvSpPr>
          <p:nvPr/>
        </p:nvSpPr>
        <p:spPr bwMode="auto">
          <a:xfrm>
            <a:off x="0" y="3294449"/>
            <a:ext cx="9144000" cy="6774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597876571"/>
              </p:ext>
            </p:extLst>
          </p:nvPr>
        </p:nvGraphicFramePr>
        <p:xfrm>
          <a:off x="238125" y="3405188"/>
          <a:ext cx="8674100" cy="449262"/>
        </p:xfrm>
        <a:graphic>
          <a:graphicData uri="http://schemas.openxmlformats.org/presentationml/2006/ole">
            <mc:AlternateContent xmlns:mc="http://schemas.openxmlformats.org/markup-compatibility/2006">
              <mc:Choice xmlns:v="urn:schemas-microsoft-com:vml" Requires="v">
                <p:oleObj spid="_x0000_s295097" name="Equation" r:id="rId3" imgW="8661400" imgH="444500" progId="Equation.3">
                  <p:embed/>
                </p:oleObj>
              </mc:Choice>
              <mc:Fallback>
                <p:oleObj name="Equation" r:id="rId3" imgW="8661400" imgH="444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125" y="3405188"/>
                        <a:ext cx="86741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4189540529"/>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95098"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95099" name="Equation" r:id="rId7" imgW="1714320" imgH="431640" progId="Equation.DSMT4">
                  <p:embed/>
                </p:oleObj>
              </mc:Choice>
              <mc:Fallback>
                <p:oleObj name="Equation" r:id="rId7" imgW="171432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3511444"/>
              </p:ext>
            </p:extLst>
          </p:nvPr>
        </p:nvGraphicFramePr>
        <p:xfrm>
          <a:off x="1082675" y="4252913"/>
          <a:ext cx="6096000" cy="1127125"/>
        </p:xfrm>
        <a:graphic>
          <a:graphicData uri="http://schemas.openxmlformats.org/presentationml/2006/ole">
            <mc:AlternateContent xmlns:mc="http://schemas.openxmlformats.org/markup-compatibility/2006">
              <mc:Choice xmlns:v="urn:schemas-microsoft-com:vml" Requires="v">
                <p:oleObj spid="_x0000_s295100" name="Equation" r:id="rId9" imgW="6095880" imgH="1130040" progId="Equation.DSMT4">
                  <p:embed/>
                </p:oleObj>
              </mc:Choice>
              <mc:Fallback>
                <p:oleObj name="Equation" r:id="rId9" imgW="6095880" imgH="1130040" progId="Equation.DSMT4">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4252913"/>
                        <a:ext cx="60960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Rectangle 13"/>
          <p:cNvSpPr>
            <a:spLocks noChangeArrowheads="1"/>
          </p:cNvSpPr>
          <p:nvPr/>
        </p:nvSpPr>
        <p:spPr bwMode="auto">
          <a:xfrm>
            <a:off x="4306888" y="4827588"/>
            <a:ext cx="2855912" cy="5762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903843628"/>
              </p:ext>
            </p:extLst>
          </p:nvPr>
        </p:nvGraphicFramePr>
        <p:xfrm>
          <a:off x="1622425" y="1574800"/>
          <a:ext cx="5016500" cy="949325"/>
        </p:xfrm>
        <a:graphic>
          <a:graphicData uri="http://schemas.openxmlformats.org/presentationml/2006/ole">
            <mc:AlternateContent xmlns:mc="http://schemas.openxmlformats.org/markup-compatibility/2006">
              <mc:Choice xmlns:v="urn:schemas-microsoft-com:vml" Requires="v">
                <p:oleObj spid="_x0000_s295101" name="Equation" r:id="rId11" imgW="5016240" imgH="952200" progId="Equation.DSMT4">
                  <p:embed/>
                </p:oleObj>
              </mc:Choice>
              <mc:Fallback>
                <p:oleObj name="Equation" r:id="rId11" imgW="5016240" imgH="9522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22425" y="1574800"/>
                        <a:ext cx="50165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085959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010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31"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Now for each </a:t>
            </a:r>
            <a:r>
              <a:rPr lang="en-GB" sz="1500" b="1" i="1" dirty="0"/>
              <a:t>i</a:t>
            </a:r>
            <a:r>
              <a:rPr lang="en-GB" sz="1500" b="1" dirty="0"/>
              <a:t>, </a:t>
            </a:r>
            <a:r>
              <a:rPr lang="en-GB" sz="1500" b="1" i="1" dirty="0"/>
              <a:t>E</a:t>
            </a:r>
            <a:r>
              <a:rPr lang="en-GB" sz="1500" b="1" dirty="0"/>
              <a:t>(</a:t>
            </a:r>
            <a:r>
              <a:rPr lang="en-GB" sz="1500" b="1" i="1" dirty="0" err="1"/>
              <a:t>a</a:t>
            </a:r>
            <a:r>
              <a:rPr lang="en-GB" sz="1500" b="1" i="1" baseline="-25000" dirty="0" err="1"/>
              <a:t>i</a:t>
            </a:r>
            <a:r>
              <a:rPr lang="en-GB" sz="1500" b="1" i="1" dirty="0" err="1"/>
              <a:t>u</a:t>
            </a:r>
            <a:r>
              <a:rPr lang="en-GB" sz="1500" b="1" i="1" baseline="-25000" dirty="0" err="1"/>
              <a:t>i</a:t>
            </a:r>
            <a:r>
              <a:rPr lang="en-GB" sz="1500" b="1" dirty="0"/>
              <a:t>) = </a:t>
            </a:r>
            <a:r>
              <a:rPr lang="en-GB" sz="1500" b="1" i="1" dirty="0" err="1"/>
              <a:t>a</a:t>
            </a:r>
            <a:r>
              <a:rPr lang="en-GB" sz="1500" b="1" i="1" baseline="-25000" dirty="0" err="1"/>
              <a:t>i</a:t>
            </a:r>
            <a:r>
              <a:rPr lang="en-GB" sz="1500" b="1" i="1" dirty="0" err="1"/>
              <a:t>E</a:t>
            </a:r>
            <a:r>
              <a:rPr lang="en-GB" sz="1500" b="1" dirty="0"/>
              <a:t>(</a:t>
            </a:r>
            <a:r>
              <a:rPr lang="en-GB" sz="1500" b="1" i="1" dirty="0" err="1"/>
              <a:t>u</a:t>
            </a:r>
            <a:r>
              <a:rPr lang="en-GB" sz="1500" b="1" i="1" baseline="-25000" dirty="0" err="1"/>
              <a:t>i</a:t>
            </a:r>
            <a:r>
              <a:rPr lang="en-GB" sz="1500" b="1" dirty="0"/>
              <a:t>).  This is a really important step and we can make it only with Model A.</a:t>
            </a:r>
          </a:p>
        </p:txBody>
      </p:sp>
      <p:sp>
        <p:nvSpPr>
          <p:cNvPr id="19"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Rectangle 13"/>
          <p:cNvSpPr>
            <a:spLocks noChangeArrowheads="1"/>
          </p:cNvSpPr>
          <p:nvPr/>
        </p:nvSpPr>
        <p:spPr bwMode="auto">
          <a:xfrm>
            <a:off x="0" y="2696400"/>
            <a:ext cx="9144000" cy="1378800"/>
          </a:xfrm>
          <a:prstGeom prst="rect">
            <a:avLst/>
          </a:prstGeom>
          <a:solidFill>
            <a:srgbClr val="F5F5F5"/>
          </a:solidFill>
          <a:ln>
            <a:noFill/>
          </a:ln>
          <a:effectLst>
            <a:innerShdw blurRad="76200">
              <a:prstClr val="black"/>
            </a:innerShdw>
          </a:effectLst>
          <a:extLst/>
        </p:spPr>
        <p:txBody>
          <a:bodyPr wrap="none" anchor="ctr"/>
          <a:lstStyle/>
          <a:p>
            <a:endParaRPr lang="en-GB"/>
          </a:p>
        </p:txBody>
      </p:sp>
      <p:sp>
        <p:nvSpPr>
          <p:cNvPr id="26" name="Rectangle 13"/>
          <p:cNvSpPr>
            <a:spLocks noChangeArrowheads="1"/>
          </p:cNvSpPr>
          <p:nvPr/>
        </p:nvSpPr>
        <p:spPr bwMode="auto">
          <a:xfrm>
            <a:off x="0" y="1510575"/>
            <a:ext cx="9144000" cy="1098000"/>
          </a:xfrm>
          <a:prstGeom prst="rect">
            <a:avLst/>
          </a:prstGeom>
          <a:solidFill>
            <a:srgbClr val="F5F5F5"/>
          </a:solidFill>
          <a:ln>
            <a:noFill/>
          </a:ln>
          <a:effectLst>
            <a:innerShdw blurRad="76200">
              <a:prstClr val="black"/>
            </a:innerShdw>
          </a:effectLst>
          <a:extLst/>
        </p:spPr>
        <p:txBody>
          <a:bodyPr wrap="none" anchor="ctr"/>
          <a:lstStyle/>
          <a:p>
            <a:endParaRPr lang="en-GB"/>
          </a:p>
        </p:txBody>
      </p:sp>
      <p:graphicFrame>
        <p:nvGraphicFramePr>
          <p:cNvPr id="32" name="Object 12"/>
          <p:cNvGraphicFramePr>
            <a:graphicFrameLocks noChangeAspect="1"/>
          </p:cNvGraphicFramePr>
          <p:nvPr>
            <p:extLst>
              <p:ext uri="{D42A27DB-BD31-4B8C-83A1-F6EECF244321}">
                <p14:modId xmlns:p14="http://schemas.microsoft.com/office/powerpoint/2010/main" val="3963308610"/>
              </p:ext>
            </p:extLst>
          </p:nvPr>
        </p:nvGraphicFramePr>
        <p:xfrm>
          <a:off x="1682750" y="2768400"/>
          <a:ext cx="2235200" cy="1231900"/>
        </p:xfrm>
        <a:graphic>
          <a:graphicData uri="http://schemas.openxmlformats.org/presentationml/2006/ole">
            <mc:AlternateContent xmlns:mc="http://schemas.openxmlformats.org/markup-compatibility/2006">
              <mc:Choice xmlns:v="urn:schemas-microsoft-com:vml" Requires="v">
                <p:oleObj spid="_x0000_s290981" name="Equation" r:id="rId3" imgW="2234880" imgH="1231560" progId="Equation.3">
                  <p:embed/>
                </p:oleObj>
              </mc:Choice>
              <mc:Fallback>
                <p:oleObj name="Equation" r:id="rId3" imgW="2234880" imgH="1231560" progId="Equation.3">
                  <p:embed/>
                  <p:pic>
                    <p:nvPicPr>
                      <p:cNvPr id="0" name=""/>
                      <p:cNvPicPr>
                        <a:picLocks noChangeAspect="1" noChangeArrowheads="1"/>
                      </p:cNvPicPr>
                      <p:nvPr/>
                    </p:nvPicPr>
                    <p:blipFill>
                      <a:blip r:embed="rId4"/>
                      <a:srcRect/>
                      <a:stretch>
                        <a:fillRect/>
                      </a:stretch>
                    </p:blipFill>
                    <p:spPr bwMode="auto">
                      <a:xfrm>
                        <a:off x="1682750" y="2768400"/>
                        <a:ext cx="2235200"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9"/>
          <p:cNvGraphicFramePr>
            <a:graphicFrameLocks noChangeAspect="1"/>
          </p:cNvGraphicFramePr>
          <p:nvPr>
            <p:extLst>
              <p:ext uri="{D42A27DB-BD31-4B8C-83A1-F6EECF244321}">
                <p14:modId xmlns:p14="http://schemas.microsoft.com/office/powerpoint/2010/main" val="26038726"/>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90982"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36" name="Rectangle 13"/>
          <p:cNvSpPr>
            <a:spLocks noChangeArrowheads="1"/>
          </p:cNvSpPr>
          <p:nvPr/>
        </p:nvSpPr>
        <p:spPr bwMode="auto">
          <a:xfrm>
            <a:off x="0" y="4165201"/>
            <a:ext cx="9144000" cy="1321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8" name="Rectangle 13"/>
          <p:cNvSpPr>
            <a:spLocks noChangeArrowheads="1"/>
          </p:cNvSpPr>
          <p:nvPr/>
        </p:nvSpPr>
        <p:spPr bwMode="auto">
          <a:xfrm>
            <a:off x="6477001" y="4808538"/>
            <a:ext cx="638174" cy="5762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90983" name="Equation" r:id="rId7" imgW="1714320" imgH="431640" progId="Equation.DSMT4">
                  <p:embed/>
                </p:oleObj>
              </mc:Choice>
              <mc:Fallback>
                <p:oleObj name="Equation" r:id="rId7" imgW="171432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3511444"/>
              </p:ext>
            </p:extLst>
          </p:nvPr>
        </p:nvGraphicFramePr>
        <p:xfrm>
          <a:off x="1082675" y="4252913"/>
          <a:ext cx="6096000" cy="1127125"/>
        </p:xfrm>
        <a:graphic>
          <a:graphicData uri="http://schemas.openxmlformats.org/presentationml/2006/ole">
            <mc:AlternateContent xmlns:mc="http://schemas.openxmlformats.org/markup-compatibility/2006">
              <mc:Choice xmlns:v="urn:schemas-microsoft-com:vml" Requires="v">
                <p:oleObj spid="_x0000_s290984" name="Equation" r:id="rId9" imgW="6095880" imgH="1130040" progId="Equation.DSMT4">
                  <p:embed/>
                </p:oleObj>
              </mc:Choice>
              <mc:Fallback>
                <p:oleObj name="Equation" r:id="rId9" imgW="6095880" imgH="1130040" progId="Equation.DSMT4">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4252913"/>
                        <a:ext cx="60960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903843628"/>
              </p:ext>
            </p:extLst>
          </p:nvPr>
        </p:nvGraphicFramePr>
        <p:xfrm>
          <a:off x="1622425" y="1574800"/>
          <a:ext cx="5016500" cy="949325"/>
        </p:xfrm>
        <a:graphic>
          <a:graphicData uri="http://schemas.openxmlformats.org/presentationml/2006/ole">
            <mc:AlternateContent xmlns:mc="http://schemas.openxmlformats.org/markup-compatibility/2006">
              <mc:Choice xmlns:v="urn:schemas-microsoft-com:vml" Requires="v">
                <p:oleObj spid="_x0000_s290985" name="Equation" r:id="rId11" imgW="5016240" imgH="952200" progId="Equation.DSMT4">
                  <p:embed/>
                </p:oleObj>
              </mc:Choice>
              <mc:Fallback>
                <p:oleObj name="Equation" r:id="rId11" imgW="5016240" imgH="9522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22425" y="1574800"/>
                        <a:ext cx="50165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Rectangle 13"/>
          <p:cNvSpPr>
            <a:spLocks noChangeArrowheads="1"/>
          </p:cNvSpPr>
          <p:nvPr/>
        </p:nvSpPr>
        <p:spPr bwMode="auto">
          <a:xfrm>
            <a:off x="6629401" y="4837113"/>
            <a:ext cx="638174" cy="5762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20595189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010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30"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Under Model A, we are assuming that the values of </a:t>
            </a:r>
            <a:r>
              <a:rPr lang="en-GB" sz="1500" b="1" i="1" dirty="0"/>
              <a:t>X</a:t>
            </a:r>
            <a:r>
              <a:rPr lang="en-GB" sz="1500" b="1" dirty="0"/>
              <a:t> in the observations are </a:t>
            </a:r>
            <a:r>
              <a:rPr lang="en-GB" sz="1500" b="1" dirty="0" err="1"/>
              <a:t>nonstochastic</a:t>
            </a:r>
            <a:r>
              <a:rPr lang="en-GB" sz="1500" b="1" dirty="0"/>
              <a:t>.  It follows that each </a:t>
            </a:r>
            <a:r>
              <a:rPr lang="en-GB" sz="1500" b="1" i="1" dirty="0" err="1"/>
              <a:t>a</a:t>
            </a:r>
            <a:r>
              <a:rPr lang="en-GB" sz="1500" b="1" i="1" baseline="-25000" dirty="0" err="1"/>
              <a:t>i</a:t>
            </a:r>
            <a:r>
              <a:rPr lang="en-GB" sz="1500" b="1" dirty="0"/>
              <a:t> is </a:t>
            </a:r>
            <a:r>
              <a:rPr lang="en-GB" sz="1500" b="1" dirty="0" err="1"/>
              <a:t>nonstochastic</a:t>
            </a:r>
            <a:r>
              <a:rPr lang="en-GB" sz="1500" b="1" dirty="0"/>
              <a:t>, since it is just a combination of the values of </a:t>
            </a:r>
            <a:r>
              <a:rPr lang="en-GB" sz="1500" b="1" i="1" dirty="0"/>
              <a:t>X.</a:t>
            </a:r>
            <a:r>
              <a:rPr lang="en-GB" sz="1500" b="1" dirty="0"/>
              <a:t>  </a:t>
            </a:r>
          </a:p>
        </p:txBody>
      </p:sp>
      <p:sp>
        <p:nvSpPr>
          <p:cNvPr id="19"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Rectangle 13"/>
          <p:cNvSpPr>
            <a:spLocks noChangeArrowheads="1"/>
          </p:cNvSpPr>
          <p:nvPr/>
        </p:nvSpPr>
        <p:spPr bwMode="auto">
          <a:xfrm>
            <a:off x="0" y="2696400"/>
            <a:ext cx="9144000" cy="1378800"/>
          </a:xfrm>
          <a:prstGeom prst="rect">
            <a:avLst/>
          </a:prstGeom>
          <a:solidFill>
            <a:srgbClr val="F5F5F5"/>
          </a:solidFill>
          <a:ln>
            <a:noFill/>
          </a:ln>
          <a:effectLst>
            <a:innerShdw blurRad="76200">
              <a:prstClr val="black"/>
            </a:innerShdw>
          </a:effectLst>
          <a:extLst/>
        </p:spPr>
        <p:txBody>
          <a:bodyPr wrap="none" anchor="ctr"/>
          <a:lstStyle/>
          <a:p>
            <a:endParaRPr lang="en-GB"/>
          </a:p>
        </p:txBody>
      </p:sp>
      <p:sp>
        <p:nvSpPr>
          <p:cNvPr id="26" name="Rectangle 13"/>
          <p:cNvSpPr>
            <a:spLocks noChangeArrowheads="1"/>
          </p:cNvSpPr>
          <p:nvPr/>
        </p:nvSpPr>
        <p:spPr bwMode="auto">
          <a:xfrm>
            <a:off x="0" y="1510575"/>
            <a:ext cx="9144000" cy="1098000"/>
          </a:xfrm>
          <a:prstGeom prst="rect">
            <a:avLst/>
          </a:prstGeom>
          <a:solidFill>
            <a:srgbClr val="F5F5F5"/>
          </a:solidFill>
          <a:ln>
            <a:noFill/>
          </a:ln>
          <a:effectLst>
            <a:innerShdw blurRad="76200">
              <a:prstClr val="black"/>
            </a:innerShdw>
          </a:effectLst>
          <a:extLst/>
        </p:spPr>
        <p:txBody>
          <a:bodyPr wrap="none" anchor="ctr"/>
          <a:lstStyle/>
          <a:p>
            <a:endParaRPr lang="en-GB"/>
          </a:p>
        </p:txBody>
      </p:sp>
      <p:graphicFrame>
        <p:nvGraphicFramePr>
          <p:cNvPr id="32" name="Object 12"/>
          <p:cNvGraphicFramePr>
            <a:graphicFrameLocks noChangeAspect="1"/>
          </p:cNvGraphicFramePr>
          <p:nvPr>
            <p:extLst>
              <p:ext uri="{D42A27DB-BD31-4B8C-83A1-F6EECF244321}">
                <p14:modId xmlns:p14="http://schemas.microsoft.com/office/powerpoint/2010/main" val="861683550"/>
              </p:ext>
            </p:extLst>
          </p:nvPr>
        </p:nvGraphicFramePr>
        <p:xfrm>
          <a:off x="1682750" y="2768400"/>
          <a:ext cx="2235200" cy="1231900"/>
        </p:xfrm>
        <a:graphic>
          <a:graphicData uri="http://schemas.openxmlformats.org/presentationml/2006/ole">
            <mc:AlternateContent xmlns:mc="http://schemas.openxmlformats.org/markup-compatibility/2006">
              <mc:Choice xmlns:v="urn:schemas-microsoft-com:vml" Requires="v">
                <p:oleObj spid="_x0000_s292005" name="Equation" r:id="rId3" imgW="2234880" imgH="1231560" progId="Equation.3">
                  <p:embed/>
                </p:oleObj>
              </mc:Choice>
              <mc:Fallback>
                <p:oleObj name="Equation" r:id="rId3" imgW="2234880" imgH="1231560" progId="Equation.3">
                  <p:embed/>
                  <p:pic>
                    <p:nvPicPr>
                      <p:cNvPr id="0" name=""/>
                      <p:cNvPicPr>
                        <a:picLocks noChangeAspect="1" noChangeArrowheads="1"/>
                      </p:cNvPicPr>
                      <p:nvPr/>
                    </p:nvPicPr>
                    <p:blipFill>
                      <a:blip r:embed="rId4"/>
                      <a:srcRect/>
                      <a:stretch>
                        <a:fillRect/>
                      </a:stretch>
                    </p:blipFill>
                    <p:spPr bwMode="auto">
                      <a:xfrm>
                        <a:off x="1682750" y="2768400"/>
                        <a:ext cx="2235200"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9"/>
          <p:cNvGraphicFramePr>
            <a:graphicFrameLocks noChangeAspect="1"/>
          </p:cNvGraphicFramePr>
          <p:nvPr>
            <p:extLst>
              <p:ext uri="{D42A27DB-BD31-4B8C-83A1-F6EECF244321}">
                <p14:modId xmlns:p14="http://schemas.microsoft.com/office/powerpoint/2010/main" val="2001450706"/>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92006"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36" name="Rectangle 13"/>
          <p:cNvSpPr>
            <a:spLocks noChangeArrowheads="1"/>
          </p:cNvSpPr>
          <p:nvPr/>
        </p:nvSpPr>
        <p:spPr bwMode="auto">
          <a:xfrm>
            <a:off x="0" y="4165201"/>
            <a:ext cx="9144000" cy="1321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8" name="Rectangle 13"/>
          <p:cNvSpPr>
            <a:spLocks noChangeArrowheads="1"/>
          </p:cNvSpPr>
          <p:nvPr/>
        </p:nvSpPr>
        <p:spPr bwMode="auto">
          <a:xfrm>
            <a:off x="6477001" y="4808538"/>
            <a:ext cx="638174" cy="5762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92007" name="Equation" r:id="rId7" imgW="1714320" imgH="431640" progId="Equation.DSMT4">
                  <p:embed/>
                </p:oleObj>
              </mc:Choice>
              <mc:Fallback>
                <p:oleObj name="Equation" r:id="rId7" imgW="171432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3511444"/>
              </p:ext>
            </p:extLst>
          </p:nvPr>
        </p:nvGraphicFramePr>
        <p:xfrm>
          <a:off x="1082675" y="4252913"/>
          <a:ext cx="6096000" cy="1127125"/>
        </p:xfrm>
        <a:graphic>
          <a:graphicData uri="http://schemas.openxmlformats.org/presentationml/2006/ole">
            <mc:AlternateContent xmlns:mc="http://schemas.openxmlformats.org/markup-compatibility/2006">
              <mc:Choice xmlns:v="urn:schemas-microsoft-com:vml" Requires="v">
                <p:oleObj spid="_x0000_s292008" name="Equation" r:id="rId9" imgW="6095880" imgH="1130040" progId="Equation.DSMT4">
                  <p:embed/>
                </p:oleObj>
              </mc:Choice>
              <mc:Fallback>
                <p:oleObj name="Equation" r:id="rId9" imgW="6095880" imgH="1130040" progId="Equation.DSMT4">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4252913"/>
                        <a:ext cx="60960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903843628"/>
              </p:ext>
            </p:extLst>
          </p:nvPr>
        </p:nvGraphicFramePr>
        <p:xfrm>
          <a:off x="1622425" y="1574800"/>
          <a:ext cx="5016500" cy="949325"/>
        </p:xfrm>
        <a:graphic>
          <a:graphicData uri="http://schemas.openxmlformats.org/presentationml/2006/ole">
            <mc:AlternateContent xmlns:mc="http://schemas.openxmlformats.org/markup-compatibility/2006">
              <mc:Choice xmlns:v="urn:schemas-microsoft-com:vml" Requires="v">
                <p:oleObj spid="_x0000_s292009" name="Equation" r:id="rId11" imgW="5016240" imgH="952200" progId="Equation.DSMT4">
                  <p:embed/>
                </p:oleObj>
              </mc:Choice>
              <mc:Fallback>
                <p:oleObj name="Equation" r:id="rId11" imgW="5016240" imgH="9522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22425" y="1574800"/>
                        <a:ext cx="50165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Rectangle 13"/>
          <p:cNvSpPr>
            <a:spLocks noChangeArrowheads="1"/>
          </p:cNvSpPr>
          <p:nvPr/>
        </p:nvSpPr>
        <p:spPr bwMode="auto">
          <a:xfrm>
            <a:off x="6629401" y="4837113"/>
            <a:ext cx="638174" cy="5762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39365689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010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8"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Thus it can be treated as a constant, allowing us to take it out of the expectation using the second expected value rule (Review chapter).</a:t>
            </a:r>
          </a:p>
        </p:txBody>
      </p:sp>
      <p:sp>
        <p:nvSpPr>
          <p:cNvPr id="19"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Rectangle 13"/>
          <p:cNvSpPr>
            <a:spLocks noChangeArrowheads="1"/>
          </p:cNvSpPr>
          <p:nvPr/>
        </p:nvSpPr>
        <p:spPr bwMode="auto">
          <a:xfrm>
            <a:off x="0" y="2696400"/>
            <a:ext cx="9144000" cy="1378800"/>
          </a:xfrm>
          <a:prstGeom prst="rect">
            <a:avLst/>
          </a:prstGeom>
          <a:solidFill>
            <a:srgbClr val="F5F5F5"/>
          </a:solidFill>
          <a:ln>
            <a:noFill/>
          </a:ln>
          <a:effectLst>
            <a:innerShdw blurRad="76200">
              <a:prstClr val="black"/>
            </a:innerShdw>
          </a:effectLst>
          <a:extLst/>
        </p:spPr>
        <p:txBody>
          <a:bodyPr wrap="none" anchor="ctr"/>
          <a:lstStyle/>
          <a:p>
            <a:endParaRPr lang="en-GB"/>
          </a:p>
        </p:txBody>
      </p:sp>
      <p:sp>
        <p:nvSpPr>
          <p:cNvPr id="26" name="Rectangle 13"/>
          <p:cNvSpPr>
            <a:spLocks noChangeArrowheads="1"/>
          </p:cNvSpPr>
          <p:nvPr/>
        </p:nvSpPr>
        <p:spPr bwMode="auto">
          <a:xfrm>
            <a:off x="0" y="1510575"/>
            <a:ext cx="9144000" cy="1098000"/>
          </a:xfrm>
          <a:prstGeom prst="rect">
            <a:avLst/>
          </a:prstGeom>
          <a:solidFill>
            <a:srgbClr val="F5F5F5"/>
          </a:solidFill>
          <a:ln>
            <a:noFill/>
          </a:ln>
          <a:effectLst>
            <a:innerShdw blurRad="76200">
              <a:prstClr val="black"/>
            </a:innerShdw>
          </a:effectLst>
          <a:extLst/>
        </p:spPr>
        <p:txBody>
          <a:bodyPr wrap="none" anchor="ctr"/>
          <a:lstStyle/>
          <a:p>
            <a:endParaRPr lang="en-GB"/>
          </a:p>
        </p:txBody>
      </p:sp>
      <p:graphicFrame>
        <p:nvGraphicFramePr>
          <p:cNvPr id="32" name="Object 12"/>
          <p:cNvGraphicFramePr>
            <a:graphicFrameLocks noChangeAspect="1"/>
          </p:cNvGraphicFramePr>
          <p:nvPr>
            <p:extLst>
              <p:ext uri="{D42A27DB-BD31-4B8C-83A1-F6EECF244321}">
                <p14:modId xmlns:p14="http://schemas.microsoft.com/office/powerpoint/2010/main" val="861683550"/>
              </p:ext>
            </p:extLst>
          </p:nvPr>
        </p:nvGraphicFramePr>
        <p:xfrm>
          <a:off x="1682750" y="2768400"/>
          <a:ext cx="2235200" cy="1231900"/>
        </p:xfrm>
        <a:graphic>
          <a:graphicData uri="http://schemas.openxmlformats.org/presentationml/2006/ole">
            <mc:AlternateContent xmlns:mc="http://schemas.openxmlformats.org/markup-compatibility/2006">
              <mc:Choice xmlns:v="urn:schemas-microsoft-com:vml" Requires="v">
                <p:oleObj spid="_x0000_s293029" name="Equation" r:id="rId3" imgW="2234880" imgH="1231560" progId="Equation.3">
                  <p:embed/>
                </p:oleObj>
              </mc:Choice>
              <mc:Fallback>
                <p:oleObj name="Equation" r:id="rId3" imgW="2234880" imgH="1231560" progId="Equation.3">
                  <p:embed/>
                  <p:pic>
                    <p:nvPicPr>
                      <p:cNvPr id="0" name=""/>
                      <p:cNvPicPr>
                        <a:picLocks noChangeAspect="1" noChangeArrowheads="1"/>
                      </p:cNvPicPr>
                      <p:nvPr/>
                    </p:nvPicPr>
                    <p:blipFill>
                      <a:blip r:embed="rId4"/>
                      <a:srcRect/>
                      <a:stretch>
                        <a:fillRect/>
                      </a:stretch>
                    </p:blipFill>
                    <p:spPr bwMode="auto">
                      <a:xfrm>
                        <a:off x="1682750" y="2768400"/>
                        <a:ext cx="2235200"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9"/>
          <p:cNvGraphicFramePr>
            <a:graphicFrameLocks noChangeAspect="1"/>
          </p:cNvGraphicFramePr>
          <p:nvPr>
            <p:extLst>
              <p:ext uri="{D42A27DB-BD31-4B8C-83A1-F6EECF244321}">
                <p14:modId xmlns:p14="http://schemas.microsoft.com/office/powerpoint/2010/main" val="2001450706"/>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93030"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36" name="Rectangle 13"/>
          <p:cNvSpPr>
            <a:spLocks noChangeArrowheads="1"/>
          </p:cNvSpPr>
          <p:nvPr/>
        </p:nvSpPr>
        <p:spPr bwMode="auto">
          <a:xfrm>
            <a:off x="0" y="4165201"/>
            <a:ext cx="9144000" cy="1321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8" name="Rectangle 13"/>
          <p:cNvSpPr>
            <a:spLocks noChangeArrowheads="1"/>
          </p:cNvSpPr>
          <p:nvPr/>
        </p:nvSpPr>
        <p:spPr bwMode="auto">
          <a:xfrm>
            <a:off x="6477001" y="4808538"/>
            <a:ext cx="638174" cy="5762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93031" name="Equation" r:id="rId7" imgW="1714320" imgH="431640" progId="Equation.DSMT4">
                  <p:embed/>
                </p:oleObj>
              </mc:Choice>
              <mc:Fallback>
                <p:oleObj name="Equation" r:id="rId7" imgW="171432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53511444"/>
              </p:ext>
            </p:extLst>
          </p:nvPr>
        </p:nvGraphicFramePr>
        <p:xfrm>
          <a:off x="1082675" y="4252913"/>
          <a:ext cx="6096000" cy="1127125"/>
        </p:xfrm>
        <a:graphic>
          <a:graphicData uri="http://schemas.openxmlformats.org/presentationml/2006/ole">
            <mc:AlternateContent xmlns:mc="http://schemas.openxmlformats.org/markup-compatibility/2006">
              <mc:Choice xmlns:v="urn:schemas-microsoft-com:vml" Requires="v">
                <p:oleObj spid="_x0000_s293032" name="Equation" r:id="rId9" imgW="6095880" imgH="1130040" progId="Equation.DSMT4">
                  <p:embed/>
                </p:oleObj>
              </mc:Choice>
              <mc:Fallback>
                <p:oleObj name="Equation" r:id="rId9" imgW="6095880" imgH="1130040" progId="Equation.DSMT4">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4252913"/>
                        <a:ext cx="60960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903843628"/>
              </p:ext>
            </p:extLst>
          </p:nvPr>
        </p:nvGraphicFramePr>
        <p:xfrm>
          <a:off x="1622425" y="1574800"/>
          <a:ext cx="5016500" cy="949325"/>
        </p:xfrm>
        <a:graphic>
          <a:graphicData uri="http://schemas.openxmlformats.org/presentationml/2006/ole">
            <mc:AlternateContent xmlns:mc="http://schemas.openxmlformats.org/markup-compatibility/2006">
              <mc:Choice xmlns:v="urn:schemas-microsoft-com:vml" Requires="v">
                <p:oleObj spid="_x0000_s293033" name="Equation" r:id="rId11" imgW="5016240" imgH="952200" progId="Equation.DSMT4">
                  <p:embed/>
                </p:oleObj>
              </mc:Choice>
              <mc:Fallback>
                <p:oleObj name="Equation" r:id="rId11" imgW="5016240" imgH="9522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22425" y="1574800"/>
                        <a:ext cx="50165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Rectangle 13"/>
          <p:cNvSpPr>
            <a:spLocks noChangeArrowheads="1"/>
          </p:cNvSpPr>
          <p:nvPr/>
        </p:nvSpPr>
        <p:spPr bwMode="auto">
          <a:xfrm>
            <a:off x="6629401" y="4837113"/>
            <a:ext cx="638174" cy="5762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7965027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010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26011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Under Assumption A.3, </a:t>
            </a:r>
            <a:r>
              <a:rPr lang="en-GB" sz="1500" b="1" i="1" dirty="0"/>
              <a:t>E</a:t>
            </a:r>
            <a:r>
              <a:rPr lang="en-GB" sz="1500" b="1" dirty="0"/>
              <a:t>(</a:t>
            </a:r>
            <a:r>
              <a:rPr lang="en-GB" sz="1500" b="1" i="1" dirty="0" err="1"/>
              <a:t>u</a:t>
            </a:r>
            <a:r>
              <a:rPr lang="en-GB" sz="1500" b="1" i="1" baseline="-25000" dirty="0" err="1"/>
              <a:t>i</a:t>
            </a:r>
            <a:r>
              <a:rPr lang="en-GB" sz="1500" b="1" dirty="0"/>
              <a:t>) = 0 for all </a:t>
            </a:r>
            <a:r>
              <a:rPr lang="en-GB" sz="1500" b="1" i="1" dirty="0"/>
              <a:t>i</a:t>
            </a:r>
            <a:r>
              <a:rPr lang="en-GB" sz="1500" b="1" dirty="0"/>
              <a:t>, and so the estimator is unbiased.  The proof of the </a:t>
            </a:r>
            <a:r>
              <a:rPr lang="en-GB" sz="1500" b="1" dirty="0" err="1"/>
              <a:t>unbiasedness</a:t>
            </a:r>
            <a:r>
              <a:rPr lang="en-GB" sz="1500" b="1" dirty="0"/>
              <a:t> of the estimator of the intercept will be left as an exercise.</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9"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Rectangle 13"/>
          <p:cNvSpPr>
            <a:spLocks noChangeArrowheads="1"/>
          </p:cNvSpPr>
          <p:nvPr/>
        </p:nvSpPr>
        <p:spPr bwMode="auto">
          <a:xfrm>
            <a:off x="0" y="2696400"/>
            <a:ext cx="9144000" cy="1378800"/>
          </a:xfrm>
          <a:prstGeom prst="rect">
            <a:avLst/>
          </a:prstGeom>
          <a:solidFill>
            <a:srgbClr val="F5F5F5"/>
          </a:solidFill>
          <a:ln>
            <a:noFill/>
          </a:ln>
          <a:effectLst>
            <a:innerShdw blurRad="76200">
              <a:prstClr val="black"/>
            </a:innerShdw>
          </a:effectLst>
          <a:extLst/>
        </p:spPr>
        <p:txBody>
          <a:bodyPr wrap="none" anchor="ctr"/>
          <a:lstStyle/>
          <a:p>
            <a:endParaRPr lang="en-GB"/>
          </a:p>
        </p:txBody>
      </p:sp>
      <p:sp>
        <p:nvSpPr>
          <p:cNvPr id="26" name="Rectangle 13"/>
          <p:cNvSpPr>
            <a:spLocks noChangeArrowheads="1"/>
          </p:cNvSpPr>
          <p:nvPr/>
        </p:nvSpPr>
        <p:spPr bwMode="auto">
          <a:xfrm>
            <a:off x="0" y="1510575"/>
            <a:ext cx="9144000" cy="1098000"/>
          </a:xfrm>
          <a:prstGeom prst="rect">
            <a:avLst/>
          </a:prstGeom>
          <a:solidFill>
            <a:srgbClr val="F5F5F5"/>
          </a:solidFill>
          <a:ln>
            <a:noFill/>
          </a:ln>
          <a:effectLst>
            <a:innerShdw blurRad="76200">
              <a:prstClr val="black"/>
            </a:innerShdw>
          </a:effectLst>
          <a:extLst/>
        </p:spPr>
        <p:txBody>
          <a:bodyPr wrap="none" anchor="ctr"/>
          <a:lstStyle/>
          <a:p>
            <a:endParaRPr lang="en-GB"/>
          </a:p>
        </p:txBody>
      </p:sp>
      <p:graphicFrame>
        <p:nvGraphicFramePr>
          <p:cNvPr id="29" name="Object 5"/>
          <p:cNvGraphicFramePr>
            <a:graphicFrameLocks noChangeAspect="1"/>
          </p:cNvGraphicFramePr>
          <p:nvPr>
            <p:extLst>
              <p:ext uri="{D42A27DB-BD31-4B8C-83A1-F6EECF244321}">
                <p14:modId xmlns:p14="http://schemas.microsoft.com/office/powerpoint/2010/main" val="3903843628"/>
              </p:ext>
            </p:extLst>
          </p:nvPr>
        </p:nvGraphicFramePr>
        <p:xfrm>
          <a:off x="1622425" y="1574800"/>
          <a:ext cx="5016500" cy="949325"/>
        </p:xfrm>
        <a:graphic>
          <a:graphicData uri="http://schemas.openxmlformats.org/presentationml/2006/ole">
            <mc:AlternateContent xmlns:mc="http://schemas.openxmlformats.org/markup-compatibility/2006">
              <mc:Choice xmlns:v="urn:schemas-microsoft-com:vml" Requires="v">
                <p:oleObj spid="_x0000_s294063" name="Equation" r:id="rId3" imgW="5016240" imgH="952200" progId="Equation.DSMT4">
                  <p:embed/>
                </p:oleObj>
              </mc:Choice>
              <mc:Fallback>
                <p:oleObj name="Equation" r:id="rId3" imgW="5016240" imgH="952200" progId="Equation.DSMT4">
                  <p:embed/>
                  <p:pic>
                    <p:nvPicPr>
                      <p:cNvPr id="0" name=""/>
                      <p:cNvPicPr>
                        <a:picLocks noChangeAspect="1" noChangeArrowheads="1"/>
                      </p:cNvPicPr>
                      <p:nvPr/>
                    </p:nvPicPr>
                    <p:blipFill>
                      <a:blip r:embed="rId4"/>
                      <a:srcRect/>
                      <a:stretch>
                        <a:fillRect/>
                      </a:stretch>
                    </p:blipFill>
                    <p:spPr bwMode="auto">
                      <a:xfrm>
                        <a:off x="1622425" y="1574800"/>
                        <a:ext cx="5016500" cy="949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Object 12"/>
          <p:cNvGraphicFramePr>
            <a:graphicFrameLocks noChangeAspect="1"/>
          </p:cNvGraphicFramePr>
          <p:nvPr>
            <p:extLst>
              <p:ext uri="{D42A27DB-BD31-4B8C-83A1-F6EECF244321}">
                <p14:modId xmlns:p14="http://schemas.microsoft.com/office/powerpoint/2010/main" val="895543446"/>
              </p:ext>
            </p:extLst>
          </p:nvPr>
        </p:nvGraphicFramePr>
        <p:xfrm>
          <a:off x="1682750" y="2768400"/>
          <a:ext cx="2235200" cy="1231900"/>
        </p:xfrm>
        <a:graphic>
          <a:graphicData uri="http://schemas.openxmlformats.org/presentationml/2006/ole">
            <mc:AlternateContent xmlns:mc="http://schemas.openxmlformats.org/markup-compatibility/2006">
              <mc:Choice xmlns:v="urn:schemas-microsoft-com:vml" Requires="v">
                <p:oleObj spid="_x0000_s294064" name="Equation" r:id="rId5" imgW="2234880" imgH="1231560" progId="Equation.3">
                  <p:embed/>
                </p:oleObj>
              </mc:Choice>
              <mc:Fallback>
                <p:oleObj name="Equation" r:id="rId5" imgW="2234880" imgH="1231560" progId="Equation.3">
                  <p:embed/>
                  <p:pic>
                    <p:nvPicPr>
                      <p:cNvPr id="0" name=""/>
                      <p:cNvPicPr>
                        <a:picLocks noChangeAspect="1" noChangeArrowheads="1"/>
                      </p:cNvPicPr>
                      <p:nvPr/>
                    </p:nvPicPr>
                    <p:blipFill>
                      <a:blip r:embed="rId6"/>
                      <a:srcRect/>
                      <a:stretch>
                        <a:fillRect/>
                      </a:stretch>
                    </p:blipFill>
                    <p:spPr bwMode="auto">
                      <a:xfrm>
                        <a:off x="1682750" y="2768400"/>
                        <a:ext cx="2235200"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9"/>
          <p:cNvGraphicFramePr>
            <a:graphicFrameLocks noChangeAspect="1"/>
          </p:cNvGraphicFramePr>
          <p:nvPr>
            <p:extLst>
              <p:ext uri="{D42A27DB-BD31-4B8C-83A1-F6EECF244321}">
                <p14:modId xmlns:p14="http://schemas.microsoft.com/office/powerpoint/2010/main" val="2001450706"/>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94065" name="Equation" r:id="rId7" imgW="2171520" imgH="368280" progId="Equation.3">
                  <p:embed/>
                </p:oleObj>
              </mc:Choice>
              <mc:Fallback>
                <p:oleObj name="Equation" r:id="rId7" imgW="21715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34" name="Rectangle 13"/>
          <p:cNvSpPr>
            <a:spLocks noChangeArrowheads="1"/>
          </p:cNvSpPr>
          <p:nvPr/>
        </p:nvSpPr>
        <p:spPr bwMode="auto">
          <a:xfrm>
            <a:off x="0" y="4165201"/>
            <a:ext cx="9144000" cy="13212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2"/>
          <p:cNvGraphicFramePr>
            <a:graphicFrameLocks noChangeAspect="1"/>
          </p:cNvGraphicFramePr>
          <p:nvPr>
            <p:extLst>
              <p:ext uri="{D42A27DB-BD31-4B8C-83A1-F6EECF244321}">
                <p14:modId xmlns:p14="http://schemas.microsoft.com/office/powerpoint/2010/main" val="1353511444"/>
              </p:ext>
            </p:extLst>
          </p:nvPr>
        </p:nvGraphicFramePr>
        <p:xfrm>
          <a:off x="1082675" y="4252913"/>
          <a:ext cx="6096000" cy="1127125"/>
        </p:xfrm>
        <a:graphic>
          <a:graphicData uri="http://schemas.openxmlformats.org/presentationml/2006/ole">
            <mc:AlternateContent xmlns:mc="http://schemas.openxmlformats.org/markup-compatibility/2006">
              <mc:Choice xmlns:v="urn:schemas-microsoft-com:vml" Requires="v">
                <p:oleObj spid="_x0000_s294066" name="Equation" r:id="rId9" imgW="6095880" imgH="1130040" progId="Equation.DSMT4">
                  <p:embed/>
                </p:oleObj>
              </mc:Choice>
              <mc:Fallback>
                <p:oleObj name="Equation" r:id="rId9" imgW="6095880" imgH="1130040" progId="Equation.DSMT4">
                  <p:embed/>
                  <p:pic>
                    <p:nvPicPr>
                      <p:cNvPr id="0" name=""/>
                      <p:cNvPicPr>
                        <a:picLocks noChangeAspect="1" noChangeArrowheads="1"/>
                      </p:cNvPicPr>
                      <p:nvPr/>
                    </p:nvPicPr>
                    <p:blipFill>
                      <a:blip r:embed="rId10"/>
                      <a:srcRect/>
                      <a:stretch>
                        <a:fillRect/>
                      </a:stretch>
                    </p:blipFill>
                    <p:spPr bwMode="auto">
                      <a:xfrm>
                        <a:off x="1082675" y="4252913"/>
                        <a:ext cx="6096000" cy="1127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94067" name="Equation" r:id="rId11" imgW="1714320" imgH="431640" progId="Equation.DSMT4">
                  <p:embed/>
                </p:oleObj>
              </mc:Choice>
              <mc:Fallback>
                <p:oleObj name="Equation" r:id="rId11" imgW="1714320" imgH="43164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9240587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34</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67"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OLS </a:t>
            </a:r>
            <a:r>
              <a:rPr lang="en-US" sz="1500" b="1" dirty="0"/>
              <a:t>estimators of the parameters are not the only unbiased estimators.  We will give an example of another. </a:t>
            </a:r>
            <a:endParaRPr lang="en-GB" sz="1500" b="1" dirty="0"/>
          </a:p>
        </p:txBody>
      </p:sp>
      <p:sp>
        <p:nvSpPr>
          <p:cNvPr id="12"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3" name="Object 9"/>
          <p:cNvGraphicFramePr>
            <a:graphicFrameLocks noChangeAspect="1"/>
          </p:cNvGraphicFramePr>
          <p:nvPr>
            <p:extLst>
              <p:ext uri="{D42A27DB-BD31-4B8C-83A1-F6EECF244321}">
                <p14:modId xmlns:p14="http://schemas.microsoft.com/office/powerpoint/2010/main" val="34921560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71470"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71471"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13"/>
          <p:cNvSpPr>
            <a:spLocks noChangeArrowheads="1"/>
          </p:cNvSpPr>
          <p:nvPr/>
        </p:nvSpPr>
        <p:spPr bwMode="auto">
          <a:xfrm>
            <a:off x="0" y="1494000"/>
            <a:ext cx="9144000" cy="9972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140420687"/>
              </p:ext>
            </p:extLst>
          </p:nvPr>
        </p:nvGraphicFramePr>
        <p:xfrm>
          <a:off x="1619250" y="1581150"/>
          <a:ext cx="6465888" cy="1876425"/>
        </p:xfrm>
        <a:graphic>
          <a:graphicData uri="http://schemas.openxmlformats.org/presentationml/2006/ole">
            <mc:AlternateContent xmlns:mc="http://schemas.openxmlformats.org/markup-compatibility/2006">
              <mc:Choice xmlns:v="urn:schemas-microsoft-com:vml" Requires="v">
                <p:oleObj spid="_x0000_s303263" name="Equation" r:id="rId3" imgW="6489360" imgH="1866600" progId="Equation.DSMT4">
                  <p:embed/>
                </p:oleObj>
              </mc:Choice>
              <mc:Fallback>
                <p:oleObj name="Equation" r:id="rId3" imgW="6489360" imgH="18666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0" y="1581150"/>
                        <a:ext cx="64658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35</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6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Someone who had never heard of regression analysis, seeing a scatter diagram of a sample of observations, might estimate the slope by joining the first and the last observations, and dividing the increase in the height by the horizontal distance between them. </a:t>
            </a:r>
            <a:endParaRPr lang="en-GB" sz="1500" b="1" dirty="0"/>
          </a:p>
        </p:txBody>
      </p:sp>
      <p:sp>
        <p:nvSpPr>
          <p:cNvPr id="51" name="Rectangle 50"/>
          <p:cNvSpPr/>
          <p:nvPr/>
        </p:nvSpPr>
        <p:spPr bwMode="auto">
          <a:xfrm>
            <a:off x="1162048" y="2438400"/>
            <a:ext cx="6818400" cy="31680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2" name="Rectangle 11"/>
          <p:cNvSpPr>
            <a:spLocks noChangeArrowheads="1"/>
          </p:cNvSpPr>
          <p:nvPr/>
        </p:nvSpPr>
        <p:spPr bwMode="auto">
          <a:xfrm>
            <a:off x="1798638" y="2555875"/>
            <a:ext cx="5592762" cy="10080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53" name="Group 17"/>
          <p:cNvGrpSpPr>
            <a:grpSpLocks/>
          </p:cNvGrpSpPr>
          <p:nvPr/>
        </p:nvGrpSpPr>
        <p:grpSpPr bwMode="auto">
          <a:xfrm>
            <a:off x="1527175" y="2513013"/>
            <a:ext cx="4981575" cy="2965450"/>
            <a:chOff x="1292" y="845"/>
            <a:chExt cx="3138" cy="1868"/>
          </a:xfrm>
        </p:grpSpPr>
        <p:sp>
          <p:nvSpPr>
            <p:cNvPr id="54" name="Line 18"/>
            <p:cNvSpPr>
              <a:spLocks noChangeAspect="1" noChangeShapeType="1"/>
            </p:cNvSpPr>
            <p:nvPr/>
          </p:nvSpPr>
          <p:spPr bwMode="auto">
            <a:xfrm>
              <a:off x="1472" y="905"/>
              <a:ext cx="0" cy="167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55" name="Line 19"/>
            <p:cNvSpPr>
              <a:spLocks noChangeAspect="1" noChangeShapeType="1"/>
            </p:cNvSpPr>
            <p:nvPr/>
          </p:nvSpPr>
          <p:spPr bwMode="auto">
            <a:xfrm>
              <a:off x="1472" y="2579"/>
              <a:ext cx="285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56" name="Oval 20"/>
            <p:cNvSpPr>
              <a:spLocks noChangeAspect="1" noChangeArrowheads="1"/>
            </p:cNvSpPr>
            <p:nvPr/>
          </p:nvSpPr>
          <p:spPr bwMode="auto">
            <a:xfrm>
              <a:off x="2279" y="1772"/>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57" name="Oval 21"/>
            <p:cNvSpPr>
              <a:spLocks noChangeAspect="1" noChangeArrowheads="1"/>
            </p:cNvSpPr>
            <p:nvPr/>
          </p:nvSpPr>
          <p:spPr bwMode="auto">
            <a:xfrm>
              <a:off x="2481" y="1906"/>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58" name="Oval 22"/>
            <p:cNvSpPr>
              <a:spLocks noChangeAspect="1" noChangeArrowheads="1"/>
            </p:cNvSpPr>
            <p:nvPr/>
          </p:nvSpPr>
          <p:spPr bwMode="auto">
            <a:xfrm>
              <a:off x="3747" y="1216"/>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59" name="Oval 23"/>
            <p:cNvSpPr>
              <a:spLocks noChangeAspect="1" noChangeArrowheads="1"/>
            </p:cNvSpPr>
            <p:nvPr/>
          </p:nvSpPr>
          <p:spPr bwMode="auto">
            <a:xfrm>
              <a:off x="2128" y="2153"/>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60" name="Line 24"/>
            <p:cNvSpPr>
              <a:spLocks noChangeAspect="1" noChangeShapeType="1"/>
            </p:cNvSpPr>
            <p:nvPr/>
          </p:nvSpPr>
          <p:spPr bwMode="auto">
            <a:xfrm flipV="1">
              <a:off x="2145" y="1234"/>
              <a:ext cx="1613" cy="93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61" name="Oval 25"/>
            <p:cNvSpPr>
              <a:spLocks noChangeAspect="1" noChangeArrowheads="1"/>
            </p:cNvSpPr>
            <p:nvPr/>
          </p:nvSpPr>
          <p:spPr bwMode="auto">
            <a:xfrm>
              <a:off x="2413" y="2080"/>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63" name="Oval 26"/>
            <p:cNvSpPr>
              <a:spLocks noChangeAspect="1" noChangeArrowheads="1"/>
            </p:cNvSpPr>
            <p:nvPr/>
          </p:nvSpPr>
          <p:spPr bwMode="auto">
            <a:xfrm>
              <a:off x="2654" y="1974"/>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98" name="Oval 27"/>
            <p:cNvSpPr>
              <a:spLocks noChangeAspect="1" noChangeArrowheads="1"/>
            </p:cNvSpPr>
            <p:nvPr/>
          </p:nvSpPr>
          <p:spPr bwMode="auto">
            <a:xfrm>
              <a:off x="2789" y="1638"/>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99" name="Oval 28"/>
            <p:cNvSpPr>
              <a:spLocks noChangeAspect="1" noChangeArrowheads="1"/>
            </p:cNvSpPr>
            <p:nvPr/>
          </p:nvSpPr>
          <p:spPr bwMode="auto">
            <a:xfrm>
              <a:off x="2923" y="1772"/>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100" name="Oval 29"/>
            <p:cNvSpPr>
              <a:spLocks noChangeAspect="1" noChangeArrowheads="1"/>
            </p:cNvSpPr>
            <p:nvPr/>
          </p:nvSpPr>
          <p:spPr bwMode="auto">
            <a:xfrm>
              <a:off x="3327" y="1906"/>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101" name="Oval 30"/>
            <p:cNvSpPr>
              <a:spLocks noChangeAspect="1" noChangeArrowheads="1"/>
            </p:cNvSpPr>
            <p:nvPr/>
          </p:nvSpPr>
          <p:spPr bwMode="auto">
            <a:xfrm>
              <a:off x="3461" y="1100"/>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102" name="Oval 31"/>
            <p:cNvSpPr>
              <a:spLocks noChangeAspect="1" noChangeArrowheads="1"/>
            </p:cNvSpPr>
            <p:nvPr/>
          </p:nvSpPr>
          <p:spPr bwMode="auto">
            <a:xfrm>
              <a:off x="3595" y="1234"/>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103" name="Oval 32"/>
            <p:cNvSpPr>
              <a:spLocks noChangeAspect="1" noChangeArrowheads="1"/>
            </p:cNvSpPr>
            <p:nvPr/>
          </p:nvSpPr>
          <p:spPr bwMode="auto">
            <a:xfrm>
              <a:off x="3287" y="1369"/>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104" name="Oval 33"/>
            <p:cNvSpPr>
              <a:spLocks noChangeAspect="1" noChangeArrowheads="1"/>
            </p:cNvSpPr>
            <p:nvPr/>
          </p:nvSpPr>
          <p:spPr bwMode="auto">
            <a:xfrm>
              <a:off x="3220" y="1610"/>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105" name="Oval 34"/>
            <p:cNvSpPr>
              <a:spLocks noChangeAspect="1" noChangeArrowheads="1"/>
            </p:cNvSpPr>
            <p:nvPr/>
          </p:nvSpPr>
          <p:spPr bwMode="auto">
            <a:xfrm>
              <a:off x="3153" y="1811"/>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106" name="Line 35"/>
            <p:cNvSpPr>
              <a:spLocks noChangeAspect="1" noChangeShapeType="1"/>
            </p:cNvSpPr>
            <p:nvPr/>
          </p:nvSpPr>
          <p:spPr bwMode="auto">
            <a:xfrm>
              <a:off x="2145" y="2163"/>
              <a:ext cx="0" cy="416"/>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107" name="Line 36"/>
            <p:cNvSpPr>
              <a:spLocks noChangeAspect="1" noChangeShapeType="1"/>
            </p:cNvSpPr>
            <p:nvPr/>
          </p:nvSpPr>
          <p:spPr bwMode="auto">
            <a:xfrm>
              <a:off x="1472" y="2163"/>
              <a:ext cx="674" cy="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108" name="Text Box 37"/>
            <p:cNvSpPr txBox="1">
              <a:spLocks noChangeAspect="1" noChangeArrowheads="1"/>
            </p:cNvSpPr>
            <p:nvPr/>
          </p:nvSpPr>
          <p:spPr bwMode="auto">
            <a:xfrm>
              <a:off x="1292" y="845"/>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Y</a:t>
              </a:r>
              <a:endParaRPr lang="en-GB" sz="1600" b="1"/>
            </a:p>
          </p:txBody>
        </p:sp>
        <p:sp>
          <p:nvSpPr>
            <p:cNvPr id="109" name="Text Box 38"/>
            <p:cNvSpPr txBox="1">
              <a:spLocks noChangeAspect="1" noChangeArrowheads="1"/>
            </p:cNvSpPr>
            <p:nvPr/>
          </p:nvSpPr>
          <p:spPr bwMode="auto">
            <a:xfrm>
              <a:off x="1292" y="2074"/>
              <a:ext cx="162" cy="12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Y</a:t>
              </a:r>
              <a:r>
                <a:rPr lang="en-US" sz="1600" b="1" baseline="-25000">
                  <a:solidFill>
                    <a:srgbClr val="000000"/>
                  </a:solidFill>
                </a:rPr>
                <a:t>1</a:t>
              </a:r>
              <a:endParaRPr lang="en-GB" sz="1600" b="1"/>
            </a:p>
          </p:txBody>
        </p:sp>
        <p:sp>
          <p:nvSpPr>
            <p:cNvPr id="110" name="Line 39"/>
            <p:cNvSpPr>
              <a:spLocks noChangeAspect="1" noChangeShapeType="1"/>
            </p:cNvSpPr>
            <p:nvPr/>
          </p:nvSpPr>
          <p:spPr bwMode="auto">
            <a:xfrm>
              <a:off x="3756" y="1233"/>
              <a:ext cx="0" cy="1346"/>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111" name="Text Box 40"/>
            <p:cNvSpPr txBox="1">
              <a:spLocks noChangeAspect="1" noChangeArrowheads="1"/>
            </p:cNvSpPr>
            <p:nvPr/>
          </p:nvSpPr>
          <p:spPr bwMode="auto">
            <a:xfrm>
              <a:off x="2117" y="259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X</a:t>
              </a:r>
              <a:r>
                <a:rPr lang="en-US" sz="1600" b="1" baseline="-25000">
                  <a:solidFill>
                    <a:srgbClr val="000000"/>
                  </a:solidFill>
                </a:rPr>
                <a:t>1</a:t>
              </a:r>
              <a:endParaRPr lang="en-GB" sz="1600" b="1"/>
            </a:p>
          </p:txBody>
        </p:sp>
        <p:sp>
          <p:nvSpPr>
            <p:cNvPr id="112" name="Text Box 41"/>
            <p:cNvSpPr txBox="1">
              <a:spLocks noChangeAspect="1" noChangeArrowheads="1"/>
            </p:cNvSpPr>
            <p:nvPr/>
          </p:nvSpPr>
          <p:spPr bwMode="auto">
            <a:xfrm>
              <a:off x="3730" y="259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X</a:t>
              </a:r>
              <a:r>
                <a:rPr lang="en-US" sz="1600" b="1" i="1" baseline="-25000">
                  <a:solidFill>
                    <a:srgbClr val="000000"/>
                  </a:solidFill>
                </a:rPr>
                <a:t>n</a:t>
              </a:r>
              <a:endParaRPr lang="en-GB" sz="1600" b="1"/>
            </a:p>
          </p:txBody>
        </p:sp>
        <p:sp>
          <p:nvSpPr>
            <p:cNvPr id="113" name="Line 42"/>
            <p:cNvSpPr>
              <a:spLocks noChangeAspect="1" noChangeShapeType="1"/>
            </p:cNvSpPr>
            <p:nvPr/>
          </p:nvSpPr>
          <p:spPr bwMode="auto">
            <a:xfrm>
              <a:off x="1472" y="1234"/>
              <a:ext cx="2286" cy="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114" name="Text Box 43"/>
            <p:cNvSpPr txBox="1">
              <a:spLocks noChangeAspect="1" noChangeArrowheads="1"/>
            </p:cNvSpPr>
            <p:nvPr/>
          </p:nvSpPr>
          <p:spPr bwMode="auto">
            <a:xfrm>
              <a:off x="1292" y="115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Y</a:t>
              </a:r>
              <a:r>
                <a:rPr lang="en-US" sz="1600" b="1" i="1" baseline="-25000">
                  <a:solidFill>
                    <a:srgbClr val="000000"/>
                  </a:solidFill>
                </a:rPr>
                <a:t>n</a:t>
              </a:r>
              <a:endParaRPr lang="en-GB" sz="1600" b="1"/>
            </a:p>
          </p:txBody>
        </p:sp>
        <p:sp>
          <p:nvSpPr>
            <p:cNvPr id="115" name="Text Box 44"/>
            <p:cNvSpPr txBox="1">
              <a:spLocks noChangeAspect="1" noChangeArrowheads="1"/>
            </p:cNvSpPr>
            <p:nvPr/>
          </p:nvSpPr>
          <p:spPr bwMode="auto">
            <a:xfrm>
              <a:off x="4268" y="259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X</a:t>
              </a:r>
              <a:endParaRPr lang="en-GB" sz="1600" b="1"/>
            </a:p>
          </p:txBody>
        </p:sp>
      </p:grpSp>
      <p:graphicFrame>
        <p:nvGraphicFramePr>
          <p:cNvPr id="116" name="Object 45"/>
          <p:cNvGraphicFramePr>
            <a:graphicFrameLocks noChangeAspect="1"/>
          </p:cNvGraphicFramePr>
          <p:nvPr>
            <p:extLst>
              <p:ext uri="{D42A27DB-BD31-4B8C-83A1-F6EECF244321}">
                <p14:modId xmlns:p14="http://schemas.microsoft.com/office/powerpoint/2010/main" val="3026447273"/>
              </p:ext>
            </p:extLst>
          </p:nvPr>
        </p:nvGraphicFramePr>
        <p:xfrm>
          <a:off x="5513389" y="2870200"/>
          <a:ext cx="2065903" cy="316130"/>
        </p:xfrm>
        <a:graphic>
          <a:graphicData uri="http://schemas.openxmlformats.org/presentationml/2006/ole">
            <mc:AlternateContent xmlns:mc="http://schemas.openxmlformats.org/markup-compatibility/2006">
              <mc:Choice xmlns:v="urn:schemas-microsoft-com:vml" Requires="v">
                <p:oleObj spid="_x0000_s303264" name="Equation" r:id="rId5" imgW="2489040" imgH="380880" progId="Equation.3">
                  <p:embed/>
                </p:oleObj>
              </mc:Choice>
              <mc:Fallback>
                <p:oleObj name="Equation" r:id="rId5" imgW="248904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13389" y="2870200"/>
                        <a:ext cx="2065903" cy="3161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 name="Object 46"/>
          <p:cNvGraphicFramePr>
            <a:graphicFrameLocks noChangeAspect="1"/>
          </p:cNvGraphicFramePr>
          <p:nvPr>
            <p:extLst>
              <p:ext uri="{D42A27DB-BD31-4B8C-83A1-F6EECF244321}">
                <p14:modId xmlns:p14="http://schemas.microsoft.com/office/powerpoint/2010/main" val="1558398034"/>
              </p:ext>
            </p:extLst>
          </p:nvPr>
        </p:nvGraphicFramePr>
        <p:xfrm>
          <a:off x="2940050" y="4621213"/>
          <a:ext cx="1992100" cy="305672"/>
        </p:xfrm>
        <a:graphic>
          <a:graphicData uri="http://schemas.openxmlformats.org/presentationml/2006/ole">
            <mc:AlternateContent xmlns:mc="http://schemas.openxmlformats.org/markup-compatibility/2006">
              <mc:Choice xmlns:v="urn:schemas-microsoft-com:vml" Requires="v">
                <p:oleObj spid="_x0000_s303265" name="Equation" r:id="rId7" imgW="2400120" imgH="368280" progId="Equation.3">
                  <p:embed/>
                </p:oleObj>
              </mc:Choice>
              <mc:Fallback>
                <p:oleObj name="Equation" r:id="rId7" imgW="24001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40050" y="4621213"/>
                        <a:ext cx="1992100" cy="305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8"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19" name="Object 9"/>
          <p:cNvGraphicFramePr>
            <a:graphicFrameLocks noChangeAspect="1"/>
          </p:cNvGraphicFramePr>
          <p:nvPr>
            <p:extLst>
              <p:ext uri="{D42A27DB-BD31-4B8C-83A1-F6EECF244321}">
                <p14:modId xmlns:p14="http://schemas.microsoft.com/office/powerpoint/2010/main" val="348884415"/>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303266" name="Equation" r:id="rId9" imgW="2171520" imgH="368280" progId="Equation.3">
                  <p:embed/>
                </p:oleObj>
              </mc:Choice>
              <mc:Fallback>
                <p:oleObj name="Equation" r:id="rId9" imgW="21715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1"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303267" name="Equation" r:id="rId11" imgW="1714320" imgH="431640" progId="Equation.DSMT4">
                  <p:embed/>
                </p:oleObj>
              </mc:Choice>
              <mc:Fallback>
                <p:oleObj name="Equation" r:id="rId11" imgW="1714320" imgH="43164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Rectangle 11"/>
          <p:cNvSpPr>
            <a:spLocks noChangeArrowheads="1"/>
          </p:cNvSpPr>
          <p:nvPr/>
        </p:nvSpPr>
        <p:spPr bwMode="auto">
          <a:xfrm>
            <a:off x="3370263" y="1552574"/>
            <a:ext cx="4968875" cy="86677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9294998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13"/>
          <p:cNvSpPr>
            <a:spLocks noChangeArrowheads="1"/>
          </p:cNvSpPr>
          <p:nvPr/>
        </p:nvSpPr>
        <p:spPr bwMode="auto">
          <a:xfrm>
            <a:off x="0" y="1494000"/>
            <a:ext cx="9144000" cy="9972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364477431"/>
              </p:ext>
            </p:extLst>
          </p:nvPr>
        </p:nvGraphicFramePr>
        <p:xfrm>
          <a:off x="1619250" y="1581150"/>
          <a:ext cx="6465888" cy="1876425"/>
        </p:xfrm>
        <a:graphic>
          <a:graphicData uri="http://schemas.openxmlformats.org/presentationml/2006/ole">
            <mc:AlternateContent xmlns:mc="http://schemas.openxmlformats.org/markup-compatibility/2006">
              <mc:Choice xmlns:v="urn:schemas-microsoft-com:vml" Requires="v">
                <p:oleObj spid="_x0000_s304287" name="Equation" r:id="rId3" imgW="6489360" imgH="1866600" progId="Equation.DSMT4">
                  <p:embed/>
                </p:oleObj>
              </mc:Choice>
              <mc:Fallback>
                <p:oleObj name="Equation" r:id="rId3" imgW="6489360" imgH="18666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0" y="1581150"/>
                        <a:ext cx="64658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36</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6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estimator is thus (</a:t>
            </a:r>
            <a:r>
              <a:rPr lang="en-US" sz="1500" b="1" i="1" dirty="0" err="1"/>
              <a:t>Y</a:t>
            </a:r>
            <a:r>
              <a:rPr lang="en-US" sz="1500" b="1" i="1" baseline="-25000" dirty="0" err="1"/>
              <a:t>n</a:t>
            </a:r>
            <a:r>
              <a:rPr lang="en-US" sz="1500" b="1" dirty="0">
                <a:cs typeface="Arial" charset="0"/>
              </a:rPr>
              <a:t>–</a:t>
            </a:r>
            <a:r>
              <a:rPr lang="en-US" sz="1500" b="1" i="1" dirty="0">
                <a:cs typeface="Arial" charset="0"/>
              </a:rPr>
              <a:t>Y</a:t>
            </a:r>
            <a:r>
              <a:rPr lang="en-US" sz="1500" b="1" baseline="-25000" dirty="0">
                <a:cs typeface="Arial" charset="0"/>
              </a:rPr>
              <a:t>1</a:t>
            </a:r>
            <a:r>
              <a:rPr lang="en-US" sz="1500" b="1" dirty="0">
                <a:cs typeface="Arial" charset="0"/>
              </a:rPr>
              <a:t>) divided by </a:t>
            </a:r>
            <a:r>
              <a:rPr lang="en-US" sz="1500" b="1" dirty="0"/>
              <a:t>(</a:t>
            </a:r>
            <a:r>
              <a:rPr lang="en-US" sz="1500" b="1" i="1" dirty="0" err="1"/>
              <a:t>X</a:t>
            </a:r>
            <a:r>
              <a:rPr lang="en-US" sz="1500" b="1" i="1" baseline="-25000" dirty="0" err="1"/>
              <a:t>n</a:t>
            </a:r>
            <a:r>
              <a:rPr lang="en-US" sz="1500" b="1" dirty="0"/>
              <a:t>–</a:t>
            </a:r>
            <a:r>
              <a:rPr lang="en-US" sz="1500" b="1" i="1" dirty="0"/>
              <a:t>X</a:t>
            </a:r>
            <a:r>
              <a:rPr lang="en-US" sz="1500" b="1" baseline="-25000" dirty="0"/>
              <a:t>1</a:t>
            </a:r>
            <a:r>
              <a:rPr lang="en-US" sz="1500" b="1" dirty="0"/>
              <a:t>).  We will investigate whether it is biased or unbiased. </a:t>
            </a:r>
          </a:p>
        </p:txBody>
      </p:sp>
      <p:sp>
        <p:nvSpPr>
          <p:cNvPr id="118"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19" name="Object 9"/>
          <p:cNvGraphicFramePr>
            <a:graphicFrameLocks noChangeAspect="1"/>
          </p:cNvGraphicFramePr>
          <p:nvPr>
            <p:extLst>
              <p:ext uri="{D42A27DB-BD31-4B8C-83A1-F6EECF244321}">
                <p14:modId xmlns:p14="http://schemas.microsoft.com/office/powerpoint/2010/main" val="1227548909"/>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304288"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1"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122" name="Rectangle 11"/>
          <p:cNvSpPr>
            <a:spLocks noChangeArrowheads="1"/>
          </p:cNvSpPr>
          <p:nvPr/>
        </p:nvSpPr>
        <p:spPr bwMode="auto">
          <a:xfrm>
            <a:off x="3370263" y="1552574"/>
            <a:ext cx="4968875" cy="86677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304289" name="Equation" r:id="rId7" imgW="1714320" imgH="431640" progId="Equation.DSMT4">
                  <p:embed/>
                </p:oleObj>
              </mc:Choice>
              <mc:Fallback>
                <p:oleObj name="Equation" r:id="rId7" imgW="171432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Rectangle 47"/>
          <p:cNvSpPr/>
          <p:nvPr/>
        </p:nvSpPr>
        <p:spPr bwMode="auto">
          <a:xfrm>
            <a:off x="1162048" y="2438400"/>
            <a:ext cx="6818400" cy="31680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62" name="Rectangle 11"/>
          <p:cNvSpPr>
            <a:spLocks noChangeArrowheads="1"/>
          </p:cNvSpPr>
          <p:nvPr/>
        </p:nvSpPr>
        <p:spPr bwMode="auto">
          <a:xfrm>
            <a:off x="1798638" y="2555875"/>
            <a:ext cx="5592762" cy="10080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65" name="Group 17"/>
          <p:cNvGrpSpPr>
            <a:grpSpLocks/>
          </p:cNvGrpSpPr>
          <p:nvPr/>
        </p:nvGrpSpPr>
        <p:grpSpPr bwMode="auto">
          <a:xfrm>
            <a:off x="1527175" y="2513013"/>
            <a:ext cx="4981575" cy="2965450"/>
            <a:chOff x="1292" y="845"/>
            <a:chExt cx="3138" cy="1868"/>
          </a:xfrm>
        </p:grpSpPr>
        <p:sp>
          <p:nvSpPr>
            <p:cNvPr id="67" name="Line 18"/>
            <p:cNvSpPr>
              <a:spLocks noChangeAspect="1" noChangeShapeType="1"/>
            </p:cNvSpPr>
            <p:nvPr/>
          </p:nvSpPr>
          <p:spPr bwMode="auto">
            <a:xfrm>
              <a:off x="1472" y="905"/>
              <a:ext cx="0" cy="167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68" name="Line 19"/>
            <p:cNvSpPr>
              <a:spLocks noChangeAspect="1" noChangeShapeType="1"/>
            </p:cNvSpPr>
            <p:nvPr/>
          </p:nvSpPr>
          <p:spPr bwMode="auto">
            <a:xfrm>
              <a:off x="1472" y="2579"/>
              <a:ext cx="285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69" name="Oval 20"/>
            <p:cNvSpPr>
              <a:spLocks noChangeAspect="1" noChangeArrowheads="1"/>
            </p:cNvSpPr>
            <p:nvPr/>
          </p:nvSpPr>
          <p:spPr bwMode="auto">
            <a:xfrm>
              <a:off x="2279" y="1772"/>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70" name="Oval 21"/>
            <p:cNvSpPr>
              <a:spLocks noChangeAspect="1" noChangeArrowheads="1"/>
            </p:cNvSpPr>
            <p:nvPr/>
          </p:nvSpPr>
          <p:spPr bwMode="auto">
            <a:xfrm>
              <a:off x="2481" y="1906"/>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71" name="Oval 22"/>
            <p:cNvSpPr>
              <a:spLocks noChangeAspect="1" noChangeArrowheads="1"/>
            </p:cNvSpPr>
            <p:nvPr/>
          </p:nvSpPr>
          <p:spPr bwMode="auto">
            <a:xfrm>
              <a:off x="3747" y="1216"/>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72" name="Oval 23"/>
            <p:cNvSpPr>
              <a:spLocks noChangeAspect="1" noChangeArrowheads="1"/>
            </p:cNvSpPr>
            <p:nvPr/>
          </p:nvSpPr>
          <p:spPr bwMode="auto">
            <a:xfrm>
              <a:off x="2128" y="2153"/>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73" name="Line 24"/>
            <p:cNvSpPr>
              <a:spLocks noChangeAspect="1" noChangeShapeType="1"/>
            </p:cNvSpPr>
            <p:nvPr/>
          </p:nvSpPr>
          <p:spPr bwMode="auto">
            <a:xfrm flipV="1">
              <a:off x="2145" y="1234"/>
              <a:ext cx="1613" cy="93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74" name="Oval 25"/>
            <p:cNvSpPr>
              <a:spLocks noChangeAspect="1" noChangeArrowheads="1"/>
            </p:cNvSpPr>
            <p:nvPr/>
          </p:nvSpPr>
          <p:spPr bwMode="auto">
            <a:xfrm>
              <a:off x="2413" y="2080"/>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75" name="Oval 26"/>
            <p:cNvSpPr>
              <a:spLocks noChangeAspect="1" noChangeArrowheads="1"/>
            </p:cNvSpPr>
            <p:nvPr/>
          </p:nvSpPr>
          <p:spPr bwMode="auto">
            <a:xfrm>
              <a:off x="2654" y="1974"/>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76" name="Oval 27"/>
            <p:cNvSpPr>
              <a:spLocks noChangeAspect="1" noChangeArrowheads="1"/>
            </p:cNvSpPr>
            <p:nvPr/>
          </p:nvSpPr>
          <p:spPr bwMode="auto">
            <a:xfrm>
              <a:off x="2789" y="1638"/>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77" name="Oval 28"/>
            <p:cNvSpPr>
              <a:spLocks noChangeAspect="1" noChangeArrowheads="1"/>
            </p:cNvSpPr>
            <p:nvPr/>
          </p:nvSpPr>
          <p:spPr bwMode="auto">
            <a:xfrm>
              <a:off x="2923" y="1772"/>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78" name="Oval 29"/>
            <p:cNvSpPr>
              <a:spLocks noChangeAspect="1" noChangeArrowheads="1"/>
            </p:cNvSpPr>
            <p:nvPr/>
          </p:nvSpPr>
          <p:spPr bwMode="auto">
            <a:xfrm>
              <a:off x="3327" y="1906"/>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79" name="Oval 30"/>
            <p:cNvSpPr>
              <a:spLocks noChangeAspect="1" noChangeArrowheads="1"/>
            </p:cNvSpPr>
            <p:nvPr/>
          </p:nvSpPr>
          <p:spPr bwMode="auto">
            <a:xfrm>
              <a:off x="3461" y="1100"/>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80" name="Oval 31"/>
            <p:cNvSpPr>
              <a:spLocks noChangeAspect="1" noChangeArrowheads="1"/>
            </p:cNvSpPr>
            <p:nvPr/>
          </p:nvSpPr>
          <p:spPr bwMode="auto">
            <a:xfrm>
              <a:off x="3595" y="1234"/>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81" name="Oval 32"/>
            <p:cNvSpPr>
              <a:spLocks noChangeAspect="1" noChangeArrowheads="1"/>
            </p:cNvSpPr>
            <p:nvPr/>
          </p:nvSpPr>
          <p:spPr bwMode="auto">
            <a:xfrm>
              <a:off x="3287" y="1369"/>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82" name="Oval 33"/>
            <p:cNvSpPr>
              <a:spLocks noChangeAspect="1" noChangeArrowheads="1"/>
            </p:cNvSpPr>
            <p:nvPr/>
          </p:nvSpPr>
          <p:spPr bwMode="auto">
            <a:xfrm>
              <a:off x="3220" y="1610"/>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83" name="Oval 34"/>
            <p:cNvSpPr>
              <a:spLocks noChangeAspect="1" noChangeArrowheads="1"/>
            </p:cNvSpPr>
            <p:nvPr/>
          </p:nvSpPr>
          <p:spPr bwMode="auto">
            <a:xfrm>
              <a:off x="3153" y="1811"/>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84" name="Line 35"/>
            <p:cNvSpPr>
              <a:spLocks noChangeAspect="1" noChangeShapeType="1"/>
            </p:cNvSpPr>
            <p:nvPr/>
          </p:nvSpPr>
          <p:spPr bwMode="auto">
            <a:xfrm>
              <a:off x="2145" y="2163"/>
              <a:ext cx="0" cy="416"/>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85" name="Line 36"/>
            <p:cNvSpPr>
              <a:spLocks noChangeAspect="1" noChangeShapeType="1"/>
            </p:cNvSpPr>
            <p:nvPr/>
          </p:nvSpPr>
          <p:spPr bwMode="auto">
            <a:xfrm>
              <a:off x="1472" y="2163"/>
              <a:ext cx="674" cy="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86" name="Text Box 37"/>
            <p:cNvSpPr txBox="1">
              <a:spLocks noChangeAspect="1" noChangeArrowheads="1"/>
            </p:cNvSpPr>
            <p:nvPr/>
          </p:nvSpPr>
          <p:spPr bwMode="auto">
            <a:xfrm>
              <a:off x="1292" y="845"/>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Y</a:t>
              </a:r>
              <a:endParaRPr lang="en-GB" sz="1600" b="1"/>
            </a:p>
          </p:txBody>
        </p:sp>
        <p:sp>
          <p:nvSpPr>
            <p:cNvPr id="87" name="Text Box 38"/>
            <p:cNvSpPr txBox="1">
              <a:spLocks noChangeAspect="1" noChangeArrowheads="1"/>
            </p:cNvSpPr>
            <p:nvPr/>
          </p:nvSpPr>
          <p:spPr bwMode="auto">
            <a:xfrm>
              <a:off x="1292" y="2074"/>
              <a:ext cx="162" cy="12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Y</a:t>
              </a:r>
              <a:r>
                <a:rPr lang="en-US" sz="1600" b="1" baseline="-25000">
                  <a:solidFill>
                    <a:srgbClr val="000000"/>
                  </a:solidFill>
                </a:rPr>
                <a:t>1</a:t>
              </a:r>
              <a:endParaRPr lang="en-GB" sz="1600" b="1"/>
            </a:p>
          </p:txBody>
        </p:sp>
        <p:sp>
          <p:nvSpPr>
            <p:cNvPr id="88" name="Line 39"/>
            <p:cNvSpPr>
              <a:spLocks noChangeAspect="1" noChangeShapeType="1"/>
            </p:cNvSpPr>
            <p:nvPr/>
          </p:nvSpPr>
          <p:spPr bwMode="auto">
            <a:xfrm>
              <a:off x="3756" y="1233"/>
              <a:ext cx="0" cy="1346"/>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89" name="Text Box 40"/>
            <p:cNvSpPr txBox="1">
              <a:spLocks noChangeAspect="1" noChangeArrowheads="1"/>
            </p:cNvSpPr>
            <p:nvPr/>
          </p:nvSpPr>
          <p:spPr bwMode="auto">
            <a:xfrm>
              <a:off x="2117" y="259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X</a:t>
              </a:r>
              <a:r>
                <a:rPr lang="en-US" sz="1600" b="1" baseline="-25000">
                  <a:solidFill>
                    <a:srgbClr val="000000"/>
                  </a:solidFill>
                </a:rPr>
                <a:t>1</a:t>
              </a:r>
              <a:endParaRPr lang="en-GB" sz="1600" b="1"/>
            </a:p>
          </p:txBody>
        </p:sp>
        <p:sp>
          <p:nvSpPr>
            <p:cNvPr id="90" name="Text Box 41"/>
            <p:cNvSpPr txBox="1">
              <a:spLocks noChangeAspect="1" noChangeArrowheads="1"/>
            </p:cNvSpPr>
            <p:nvPr/>
          </p:nvSpPr>
          <p:spPr bwMode="auto">
            <a:xfrm>
              <a:off x="3730" y="259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X</a:t>
              </a:r>
              <a:r>
                <a:rPr lang="en-US" sz="1600" b="1" i="1" baseline="-25000">
                  <a:solidFill>
                    <a:srgbClr val="000000"/>
                  </a:solidFill>
                </a:rPr>
                <a:t>n</a:t>
              </a:r>
              <a:endParaRPr lang="en-GB" sz="1600" b="1"/>
            </a:p>
          </p:txBody>
        </p:sp>
        <p:sp>
          <p:nvSpPr>
            <p:cNvPr id="91" name="Line 42"/>
            <p:cNvSpPr>
              <a:spLocks noChangeAspect="1" noChangeShapeType="1"/>
            </p:cNvSpPr>
            <p:nvPr/>
          </p:nvSpPr>
          <p:spPr bwMode="auto">
            <a:xfrm>
              <a:off x="1472" y="1234"/>
              <a:ext cx="2286" cy="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92" name="Text Box 43"/>
            <p:cNvSpPr txBox="1">
              <a:spLocks noChangeAspect="1" noChangeArrowheads="1"/>
            </p:cNvSpPr>
            <p:nvPr/>
          </p:nvSpPr>
          <p:spPr bwMode="auto">
            <a:xfrm>
              <a:off x="1292" y="115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Y</a:t>
              </a:r>
              <a:r>
                <a:rPr lang="en-US" sz="1600" b="1" i="1" baseline="-25000">
                  <a:solidFill>
                    <a:srgbClr val="000000"/>
                  </a:solidFill>
                </a:rPr>
                <a:t>n</a:t>
              </a:r>
              <a:endParaRPr lang="en-GB" sz="1600" b="1"/>
            </a:p>
          </p:txBody>
        </p:sp>
        <p:sp>
          <p:nvSpPr>
            <p:cNvPr id="93" name="Text Box 44"/>
            <p:cNvSpPr txBox="1">
              <a:spLocks noChangeAspect="1" noChangeArrowheads="1"/>
            </p:cNvSpPr>
            <p:nvPr/>
          </p:nvSpPr>
          <p:spPr bwMode="auto">
            <a:xfrm>
              <a:off x="4268" y="259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X</a:t>
              </a:r>
              <a:endParaRPr lang="en-GB" sz="1600" b="1"/>
            </a:p>
          </p:txBody>
        </p:sp>
      </p:grpSp>
      <p:graphicFrame>
        <p:nvGraphicFramePr>
          <p:cNvPr id="94" name="Object 45"/>
          <p:cNvGraphicFramePr>
            <a:graphicFrameLocks noChangeAspect="1"/>
          </p:cNvGraphicFramePr>
          <p:nvPr>
            <p:extLst>
              <p:ext uri="{D42A27DB-BD31-4B8C-83A1-F6EECF244321}">
                <p14:modId xmlns:p14="http://schemas.microsoft.com/office/powerpoint/2010/main" val="1681147772"/>
              </p:ext>
            </p:extLst>
          </p:nvPr>
        </p:nvGraphicFramePr>
        <p:xfrm>
          <a:off x="5513389" y="2870200"/>
          <a:ext cx="2065903" cy="316130"/>
        </p:xfrm>
        <a:graphic>
          <a:graphicData uri="http://schemas.openxmlformats.org/presentationml/2006/ole">
            <mc:AlternateContent xmlns:mc="http://schemas.openxmlformats.org/markup-compatibility/2006">
              <mc:Choice xmlns:v="urn:schemas-microsoft-com:vml" Requires="v">
                <p:oleObj spid="_x0000_s304290" name="Equation" r:id="rId9" imgW="2489040" imgH="380880" progId="Equation.3">
                  <p:embed/>
                </p:oleObj>
              </mc:Choice>
              <mc:Fallback>
                <p:oleObj name="Equation" r:id="rId9" imgW="2489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13389" y="2870200"/>
                        <a:ext cx="2065903" cy="3161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5" name="Object 46"/>
          <p:cNvGraphicFramePr>
            <a:graphicFrameLocks noChangeAspect="1"/>
          </p:cNvGraphicFramePr>
          <p:nvPr>
            <p:extLst>
              <p:ext uri="{D42A27DB-BD31-4B8C-83A1-F6EECF244321}">
                <p14:modId xmlns:p14="http://schemas.microsoft.com/office/powerpoint/2010/main" val="1604781177"/>
              </p:ext>
            </p:extLst>
          </p:nvPr>
        </p:nvGraphicFramePr>
        <p:xfrm>
          <a:off x="2940050" y="4621213"/>
          <a:ext cx="1992100" cy="305672"/>
        </p:xfrm>
        <a:graphic>
          <a:graphicData uri="http://schemas.openxmlformats.org/presentationml/2006/ole">
            <mc:AlternateContent xmlns:mc="http://schemas.openxmlformats.org/markup-compatibility/2006">
              <mc:Choice xmlns:v="urn:schemas-microsoft-com:vml" Requires="v">
                <p:oleObj spid="_x0000_s304291" name="Equation" r:id="rId11" imgW="2400120" imgH="368280" progId="Equation.3">
                  <p:embed/>
                </p:oleObj>
              </mc:Choice>
              <mc:Fallback>
                <p:oleObj name="Equation" r:id="rId11" imgW="2400120" imgH="3682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40050" y="4621213"/>
                        <a:ext cx="1992100" cy="305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854672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13"/>
          <p:cNvSpPr>
            <a:spLocks noChangeArrowheads="1"/>
          </p:cNvSpPr>
          <p:nvPr/>
        </p:nvSpPr>
        <p:spPr bwMode="auto">
          <a:xfrm>
            <a:off x="0" y="1494000"/>
            <a:ext cx="9144000" cy="9972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914709106"/>
              </p:ext>
            </p:extLst>
          </p:nvPr>
        </p:nvGraphicFramePr>
        <p:xfrm>
          <a:off x="1619250" y="1581150"/>
          <a:ext cx="6465888" cy="1876425"/>
        </p:xfrm>
        <a:graphic>
          <a:graphicData uri="http://schemas.openxmlformats.org/presentationml/2006/ole">
            <mc:AlternateContent xmlns:mc="http://schemas.openxmlformats.org/markup-compatibility/2006">
              <mc:Choice xmlns:v="urn:schemas-microsoft-com:vml" Requires="v">
                <p:oleObj spid="_x0000_s305316" name="Equation" r:id="rId3" imgW="6489360" imgH="1866600" progId="Equation.DSMT4">
                  <p:embed/>
                </p:oleObj>
              </mc:Choice>
              <mc:Fallback>
                <p:oleObj name="Equation" r:id="rId3" imgW="6489360" imgH="18666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0" y="1581150"/>
                        <a:ext cx="64658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37</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31"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To do this, we start by substituting for the </a:t>
            </a:r>
            <a:r>
              <a:rPr lang="en-US" sz="1500" b="1" i="1" dirty="0"/>
              <a:t>Y</a:t>
            </a:r>
            <a:r>
              <a:rPr lang="en-US" sz="1500" b="1" dirty="0"/>
              <a:t> components in the expression.</a:t>
            </a:r>
          </a:p>
        </p:txBody>
      </p:sp>
      <p:sp>
        <p:nvSpPr>
          <p:cNvPr id="44"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5" name="Object 9"/>
          <p:cNvGraphicFramePr>
            <a:graphicFrameLocks noChangeAspect="1"/>
          </p:cNvGraphicFramePr>
          <p:nvPr>
            <p:extLst>
              <p:ext uri="{D42A27DB-BD31-4B8C-83A1-F6EECF244321}">
                <p14:modId xmlns:p14="http://schemas.microsoft.com/office/powerpoint/2010/main" val="34921560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305317"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305318" name="Equation" r:id="rId7" imgW="1714320" imgH="431640" progId="Equation.DSMT4">
                  <p:embed/>
                </p:oleObj>
              </mc:Choice>
              <mc:Fallback>
                <p:oleObj name="Equation" r:id="rId7" imgW="171432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Rectangle 48"/>
          <p:cNvSpPr/>
          <p:nvPr/>
        </p:nvSpPr>
        <p:spPr bwMode="auto">
          <a:xfrm>
            <a:off x="1162048" y="2438400"/>
            <a:ext cx="6818400" cy="31680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0" name="Rectangle 11"/>
          <p:cNvSpPr>
            <a:spLocks noChangeArrowheads="1"/>
          </p:cNvSpPr>
          <p:nvPr/>
        </p:nvSpPr>
        <p:spPr bwMode="auto">
          <a:xfrm>
            <a:off x="1798638" y="2555875"/>
            <a:ext cx="5592762" cy="10080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51" name="Group 17"/>
          <p:cNvGrpSpPr>
            <a:grpSpLocks/>
          </p:cNvGrpSpPr>
          <p:nvPr/>
        </p:nvGrpSpPr>
        <p:grpSpPr bwMode="auto">
          <a:xfrm>
            <a:off x="1527175" y="2513013"/>
            <a:ext cx="4981575" cy="2965450"/>
            <a:chOff x="1292" y="845"/>
            <a:chExt cx="3138" cy="1868"/>
          </a:xfrm>
        </p:grpSpPr>
        <p:sp>
          <p:nvSpPr>
            <p:cNvPr id="52" name="Line 18"/>
            <p:cNvSpPr>
              <a:spLocks noChangeAspect="1" noChangeShapeType="1"/>
            </p:cNvSpPr>
            <p:nvPr/>
          </p:nvSpPr>
          <p:spPr bwMode="auto">
            <a:xfrm>
              <a:off x="1472" y="905"/>
              <a:ext cx="0" cy="167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53" name="Line 19"/>
            <p:cNvSpPr>
              <a:spLocks noChangeAspect="1" noChangeShapeType="1"/>
            </p:cNvSpPr>
            <p:nvPr/>
          </p:nvSpPr>
          <p:spPr bwMode="auto">
            <a:xfrm>
              <a:off x="1472" y="2579"/>
              <a:ext cx="285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54" name="Oval 20"/>
            <p:cNvSpPr>
              <a:spLocks noChangeAspect="1" noChangeArrowheads="1"/>
            </p:cNvSpPr>
            <p:nvPr/>
          </p:nvSpPr>
          <p:spPr bwMode="auto">
            <a:xfrm>
              <a:off x="2279" y="1772"/>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55" name="Oval 21"/>
            <p:cNvSpPr>
              <a:spLocks noChangeAspect="1" noChangeArrowheads="1"/>
            </p:cNvSpPr>
            <p:nvPr/>
          </p:nvSpPr>
          <p:spPr bwMode="auto">
            <a:xfrm>
              <a:off x="2481" y="1906"/>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56" name="Oval 22"/>
            <p:cNvSpPr>
              <a:spLocks noChangeAspect="1" noChangeArrowheads="1"/>
            </p:cNvSpPr>
            <p:nvPr/>
          </p:nvSpPr>
          <p:spPr bwMode="auto">
            <a:xfrm>
              <a:off x="3747" y="1216"/>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57" name="Oval 23"/>
            <p:cNvSpPr>
              <a:spLocks noChangeAspect="1" noChangeArrowheads="1"/>
            </p:cNvSpPr>
            <p:nvPr/>
          </p:nvSpPr>
          <p:spPr bwMode="auto">
            <a:xfrm>
              <a:off x="2128" y="2153"/>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58" name="Line 24"/>
            <p:cNvSpPr>
              <a:spLocks noChangeAspect="1" noChangeShapeType="1"/>
            </p:cNvSpPr>
            <p:nvPr/>
          </p:nvSpPr>
          <p:spPr bwMode="auto">
            <a:xfrm flipV="1">
              <a:off x="2145" y="1234"/>
              <a:ext cx="1613" cy="93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59" name="Oval 25"/>
            <p:cNvSpPr>
              <a:spLocks noChangeAspect="1" noChangeArrowheads="1"/>
            </p:cNvSpPr>
            <p:nvPr/>
          </p:nvSpPr>
          <p:spPr bwMode="auto">
            <a:xfrm>
              <a:off x="2413" y="2080"/>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60" name="Oval 26"/>
            <p:cNvSpPr>
              <a:spLocks noChangeAspect="1" noChangeArrowheads="1"/>
            </p:cNvSpPr>
            <p:nvPr/>
          </p:nvSpPr>
          <p:spPr bwMode="auto">
            <a:xfrm>
              <a:off x="2654" y="1974"/>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61" name="Oval 27"/>
            <p:cNvSpPr>
              <a:spLocks noChangeAspect="1" noChangeArrowheads="1"/>
            </p:cNvSpPr>
            <p:nvPr/>
          </p:nvSpPr>
          <p:spPr bwMode="auto">
            <a:xfrm>
              <a:off x="2789" y="1638"/>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62" name="Oval 28"/>
            <p:cNvSpPr>
              <a:spLocks noChangeAspect="1" noChangeArrowheads="1"/>
            </p:cNvSpPr>
            <p:nvPr/>
          </p:nvSpPr>
          <p:spPr bwMode="auto">
            <a:xfrm>
              <a:off x="2923" y="1772"/>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63" name="Oval 29"/>
            <p:cNvSpPr>
              <a:spLocks noChangeAspect="1" noChangeArrowheads="1"/>
            </p:cNvSpPr>
            <p:nvPr/>
          </p:nvSpPr>
          <p:spPr bwMode="auto">
            <a:xfrm>
              <a:off x="3327" y="1906"/>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64" name="Oval 30"/>
            <p:cNvSpPr>
              <a:spLocks noChangeAspect="1" noChangeArrowheads="1"/>
            </p:cNvSpPr>
            <p:nvPr/>
          </p:nvSpPr>
          <p:spPr bwMode="auto">
            <a:xfrm>
              <a:off x="3461" y="1100"/>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97" name="Oval 31"/>
            <p:cNvSpPr>
              <a:spLocks noChangeAspect="1" noChangeArrowheads="1"/>
            </p:cNvSpPr>
            <p:nvPr/>
          </p:nvSpPr>
          <p:spPr bwMode="auto">
            <a:xfrm>
              <a:off x="3595" y="1234"/>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98" name="Oval 32"/>
            <p:cNvSpPr>
              <a:spLocks noChangeAspect="1" noChangeArrowheads="1"/>
            </p:cNvSpPr>
            <p:nvPr/>
          </p:nvSpPr>
          <p:spPr bwMode="auto">
            <a:xfrm>
              <a:off x="3287" y="1369"/>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99" name="Oval 33"/>
            <p:cNvSpPr>
              <a:spLocks noChangeAspect="1" noChangeArrowheads="1"/>
            </p:cNvSpPr>
            <p:nvPr/>
          </p:nvSpPr>
          <p:spPr bwMode="auto">
            <a:xfrm>
              <a:off x="3220" y="1610"/>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100" name="Oval 34"/>
            <p:cNvSpPr>
              <a:spLocks noChangeAspect="1" noChangeArrowheads="1"/>
            </p:cNvSpPr>
            <p:nvPr/>
          </p:nvSpPr>
          <p:spPr bwMode="auto">
            <a:xfrm>
              <a:off x="3153" y="1811"/>
              <a:ext cx="28" cy="28"/>
            </a:xfrm>
            <a:prstGeom prst="ellipse">
              <a:avLst/>
            </a:prstGeom>
            <a:solidFill>
              <a:srgbClr val="000000"/>
            </a:solidFill>
            <a:ln w="9525">
              <a:solidFill>
                <a:srgbClr val="000000"/>
              </a:solidFill>
              <a:round/>
              <a:headEnd/>
              <a:tailEnd/>
            </a:ln>
          </p:spPr>
          <p:txBody>
            <a:bodyPr anchor="ctr"/>
            <a:lstStyle/>
            <a:p>
              <a:endParaRPr lang="en-GB"/>
            </a:p>
          </p:txBody>
        </p:sp>
        <p:sp>
          <p:nvSpPr>
            <p:cNvPr id="101" name="Line 35"/>
            <p:cNvSpPr>
              <a:spLocks noChangeAspect="1" noChangeShapeType="1"/>
            </p:cNvSpPr>
            <p:nvPr/>
          </p:nvSpPr>
          <p:spPr bwMode="auto">
            <a:xfrm>
              <a:off x="2145" y="2163"/>
              <a:ext cx="0" cy="416"/>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102" name="Line 36"/>
            <p:cNvSpPr>
              <a:spLocks noChangeAspect="1" noChangeShapeType="1"/>
            </p:cNvSpPr>
            <p:nvPr/>
          </p:nvSpPr>
          <p:spPr bwMode="auto">
            <a:xfrm>
              <a:off x="1472" y="2163"/>
              <a:ext cx="674" cy="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103" name="Text Box 37"/>
            <p:cNvSpPr txBox="1">
              <a:spLocks noChangeAspect="1" noChangeArrowheads="1"/>
            </p:cNvSpPr>
            <p:nvPr/>
          </p:nvSpPr>
          <p:spPr bwMode="auto">
            <a:xfrm>
              <a:off x="1292" y="845"/>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Y</a:t>
              </a:r>
              <a:endParaRPr lang="en-GB" sz="1600" b="1"/>
            </a:p>
          </p:txBody>
        </p:sp>
        <p:sp>
          <p:nvSpPr>
            <p:cNvPr id="104" name="Text Box 38"/>
            <p:cNvSpPr txBox="1">
              <a:spLocks noChangeAspect="1" noChangeArrowheads="1"/>
            </p:cNvSpPr>
            <p:nvPr/>
          </p:nvSpPr>
          <p:spPr bwMode="auto">
            <a:xfrm>
              <a:off x="1292" y="2074"/>
              <a:ext cx="162" cy="12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Y</a:t>
              </a:r>
              <a:r>
                <a:rPr lang="en-US" sz="1600" b="1" baseline="-25000">
                  <a:solidFill>
                    <a:srgbClr val="000000"/>
                  </a:solidFill>
                </a:rPr>
                <a:t>1</a:t>
              </a:r>
              <a:endParaRPr lang="en-GB" sz="1600" b="1"/>
            </a:p>
          </p:txBody>
        </p:sp>
        <p:sp>
          <p:nvSpPr>
            <p:cNvPr id="105" name="Line 39"/>
            <p:cNvSpPr>
              <a:spLocks noChangeAspect="1" noChangeShapeType="1"/>
            </p:cNvSpPr>
            <p:nvPr/>
          </p:nvSpPr>
          <p:spPr bwMode="auto">
            <a:xfrm>
              <a:off x="3756" y="1233"/>
              <a:ext cx="0" cy="1346"/>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106" name="Text Box 40"/>
            <p:cNvSpPr txBox="1">
              <a:spLocks noChangeAspect="1" noChangeArrowheads="1"/>
            </p:cNvSpPr>
            <p:nvPr/>
          </p:nvSpPr>
          <p:spPr bwMode="auto">
            <a:xfrm>
              <a:off x="2117" y="259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X</a:t>
              </a:r>
              <a:r>
                <a:rPr lang="en-US" sz="1600" b="1" baseline="-25000">
                  <a:solidFill>
                    <a:srgbClr val="000000"/>
                  </a:solidFill>
                </a:rPr>
                <a:t>1</a:t>
              </a:r>
              <a:endParaRPr lang="en-GB" sz="1600" b="1"/>
            </a:p>
          </p:txBody>
        </p:sp>
        <p:sp>
          <p:nvSpPr>
            <p:cNvPr id="107" name="Text Box 41"/>
            <p:cNvSpPr txBox="1">
              <a:spLocks noChangeAspect="1" noChangeArrowheads="1"/>
            </p:cNvSpPr>
            <p:nvPr/>
          </p:nvSpPr>
          <p:spPr bwMode="auto">
            <a:xfrm>
              <a:off x="3730" y="259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X</a:t>
              </a:r>
              <a:r>
                <a:rPr lang="en-US" sz="1600" b="1" i="1" baseline="-25000">
                  <a:solidFill>
                    <a:srgbClr val="000000"/>
                  </a:solidFill>
                </a:rPr>
                <a:t>n</a:t>
              </a:r>
              <a:endParaRPr lang="en-GB" sz="1600" b="1"/>
            </a:p>
          </p:txBody>
        </p:sp>
        <p:sp>
          <p:nvSpPr>
            <p:cNvPr id="108" name="Line 42"/>
            <p:cNvSpPr>
              <a:spLocks noChangeAspect="1" noChangeShapeType="1"/>
            </p:cNvSpPr>
            <p:nvPr/>
          </p:nvSpPr>
          <p:spPr bwMode="auto">
            <a:xfrm>
              <a:off x="1472" y="1234"/>
              <a:ext cx="2286" cy="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en-GB"/>
            </a:p>
          </p:txBody>
        </p:sp>
        <p:sp>
          <p:nvSpPr>
            <p:cNvPr id="109" name="Text Box 43"/>
            <p:cNvSpPr txBox="1">
              <a:spLocks noChangeAspect="1" noChangeArrowheads="1"/>
            </p:cNvSpPr>
            <p:nvPr/>
          </p:nvSpPr>
          <p:spPr bwMode="auto">
            <a:xfrm>
              <a:off x="1292" y="115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Y</a:t>
              </a:r>
              <a:r>
                <a:rPr lang="en-US" sz="1600" b="1" i="1" baseline="-25000">
                  <a:solidFill>
                    <a:srgbClr val="000000"/>
                  </a:solidFill>
                </a:rPr>
                <a:t>n</a:t>
              </a:r>
              <a:endParaRPr lang="en-GB" sz="1600" b="1"/>
            </a:p>
          </p:txBody>
        </p:sp>
        <p:sp>
          <p:nvSpPr>
            <p:cNvPr id="110" name="Text Box 44"/>
            <p:cNvSpPr txBox="1">
              <a:spLocks noChangeAspect="1" noChangeArrowheads="1"/>
            </p:cNvSpPr>
            <p:nvPr/>
          </p:nvSpPr>
          <p:spPr bwMode="auto">
            <a:xfrm>
              <a:off x="4268" y="2593"/>
              <a:ext cx="162"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600" b="1" i="1">
                  <a:solidFill>
                    <a:srgbClr val="000000"/>
                  </a:solidFill>
                </a:rPr>
                <a:t>X</a:t>
              </a:r>
              <a:endParaRPr lang="en-GB" sz="1600" b="1"/>
            </a:p>
          </p:txBody>
        </p:sp>
      </p:grpSp>
      <p:graphicFrame>
        <p:nvGraphicFramePr>
          <p:cNvPr id="111" name="Object 45"/>
          <p:cNvGraphicFramePr>
            <a:graphicFrameLocks noChangeAspect="1"/>
          </p:cNvGraphicFramePr>
          <p:nvPr>
            <p:extLst>
              <p:ext uri="{D42A27DB-BD31-4B8C-83A1-F6EECF244321}">
                <p14:modId xmlns:p14="http://schemas.microsoft.com/office/powerpoint/2010/main" val="1681147772"/>
              </p:ext>
            </p:extLst>
          </p:nvPr>
        </p:nvGraphicFramePr>
        <p:xfrm>
          <a:off x="5513389" y="2870200"/>
          <a:ext cx="2065903" cy="316130"/>
        </p:xfrm>
        <a:graphic>
          <a:graphicData uri="http://schemas.openxmlformats.org/presentationml/2006/ole">
            <mc:AlternateContent xmlns:mc="http://schemas.openxmlformats.org/markup-compatibility/2006">
              <mc:Choice xmlns:v="urn:schemas-microsoft-com:vml" Requires="v">
                <p:oleObj spid="_x0000_s305319" name="Equation" r:id="rId9" imgW="2489040" imgH="380880" progId="Equation.3">
                  <p:embed/>
                </p:oleObj>
              </mc:Choice>
              <mc:Fallback>
                <p:oleObj name="Equation" r:id="rId9" imgW="2489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13389" y="2870200"/>
                        <a:ext cx="2065903" cy="3161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 name="Object 46"/>
          <p:cNvGraphicFramePr>
            <a:graphicFrameLocks noChangeAspect="1"/>
          </p:cNvGraphicFramePr>
          <p:nvPr>
            <p:extLst>
              <p:ext uri="{D42A27DB-BD31-4B8C-83A1-F6EECF244321}">
                <p14:modId xmlns:p14="http://schemas.microsoft.com/office/powerpoint/2010/main" val="1604781177"/>
              </p:ext>
            </p:extLst>
          </p:nvPr>
        </p:nvGraphicFramePr>
        <p:xfrm>
          <a:off x="2940050" y="4621213"/>
          <a:ext cx="1992100" cy="305672"/>
        </p:xfrm>
        <a:graphic>
          <a:graphicData uri="http://schemas.openxmlformats.org/presentationml/2006/ole">
            <mc:AlternateContent xmlns:mc="http://schemas.openxmlformats.org/markup-compatibility/2006">
              <mc:Choice xmlns:v="urn:schemas-microsoft-com:vml" Requires="v">
                <p:oleObj spid="_x0000_s305320" name="Equation" r:id="rId11" imgW="2400120" imgH="368280" progId="Equation.3">
                  <p:embed/>
                </p:oleObj>
              </mc:Choice>
              <mc:Fallback>
                <p:oleObj name="Equation" r:id="rId11" imgW="2400120" imgH="3682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40050" y="4621213"/>
                        <a:ext cx="1992100" cy="305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0910478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38</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9"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a:t>
            </a:r>
            <a:r>
              <a:rPr lang="en-US" sz="1500" b="1" i="1" dirty="0">
                <a:latin typeface="Symbol" pitchFamily="18" charset="2"/>
              </a:rPr>
              <a:t>b</a:t>
            </a:r>
            <a:r>
              <a:rPr lang="en-US" sz="1500" b="1" baseline="-25000" dirty="0"/>
              <a:t>1</a:t>
            </a:r>
            <a:r>
              <a:rPr lang="en-US" sz="1500" b="1" dirty="0"/>
              <a:t> terms cancel out and the rest of the expression simplifies as shown.  Thus we have decomposed this naïve estimator into two components, the true value and an error term.  This decomposition is parallel to that for the OLS estimator, but the error term is different. </a:t>
            </a:r>
          </a:p>
        </p:txBody>
      </p:sp>
      <p:sp>
        <p:nvSpPr>
          <p:cNvPr id="12"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3" name="Object 9"/>
          <p:cNvGraphicFramePr>
            <a:graphicFrameLocks noChangeAspect="1"/>
          </p:cNvGraphicFramePr>
          <p:nvPr>
            <p:extLst>
              <p:ext uri="{D42A27DB-BD31-4B8C-83A1-F6EECF244321}">
                <p14:modId xmlns:p14="http://schemas.microsoft.com/office/powerpoint/2010/main" val="34921560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96039"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23" name="Rectangle 13"/>
          <p:cNvSpPr>
            <a:spLocks noChangeArrowheads="1"/>
          </p:cNvSpPr>
          <p:nvPr/>
        </p:nvSpPr>
        <p:spPr bwMode="auto">
          <a:xfrm>
            <a:off x="0" y="1494000"/>
            <a:ext cx="9144000" cy="2058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96040"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32378428"/>
              </p:ext>
            </p:extLst>
          </p:nvPr>
        </p:nvGraphicFramePr>
        <p:xfrm>
          <a:off x="1619250" y="1581150"/>
          <a:ext cx="6465888" cy="1876425"/>
        </p:xfrm>
        <a:graphic>
          <a:graphicData uri="http://schemas.openxmlformats.org/presentationml/2006/ole">
            <mc:AlternateContent xmlns:mc="http://schemas.openxmlformats.org/markup-compatibility/2006">
              <mc:Choice xmlns:v="urn:schemas-microsoft-com:vml" Requires="v">
                <p:oleObj spid="_x0000_s296041" name="Equation" r:id="rId7" imgW="6489360" imgH="1866600" progId="Equation.DSMT4">
                  <p:embed/>
                </p:oleObj>
              </mc:Choice>
              <mc:Fallback>
                <p:oleObj name="Equation" r:id="rId7" imgW="6489360" imgH="1866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1581150"/>
                        <a:ext cx="64658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204911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3</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2"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a:t>Y</a:t>
            </a:r>
            <a:r>
              <a:rPr lang="en-GB" sz="1500" b="1" dirty="0"/>
              <a:t> has two components: a </a:t>
            </a:r>
            <a:r>
              <a:rPr lang="en-GB" sz="1500" b="1" dirty="0" err="1"/>
              <a:t>nonrandom</a:t>
            </a:r>
            <a:r>
              <a:rPr lang="en-GB" sz="1500" b="1" dirty="0"/>
              <a:t> component that depends on </a:t>
            </a:r>
            <a:r>
              <a:rPr lang="en-GB" sz="1500" b="1" i="1" dirty="0"/>
              <a:t>X</a:t>
            </a:r>
            <a:r>
              <a:rPr lang="en-GB" sz="1500" b="1" dirty="0"/>
              <a:t> and the parameters, and the random component </a:t>
            </a:r>
            <a:r>
              <a:rPr lang="en-GB" sz="1500" b="1" i="1" dirty="0"/>
              <a:t>u</a:t>
            </a:r>
            <a:r>
              <a:rPr lang="en-GB" sz="1500" b="1" dirty="0"/>
              <a:t>.  Since </a:t>
            </a:r>
            <a:r>
              <a:rPr lang="en-GB" sz="1500" b="1" i="1" dirty="0"/>
              <a:t> </a:t>
            </a:r>
            <a:r>
              <a:rPr lang="en-GB" sz="1500" b="1" i="1" dirty="0" smtClean="0"/>
              <a:t>    </a:t>
            </a:r>
            <a:r>
              <a:rPr lang="en-GB" sz="1500" b="1" dirty="0" smtClean="0"/>
              <a:t>depends </a:t>
            </a:r>
            <a:r>
              <a:rPr lang="en-GB" sz="1500" b="1" dirty="0"/>
              <a:t>on </a:t>
            </a:r>
            <a:r>
              <a:rPr lang="en-GB" sz="1500" b="1" i="1" dirty="0"/>
              <a:t>Y</a:t>
            </a:r>
            <a:r>
              <a:rPr lang="en-GB" sz="1500" b="1" dirty="0"/>
              <a:t>, it indirectly depends on </a:t>
            </a:r>
            <a:r>
              <a:rPr lang="en-GB" sz="1500" b="1" i="1" dirty="0"/>
              <a:t>u</a:t>
            </a:r>
            <a:r>
              <a:rPr lang="en-GB" sz="1500" b="1" dirty="0"/>
              <a:t>.</a:t>
            </a:r>
          </a:p>
        </p:txBody>
      </p:sp>
      <p:sp>
        <p:nvSpPr>
          <p:cNvPr id="14"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9"/>
          <p:cNvGraphicFramePr>
            <a:graphicFrameLocks noChangeAspect="1"/>
          </p:cNvGraphicFramePr>
          <p:nvPr>
            <p:extLst>
              <p:ext uri="{D42A27DB-BD31-4B8C-83A1-F6EECF244321}">
                <p14:modId xmlns:p14="http://schemas.microsoft.com/office/powerpoint/2010/main" val="239817982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72503"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72504"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13"/>
          <p:cNvSpPr>
            <a:spLocks noChangeArrowheads="1"/>
          </p:cNvSpPr>
          <p:nvPr/>
        </p:nvSpPr>
        <p:spPr bwMode="auto">
          <a:xfrm>
            <a:off x="0" y="1529624"/>
            <a:ext cx="9144000" cy="35376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77247706"/>
              </p:ext>
            </p:extLst>
          </p:nvPr>
        </p:nvGraphicFramePr>
        <p:xfrm>
          <a:off x="1213200" y="1658325"/>
          <a:ext cx="6705600" cy="3175000"/>
        </p:xfrm>
        <a:graphic>
          <a:graphicData uri="http://schemas.openxmlformats.org/presentationml/2006/ole">
            <mc:AlternateContent xmlns:mc="http://schemas.openxmlformats.org/markup-compatibility/2006">
              <mc:Choice xmlns:v="urn:schemas-microsoft-com:vml" Requires="v">
                <p:oleObj spid="_x0000_s272505" name="Equation" r:id="rId7" imgW="6705360" imgH="3187440" progId="Equation.DSMT4">
                  <p:embed/>
                </p:oleObj>
              </mc:Choice>
              <mc:Fallback>
                <p:oleObj name="Equation" r:id="rId7" imgW="6705360" imgH="3187440" progId="Equation.DSMT4">
                  <p:embed/>
                  <p:pic>
                    <p:nvPicPr>
                      <p:cNvPr id="0" name=""/>
                      <p:cNvPicPr>
                        <a:picLocks noChangeAspect="1" noChangeArrowheads="1"/>
                      </p:cNvPicPr>
                      <p:nvPr/>
                    </p:nvPicPr>
                    <p:blipFill>
                      <a:blip r:embed="rId8"/>
                      <a:srcRect/>
                      <a:stretch>
                        <a:fillRect/>
                      </a:stretch>
                    </p:blipFill>
                    <p:spPr bwMode="auto">
                      <a:xfrm>
                        <a:off x="1213200" y="1658325"/>
                        <a:ext cx="67056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26"/>
          <p:cNvSpPr/>
          <p:nvPr/>
        </p:nvSpPr>
        <p:spPr bwMode="auto">
          <a:xfrm>
            <a:off x="428625" y="2695576"/>
            <a:ext cx="8258175" cy="2219324"/>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855146541"/>
              </p:ext>
            </p:extLst>
          </p:nvPr>
        </p:nvGraphicFramePr>
        <p:xfrm>
          <a:off x="3771913" y="6069020"/>
          <a:ext cx="221180" cy="289199"/>
        </p:xfrm>
        <a:graphic>
          <a:graphicData uri="http://schemas.openxmlformats.org/presentationml/2006/ole">
            <mc:AlternateContent xmlns:mc="http://schemas.openxmlformats.org/markup-compatibility/2006">
              <mc:Choice xmlns:v="urn:schemas-microsoft-com:vml" Requires="v">
                <p:oleObj spid="_x0000_s272506" name="Equation" r:id="rId9" imgW="330120" imgH="431640" progId="Equation.DSMT4">
                  <p:embed/>
                </p:oleObj>
              </mc:Choice>
              <mc:Fallback>
                <p:oleObj name="Equation" r:id="rId9" imgW="330120" imgH="431640" progId="Equation.DSMT4">
                  <p:embed/>
                  <p:pic>
                    <p:nvPicPr>
                      <p:cNvPr id="0" name="Object 1"/>
                      <p:cNvPicPr>
                        <a:picLocks noChangeAspect="1" noChangeArrowheads="1"/>
                      </p:cNvPicPr>
                      <p:nvPr/>
                    </p:nvPicPr>
                    <p:blipFill>
                      <a:blip r:embed="rId10"/>
                      <a:srcRect/>
                      <a:stretch>
                        <a:fillRect/>
                      </a:stretch>
                    </p:blipFill>
                    <p:spPr bwMode="auto">
                      <a:xfrm>
                        <a:off x="3771913" y="6069020"/>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430669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39</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7"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We now take expectations to investigate </a:t>
            </a:r>
            <a:r>
              <a:rPr lang="en-US" sz="1500" b="1" dirty="0" err="1"/>
              <a:t>unbiasedness</a:t>
            </a:r>
            <a:r>
              <a:rPr lang="en-US" sz="1500" b="1" dirty="0"/>
              <a:t>.</a:t>
            </a:r>
            <a:endParaRPr lang="en-GB" sz="1500" b="1" dirty="0"/>
          </a:p>
        </p:txBody>
      </p:sp>
      <p:sp>
        <p:nvSpPr>
          <p:cNvPr id="17"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3" name="Object 9"/>
          <p:cNvGraphicFramePr>
            <a:graphicFrameLocks noChangeAspect="1"/>
          </p:cNvGraphicFramePr>
          <p:nvPr>
            <p:extLst>
              <p:ext uri="{D42A27DB-BD31-4B8C-83A1-F6EECF244321}">
                <p14:modId xmlns:p14="http://schemas.microsoft.com/office/powerpoint/2010/main" val="34921560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97097"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29" name="Rectangle 13"/>
          <p:cNvSpPr>
            <a:spLocks noChangeArrowheads="1"/>
          </p:cNvSpPr>
          <p:nvPr/>
        </p:nvSpPr>
        <p:spPr bwMode="auto">
          <a:xfrm>
            <a:off x="0" y="1494000"/>
            <a:ext cx="9144000" cy="2058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97098"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032378428"/>
              </p:ext>
            </p:extLst>
          </p:nvPr>
        </p:nvGraphicFramePr>
        <p:xfrm>
          <a:off x="1619250" y="1581150"/>
          <a:ext cx="6465888" cy="1876425"/>
        </p:xfrm>
        <a:graphic>
          <a:graphicData uri="http://schemas.openxmlformats.org/presentationml/2006/ole">
            <mc:AlternateContent xmlns:mc="http://schemas.openxmlformats.org/markup-compatibility/2006">
              <mc:Choice xmlns:v="urn:schemas-microsoft-com:vml" Requires="v">
                <p:oleObj spid="_x0000_s297099" name="Equation" r:id="rId7" imgW="6489360" imgH="1866600" progId="Equation.DSMT4">
                  <p:embed/>
                </p:oleObj>
              </mc:Choice>
              <mc:Fallback>
                <p:oleObj name="Equation" r:id="rId7" imgW="6489360" imgH="1866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1581150"/>
                        <a:ext cx="64658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Rectangle 13"/>
          <p:cNvSpPr>
            <a:spLocks noChangeArrowheads="1"/>
          </p:cNvSpPr>
          <p:nvPr/>
        </p:nvSpPr>
        <p:spPr bwMode="auto">
          <a:xfrm>
            <a:off x="0" y="3625201"/>
            <a:ext cx="9144000" cy="19850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426024796"/>
              </p:ext>
            </p:extLst>
          </p:nvPr>
        </p:nvGraphicFramePr>
        <p:xfrm>
          <a:off x="1089025" y="3722688"/>
          <a:ext cx="4864100" cy="1770062"/>
        </p:xfrm>
        <a:graphic>
          <a:graphicData uri="http://schemas.openxmlformats.org/presentationml/2006/ole">
            <mc:AlternateContent xmlns:mc="http://schemas.openxmlformats.org/markup-compatibility/2006">
              <mc:Choice xmlns:v="urn:schemas-microsoft-com:vml" Requires="v">
                <p:oleObj spid="_x0000_s297100" name="Equation" r:id="rId9" imgW="4863960" imgH="1765080" progId="Equation.DSMT4">
                  <p:embed/>
                </p:oleObj>
              </mc:Choice>
              <mc:Fallback>
                <p:oleObj name="Equation" r:id="rId9" imgW="4863960" imgH="1765080" progId="Equation.DSMT4">
                  <p:embed/>
                  <p:pic>
                    <p:nvPicPr>
                      <p:cNvPr id="0" name=""/>
                      <p:cNvPicPr>
                        <a:picLocks noChangeAspect="1" noChangeArrowheads="1"/>
                      </p:cNvPicPr>
                      <p:nvPr/>
                    </p:nvPicPr>
                    <p:blipFill>
                      <a:blip r:embed="rId10"/>
                      <a:srcRect/>
                      <a:stretch>
                        <a:fillRect/>
                      </a:stretch>
                    </p:blipFill>
                    <p:spPr bwMode="auto">
                      <a:xfrm>
                        <a:off x="1089025" y="3722688"/>
                        <a:ext cx="486410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11"/>
          <p:cNvSpPr>
            <a:spLocks noChangeArrowheads="1"/>
          </p:cNvSpPr>
          <p:nvPr/>
        </p:nvSpPr>
        <p:spPr bwMode="auto">
          <a:xfrm>
            <a:off x="1798638" y="4638675"/>
            <a:ext cx="4459287" cy="8667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29784561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40</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denominator of the error term can be taken outside because the values of </a:t>
            </a:r>
            <a:r>
              <a:rPr lang="en-US" sz="1500" b="1" i="1" dirty="0"/>
              <a:t>X</a:t>
            </a:r>
            <a:r>
              <a:rPr lang="en-US" sz="1500" b="1" dirty="0"/>
              <a:t> are </a:t>
            </a:r>
            <a:r>
              <a:rPr lang="en-US" sz="1500" b="1" dirty="0" err="1"/>
              <a:t>nonstochastic</a:t>
            </a:r>
            <a:r>
              <a:rPr lang="en-US" sz="1500" b="1" dirty="0"/>
              <a:t>.</a:t>
            </a:r>
            <a:endParaRPr lang="en-GB" sz="1500" b="1" dirty="0"/>
          </a:p>
        </p:txBody>
      </p:sp>
      <p:sp>
        <p:nvSpPr>
          <p:cNvPr id="17"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9"/>
          <p:cNvGraphicFramePr>
            <a:graphicFrameLocks noChangeAspect="1"/>
          </p:cNvGraphicFramePr>
          <p:nvPr>
            <p:extLst>
              <p:ext uri="{D42A27DB-BD31-4B8C-83A1-F6EECF244321}">
                <p14:modId xmlns:p14="http://schemas.microsoft.com/office/powerpoint/2010/main" val="34921560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98117"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28" name="Rectangle 13"/>
          <p:cNvSpPr>
            <a:spLocks noChangeArrowheads="1"/>
          </p:cNvSpPr>
          <p:nvPr/>
        </p:nvSpPr>
        <p:spPr bwMode="auto">
          <a:xfrm>
            <a:off x="0" y="1494000"/>
            <a:ext cx="9144000" cy="2058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98118"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032378428"/>
              </p:ext>
            </p:extLst>
          </p:nvPr>
        </p:nvGraphicFramePr>
        <p:xfrm>
          <a:off x="1619250" y="1581150"/>
          <a:ext cx="6465888" cy="1876425"/>
        </p:xfrm>
        <a:graphic>
          <a:graphicData uri="http://schemas.openxmlformats.org/presentationml/2006/ole">
            <mc:AlternateContent xmlns:mc="http://schemas.openxmlformats.org/markup-compatibility/2006">
              <mc:Choice xmlns:v="urn:schemas-microsoft-com:vml" Requires="v">
                <p:oleObj spid="_x0000_s298119" name="Equation" r:id="rId7" imgW="6489360" imgH="1866600" progId="Equation.DSMT4">
                  <p:embed/>
                </p:oleObj>
              </mc:Choice>
              <mc:Fallback>
                <p:oleObj name="Equation" r:id="rId7" imgW="6489360" imgH="1866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1581150"/>
                        <a:ext cx="64658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3"/>
          <p:cNvSpPr>
            <a:spLocks noChangeArrowheads="1"/>
          </p:cNvSpPr>
          <p:nvPr/>
        </p:nvSpPr>
        <p:spPr bwMode="auto">
          <a:xfrm>
            <a:off x="0" y="3625201"/>
            <a:ext cx="9144000" cy="19850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426024796"/>
              </p:ext>
            </p:extLst>
          </p:nvPr>
        </p:nvGraphicFramePr>
        <p:xfrm>
          <a:off x="1089025" y="3722688"/>
          <a:ext cx="4864100" cy="1770062"/>
        </p:xfrm>
        <a:graphic>
          <a:graphicData uri="http://schemas.openxmlformats.org/presentationml/2006/ole">
            <mc:AlternateContent xmlns:mc="http://schemas.openxmlformats.org/markup-compatibility/2006">
              <mc:Choice xmlns:v="urn:schemas-microsoft-com:vml" Requires="v">
                <p:oleObj spid="_x0000_s298120" name="Equation" r:id="rId9" imgW="4863960" imgH="1765080" progId="Equation.DSMT4">
                  <p:embed/>
                </p:oleObj>
              </mc:Choice>
              <mc:Fallback>
                <p:oleObj name="Equation" r:id="rId9" imgW="4863960" imgH="1765080" progId="Equation.DSMT4">
                  <p:embed/>
                  <p:pic>
                    <p:nvPicPr>
                      <p:cNvPr id="0" name=""/>
                      <p:cNvPicPr>
                        <a:picLocks noChangeAspect="1" noChangeArrowheads="1"/>
                      </p:cNvPicPr>
                      <p:nvPr/>
                    </p:nvPicPr>
                    <p:blipFill>
                      <a:blip r:embed="rId10"/>
                      <a:srcRect/>
                      <a:stretch>
                        <a:fillRect/>
                      </a:stretch>
                    </p:blipFill>
                    <p:spPr bwMode="auto">
                      <a:xfrm>
                        <a:off x="1089025" y="3722688"/>
                        <a:ext cx="486410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11"/>
          <p:cNvSpPr>
            <a:spLocks noChangeArrowheads="1"/>
          </p:cNvSpPr>
          <p:nvPr/>
        </p:nvSpPr>
        <p:spPr bwMode="auto">
          <a:xfrm>
            <a:off x="5362574" y="4714875"/>
            <a:ext cx="666751" cy="7048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22046415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41</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4"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Given Assumption A.3, the expectations of </a:t>
            </a:r>
            <a:r>
              <a:rPr lang="en-US" sz="1500" b="1" i="1" dirty="0"/>
              <a:t>u</a:t>
            </a:r>
            <a:r>
              <a:rPr lang="en-US" sz="1500" b="1" i="1" baseline="-25000" dirty="0"/>
              <a:t>n</a:t>
            </a:r>
            <a:r>
              <a:rPr lang="en-US" sz="1500" b="1" dirty="0"/>
              <a:t> and </a:t>
            </a:r>
            <a:r>
              <a:rPr lang="en-US" sz="1500" b="1" i="1" dirty="0"/>
              <a:t>u</a:t>
            </a:r>
            <a:r>
              <a:rPr lang="en-US" sz="1500" b="1" baseline="-25000" dirty="0"/>
              <a:t>1</a:t>
            </a:r>
            <a:r>
              <a:rPr lang="en-US" sz="1500" b="1" dirty="0"/>
              <a:t> are zero.  Therefore, despite being naïve, this estimator is unbiased.</a:t>
            </a:r>
            <a:endParaRPr lang="en-GB" sz="1500" b="1" dirty="0"/>
          </a:p>
        </p:txBody>
      </p:sp>
      <p:sp>
        <p:nvSpPr>
          <p:cNvPr id="17"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9"/>
          <p:cNvGraphicFramePr>
            <a:graphicFrameLocks noChangeAspect="1"/>
          </p:cNvGraphicFramePr>
          <p:nvPr>
            <p:extLst>
              <p:ext uri="{D42A27DB-BD31-4B8C-83A1-F6EECF244321}">
                <p14:modId xmlns:p14="http://schemas.microsoft.com/office/powerpoint/2010/main" val="34921560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99141"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27" name="Rectangle 13"/>
          <p:cNvSpPr>
            <a:spLocks noChangeArrowheads="1"/>
          </p:cNvSpPr>
          <p:nvPr/>
        </p:nvSpPr>
        <p:spPr bwMode="auto">
          <a:xfrm>
            <a:off x="0" y="1494000"/>
            <a:ext cx="9144000" cy="2058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99142"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32378428"/>
              </p:ext>
            </p:extLst>
          </p:nvPr>
        </p:nvGraphicFramePr>
        <p:xfrm>
          <a:off x="1619250" y="1581150"/>
          <a:ext cx="6465888" cy="1876425"/>
        </p:xfrm>
        <a:graphic>
          <a:graphicData uri="http://schemas.openxmlformats.org/presentationml/2006/ole">
            <mc:AlternateContent xmlns:mc="http://schemas.openxmlformats.org/markup-compatibility/2006">
              <mc:Choice xmlns:v="urn:schemas-microsoft-com:vml" Requires="v">
                <p:oleObj spid="_x0000_s299143" name="Equation" r:id="rId7" imgW="6489360" imgH="1866600" progId="Equation.DSMT4">
                  <p:embed/>
                </p:oleObj>
              </mc:Choice>
              <mc:Fallback>
                <p:oleObj name="Equation" r:id="rId7" imgW="6489360" imgH="1866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1581150"/>
                        <a:ext cx="64658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3"/>
          <p:cNvSpPr>
            <a:spLocks noChangeArrowheads="1"/>
          </p:cNvSpPr>
          <p:nvPr/>
        </p:nvSpPr>
        <p:spPr bwMode="auto">
          <a:xfrm>
            <a:off x="0" y="3625201"/>
            <a:ext cx="9144000" cy="19850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426024796"/>
              </p:ext>
            </p:extLst>
          </p:nvPr>
        </p:nvGraphicFramePr>
        <p:xfrm>
          <a:off x="1089025" y="3722688"/>
          <a:ext cx="4864100" cy="1770062"/>
        </p:xfrm>
        <a:graphic>
          <a:graphicData uri="http://schemas.openxmlformats.org/presentationml/2006/ole">
            <mc:AlternateContent xmlns:mc="http://schemas.openxmlformats.org/markup-compatibility/2006">
              <mc:Choice xmlns:v="urn:schemas-microsoft-com:vml" Requires="v">
                <p:oleObj spid="_x0000_s299144" name="Equation" r:id="rId9" imgW="4863960" imgH="1765080" progId="Equation.DSMT4">
                  <p:embed/>
                </p:oleObj>
              </mc:Choice>
              <mc:Fallback>
                <p:oleObj name="Equation" r:id="rId9" imgW="4863960" imgH="1765080" progId="Equation.DSMT4">
                  <p:embed/>
                  <p:pic>
                    <p:nvPicPr>
                      <p:cNvPr id="0" name=""/>
                      <p:cNvPicPr>
                        <a:picLocks noChangeAspect="1" noChangeArrowheads="1"/>
                      </p:cNvPicPr>
                      <p:nvPr/>
                    </p:nvPicPr>
                    <p:blipFill>
                      <a:blip r:embed="rId10"/>
                      <a:srcRect/>
                      <a:stretch>
                        <a:fillRect/>
                      </a:stretch>
                    </p:blipFill>
                    <p:spPr bwMode="auto">
                      <a:xfrm>
                        <a:off x="1089025" y="3722688"/>
                        <a:ext cx="486410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843462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42</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3"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It is intuitively easy to see that we would not prefer the naïve estimator to OLS.  Unlike OLS, which takes account of every observation, it employs only the first and the last and is wasting most of the information in the sample.</a:t>
            </a:r>
            <a:endParaRPr lang="en-GB" sz="1500" b="1" dirty="0"/>
          </a:p>
        </p:txBody>
      </p:sp>
      <p:sp>
        <p:nvSpPr>
          <p:cNvPr id="17"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9"/>
          <p:cNvGraphicFramePr>
            <a:graphicFrameLocks noChangeAspect="1"/>
          </p:cNvGraphicFramePr>
          <p:nvPr>
            <p:extLst>
              <p:ext uri="{D42A27DB-BD31-4B8C-83A1-F6EECF244321}">
                <p14:modId xmlns:p14="http://schemas.microsoft.com/office/powerpoint/2010/main" val="34921560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300165"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27" name="Rectangle 13"/>
          <p:cNvSpPr>
            <a:spLocks noChangeArrowheads="1"/>
          </p:cNvSpPr>
          <p:nvPr/>
        </p:nvSpPr>
        <p:spPr bwMode="auto">
          <a:xfrm>
            <a:off x="0" y="1494000"/>
            <a:ext cx="9144000" cy="2058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300166"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032378428"/>
              </p:ext>
            </p:extLst>
          </p:nvPr>
        </p:nvGraphicFramePr>
        <p:xfrm>
          <a:off x="1619250" y="1581150"/>
          <a:ext cx="6465888" cy="1876425"/>
        </p:xfrm>
        <a:graphic>
          <a:graphicData uri="http://schemas.openxmlformats.org/presentationml/2006/ole">
            <mc:AlternateContent xmlns:mc="http://schemas.openxmlformats.org/markup-compatibility/2006">
              <mc:Choice xmlns:v="urn:schemas-microsoft-com:vml" Requires="v">
                <p:oleObj spid="_x0000_s300167" name="Equation" r:id="rId7" imgW="6489360" imgH="1866600" progId="Equation.DSMT4">
                  <p:embed/>
                </p:oleObj>
              </mc:Choice>
              <mc:Fallback>
                <p:oleObj name="Equation" r:id="rId7" imgW="6489360" imgH="1866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1581150"/>
                        <a:ext cx="64658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3"/>
          <p:cNvSpPr>
            <a:spLocks noChangeArrowheads="1"/>
          </p:cNvSpPr>
          <p:nvPr/>
        </p:nvSpPr>
        <p:spPr bwMode="auto">
          <a:xfrm>
            <a:off x="0" y="3625201"/>
            <a:ext cx="9144000" cy="19850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426024796"/>
              </p:ext>
            </p:extLst>
          </p:nvPr>
        </p:nvGraphicFramePr>
        <p:xfrm>
          <a:off x="1089025" y="3722688"/>
          <a:ext cx="4864100" cy="1770062"/>
        </p:xfrm>
        <a:graphic>
          <a:graphicData uri="http://schemas.openxmlformats.org/presentationml/2006/ole">
            <mc:AlternateContent xmlns:mc="http://schemas.openxmlformats.org/markup-compatibility/2006">
              <mc:Choice xmlns:v="urn:schemas-microsoft-com:vml" Requires="v">
                <p:oleObj spid="_x0000_s300168" name="Equation" r:id="rId9" imgW="4863960" imgH="1765080" progId="Equation.DSMT4">
                  <p:embed/>
                </p:oleObj>
              </mc:Choice>
              <mc:Fallback>
                <p:oleObj name="Equation" r:id="rId9" imgW="4863960" imgH="1765080" progId="Equation.DSMT4">
                  <p:embed/>
                  <p:pic>
                    <p:nvPicPr>
                      <p:cNvPr id="0" name=""/>
                      <p:cNvPicPr>
                        <a:picLocks noChangeAspect="1" noChangeArrowheads="1"/>
                      </p:cNvPicPr>
                      <p:nvPr/>
                    </p:nvPicPr>
                    <p:blipFill>
                      <a:blip r:embed="rId10"/>
                      <a:srcRect/>
                      <a:stretch>
                        <a:fillRect/>
                      </a:stretch>
                    </p:blipFill>
                    <p:spPr bwMode="auto">
                      <a:xfrm>
                        <a:off x="1089025" y="3722688"/>
                        <a:ext cx="486410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565994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43</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naïve estimator will be sensitive to the value of the disturbance term </a:t>
            </a:r>
            <a:r>
              <a:rPr lang="en-US" sz="1500" b="1" i="1" dirty="0"/>
              <a:t>u</a:t>
            </a:r>
            <a:r>
              <a:rPr lang="en-US" sz="1500" b="1" dirty="0"/>
              <a:t> in those two observations, whereas the OLS estimator combines all the </a:t>
            </a:r>
            <a:r>
              <a:rPr lang="en-US" b="1" dirty="0"/>
              <a:t>disturbance term </a:t>
            </a:r>
            <a:r>
              <a:rPr lang="en-US" sz="1500" b="1" dirty="0"/>
              <a:t>values and takes greater advantage of the possibility that to some extent they cancel each other out.  </a:t>
            </a:r>
            <a:endParaRPr lang="en-GB" sz="1500" b="1" dirty="0"/>
          </a:p>
        </p:txBody>
      </p:sp>
      <p:sp>
        <p:nvSpPr>
          <p:cNvPr id="17"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9"/>
          <p:cNvGraphicFramePr>
            <a:graphicFrameLocks noChangeAspect="1"/>
          </p:cNvGraphicFramePr>
          <p:nvPr>
            <p:extLst>
              <p:ext uri="{D42A27DB-BD31-4B8C-83A1-F6EECF244321}">
                <p14:modId xmlns:p14="http://schemas.microsoft.com/office/powerpoint/2010/main" val="34921560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301189"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27" name="Rectangle 13"/>
          <p:cNvSpPr>
            <a:spLocks noChangeArrowheads="1"/>
          </p:cNvSpPr>
          <p:nvPr/>
        </p:nvSpPr>
        <p:spPr bwMode="auto">
          <a:xfrm>
            <a:off x="0" y="1494000"/>
            <a:ext cx="9144000" cy="2058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301190"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032378428"/>
              </p:ext>
            </p:extLst>
          </p:nvPr>
        </p:nvGraphicFramePr>
        <p:xfrm>
          <a:off x="1619250" y="1581150"/>
          <a:ext cx="6465888" cy="1876425"/>
        </p:xfrm>
        <a:graphic>
          <a:graphicData uri="http://schemas.openxmlformats.org/presentationml/2006/ole">
            <mc:AlternateContent xmlns:mc="http://schemas.openxmlformats.org/markup-compatibility/2006">
              <mc:Choice xmlns:v="urn:schemas-microsoft-com:vml" Requires="v">
                <p:oleObj spid="_x0000_s301191" name="Equation" r:id="rId7" imgW="6489360" imgH="1866600" progId="Equation.DSMT4">
                  <p:embed/>
                </p:oleObj>
              </mc:Choice>
              <mc:Fallback>
                <p:oleObj name="Equation" r:id="rId7" imgW="6489360" imgH="1866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1581150"/>
                        <a:ext cx="64658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3"/>
          <p:cNvSpPr>
            <a:spLocks noChangeArrowheads="1"/>
          </p:cNvSpPr>
          <p:nvPr/>
        </p:nvSpPr>
        <p:spPr bwMode="auto">
          <a:xfrm>
            <a:off x="0" y="3625201"/>
            <a:ext cx="9144000" cy="19850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426024796"/>
              </p:ext>
            </p:extLst>
          </p:nvPr>
        </p:nvGraphicFramePr>
        <p:xfrm>
          <a:off x="1089025" y="3722688"/>
          <a:ext cx="4864100" cy="1770062"/>
        </p:xfrm>
        <a:graphic>
          <a:graphicData uri="http://schemas.openxmlformats.org/presentationml/2006/ole">
            <mc:AlternateContent xmlns:mc="http://schemas.openxmlformats.org/markup-compatibility/2006">
              <mc:Choice xmlns:v="urn:schemas-microsoft-com:vml" Requires="v">
                <p:oleObj spid="_x0000_s301192" name="Equation" r:id="rId9" imgW="4863960" imgH="1765080" progId="Equation.DSMT4">
                  <p:embed/>
                </p:oleObj>
              </mc:Choice>
              <mc:Fallback>
                <p:oleObj name="Equation" r:id="rId9" imgW="4863960" imgH="1765080" progId="Equation.DSMT4">
                  <p:embed/>
                  <p:pic>
                    <p:nvPicPr>
                      <p:cNvPr id="0" name=""/>
                      <p:cNvPicPr>
                        <a:picLocks noChangeAspect="1" noChangeArrowheads="1"/>
                      </p:cNvPicPr>
                      <p:nvPr/>
                    </p:nvPicPr>
                    <p:blipFill>
                      <a:blip r:embed="rId10"/>
                      <a:srcRect/>
                      <a:stretch>
                        <a:fillRect/>
                      </a:stretch>
                    </p:blipFill>
                    <p:spPr bwMode="auto">
                      <a:xfrm>
                        <a:off x="1089025" y="3722688"/>
                        <a:ext cx="486410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05821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13"/>
          <p:cNvSpPr>
            <a:spLocks noChangeArrowheads="1"/>
          </p:cNvSpPr>
          <p:nvPr/>
        </p:nvSpPr>
        <p:spPr bwMode="auto">
          <a:xfrm>
            <a:off x="0" y="3625201"/>
            <a:ext cx="9144000" cy="1985024"/>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7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More rigorously, it can be shown that the population variance of the naïve estimator is greater than that of the OLS estimator, and that the naïve estimator is therefore less efficient. </a:t>
            </a:r>
            <a:endParaRPr lang="en-GB" sz="1500" b="1"/>
          </a:p>
        </p:txBody>
      </p:sp>
      <p:sp>
        <p:nvSpPr>
          <p:cNvPr id="2713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44</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7"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9"/>
          <p:cNvGraphicFramePr>
            <a:graphicFrameLocks noChangeAspect="1"/>
          </p:cNvGraphicFramePr>
          <p:nvPr>
            <p:extLst>
              <p:ext uri="{D42A27DB-BD31-4B8C-83A1-F6EECF244321}">
                <p14:modId xmlns:p14="http://schemas.microsoft.com/office/powerpoint/2010/main" val="34921560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302221"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sp>
        <p:nvSpPr>
          <p:cNvPr id="26" name="Rectangle 13"/>
          <p:cNvSpPr>
            <a:spLocks noChangeArrowheads="1"/>
          </p:cNvSpPr>
          <p:nvPr/>
        </p:nvSpPr>
        <p:spPr bwMode="auto">
          <a:xfrm>
            <a:off x="0" y="1494000"/>
            <a:ext cx="9144000" cy="2058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7"/>
          <p:cNvGraphicFramePr>
            <a:graphicFrameLocks noChangeAspect="1"/>
          </p:cNvGraphicFramePr>
          <p:nvPr>
            <p:extLst>
              <p:ext uri="{D42A27DB-BD31-4B8C-83A1-F6EECF244321}">
                <p14:modId xmlns:p14="http://schemas.microsoft.com/office/powerpoint/2010/main" val="2032378428"/>
              </p:ext>
            </p:extLst>
          </p:nvPr>
        </p:nvGraphicFramePr>
        <p:xfrm>
          <a:off x="1620000" y="1581150"/>
          <a:ext cx="6465887" cy="1876425"/>
        </p:xfrm>
        <a:graphic>
          <a:graphicData uri="http://schemas.openxmlformats.org/presentationml/2006/ole">
            <mc:AlternateContent xmlns:mc="http://schemas.openxmlformats.org/markup-compatibility/2006">
              <mc:Choice xmlns:v="urn:schemas-microsoft-com:vml" Requires="v">
                <p:oleObj spid="_x0000_s302222" name="Equation" r:id="rId5" imgW="6489360" imgH="1866600" progId="Equation.DSMT4">
                  <p:embed/>
                </p:oleObj>
              </mc:Choice>
              <mc:Fallback>
                <p:oleObj name="Equation" r:id="rId5" imgW="6489360" imgH="1866600" progId="Equation.DSMT4">
                  <p:embed/>
                  <p:pic>
                    <p:nvPicPr>
                      <p:cNvPr id="0" name=""/>
                      <p:cNvPicPr>
                        <a:picLocks noChangeAspect="1" noChangeArrowheads="1"/>
                      </p:cNvPicPr>
                      <p:nvPr/>
                    </p:nvPicPr>
                    <p:blipFill>
                      <a:blip r:embed="rId6"/>
                      <a:srcRect/>
                      <a:stretch>
                        <a:fillRect/>
                      </a:stretch>
                    </p:blipFill>
                    <p:spPr bwMode="auto">
                      <a:xfrm>
                        <a:off x="1620000" y="1581150"/>
                        <a:ext cx="6465887" cy="1876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860405886"/>
              </p:ext>
            </p:extLst>
          </p:nvPr>
        </p:nvGraphicFramePr>
        <p:xfrm>
          <a:off x="1089025" y="3722688"/>
          <a:ext cx="4864100" cy="1770062"/>
        </p:xfrm>
        <a:graphic>
          <a:graphicData uri="http://schemas.openxmlformats.org/presentationml/2006/ole">
            <mc:AlternateContent xmlns:mc="http://schemas.openxmlformats.org/markup-compatibility/2006">
              <mc:Choice xmlns:v="urn:schemas-microsoft-com:vml" Requires="v">
                <p:oleObj spid="_x0000_s302223" name="Equation" r:id="rId7" imgW="4863960" imgH="1765080" progId="Equation.DSMT4">
                  <p:embed/>
                </p:oleObj>
              </mc:Choice>
              <mc:Fallback>
                <p:oleObj name="Equation" r:id="rId7" imgW="4863960" imgH="1765080" progId="Equation.DSMT4">
                  <p:embed/>
                  <p:pic>
                    <p:nvPicPr>
                      <p:cNvPr id="0" name="Object 9"/>
                      <p:cNvPicPr>
                        <a:picLocks noChangeAspect="1" noChangeArrowheads="1"/>
                      </p:cNvPicPr>
                      <p:nvPr/>
                    </p:nvPicPr>
                    <p:blipFill>
                      <a:blip r:embed="rId8"/>
                      <a:srcRect/>
                      <a:stretch>
                        <a:fillRect/>
                      </a:stretch>
                    </p:blipFill>
                    <p:spPr bwMode="auto">
                      <a:xfrm>
                        <a:off x="1089025" y="3722688"/>
                        <a:ext cx="486410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302224" name="Equation" r:id="rId9" imgW="1714320" imgH="431640" progId="Equation.DSMT4">
                  <p:embed/>
                </p:oleObj>
              </mc:Choice>
              <mc:Fallback>
                <p:oleObj name="Equation" r:id="rId9" imgW="1714320" imgH="431640"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038986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2.3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48650" y="6553200"/>
            <a:ext cx="8191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2016.04.18</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4</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3"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the values of </a:t>
            </a:r>
            <a:r>
              <a:rPr lang="en-GB" sz="1500" b="1" i="1" dirty="0"/>
              <a:t>u</a:t>
            </a:r>
            <a:r>
              <a:rPr lang="en-GB" sz="1500" b="1" dirty="0"/>
              <a:t> in the sample had been different, we would have had different values of </a:t>
            </a:r>
            <a:r>
              <a:rPr lang="en-GB" sz="1500" b="1" i="1" dirty="0"/>
              <a:t>Y</a:t>
            </a:r>
            <a:r>
              <a:rPr lang="en-GB" sz="1500" b="1" dirty="0"/>
              <a:t>, and hence a different value for </a:t>
            </a:r>
            <a:r>
              <a:rPr lang="en-GB" sz="1500" b="1" i="1" dirty="0"/>
              <a:t> </a:t>
            </a:r>
            <a:r>
              <a:rPr lang="en-GB" sz="1500" b="1" i="1" dirty="0" smtClean="0"/>
              <a:t>   </a:t>
            </a:r>
            <a:r>
              <a:rPr lang="en-GB" sz="1500" b="1" dirty="0" smtClean="0"/>
              <a:t>.  </a:t>
            </a:r>
            <a:r>
              <a:rPr lang="en-US" b="1" dirty="0"/>
              <a:t>We can in theory decompose </a:t>
            </a:r>
            <a:r>
              <a:rPr lang="en-US" b="1" i="1" dirty="0"/>
              <a:t>b</a:t>
            </a:r>
            <a:r>
              <a:rPr lang="en-US" b="1" baseline="-25000" dirty="0"/>
              <a:t>2</a:t>
            </a:r>
            <a:r>
              <a:rPr lang="en-US" b="1" dirty="0"/>
              <a:t> into its nonrandom and random components.</a:t>
            </a:r>
            <a:r>
              <a:rPr lang="en-US" dirty="0"/>
              <a:t> </a:t>
            </a:r>
            <a:endParaRPr lang="en-GB" dirty="0"/>
          </a:p>
        </p:txBody>
      </p:sp>
      <p:sp>
        <p:nvSpPr>
          <p:cNvPr id="14"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9"/>
          <p:cNvGraphicFramePr>
            <a:graphicFrameLocks noChangeAspect="1"/>
          </p:cNvGraphicFramePr>
          <p:nvPr>
            <p:extLst>
              <p:ext uri="{D42A27DB-BD31-4B8C-83A1-F6EECF244321}">
                <p14:modId xmlns:p14="http://schemas.microsoft.com/office/powerpoint/2010/main" val="239817982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73524"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73525"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3"/>
          <p:cNvSpPr>
            <a:spLocks noChangeArrowheads="1"/>
          </p:cNvSpPr>
          <p:nvPr/>
        </p:nvSpPr>
        <p:spPr bwMode="auto">
          <a:xfrm>
            <a:off x="0" y="1529624"/>
            <a:ext cx="9144000" cy="35376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3968733082"/>
              </p:ext>
            </p:extLst>
          </p:nvPr>
        </p:nvGraphicFramePr>
        <p:xfrm>
          <a:off x="1213200" y="1658325"/>
          <a:ext cx="6705600" cy="3175000"/>
        </p:xfrm>
        <a:graphic>
          <a:graphicData uri="http://schemas.openxmlformats.org/presentationml/2006/ole">
            <mc:AlternateContent xmlns:mc="http://schemas.openxmlformats.org/markup-compatibility/2006">
              <mc:Choice xmlns:v="urn:schemas-microsoft-com:vml" Requires="v">
                <p:oleObj spid="_x0000_s273526" name="Equation" r:id="rId7" imgW="6705360" imgH="3187440" progId="Equation.DSMT4">
                  <p:embed/>
                </p:oleObj>
              </mc:Choice>
              <mc:Fallback>
                <p:oleObj name="Equation" r:id="rId7" imgW="6705360" imgH="3187440" progId="Equation.DSMT4">
                  <p:embed/>
                  <p:pic>
                    <p:nvPicPr>
                      <p:cNvPr id="0" name=""/>
                      <p:cNvPicPr>
                        <a:picLocks noChangeAspect="1" noChangeArrowheads="1"/>
                      </p:cNvPicPr>
                      <p:nvPr/>
                    </p:nvPicPr>
                    <p:blipFill>
                      <a:blip r:embed="rId8"/>
                      <a:srcRect/>
                      <a:stretch>
                        <a:fillRect/>
                      </a:stretch>
                    </p:blipFill>
                    <p:spPr bwMode="auto">
                      <a:xfrm>
                        <a:off x="1213200" y="1658325"/>
                        <a:ext cx="67056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Rectangle 24"/>
          <p:cNvSpPr/>
          <p:nvPr/>
        </p:nvSpPr>
        <p:spPr bwMode="auto">
          <a:xfrm>
            <a:off x="428625" y="2695576"/>
            <a:ext cx="8258175" cy="2219324"/>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738290264"/>
              </p:ext>
            </p:extLst>
          </p:nvPr>
        </p:nvGraphicFramePr>
        <p:xfrm>
          <a:off x="3190875" y="6069013"/>
          <a:ext cx="220663" cy="288925"/>
        </p:xfrm>
        <a:graphic>
          <a:graphicData uri="http://schemas.openxmlformats.org/presentationml/2006/ole">
            <mc:AlternateContent xmlns:mc="http://schemas.openxmlformats.org/markup-compatibility/2006">
              <mc:Choice xmlns:v="urn:schemas-microsoft-com:vml" Requires="v">
                <p:oleObj spid="_x0000_s273527" name="Equation" r:id="rId9" imgW="330120" imgH="431640" progId="Equation.DSMT4">
                  <p:embed/>
                </p:oleObj>
              </mc:Choice>
              <mc:Fallback>
                <p:oleObj name="Equation" r:id="rId9" imgW="330120" imgH="431640"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90875" y="6069013"/>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6494708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5</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1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 first step is to substitute </a:t>
            </a:r>
            <a:r>
              <a:rPr lang="en-GB" sz="1500" b="1" dirty="0"/>
              <a:t>for </a:t>
            </a:r>
            <a:r>
              <a:rPr lang="en-GB" sz="1500" b="1" i="1" dirty="0"/>
              <a:t>Y</a:t>
            </a:r>
            <a:r>
              <a:rPr lang="en-GB" sz="1500" b="1" dirty="0"/>
              <a:t> and its sample mean from the true model. </a:t>
            </a:r>
          </a:p>
        </p:txBody>
      </p:sp>
      <p:sp>
        <p:nvSpPr>
          <p:cNvPr id="18"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3" name="Object 9"/>
          <p:cNvGraphicFramePr>
            <a:graphicFrameLocks noChangeAspect="1"/>
          </p:cNvGraphicFramePr>
          <p:nvPr>
            <p:extLst>
              <p:ext uri="{D42A27DB-BD31-4B8C-83A1-F6EECF244321}">
                <p14:modId xmlns:p14="http://schemas.microsoft.com/office/powerpoint/2010/main" val="239817982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75560"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75561"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3"/>
          <p:cNvSpPr>
            <a:spLocks noChangeArrowheads="1"/>
          </p:cNvSpPr>
          <p:nvPr/>
        </p:nvSpPr>
        <p:spPr bwMode="auto">
          <a:xfrm>
            <a:off x="0" y="1529624"/>
            <a:ext cx="9144000" cy="35376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3968733082"/>
              </p:ext>
            </p:extLst>
          </p:nvPr>
        </p:nvGraphicFramePr>
        <p:xfrm>
          <a:off x="1213200" y="1658325"/>
          <a:ext cx="6705600" cy="3175000"/>
        </p:xfrm>
        <a:graphic>
          <a:graphicData uri="http://schemas.openxmlformats.org/presentationml/2006/ole">
            <mc:AlternateContent xmlns:mc="http://schemas.openxmlformats.org/markup-compatibility/2006">
              <mc:Choice xmlns:v="urn:schemas-microsoft-com:vml" Requires="v">
                <p:oleObj spid="_x0000_s275562" name="Equation" r:id="rId7" imgW="6705360" imgH="3187440" progId="Equation.DSMT4">
                  <p:embed/>
                </p:oleObj>
              </mc:Choice>
              <mc:Fallback>
                <p:oleObj name="Equation" r:id="rId7" imgW="6705360" imgH="3187440" progId="Equation.DSMT4">
                  <p:embed/>
                  <p:pic>
                    <p:nvPicPr>
                      <p:cNvPr id="0" name=""/>
                      <p:cNvPicPr>
                        <a:picLocks noChangeAspect="1" noChangeArrowheads="1"/>
                      </p:cNvPicPr>
                      <p:nvPr/>
                    </p:nvPicPr>
                    <p:blipFill>
                      <a:blip r:embed="rId8"/>
                      <a:srcRect/>
                      <a:stretch>
                        <a:fillRect/>
                      </a:stretch>
                    </p:blipFill>
                    <p:spPr bwMode="auto">
                      <a:xfrm>
                        <a:off x="1213200" y="1658325"/>
                        <a:ext cx="67056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Rectangle 24"/>
          <p:cNvSpPr/>
          <p:nvPr/>
        </p:nvSpPr>
        <p:spPr bwMode="auto">
          <a:xfrm>
            <a:off x="428625" y="3771900"/>
            <a:ext cx="8258175" cy="112395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162843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3"/>
          <p:cNvSpPr>
            <a:spLocks noChangeArrowheads="1"/>
          </p:cNvSpPr>
          <p:nvPr/>
        </p:nvSpPr>
        <p:spPr bwMode="auto">
          <a:xfrm>
            <a:off x="0" y="1529624"/>
            <a:ext cx="9144000" cy="353767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graphicFrame>
        <p:nvGraphicFramePr>
          <p:cNvPr id="22" name="Object 21"/>
          <p:cNvGraphicFramePr>
            <a:graphicFrameLocks noChangeAspect="1"/>
          </p:cNvGraphicFramePr>
          <p:nvPr>
            <p:extLst>
              <p:ext uri="{D42A27DB-BD31-4B8C-83A1-F6EECF244321}">
                <p14:modId xmlns:p14="http://schemas.microsoft.com/office/powerpoint/2010/main" val="1829863869"/>
              </p:ext>
            </p:extLst>
          </p:nvPr>
        </p:nvGraphicFramePr>
        <p:xfrm>
          <a:off x="1213200" y="1658325"/>
          <a:ext cx="6705600" cy="3175000"/>
        </p:xfrm>
        <a:graphic>
          <a:graphicData uri="http://schemas.openxmlformats.org/presentationml/2006/ole">
            <mc:AlternateContent xmlns:mc="http://schemas.openxmlformats.org/markup-compatibility/2006">
              <mc:Choice xmlns:v="urn:schemas-microsoft-com:vml" Requires="v">
                <p:oleObj spid="_x0000_s276580" name="Equation" r:id="rId3" imgW="6705360" imgH="3187440" progId="Equation.DSMT4">
                  <p:embed/>
                </p:oleObj>
              </mc:Choice>
              <mc:Fallback>
                <p:oleObj name="Equation" r:id="rId3" imgW="6705360" imgH="3187440" progId="Equation.DSMT4">
                  <p:embed/>
                  <p:pic>
                    <p:nvPicPr>
                      <p:cNvPr id="0" name=""/>
                      <p:cNvPicPr>
                        <a:picLocks noChangeAspect="1" noChangeArrowheads="1"/>
                      </p:cNvPicPr>
                      <p:nvPr/>
                    </p:nvPicPr>
                    <p:blipFill>
                      <a:blip r:embed="rId4"/>
                      <a:srcRect/>
                      <a:stretch>
                        <a:fillRect/>
                      </a:stretch>
                    </p:blipFill>
                    <p:spPr bwMode="auto">
                      <a:xfrm>
                        <a:off x="1213200" y="1658325"/>
                        <a:ext cx="67056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a:t>
            </a:r>
            <a:r>
              <a:rPr lang="en-GB" sz="1500" b="1" i="1" dirty="0">
                <a:latin typeface="Symbol" pitchFamily="18" charset="2"/>
              </a:rPr>
              <a:t>b</a:t>
            </a:r>
            <a:r>
              <a:rPr lang="en-GB" sz="1500" b="1" baseline="-25000" dirty="0"/>
              <a:t>1</a:t>
            </a:r>
            <a:r>
              <a:rPr lang="en-GB" sz="1500" b="1" dirty="0"/>
              <a:t> terms in the second factor cancel.  We rearrange the remaining terms.</a:t>
            </a:r>
          </a:p>
        </p:txBody>
      </p:sp>
      <p:sp>
        <p:nvSpPr>
          <p:cNvPr id="13"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9"/>
          <p:cNvGraphicFramePr>
            <a:graphicFrameLocks noChangeAspect="1"/>
          </p:cNvGraphicFramePr>
          <p:nvPr>
            <p:extLst>
              <p:ext uri="{D42A27DB-BD31-4B8C-83A1-F6EECF244321}">
                <p14:modId xmlns:p14="http://schemas.microsoft.com/office/powerpoint/2010/main" val="239817982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76581" name="Equation" r:id="rId5" imgW="2171520" imgH="368280" progId="Equation.3">
                  <p:embed/>
                </p:oleObj>
              </mc:Choice>
              <mc:Fallback>
                <p:oleObj name="Equation" r:id="rId5" imgW="2171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76582" name="Equation" r:id="rId7" imgW="1714320" imgH="431640" progId="Equation.DSMT4">
                  <p:embed/>
                </p:oleObj>
              </mc:Choice>
              <mc:Fallback>
                <p:oleObj name="Equation" r:id="rId7" imgW="171432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6155561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7</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We expand the numerator.</a:t>
            </a:r>
            <a:endParaRPr lang="en-GB" sz="1500" b="1" dirty="0"/>
          </a:p>
        </p:txBody>
      </p:sp>
      <p:sp>
        <p:nvSpPr>
          <p:cNvPr id="18"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2" name="Object 9"/>
          <p:cNvGraphicFramePr>
            <a:graphicFrameLocks noChangeAspect="1"/>
          </p:cNvGraphicFramePr>
          <p:nvPr>
            <p:extLst>
              <p:ext uri="{D42A27DB-BD31-4B8C-83A1-F6EECF244321}">
                <p14:modId xmlns:p14="http://schemas.microsoft.com/office/powerpoint/2010/main" val="239817982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77598"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77599"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3"/>
          <p:cNvSpPr>
            <a:spLocks noChangeArrowheads="1"/>
          </p:cNvSpPr>
          <p:nvPr/>
        </p:nvSpPr>
        <p:spPr bwMode="auto">
          <a:xfrm>
            <a:off x="0" y="1529624"/>
            <a:ext cx="9144000" cy="35376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1767524492"/>
              </p:ext>
            </p:extLst>
          </p:nvPr>
        </p:nvGraphicFramePr>
        <p:xfrm>
          <a:off x="1213200" y="1650300"/>
          <a:ext cx="5130800" cy="3224213"/>
        </p:xfrm>
        <a:graphic>
          <a:graphicData uri="http://schemas.openxmlformats.org/presentationml/2006/ole">
            <mc:AlternateContent xmlns:mc="http://schemas.openxmlformats.org/markup-compatibility/2006">
              <mc:Choice xmlns:v="urn:schemas-microsoft-com:vml" Requires="v">
                <p:oleObj spid="_x0000_s277600" name="Equation" r:id="rId7" imgW="5130720" imgH="3238200" progId="Equation.DSMT4">
                  <p:embed/>
                </p:oleObj>
              </mc:Choice>
              <mc:Fallback>
                <p:oleObj name="Equation" r:id="rId7" imgW="5130720" imgH="3238200" progId="Equation.DSMT4">
                  <p:embed/>
                  <p:pic>
                    <p:nvPicPr>
                      <p:cNvPr id="0" name=""/>
                      <p:cNvPicPr>
                        <a:picLocks noChangeAspect="1" noChangeArrowheads="1"/>
                      </p:cNvPicPr>
                      <p:nvPr/>
                    </p:nvPicPr>
                    <p:blipFill>
                      <a:blip r:embed="rId8"/>
                      <a:srcRect/>
                      <a:stretch>
                        <a:fillRect/>
                      </a:stretch>
                    </p:blipFill>
                    <p:spPr bwMode="auto">
                      <a:xfrm>
                        <a:off x="1213200" y="1650300"/>
                        <a:ext cx="5130800"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Rectangle 13"/>
          <p:cNvSpPr/>
          <p:nvPr/>
        </p:nvSpPr>
        <p:spPr bwMode="auto">
          <a:xfrm>
            <a:off x="428625" y="3810000"/>
            <a:ext cx="8258175" cy="112395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5442191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8</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0"/>
          <p:cNvSpPr txBox="1">
            <a:spLocks noChangeArrowheads="1"/>
          </p:cNvSpPr>
          <p:nvPr/>
        </p:nvSpPr>
        <p:spPr bwMode="auto">
          <a:xfrm>
            <a:off x="17463" y="25200"/>
            <a:ext cx="9097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RANDOM COMPONENTS, UNBIASEDNESS OF THE REGRESSION COEFFICIENTS</a:t>
            </a:r>
            <a:endParaRPr lang="en-GB" sz="1600" dirty="0">
              <a:latin typeface="Times New Roman" pitchFamily="18" charset="0"/>
            </a:endParaRPr>
          </a:p>
        </p:txBody>
      </p:sp>
      <p:sp>
        <p:nvSpPr>
          <p:cNvPr id="2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Hence </a:t>
            </a:r>
            <a:r>
              <a:rPr lang="en-GB" sz="1500" b="1" dirty="0"/>
              <a:t>we decompose </a:t>
            </a:r>
            <a:r>
              <a:rPr lang="en-GB" sz="1500" b="1" i="1" dirty="0"/>
              <a:t> </a:t>
            </a:r>
            <a:r>
              <a:rPr lang="en-GB" sz="1500" b="1" i="1" dirty="0" smtClean="0"/>
              <a:t>    </a:t>
            </a:r>
            <a:r>
              <a:rPr lang="en-GB" sz="1500" b="1" dirty="0" smtClean="0"/>
              <a:t>into </a:t>
            </a:r>
            <a:r>
              <a:rPr lang="en-GB" sz="1500" b="1" dirty="0"/>
              <a:t>the true value </a:t>
            </a:r>
            <a:r>
              <a:rPr lang="en-GB" sz="1500" b="1" i="1" dirty="0">
                <a:latin typeface="Symbol" pitchFamily="18" charset="2"/>
              </a:rPr>
              <a:t>b</a:t>
            </a:r>
            <a:r>
              <a:rPr lang="en-GB" sz="1500" b="1" baseline="-25000" dirty="0"/>
              <a:t>2</a:t>
            </a:r>
            <a:r>
              <a:rPr lang="en-GB" sz="1500" b="1" dirty="0"/>
              <a:t> and an error term that depends on the values of </a:t>
            </a:r>
            <a:r>
              <a:rPr lang="en-GB" sz="1500" b="1" i="1" dirty="0"/>
              <a:t>X</a:t>
            </a:r>
            <a:r>
              <a:rPr lang="en-GB" sz="1500" b="1" dirty="0"/>
              <a:t> and </a:t>
            </a:r>
            <a:r>
              <a:rPr lang="en-GB" sz="1500" b="1" i="1" dirty="0"/>
              <a:t>u</a:t>
            </a:r>
            <a:r>
              <a:rPr lang="en-GB" sz="1500" b="1" dirty="0"/>
              <a:t>.</a:t>
            </a:r>
          </a:p>
        </p:txBody>
      </p:sp>
      <p:sp>
        <p:nvSpPr>
          <p:cNvPr id="13" name="Rectangle 16"/>
          <p:cNvSpPr>
            <a:spLocks noChangeArrowheads="1"/>
          </p:cNvSpPr>
          <p:nvPr/>
        </p:nvSpPr>
        <p:spPr bwMode="auto">
          <a:xfrm>
            <a:off x="0" y="537900"/>
            <a:ext cx="9144000" cy="885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9"/>
          <p:cNvGraphicFramePr>
            <a:graphicFrameLocks noChangeAspect="1"/>
          </p:cNvGraphicFramePr>
          <p:nvPr>
            <p:extLst>
              <p:ext uri="{D42A27DB-BD31-4B8C-83A1-F6EECF244321}">
                <p14:modId xmlns:p14="http://schemas.microsoft.com/office/powerpoint/2010/main" val="2398179821"/>
              </p:ext>
            </p:extLst>
          </p:nvPr>
        </p:nvGraphicFramePr>
        <p:xfrm>
          <a:off x="1725613" y="952500"/>
          <a:ext cx="2171700" cy="368300"/>
        </p:xfrm>
        <a:graphic>
          <a:graphicData uri="http://schemas.openxmlformats.org/presentationml/2006/ole">
            <mc:AlternateContent xmlns:mc="http://schemas.openxmlformats.org/markup-compatibility/2006">
              <mc:Choice xmlns:v="urn:schemas-microsoft-com:vml" Requires="v">
                <p:oleObj spid="_x0000_s278632"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9525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 Box 16"/>
          <p:cNvSpPr txBox="1">
            <a:spLocks noChangeArrowheads="1"/>
          </p:cNvSpPr>
          <p:nvPr/>
        </p:nvSpPr>
        <p:spPr bwMode="auto">
          <a:xfrm>
            <a:off x="1655762" y="561975"/>
            <a:ext cx="6192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True </a:t>
            </a:r>
            <a:r>
              <a:rPr lang="en-GB" sz="1800" b="1" dirty="0" smtClean="0"/>
              <a:t>model                                      Fitted model      </a:t>
            </a:r>
            <a:endParaRPr lang="en-US"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22619199"/>
              </p:ext>
            </p:extLst>
          </p:nvPr>
        </p:nvGraphicFramePr>
        <p:xfrm>
          <a:off x="5346700" y="896938"/>
          <a:ext cx="1714500" cy="431800"/>
        </p:xfrm>
        <a:graphic>
          <a:graphicData uri="http://schemas.openxmlformats.org/presentationml/2006/ole">
            <mc:AlternateContent xmlns:mc="http://schemas.openxmlformats.org/markup-compatibility/2006">
              <mc:Choice xmlns:v="urn:schemas-microsoft-com:vml" Requires="v">
                <p:oleObj spid="_x0000_s278633" name="Equation" r:id="rId5" imgW="1714320" imgH="431640" progId="Equation.DSMT4">
                  <p:embed/>
                </p:oleObj>
              </mc:Choice>
              <mc:Fallback>
                <p:oleObj name="Equation" r:id="rId5" imgW="171432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700" y="8969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3"/>
          <p:cNvSpPr>
            <a:spLocks noChangeArrowheads="1"/>
          </p:cNvSpPr>
          <p:nvPr/>
        </p:nvSpPr>
        <p:spPr bwMode="auto">
          <a:xfrm>
            <a:off x="0" y="1529624"/>
            <a:ext cx="9144000" cy="35376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1767524492"/>
              </p:ext>
            </p:extLst>
          </p:nvPr>
        </p:nvGraphicFramePr>
        <p:xfrm>
          <a:off x="1213200" y="1650300"/>
          <a:ext cx="5130800" cy="3224213"/>
        </p:xfrm>
        <a:graphic>
          <a:graphicData uri="http://schemas.openxmlformats.org/presentationml/2006/ole">
            <mc:AlternateContent xmlns:mc="http://schemas.openxmlformats.org/markup-compatibility/2006">
              <mc:Choice xmlns:v="urn:schemas-microsoft-com:vml" Requires="v">
                <p:oleObj spid="_x0000_s278634" name="Equation" r:id="rId7" imgW="5130720" imgH="3238200" progId="Equation.DSMT4">
                  <p:embed/>
                </p:oleObj>
              </mc:Choice>
              <mc:Fallback>
                <p:oleObj name="Equation" r:id="rId7" imgW="5130720" imgH="3238200" progId="Equation.DSMT4">
                  <p:embed/>
                  <p:pic>
                    <p:nvPicPr>
                      <p:cNvPr id="0" name=""/>
                      <p:cNvPicPr>
                        <a:picLocks noChangeAspect="1" noChangeArrowheads="1"/>
                      </p:cNvPicPr>
                      <p:nvPr/>
                    </p:nvPicPr>
                    <p:blipFill>
                      <a:blip r:embed="rId8"/>
                      <a:srcRect/>
                      <a:stretch>
                        <a:fillRect/>
                      </a:stretch>
                    </p:blipFill>
                    <p:spPr bwMode="auto">
                      <a:xfrm>
                        <a:off x="1213200" y="1650300"/>
                        <a:ext cx="5130800"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647774462"/>
              </p:ext>
            </p:extLst>
          </p:nvPr>
        </p:nvGraphicFramePr>
        <p:xfrm>
          <a:off x="2409825" y="5840413"/>
          <a:ext cx="220663" cy="288925"/>
        </p:xfrm>
        <a:graphic>
          <a:graphicData uri="http://schemas.openxmlformats.org/presentationml/2006/ole">
            <mc:AlternateContent xmlns:mc="http://schemas.openxmlformats.org/markup-compatibility/2006">
              <mc:Choice xmlns:v="urn:schemas-microsoft-com:vml" Requires="v">
                <p:oleObj spid="_x0000_s278635" name="Equation" r:id="rId9" imgW="330120" imgH="431640" progId="Equation.DSMT4">
                  <p:embed/>
                </p:oleObj>
              </mc:Choice>
              <mc:Fallback>
                <p:oleObj name="Equation" r:id="rId9" imgW="330120" imgH="431640"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09825" y="5840413"/>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43632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62E7E26-D200-4F01-8DE0-12348397D3D9}"/>
</file>

<file path=customXml/itemProps2.xml><?xml version="1.0" encoding="utf-8"?>
<ds:datastoreItem xmlns:ds="http://schemas.openxmlformats.org/officeDocument/2006/customXml" ds:itemID="{7AF29B44-DB57-44FB-A811-4862518F2EDC}"/>
</file>

<file path=customXml/itemProps3.xml><?xml version="1.0" encoding="utf-8"?>
<ds:datastoreItem xmlns:ds="http://schemas.openxmlformats.org/officeDocument/2006/customXml" ds:itemID="{FC9051E8-7159-41A5-A2BB-83EC3F1248D3}"/>
</file>

<file path=docProps/app.xml><?xml version="1.0" encoding="utf-8"?>
<Properties xmlns="http://schemas.openxmlformats.org/officeDocument/2006/extended-properties" xmlns:vt="http://schemas.openxmlformats.org/officeDocument/2006/docPropsVTypes">
  <TotalTime>4198</TotalTime>
  <Words>1933</Words>
  <Application>Microsoft Office PowerPoint</Application>
  <PresentationFormat>On-screen Show (4:3)</PresentationFormat>
  <Paragraphs>200</Paragraphs>
  <Slides>46</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4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144</cp:revision>
  <dcterms:created xsi:type="dcterms:W3CDTF">1998-05-09T13:24:56Z</dcterms:created>
  <dcterms:modified xsi:type="dcterms:W3CDTF">2016-04-28T08:21:10Z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