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9.xml" ContentType="application/vnd.openxmlformats-officedocument.presentationml.slide+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9.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50" r:id="rId2"/>
    <p:sldId id="434" r:id="rId3"/>
    <p:sldId id="441" r:id="rId4"/>
    <p:sldId id="442" r:id="rId5"/>
    <p:sldId id="443" r:id="rId6"/>
    <p:sldId id="444" r:id="rId7"/>
    <p:sldId id="445" r:id="rId8"/>
    <p:sldId id="446" r:id="rId9"/>
    <p:sldId id="447" r:id="rId10"/>
    <p:sldId id="448" r:id="rId11"/>
    <p:sldId id="414" r:id="rId12"/>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B2B2B2"/>
    <a:srgbClr val="004D99"/>
    <a:srgbClr val="F8F8FA"/>
    <a:srgbClr val="003366"/>
    <a:srgbClr val="3366FF"/>
    <a:srgbClr val="FFFF00"/>
    <a:srgbClr val="00FF00"/>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242" autoAdjust="0"/>
    <p:restoredTop sz="94660"/>
  </p:normalViewPr>
  <p:slideViewPr>
    <p:cSldViewPr snapToGrid="0" showGuides="1">
      <p:cViewPr>
        <p:scale>
          <a:sx n="100" d="100"/>
          <a:sy n="100" d="100"/>
        </p:scale>
        <p:origin x="-2340" y="-462"/>
      </p:cViewPr>
      <p:guideLst>
        <p:guide orient="horz" pos="3678"/>
        <p:guide pos="3990"/>
      </p:guideLst>
    </p:cSldViewPr>
  </p:slideViewPr>
  <p:notesTextViewPr>
    <p:cViewPr>
      <p:scale>
        <a:sx n="100" d="100"/>
        <a:sy n="100" d="100"/>
      </p:scale>
      <p:origin x="0" y="0"/>
    </p:cViewPr>
  </p:notesTextViewPr>
  <p:sorterViewPr>
    <p:cViewPr>
      <p:scale>
        <a:sx n="66" d="100"/>
        <a:sy n="66" d="100"/>
      </p:scale>
      <p:origin x="0" y="480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image" Target="../media/image4.wmf"/><Relationship Id="rId7" Type="http://schemas.openxmlformats.org/officeDocument/2006/relationships/image" Target="../media/image9.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6.wmf"/><Relationship Id="rId4"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11.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6.wmf"/><Relationship Id="rId4" Type="http://schemas.openxmlformats.org/officeDocument/2006/relationships/image" Target="../media/image5.wmf"/><Relationship Id="rId9" Type="http://schemas.openxmlformats.org/officeDocument/2006/relationships/image" Target="../media/image12.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8.wmf"/><Relationship Id="rId7" Type="http://schemas.openxmlformats.org/officeDocument/2006/relationships/image" Target="../media/image11.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4.wmf"/><Relationship Id="rId11" Type="http://schemas.openxmlformats.org/officeDocument/2006/relationships/image" Target="../media/image10.wmf"/><Relationship Id="rId5" Type="http://schemas.openxmlformats.org/officeDocument/2006/relationships/image" Target="../media/image3.wmf"/><Relationship Id="rId10" Type="http://schemas.openxmlformats.org/officeDocument/2006/relationships/image" Target="../media/image13.wmf"/><Relationship Id="rId4" Type="http://schemas.openxmlformats.org/officeDocument/2006/relationships/image" Target="../media/image2.wmf"/><Relationship Id="rId9" Type="http://schemas.openxmlformats.org/officeDocument/2006/relationships/image" Target="../media/image1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D8B77C9-3DFF-4E07-9D43-3560F96F7A8E}" type="slidenum">
              <a:rPr lang="en-US"/>
              <a:pPr>
                <a:defRPr/>
              </a:pPr>
              <a:t>‹#›</a:t>
            </a:fld>
            <a:endParaRPr lang="en-US"/>
          </a:p>
        </p:txBody>
      </p:sp>
    </p:spTree>
    <p:extLst>
      <p:ext uri="{BB962C8B-B14F-4D97-AF65-F5344CB8AC3E}">
        <p14:creationId xmlns:p14="http://schemas.microsoft.com/office/powerpoint/2010/main" val="2662196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1D81831-B6CE-4CEE-AA3F-39349D904ACB}" type="slidenum">
              <a:rPr lang="en-US"/>
              <a:pPr>
                <a:defRPr/>
              </a:pPr>
              <a:t>‹#›</a:t>
            </a:fld>
            <a:endParaRPr lang="en-US"/>
          </a:p>
        </p:txBody>
      </p:sp>
    </p:spTree>
    <p:extLst>
      <p:ext uri="{BB962C8B-B14F-4D97-AF65-F5344CB8AC3E}">
        <p14:creationId xmlns:p14="http://schemas.microsoft.com/office/powerpoint/2010/main" val="648157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18281DE-2599-46AF-B6E4-A7E76AB6C7BA}" type="slidenum">
              <a:rPr lang="en-US"/>
              <a:pPr>
                <a:defRPr/>
              </a:pPr>
              <a:t>‹#›</a:t>
            </a:fld>
            <a:endParaRPr lang="en-US"/>
          </a:p>
        </p:txBody>
      </p:sp>
    </p:spTree>
    <p:extLst>
      <p:ext uri="{BB962C8B-B14F-4D97-AF65-F5344CB8AC3E}">
        <p14:creationId xmlns:p14="http://schemas.microsoft.com/office/powerpoint/2010/main" val="35033546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D98B463-0F11-4242-BD33-FBF15789155F}" type="slidenum">
              <a:rPr lang="en-US"/>
              <a:pPr>
                <a:defRPr/>
              </a:pPr>
              <a:t>‹#›</a:t>
            </a:fld>
            <a:endParaRPr lang="en-US"/>
          </a:p>
        </p:txBody>
      </p:sp>
    </p:spTree>
    <p:extLst>
      <p:ext uri="{BB962C8B-B14F-4D97-AF65-F5344CB8AC3E}">
        <p14:creationId xmlns:p14="http://schemas.microsoft.com/office/powerpoint/2010/main" val="1561635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59F785B-1411-41AE-A29C-9A03F456D3C6}" type="slidenum">
              <a:rPr lang="en-US"/>
              <a:pPr>
                <a:defRPr/>
              </a:pPr>
              <a:t>‹#›</a:t>
            </a:fld>
            <a:endParaRPr lang="en-US"/>
          </a:p>
        </p:txBody>
      </p:sp>
    </p:spTree>
    <p:extLst>
      <p:ext uri="{BB962C8B-B14F-4D97-AF65-F5344CB8AC3E}">
        <p14:creationId xmlns:p14="http://schemas.microsoft.com/office/powerpoint/2010/main" val="8077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06ED82-EF9E-4D4B-8592-F28E6AE20651}" type="slidenum">
              <a:rPr lang="en-US"/>
              <a:pPr>
                <a:defRPr/>
              </a:pPr>
              <a:t>‹#›</a:t>
            </a:fld>
            <a:endParaRPr lang="en-US"/>
          </a:p>
        </p:txBody>
      </p:sp>
    </p:spTree>
    <p:extLst>
      <p:ext uri="{BB962C8B-B14F-4D97-AF65-F5344CB8AC3E}">
        <p14:creationId xmlns:p14="http://schemas.microsoft.com/office/powerpoint/2010/main" val="3986063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B6A770A-729E-4ED5-93AC-A63AD92403E7}" type="slidenum">
              <a:rPr lang="en-US"/>
              <a:pPr>
                <a:defRPr/>
              </a:pPr>
              <a:t>‹#›</a:t>
            </a:fld>
            <a:endParaRPr lang="en-US"/>
          </a:p>
        </p:txBody>
      </p:sp>
    </p:spTree>
    <p:extLst>
      <p:ext uri="{BB962C8B-B14F-4D97-AF65-F5344CB8AC3E}">
        <p14:creationId xmlns:p14="http://schemas.microsoft.com/office/powerpoint/2010/main" val="2897881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57CD29E-00D7-4E7E-8C27-85E0552BC650}" type="slidenum">
              <a:rPr lang="en-US"/>
              <a:pPr>
                <a:defRPr/>
              </a:pPr>
              <a:t>‹#›</a:t>
            </a:fld>
            <a:endParaRPr lang="en-US"/>
          </a:p>
        </p:txBody>
      </p:sp>
    </p:spTree>
    <p:extLst>
      <p:ext uri="{BB962C8B-B14F-4D97-AF65-F5344CB8AC3E}">
        <p14:creationId xmlns:p14="http://schemas.microsoft.com/office/powerpoint/2010/main" val="3581792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764B07B-BFFA-4458-B083-761FEB72D611}" type="slidenum">
              <a:rPr lang="en-US"/>
              <a:pPr>
                <a:defRPr/>
              </a:pPr>
              <a:t>‹#›</a:t>
            </a:fld>
            <a:endParaRPr lang="en-US"/>
          </a:p>
        </p:txBody>
      </p:sp>
    </p:spTree>
    <p:extLst>
      <p:ext uri="{BB962C8B-B14F-4D97-AF65-F5344CB8AC3E}">
        <p14:creationId xmlns:p14="http://schemas.microsoft.com/office/powerpoint/2010/main" val="3999746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4D8184B-872E-4EB5-9393-8AB27C257360}" type="slidenum">
              <a:rPr lang="en-US"/>
              <a:pPr>
                <a:defRPr/>
              </a:pPr>
              <a:t>‹#›</a:t>
            </a:fld>
            <a:endParaRPr lang="en-US"/>
          </a:p>
        </p:txBody>
      </p:sp>
    </p:spTree>
    <p:extLst>
      <p:ext uri="{BB962C8B-B14F-4D97-AF65-F5344CB8AC3E}">
        <p14:creationId xmlns:p14="http://schemas.microsoft.com/office/powerpoint/2010/main" val="34642956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8092F3E-0D16-42AB-A79C-F6475097B389}" type="slidenum">
              <a:rPr lang="en-US"/>
              <a:pPr>
                <a:defRPr/>
              </a:pPr>
              <a:t>‹#›</a:t>
            </a:fld>
            <a:endParaRPr lang="en-US"/>
          </a:p>
        </p:txBody>
      </p:sp>
    </p:spTree>
    <p:extLst>
      <p:ext uri="{BB962C8B-B14F-4D97-AF65-F5344CB8AC3E}">
        <p14:creationId xmlns:p14="http://schemas.microsoft.com/office/powerpoint/2010/main" val="1250709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B23094E-C139-455F-964A-7EAB845038A6}" type="slidenum">
              <a:rPr lang="en-US"/>
              <a:pPr>
                <a:defRPr/>
              </a:pPr>
              <a:t>‹#›</a:t>
            </a:fld>
            <a:endParaRPr lang="en-US"/>
          </a:p>
        </p:txBody>
      </p:sp>
    </p:spTree>
    <p:extLst>
      <p:ext uri="{BB962C8B-B14F-4D97-AF65-F5344CB8AC3E}">
        <p14:creationId xmlns:p14="http://schemas.microsoft.com/office/powerpoint/2010/main" val="3413683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mtClean="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mtClean="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mtClean="0">
                <a:latin typeface="+mn-lt"/>
              </a:defRPr>
            </a:lvl1pPr>
          </a:lstStyle>
          <a:p>
            <a:pPr>
              <a:defRPr/>
            </a:pPr>
            <a:fld id="{7B4F2312-8F06-4AA0-8B7C-09DEB9DD945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12.xml"/><Relationship Id="rId1" Type="http://schemas.openxmlformats.org/officeDocument/2006/relationships/vmlDrawing" Target="../drawings/vmlDrawing9.vml"/><Relationship Id="rId4" Type="http://schemas.openxmlformats.org/officeDocument/2006/relationships/image" Target="../media/image14.wmf"/></Relationships>
</file>

<file path=ppt/slides/_rels/slide11.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9.bin"/><Relationship Id="rId3" Type="http://schemas.openxmlformats.org/officeDocument/2006/relationships/oleObject" Target="../embeddings/oleObject4.bin"/><Relationship Id="rId7" Type="http://schemas.openxmlformats.org/officeDocument/2006/relationships/oleObject" Target="../embeddings/oleObject6.bin"/><Relationship Id="rId12" Type="http://schemas.openxmlformats.org/officeDocument/2006/relationships/image" Target="../media/image6.wmf"/><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3.wmf"/><Relationship Id="rId11" Type="http://schemas.openxmlformats.org/officeDocument/2006/relationships/oleObject" Target="../embeddings/oleObject8.bin"/><Relationship Id="rId5" Type="http://schemas.openxmlformats.org/officeDocument/2006/relationships/oleObject" Target="../embeddings/oleObject5.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7.bin"/><Relationship Id="rId14" Type="http://schemas.openxmlformats.org/officeDocument/2006/relationships/image" Target="../media/image7.wmf"/></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15.bin"/><Relationship Id="rId18" Type="http://schemas.openxmlformats.org/officeDocument/2006/relationships/image" Target="../media/image10.wmf"/><Relationship Id="rId3" Type="http://schemas.openxmlformats.org/officeDocument/2006/relationships/oleObject" Target="../embeddings/oleObject10.bin"/><Relationship Id="rId7" Type="http://schemas.openxmlformats.org/officeDocument/2006/relationships/oleObject" Target="../embeddings/oleObject12.bin"/><Relationship Id="rId12" Type="http://schemas.openxmlformats.org/officeDocument/2006/relationships/image" Target="../media/image6.wmf"/><Relationship Id="rId17" Type="http://schemas.openxmlformats.org/officeDocument/2006/relationships/oleObject" Target="../embeddings/oleObject17.bin"/><Relationship Id="rId2" Type="http://schemas.openxmlformats.org/officeDocument/2006/relationships/slideLayout" Target="../slideLayouts/slideLayout4.xml"/><Relationship Id="rId16" Type="http://schemas.openxmlformats.org/officeDocument/2006/relationships/image" Target="../media/image9.wmf"/><Relationship Id="rId1" Type="http://schemas.openxmlformats.org/officeDocument/2006/relationships/vmlDrawing" Target="../drawings/vmlDrawing3.vml"/><Relationship Id="rId6" Type="http://schemas.openxmlformats.org/officeDocument/2006/relationships/image" Target="../media/image3.wmf"/><Relationship Id="rId11" Type="http://schemas.openxmlformats.org/officeDocument/2006/relationships/oleObject" Target="../embeddings/oleObject14.bin"/><Relationship Id="rId5" Type="http://schemas.openxmlformats.org/officeDocument/2006/relationships/oleObject" Target="../embeddings/oleObject11.bin"/><Relationship Id="rId15" Type="http://schemas.openxmlformats.org/officeDocument/2006/relationships/oleObject" Target="../embeddings/oleObject16.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3.bin"/><Relationship Id="rId14" Type="http://schemas.openxmlformats.org/officeDocument/2006/relationships/image" Target="../media/image8.wmf"/></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23.bin"/><Relationship Id="rId18" Type="http://schemas.openxmlformats.org/officeDocument/2006/relationships/image" Target="../media/image9.wmf"/><Relationship Id="rId3" Type="http://schemas.openxmlformats.org/officeDocument/2006/relationships/oleObject" Target="../embeddings/oleObject18.bin"/><Relationship Id="rId7" Type="http://schemas.openxmlformats.org/officeDocument/2006/relationships/oleObject" Target="../embeddings/oleObject20.bin"/><Relationship Id="rId12" Type="http://schemas.openxmlformats.org/officeDocument/2006/relationships/image" Target="../media/image6.wmf"/><Relationship Id="rId17" Type="http://schemas.openxmlformats.org/officeDocument/2006/relationships/oleObject" Target="../embeddings/oleObject25.bin"/><Relationship Id="rId2" Type="http://schemas.openxmlformats.org/officeDocument/2006/relationships/slideLayout" Target="../slideLayouts/slideLayout4.xml"/><Relationship Id="rId16" Type="http://schemas.openxmlformats.org/officeDocument/2006/relationships/image" Target="../media/image11.wmf"/><Relationship Id="rId20" Type="http://schemas.openxmlformats.org/officeDocument/2006/relationships/image" Target="../media/image12.wmf"/><Relationship Id="rId1" Type="http://schemas.openxmlformats.org/officeDocument/2006/relationships/vmlDrawing" Target="../drawings/vmlDrawing4.vml"/><Relationship Id="rId6" Type="http://schemas.openxmlformats.org/officeDocument/2006/relationships/image" Target="../media/image3.wmf"/><Relationship Id="rId11" Type="http://schemas.openxmlformats.org/officeDocument/2006/relationships/oleObject" Target="../embeddings/oleObject22.bin"/><Relationship Id="rId5" Type="http://schemas.openxmlformats.org/officeDocument/2006/relationships/oleObject" Target="../embeddings/oleObject19.bin"/><Relationship Id="rId15" Type="http://schemas.openxmlformats.org/officeDocument/2006/relationships/oleObject" Target="../embeddings/oleObject24.bin"/><Relationship Id="rId10" Type="http://schemas.openxmlformats.org/officeDocument/2006/relationships/image" Target="../media/image5.wmf"/><Relationship Id="rId19" Type="http://schemas.openxmlformats.org/officeDocument/2006/relationships/oleObject" Target="../embeddings/oleObject26.bin"/><Relationship Id="rId4" Type="http://schemas.openxmlformats.org/officeDocument/2006/relationships/image" Target="../media/image2.wmf"/><Relationship Id="rId9" Type="http://schemas.openxmlformats.org/officeDocument/2006/relationships/oleObject" Target="../embeddings/oleObject21.bin"/><Relationship Id="rId14" Type="http://schemas.openxmlformats.org/officeDocument/2006/relationships/image" Target="../media/image8.wmf"/></Relationships>
</file>

<file path=ppt/slides/_rels/slide6.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oleObject" Target="../embeddings/oleObject32.bin"/><Relationship Id="rId18" Type="http://schemas.openxmlformats.org/officeDocument/2006/relationships/image" Target="../media/image9.wmf"/><Relationship Id="rId3" Type="http://schemas.openxmlformats.org/officeDocument/2006/relationships/oleObject" Target="../embeddings/oleObject27.bin"/><Relationship Id="rId21" Type="http://schemas.openxmlformats.org/officeDocument/2006/relationships/oleObject" Target="../embeddings/oleObject36.bin"/><Relationship Id="rId7" Type="http://schemas.openxmlformats.org/officeDocument/2006/relationships/oleObject" Target="../embeddings/oleObject29.bin"/><Relationship Id="rId12" Type="http://schemas.openxmlformats.org/officeDocument/2006/relationships/image" Target="../media/image3.wmf"/><Relationship Id="rId17" Type="http://schemas.openxmlformats.org/officeDocument/2006/relationships/oleObject" Target="../embeddings/oleObject34.bin"/><Relationship Id="rId2" Type="http://schemas.openxmlformats.org/officeDocument/2006/relationships/slideLayout" Target="../slideLayouts/slideLayout4.xml"/><Relationship Id="rId16" Type="http://schemas.openxmlformats.org/officeDocument/2006/relationships/image" Target="../media/image11.wmf"/><Relationship Id="rId20" Type="http://schemas.openxmlformats.org/officeDocument/2006/relationships/image" Target="../media/image12.wmf"/><Relationship Id="rId1" Type="http://schemas.openxmlformats.org/officeDocument/2006/relationships/vmlDrawing" Target="../drawings/vmlDrawing5.vml"/><Relationship Id="rId6" Type="http://schemas.openxmlformats.org/officeDocument/2006/relationships/image" Target="../media/image6.wmf"/><Relationship Id="rId11" Type="http://schemas.openxmlformats.org/officeDocument/2006/relationships/oleObject" Target="../embeddings/oleObject31.bin"/><Relationship Id="rId24" Type="http://schemas.openxmlformats.org/officeDocument/2006/relationships/image" Target="../media/image10.wmf"/><Relationship Id="rId5" Type="http://schemas.openxmlformats.org/officeDocument/2006/relationships/oleObject" Target="../embeddings/oleObject28.bin"/><Relationship Id="rId15" Type="http://schemas.openxmlformats.org/officeDocument/2006/relationships/oleObject" Target="../embeddings/oleObject33.bin"/><Relationship Id="rId23" Type="http://schemas.openxmlformats.org/officeDocument/2006/relationships/oleObject" Target="../embeddings/oleObject37.bin"/><Relationship Id="rId10" Type="http://schemas.openxmlformats.org/officeDocument/2006/relationships/image" Target="../media/image2.wmf"/><Relationship Id="rId19" Type="http://schemas.openxmlformats.org/officeDocument/2006/relationships/oleObject" Target="../embeddings/oleObject35.bin"/><Relationship Id="rId4" Type="http://schemas.openxmlformats.org/officeDocument/2006/relationships/image" Target="../media/image5.wmf"/><Relationship Id="rId9" Type="http://schemas.openxmlformats.org/officeDocument/2006/relationships/oleObject" Target="../embeddings/oleObject30.bin"/><Relationship Id="rId14" Type="http://schemas.openxmlformats.org/officeDocument/2006/relationships/image" Target="../media/image4.wmf"/><Relationship Id="rId22" Type="http://schemas.openxmlformats.org/officeDocument/2006/relationships/image" Target="../media/image13.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12.xml"/><Relationship Id="rId1" Type="http://schemas.openxmlformats.org/officeDocument/2006/relationships/vmlDrawing" Target="../drawings/vmlDrawing6.vml"/><Relationship Id="rId4" Type="http://schemas.openxmlformats.org/officeDocument/2006/relationships/image" Target="../media/image14.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12.xml"/><Relationship Id="rId1" Type="http://schemas.openxmlformats.org/officeDocument/2006/relationships/vmlDrawing" Target="../drawings/vmlDrawing7.vml"/><Relationship Id="rId4" Type="http://schemas.openxmlformats.org/officeDocument/2006/relationships/image" Target="../media/image14.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12.xml"/><Relationship Id="rId1" Type="http://schemas.openxmlformats.org/officeDocument/2006/relationships/vmlDrawing" Target="../drawings/vmlDrawing8.vml"/><Relationship Id="rId4" Type="http://schemas.openxmlformats.org/officeDocument/2006/relationships/image" Target="../media/image14.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2: </a:t>
            </a:r>
            <a:r>
              <a:rPr lang="en-US" dirty="0">
                <a:solidFill>
                  <a:schemeClr val="bg1"/>
                </a:solidFill>
                <a:latin typeface="Arial" pitchFamily="34" charset="0"/>
                <a:cs typeface="Arial" pitchFamily="34" charset="0"/>
              </a:rPr>
              <a:t>Properties of the Regression Coefficients and Hypothesis Testing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30622162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7"/>
          <p:cNvSpPr>
            <a:spLocks noChangeArrowheads="1"/>
          </p:cNvSpPr>
          <p:nvPr/>
        </p:nvSpPr>
        <p:spPr bwMode="auto">
          <a:xfrm>
            <a:off x="363600" y="640800"/>
            <a:ext cx="17985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14"/>
          <p:cNvSpPr>
            <a:spLocks noChangeArrowheads="1"/>
          </p:cNvSpPr>
          <p:nvPr/>
        </p:nvSpPr>
        <p:spPr bwMode="auto">
          <a:xfrm>
            <a:off x="0" y="3903750"/>
            <a:ext cx="9144000" cy="154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3491" name="Rectangle 5"/>
          <p:cNvSpPr>
            <a:spLocks noChangeArrowheads="1"/>
          </p:cNvSpPr>
          <p:nvPr/>
        </p:nvSpPr>
        <p:spPr bwMode="auto">
          <a:xfrm>
            <a:off x="4860000" y="5013325"/>
            <a:ext cx="741600" cy="3063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492" name="Rectangle 6"/>
          <p:cNvSpPr>
            <a:spLocks noChangeArrowheads="1"/>
          </p:cNvSpPr>
          <p:nvPr/>
        </p:nvSpPr>
        <p:spPr bwMode="auto">
          <a:xfrm>
            <a:off x="3276600" y="5013325"/>
            <a:ext cx="771525" cy="3063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495" name="Text Box 9"/>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Hence we establish that the confidence interval is from </a:t>
            </a:r>
            <a:r>
              <a:rPr lang="en-GB" sz="1500" b="1" dirty="0" smtClean="0"/>
              <a:t>0.902 </a:t>
            </a:r>
            <a:r>
              <a:rPr lang="en-GB" sz="1500" b="1" dirty="0"/>
              <a:t>to </a:t>
            </a:r>
            <a:r>
              <a:rPr lang="en-GB" sz="1500" b="1" dirty="0" smtClean="0"/>
              <a:t>1.630.  </a:t>
            </a:r>
            <a:r>
              <a:rPr lang="en-GB" sz="1500" b="1" dirty="0" err="1"/>
              <a:t>Stata</a:t>
            </a:r>
            <a:r>
              <a:rPr lang="en-GB" sz="1500" b="1" dirty="0"/>
              <a:t> actually computes the 95% confidence interval as part of its default output, </a:t>
            </a:r>
            <a:r>
              <a:rPr lang="en-GB" sz="1500" b="1" dirty="0" smtClean="0"/>
              <a:t>0.901 </a:t>
            </a:r>
            <a:r>
              <a:rPr lang="en-GB" sz="1500" b="1" dirty="0"/>
              <a:t>to </a:t>
            </a:r>
            <a:r>
              <a:rPr lang="en-GB" sz="1500" b="1" dirty="0" smtClean="0"/>
              <a:t>1.630.  </a:t>
            </a:r>
            <a:r>
              <a:rPr lang="en-GB" sz="1500" b="1" dirty="0"/>
              <a:t>The discrepancy in the lower limit is due to rounding error in the calculations we have made.</a:t>
            </a:r>
            <a:endParaRPr lang="en-GB" sz="1500" dirty="0"/>
          </a:p>
        </p:txBody>
      </p:sp>
      <p:sp>
        <p:nvSpPr>
          <p:cNvPr id="63499"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9</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0"/>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smtClean="0"/>
              <a:t>CONFIDENCE INTERVALS FOR REGRESSION COEFFICIENTS</a:t>
            </a:r>
            <a:endParaRPr lang="en-GB" sz="1600" dirty="0">
              <a:latin typeface="Times New Roman" pitchFamily="18" charset="0"/>
            </a:endParaRPr>
          </a:p>
        </p:txBody>
      </p:sp>
      <p:sp>
        <p:nvSpPr>
          <p:cNvPr id="19" name="Text Box 12"/>
          <p:cNvSpPr txBox="1">
            <a:spLocks noChangeArrowheads="1"/>
          </p:cNvSpPr>
          <p:nvPr/>
        </p:nvSpPr>
        <p:spPr bwMode="auto">
          <a:xfrm>
            <a:off x="321450" y="4475164"/>
            <a:ext cx="8532813" cy="11160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038600" algn="ctr"/>
              </a:tabLst>
              <a:defRPr sz="1400">
                <a:solidFill>
                  <a:schemeClr val="tx1"/>
                </a:solidFill>
                <a:latin typeface="Arial" charset="0"/>
              </a:defRPr>
            </a:lvl1pPr>
            <a:lvl2pPr marL="742950" indent="-285750">
              <a:tabLst>
                <a:tab pos="4038600" algn="ctr"/>
              </a:tabLst>
              <a:defRPr sz="1400">
                <a:solidFill>
                  <a:schemeClr val="tx1"/>
                </a:solidFill>
                <a:latin typeface="Arial" charset="0"/>
              </a:defRPr>
            </a:lvl2pPr>
            <a:lvl3pPr marL="1143000" indent="-228600">
              <a:tabLst>
                <a:tab pos="4038600" algn="ctr"/>
              </a:tabLst>
              <a:defRPr sz="1400">
                <a:solidFill>
                  <a:schemeClr val="tx1"/>
                </a:solidFill>
                <a:latin typeface="Arial" charset="0"/>
              </a:defRPr>
            </a:lvl3pPr>
            <a:lvl4pPr marL="1600200" indent="-228600">
              <a:tabLst>
                <a:tab pos="4038600" algn="ctr"/>
              </a:tabLst>
              <a:defRPr sz="1400">
                <a:solidFill>
                  <a:schemeClr val="tx1"/>
                </a:solidFill>
                <a:latin typeface="Arial" charset="0"/>
              </a:defRPr>
            </a:lvl4pPr>
            <a:lvl5pPr marL="2057400" indent="-228600">
              <a:tabLst>
                <a:tab pos="4038600" algn="ctr"/>
              </a:tabLst>
              <a:defRPr sz="1400">
                <a:solidFill>
                  <a:schemeClr val="tx1"/>
                </a:solidFill>
                <a:latin typeface="Arial" charset="0"/>
              </a:defRPr>
            </a:lvl5pPr>
            <a:lvl6pPr marL="2514600" indent="-228600" eaLnBrk="0" fontAlgn="base" hangingPunct="0">
              <a:spcBef>
                <a:spcPct val="0"/>
              </a:spcBef>
              <a:spcAft>
                <a:spcPct val="0"/>
              </a:spcAft>
              <a:tabLst>
                <a:tab pos="4038600" algn="ctr"/>
              </a:tabLst>
              <a:defRPr sz="1400">
                <a:solidFill>
                  <a:schemeClr val="tx1"/>
                </a:solidFill>
                <a:latin typeface="Arial" charset="0"/>
              </a:defRPr>
            </a:lvl6pPr>
            <a:lvl7pPr marL="2971800" indent="-228600" eaLnBrk="0" fontAlgn="base" hangingPunct="0">
              <a:spcBef>
                <a:spcPct val="0"/>
              </a:spcBef>
              <a:spcAft>
                <a:spcPct val="0"/>
              </a:spcAft>
              <a:tabLst>
                <a:tab pos="4038600" algn="ctr"/>
              </a:tabLst>
              <a:defRPr sz="1400">
                <a:solidFill>
                  <a:schemeClr val="tx1"/>
                </a:solidFill>
                <a:latin typeface="Arial" charset="0"/>
              </a:defRPr>
            </a:lvl7pPr>
            <a:lvl8pPr marL="3429000" indent="-228600" eaLnBrk="0" fontAlgn="base" hangingPunct="0">
              <a:spcBef>
                <a:spcPct val="0"/>
              </a:spcBef>
              <a:spcAft>
                <a:spcPct val="0"/>
              </a:spcAft>
              <a:tabLst>
                <a:tab pos="4038600" algn="ctr"/>
              </a:tabLst>
              <a:defRPr sz="1400">
                <a:solidFill>
                  <a:schemeClr val="tx1"/>
                </a:solidFill>
                <a:latin typeface="Arial" charset="0"/>
              </a:defRPr>
            </a:lvl8pPr>
            <a:lvl9pPr marL="3886200" indent="-228600" eaLnBrk="0" fontAlgn="base" hangingPunct="0">
              <a:spcBef>
                <a:spcPct val="0"/>
              </a:spcBef>
              <a:spcAft>
                <a:spcPct val="0"/>
              </a:spcAft>
              <a:tabLst>
                <a:tab pos="4038600" algn="ctr"/>
              </a:tabLst>
              <a:defRPr sz="1400">
                <a:solidFill>
                  <a:schemeClr val="tx1"/>
                </a:solidFill>
                <a:latin typeface="Arial" charset="0"/>
              </a:defRPr>
            </a:lvl9pPr>
          </a:lstStyle>
          <a:p>
            <a:pPr>
              <a:spcBef>
                <a:spcPct val="15000"/>
              </a:spcBef>
            </a:pPr>
            <a:r>
              <a:rPr lang="en-US" b="1" dirty="0"/>
              <a:t>	</a:t>
            </a:r>
            <a:r>
              <a:rPr lang="en-US" sz="2400" b="1" dirty="0" smtClean="0">
                <a:latin typeface="Times New Roman" pitchFamily="18" charset="0"/>
              </a:rPr>
              <a:t>1.266 </a:t>
            </a:r>
            <a:r>
              <a:rPr lang="en-US" sz="2400" b="1" dirty="0">
                <a:latin typeface="Times New Roman" pitchFamily="18" charset="0"/>
              </a:rPr>
              <a:t>– </a:t>
            </a:r>
            <a:r>
              <a:rPr lang="en-US" sz="2400" b="1" dirty="0" smtClean="0">
                <a:latin typeface="Times New Roman" pitchFamily="18" charset="0"/>
              </a:rPr>
              <a:t>0.185 </a:t>
            </a:r>
            <a:r>
              <a:rPr lang="en-US" sz="1800" b="1" dirty="0"/>
              <a:t>x</a:t>
            </a:r>
            <a:r>
              <a:rPr lang="en-US" sz="2400" b="1" dirty="0">
                <a:latin typeface="Times New Roman" pitchFamily="18" charset="0"/>
              </a:rPr>
              <a:t> 1.965 </a:t>
            </a:r>
            <a:r>
              <a:rPr lang="en-US" sz="2400" b="1" dirty="0">
                <a:latin typeface="Times New Roman" pitchFamily="18" charset="0"/>
                <a:cs typeface="Arial" charset="0"/>
              </a:rPr>
              <a:t>≤</a:t>
            </a:r>
            <a:r>
              <a:rPr lang="en-US" sz="2400" b="1" dirty="0">
                <a:latin typeface="Times New Roman" pitchFamily="18" charset="0"/>
              </a:rPr>
              <a:t> </a:t>
            </a:r>
            <a:r>
              <a:rPr lang="en-US" sz="2400" b="1" i="1" dirty="0">
                <a:latin typeface="Symbol" pitchFamily="18" charset="2"/>
              </a:rPr>
              <a:t>b</a:t>
            </a:r>
            <a:r>
              <a:rPr lang="en-US" sz="2400" b="1" baseline="-25000" dirty="0">
                <a:latin typeface="Times New Roman" pitchFamily="18" charset="0"/>
              </a:rPr>
              <a:t>2</a:t>
            </a:r>
            <a:r>
              <a:rPr lang="en-US" sz="2400" b="1" dirty="0">
                <a:latin typeface="Times New Roman" pitchFamily="18" charset="0"/>
              </a:rPr>
              <a:t> </a:t>
            </a:r>
            <a:r>
              <a:rPr lang="en-US" sz="2400" b="1" dirty="0">
                <a:latin typeface="Times New Roman" pitchFamily="18" charset="0"/>
                <a:cs typeface="Arial" charset="0"/>
              </a:rPr>
              <a:t>≤</a:t>
            </a:r>
            <a:r>
              <a:rPr lang="en-US" sz="2400" b="1" dirty="0">
                <a:latin typeface="Times New Roman" pitchFamily="18" charset="0"/>
              </a:rPr>
              <a:t> </a:t>
            </a:r>
            <a:r>
              <a:rPr lang="en-US" sz="2400" b="1" dirty="0" smtClean="0">
                <a:latin typeface="Times New Roman" pitchFamily="18" charset="0"/>
              </a:rPr>
              <a:t>1.266 </a:t>
            </a:r>
            <a:r>
              <a:rPr lang="en-US" sz="2400" b="1" dirty="0">
                <a:latin typeface="Times New Roman" pitchFamily="18" charset="0"/>
              </a:rPr>
              <a:t>+ </a:t>
            </a:r>
            <a:r>
              <a:rPr lang="en-US" sz="2400" b="1" dirty="0" smtClean="0">
                <a:latin typeface="Times New Roman" pitchFamily="18" charset="0"/>
              </a:rPr>
              <a:t>0.185 </a:t>
            </a:r>
            <a:r>
              <a:rPr lang="en-US" sz="1800" b="1" dirty="0"/>
              <a:t>x</a:t>
            </a:r>
            <a:r>
              <a:rPr lang="en-US" sz="2400" b="1" dirty="0">
                <a:latin typeface="Times New Roman" pitchFamily="18" charset="0"/>
              </a:rPr>
              <a:t> 1.965</a:t>
            </a:r>
          </a:p>
          <a:p>
            <a:pPr>
              <a:spcBef>
                <a:spcPct val="25000"/>
              </a:spcBef>
            </a:pPr>
            <a:r>
              <a:rPr lang="en-US" sz="2400" b="1" dirty="0">
                <a:latin typeface="Times New Roman" pitchFamily="18" charset="0"/>
              </a:rPr>
              <a:t>	</a:t>
            </a:r>
            <a:r>
              <a:rPr lang="en-US" sz="2400" b="1" dirty="0" smtClean="0">
                <a:latin typeface="Times New Roman" pitchFamily="18" charset="0"/>
              </a:rPr>
              <a:t>0.902 </a:t>
            </a:r>
            <a:r>
              <a:rPr lang="en-US" sz="2400" b="1" dirty="0">
                <a:latin typeface="Times New Roman" pitchFamily="18" charset="0"/>
                <a:cs typeface="Times New Roman" pitchFamily="18" charset="0"/>
              </a:rPr>
              <a:t>≤</a:t>
            </a:r>
            <a:r>
              <a:rPr lang="en-US" sz="2400" b="1" dirty="0">
                <a:latin typeface="Times New Roman" pitchFamily="18" charset="0"/>
              </a:rPr>
              <a:t> </a:t>
            </a:r>
            <a:r>
              <a:rPr lang="en-US" sz="2400" b="1" i="1" dirty="0">
                <a:latin typeface="Symbol" pitchFamily="18" charset="2"/>
              </a:rPr>
              <a:t>b</a:t>
            </a:r>
            <a:r>
              <a:rPr lang="en-US" sz="2400" b="1" baseline="-25000" dirty="0">
                <a:latin typeface="Times New Roman" pitchFamily="18" charset="0"/>
              </a:rPr>
              <a:t>2</a:t>
            </a:r>
            <a:r>
              <a:rPr lang="en-US" sz="2400" b="1" dirty="0">
                <a:latin typeface="Times New Roman" pitchFamily="18" charset="0"/>
              </a:rPr>
              <a:t> </a:t>
            </a:r>
            <a:r>
              <a:rPr lang="en-US" sz="2400" b="1" dirty="0">
                <a:latin typeface="Times New Roman" pitchFamily="18" charset="0"/>
                <a:cs typeface="Times New Roman" pitchFamily="18" charset="0"/>
              </a:rPr>
              <a:t>≤</a:t>
            </a:r>
            <a:r>
              <a:rPr lang="en-US" sz="2400" b="1" dirty="0">
                <a:latin typeface="Times New Roman" pitchFamily="18" charset="0"/>
              </a:rPr>
              <a:t> </a:t>
            </a:r>
            <a:r>
              <a:rPr lang="en-US" sz="2400" b="1" dirty="0" smtClean="0">
                <a:latin typeface="Times New Roman" pitchFamily="18" charset="0"/>
              </a:rPr>
              <a:t>1.630</a:t>
            </a:r>
            <a:r>
              <a:rPr lang="en-US" sz="2400" dirty="0" smtClean="0">
                <a:latin typeface="Times New Roman" pitchFamily="18" charset="0"/>
              </a:rPr>
              <a:t>  </a:t>
            </a:r>
            <a:endParaRPr lang="en-US" sz="24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908809274"/>
              </p:ext>
            </p:extLst>
          </p:nvPr>
        </p:nvGraphicFramePr>
        <p:xfrm>
          <a:off x="1717675" y="4003675"/>
          <a:ext cx="5422900" cy="498475"/>
        </p:xfrm>
        <a:graphic>
          <a:graphicData uri="http://schemas.openxmlformats.org/presentationml/2006/ole">
            <mc:AlternateContent xmlns:mc="http://schemas.openxmlformats.org/markup-compatibility/2006">
              <mc:Choice xmlns:v="urn:schemas-microsoft-com:vml" Requires="v">
                <p:oleObj spid="_x0000_s63546" name="Equation" r:id="rId3" imgW="5422680" imgH="507960" progId="Equation.DSMT4">
                  <p:embed/>
                </p:oleObj>
              </mc:Choice>
              <mc:Fallback>
                <p:oleObj name="Equation" r:id="rId3" imgW="5422680" imgH="507960" progId="Equation.DSMT4">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7675" y="4003675"/>
                        <a:ext cx="54229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63490" name="Rectangle 2"/>
          <p:cNvSpPr>
            <a:spLocks noChangeArrowheads="1"/>
          </p:cNvSpPr>
          <p:nvPr/>
        </p:nvSpPr>
        <p:spPr bwMode="auto">
          <a:xfrm>
            <a:off x="6289675" y="3042000"/>
            <a:ext cx="2249488" cy="2301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4514" name="Text Box 6"/>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2.6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dirty="0" smtClean="0">
                <a:solidFill>
                  <a:schemeClr val="bg1"/>
                </a:solidFill>
                <a:hlinkClick r:id="rId2"/>
              </a:rPr>
              <a:t>http://www.oxfordtextbooks.co.uk/orc/dougherty5e/</a:t>
            </a:r>
            <a:r>
              <a:rPr lang="en-GB" sz="1200" b="1" dirty="0"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64515" name="Text Box 7"/>
          <p:cNvSpPr txBox="1">
            <a:spLocks noChangeArrowheads="1"/>
          </p:cNvSpPr>
          <p:nvPr/>
        </p:nvSpPr>
        <p:spPr bwMode="auto">
          <a:xfrm>
            <a:off x="8220075" y="6553200"/>
            <a:ext cx="84772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2016.04.19</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5300" name="Text Box 7"/>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500" b="1" dirty="0"/>
              <a:t>Confidence intervals were treated at length in the Review chapter and their application to regression analysis presents no problems.  We will not repeat the graphical explanation.  We will just provide the mathematical derivation in the context of a regression.</a:t>
            </a:r>
            <a:endParaRPr lang="en-GB" sz="1500" dirty="0"/>
          </a:p>
        </p:txBody>
      </p:sp>
      <p:sp>
        <p:nvSpPr>
          <p:cNvPr id="55303" name="Text Box 4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1</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smtClean="0"/>
              <a:t>CONFIDENCE INTERVALS FOR REGRESSION COEFFICIENTS</a:t>
            </a:r>
            <a:endParaRPr lang="en-GB" sz="1600" dirty="0">
              <a:latin typeface="Times New Roman" pitchFamily="18" charset="0"/>
            </a:endParaRPr>
          </a:p>
        </p:txBody>
      </p:sp>
      <p:sp>
        <p:nvSpPr>
          <p:cNvPr id="14" name="Rectangle 13"/>
          <p:cNvSpPr>
            <a:spLocks noChangeArrowheads="1"/>
          </p:cNvSpPr>
          <p:nvPr/>
        </p:nvSpPr>
        <p:spPr bwMode="auto">
          <a:xfrm>
            <a:off x="0" y="576000"/>
            <a:ext cx="9144000" cy="162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Text Box 2"/>
          <p:cNvSpPr txBox="1">
            <a:spLocks noChangeArrowheads="1"/>
          </p:cNvSpPr>
          <p:nvPr/>
        </p:nvSpPr>
        <p:spPr bwMode="auto">
          <a:xfrm>
            <a:off x="1292225" y="703263"/>
            <a:ext cx="6880225" cy="14303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sz="1800" b="1" dirty="0">
                <a:latin typeface="Arial" pitchFamily="34" charset="0"/>
                <a:cs typeface="Arial" pitchFamily="34" charset="0"/>
              </a:rPr>
              <a:t>	</a:t>
            </a:r>
            <a:r>
              <a:rPr lang="en-US" sz="1800" b="1" dirty="0" smtClean="0">
                <a:latin typeface="Arial" pitchFamily="34" charset="0"/>
                <a:cs typeface="Arial" pitchFamily="34" charset="0"/>
              </a:rPr>
              <a:t>Model   </a:t>
            </a:r>
            <a:r>
              <a:rPr lang="en-US" sz="1800" b="1" dirty="0" smtClean="0">
                <a:latin typeface="Arial" charset="0"/>
              </a:rPr>
              <a:t>       </a:t>
            </a:r>
            <a:endParaRPr lang="en-US" b="1" i="1" dirty="0">
              <a:latin typeface="+mn-lt"/>
            </a:endParaRPr>
          </a:p>
          <a:p>
            <a:pPr>
              <a:spcBef>
                <a:spcPts val="1500"/>
              </a:spcBef>
              <a:tabLst>
                <a:tab pos="542925" algn="l"/>
                <a:tab pos="3590925" algn="l"/>
              </a:tabLst>
            </a:pPr>
            <a:r>
              <a:rPr lang="en-US" sz="1800" b="1" dirty="0">
                <a:latin typeface="Arial" charset="0"/>
              </a:rPr>
              <a:t>	</a:t>
            </a:r>
            <a:r>
              <a:rPr lang="en-US" sz="1800" b="1" dirty="0" smtClean="0">
                <a:latin typeface="Arial" charset="0"/>
              </a:rPr>
              <a:t>Null hypothesis:</a:t>
            </a:r>
            <a:endParaRPr lang="en-US" b="1" dirty="0"/>
          </a:p>
          <a:p>
            <a:pPr>
              <a:spcBef>
                <a:spcPts val="1500"/>
              </a:spcBef>
              <a:tabLst>
                <a:tab pos="542925" algn="l"/>
                <a:tab pos="3590925" algn="l"/>
              </a:tabLst>
            </a:pPr>
            <a:r>
              <a:rPr lang="en-US" sz="1800" b="1" dirty="0">
                <a:latin typeface="Arial" charset="0"/>
              </a:rPr>
              <a:t>	Alternative </a:t>
            </a:r>
            <a:r>
              <a:rPr lang="en-US" sz="1800" b="1" dirty="0" smtClean="0">
                <a:latin typeface="Arial" charset="0"/>
              </a:rPr>
              <a:t>hypothesis:</a:t>
            </a:r>
            <a:endParaRPr lang="en-US" b="1" dirty="0">
              <a:cs typeface="Arial" charset="0"/>
            </a:endParaRPr>
          </a:p>
        </p:txBody>
      </p:sp>
      <p:graphicFrame>
        <p:nvGraphicFramePr>
          <p:cNvPr id="21" name="Object 20"/>
          <p:cNvGraphicFramePr>
            <a:graphicFrameLocks noChangeAspect="1"/>
          </p:cNvGraphicFramePr>
          <p:nvPr>
            <p:extLst>
              <p:ext uri="{D42A27DB-BD31-4B8C-83A1-F6EECF244321}">
                <p14:modId xmlns:p14="http://schemas.microsoft.com/office/powerpoint/2010/main" val="3905559790"/>
              </p:ext>
            </p:extLst>
          </p:nvPr>
        </p:nvGraphicFramePr>
        <p:xfrm>
          <a:off x="4929188" y="1138425"/>
          <a:ext cx="1597025" cy="419100"/>
        </p:xfrm>
        <a:graphic>
          <a:graphicData uri="http://schemas.openxmlformats.org/presentationml/2006/ole">
            <mc:AlternateContent xmlns:mc="http://schemas.openxmlformats.org/markup-compatibility/2006">
              <mc:Choice xmlns:v="urn:schemas-microsoft-com:vml" Requires="v">
                <p:oleObj spid="_x0000_s64577" name="Equation" r:id="rId3" imgW="1600200" imgH="419040" progId="Equation.3">
                  <p:embed/>
                </p:oleObj>
              </mc:Choice>
              <mc:Fallback>
                <p:oleObj name="Equation" r:id="rId3" imgW="1600200" imgH="419040" progId="Equation.3">
                  <p:embed/>
                  <p:pic>
                    <p:nvPicPr>
                      <p:cNvPr id="0" name=""/>
                      <p:cNvPicPr>
                        <a:picLocks noChangeAspect="1" noChangeArrowheads="1"/>
                      </p:cNvPicPr>
                      <p:nvPr/>
                    </p:nvPicPr>
                    <p:blipFill>
                      <a:blip r:embed="rId4"/>
                      <a:srcRect/>
                      <a:stretch>
                        <a:fillRect/>
                      </a:stretch>
                    </p:blipFill>
                    <p:spPr bwMode="auto">
                      <a:xfrm>
                        <a:off x="4929188" y="1138425"/>
                        <a:ext cx="159702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3356681321"/>
              </p:ext>
            </p:extLst>
          </p:nvPr>
        </p:nvGraphicFramePr>
        <p:xfrm>
          <a:off x="4935538" y="1595438"/>
          <a:ext cx="1584325" cy="406400"/>
        </p:xfrm>
        <a:graphic>
          <a:graphicData uri="http://schemas.openxmlformats.org/presentationml/2006/ole">
            <mc:AlternateContent xmlns:mc="http://schemas.openxmlformats.org/markup-compatibility/2006">
              <mc:Choice xmlns:v="urn:schemas-microsoft-com:vml" Requires="v">
                <p:oleObj spid="_x0000_s64578" name="Equation" r:id="rId5" imgW="1587240" imgH="406080" progId="Equation.3">
                  <p:embed/>
                </p:oleObj>
              </mc:Choice>
              <mc:Fallback>
                <p:oleObj name="Equation" r:id="rId5" imgW="1587240" imgH="406080" progId="Equation.3">
                  <p:embed/>
                  <p:pic>
                    <p:nvPicPr>
                      <p:cNvPr id="0" name=""/>
                      <p:cNvPicPr>
                        <a:picLocks noChangeAspect="1" noChangeArrowheads="1"/>
                      </p:cNvPicPr>
                      <p:nvPr/>
                    </p:nvPicPr>
                    <p:blipFill>
                      <a:blip r:embed="rId6"/>
                      <a:srcRect/>
                      <a:stretch>
                        <a:fillRect/>
                      </a:stretch>
                    </p:blipFill>
                    <p:spPr bwMode="auto">
                      <a:xfrm>
                        <a:off x="4935538" y="1595438"/>
                        <a:ext cx="1584325"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738715349"/>
              </p:ext>
            </p:extLst>
          </p:nvPr>
        </p:nvGraphicFramePr>
        <p:xfrm>
          <a:off x="4943475" y="709613"/>
          <a:ext cx="2179638" cy="368300"/>
        </p:xfrm>
        <a:graphic>
          <a:graphicData uri="http://schemas.openxmlformats.org/presentationml/2006/ole">
            <mc:AlternateContent xmlns:mc="http://schemas.openxmlformats.org/markup-compatibility/2006">
              <mc:Choice xmlns:v="urn:schemas-microsoft-com:vml" Requires="v">
                <p:oleObj spid="_x0000_s64579" name="Equation" r:id="rId7" imgW="2184120" imgH="368280" progId="Equation.3">
                  <p:embed/>
                </p:oleObj>
              </mc:Choice>
              <mc:Fallback>
                <p:oleObj name="Equation" r:id="rId7" imgW="2184120" imgH="368280" progId="Equation.3">
                  <p:embed/>
                  <p:pic>
                    <p:nvPicPr>
                      <p:cNvPr id="0" name=""/>
                      <p:cNvPicPr>
                        <a:picLocks noChangeAspect="1" noChangeArrowheads="1"/>
                      </p:cNvPicPr>
                      <p:nvPr/>
                    </p:nvPicPr>
                    <p:blipFill>
                      <a:blip r:embed="rId8"/>
                      <a:srcRect/>
                      <a:stretch>
                        <a:fillRect/>
                      </a:stretch>
                    </p:blipFill>
                    <p:spPr bwMode="auto">
                      <a:xfrm>
                        <a:off x="4943475" y="709613"/>
                        <a:ext cx="2179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6324" name="Text Box 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500" b="1" dirty="0"/>
              <a:t>From the initial discussion in this section, we saw that, given the theoretical model </a:t>
            </a:r>
            <a:r>
              <a:rPr lang="en-US" sz="1500" b="1" i="1" dirty="0"/>
              <a:t>Y</a:t>
            </a:r>
            <a:r>
              <a:rPr lang="en-US" sz="1500" b="1" dirty="0"/>
              <a:t> = </a:t>
            </a:r>
            <a:r>
              <a:rPr lang="en-US" sz="1500" b="1" i="1" dirty="0">
                <a:latin typeface="Symbol" pitchFamily="18" charset="2"/>
              </a:rPr>
              <a:t>b</a:t>
            </a:r>
            <a:r>
              <a:rPr lang="en-US" sz="1500" b="1" baseline="-25000" dirty="0"/>
              <a:t>1</a:t>
            </a:r>
            <a:r>
              <a:rPr lang="en-US" sz="1500" b="1" dirty="0"/>
              <a:t> + </a:t>
            </a:r>
            <a:r>
              <a:rPr lang="en-US" sz="1500" b="1" i="1" dirty="0">
                <a:latin typeface="Symbol" pitchFamily="18" charset="2"/>
              </a:rPr>
              <a:t>b</a:t>
            </a:r>
            <a:r>
              <a:rPr lang="en-US" sz="1500" b="1" baseline="-25000" dirty="0"/>
              <a:t>2</a:t>
            </a:r>
            <a:r>
              <a:rPr lang="en-US" sz="1500" b="1" i="1" dirty="0"/>
              <a:t>X</a:t>
            </a:r>
            <a:r>
              <a:rPr lang="en-US" sz="1500" b="1" dirty="0"/>
              <a:t> + </a:t>
            </a:r>
            <a:r>
              <a:rPr lang="en-US" sz="1500" b="1" i="1" dirty="0"/>
              <a:t>u</a:t>
            </a:r>
            <a:r>
              <a:rPr lang="en-US" sz="1500" b="1" dirty="0"/>
              <a:t> and a fitted model, the regression coefficient</a:t>
            </a:r>
            <a:r>
              <a:rPr lang="en-US" sz="1500" b="1" i="1" dirty="0"/>
              <a:t> </a:t>
            </a:r>
            <a:r>
              <a:rPr lang="en-US" sz="1500" b="1" i="1" dirty="0" smtClean="0"/>
              <a:t>     </a:t>
            </a:r>
            <a:r>
              <a:rPr lang="en-US" sz="1500" b="1" dirty="0"/>
              <a:t>and the hypothetical value of </a:t>
            </a:r>
            <a:r>
              <a:rPr lang="en-US" sz="1500" b="1" i="1" dirty="0">
                <a:latin typeface="Symbol" pitchFamily="18" charset="2"/>
              </a:rPr>
              <a:t>b</a:t>
            </a:r>
            <a:r>
              <a:rPr lang="en-US" sz="1500" b="1" baseline="-25000" dirty="0"/>
              <a:t>2</a:t>
            </a:r>
            <a:r>
              <a:rPr lang="en-US" sz="1500" b="1" dirty="0"/>
              <a:t> are incompatible if either of the inequalities shown is valid.</a:t>
            </a:r>
            <a:r>
              <a:rPr lang="en-US" sz="1500" dirty="0"/>
              <a:t> </a:t>
            </a:r>
            <a:endParaRPr lang="en-GB" sz="1500" dirty="0"/>
          </a:p>
        </p:txBody>
      </p:sp>
      <p:sp>
        <p:nvSpPr>
          <p:cNvPr id="56329" name="Text Box 1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2</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0"/>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smtClean="0"/>
              <a:t>CONFIDENCE INTERVALS FOR REGRESSION COEFFICIENTS</a:t>
            </a:r>
            <a:endParaRPr lang="en-GB" sz="1600" dirty="0">
              <a:latin typeface="Times New Roman" pitchFamily="18" charset="0"/>
            </a:endParaRPr>
          </a:p>
        </p:txBody>
      </p:sp>
      <p:sp>
        <p:nvSpPr>
          <p:cNvPr id="18" name="Rectangle 17"/>
          <p:cNvSpPr>
            <a:spLocks noChangeArrowheads="1"/>
          </p:cNvSpPr>
          <p:nvPr/>
        </p:nvSpPr>
        <p:spPr bwMode="auto">
          <a:xfrm>
            <a:off x="0" y="2319075"/>
            <a:ext cx="9144000" cy="316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30"/>
          <p:cNvSpPr>
            <a:spLocks noChangeArrowheads="1"/>
          </p:cNvSpPr>
          <p:nvPr/>
        </p:nvSpPr>
        <p:spPr bwMode="auto">
          <a:xfrm>
            <a:off x="0" y="576000"/>
            <a:ext cx="9144000" cy="162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2" name="Text Box 2"/>
          <p:cNvSpPr txBox="1">
            <a:spLocks noChangeArrowheads="1"/>
          </p:cNvSpPr>
          <p:nvPr/>
        </p:nvSpPr>
        <p:spPr bwMode="auto">
          <a:xfrm>
            <a:off x="1292225" y="703263"/>
            <a:ext cx="6880225" cy="14303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sz="1800" b="1" dirty="0">
                <a:latin typeface="Arial" pitchFamily="34" charset="0"/>
                <a:cs typeface="Arial" pitchFamily="34" charset="0"/>
              </a:rPr>
              <a:t>	</a:t>
            </a:r>
            <a:r>
              <a:rPr lang="en-US" sz="1800" b="1" dirty="0" smtClean="0">
                <a:latin typeface="Arial" pitchFamily="34" charset="0"/>
                <a:cs typeface="Arial" pitchFamily="34" charset="0"/>
              </a:rPr>
              <a:t>Model   </a:t>
            </a:r>
            <a:r>
              <a:rPr lang="en-US" sz="1800" b="1" dirty="0" smtClean="0">
                <a:latin typeface="Arial" charset="0"/>
              </a:rPr>
              <a:t>       </a:t>
            </a:r>
            <a:endParaRPr lang="en-US" b="1" i="1" dirty="0">
              <a:latin typeface="+mn-lt"/>
            </a:endParaRPr>
          </a:p>
          <a:p>
            <a:pPr>
              <a:spcBef>
                <a:spcPts val="1500"/>
              </a:spcBef>
              <a:tabLst>
                <a:tab pos="542925" algn="l"/>
                <a:tab pos="3590925" algn="l"/>
              </a:tabLst>
            </a:pPr>
            <a:r>
              <a:rPr lang="en-US" sz="1800" b="1" dirty="0">
                <a:latin typeface="Arial" charset="0"/>
              </a:rPr>
              <a:t>	</a:t>
            </a:r>
            <a:r>
              <a:rPr lang="en-US" sz="1800" b="1" dirty="0" smtClean="0">
                <a:latin typeface="Arial" charset="0"/>
              </a:rPr>
              <a:t>Null hypothesis:</a:t>
            </a:r>
            <a:endParaRPr lang="en-US" b="1" dirty="0"/>
          </a:p>
          <a:p>
            <a:pPr>
              <a:spcBef>
                <a:spcPts val="1500"/>
              </a:spcBef>
              <a:tabLst>
                <a:tab pos="542925" algn="l"/>
                <a:tab pos="3590925" algn="l"/>
              </a:tabLst>
            </a:pPr>
            <a:r>
              <a:rPr lang="en-US" sz="1800" b="1" dirty="0">
                <a:latin typeface="Arial" charset="0"/>
              </a:rPr>
              <a:t>	Alternative </a:t>
            </a:r>
            <a:r>
              <a:rPr lang="en-US" sz="1800" b="1" dirty="0" smtClean="0">
                <a:latin typeface="Arial" charset="0"/>
              </a:rPr>
              <a:t>hypothesis:</a:t>
            </a:r>
            <a:endParaRPr lang="en-US" b="1" dirty="0">
              <a:cs typeface="Arial" charset="0"/>
            </a:endParaRPr>
          </a:p>
        </p:txBody>
      </p:sp>
      <p:graphicFrame>
        <p:nvGraphicFramePr>
          <p:cNvPr id="33" name="Object 32"/>
          <p:cNvGraphicFramePr>
            <a:graphicFrameLocks noChangeAspect="1"/>
          </p:cNvGraphicFramePr>
          <p:nvPr>
            <p:extLst>
              <p:ext uri="{D42A27DB-BD31-4B8C-83A1-F6EECF244321}">
                <p14:modId xmlns:p14="http://schemas.microsoft.com/office/powerpoint/2010/main" val="2993923207"/>
              </p:ext>
            </p:extLst>
          </p:nvPr>
        </p:nvGraphicFramePr>
        <p:xfrm>
          <a:off x="4929188" y="1138425"/>
          <a:ext cx="1597025" cy="419100"/>
        </p:xfrm>
        <a:graphic>
          <a:graphicData uri="http://schemas.openxmlformats.org/presentationml/2006/ole">
            <mc:AlternateContent xmlns:mc="http://schemas.openxmlformats.org/markup-compatibility/2006">
              <mc:Choice xmlns:v="urn:schemas-microsoft-com:vml" Requires="v">
                <p:oleObj spid="_x0000_s56488" name="Equation" r:id="rId3" imgW="1600200" imgH="419040" progId="Equation.3">
                  <p:embed/>
                </p:oleObj>
              </mc:Choice>
              <mc:Fallback>
                <p:oleObj name="Equation" r:id="rId3" imgW="1600200" imgH="419040" progId="Equation.3">
                  <p:embed/>
                  <p:pic>
                    <p:nvPicPr>
                      <p:cNvPr id="0" name=""/>
                      <p:cNvPicPr>
                        <a:picLocks noChangeAspect="1" noChangeArrowheads="1"/>
                      </p:cNvPicPr>
                      <p:nvPr/>
                    </p:nvPicPr>
                    <p:blipFill>
                      <a:blip r:embed="rId4"/>
                      <a:srcRect/>
                      <a:stretch>
                        <a:fillRect/>
                      </a:stretch>
                    </p:blipFill>
                    <p:spPr bwMode="auto">
                      <a:xfrm>
                        <a:off x="4929188" y="1138425"/>
                        <a:ext cx="159702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4107769209"/>
              </p:ext>
            </p:extLst>
          </p:nvPr>
        </p:nvGraphicFramePr>
        <p:xfrm>
          <a:off x="4935538" y="1595438"/>
          <a:ext cx="1584325" cy="406400"/>
        </p:xfrm>
        <a:graphic>
          <a:graphicData uri="http://schemas.openxmlformats.org/presentationml/2006/ole">
            <mc:AlternateContent xmlns:mc="http://schemas.openxmlformats.org/markup-compatibility/2006">
              <mc:Choice xmlns:v="urn:schemas-microsoft-com:vml" Requires="v">
                <p:oleObj spid="_x0000_s56489" name="Equation" r:id="rId5" imgW="1587240" imgH="406080" progId="Equation.3">
                  <p:embed/>
                </p:oleObj>
              </mc:Choice>
              <mc:Fallback>
                <p:oleObj name="Equation" r:id="rId5" imgW="1587240" imgH="406080" progId="Equation.3">
                  <p:embed/>
                  <p:pic>
                    <p:nvPicPr>
                      <p:cNvPr id="0" name=""/>
                      <p:cNvPicPr>
                        <a:picLocks noChangeAspect="1" noChangeArrowheads="1"/>
                      </p:cNvPicPr>
                      <p:nvPr/>
                    </p:nvPicPr>
                    <p:blipFill>
                      <a:blip r:embed="rId6"/>
                      <a:srcRect/>
                      <a:stretch>
                        <a:fillRect/>
                      </a:stretch>
                    </p:blipFill>
                    <p:spPr bwMode="auto">
                      <a:xfrm>
                        <a:off x="4935538" y="1595438"/>
                        <a:ext cx="1584325"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1537093263"/>
              </p:ext>
            </p:extLst>
          </p:nvPr>
        </p:nvGraphicFramePr>
        <p:xfrm>
          <a:off x="4943475" y="709613"/>
          <a:ext cx="2179638" cy="368300"/>
        </p:xfrm>
        <a:graphic>
          <a:graphicData uri="http://schemas.openxmlformats.org/presentationml/2006/ole">
            <mc:AlternateContent xmlns:mc="http://schemas.openxmlformats.org/markup-compatibility/2006">
              <mc:Choice xmlns:v="urn:schemas-microsoft-com:vml" Requires="v">
                <p:oleObj spid="_x0000_s56490" name="Equation" r:id="rId7" imgW="2184120" imgH="368280" progId="Equation.3">
                  <p:embed/>
                </p:oleObj>
              </mc:Choice>
              <mc:Fallback>
                <p:oleObj name="Equation" r:id="rId7" imgW="2184120" imgH="368280" progId="Equation.3">
                  <p:embed/>
                  <p:pic>
                    <p:nvPicPr>
                      <p:cNvPr id="0" name=""/>
                      <p:cNvPicPr>
                        <a:picLocks noChangeAspect="1" noChangeArrowheads="1"/>
                      </p:cNvPicPr>
                      <p:nvPr/>
                    </p:nvPicPr>
                    <p:blipFill>
                      <a:blip r:embed="rId8"/>
                      <a:srcRect/>
                      <a:stretch>
                        <a:fillRect/>
                      </a:stretch>
                    </p:blipFill>
                    <p:spPr bwMode="auto">
                      <a:xfrm>
                        <a:off x="4943475" y="709613"/>
                        <a:ext cx="2179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 name="Object 5"/>
          <p:cNvGraphicFramePr>
            <a:graphicFrameLocks noGrp="1" noChangeAspect="1"/>
          </p:cNvGraphicFramePr>
          <p:nvPr>
            <p:ph sz="half" idx="1"/>
            <p:extLst>
              <p:ext uri="{D42A27DB-BD31-4B8C-83A1-F6EECF244321}">
                <p14:modId xmlns:p14="http://schemas.microsoft.com/office/powerpoint/2010/main" val="2617828491"/>
              </p:ext>
            </p:extLst>
          </p:nvPr>
        </p:nvGraphicFramePr>
        <p:xfrm>
          <a:off x="2749550" y="2435225"/>
          <a:ext cx="1528763" cy="825500"/>
        </p:xfrm>
        <a:graphic>
          <a:graphicData uri="http://schemas.openxmlformats.org/presentationml/2006/ole">
            <mc:AlternateContent xmlns:mc="http://schemas.openxmlformats.org/markup-compatibility/2006">
              <mc:Choice xmlns:v="urn:schemas-microsoft-com:vml" Requires="v">
                <p:oleObj spid="_x0000_s56491" name="Equation" r:id="rId9" imgW="1739880" imgH="939600" progId="Equation.DSMT4">
                  <p:embed/>
                </p:oleObj>
              </mc:Choice>
              <mc:Fallback>
                <p:oleObj name="Equation" r:id="rId9" imgW="1739880" imgH="939600" progId="Equation.DSMT4">
                  <p:embed/>
                  <p:pic>
                    <p:nvPicPr>
                      <p:cNvPr id="0" name=""/>
                      <p:cNvPicPr>
                        <a:picLocks noChangeAspect="1" noChangeArrowheads="1"/>
                      </p:cNvPicPr>
                      <p:nvPr/>
                    </p:nvPicPr>
                    <p:blipFill>
                      <a:blip r:embed="rId10"/>
                      <a:srcRect/>
                      <a:stretch>
                        <a:fillRect/>
                      </a:stretch>
                    </p:blipFill>
                    <p:spPr bwMode="auto">
                      <a:xfrm>
                        <a:off x="2749550" y="2435225"/>
                        <a:ext cx="1528763"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6"/>
          <p:cNvGraphicFramePr>
            <a:graphicFrameLocks noGrp="1" noChangeAspect="1"/>
          </p:cNvGraphicFramePr>
          <p:nvPr>
            <p:ph sz="half" idx="2"/>
            <p:extLst>
              <p:ext uri="{D42A27DB-BD31-4B8C-83A1-F6EECF244321}">
                <p14:modId xmlns:p14="http://schemas.microsoft.com/office/powerpoint/2010/main" val="2702347549"/>
              </p:ext>
            </p:extLst>
          </p:nvPr>
        </p:nvGraphicFramePr>
        <p:xfrm>
          <a:off x="6162675" y="2435225"/>
          <a:ext cx="1695450" cy="825500"/>
        </p:xfrm>
        <a:graphic>
          <a:graphicData uri="http://schemas.openxmlformats.org/presentationml/2006/ole">
            <mc:AlternateContent xmlns:mc="http://schemas.openxmlformats.org/markup-compatibility/2006">
              <mc:Choice xmlns:v="urn:schemas-microsoft-com:vml" Requires="v">
                <p:oleObj spid="_x0000_s56492" name="Equation" r:id="rId11" imgW="1930320" imgH="939600" progId="Equation.DSMT4">
                  <p:embed/>
                </p:oleObj>
              </mc:Choice>
              <mc:Fallback>
                <p:oleObj name="Equation" r:id="rId11" imgW="1930320" imgH="939600" progId="Equation.DSMT4">
                  <p:embed/>
                  <p:pic>
                    <p:nvPicPr>
                      <p:cNvPr id="0" name=""/>
                      <p:cNvPicPr>
                        <a:picLocks noChangeAspect="1" noChangeArrowheads="1"/>
                      </p:cNvPicPr>
                      <p:nvPr/>
                    </p:nvPicPr>
                    <p:blipFill>
                      <a:blip r:embed="rId12"/>
                      <a:srcRect/>
                      <a:stretch>
                        <a:fillRect/>
                      </a:stretch>
                    </p:blipFill>
                    <p:spPr bwMode="auto">
                      <a:xfrm>
                        <a:off x="6162675" y="2435225"/>
                        <a:ext cx="169545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Text Box 3"/>
          <p:cNvSpPr txBox="1">
            <a:spLocks noChangeArrowheads="1"/>
          </p:cNvSpPr>
          <p:nvPr/>
        </p:nvSpPr>
        <p:spPr bwMode="auto">
          <a:xfrm>
            <a:off x="302400" y="2627314"/>
            <a:ext cx="8532813" cy="487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361950" algn="l"/>
                <a:tab pos="895350" algn="l"/>
                <a:tab pos="4305300" algn="l"/>
                <a:tab pos="4848225" algn="l"/>
              </a:tabLst>
              <a:defRPr sz="1400">
                <a:solidFill>
                  <a:schemeClr val="tx1"/>
                </a:solidFill>
                <a:latin typeface="Arial" charset="0"/>
              </a:defRPr>
            </a:lvl1pPr>
            <a:lvl2pPr marL="742950" indent="-285750">
              <a:tabLst>
                <a:tab pos="361950" algn="l"/>
                <a:tab pos="895350" algn="l"/>
                <a:tab pos="4305300" algn="l"/>
                <a:tab pos="4848225" algn="l"/>
              </a:tabLst>
              <a:defRPr sz="1400">
                <a:solidFill>
                  <a:schemeClr val="tx1"/>
                </a:solidFill>
                <a:latin typeface="Arial" charset="0"/>
              </a:defRPr>
            </a:lvl2pPr>
            <a:lvl3pPr marL="1143000" indent="-228600">
              <a:tabLst>
                <a:tab pos="361950" algn="l"/>
                <a:tab pos="895350" algn="l"/>
                <a:tab pos="4305300" algn="l"/>
                <a:tab pos="4848225" algn="l"/>
              </a:tabLst>
              <a:defRPr sz="1400">
                <a:solidFill>
                  <a:schemeClr val="tx1"/>
                </a:solidFill>
                <a:latin typeface="Arial" charset="0"/>
              </a:defRPr>
            </a:lvl3pPr>
            <a:lvl4pPr marL="1600200" indent="-228600">
              <a:tabLst>
                <a:tab pos="361950" algn="l"/>
                <a:tab pos="895350" algn="l"/>
                <a:tab pos="4305300" algn="l"/>
                <a:tab pos="4848225" algn="l"/>
              </a:tabLst>
              <a:defRPr sz="1400">
                <a:solidFill>
                  <a:schemeClr val="tx1"/>
                </a:solidFill>
                <a:latin typeface="Arial" charset="0"/>
              </a:defRPr>
            </a:lvl4pPr>
            <a:lvl5pPr marL="2057400" indent="-228600">
              <a:tabLst>
                <a:tab pos="361950" algn="l"/>
                <a:tab pos="895350" algn="l"/>
                <a:tab pos="4305300" algn="l"/>
                <a:tab pos="4848225" algn="l"/>
              </a:tabLst>
              <a:defRPr sz="1400">
                <a:solidFill>
                  <a:schemeClr val="tx1"/>
                </a:solidFill>
                <a:latin typeface="Arial" charset="0"/>
              </a:defRPr>
            </a:lvl5pPr>
            <a:lvl6pPr marL="25146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6pPr>
            <a:lvl7pPr marL="29718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7pPr>
            <a:lvl8pPr marL="34290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8pPr>
            <a:lvl9pPr marL="38862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9pPr>
          </a:lstStyle>
          <a:p>
            <a:pPr>
              <a:spcBef>
                <a:spcPct val="90000"/>
              </a:spcBef>
            </a:pPr>
            <a:r>
              <a:rPr lang="en-US" sz="1800" b="1" dirty="0"/>
              <a:t>	Reject </a:t>
            </a:r>
            <a:r>
              <a:rPr lang="en-US" sz="1800" b="1" i="1" dirty="0"/>
              <a:t>H</a:t>
            </a:r>
            <a:r>
              <a:rPr lang="en-US" sz="1800" b="1" baseline="-25000" dirty="0"/>
              <a:t>0</a:t>
            </a:r>
            <a:r>
              <a:rPr lang="en-US" sz="1800" b="1" dirty="0"/>
              <a:t> if		</a:t>
            </a:r>
            <a:r>
              <a:rPr lang="en-US" sz="1800" b="1" dirty="0" smtClean="0"/>
              <a:t>or</a:t>
            </a:r>
            <a:endParaRPr lang="en-US" sz="1800" b="1" dirty="0"/>
          </a:p>
        </p:txBody>
      </p:sp>
      <p:graphicFrame>
        <p:nvGraphicFramePr>
          <p:cNvPr id="4" name="Object 3"/>
          <p:cNvGraphicFramePr>
            <a:graphicFrameLocks noGrp="1" noChangeAspect="1"/>
          </p:cNvGraphicFramePr>
          <p:nvPr>
            <p:extLst>
              <p:ext uri="{D42A27DB-BD31-4B8C-83A1-F6EECF244321}">
                <p14:modId xmlns:p14="http://schemas.microsoft.com/office/powerpoint/2010/main" val="4191641740"/>
              </p:ext>
            </p:extLst>
          </p:nvPr>
        </p:nvGraphicFramePr>
        <p:xfrm>
          <a:off x="5197483" y="6076954"/>
          <a:ext cx="221180" cy="289199"/>
        </p:xfrm>
        <a:graphic>
          <a:graphicData uri="http://schemas.openxmlformats.org/presentationml/2006/ole">
            <mc:AlternateContent xmlns:mc="http://schemas.openxmlformats.org/markup-compatibility/2006">
              <mc:Choice xmlns:v="urn:schemas-microsoft-com:vml" Requires="v">
                <p:oleObj spid="_x0000_s56493" name="Equation" r:id="rId13" imgW="330120" imgH="431640" progId="Equation.DSMT4">
                  <p:embed/>
                </p:oleObj>
              </mc:Choice>
              <mc:Fallback>
                <p:oleObj name="Equation" r:id="rId13" imgW="330120" imgH="431640" progId="Equation.DSMT4">
                  <p:embed/>
                  <p:pic>
                    <p:nvPicPr>
                      <p:cNvPr id="0" name="Object 5"/>
                      <p:cNvPicPr>
                        <a:picLocks noGrp="1" noChangeAspect="1" noChangeArrowheads="1"/>
                      </p:cNvPicPr>
                      <p:nvPr/>
                    </p:nvPicPr>
                    <p:blipFill>
                      <a:blip r:embed="rId14"/>
                      <a:srcRect/>
                      <a:stretch>
                        <a:fillRect/>
                      </a:stretch>
                    </p:blipFill>
                    <p:spPr bwMode="auto">
                      <a:xfrm>
                        <a:off x="5197483" y="6076954"/>
                        <a:ext cx="221180" cy="289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7348" name="Text Box 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Multiplying through by the standard error of </a:t>
            </a:r>
            <a:r>
              <a:rPr lang="en-GB" sz="1500" b="1" dirty="0" smtClean="0"/>
              <a:t>    , </a:t>
            </a:r>
            <a:r>
              <a:rPr lang="en-GB" sz="1500" b="1" dirty="0"/>
              <a:t>the conditions for rejecting </a:t>
            </a:r>
            <a:r>
              <a:rPr lang="en-GB" sz="1500" b="1" i="1" dirty="0"/>
              <a:t>H</a:t>
            </a:r>
            <a:r>
              <a:rPr lang="en-GB" sz="1500" b="1" baseline="-25000" dirty="0"/>
              <a:t>0</a:t>
            </a:r>
            <a:r>
              <a:rPr lang="en-GB" sz="1500" b="1" dirty="0"/>
              <a:t> can be written as shown.</a:t>
            </a:r>
          </a:p>
        </p:txBody>
      </p:sp>
      <p:sp>
        <p:nvSpPr>
          <p:cNvPr id="57355" name="Text Box 1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3</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0"/>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smtClean="0"/>
              <a:t>CONFIDENCE INTERVALS FOR REGRESSION COEFFICIENTS</a:t>
            </a:r>
            <a:endParaRPr lang="en-GB" sz="1600" dirty="0">
              <a:latin typeface="Times New Roman" pitchFamily="18" charset="0"/>
            </a:endParaRPr>
          </a:p>
        </p:txBody>
      </p:sp>
      <p:sp>
        <p:nvSpPr>
          <p:cNvPr id="35" name="Rectangle 34"/>
          <p:cNvSpPr>
            <a:spLocks noChangeArrowheads="1"/>
          </p:cNvSpPr>
          <p:nvPr/>
        </p:nvSpPr>
        <p:spPr bwMode="auto">
          <a:xfrm>
            <a:off x="0" y="576000"/>
            <a:ext cx="9144000" cy="162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6" name="Text Box 2"/>
          <p:cNvSpPr txBox="1">
            <a:spLocks noChangeArrowheads="1"/>
          </p:cNvSpPr>
          <p:nvPr/>
        </p:nvSpPr>
        <p:spPr bwMode="auto">
          <a:xfrm>
            <a:off x="1292225" y="703263"/>
            <a:ext cx="6880225" cy="14303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sz="1800" b="1" dirty="0">
                <a:latin typeface="Arial" pitchFamily="34" charset="0"/>
                <a:cs typeface="Arial" pitchFamily="34" charset="0"/>
              </a:rPr>
              <a:t>	</a:t>
            </a:r>
            <a:r>
              <a:rPr lang="en-US" sz="1800" b="1" dirty="0" smtClean="0">
                <a:latin typeface="Arial" pitchFamily="34" charset="0"/>
                <a:cs typeface="Arial" pitchFamily="34" charset="0"/>
              </a:rPr>
              <a:t>Model   </a:t>
            </a:r>
            <a:r>
              <a:rPr lang="en-US" sz="1800" b="1" dirty="0" smtClean="0">
                <a:latin typeface="Arial" charset="0"/>
              </a:rPr>
              <a:t>       </a:t>
            </a:r>
            <a:endParaRPr lang="en-US" b="1" i="1" dirty="0">
              <a:latin typeface="+mn-lt"/>
            </a:endParaRPr>
          </a:p>
          <a:p>
            <a:pPr>
              <a:spcBef>
                <a:spcPts val="1500"/>
              </a:spcBef>
              <a:tabLst>
                <a:tab pos="542925" algn="l"/>
                <a:tab pos="3590925" algn="l"/>
              </a:tabLst>
            </a:pPr>
            <a:r>
              <a:rPr lang="en-US" sz="1800" b="1" dirty="0">
                <a:latin typeface="Arial" charset="0"/>
              </a:rPr>
              <a:t>	</a:t>
            </a:r>
            <a:r>
              <a:rPr lang="en-US" sz="1800" b="1" dirty="0" smtClean="0">
                <a:latin typeface="Arial" charset="0"/>
              </a:rPr>
              <a:t>Null hypothesis:</a:t>
            </a:r>
            <a:endParaRPr lang="en-US" b="1" dirty="0"/>
          </a:p>
          <a:p>
            <a:pPr>
              <a:spcBef>
                <a:spcPts val="1500"/>
              </a:spcBef>
              <a:tabLst>
                <a:tab pos="542925" algn="l"/>
                <a:tab pos="3590925" algn="l"/>
              </a:tabLst>
            </a:pPr>
            <a:r>
              <a:rPr lang="en-US" sz="1800" b="1" dirty="0">
                <a:latin typeface="Arial" charset="0"/>
              </a:rPr>
              <a:t>	Alternative </a:t>
            </a:r>
            <a:r>
              <a:rPr lang="en-US" sz="1800" b="1" dirty="0" smtClean="0">
                <a:latin typeface="Arial" charset="0"/>
              </a:rPr>
              <a:t>hypothesis:</a:t>
            </a:r>
            <a:endParaRPr lang="en-US" b="1" dirty="0">
              <a:cs typeface="Arial" charset="0"/>
            </a:endParaRPr>
          </a:p>
        </p:txBody>
      </p:sp>
      <p:graphicFrame>
        <p:nvGraphicFramePr>
          <p:cNvPr id="37" name="Object 36"/>
          <p:cNvGraphicFramePr>
            <a:graphicFrameLocks noChangeAspect="1"/>
          </p:cNvGraphicFramePr>
          <p:nvPr>
            <p:extLst>
              <p:ext uri="{D42A27DB-BD31-4B8C-83A1-F6EECF244321}">
                <p14:modId xmlns:p14="http://schemas.microsoft.com/office/powerpoint/2010/main" val="2993923207"/>
              </p:ext>
            </p:extLst>
          </p:nvPr>
        </p:nvGraphicFramePr>
        <p:xfrm>
          <a:off x="4929188" y="1138425"/>
          <a:ext cx="1597025" cy="419100"/>
        </p:xfrm>
        <a:graphic>
          <a:graphicData uri="http://schemas.openxmlformats.org/presentationml/2006/ole">
            <mc:AlternateContent xmlns:mc="http://schemas.openxmlformats.org/markup-compatibility/2006">
              <mc:Choice xmlns:v="urn:schemas-microsoft-com:vml" Requires="v">
                <p:oleObj spid="_x0000_s57590" name="Equation" r:id="rId3" imgW="1600200" imgH="419040" progId="Equation.3">
                  <p:embed/>
                </p:oleObj>
              </mc:Choice>
              <mc:Fallback>
                <p:oleObj name="Equation" r:id="rId3" imgW="1600200" imgH="419040" progId="Equation.3">
                  <p:embed/>
                  <p:pic>
                    <p:nvPicPr>
                      <p:cNvPr id="0" name=""/>
                      <p:cNvPicPr>
                        <a:picLocks noChangeAspect="1" noChangeArrowheads="1"/>
                      </p:cNvPicPr>
                      <p:nvPr/>
                    </p:nvPicPr>
                    <p:blipFill>
                      <a:blip r:embed="rId4"/>
                      <a:srcRect/>
                      <a:stretch>
                        <a:fillRect/>
                      </a:stretch>
                    </p:blipFill>
                    <p:spPr bwMode="auto">
                      <a:xfrm>
                        <a:off x="4929188" y="1138425"/>
                        <a:ext cx="159702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4107769209"/>
              </p:ext>
            </p:extLst>
          </p:nvPr>
        </p:nvGraphicFramePr>
        <p:xfrm>
          <a:off x="4935538" y="1595438"/>
          <a:ext cx="1584325" cy="406400"/>
        </p:xfrm>
        <a:graphic>
          <a:graphicData uri="http://schemas.openxmlformats.org/presentationml/2006/ole">
            <mc:AlternateContent xmlns:mc="http://schemas.openxmlformats.org/markup-compatibility/2006">
              <mc:Choice xmlns:v="urn:schemas-microsoft-com:vml" Requires="v">
                <p:oleObj spid="_x0000_s57591" name="Equation" r:id="rId5" imgW="1587240" imgH="406080" progId="Equation.3">
                  <p:embed/>
                </p:oleObj>
              </mc:Choice>
              <mc:Fallback>
                <p:oleObj name="Equation" r:id="rId5" imgW="1587240" imgH="406080" progId="Equation.3">
                  <p:embed/>
                  <p:pic>
                    <p:nvPicPr>
                      <p:cNvPr id="0" name=""/>
                      <p:cNvPicPr>
                        <a:picLocks noChangeAspect="1" noChangeArrowheads="1"/>
                      </p:cNvPicPr>
                      <p:nvPr/>
                    </p:nvPicPr>
                    <p:blipFill>
                      <a:blip r:embed="rId6"/>
                      <a:srcRect/>
                      <a:stretch>
                        <a:fillRect/>
                      </a:stretch>
                    </p:blipFill>
                    <p:spPr bwMode="auto">
                      <a:xfrm>
                        <a:off x="4935538" y="1595438"/>
                        <a:ext cx="1584325"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1537093263"/>
              </p:ext>
            </p:extLst>
          </p:nvPr>
        </p:nvGraphicFramePr>
        <p:xfrm>
          <a:off x="4943475" y="709613"/>
          <a:ext cx="2179638" cy="368300"/>
        </p:xfrm>
        <a:graphic>
          <a:graphicData uri="http://schemas.openxmlformats.org/presentationml/2006/ole">
            <mc:AlternateContent xmlns:mc="http://schemas.openxmlformats.org/markup-compatibility/2006">
              <mc:Choice xmlns:v="urn:schemas-microsoft-com:vml" Requires="v">
                <p:oleObj spid="_x0000_s57592" name="Equation" r:id="rId7" imgW="2184120" imgH="368280" progId="Equation.3">
                  <p:embed/>
                </p:oleObj>
              </mc:Choice>
              <mc:Fallback>
                <p:oleObj name="Equation" r:id="rId7" imgW="2184120" imgH="368280" progId="Equation.3">
                  <p:embed/>
                  <p:pic>
                    <p:nvPicPr>
                      <p:cNvPr id="0" name=""/>
                      <p:cNvPicPr>
                        <a:picLocks noChangeAspect="1" noChangeArrowheads="1"/>
                      </p:cNvPicPr>
                      <p:nvPr/>
                    </p:nvPicPr>
                    <p:blipFill>
                      <a:blip r:embed="rId8"/>
                      <a:srcRect/>
                      <a:stretch>
                        <a:fillRect/>
                      </a:stretch>
                    </p:blipFill>
                    <p:spPr bwMode="auto">
                      <a:xfrm>
                        <a:off x="4943475" y="709613"/>
                        <a:ext cx="2179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25"/>
          <p:cNvSpPr>
            <a:spLocks noChangeArrowheads="1"/>
          </p:cNvSpPr>
          <p:nvPr/>
        </p:nvSpPr>
        <p:spPr bwMode="auto">
          <a:xfrm>
            <a:off x="0" y="2319075"/>
            <a:ext cx="9144000" cy="316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7" name="Object 5"/>
          <p:cNvGraphicFramePr>
            <a:graphicFrameLocks noGrp="1" noChangeAspect="1"/>
          </p:cNvGraphicFramePr>
          <p:nvPr>
            <p:ph sz="half" idx="1"/>
            <p:extLst>
              <p:ext uri="{D42A27DB-BD31-4B8C-83A1-F6EECF244321}">
                <p14:modId xmlns:p14="http://schemas.microsoft.com/office/powerpoint/2010/main" val="999212382"/>
              </p:ext>
            </p:extLst>
          </p:nvPr>
        </p:nvGraphicFramePr>
        <p:xfrm>
          <a:off x="2749550" y="2435225"/>
          <a:ext cx="1528763" cy="825500"/>
        </p:xfrm>
        <a:graphic>
          <a:graphicData uri="http://schemas.openxmlformats.org/presentationml/2006/ole">
            <mc:AlternateContent xmlns:mc="http://schemas.openxmlformats.org/markup-compatibility/2006">
              <mc:Choice xmlns:v="urn:schemas-microsoft-com:vml" Requires="v">
                <p:oleObj spid="_x0000_s57593" name="Equation" r:id="rId9" imgW="1739880" imgH="939600" progId="Equation.DSMT4">
                  <p:embed/>
                </p:oleObj>
              </mc:Choice>
              <mc:Fallback>
                <p:oleObj name="Equation" r:id="rId9" imgW="1739880" imgH="939600" progId="Equation.DSMT4">
                  <p:embed/>
                  <p:pic>
                    <p:nvPicPr>
                      <p:cNvPr id="0" name=""/>
                      <p:cNvPicPr>
                        <a:picLocks noChangeAspect="1" noChangeArrowheads="1"/>
                      </p:cNvPicPr>
                      <p:nvPr/>
                    </p:nvPicPr>
                    <p:blipFill>
                      <a:blip r:embed="rId10"/>
                      <a:srcRect/>
                      <a:stretch>
                        <a:fillRect/>
                      </a:stretch>
                    </p:blipFill>
                    <p:spPr bwMode="auto">
                      <a:xfrm>
                        <a:off x="2749550" y="2435225"/>
                        <a:ext cx="1528763"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6"/>
          <p:cNvGraphicFramePr>
            <a:graphicFrameLocks noGrp="1" noChangeAspect="1"/>
          </p:cNvGraphicFramePr>
          <p:nvPr>
            <p:ph sz="half" idx="2"/>
            <p:extLst>
              <p:ext uri="{D42A27DB-BD31-4B8C-83A1-F6EECF244321}">
                <p14:modId xmlns:p14="http://schemas.microsoft.com/office/powerpoint/2010/main" val="2940374017"/>
              </p:ext>
            </p:extLst>
          </p:nvPr>
        </p:nvGraphicFramePr>
        <p:xfrm>
          <a:off x="6162675" y="2435225"/>
          <a:ext cx="1695450" cy="825500"/>
        </p:xfrm>
        <a:graphic>
          <a:graphicData uri="http://schemas.openxmlformats.org/presentationml/2006/ole">
            <mc:AlternateContent xmlns:mc="http://schemas.openxmlformats.org/markup-compatibility/2006">
              <mc:Choice xmlns:v="urn:schemas-microsoft-com:vml" Requires="v">
                <p:oleObj spid="_x0000_s57594" name="Equation" r:id="rId11" imgW="1930320" imgH="939600" progId="Equation.DSMT4">
                  <p:embed/>
                </p:oleObj>
              </mc:Choice>
              <mc:Fallback>
                <p:oleObj name="Equation" r:id="rId11" imgW="1930320" imgH="939600" progId="Equation.DSMT4">
                  <p:embed/>
                  <p:pic>
                    <p:nvPicPr>
                      <p:cNvPr id="0" name=""/>
                      <p:cNvPicPr>
                        <a:picLocks noChangeAspect="1" noChangeArrowheads="1"/>
                      </p:cNvPicPr>
                      <p:nvPr/>
                    </p:nvPicPr>
                    <p:blipFill>
                      <a:blip r:embed="rId12"/>
                      <a:srcRect/>
                      <a:stretch>
                        <a:fillRect/>
                      </a:stretch>
                    </p:blipFill>
                    <p:spPr bwMode="auto">
                      <a:xfrm>
                        <a:off x="6162675" y="2435225"/>
                        <a:ext cx="169545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8"/>
          <p:cNvGraphicFramePr>
            <a:graphicFrameLocks noChangeAspect="1"/>
          </p:cNvGraphicFramePr>
          <p:nvPr>
            <p:extLst>
              <p:ext uri="{D42A27DB-BD31-4B8C-83A1-F6EECF244321}">
                <p14:modId xmlns:p14="http://schemas.microsoft.com/office/powerpoint/2010/main" val="658362582"/>
              </p:ext>
            </p:extLst>
          </p:nvPr>
        </p:nvGraphicFramePr>
        <p:xfrm>
          <a:off x="5707063" y="3422650"/>
          <a:ext cx="3092450" cy="508000"/>
        </p:xfrm>
        <a:graphic>
          <a:graphicData uri="http://schemas.openxmlformats.org/presentationml/2006/ole">
            <mc:AlternateContent xmlns:mc="http://schemas.openxmlformats.org/markup-compatibility/2006">
              <mc:Choice xmlns:v="urn:schemas-microsoft-com:vml" Requires="v">
                <p:oleObj spid="_x0000_s57595" name="Equation" r:id="rId13" imgW="3098520" imgH="507960" progId="Equation.DSMT4">
                  <p:embed/>
                </p:oleObj>
              </mc:Choice>
              <mc:Fallback>
                <p:oleObj name="Equation" r:id="rId13" imgW="3098520" imgH="507960" progId="Equation.DSMT4">
                  <p:embed/>
                  <p:pic>
                    <p:nvPicPr>
                      <p:cNvPr id="0" name=""/>
                      <p:cNvPicPr>
                        <a:picLocks noChangeAspect="1" noChangeArrowheads="1"/>
                      </p:cNvPicPr>
                      <p:nvPr/>
                    </p:nvPicPr>
                    <p:blipFill>
                      <a:blip r:embed="rId14"/>
                      <a:srcRect/>
                      <a:stretch>
                        <a:fillRect/>
                      </a:stretch>
                    </p:blipFill>
                    <p:spPr bwMode="auto">
                      <a:xfrm>
                        <a:off x="5707063" y="3422650"/>
                        <a:ext cx="30924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Text Box 3"/>
          <p:cNvSpPr txBox="1">
            <a:spLocks noChangeArrowheads="1"/>
          </p:cNvSpPr>
          <p:nvPr/>
        </p:nvSpPr>
        <p:spPr bwMode="auto">
          <a:xfrm>
            <a:off x="302400" y="2627314"/>
            <a:ext cx="8532813" cy="487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361950" algn="l"/>
                <a:tab pos="895350" algn="l"/>
                <a:tab pos="4305300" algn="l"/>
                <a:tab pos="4848225" algn="l"/>
              </a:tabLst>
              <a:defRPr sz="1400">
                <a:solidFill>
                  <a:schemeClr val="tx1"/>
                </a:solidFill>
                <a:latin typeface="Arial" charset="0"/>
              </a:defRPr>
            </a:lvl1pPr>
            <a:lvl2pPr marL="742950" indent="-285750">
              <a:tabLst>
                <a:tab pos="361950" algn="l"/>
                <a:tab pos="895350" algn="l"/>
                <a:tab pos="4305300" algn="l"/>
                <a:tab pos="4848225" algn="l"/>
              </a:tabLst>
              <a:defRPr sz="1400">
                <a:solidFill>
                  <a:schemeClr val="tx1"/>
                </a:solidFill>
                <a:latin typeface="Arial" charset="0"/>
              </a:defRPr>
            </a:lvl2pPr>
            <a:lvl3pPr marL="1143000" indent="-228600">
              <a:tabLst>
                <a:tab pos="361950" algn="l"/>
                <a:tab pos="895350" algn="l"/>
                <a:tab pos="4305300" algn="l"/>
                <a:tab pos="4848225" algn="l"/>
              </a:tabLst>
              <a:defRPr sz="1400">
                <a:solidFill>
                  <a:schemeClr val="tx1"/>
                </a:solidFill>
                <a:latin typeface="Arial" charset="0"/>
              </a:defRPr>
            </a:lvl3pPr>
            <a:lvl4pPr marL="1600200" indent="-228600">
              <a:tabLst>
                <a:tab pos="361950" algn="l"/>
                <a:tab pos="895350" algn="l"/>
                <a:tab pos="4305300" algn="l"/>
                <a:tab pos="4848225" algn="l"/>
              </a:tabLst>
              <a:defRPr sz="1400">
                <a:solidFill>
                  <a:schemeClr val="tx1"/>
                </a:solidFill>
                <a:latin typeface="Arial" charset="0"/>
              </a:defRPr>
            </a:lvl4pPr>
            <a:lvl5pPr marL="2057400" indent="-228600">
              <a:tabLst>
                <a:tab pos="361950" algn="l"/>
                <a:tab pos="895350" algn="l"/>
                <a:tab pos="4305300" algn="l"/>
                <a:tab pos="4848225" algn="l"/>
              </a:tabLst>
              <a:defRPr sz="1400">
                <a:solidFill>
                  <a:schemeClr val="tx1"/>
                </a:solidFill>
                <a:latin typeface="Arial" charset="0"/>
              </a:defRPr>
            </a:lvl5pPr>
            <a:lvl6pPr marL="25146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6pPr>
            <a:lvl7pPr marL="29718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7pPr>
            <a:lvl8pPr marL="34290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8pPr>
            <a:lvl9pPr marL="38862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9pPr>
          </a:lstStyle>
          <a:p>
            <a:pPr>
              <a:spcBef>
                <a:spcPct val="90000"/>
              </a:spcBef>
            </a:pPr>
            <a:r>
              <a:rPr lang="en-US" sz="1800" b="1" dirty="0"/>
              <a:t>	Reject </a:t>
            </a:r>
            <a:r>
              <a:rPr lang="en-US" sz="1800" b="1" i="1" dirty="0"/>
              <a:t>H</a:t>
            </a:r>
            <a:r>
              <a:rPr lang="en-US" sz="1800" b="1" baseline="-25000" dirty="0"/>
              <a:t>0</a:t>
            </a:r>
            <a:r>
              <a:rPr lang="en-US" sz="1800" b="1" dirty="0"/>
              <a:t> if		</a:t>
            </a:r>
            <a:r>
              <a:rPr lang="en-US" sz="1800" b="1" dirty="0" smtClean="0"/>
              <a:t>or</a:t>
            </a:r>
            <a:endParaRPr lang="en-US" sz="1800" b="1" dirty="0"/>
          </a:p>
        </p:txBody>
      </p:sp>
      <p:sp>
        <p:nvSpPr>
          <p:cNvPr id="31" name="Text Box 3"/>
          <p:cNvSpPr txBox="1">
            <a:spLocks noChangeArrowheads="1"/>
          </p:cNvSpPr>
          <p:nvPr/>
        </p:nvSpPr>
        <p:spPr bwMode="auto">
          <a:xfrm>
            <a:off x="302400" y="3484564"/>
            <a:ext cx="8532813" cy="5254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361950" algn="l"/>
                <a:tab pos="895350" algn="l"/>
                <a:tab pos="4305300" algn="l"/>
                <a:tab pos="4848225" algn="l"/>
              </a:tabLst>
              <a:defRPr sz="1400">
                <a:solidFill>
                  <a:schemeClr val="tx1"/>
                </a:solidFill>
                <a:latin typeface="Arial" charset="0"/>
              </a:defRPr>
            </a:lvl1pPr>
            <a:lvl2pPr marL="742950" indent="-285750">
              <a:tabLst>
                <a:tab pos="361950" algn="l"/>
                <a:tab pos="895350" algn="l"/>
                <a:tab pos="4305300" algn="l"/>
                <a:tab pos="4848225" algn="l"/>
              </a:tabLst>
              <a:defRPr sz="1400">
                <a:solidFill>
                  <a:schemeClr val="tx1"/>
                </a:solidFill>
                <a:latin typeface="Arial" charset="0"/>
              </a:defRPr>
            </a:lvl2pPr>
            <a:lvl3pPr marL="1143000" indent="-228600">
              <a:tabLst>
                <a:tab pos="361950" algn="l"/>
                <a:tab pos="895350" algn="l"/>
                <a:tab pos="4305300" algn="l"/>
                <a:tab pos="4848225" algn="l"/>
              </a:tabLst>
              <a:defRPr sz="1400">
                <a:solidFill>
                  <a:schemeClr val="tx1"/>
                </a:solidFill>
                <a:latin typeface="Arial" charset="0"/>
              </a:defRPr>
            </a:lvl3pPr>
            <a:lvl4pPr marL="1600200" indent="-228600">
              <a:tabLst>
                <a:tab pos="361950" algn="l"/>
                <a:tab pos="895350" algn="l"/>
                <a:tab pos="4305300" algn="l"/>
                <a:tab pos="4848225" algn="l"/>
              </a:tabLst>
              <a:defRPr sz="1400">
                <a:solidFill>
                  <a:schemeClr val="tx1"/>
                </a:solidFill>
                <a:latin typeface="Arial" charset="0"/>
              </a:defRPr>
            </a:lvl4pPr>
            <a:lvl5pPr marL="2057400" indent="-228600">
              <a:tabLst>
                <a:tab pos="361950" algn="l"/>
                <a:tab pos="895350" algn="l"/>
                <a:tab pos="4305300" algn="l"/>
                <a:tab pos="4848225" algn="l"/>
              </a:tabLst>
              <a:defRPr sz="1400">
                <a:solidFill>
                  <a:schemeClr val="tx1"/>
                </a:solidFill>
                <a:latin typeface="Arial" charset="0"/>
              </a:defRPr>
            </a:lvl5pPr>
            <a:lvl6pPr marL="25146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6pPr>
            <a:lvl7pPr marL="29718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7pPr>
            <a:lvl8pPr marL="34290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8pPr>
            <a:lvl9pPr marL="38862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9pPr>
          </a:lstStyle>
          <a:p>
            <a:pPr>
              <a:spcBef>
                <a:spcPct val="90000"/>
              </a:spcBef>
            </a:pPr>
            <a:r>
              <a:rPr lang="en-US" sz="1800" b="1" dirty="0"/>
              <a:t>	Reject </a:t>
            </a:r>
            <a:r>
              <a:rPr lang="en-US" sz="1800" b="1" i="1" dirty="0"/>
              <a:t>H</a:t>
            </a:r>
            <a:r>
              <a:rPr lang="en-US" sz="1800" b="1" baseline="-25000" dirty="0"/>
              <a:t>0</a:t>
            </a:r>
            <a:r>
              <a:rPr lang="en-US" sz="1800" b="1" dirty="0"/>
              <a:t> if		</a:t>
            </a:r>
            <a:r>
              <a:rPr lang="en-US" sz="1800" b="1" dirty="0" smtClean="0"/>
              <a:t>or</a:t>
            </a:r>
            <a:endParaRPr lang="en-US" sz="1800" b="1" dirty="0"/>
          </a:p>
        </p:txBody>
      </p:sp>
      <p:graphicFrame>
        <p:nvGraphicFramePr>
          <p:cNvPr id="42" name="Object 7"/>
          <p:cNvGraphicFramePr>
            <a:graphicFrameLocks noChangeAspect="1"/>
          </p:cNvGraphicFramePr>
          <p:nvPr>
            <p:extLst>
              <p:ext uri="{D42A27DB-BD31-4B8C-83A1-F6EECF244321}">
                <p14:modId xmlns:p14="http://schemas.microsoft.com/office/powerpoint/2010/main" val="474217357"/>
              </p:ext>
            </p:extLst>
          </p:nvPr>
        </p:nvGraphicFramePr>
        <p:xfrm>
          <a:off x="2135188" y="3422650"/>
          <a:ext cx="2901950" cy="508000"/>
        </p:xfrm>
        <a:graphic>
          <a:graphicData uri="http://schemas.openxmlformats.org/presentationml/2006/ole">
            <mc:AlternateContent xmlns:mc="http://schemas.openxmlformats.org/markup-compatibility/2006">
              <mc:Choice xmlns:v="urn:schemas-microsoft-com:vml" Requires="v">
                <p:oleObj spid="_x0000_s57596" name="Equation" r:id="rId15" imgW="2908080" imgH="507960" progId="Equation.DSMT4">
                  <p:embed/>
                </p:oleObj>
              </mc:Choice>
              <mc:Fallback>
                <p:oleObj name="Equation" r:id="rId15" imgW="2908080" imgH="507960" progId="Equation.DSMT4">
                  <p:embed/>
                  <p:pic>
                    <p:nvPicPr>
                      <p:cNvPr id="0" name=""/>
                      <p:cNvPicPr>
                        <a:picLocks noChangeAspect="1" noChangeArrowheads="1"/>
                      </p:cNvPicPr>
                      <p:nvPr/>
                    </p:nvPicPr>
                    <p:blipFill>
                      <a:blip r:embed="rId16"/>
                      <a:srcRect/>
                      <a:stretch>
                        <a:fillRect/>
                      </a:stretch>
                    </p:blipFill>
                    <p:spPr bwMode="auto">
                      <a:xfrm>
                        <a:off x="2135188" y="3422650"/>
                        <a:ext cx="29019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Grp="1" noChangeAspect="1"/>
          </p:cNvGraphicFramePr>
          <p:nvPr>
            <p:extLst>
              <p:ext uri="{D42A27DB-BD31-4B8C-83A1-F6EECF244321}">
                <p14:modId xmlns:p14="http://schemas.microsoft.com/office/powerpoint/2010/main" val="1503648308"/>
              </p:ext>
            </p:extLst>
          </p:nvPr>
        </p:nvGraphicFramePr>
        <p:xfrm>
          <a:off x="4416425" y="5853600"/>
          <a:ext cx="220663" cy="288925"/>
        </p:xfrm>
        <a:graphic>
          <a:graphicData uri="http://schemas.openxmlformats.org/presentationml/2006/ole">
            <mc:AlternateContent xmlns:mc="http://schemas.openxmlformats.org/markup-compatibility/2006">
              <mc:Choice xmlns:v="urn:schemas-microsoft-com:vml" Requires="v">
                <p:oleObj spid="_x0000_s57597" name="Equation" r:id="rId17" imgW="330120" imgH="431640" progId="Equation.DSMT4">
                  <p:embed/>
                </p:oleObj>
              </mc:Choice>
              <mc:Fallback>
                <p:oleObj name="Equation" r:id="rId17" imgW="330120" imgH="431640" progId="Equation.DSMT4">
                  <p:embed/>
                  <p:pic>
                    <p:nvPicPr>
                      <p:cNvPr id="0" name="Object 3"/>
                      <p:cNvPicPr>
                        <a:picLocks noGrp="1"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416425" y="5853600"/>
                        <a:ext cx="220663"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8372" name="Text Box 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inequalities may then be re-arranged as shown.</a:t>
            </a:r>
          </a:p>
        </p:txBody>
      </p:sp>
      <p:sp>
        <p:nvSpPr>
          <p:cNvPr id="58381" name="Text Box 2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4</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0"/>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smtClean="0"/>
              <a:t>CONFIDENCE INTERVALS FOR REGRESSION COEFFICIENTS</a:t>
            </a:r>
            <a:endParaRPr lang="en-GB" sz="1600" dirty="0">
              <a:latin typeface="Times New Roman" pitchFamily="18" charset="0"/>
            </a:endParaRPr>
          </a:p>
        </p:txBody>
      </p:sp>
      <p:sp>
        <p:nvSpPr>
          <p:cNvPr id="34" name="Rectangle 33"/>
          <p:cNvSpPr>
            <a:spLocks noChangeArrowheads="1"/>
          </p:cNvSpPr>
          <p:nvPr/>
        </p:nvSpPr>
        <p:spPr bwMode="auto">
          <a:xfrm>
            <a:off x="0" y="576000"/>
            <a:ext cx="9144000" cy="162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0" name="Text Box 2"/>
          <p:cNvSpPr txBox="1">
            <a:spLocks noChangeArrowheads="1"/>
          </p:cNvSpPr>
          <p:nvPr/>
        </p:nvSpPr>
        <p:spPr bwMode="auto">
          <a:xfrm>
            <a:off x="1292225" y="703263"/>
            <a:ext cx="6880225" cy="14303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sz="1800" b="1" dirty="0">
                <a:latin typeface="Arial" pitchFamily="34" charset="0"/>
                <a:cs typeface="Arial" pitchFamily="34" charset="0"/>
              </a:rPr>
              <a:t>	</a:t>
            </a:r>
            <a:r>
              <a:rPr lang="en-US" sz="1800" b="1" dirty="0" smtClean="0">
                <a:latin typeface="Arial" pitchFamily="34" charset="0"/>
                <a:cs typeface="Arial" pitchFamily="34" charset="0"/>
              </a:rPr>
              <a:t>Model   </a:t>
            </a:r>
            <a:r>
              <a:rPr lang="en-US" sz="1800" b="1" dirty="0" smtClean="0">
                <a:latin typeface="Arial" charset="0"/>
              </a:rPr>
              <a:t>       </a:t>
            </a:r>
            <a:endParaRPr lang="en-US" b="1" i="1" dirty="0">
              <a:latin typeface="+mn-lt"/>
            </a:endParaRPr>
          </a:p>
          <a:p>
            <a:pPr>
              <a:spcBef>
                <a:spcPts val="1500"/>
              </a:spcBef>
              <a:tabLst>
                <a:tab pos="542925" algn="l"/>
                <a:tab pos="3590925" algn="l"/>
              </a:tabLst>
            </a:pPr>
            <a:r>
              <a:rPr lang="en-US" sz="1800" b="1" dirty="0">
                <a:latin typeface="Arial" charset="0"/>
              </a:rPr>
              <a:t>	</a:t>
            </a:r>
            <a:r>
              <a:rPr lang="en-US" sz="1800" b="1" dirty="0" smtClean="0">
                <a:latin typeface="Arial" charset="0"/>
              </a:rPr>
              <a:t>Null hypothesis:</a:t>
            </a:r>
            <a:endParaRPr lang="en-US" b="1" dirty="0"/>
          </a:p>
          <a:p>
            <a:pPr>
              <a:spcBef>
                <a:spcPts val="1500"/>
              </a:spcBef>
              <a:tabLst>
                <a:tab pos="542925" algn="l"/>
                <a:tab pos="3590925" algn="l"/>
              </a:tabLst>
            </a:pPr>
            <a:r>
              <a:rPr lang="en-US" sz="1800" b="1" dirty="0">
                <a:latin typeface="Arial" charset="0"/>
              </a:rPr>
              <a:t>	Alternative </a:t>
            </a:r>
            <a:r>
              <a:rPr lang="en-US" sz="1800" b="1" dirty="0" smtClean="0">
                <a:latin typeface="Arial" charset="0"/>
              </a:rPr>
              <a:t>hypothesis:</a:t>
            </a:r>
            <a:endParaRPr lang="en-US" b="1" dirty="0">
              <a:cs typeface="Arial" charset="0"/>
            </a:endParaRPr>
          </a:p>
        </p:txBody>
      </p:sp>
      <p:graphicFrame>
        <p:nvGraphicFramePr>
          <p:cNvPr id="41" name="Object 40"/>
          <p:cNvGraphicFramePr>
            <a:graphicFrameLocks noChangeAspect="1"/>
          </p:cNvGraphicFramePr>
          <p:nvPr>
            <p:extLst>
              <p:ext uri="{D42A27DB-BD31-4B8C-83A1-F6EECF244321}">
                <p14:modId xmlns:p14="http://schemas.microsoft.com/office/powerpoint/2010/main" val="2993923207"/>
              </p:ext>
            </p:extLst>
          </p:nvPr>
        </p:nvGraphicFramePr>
        <p:xfrm>
          <a:off x="4929188" y="1138425"/>
          <a:ext cx="1597025" cy="419100"/>
        </p:xfrm>
        <a:graphic>
          <a:graphicData uri="http://schemas.openxmlformats.org/presentationml/2006/ole">
            <mc:AlternateContent xmlns:mc="http://schemas.openxmlformats.org/markup-compatibility/2006">
              <mc:Choice xmlns:v="urn:schemas-microsoft-com:vml" Requires="v">
                <p:oleObj spid="_x0000_s58677" name="Equation" r:id="rId3" imgW="1600200" imgH="419040" progId="Equation.3">
                  <p:embed/>
                </p:oleObj>
              </mc:Choice>
              <mc:Fallback>
                <p:oleObj name="Equation" r:id="rId3" imgW="1600200" imgH="419040" progId="Equation.3">
                  <p:embed/>
                  <p:pic>
                    <p:nvPicPr>
                      <p:cNvPr id="0" name=""/>
                      <p:cNvPicPr>
                        <a:picLocks noChangeAspect="1" noChangeArrowheads="1"/>
                      </p:cNvPicPr>
                      <p:nvPr/>
                    </p:nvPicPr>
                    <p:blipFill>
                      <a:blip r:embed="rId4"/>
                      <a:srcRect/>
                      <a:stretch>
                        <a:fillRect/>
                      </a:stretch>
                    </p:blipFill>
                    <p:spPr bwMode="auto">
                      <a:xfrm>
                        <a:off x="4929188" y="1138425"/>
                        <a:ext cx="159702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2" name="Object 41"/>
          <p:cNvGraphicFramePr>
            <a:graphicFrameLocks noChangeAspect="1"/>
          </p:cNvGraphicFramePr>
          <p:nvPr>
            <p:extLst>
              <p:ext uri="{D42A27DB-BD31-4B8C-83A1-F6EECF244321}">
                <p14:modId xmlns:p14="http://schemas.microsoft.com/office/powerpoint/2010/main" val="4107769209"/>
              </p:ext>
            </p:extLst>
          </p:nvPr>
        </p:nvGraphicFramePr>
        <p:xfrm>
          <a:off x="4935538" y="1595438"/>
          <a:ext cx="1584325" cy="406400"/>
        </p:xfrm>
        <a:graphic>
          <a:graphicData uri="http://schemas.openxmlformats.org/presentationml/2006/ole">
            <mc:AlternateContent xmlns:mc="http://schemas.openxmlformats.org/markup-compatibility/2006">
              <mc:Choice xmlns:v="urn:schemas-microsoft-com:vml" Requires="v">
                <p:oleObj spid="_x0000_s58678" name="Equation" r:id="rId5" imgW="1587240" imgH="406080" progId="Equation.3">
                  <p:embed/>
                </p:oleObj>
              </mc:Choice>
              <mc:Fallback>
                <p:oleObj name="Equation" r:id="rId5" imgW="1587240" imgH="406080" progId="Equation.3">
                  <p:embed/>
                  <p:pic>
                    <p:nvPicPr>
                      <p:cNvPr id="0" name=""/>
                      <p:cNvPicPr>
                        <a:picLocks noChangeAspect="1" noChangeArrowheads="1"/>
                      </p:cNvPicPr>
                      <p:nvPr/>
                    </p:nvPicPr>
                    <p:blipFill>
                      <a:blip r:embed="rId6"/>
                      <a:srcRect/>
                      <a:stretch>
                        <a:fillRect/>
                      </a:stretch>
                    </p:blipFill>
                    <p:spPr bwMode="auto">
                      <a:xfrm>
                        <a:off x="4935538" y="1595438"/>
                        <a:ext cx="1584325"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3" name="Object 42"/>
          <p:cNvGraphicFramePr>
            <a:graphicFrameLocks noChangeAspect="1"/>
          </p:cNvGraphicFramePr>
          <p:nvPr>
            <p:extLst>
              <p:ext uri="{D42A27DB-BD31-4B8C-83A1-F6EECF244321}">
                <p14:modId xmlns:p14="http://schemas.microsoft.com/office/powerpoint/2010/main" val="1537093263"/>
              </p:ext>
            </p:extLst>
          </p:nvPr>
        </p:nvGraphicFramePr>
        <p:xfrm>
          <a:off x="4943475" y="709613"/>
          <a:ext cx="2179638" cy="368300"/>
        </p:xfrm>
        <a:graphic>
          <a:graphicData uri="http://schemas.openxmlformats.org/presentationml/2006/ole">
            <mc:AlternateContent xmlns:mc="http://schemas.openxmlformats.org/markup-compatibility/2006">
              <mc:Choice xmlns:v="urn:schemas-microsoft-com:vml" Requires="v">
                <p:oleObj spid="_x0000_s58679" name="Equation" r:id="rId7" imgW="2184120" imgH="368280" progId="Equation.3">
                  <p:embed/>
                </p:oleObj>
              </mc:Choice>
              <mc:Fallback>
                <p:oleObj name="Equation" r:id="rId7" imgW="2184120" imgH="368280" progId="Equation.3">
                  <p:embed/>
                  <p:pic>
                    <p:nvPicPr>
                      <p:cNvPr id="0" name=""/>
                      <p:cNvPicPr>
                        <a:picLocks noChangeAspect="1" noChangeArrowheads="1"/>
                      </p:cNvPicPr>
                      <p:nvPr/>
                    </p:nvPicPr>
                    <p:blipFill>
                      <a:blip r:embed="rId8"/>
                      <a:srcRect/>
                      <a:stretch>
                        <a:fillRect/>
                      </a:stretch>
                    </p:blipFill>
                    <p:spPr bwMode="auto">
                      <a:xfrm>
                        <a:off x="4943475" y="709613"/>
                        <a:ext cx="2179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 name="Rectangle 23"/>
          <p:cNvSpPr>
            <a:spLocks noChangeArrowheads="1"/>
          </p:cNvSpPr>
          <p:nvPr/>
        </p:nvSpPr>
        <p:spPr bwMode="auto">
          <a:xfrm>
            <a:off x="0" y="2319075"/>
            <a:ext cx="9144000" cy="316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2" name="Object 5"/>
          <p:cNvGraphicFramePr>
            <a:graphicFrameLocks noChangeAspect="1"/>
          </p:cNvGraphicFramePr>
          <p:nvPr>
            <p:extLst>
              <p:ext uri="{D42A27DB-BD31-4B8C-83A1-F6EECF244321}">
                <p14:modId xmlns:p14="http://schemas.microsoft.com/office/powerpoint/2010/main" val="999212382"/>
              </p:ext>
            </p:extLst>
          </p:nvPr>
        </p:nvGraphicFramePr>
        <p:xfrm>
          <a:off x="2749550" y="2435225"/>
          <a:ext cx="1528763" cy="825500"/>
        </p:xfrm>
        <a:graphic>
          <a:graphicData uri="http://schemas.openxmlformats.org/presentationml/2006/ole">
            <mc:AlternateContent xmlns:mc="http://schemas.openxmlformats.org/markup-compatibility/2006">
              <mc:Choice xmlns:v="urn:schemas-microsoft-com:vml" Requires="v">
                <p:oleObj spid="_x0000_s58680" name="Equation" r:id="rId9" imgW="1739880" imgH="939600" progId="Equation.DSMT4">
                  <p:embed/>
                </p:oleObj>
              </mc:Choice>
              <mc:Fallback>
                <p:oleObj name="Equation" r:id="rId9" imgW="1739880" imgH="939600" progId="Equation.DSMT4">
                  <p:embed/>
                  <p:pic>
                    <p:nvPicPr>
                      <p:cNvPr id="0" name=""/>
                      <p:cNvPicPr>
                        <a:picLocks noChangeAspect="1" noChangeArrowheads="1"/>
                      </p:cNvPicPr>
                      <p:nvPr/>
                    </p:nvPicPr>
                    <p:blipFill>
                      <a:blip r:embed="rId10"/>
                      <a:srcRect/>
                      <a:stretch>
                        <a:fillRect/>
                      </a:stretch>
                    </p:blipFill>
                    <p:spPr bwMode="auto">
                      <a:xfrm>
                        <a:off x="2749550" y="2435225"/>
                        <a:ext cx="1528763"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6"/>
          <p:cNvGraphicFramePr>
            <a:graphicFrameLocks noChangeAspect="1"/>
          </p:cNvGraphicFramePr>
          <p:nvPr>
            <p:extLst>
              <p:ext uri="{D42A27DB-BD31-4B8C-83A1-F6EECF244321}">
                <p14:modId xmlns:p14="http://schemas.microsoft.com/office/powerpoint/2010/main" val="2940374017"/>
              </p:ext>
            </p:extLst>
          </p:nvPr>
        </p:nvGraphicFramePr>
        <p:xfrm>
          <a:off x="6162675" y="2435225"/>
          <a:ext cx="1695450" cy="825500"/>
        </p:xfrm>
        <a:graphic>
          <a:graphicData uri="http://schemas.openxmlformats.org/presentationml/2006/ole">
            <mc:AlternateContent xmlns:mc="http://schemas.openxmlformats.org/markup-compatibility/2006">
              <mc:Choice xmlns:v="urn:schemas-microsoft-com:vml" Requires="v">
                <p:oleObj spid="_x0000_s58681" name="Equation" r:id="rId11" imgW="1930320" imgH="939600" progId="Equation.DSMT4">
                  <p:embed/>
                </p:oleObj>
              </mc:Choice>
              <mc:Fallback>
                <p:oleObj name="Equation" r:id="rId11" imgW="1930320" imgH="939600" progId="Equation.DSMT4">
                  <p:embed/>
                  <p:pic>
                    <p:nvPicPr>
                      <p:cNvPr id="0" name=""/>
                      <p:cNvPicPr>
                        <a:picLocks noChangeAspect="1" noChangeArrowheads="1"/>
                      </p:cNvPicPr>
                      <p:nvPr/>
                    </p:nvPicPr>
                    <p:blipFill>
                      <a:blip r:embed="rId12"/>
                      <a:srcRect/>
                      <a:stretch>
                        <a:fillRect/>
                      </a:stretch>
                    </p:blipFill>
                    <p:spPr bwMode="auto">
                      <a:xfrm>
                        <a:off x="6162675" y="2435225"/>
                        <a:ext cx="169545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8"/>
          <p:cNvGraphicFramePr>
            <a:graphicFrameLocks noChangeAspect="1"/>
          </p:cNvGraphicFramePr>
          <p:nvPr>
            <p:extLst>
              <p:ext uri="{D42A27DB-BD31-4B8C-83A1-F6EECF244321}">
                <p14:modId xmlns:p14="http://schemas.microsoft.com/office/powerpoint/2010/main" val="658362582"/>
              </p:ext>
            </p:extLst>
          </p:nvPr>
        </p:nvGraphicFramePr>
        <p:xfrm>
          <a:off x="5707063" y="3422650"/>
          <a:ext cx="3092450" cy="508000"/>
        </p:xfrm>
        <a:graphic>
          <a:graphicData uri="http://schemas.openxmlformats.org/presentationml/2006/ole">
            <mc:AlternateContent xmlns:mc="http://schemas.openxmlformats.org/markup-compatibility/2006">
              <mc:Choice xmlns:v="urn:schemas-microsoft-com:vml" Requires="v">
                <p:oleObj spid="_x0000_s58682" name="Equation" r:id="rId13" imgW="3098520" imgH="507960" progId="Equation.DSMT4">
                  <p:embed/>
                </p:oleObj>
              </mc:Choice>
              <mc:Fallback>
                <p:oleObj name="Equation" r:id="rId13" imgW="3098520" imgH="507960" progId="Equation.DSMT4">
                  <p:embed/>
                  <p:pic>
                    <p:nvPicPr>
                      <p:cNvPr id="0" name=""/>
                      <p:cNvPicPr>
                        <a:picLocks noChangeAspect="1" noChangeArrowheads="1"/>
                      </p:cNvPicPr>
                      <p:nvPr/>
                    </p:nvPicPr>
                    <p:blipFill>
                      <a:blip r:embed="rId14"/>
                      <a:srcRect/>
                      <a:stretch>
                        <a:fillRect/>
                      </a:stretch>
                    </p:blipFill>
                    <p:spPr bwMode="auto">
                      <a:xfrm>
                        <a:off x="5707063" y="3422650"/>
                        <a:ext cx="30924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6" name="Text Box 3"/>
          <p:cNvSpPr txBox="1">
            <a:spLocks noChangeArrowheads="1"/>
          </p:cNvSpPr>
          <p:nvPr/>
        </p:nvSpPr>
        <p:spPr bwMode="auto">
          <a:xfrm>
            <a:off x="302400" y="2627314"/>
            <a:ext cx="8532813" cy="487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361950" algn="l"/>
                <a:tab pos="895350" algn="l"/>
                <a:tab pos="4305300" algn="l"/>
                <a:tab pos="4848225" algn="l"/>
              </a:tabLst>
              <a:defRPr sz="1400">
                <a:solidFill>
                  <a:schemeClr val="tx1"/>
                </a:solidFill>
                <a:latin typeface="Arial" charset="0"/>
              </a:defRPr>
            </a:lvl1pPr>
            <a:lvl2pPr marL="742950" indent="-285750">
              <a:tabLst>
                <a:tab pos="361950" algn="l"/>
                <a:tab pos="895350" algn="l"/>
                <a:tab pos="4305300" algn="l"/>
                <a:tab pos="4848225" algn="l"/>
              </a:tabLst>
              <a:defRPr sz="1400">
                <a:solidFill>
                  <a:schemeClr val="tx1"/>
                </a:solidFill>
                <a:latin typeface="Arial" charset="0"/>
              </a:defRPr>
            </a:lvl2pPr>
            <a:lvl3pPr marL="1143000" indent="-228600">
              <a:tabLst>
                <a:tab pos="361950" algn="l"/>
                <a:tab pos="895350" algn="l"/>
                <a:tab pos="4305300" algn="l"/>
                <a:tab pos="4848225" algn="l"/>
              </a:tabLst>
              <a:defRPr sz="1400">
                <a:solidFill>
                  <a:schemeClr val="tx1"/>
                </a:solidFill>
                <a:latin typeface="Arial" charset="0"/>
              </a:defRPr>
            </a:lvl3pPr>
            <a:lvl4pPr marL="1600200" indent="-228600">
              <a:tabLst>
                <a:tab pos="361950" algn="l"/>
                <a:tab pos="895350" algn="l"/>
                <a:tab pos="4305300" algn="l"/>
                <a:tab pos="4848225" algn="l"/>
              </a:tabLst>
              <a:defRPr sz="1400">
                <a:solidFill>
                  <a:schemeClr val="tx1"/>
                </a:solidFill>
                <a:latin typeface="Arial" charset="0"/>
              </a:defRPr>
            </a:lvl4pPr>
            <a:lvl5pPr marL="2057400" indent="-228600">
              <a:tabLst>
                <a:tab pos="361950" algn="l"/>
                <a:tab pos="895350" algn="l"/>
                <a:tab pos="4305300" algn="l"/>
                <a:tab pos="4848225" algn="l"/>
              </a:tabLst>
              <a:defRPr sz="1400">
                <a:solidFill>
                  <a:schemeClr val="tx1"/>
                </a:solidFill>
                <a:latin typeface="Arial" charset="0"/>
              </a:defRPr>
            </a:lvl5pPr>
            <a:lvl6pPr marL="25146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6pPr>
            <a:lvl7pPr marL="29718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7pPr>
            <a:lvl8pPr marL="34290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8pPr>
            <a:lvl9pPr marL="38862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9pPr>
          </a:lstStyle>
          <a:p>
            <a:pPr>
              <a:spcBef>
                <a:spcPct val="90000"/>
              </a:spcBef>
            </a:pPr>
            <a:r>
              <a:rPr lang="en-US" sz="1800" b="1" dirty="0"/>
              <a:t>	Reject </a:t>
            </a:r>
            <a:r>
              <a:rPr lang="en-US" sz="1800" b="1" i="1" dirty="0"/>
              <a:t>H</a:t>
            </a:r>
            <a:r>
              <a:rPr lang="en-US" sz="1800" b="1" baseline="-25000" dirty="0"/>
              <a:t>0</a:t>
            </a:r>
            <a:r>
              <a:rPr lang="en-US" sz="1800" b="1" dirty="0"/>
              <a:t> if		</a:t>
            </a:r>
            <a:r>
              <a:rPr lang="en-US" sz="1800" b="1" dirty="0" smtClean="0"/>
              <a:t>or</a:t>
            </a:r>
            <a:endParaRPr lang="en-US" sz="1800" b="1" dirty="0"/>
          </a:p>
        </p:txBody>
      </p:sp>
      <p:sp>
        <p:nvSpPr>
          <p:cNvPr id="37" name="Text Box 3"/>
          <p:cNvSpPr txBox="1">
            <a:spLocks noChangeArrowheads="1"/>
          </p:cNvSpPr>
          <p:nvPr/>
        </p:nvSpPr>
        <p:spPr bwMode="auto">
          <a:xfrm>
            <a:off x="302400" y="3484564"/>
            <a:ext cx="8532813" cy="5254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361950" algn="l"/>
                <a:tab pos="895350" algn="l"/>
                <a:tab pos="4305300" algn="l"/>
                <a:tab pos="4848225" algn="l"/>
              </a:tabLst>
              <a:defRPr sz="1400">
                <a:solidFill>
                  <a:schemeClr val="tx1"/>
                </a:solidFill>
                <a:latin typeface="Arial" charset="0"/>
              </a:defRPr>
            </a:lvl1pPr>
            <a:lvl2pPr marL="742950" indent="-285750">
              <a:tabLst>
                <a:tab pos="361950" algn="l"/>
                <a:tab pos="895350" algn="l"/>
                <a:tab pos="4305300" algn="l"/>
                <a:tab pos="4848225" algn="l"/>
              </a:tabLst>
              <a:defRPr sz="1400">
                <a:solidFill>
                  <a:schemeClr val="tx1"/>
                </a:solidFill>
                <a:latin typeface="Arial" charset="0"/>
              </a:defRPr>
            </a:lvl2pPr>
            <a:lvl3pPr marL="1143000" indent="-228600">
              <a:tabLst>
                <a:tab pos="361950" algn="l"/>
                <a:tab pos="895350" algn="l"/>
                <a:tab pos="4305300" algn="l"/>
                <a:tab pos="4848225" algn="l"/>
              </a:tabLst>
              <a:defRPr sz="1400">
                <a:solidFill>
                  <a:schemeClr val="tx1"/>
                </a:solidFill>
                <a:latin typeface="Arial" charset="0"/>
              </a:defRPr>
            </a:lvl3pPr>
            <a:lvl4pPr marL="1600200" indent="-228600">
              <a:tabLst>
                <a:tab pos="361950" algn="l"/>
                <a:tab pos="895350" algn="l"/>
                <a:tab pos="4305300" algn="l"/>
                <a:tab pos="4848225" algn="l"/>
              </a:tabLst>
              <a:defRPr sz="1400">
                <a:solidFill>
                  <a:schemeClr val="tx1"/>
                </a:solidFill>
                <a:latin typeface="Arial" charset="0"/>
              </a:defRPr>
            </a:lvl4pPr>
            <a:lvl5pPr marL="2057400" indent="-228600">
              <a:tabLst>
                <a:tab pos="361950" algn="l"/>
                <a:tab pos="895350" algn="l"/>
                <a:tab pos="4305300" algn="l"/>
                <a:tab pos="4848225" algn="l"/>
              </a:tabLst>
              <a:defRPr sz="1400">
                <a:solidFill>
                  <a:schemeClr val="tx1"/>
                </a:solidFill>
                <a:latin typeface="Arial" charset="0"/>
              </a:defRPr>
            </a:lvl5pPr>
            <a:lvl6pPr marL="25146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6pPr>
            <a:lvl7pPr marL="29718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7pPr>
            <a:lvl8pPr marL="34290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8pPr>
            <a:lvl9pPr marL="38862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9pPr>
          </a:lstStyle>
          <a:p>
            <a:pPr>
              <a:spcBef>
                <a:spcPct val="90000"/>
              </a:spcBef>
            </a:pPr>
            <a:r>
              <a:rPr lang="en-US" sz="1800" b="1" dirty="0"/>
              <a:t>	Reject </a:t>
            </a:r>
            <a:r>
              <a:rPr lang="en-US" sz="1800" b="1" i="1" dirty="0"/>
              <a:t>H</a:t>
            </a:r>
            <a:r>
              <a:rPr lang="en-US" sz="1800" b="1" baseline="-25000" dirty="0"/>
              <a:t>0</a:t>
            </a:r>
            <a:r>
              <a:rPr lang="en-US" sz="1800" b="1" dirty="0"/>
              <a:t> if		</a:t>
            </a:r>
            <a:r>
              <a:rPr lang="en-US" sz="1800" b="1" dirty="0" smtClean="0"/>
              <a:t>or</a:t>
            </a:r>
            <a:endParaRPr lang="en-US" sz="1800" b="1" dirty="0"/>
          </a:p>
        </p:txBody>
      </p:sp>
      <p:sp>
        <p:nvSpPr>
          <p:cNvPr id="38" name="Text Box 3"/>
          <p:cNvSpPr txBox="1">
            <a:spLocks noChangeArrowheads="1"/>
          </p:cNvSpPr>
          <p:nvPr/>
        </p:nvSpPr>
        <p:spPr bwMode="auto">
          <a:xfrm>
            <a:off x="301625" y="4220475"/>
            <a:ext cx="8532813" cy="5159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361950" algn="l"/>
                <a:tab pos="895350" algn="l"/>
                <a:tab pos="4305300" algn="l"/>
                <a:tab pos="4848225" algn="l"/>
              </a:tabLst>
              <a:defRPr sz="1400">
                <a:solidFill>
                  <a:schemeClr val="tx1"/>
                </a:solidFill>
                <a:latin typeface="Arial" charset="0"/>
              </a:defRPr>
            </a:lvl1pPr>
            <a:lvl2pPr marL="742950" indent="-285750">
              <a:tabLst>
                <a:tab pos="361950" algn="l"/>
                <a:tab pos="895350" algn="l"/>
                <a:tab pos="4305300" algn="l"/>
                <a:tab pos="4848225" algn="l"/>
              </a:tabLst>
              <a:defRPr sz="1400">
                <a:solidFill>
                  <a:schemeClr val="tx1"/>
                </a:solidFill>
                <a:latin typeface="Arial" charset="0"/>
              </a:defRPr>
            </a:lvl2pPr>
            <a:lvl3pPr marL="1143000" indent="-228600">
              <a:tabLst>
                <a:tab pos="361950" algn="l"/>
                <a:tab pos="895350" algn="l"/>
                <a:tab pos="4305300" algn="l"/>
                <a:tab pos="4848225" algn="l"/>
              </a:tabLst>
              <a:defRPr sz="1400">
                <a:solidFill>
                  <a:schemeClr val="tx1"/>
                </a:solidFill>
                <a:latin typeface="Arial" charset="0"/>
              </a:defRPr>
            </a:lvl3pPr>
            <a:lvl4pPr marL="1600200" indent="-228600">
              <a:tabLst>
                <a:tab pos="361950" algn="l"/>
                <a:tab pos="895350" algn="l"/>
                <a:tab pos="4305300" algn="l"/>
                <a:tab pos="4848225" algn="l"/>
              </a:tabLst>
              <a:defRPr sz="1400">
                <a:solidFill>
                  <a:schemeClr val="tx1"/>
                </a:solidFill>
                <a:latin typeface="Arial" charset="0"/>
              </a:defRPr>
            </a:lvl4pPr>
            <a:lvl5pPr marL="2057400" indent="-228600">
              <a:tabLst>
                <a:tab pos="361950" algn="l"/>
                <a:tab pos="895350" algn="l"/>
                <a:tab pos="4305300" algn="l"/>
                <a:tab pos="4848225" algn="l"/>
              </a:tabLst>
              <a:defRPr sz="1400">
                <a:solidFill>
                  <a:schemeClr val="tx1"/>
                </a:solidFill>
                <a:latin typeface="Arial" charset="0"/>
              </a:defRPr>
            </a:lvl5pPr>
            <a:lvl6pPr marL="25146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6pPr>
            <a:lvl7pPr marL="29718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7pPr>
            <a:lvl8pPr marL="34290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8pPr>
            <a:lvl9pPr marL="38862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9pPr>
          </a:lstStyle>
          <a:p>
            <a:pPr>
              <a:spcBef>
                <a:spcPct val="65000"/>
              </a:spcBef>
            </a:pPr>
            <a:r>
              <a:rPr lang="en-US" sz="1800" b="1" dirty="0"/>
              <a:t>	Reject </a:t>
            </a:r>
            <a:r>
              <a:rPr lang="en-US" sz="1800" b="1" i="1" dirty="0"/>
              <a:t>H</a:t>
            </a:r>
            <a:r>
              <a:rPr lang="en-US" sz="1800" b="1" baseline="-25000" dirty="0"/>
              <a:t>0</a:t>
            </a:r>
            <a:r>
              <a:rPr lang="en-US" sz="1800" b="1" dirty="0"/>
              <a:t> if		</a:t>
            </a:r>
            <a:r>
              <a:rPr lang="en-US" sz="1800" b="1" dirty="0" smtClean="0"/>
              <a:t>or</a:t>
            </a:r>
            <a:endParaRPr lang="en-US" sz="1800" b="1" dirty="0"/>
          </a:p>
        </p:txBody>
      </p:sp>
      <p:graphicFrame>
        <p:nvGraphicFramePr>
          <p:cNvPr id="47" name="Object 10"/>
          <p:cNvGraphicFramePr>
            <a:graphicFrameLocks noChangeAspect="1"/>
          </p:cNvGraphicFramePr>
          <p:nvPr>
            <p:extLst>
              <p:ext uri="{D42A27DB-BD31-4B8C-83A1-F6EECF244321}">
                <p14:modId xmlns:p14="http://schemas.microsoft.com/office/powerpoint/2010/main" val="1371614068"/>
              </p:ext>
            </p:extLst>
          </p:nvPr>
        </p:nvGraphicFramePr>
        <p:xfrm>
          <a:off x="5705475" y="4156075"/>
          <a:ext cx="2901950" cy="508000"/>
        </p:xfrm>
        <a:graphic>
          <a:graphicData uri="http://schemas.openxmlformats.org/presentationml/2006/ole">
            <mc:AlternateContent xmlns:mc="http://schemas.openxmlformats.org/markup-compatibility/2006">
              <mc:Choice xmlns:v="urn:schemas-microsoft-com:vml" Requires="v">
                <p:oleObj spid="_x0000_s58683" name="Equation" r:id="rId15" imgW="2908080" imgH="507960" progId="Equation.DSMT4">
                  <p:embed/>
                </p:oleObj>
              </mc:Choice>
              <mc:Fallback>
                <p:oleObj name="Equation" r:id="rId15" imgW="2908080" imgH="507960" progId="Equation.DSMT4">
                  <p:embed/>
                  <p:pic>
                    <p:nvPicPr>
                      <p:cNvPr id="0" name=""/>
                      <p:cNvPicPr>
                        <a:picLocks noChangeAspect="1" noChangeArrowheads="1"/>
                      </p:cNvPicPr>
                      <p:nvPr/>
                    </p:nvPicPr>
                    <p:blipFill>
                      <a:blip r:embed="rId16"/>
                      <a:srcRect/>
                      <a:stretch>
                        <a:fillRect/>
                      </a:stretch>
                    </p:blipFill>
                    <p:spPr bwMode="auto">
                      <a:xfrm>
                        <a:off x="5705475" y="4156075"/>
                        <a:ext cx="29019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8" name="Object 7"/>
          <p:cNvGraphicFramePr>
            <a:graphicFrameLocks noChangeAspect="1"/>
          </p:cNvGraphicFramePr>
          <p:nvPr>
            <p:extLst>
              <p:ext uri="{D42A27DB-BD31-4B8C-83A1-F6EECF244321}">
                <p14:modId xmlns:p14="http://schemas.microsoft.com/office/powerpoint/2010/main" val="474217357"/>
              </p:ext>
            </p:extLst>
          </p:nvPr>
        </p:nvGraphicFramePr>
        <p:xfrm>
          <a:off x="2135188" y="3422650"/>
          <a:ext cx="2901950" cy="508000"/>
        </p:xfrm>
        <a:graphic>
          <a:graphicData uri="http://schemas.openxmlformats.org/presentationml/2006/ole">
            <mc:AlternateContent xmlns:mc="http://schemas.openxmlformats.org/markup-compatibility/2006">
              <mc:Choice xmlns:v="urn:schemas-microsoft-com:vml" Requires="v">
                <p:oleObj spid="_x0000_s58684" name="Equation" r:id="rId17" imgW="2908080" imgH="507960" progId="Equation.DSMT4">
                  <p:embed/>
                </p:oleObj>
              </mc:Choice>
              <mc:Fallback>
                <p:oleObj name="Equation" r:id="rId17" imgW="2908080" imgH="507960" progId="Equation.DSMT4">
                  <p:embed/>
                  <p:pic>
                    <p:nvPicPr>
                      <p:cNvPr id="0" name=""/>
                      <p:cNvPicPr>
                        <a:picLocks noChangeAspect="1" noChangeArrowheads="1"/>
                      </p:cNvPicPr>
                      <p:nvPr/>
                    </p:nvPicPr>
                    <p:blipFill>
                      <a:blip r:embed="rId18"/>
                      <a:srcRect/>
                      <a:stretch>
                        <a:fillRect/>
                      </a:stretch>
                    </p:blipFill>
                    <p:spPr bwMode="auto">
                      <a:xfrm>
                        <a:off x="2135188" y="3422650"/>
                        <a:ext cx="29019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9" name="Object 9"/>
          <p:cNvGraphicFramePr>
            <a:graphicFrameLocks noChangeAspect="1"/>
          </p:cNvGraphicFramePr>
          <p:nvPr>
            <p:extLst>
              <p:ext uri="{D42A27DB-BD31-4B8C-83A1-F6EECF244321}">
                <p14:modId xmlns:p14="http://schemas.microsoft.com/office/powerpoint/2010/main" val="3676974951"/>
              </p:ext>
            </p:extLst>
          </p:nvPr>
        </p:nvGraphicFramePr>
        <p:xfrm>
          <a:off x="2135188" y="4156075"/>
          <a:ext cx="2901950" cy="508000"/>
        </p:xfrm>
        <a:graphic>
          <a:graphicData uri="http://schemas.openxmlformats.org/presentationml/2006/ole">
            <mc:AlternateContent xmlns:mc="http://schemas.openxmlformats.org/markup-compatibility/2006">
              <mc:Choice xmlns:v="urn:schemas-microsoft-com:vml" Requires="v">
                <p:oleObj spid="_x0000_s58685" name="Equation" r:id="rId19" imgW="2908080" imgH="507960" progId="Equation.DSMT4">
                  <p:embed/>
                </p:oleObj>
              </mc:Choice>
              <mc:Fallback>
                <p:oleObj name="Equation" r:id="rId19" imgW="2908080" imgH="507960" progId="Equation.DSMT4">
                  <p:embed/>
                  <p:pic>
                    <p:nvPicPr>
                      <p:cNvPr id="0" name=""/>
                      <p:cNvPicPr>
                        <a:picLocks noChangeAspect="1" noChangeArrowheads="1"/>
                      </p:cNvPicPr>
                      <p:nvPr/>
                    </p:nvPicPr>
                    <p:blipFill>
                      <a:blip r:embed="rId20"/>
                      <a:srcRect/>
                      <a:stretch>
                        <a:fillRect/>
                      </a:stretch>
                    </p:blipFill>
                    <p:spPr bwMode="auto">
                      <a:xfrm>
                        <a:off x="2135188" y="4156075"/>
                        <a:ext cx="29019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a:spLocks noChangeArrowheads="1"/>
          </p:cNvSpPr>
          <p:nvPr/>
        </p:nvSpPr>
        <p:spPr bwMode="auto">
          <a:xfrm>
            <a:off x="0" y="2319075"/>
            <a:ext cx="9144000" cy="316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9396" name="Text Box 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We can then obtain the confidence interval for </a:t>
            </a:r>
            <a:r>
              <a:rPr lang="en-GB" sz="1500" b="1" i="1" dirty="0">
                <a:latin typeface="Symbol" pitchFamily="18" charset="2"/>
              </a:rPr>
              <a:t>b</a:t>
            </a:r>
            <a:r>
              <a:rPr lang="en-GB" sz="1500" b="1" baseline="-25000" dirty="0"/>
              <a:t>2</a:t>
            </a:r>
            <a:r>
              <a:rPr lang="en-GB" sz="1500" b="1" dirty="0"/>
              <a:t>, being the set of all values that would not be rejected, given the sample estimate </a:t>
            </a:r>
            <a:r>
              <a:rPr lang="en-GB" sz="1500" b="1" dirty="0" smtClean="0"/>
              <a:t>    .  </a:t>
            </a:r>
            <a:r>
              <a:rPr lang="en-US" sz="1500" b="1" dirty="0"/>
              <a:t>To make it operational, we need to select a significance level and determine the corresponding critical value of </a:t>
            </a:r>
            <a:r>
              <a:rPr lang="en-US" sz="1500" b="1" i="1" dirty="0"/>
              <a:t>t</a:t>
            </a:r>
            <a:r>
              <a:rPr lang="en-US" sz="1500" b="1" dirty="0"/>
              <a:t>.</a:t>
            </a:r>
            <a:r>
              <a:rPr lang="en-US" sz="1500" dirty="0"/>
              <a:t> </a:t>
            </a:r>
            <a:endParaRPr lang="en-GB" sz="1500" dirty="0"/>
          </a:p>
        </p:txBody>
      </p:sp>
      <p:graphicFrame>
        <p:nvGraphicFramePr>
          <p:cNvPr id="59397" name="Object 5"/>
          <p:cNvGraphicFramePr>
            <a:graphicFrameLocks noGrp="1" noChangeAspect="1"/>
          </p:cNvGraphicFramePr>
          <p:nvPr>
            <p:ph sz="half" idx="1"/>
            <p:extLst>
              <p:ext uri="{D42A27DB-BD31-4B8C-83A1-F6EECF244321}">
                <p14:modId xmlns:p14="http://schemas.microsoft.com/office/powerpoint/2010/main" val="1818184528"/>
              </p:ext>
            </p:extLst>
          </p:nvPr>
        </p:nvGraphicFramePr>
        <p:xfrm>
          <a:off x="2749550" y="2435225"/>
          <a:ext cx="1528763" cy="825500"/>
        </p:xfrm>
        <a:graphic>
          <a:graphicData uri="http://schemas.openxmlformats.org/presentationml/2006/ole">
            <mc:AlternateContent xmlns:mc="http://schemas.openxmlformats.org/markup-compatibility/2006">
              <mc:Choice xmlns:v="urn:schemas-microsoft-com:vml" Requires="v">
                <p:oleObj spid="_x0000_s59762" name="Equation" r:id="rId3" imgW="1739880" imgH="939600" progId="Equation.DSMT4">
                  <p:embed/>
                </p:oleObj>
              </mc:Choice>
              <mc:Fallback>
                <p:oleObj name="Equation" r:id="rId3" imgW="1739880" imgH="939600" progId="Equation.DSMT4">
                  <p:embed/>
                  <p:pic>
                    <p:nvPicPr>
                      <p:cNvPr id="0" name="Object 5"/>
                      <p:cNvPicPr>
                        <a:picLocks noChangeAspect="1" noChangeArrowheads="1"/>
                      </p:cNvPicPr>
                      <p:nvPr/>
                    </p:nvPicPr>
                    <p:blipFill>
                      <a:blip r:embed="rId4"/>
                      <a:srcRect/>
                      <a:stretch>
                        <a:fillRect/>
                      </a:stretch>
                    </p:blipFill>
                    <p:spPr bwMode="auto">
                      <a:xfrm>
                        <a:off x="2749550" y="2435225"/>
                        <a:ext cx="1528763"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398" name="Object 6"/>
          <p:cNvGraphicFramePr>
            <a:graphicFrameLocks noGrp="1" noChangeAspect="1"/>
          </p:cNvGraphicFramePr>
          <p:nvPr>
            <p:ph sz="half" idx="2"/>
            <p:extLst>
              <p:ext uri="{D42A27DB-BD31-4B8C-83A1-F6EECF244321}">
                <p14:modId xmlns:p14="http://schemas.microsoft.com/office/powerpoint/2010/main" val="1086225354"/>
              </p:ext>
            </p:extLst>
          </p:nvPr>
        </p:nvGraphicFramePr>
        <p:xfrm>
          <a:off x="6162675" y="2435225"/>
          <a:ext cx="1695450" cy="825500"/>
        </p:xfrm>
        <a:graphic>
          <a:graphicData uri="http://schemas.openxmlformats.org/presentationml/2006/ole">
            <mc:AlternateContent xmlns:mc="http://schemas.openxmlformats.org/markup-compatibility/2006">
              <mc:Choice xmlns:v="urn:schemas-microsoft-com:vml" Requires="v">
                <p:oleObj spid="_x0000_s59763" name="Equation" r:id="rId5" imgW="1930320" imgH="939600" progId="Equation.DSMT4">
                  <p:embed/>
                </p:oleObj>
              </mc:Choice>
              <mc:Fallback>
                <p:oleObj name="Equation" r:id="rId5" imgW="1930320" imgH="939600" progId="Equation.DSMT4">
                  <p:embed/>
                  <p:pic>
                    <p:nvPicPr>
                      <p:cNvPr id="0" name="Object 6"/>
                      <p:cNvPicPr>
                        <a:picLocks noChangeAspect="1" noChangeArrowheads="1"/>
                      </p:cNvPicPr>
                      <p:nvPr/>
                    </p:nvPicPr>
                    <p:blipFill>
                      <a:blip r:embed="rId6"/>
                      <a:srcRect/>
                      <a:stretch>
                        <a:fillRect/>
                      </a:stretch>
                    </p:blipFill>
                    <p:spPr bwMode="auto">
                      <a:xfrm>
                        <a:off x="6162675" y="2435225"/>
                        <a:ext cx="169545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400" name="Object 8"/>
          <p:cNvGraphicFramePr>
            <a:graphicFrameLocks noChangeAspect="1"/>
          </p:cNvGraphicFramePr>
          <p:nvPr>
            <p:extLst>
              <p:ext uri="{D42A27DB-BD31-4B8C-83A1-F6EECF244321}">
                <p14:modId xmlns:p14="http://schemas.microsoft.com/office/powerpoint/2010/main" val="1662353781"/>
              </p:ext>
            </p:extLst>
          </p:nvPr>
        </p:nvGraphicFramePr>
        <p:xfrm>
          <a:off x="5707063" y="3422650"/>
          <a:ext cx="3092450" cy="508000"/>
        </p:xfrm>
        <a:graphic>
          <a:graphicData uri="http://schemas.openxmlformats.org/presentationml/2006/ole">
            <mc:AlternateContent xmlns:mc="http://schemas.openxmlformats.org/markup-compatibility/2006">
              <mc:Choice xmlns:v="urn:schemas-microsoft-com:vml" Requires="v">
                <p:oleObj spid="_x0000_s59764" name="Equation" r:id="rId7" imgW="3098520" imgH="507960" progId="Equation.DSMT4">
                  <p:embed/>
                </p:oleObj>
              </mc:Choice>
              <mc:Fallback>
                <p:oleObj name="Equation" r:id="rId7" imgW="3098520" imgH="507960" progId="Equation.DSMT4">
                  <p:embed/>
                  <p:pic>
                    <p:nvPicPr>
                      <p:cNvPr id="0" name="Object 8"/>
                      <p:cNvPicPr>
                        <a:picLocks noChangeAspect="1" noChangeArrowheads="1"/>
                      </p:cNvPicPr>
                      <p:nvPr/>
                    </p:nvPicPr>
                    <p:blipFill>
                      <a:blip r:embed="rId8"/>
                      <a:srcRect/>
                      <a:stretch>
                        <a:fillRect/>
                      </a:stretch>
                    </p:blipFill>
                    <p:spPr bwMode="auto">
                      <a:xfrm>
                        <a:off x="5707063" y="3422650"/>
                        <a:ext cx="30924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9405"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5</a:t>
            </a:r>
            <a:endParaRPr lang="en-US" sz="1000" dirty="0">
              <a:solidFill>
                <a:srgbClr val="3366FF"/>
              </a:solidFill>
            </a:endParaRPr>
          </a:p>
        </p:txBody>
      </p:sp>
      <p:sp>
        <p:nvSpPr>
          <p:cNvPr id="19" name="Rectangle 18"/>
          <p:cNvSpPr>
            <a:spLocks noChangeArrowheads="1"/>
          </p:cNvSpPr>
          <p:nvPr/>
        </p:nvSpPr>
        <p:spPr bwMode="auto">
          <a:xfrm>
            <a:off x="0" y="576000"/>
            <a:ext cx="9144000" cy="162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Text Box 2"/>
          <p:cNvSpPr txBox="1">
            <a:spLocks noChangeArrowheads="1"/>
          </p:cNvSpPr>
          <p:nvPr/>
        </p:nvSpPr>
        <p:spPr bwMode="auto">
          <a:xfrm>
            <a:off x="1292225" y="703263"/>
            <a:ext cx="6880225" cy="14303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sz="1800" b="1" dirty="0">
                <a:latin typeface="Arial" pitchFamily="34" charset="0"/>
                <a:cs typeface="Arial" pitchFamily="34" charset="0"/>
              </a:rPr>
              <a:t>	</a:t>
            </a:r>
            <a:r>
              <a:rPr lang="en-US" sz="1800" b="1" dirty="0" smtClean="0">
                <a:latin typeface="Arial" pitchFamily="34" charset="0"/>
                <a:cs typeface="Arial" pitchFamily="34" charset="0"/>
              </a:rPr>
              <a:t>Model   </a:t>
            </a:r>
            <a:r>
              <a:rPr lang="en-US" sz="1800" b="1" dirty="0" smtClean="0">
                <a:latin typeface="Arial" charset="0"/>
              </a:rPr>
              <a:t>       </a:t>
            </a:r>
            <a:endParaRPr lang="en-US" b="1" i="1" dirty="0">
              <a:latin typeface="+mn-lt"/>
            </a:endParaRPr>
          </a:p>
          <a:p>
            <a:pPr>
              <a:spcBef>
                <a:spcPts val="1500"/>
              </a:spcBef>
              <a:tabLst>
                <a:tab pos="542925" algn="l"/>
                <a:tab pos="3590925" algn="l"/>
              </a:tabLst>
            </a:pPr>
            <a:r>
              <a:rPr lang="en-US" sz="1800" b="1" dirty="0">
                <a:latin typeface="Arial" charset="0"/>
              </a:rPr>
              <a:t>	</a:t>
            </a:r>
            <a:r>
              <a:rPr lang="en-US" sz="1800" b="1" dirty="0" smtClean="0">
                <a:latin typeface="Arial" charset="0"/>
              </a:rPr>
              <a:t>Null hypothesis:</a:t>
            </a:r>
            <a:endParaRPr lang="en-US" b="1" dirty="0"/>
          </a:p>
          <a:p>
            <a:pPr>
              <a:spcBef>
                <a:spcPts val="1500"/>
              </a:spcBef>
              <a:tabLst>
                <a:tab pos="542925" algn="l"/>
                <a:tab pos="3590925" algn="l"/>
              </a:tabLst>
            </a:pPr>
            <a:r>
              <a:rPr lang="en-US" sz="1800" b="1" dirty="0">
                <a:latin typeface="Arial" charset="0"/>
              </a:rPr>
              <a:t>	Alternative </a:t>
            </a:r>
            <a:r>
              <a:rPr lang="en-US" sz="1800" b="1" dirty="0" smtClean="0">
                <a:latin typeface="Arial" charset="0"/>
              </a:rPr>
              <a:t>hypothesis:</a:t>
            </a:r>
            <a:endParaRPr lang="en-US" b="1" dirty="0">
              <a:cs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10"/>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smtClean="0"/>
              <a:t>CONFIDENCE INTERVALS FOR REGRESSION COEFFICIENTS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075700700"/>
              </p:ext>
            </p:extLst>
          </p:nvPr>
        </p:nvGraphicFramePr>
        <p:xfrm>
          <a:off x="4929188" y="1138425"/>
          <a:ext cx="1597025" cy="419100"/>
        </p:xfrm>
        <a:graphic>
          <a:graphicData uri="http://schemas.openxmlformats.org/presentationml/2006/ole">
            <mc:AlternateContent xmlns:mc="http://schemas.openxmlformats.org/markup-compatibility/2006">
              <mc:Choice xmlns:v="urn:schemas-microsoft-com:vml" Requires="v">
                <p:oleObj spid="_x0000_s59765" name="Equation" r:id="rId9" imgW="1600200" imgH="419040" progId="Equation.3">
                  <p:embed/>
                </p:oleObj>
              </mc:Choice>
              <mc:Fallback>
                <p:oleObj name="Equation" r:id="rId9" imgW="1600200" imgH="419040" progId="Equation.3">
                  <p:embed/>
                  <p:pic>
                    <p:nvPicPr>
                      <p:cNvPr id="0" name="Object 9"/>
                      <p:cNvPicPr>
                        <a:picLocks noChangeAspect="1" noChangeArrowheads="1"/>
                      </p:cNvPicPr>
                      <p:nvPr/>
                    </p:nvPicPr>
                    <p:blipFill>
                      <a:blip r:embed="rId10"/>
                      <a:srcRect/>
                      <a:stretch>
                        <a:fillRect/>
                      </a:stretch>
                    </p:blipFill>
                    <p:spPr bwMode="auto">
                      <a:xfrm>
                        <a:off x="4929188" y="1138425"/>
                        <a:ext cx="159702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414441291"/>
              </p:ext>
            </p:extLst>
          </p:nvPr>
        </p:nvGraphicFramePr>
        <p:xfrm>
          <a:off x="4935538" y="1595438"/>
          <a:ext cx="1584325" cy="406400"/>
        </p:xfrm>
        <a:graphic>
          <a:graphicData uri="http://schemas.openxmlformats.org/presentationml/2006/ole">
            <mc:AlternateContent xmlns:mc="http://schemas.openxmlformats.org/markup-compatibility/2006">
              <mc:Choice xmlns:v="urn:schemas-microsoft-com:vml" Requires="v">
                <p:oleObj spid="_x0000_s59766" name="Equation" r:id="rId11" imgW="1587240" imgH="406080" progId="Equation.3">
                  <p:embed/>
                </p:oleObj>
              </mc:Choice>
              <mc:Fallback>
                <p:oleObj name="Equation" r:id="rId11" imgW="1587240" imgH="406080" progId="Equation.3">
                  <p:embed/>
                  <p:pic>
                    <p:nvPicPr>
                      <p:cNvPr id="0" name="Object 1"/>
                      <p:cNvPicPr>
                        <a:picLocks noChangeAspect="1" noChangeArrowheads="1"/>
                      </p:cNvPicPr>
                      <p:nvPr/>
                    </p:nvPicPr>
                    <p:blipFill>
                      <a:blip r:embed="rId12"/>
                      <a:srcRect/>
                      <a:stretch>
                        <a:fillRect/>
                      </a:stretch>
                    </p:blipFill>
                    <p:spPr bwMode="auto">
                      <a:xfrm>
                        <a:off x="4935538" y="1595438"/>
                        <a:ext cx="1584325"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604780156"/>
              </p:ext>
            </p:extLst>
          </p:nvPr>
        </p:nvGraphicFramePr>
        <p:xfrm>
          <a:off x="4943475" y="709613"/>
          <a:ext cx="2179638" cy="368300"/>
        </p:xfrm>
        <a:graphic>
          <a:graphicData uri="http://schemas.openxmlformats.org/presentationml/2006/ole">
            <mc:AlternateContent xmlns:mc="http://schemas.openxmlformats.org/markup-compatibility/2006">
              <mc:Choice xmlns:v="urn:schemas-microsoft-com:vml" Requires="v">
                <p:oleObj spid="_x0000_s59767" name="Equation" r:id="rId13" imgW="2184120" imgH="368280" progId="Equation.3">
                  <p:embed/>
                </p:oleObj>
              </mc:Choice>
              <mc:Fallback>
                <p:oleObj name="Equation" r:id="rId13" imgW="2184120" imgH="368280" progId="Equation.3">
                  <p:embed/>
                  <p:pic>
                    <p:nvPicPr>
                      <p:cNvPr id="0" name="Object 2"/>
                      <p:cNvPicPr>
                        <a:picLocks noChangeAspect="1" noChangeArrowheads="1"/>
                      </p:cNvPicPr>
                      <p:nvPr/>
                    </p:nvPicPr>
                    <p:blipFill>
                      <a:blip r:embed="rId14"/>
                      <a:srcRect/>
                      <a:stretch>
                        <a:fillRect/>
                      </a:stretch>
                    </p:blipFill>
                    <p:spPr bwMode="auto">
                      <a:xfrm>
                        <a:off x="4943475" y="709613"/>
                        <a:ext cx="2179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 name="Text Box 3"/>
          <p:cNvSpPr txBox="1">
            <a:spLocks noChangeArrowheads="1"/>
          </p:cNvSpPr>
          <p:nvPr/>
        </p:nvSpPr>
        <p:spPr bwMode="auto">
          <a:xfrm>
            <a:off x="302400" y="2627314"/>
            <a:ext cx="8532813" cy="487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361950" algn="l"/>
                <a:tab pos="895350" algn="l"/>
                <a:tab pos="4305300" algn="l"/>
                <a:tab pos="4848225" algn="l"/>
              </a:tabLst>
              <a:defRPr sz="1400">
                <a:solidFill>
                  <a:schemeClr val="tx1"/>
                </a:solidFill>
                <a:latin typeface="Arial" charset="0"/>
              </a:defRPr>
            </a:lvl1pPr>
            <a:lvl2pPr marL="742950" indent="-285750">
              <a:tabLst>
                <a:tab pos="361950" algn="l"/>
                <a:tab pos="895350" algn="l"/>
                <a:tab pos="4305300" algn="l"/>
                <a:tab pos="4848225" algn="l"/>
              </a:tabLst>
              <a:defRPr sz="1400">
                <a:solidFill>
                  <a:schemeClr val="tx1"/>
                </a:solidFill>
                <a:latin typeface="Arial" charset="0"/>
              </a:defRPr>
            </a:lvl2pPr>
            <a:lvl3pPr marL="1143000" indent="-228600">
              <a:tabLst>
                <a:tab pos="361950" algn="l"/>
                <a:tab pos="895350" algn="l"/>
                <a:tab pos="4305300" algn="l"/>
                <a:tab pos="4848225" algn="l"/>
              </a:tabLst>
              <a:defRPr sz="1400">
                <a:solidFill>
                  <a:schemeClr val="tx1"/>
                </a:solidFill>
                <a:latin typeface="Arial" charset="0"/>
              </a:defRPr>
            </a:lvl3pPr>
            <a:lvl4pPr marL="1600200" indent="-228600">
              <a:tabLst>
                <a:tab pos="361950" algn="l"/>
                <a:tab pos="895350" algn="l"/>
                <a:tab pos="4305300" algn="l"/>
                <a:tab pos="4848225" algn="l"/>
              </a:tabLst>
              <a:defRPr sz="1400">
                <a:solidFill>
                  <a:schemeClr val="tx1"/>
                </a:solidFill>
                <a:latin typeface="Arial" charset="0"/>
              </a:defRPr>
            </a:lvl4pPr>
            <a:lvl5pPr marL="2057400" indent="-228600">
              <a:tabLst>
                <a:tab pos="361950" algn="l"/>
                <a:tab pos="895350" algn="l"/>
                <a:tab pos="4305300" algn="l"/>
                <a:tab pos="4848225" algn="l"/>
              </a:tabLst>
              <a:defRPr sz="1400">
                <a:solidFill>
                  <a:schemeClr val="tx1"/>
                </a:solidFill>
                <a:latin typeface="Arial" charset="0"/>
              </a:defRPr>
            </a:lvl5pPr>
            <a:lvl6pPr marL="25146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6pPr>
            <a:lvl7pPr marL="29718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7pPr>
            <a:lvl8pPr marL="34290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8pPr>
            <a:lvl9pPr marL="38862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9pPr>
          </a:lstStyle>
          <a:p>
            <a:pPr>
              <a:spcBef>
                <a:spcPct val="90000"/>
              </a:spcBef>
            </a:pPr>
            <a:r>
              <a:rPr lang="en-US" sz="1800" b="1" dirty="0"/>
              <a:t>	Reject </a:t>
            </a:r>
            <a:r>
              <a:rPr lang="en-US" sz="1800" b="1" i="1" dirty="0"/>
              <a:t>H</a:t>
            </a:r>
            <a:r>
              <a:rPr lang="en-US" sz="1800" b="1" baseline="-25000" dirty="0"/>
              <a:t>0</a:t>
            </a:r>
            <a:r>
              <a:rPr lang="en-US" sz="1800" b="1" dirty="0"/>
              <a:t> if		</a:t>
            </a:r>
            <a:r>
              <a:rPr lang="en-US" sz="1800" b="1" dirty="0" smtClean="0"/>
              <a:t>or</a:t>
            </a:r>
            <a:endParaRPr lang="en-US" sz="1800" b="1" dirty="0"/>
          </a:p>
        </p:txBody>
      </p:sp>
      <p:sp>
        <p:nvSpPr>
          <p:cNvPr id="25" name="Text Box 3"/>
          <p:cNvSpPr txBox="1">
            <a:spLocks noChangeArrowheads="1"/>
          </p:cNvSpPr>
          <p:nvPr/>
        </p:nvSpPr>
        <p:spPr bwMode="auto">
          <a:xfrm>
            <a:off x="302400" y="3484564"/>
            <a:ext cx="8532813" cy="5254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361950" algn="l"/>
                <a:tab pos="895350" algn="l"/>
                <a:tab pos="4305300" algn="l"/>
                <a:tab pos="4848225" algn="l"/>
              </a:tabLst>
              <a:defRPr sz="1400">
                <a:solidFill>
                  <a:schemeClr val="tx1"/>
                </a:solidFill>
                <a:latin typeface="Arial" charset="0"/>
              </a:defRPr>
            </a:lvl1pPr>
            <a:lvl2pPr marL="742950" indent="-285750">
              <a:tabLst>
                <a:tab pos="361950" algn="l"/>
                <a:tab pos="895350" algn="l"/>
                <a:tab pos="4305300" algn="l"/>
                <a:tab pos="4848225" algn="l"/>
              </a:tabLst>
              <a:defRPr sz="1400">
                <a:solidFill>
                  <a:schemeClr val="tx1"/>
                </a:solidFill>
                <a:latin typeface="Arial" charset="0"/>
              </a:defRPr>
            </a:lvl2pPr>
            <a:lvl3pPr marL="1143000" indent="-228600">
              <a:tabLst>
                <a:tab pos="361950" algn="l"/>
                <a:tab pos="895350" algn="l"/>
                <a:tab pos="4305300" algn="l"/>
                <a:tab pos="4848225" algn="l"/>
              </a:tabLst>
              <a:defRPr sz="1400">
                <a:solidFill>
                  <a:schemeClr val="tx1"/>
                </a:solidFill>
                <a:latin typeface="Arial" charset="0"/>
              </a:defRPr>
            </a:lvl3pPr>
            <a:lvl4pPr marL="1600200" indent="-228600">
              <a:tabLst>
                <a:tab pos="361950" algn="l"/>
                <a:tab pos="895350" algn="l"/>
                <a:tab pos="4305300" algn="l"/>
                <a:tab pos="4848225" algn="l"/>
              </a:tabLst>
              <a:defRPr sz="1400">
                <a:solidFill>
                  <a:schemeClr val="tx1"/>
                </a:solidFill>
                <a:latin typeface="Arial" charset="0"/>
              </a:defRPr>
            </a:lvl4pPr>
            <a:lvl5pPr marL="2057400" indent="-228600">
              <a:tabLst>
                <a:tab pos="361950" algn="l"/>
                <a:tab pos="895350" algn="l"/>
                <a:tab pos="4305300" algn="l"/>
                <a:tab pos="4848225" algn="l"/>
              </a:tabLst>
              <a:defRPr sz="1400">
                <a:solidFill>
                  <a:schemeClr val="tx1"/>
                </a:solidFill>
                <a:latin typeface="Arial" charset="0"/>
              </a:defRPr>
            </a:lvl5pPr>
            <a:lvl6pPr marL="25146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6pPr>
            <a:lvl7pPr marL="29718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7pPr>
            <a:lvl8pPr marL="34290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8pPr>
            <a:lvl9pPr marL="38862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9pPr>
          </a:lstStyle>
          <a:p>
            <a:pPr>
              <a:spcBef>
                <a:spcPct val="90000"/>
              </a:spcBef>
            </a:pPr>
            <a:r>
              <a:rPr lang="en-US" sz="1800" b="1" dirty="0"/>
              <a:t>	Reject </a:t>
            </a:r>
            <a:r>
              <a:rPr lang="en-US" sz="1800" b="1" i="1" dirty="0"/>
              <a:t>H</a:t>
            </a:r>
            <a:r>
              <a:rPr lang="en-US" sz="1800" b="1" baseline="-25000" dirty="0"/>
              <a:t>0</a:t>
            </a:r>
            <a:r>
              <a:rPr lang="en-US" sz="1800" b="1" dirty="0"/>
              <a:t> if		</a:t>
            </a:r>
            <a:r>
              <a:rPr lang="en-US" sz="1800" b="1" dirty="0" smtClean="0"/>
              <a:t>or</a:t>
            </a:r>
            <a:endParaRPr lang="en-US" sz="1800" b="1" dirty="0"/>
          </a:p>
        </p:txBody>
      </p:sp>
      <p:sp>
        <p:nvSpPr>
          <p:cNvPr id="26" name="Text Box 3"/>
          <p:cNvSpPr txBox="1">
            <a:spLocks noChangeArrowheads="1"/>
          </p:cNvSpPr>
          <p:nvPr/>
        </p:nvSpPr>
        <p:spPr bwMode="auto">
          <a:xfrm>
            <a:off x="301625" y="4220475"/>
            <a:ext cx="8532813" cy="5159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361950" algn="l"/>
                <a:tab pos="895350" algn="l"/>
                <a:tab pos="4305300" algn="l"/>
                <a:tab pos="4848225" algn="l"/>
              </a:tabLst>
              <a:defRPr sz="1400">
                <a:solidFill>
                  <a:schemeClr val="tx1"/>
                </a:solidFill>
                <a:latin typeface="Arial" charset="0"/>
              </a:defRPr>
            </a:lvl1pPr>
            <a:lvl2pPr marL="742950" indent="-285750">
              <a:tabLst>
                <a:tab pos="361950" algn="l"/>
                <a:tab pos="895350" algn="l"/>
                <a:tab pos="4305300" algn="l"/>
                <a:tab pos="4848225" algn="l"/>
              </a:tabLst>
              <a:defRPr sz="1400">
                <a:solidFill>
                  <a:schemeClr val="tx1"/>
                </a:solidFill>
                <a:latin typeface="Arial" charset="0"/>
              </a:defRPr>
            </a:lvl2pPr>
            <a:lvl3pPr marL="1143000" indent="-228600">
              <a:tabLst>
                <a:tab pos="361950" algn="l"/>
                <a:tab pos="895350" algn="l"/>
                <a:tab pos="4305300" algn="l"/>
                <a:tab pos="4848225" algn="l"/>
              </a:tabLst>
              <a:defRPr sz="1400">
                <a:solidFill>
                  <a:schemeClr val="tx1"/>
                </a:solidFill>
                <a:latin typeface="Arial" charset="0"/>
              </a:defRPr>
            </a:lvl3pPr>
            <a:lvl4pPr marL="1600200" indent="-228600">
              <a:tabLst>
                <a:tab pos="361950" algn="l"/>
                <a:tab pos="895350" algn="l"/>
                <a:tab pos="4305300" algn="l"/>
                <a:tab pos="4848225" algn="l"/>
              </a:tabLst>
              <a:defRPr sz="1400">
                <a:solidFill>
                  <a:schemeClr val="tx1"/>
                </a:solidFill>
                <a:latin typeface="Arial" charset="0"/>
              </a:defRPr>
            </a:lvl4pPr>
            <a:lvl5pPr marL="2057400" indent="-228600">
              <a:tabLst>
                <a:tab pos="361950" algn="l"/>
                <a:tab pos="895350" algn="l"/>
                <a:tab pos="4305300" algn="l"/>
                <a:tab pos="4848225" algn="l"/>
              </a:tabLst>
              <a:defRPr sz="1400">
                <a:solidFill>
                  <a:schemeClr val="tx1"/>
                </a:solidFill>
                <a:latin typeface="Arial" charset="0"/>
              </a:defRPr>
            </a:lvl5pPr>
            <a:lvl6pPr marL="25146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6pPr>
            <a:lvl7pPr marL="29718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7pPr>
            <a:lvl8pPr marL="34290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8pPr>
            <a:lvl9pPr marL="38862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9pPr>
          </a:lstStyle>
          <a:p>
            <a:pPr>
              <a:spcBef>
                <a:spcPct val="65000"/>
              </a:spcBef>
            </a:pPr>
            <a:r>
              <a:rPr lang="en-US" sz="1800" b="1" dirty="0"/>
              <a:t>	Reject </a:t>
            </a:r>
            <a:r>
              <a:rPr lang="en-US" sz="1800" b="1" i="1" dirty="0"/>
              <a:t>H</a:t>
            </a:r>
            <a:r>
              <a:rPr lang="en-US" sz="1800" b="1" baseline="-25000" dirty="0"/>
              <a:t>0</a:t>
            </a:r>
            <a:r>
              <a:rPr lang="en-US" sz="1800" b="1" dirty="0"/>
              <a:t> if		</a:t>
            </a:r>
            <a:r>
              <a:rPr lang="en-US" sz="1800" b="1" dirty="0" smtClean="0"/>
              <a:t>or</a:t>
            </a:r>
            <a:endParaRPr lang="en-US" sz="1800" b="1" dirty="0"/>
          </a:p>
        </p:txBody>
      </p:sp>
      <p:sp>
        <p:nvSpPr>
          <p:cNvPr id="27" name="Text Box 3"/>
          <p:cNvSpPr txBox="1">
            <a:spLocks noChangeArrowheads="1"/>
          </p:cNvSpPr>
          <p:nvPr/>
        </p:nvSpPr>
        <p:spPr bwMode="auto">
          <a:xfrm>
            <a:off x="301625" y="4915500"/>
            <a:ext cx="8532813" cy="5064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361950" algn="l"/>
                <a:tab pos="895350" algn="l"/>
                <a:tab pos="4305300" algn="l"/>
                <a:tab pos="4848225" algn="l"/>
              </a:tabLst>
              <a:defRPr sz="1400">
                <a:solidFill>
                  <a:schemeClr val="tx1"/>
                </a:solidFill>
                <a:latin typeface="Arial" charset="0"/>
              </a:defRPr>
            </a:lvl1pPr>
            <a:lvl2pPr marL="742950" indent="-285750">
              <a:tabLst>
                <a:tab pos="361950" algn="l"/>
                <a:tab pos="895350" algn="l"/>
                <a:tab pos="4305300" algn="l"/>
                <a:tab pos="4848225" algn="l"/>
              </a:tabLst>
              <a:defRPr sz="1400">
                <a:solidFill>
                  <a:schemeClr val="tx1"/>
                </a:solidFill>
                <a:latin typeface="Arial" charset="0"/>
              </a:defRPr>
            </a:lvl2pPr>
            <a:lvl3pPr marL="1143000" indent="-228600">
              <a:tabLst>
                <a:tab pos="361950" algn="l"/>
                <a:tab pos="895350" algn="l"/>
                <a:tab pos="4305300" algn="l"/>
                <a:tab pos="4848225" algn="l"/>
              </a:tabLst>
              <a:defRPr sz="1400">
                <a:solidFill>
                  <a:schemeClr val="tx1"/>
                </a:solidFill>
                <a:latin typeface="Arial" charset="0"/>
              </a:defRPr>
            </a:lvl3pPr>
            <a:lvl4pPr marL="1600200" indent="-228600">
              <a:tabLst>
                <a:tab pos="361950" algn="l"/>
                <a:tab pos="895350" algn="l"/>
                <a:tab pos="4305300" algn="l"/>
                <a:tab pos="4848225" algn="l"/>
              </a:tabLst>
              <a:defRPr sz="1400">
                <a:solidFill>
                  <a:schemeClr val="tx1"/>
                </a:solidFill>
                <a:latin typeface="Arial" charset="0"/>
              </a:defRPr>
            </a:lvl4pPr>
            <a:lvl5pPr marL="2057400" indent="-228600">
              <a:tabLst>
                <a:tab pos="361950" algn="l"/>
                <a:tab pos="895350" algn="l"/>
                <a:tab pos="4305300" algn="l"/>
                <a:tab pos="4848225" algn="l"/>
              </a:tabLst>
              <a:defRPr sz="1400">
                <a:solidFill>
                  <a:schemeClr val="tx1"/>
                </a:solidFill>
                <a:latin typeface="Arial" charset="0"/>
              </a:defRPr>
            </a:lvl5pPr>
            <a:lvl6pPr marL="25146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6pPr>
            <a:lvl7pPr marL="29718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7pPr>
            <a:lvl8pPr marL="34290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8pPr>
            <a:lvl9pPr marL="3886200" indent="-228600" eaLnBrk="0" fontAlgn="base" hangingPunct="0">
              <a:spcBef>
                <a:spcPct val="0"/>
              </a:spcBef>
              <a:spcAft>
                <a:spcPct val="0"/>
              </a:spcAft>
              <a:tabLst>
                <a:tab pos="361950" algn="l"/>
                <a:tab pos="895350" algn="l"/>
                <a:tab pos="4305300" algn="l"/>
                <a:tab pos="4848225" algn="l"/>
              </a:tabLst>
              <a:defRPr sz="1400">
                <a:solidFill>
                  <a:schemeClr val="tx1"/>
                </a:solidFill>
                <a:latin typeface="Arial" charset="0"/>
              </a:defRPr>
            </a:lvl9pPr>
          </a:lstStyle>
          <a:p>
            <a:pPr>
              <a:spcBef>
                <a:spcPct val="65000"/>
              </a:spcBef>
            </a:pPr>
            <a:r>
              <a:rPr lang="en-US" sz="1800" b="1" dirty="0"/>
              <a:t>	</a:t>
            </a:r>
            <a:r>
              <a:rPr lang="en-US" sz="1800" b="1" dirty="0" smtClean="0"/>
              <a:t>Do </a:t>
            </a:r>
            <a:r>
              <a:rPr lang="en-US" sz="1800" b="1" dirty="0"/>
              <a:t>not reject </a:t>
            </a:r>
            <a:r>
              <a:rPr lang="en-US" sz="1800" b="1" i="1" dirty="0"/>
              <a:t>H</a:t>
            </a:r>
            <a:r>
              <a:rPr lang="en-US" sz="1800" b="1" baseline="-25000" dirty="0"/>
              <a:t>0</a:t>
            </a:r>
            <a:r>
              <a:rPr lang="en-US" sz="1800" b="1" dirty="0"/>
              <a:t> if</a:t>
            </a:r>
          </a:p>
        </p:txBody>
      </p:sp>
      <p:graphicFrame>
        <p:nvGraphicFramePr>
          <p:cNvPr id="59402" name="Object 10"/>
          <p:cNvGraphicFramePr>
            <a:graphicFrameLocks noChangeAspect="1"/>
          </p:cNvGraphicFramePr>
          <p:nvPr>
            <p:extLst>
              <p:ext uri="{D42A27DB-BD31-4B8C-83A1-F6EECF244321}">
                <p14:modId xmlns:p14="http://schemas.microsoft.com/office/powerpoint/2010/main" val="2332152985"/>
              </p:ext>
            </p:extLst>
          </p:nvPr>
        </p:nvGraphicFramePr>
        <p:xfrm>
          <a:off x="5705475" y="4156075"/>
          <a:ext cx="2901950" cy="508000"/>
        </p:xfrm>
        <a:graphic>
          <a:graphicData uri="http://schemas.openxmlformats.org/presentationml/2006/ole">
            <mc:AlternateContent xmlns:mc="http://schemas.openxmlformats.org/markup-compatibility/2006">
              <mc:Choice xmlns:v="urn:schemas-microsoft-com:vml" Requires="v">
                <p:oleObj spid="_x0000_s59768" name="Equation" r:id="rId15" imgW="2908080" imgH="507960" progId="Equation.DSMT4">
                  <p:embed/>
                </p:oleObj>
              </mc:Choice>
              <mc:Fallback>
                <p:oleObj name="Equation" r:id="rId15" imgW="2908080" imgH="507960" progId="Equation.DSMT4">
                  <p:embed/>
                  <p:pic>
                    <p:nvPicPr>
                      <p:cNvPr id="0" name="Object 10"/>
                      <p:cNvPicPr>
                        <a:picLocks noChangeAspect="1" noChangeArrowheads="1"/>
                      </p:cNvPicPr>
                      <p:nvPr/>
                    </p:nvPicPr>
                    <p:blipFill>
                      <a:blip r:embed="rId16"/>
                      <a:srcRect/>
                      <a:stretch>
                        <a:fillRect/>
                      </a:stretch>
                    </p:blipFill>
                    <p:spPr bwMode="auto">
                      <a:xfrm>
                        <a:off x="5705475" y="4156075"/>
                        <a:ext cx="29019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9399" name="Object 7"/>
          <p:cNvGraphicFramePr>
            <a:graphicFrameLocks noChangeAspect="1"/>
          </p:cNvGraphicFramePr>
          <p:nvPr>
            <p:extLst>
              <p:ext uri="{D42A27DB-BD31-4B8C-83A1-F6EECF244321}">
                <p14:modId xmlns:p14="http://schemas.microsoft.com/office/powerpoint/2010/main" val="3041716815"/>
              </p:ext>
            </p:extLst>
          </p:nvPr>
        </p:nvGraphicFramePr>
        <p:xfrm>
          <a:off x="2135188" y="3422650"/>
          <a:ext cx="2901950" cy="508000"/>
        </p:xfrm>
        <a:graphic>
          <a:graphicData uri="http://schemas.openxmlformats.org/presentationml/2006/ole">
            <mc:AlternateContent xmlns:mc="http://schemas.openxmlformats.org/markup-compatibility/2006">
              <mc:Choice xmlns:v="urn:schemas-microsoft-com:vml" Requires="v">
                <p:oleObj spid="_x0000_s59769" name="Equation" r:id="rId17" imgW="2908080" imgH="507960" progId="Equation.DSMT4">
                  <p:embed/>
                </p:oleObj>
              </mc:Choice>
              <mc:Fallback>
                <p:oleObj name="Equation" r:id="rId17" imgW="2908080" imgH="507960" progId="Equation.DSMT4">
                  <p:embed/>
                  <p:pic>
                    <p:nvPicPr>
                      <p:cNvPr id="0" name="Object 7"/>
                      <p:cNvPicPr>
                        <a:picLocks noChangeAspect="1" noChangeArrowheads="1"/>
                      </p:cNvPicPr>
                      <p:nvPr/>
                    </p:nvPicPr>
                    <p:blipFill>
                      <a:blip r:embed="rId18"/>
                      <a:srcRect/>
                      <a:stretch>
                        <a:fillRect/>
                      </a:stretch>
                    </p:blipFill>
                    <p:spPr bwMode="auto">
                      <a:xfrm>
                        <a:off x="2135188" y="3422650"/>
                        <a:ext cx="29019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9401" name="Object 9"/>
          <p:cNvGraphicFramePr>
            <a:graphicFrameLocks noChangeAspect="1"/>
          </p:cNvGraphicFramePr>
          <p:nvPr>
            <p:extLst>
              <p:ext uri="{D42A27DB-BD31-4B8C-83A1-F6EECF244321}">
                <p14:modId xmlns:p14="http://schemas.microsoft.com/office/powerpoint/2010/main" val="1125668585"/>
              </p:ext>
            </p:extLst>
          </p:nvPr>
        </p:nvGraphicFramePr>
        <p:xfrm>
          <a:off x="2135188" y="4156075"/>
          <a:ext cx="2901950" cy="508000"/>
        </p:xfrm>
        <a:graphic>
          <a:graphicData uri="http://schemas.openxmlformats.org/presentationml/2006/ole">
            <mc:AlternateContent xmlns:mc="http://schemas.openxmlformats.org/markup-compatibility/2006">
              <mc:Choice xmlns:v="urn:schemas-microsoft-com:vml" Requires="v">
                <p:oleObj spid="_x0000_s59770" name="Equation" r:id="rId19" imgW="2908080" imgH="507960" progId="Equation.DSMT4">
                  <p:embed/>
                </p:oleObj>
              </mc:Choice>
              <mc:Fallback>
                <p:oleObj name="Equation" r:id="rId19" imgW="2908080" imgH="507960" progId="Equation.DSMT4">
                  <p:embed/>
                  <p:pic>
                    <p:nvPicPr>
                      <p:cNvPr id="0" name="Object 9"/>
                      <p:cNvPicPr>
                        <a:picLocks noChangeAspect="1" noChangeArrowheads="1"/>
                      </p:cNvPicPr>
                      <p:nvPr/>
                    </p:nvPicPr>
                    <p:blipFill>
                      <a:blip r:embed="rId20"/>
                      <a:srcRect/>
                      <a:stretch>
                        <a:fillRect/>
                      </a:stretch>
                    </p:blipFill>
                    <p:spPr bwMode="auto">
                      <a:xfrm>
                        <a:off x="2135188" y="4156075"/>
                        <a:ext cx="29019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9403" name="Object 11"/>
          <p:cNvGraphicFramePr>
            <a:graphicFrameLocks noChangeAspect="1"/>
          </p:cNvGraphicFramePr>
          <p:nvPr>
            <p:extLst>
              <p:ext uri="{D42A27DB-BD31-4B8C-83A1-F6EECF244321}">
                <p14:modId xmlns:p14="http://schemas.microsoft.com/office/powerpoint/2010/main" val="1678929813"/>
              </p:ext>
            </p:extLst>
          </p:nvPr>
        </p:nvGraphicFramePr>
        <p:xfrm>
          <a:off x="2832100" y="4851400"/>
          <a:ext cx="5422900" cy="498475"/>
        </p:xfrm>
        <a:graphic>
          <a:graphicData uri="http://schemas.openxmlformats.org/presentationml/2006/ole">
            <mc:AlternateContent xmlns:mc="http://schemas.openxmlformats.org/markup-compatibility/2006">
              <mc:Choice xmlns:v="urn:schemas-microsoft-com:vml" Requires="v">
                <p:oleObj spid="_x0000_s59771" name="Equation" r:id="rId21" imgW="5422680" imgH="507960" progId="Equation.DSMT4">
                  <p:embed/>
                </p:oleObj>
              </mc:Choice>
              <mc:Fallback>
                <p:oleObj name="Equation" r:id="rId21" imgW="5422680" imgH="507960" progId="Equation.DSMT4">
                  <p:embed/>
                  <p:pic>
                    <p:nvPicPr>
                      <p:cNvPr id="0" name="Object 11"/>
                      <p:cNvPicPr>
                        <a:picLocks noChangeAspect="1" noChangeArrowheads="1"/>
                      </p:cNvPicPr>
                      <p:nvPr/>
                    </p:nvPicPr>
                    <p:blipFill>
                      <a:blip r:embed="rId22"/>
                      <a:srcRect/>
                      <a:stretch>
                        <a:fillRect/>
                      </a:stretch>
                    </p:blipFill>
                    <p:spPr bwMode="auto">
                      <a:xfrm>
                        <a:off x="2832100" y="4851400"/>
                        <a:ext cx="54229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Grp="1" noChangeAspect="1"/>
          </p:cNvGraphicFramePr>
          <p:nvPr>
            <p:extLst>
              <p:ext uri="{D42A27DB-BD31-4B8C-83A1-F6EECF244321}">
                <p14:modId xmlns:p14="http://schemas.microsoft.com/office/powerpoint/2010/main" val="4007252699"/>
              </p:ext>
            </p:extLst>
          </p:nvPr>
        </p:nvGraphicFramePr>
        <p:xfrm>
          <a:off x="3921125" y="6076950"/>
          <a:ext cx="220663" cy="288925"/>
        </p:xfrm>
        <a:graphic>
          <a:graphicData uri="http://schemas.openxmlformats.org/presentationml/2006/ole">
            <mc:AlternateContent xmlns:mc="http://schemas.openxmlformats.org/markup-compatibility/2006">
              <mc:Choice xmlns:v="urn:schemas-microsoft-com:vml" Requires="v">
                <p:oleObj spid="_x0000_s59772" name="Equation" r:id="rId23" imgW="330120" imgH="431640" progId="Equation.DSMT4">
                  <p:embed/>
                </p:oleObj>
              </mc:Choice>
              <mc:Fallback>
                <p:oleObj name="Equation" r:id="rId23" imgW="330120" imgH="431640" progId="Equation.DSMT4">
                  <p:embed/>
                  <p:pic>
                    <p:nvPicPr>
                      <p:cNvPr id="0" name="Object 3"/>
                      <p:cNvPicPr>
                        <a:picLocks noGrp="1"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921125" y="6076950"/>
                        <a:ext cx="220663"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0420" name="Text Box 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For an example of the construction of a confidence interval, we will return to the </a:t>
            </a:r>
            <a:r>
              <a:rPr lang="en-GB" sz="1500" b="1" dirty="0" smtClean="0"/>
              <a:t>wage </a:t>
            </a:r>
            <a:r>
              <a:rPr lang="en-GB" sz="1500" b="1" dirty="0"/>
              <a:t>e</a:t>
            </a:r>
            <a:r>
              <a:rPr lang="en-GB" sz="1500" b="1" dirty="0" smtClean="0"/>
              <a:t>quation </a:t>
            </a:r>
            <a:r>
              <a:rPr lang="en-GB" sz="1500" b="1" dirty="0"/>
              <a:t>fitted earlier.  We will construct a 95% confidence interval for </a:t>
            </a:r>
            <a:r>
              <a:rPr lang="en-GB" sz="1500" b="1" i="1" dirty="0">
                <a:latin typeface="Symbol" pitchFamily="18" charset="2"/>
              </a:rPr>
              <a:t>b</a:t>
            </a:r>
            <a:r>
              <a:rPr lang="en-GB" sz="1500" b="1" baseline="-25000" dirty="0"/>
              <a:t>2</a:t>
            </a:r>
            <a:r>
              <a:rPr lang="en-GB" sz="1500" b="1" dirty="0"/>
              <a:t>.</a:t>
            </a:r>
            <a:endParaRPr lang="en-GB" sz="1500" dirty="0"/>
          </a:p>
        </p:txBody>
      </p:sp>
      <p:sp>
        <p:nvSpPr>
          <p:cNvPr id="60425" name="Text Box 2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6</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0"/>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smtClean="0"/>
              <a:t>CONFIDENCE INTERVALS FOR REGRESSION COEFFICIENTS</a:t>
            </a:r>
            <a:endParaRPr lang="en-GB" sz="1600" dirty="0">
              <a:latin typeface="Times New Roman" pitchFamily="18" charset="0"/>
            </a:endParaRPr>
          </a:p>
        </p:txBody>
      </p:sp>
      <p:sp>
        <p:nvSpPr>
          <p:cNvPr id="20"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2"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
        <p:nvSpPr>
          <p:cNvPr id="25" name="Rectangle 24"/>
          <p:cNvSpPr>
            <a:spLocks noChangeArrowheads="1"/>
          </p:cNvSpPr>
          <p:nvPr/>
        </p:nvSpPr>
        <p:spPr bwMode="auto">
          <a:xfrm>
            <a:off x="0" y="3903750"/>
            <a:ext cx="9144000" cy="154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1601512689"/>
              </p:ext>
            </p:extLst>
          </p:nvPr>
        </p:nvGraphicFramePr>
        <p:xfrm>
          <a:off x="1717675" y="4003675"/>
          <a:ext cx="5422900" cy="498475"/>
        </p:xfrm>
        <a:graphic>
          <a:graphicData uri="http://schemas.openxmlformats.org/presentationml/2006/ole">
            <mc:AlternateContent xmlns:mc="http://schemas.openxmlformats.org/markup-compatibility/2006">
              <mc:Choice xmlns:v="urn:schemas-microsoft-com:vml" Requires="v">
                <p:oleObj spid="_x0000_s60468" name="Equation" r:id="rId3" imgW="5422680" imgH="507960" progId="Equation.DSMT4">
                  <p:embed/>
                </p:oleObj>
              </mc:Choice>
              <mc:Fallback>
                <p:oleObj name="Equation" r:id="rId3" imgW="5422680" imgH="50796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7675" y="4003675"/>
                        <a:ext cx="54229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1449" name="Text Box 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The point estimate </a:t>
            </a:r>
            <a:r>
              <a:rPr lang="en-GB" sz="1500" b="1" i="1" dirty="0">
                <a:latin typeface="Symbol" pitchFamily="18" charset="2"/>
              </a:rPr>
              <a:t>b</a:t>
            </a:r>
            <a:r>
              <a:rPr lang="en-GB" sz="1500" b="1" baseline="-25000" dirty="0"/>
              <a:t>2</a:t>
            </a:r>
            <a:r>
              <a:rPr lang="en-GB" sz="1500" b="1" dirty="0"/>
              <a:t> is </a:t>
            </a:r>
            <a:r>
              <a:rPr lang="en-GB" sz="1500" b="1" dirty="0" smtClean="0"/>
              <a:t>1.266 </a:t>
            </a:r>
            <a:r>
              <a:rPr lang="en-GB" sz="1500" b="1" dirty="0"/>
              <a:t>and its standard error is </a:t>
            </a:r>
            <a:r>
              <a:rPr lang="en-GB" sz="1500" b="1" dirty="0" smtClean="0"/>
              <a:t>0.185.</a:t>
            </a:r>
            <a:endParaRPr lang="en-GB" sz="1500" dirty="0"/>
          </a:p>
        </p:txBody>
      </p:sp>
      <p:sp>
        <p:nvSpPr>
          <p:cNvPr id="61454" name="Text Box 1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7</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0"/>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smtClean="0"/>
              <a:t>CONFIDENCE INTERVALS FOR REGRESSION COEFFICIENTS</a:t>
            </a:r>
            <a:endParaRPr lang="en-GB" sz="1600" dirty="0">
              <a:latin typeface="Times New Roman" pitchFamily="18" charset="0"/>
            </a:endParaRPr>
          </a:p>
        </p:txBody>
      </p:sp>
      <p:sp>
        <p:nvSpPr>
          <p:cNvPr id="26"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61442" name="Rectangle 14"/>
          <p:cNvSpPr>
            <a:spLocks noChangeArrowheads="1"/>
          </p:cNvSpPr>
          <p:nvPr/>
        </p:nvSpPr>
        <p:spPr bwMode="auto">
          <a:xfrm>
            <a:off x="363600" y="3043125"/>
            <a:ext cx="3708000" cy="2301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
        <p:nvSpPr>
          <p:cNvPr id="29" name="Rectangle 28"/>
          <p:cNvSpPr>
            <a:spLocks noChangeArrowheads="1"/>
          </p:cNvSpPr>
          <p:nvPr/>
        </p:nvSpPr>
        <p:spPr bwMode="auto">
          <a:xfrm>
            <a:off x="0" y="3903750"/>
            <a:ext cx="9144000" cy="154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0" name="Object 29"/>
          <p:cNvGraphicFramePr>
            <a:graphicFrameLocks noChangeAspect="1"/>
          </p:cNvGraphicFramePr>
          <p:nvPr>
            <p:extLst>
              <p:ext uri="{D42A27DB-BD31-4B8C-83A1-F6EECF244321}">
                <p14:modId xmlns:p14="http://schemas.microsoft.com/office/powerpoint/2010/main" val="789871568"/>
              </p:ext>
            </p:extLst>
          </p:nvPr>
        </p:nvGraphicFramePr>
        <p:xfrm>
          <a:off x="1717675" y="4003675"/>
          <a:ext cx="5422900" cy="498475"/>
        </p:xfrm>
        <a:graphic>
          <a:graphicData uri="http://schemas.openxmlformats.org/presentationml/2006/ole">
            <mc:AlternateContent xmlns:mc="http://schemas.openxmlformats.org/markup-compatibility/2006">
              <mc:Choice xmlns:v="urn:schemas-microsoft-com:vml" Requires="v">
                <p:oleObj spid="_x0000_s61497" name="Equation" r:id="rId3" imgW="5422680" imgH="507960" progId="Equation.DSMT4">
                  <p:embed/>
                </p:oleObj>
              </mc:Choice>
              <mc:Fallback>
                <p:oleObj name="Equation" r:id="rId3" imgW="5422680" imgH="50796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7675" y="4003675"/>
                        <a:ext cx="54229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443" name="Rectangle 13"/>
          <p:cNvSpPr>
            <a:spLocks noChangeArrowheads="1"/>
          </p:cNvSpPr>
          <p:nvPr/>
        </p:nvSpPr>
        <p:spPr bwMode="auto">
          <a:xfrm>
            <a:off x="5854700" y="4556125"/>
            <a:ext cx="771525" cy="3063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444" name="Rectangle 12"/>
          <p:cNvSpPr>
            <a:spLocks noChangeArrowheads="1"/>
          </p:cNvSpPr>
          <p:nvPr/>
        </p:nvSpPr>
        <p:spPr bwMode="auto">
          <a:xfrm>
            <a:off x="4849813" y="4556125"/>
            <a:ext cx="771525" cy="3063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445" name="Rectangle 11"/>
          <p:cNvSpPr>
            <a:spLocks noChangeArrowheads="1"/>
          </p:cNvSpPr>
          <p:nvPr/>
        </p:nvSpPr>
        <p:spPr bwMode="auto">
          <a:xfrm>
            <a:off x="2282825" y="4556125"/>
            <a:ext cx="771525" cy="3063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446" name="Rectangle 9"/>
          <p:cNvSpPr>
            <a:spLocks noChangeArrowheads="1"/>
          </p:cNvSpPr>
          <p:nvPr/>
        </p:nvSpPr>
        <p:spPr bwMode="auto">
          <a:xfrm>
            <a:off x="1295400" y="4556125"/>
            <a:ext cx="771525" cy="3063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Text Box 12"/>
          <p:cNvSpPr txBox="1">
            <a:spLocks noChangeArrowheads="1"/>
          </p:cNvSpPr>
          <p:nvPr/>
        </p:nvSpPr>
        <p:spPr bwMode="auto">
          <a:xfrm>
            <a:off x="321450" y="4475164"/>
            <a:ext cx="8532813" cy="11160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038600" algn="ctr"/>
              </a:tabLst>
              <a:defRPr sz="1400">
                <a:solidFill>
                  <a:schemeClr val="tx1"/>
                </a:solidFill>
                <a:latin typeface="Arial" charset="0"/>
              </a:defRPr>
            </a:lvl1pPr>
            <a:lvl2pPr marL="742950" indent="-285750">
              <a:tabLst>
                <a:tab pos="4038600" algn="ctr"/>
              </a:tabLst>
              <a:defRPr sz="1400">
                <a:solidFill>
                  <a:schemeClr val="tx1"/>
                </a:solidFill>
                <a:latin typeface="Arial" charset="0"/>
              </a:defRPr>
            </a:lvl2pPr>
            <a:lvl3pPr marL="1143000" indent="-228600">
              <a:tabLst>
                <a:tab pos="4038600" algn="ctr"/>
              </a:tabLst>
              <a:defRPr sz="1400">
                <a:solidFill>
                  <a:schemeClr val="tx1"/>
                </a:solidFill>
                <a:latin typeface="Arial" charset="0"/>
              </a:defRPr>
            </a:lvl3pPr>
            <a:lvl4pPr marL="1600200" indent="-228600">
              <a:tabLst>
                <a:tab pos="4038600" algn="ctr"/>
              </a:tabLst>
              <a:defRPr sz="1400">
                <a:solidFill>
                  <a:schemeClr val="tx1"/>
                </a:solidFill>
                <a:latin typeface="Arial" charset="0"/>
              </a:defRPr>
            </a:lvl4pPr>
            <a:lvl5pPr marL="2057400" indent="-228600">
              <a:tabLst>
                <a:tab pos="4038600" algn="ctr"/>
              </a:tabLst>
              <a:defRPr sz="1400">
                <a:solidFill>
                  <a:schemeClr val="tx1"/>
                </a:solidFill>
                <a:latin typeface="Arial" charset="0"/>
              </a:defRPr>
            </a:lvl5pPr>
            <a:lvl6pPr marL="2514600" indent="-228600" eaLnBrk="0" fontAlgn="base" hangingPunct="0">
              <a:spcBef>
                <a:spcPct val="0"/>
              </a:spcBef>
              <a:spcAft>
                <a:spcPct val="0"/>
              </a:spcAft>
              <a:tabLst>
                <a:tab pos="4038600" algn="ctr"/>
              </a:tabLst>
              <a:defRPr sz="1400">
                <a:solidFill>
                  <a:schemeClr val="tx1"/>
                </a:solidFill>
                <a:latin typeface="Arial" charset="0"/>
              </a:defRPr>
            </a:lvl6pPr>
            <a:lvl7pPr marL="2971800" indent="-228600" eaLnBrk="0" fontAlgn="base" hangingPunct="0">
              <a:spcBef>
                <a:spcPct val="0"/>
              </a:spcBef>
              <a:spcAft>
                <a:spcPct val="0"/>
              </a:spcAft>
              <a:tabLst>
                <a:tab pos="4038600" algn="ctr"/>
              </a:tabLst>
              <a:defRPr sz="1400">
                <a:solidFill>
                  <a:schemeClr val="tx1"/>
                </a:solidFill>
                <a:latin typeface="Arial" charset="0"/>
              </a:defRPr>
            </a:lvl7pPr>
            <a:lvl8pPr marL="3429000" indent="-228600" eaLnBrk="0" fontAlgn="base" hangingPunct="0">
              <a:spcBef>
                <a:spcPct val="0"/>
              </a:spcBef>
              <a:spcAft>
                <a:spcPct val="0"/>
              </a:spcAft>
              <a:tabLst>
                <a:tab pos="4038600" algn="ctr"/>
              </a:tabLst>
              <a:defRPr sz="1400">
                <a:solidFill>
                  <a:schemeClr val="tx1"/>
                </a:solidFill>
                <a:latin typeface="Arial" charset="0"/>
              </a:defRPr>
            </a:lvl8pPr>
            <a:lvl9pPr marL="3886200" indent="-228600" eaLnBrk="0" fontAlgn="base" hangingPunct="0">
              <a:spcBef>
                <a:spcPct val="0"/>
              </a:spcBef>
              <a:spcAft>
                <a:spcPct val="0"/>
              </a:spcAft>
              <a:tabLst>
                <a:tab pos="4038600" algn="ctr"/>
              </a:tabLst>
              <a:defRPr sz="1400">
                <a:solidFill>
                  <a:schemeClr val="tx1"/>
                </a:solidFill>
                <a:latin typeface="Arial" charset="0"/>
              </a:defRPr>
            </a:lvl9pPr>
          </a:lstStyle>
          <a:p>
            <a:pPr>
              <a:spcBef>
                <a:spcPct val="15000"/>
              </a:spcBef>
            </a:pPr>
            <a:r>
              <a:rPr lang="en-US" b="1" dirty="0"/>
              <a:t>	</a:t>
            </a:r>
            <a:r>
              <a:rPr lang="en-US" sz="2400" b="1" dirty="0" smtClean="0">
                <a:latin typeface="Times New Roman" pitchFamily="18" charset="0"/>
              </a:rPr>
              <a:t>1.266 </a:t>
            </a:r>
            <a:r>
              <a:rPr lang="en-US" sz="2400" b="1" dirty="0">
                <a:latin typeface="Times New Roman" pitchFamily="18" charset="0"/>
              </a:rPr>
              <a:t>– </a:t>
            </a:r>
            <a:r>
              <a:rPr lang="en-US" sz="2400" b="1" dirty="0" smtClean="0">
                <a:latin typeface="Times New Roman" pitchFamily="18" charset="0"/>
              </a:rPr>
              <a:t>0.185 </a:t>
            </a:r>
            <a:r>
              <a:rPr lang="en-US" sz="1800" b="1" dirty="0"/>
              <a:t>x</a:t>
            </a:r>
            <a:r>
              <a:rPr lang="en-US" sz="2400" b="1" dirty="0">
                <a:latin typeface="Times New Roman" pitchFamily="18" charset="0"/>
              </a:rPr>
              <a:t> 1.965 </a:t>
            </a:r>
            <a:r>
              <a:rPr lang="en-US" sz="2400" b="1" dirty="0">
                <a:latin typeface="Times New Roman" pitchFamily="18" charset="0"/>
                <a:cs typeface="Arial" charset="0"/>
              </a:rPr>
              <a:t>≤</a:t>
            </a:r>
            <a:r>
              <a:rPr lang="en-US" sz="2400" b="1" dirty="0">
                <a:latin typeface="Times New Roman" pitchFamily="18" charset="0"/>
              </a:rPr>
              <a:t> </a:t>
            </a:r>
            <a:r>
              <a:rPr lang="en-US" sz="2400" b="1" i="1" dirty="0">
                <a:latin typeface="Symbol" pitchFamily="18" charset="2"/>
              </a:rPr>
              <a:t>b</a:t>
            </a:r>
            <a:r>
              <a:rPr lang="en-US" sz="2400" b="1" baseline="-25000" dirty="0">
                <a:latin typeface="Times New Roman" pitchFamily="18" charset="0"/>
              </a:rPr>
              <a:t>2</a:t>
            </a:r>
            <a:r>
              <a:rPr lang="en-US" sz="2400" b="1" dirty="0">
                <a:latin typeface="Times New Roman" pitchFamily="18" charset="0"/>
              </a:rPr>
              <a:t> </a:t>
            </a:r>
            <a:r>
              <a:rPr lang="en-US" sz="2400" b="1" dirty="0">
                <a:latin typeface="Times New Roman" pitchFamily="18" charset="0"/>
                <a:cs typeface="Arial" charset="0"/>
              </a:rPr>
              <a:t>≤</a:t>
            </a:r>
            <a:r>
              <a:rPr lang="en-US" sz="2400" b="1" dirty="0">
                <a:latin typeface="Times New Roman" pitchFamily="18" charset="0"/>
              </a:rPr>
              <a:t> </a:t>
            </a:r>
            <a:r>
              <a:rPr lang="en-US" sz="2400" b="1" dirty="0" smtClean="0">
                <a:latin typeface="Times New Roman" pitchFamily="18" charset="0"/>
              </a:rPr>
              <a:t>1.266 </a:t>
            </a:r>
            <a:r>
              <a:rPr lang="en-US" sz="2400" b="1" dirty="0">
                <a:latin typeface="Times New Roman" pitchFamily="18" charset="0"/>
              </a:rPr>
              <a:t>+ </a:t>
            </a:r>
            <a:r>
              <a:rPr lang="en-US" sz="2400" b="1" dirty="0" smtClean="0">
                <a:latin typeface="Times New Roman" pitchFamily="18" charset="0"/>
              </a:rPr>
              <a:t>0.185 </a:t>
            </a:r>
            <a:r>
              <a:rPr lang="en-US" sz="1800" b="1" dirty="0"/>
              <a:t>x</a:t>
            </a:r>
            <a:r>
              <a:rPr lang="en-US" sz="2400" b="1" dirty="0">
                <a:latin typeface="Times New Roman" pitchFamily="18" charset="0"/>
              </a:rPr>
              <a:t> </a:t>
            </a:r>
            <a:r>
              <a:rPr lang="en-US" sz="2400" b="1" dirty="0" smtClean="0">
                <a:latin typeface="Times New Roman" pitchFamily="18" charset="0"/>
              </a:rPr>
              <a:t>1.965</a:t>
            </a:r>
            <a:r>
              <a:rPr lang="en-US" sz="2400" dirty="0" smtClean="0">
                <a:latin typeface="Times New Roman" pitchFamily="18" charset="0"/>
              </a:rPr>
              <a:t>  </a:t>
            </a:r>
            <a:endParaRPr lang="en-US" sz="2400" dirty="0">
              <a:latin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2470" name="Text Box 9"/>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The critical value of </a:t>
            </a:r>
            <a:r>
              <a:rPr lang="en-GB" sz="1500" b="1" i="1" dirty="0"/>
              <a:t>t</a:t>
            </a:r>
            <a:r>
              <a:rPr lang="en-GB" sz="1500" b="1" dirty="0"/>
              <a:t> at the 5% significance level with </a:t>
            </a:r>
            <a:r>
              <a:rPr lang="en-GB" sz="1500" b="1" dirty="0" smtClean="0"/>
              <a:t>498 </a:t>
            </a:r>
            <a:r>
              <a:rPr lang="en-GB" sz="1500" b="1" dirty="0"/>
              <a:t>degrees of freedom is 1.965.</a:t>
            </a:r>
            <a:endParaRPr lang="en-GB" sz="1500" dirty="0"/>
          </a:p>
        </p:txBody>
      </p:sp>
      <p:sp>
        <p:nvSpPr>
          <p:cNvPr id="62475" name="Text Box 1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8</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0"/>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smtClean="0"/>
              <a:t>CONFIDENCE INTERVALS FOR REGRESSION COEFFICIENTS</a:t>
            </a:r>
            <a:endParaRPr lang="en-GB" sz="1600" dirty="0">
              <a:latin typeface="Times New Roman" pitchFamily="18" charset="0"/>
            </a:endParaRPr>
          </a:p>
        </p:txBody>
      </p:sp>
      <p:sp>
        <p:nvSpPr>
          <p:cNvPr id="20" name="Rectangle 7"/>
          <p:cNvSpPr>
            <a:spLocks noChangeArrowheads="1"/>
          </p:cNvSpPr>
          <p:nvPr/>
        </p:nvSpPr>
        <p:spPr bwMode="auto">
          <a:xfrm>
            <a:off x="363600" y="640800"/>
            <a:ext cx="17985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6"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
        <p:nvSpPr>
          <p:cNvPr id="36" name="Rectangle 35"/>
          <p:cNvSpPr>
            <a:spLocks noChangeArrowheads="1"/>
          </p:cNvSpPr>
          <p:nvPr/>
        </p:nvSpPr>
        <p:spPr bwMode="auto">
          <a:xfrm>
            <a:off x="0" y="3903750"/>
            <a:ext cx="9144000" cy="154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9"/>
          <p:cNvSpPr>
            <a:spLocks noChangeArrowheads="1"/>
          </p:cNvSpPr>
          <p:nvPr/>
        </p:nvSpPr>
        <p:spPr bwMode="auto">
          <a:xfrm>
            <a:off x="6829425" y="4556125"/>
            <a:ext cx="771525" cy="3063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Rectangle 9"/>
          <p:cNvSpPr>
            <a:spLocks noChangeArrowheads="1"/>
          </p:cNvSpPr>
          <p:nvPr/>
        </p:nvSpPr>
        <p:spPr bwMode="auto">
          <a:xfrm>
            <a:off x="3267075" y="4556125"/>
            <a:ext cx="771525" cy="3063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8" name="Object 37"/>
          <p:cNvGraphicFramePr>
            <a:graphicFrameLocks noChangeAspect="1"/>
          </p:cNvGraphicFramePr>
          <p:nvPr>
            <p:extLst>
              <p:ext uri="{D42A27DB-BD31-4B8C-83A1-F6EECF244321}">
                <p14:modId xmlns:p14="http://schemas.microsoft.com/office/powerpoint/2010/main" val="3428365549"/>
              </p:ext>
            </p:extLst>
          </p:nvPr>
        </p:nvGraphicFramePr>
        <p:xfrm>
          <a:off x="1717675" y="4003675"/>
          <a:ext cx="5422900" cy="498475"/>
        </p:xfrm>
        <a:graphic>
          <a:graphicData uri="http://schemas.openxmlformats.org/presentationml/2006/ole">
            <mc:AlternateContent xmlns:mc="http://schemas.openxmlformats.org/markup-compatibility/2006">
              <mc:Choice xmlns:v="urn:schemas-microsoft-com:vml" Requires="v">
                <p:oleObj spid="_x0000_s62519" name="Equation" r:id="rId3" imgW="5422680" imgH="507960" progId="Equation.DSMT4">
                  <p:embed/>
                </p:oleObj>
              </mc:Choice>
              <mc:Fallback>
                <p:oleObj name="Equation" r:id="rId3" imgW="5422680" imgH="50796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7675" y="4003675"/>
                        <a:ext cx="54229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9" name="Text Box 12"/>
          <p:cNvSpPr txBox="1">
            <a:spLocks noChangeArrowheads="1"/>
          </p:cNvSpPr>
          <p:nvPr/>
        </p:nvSpPr>
        <p:spPr bwMode="auto">
          <a:xfrm>
            <a:off x="321450" y="4475164"/>
            <a:ext cx="8532813" cy="11160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038600" algn="ctr"/>
              </a:tabLst>
              <a:defRPr sz="1400">
                <a:solidFill>
                  <a:schemeClr val="tx1"/>
                </a:solidFill>
                <a:latin typeface="Arial" charset="0"/>
              </a:defRPr>
            </a:lvl1pPr>
            <a:lvl2pPr marL="742950" indent="-285750">
              <a:tabLst>
                <a:tab pos="4038600" algn="ctr"/>
              </a:tabLst>
              <a:defRPr sz="1400">
                <a:solidFill>
                  <a:schemeClr val="tx1"/>
                </a:solidFill>
                <a:latin typeface="Arial" charset="0"/>
              </a:defRPr>
            </a:lvl2pPr>
            <a:lvl3pPr marL="1143000" indent="-228600">
              <a:tabLst>
                <a:tab pos="4038600" algn="ctr"/>
              </a:tabLst>
              <a:defRPr sz="1400">
                <a:solidFill>
                  <a:schemeClr val="tx1"/>
                </a:solidFill>
                <a:latin typeface="Arial" charset="0"/>
              </a:defRPr>
            </a:lvl3pPr>
            <a:lvl4pPr marL="1600200" indent="-228600">
              <a:tabLst>
                <a:tab pos="4038600" algn="ctr"/>
              </a:tabLst>
              <a:defRPr sz="1400">
                <a:solidFill>
                  <a:schemeClr val="tx1"/>
                </a:solidFill>
                <a:latin typeface="Arial" charset="0"/>
              </a:defRPr>
            </a:lvl4pPr>
            <a:lvl5pPr marL="2057400" indent="-228600">
              <a:tabLst>
                <a:tab pos="4038600" algn="ctr"/>
              </a:tabLst>
              <a:defRPr sz="1400">
                <a:solidFill>
                  <a:schemeClr val="tx1"/>
                </a:solidFill>
                <a:latin typeface="Arial" charset="0"/>
              </a:defRPr>
            </a:lvl5pPr>
            <a:lvl6pPr marL="2514600" indent="-228600" eaLnBrk="0" fontAlgn="base" hangingPunct="0">
              <a:spcBef>
                <a:spcPct val="0"/>
              </a:spcBef>
              <a:spcAft>
                <a:spcPct val="0"/>
              </a:spcAft>
              <a:tabLst>
                <a:tab pos="4038600" algn="ctr"/>
              </a:tabLst>
              <a:defRPr sz="1400">
                <a:solidFill>
                  <a:schemeClr val="tx1"/>
                </a:solidFill>
                <a:latin typeface="Arial" charset="0"/>
              </a:defRPr>
            </a:lvl6pPr>
            <a:lvl7pPr marL="2971800" indent="-228600" eaLnBrk="0" fontAlgn="base" hangingPunct="0">
              <a:spcBef>
                <a:spcPct val="0"/>
              </a:spcBef>
              <a:spcAft>
                <a:spcPct val="0"/>
              </a:spcAft>
              <a:tabLst>
                <a:tab pos="4038600" algn="ctr"/>
              </a:tabLst>
              <a:defRPr sz="1400">
                <a:solidFill>
                  <a:schemeClr val="tx1"/>
                </a:solidFill>
                <a:latin typeface="Arial" charset="0"/>
              </a:defRPr>
            </a:lvl7pPr>
            <a:lvl8pPr marL="3429000" indent="-228600" eaLnBrk="0" fontAlgn="base" hangingPunct="0">
              <a:spcBef>
                <a:spcPct val="0"/>
              </a:spcBef>
              <a:spcAft>
                <a:spcPct val="0"/>
              </a:spcAft>
              <a:tabLst>
                <a:tab pos="4038600" algn="ctr"/>
              </a:tabLst>
              <a:defRPr sz="1400">
                <a:solidFill>
                  <a:schemeClr val="tx1"/>
                </a:solidFill>
                <a:latin typeface="Arial" charset="0"/>
              </a:defRPr>
            </a:lvl8pPr>
            <a:lvl9pPr marL="3886200" indent="-228600" eaLnBrk="0" fontAlgn="base" hangingPunct="0">
              <a:spcBef>
                <a:spcPct val="0"/>
              </a:spcBef>
              <a:spcAft>
                <a:spcPct val="0"/>
              </a:spcAft>
              <a:tabLst>
                <a:tab pos="4038600" algn="ctr"/>
              </a:tabLst>
              <a:defRPr sz="1400">
                <a:solidFill>
                  <a:schemeClr val="tx1"/>
                </a:solidFill>
                <a:latin typeface="Arial" charset="0"/>
              </a:defRPr>
            </a:lvl9pPr>
          </a:lstStyle>
          <a:p>
            <a:pPr>
              <a:spcBef>
                <a:spcPct val="15000"/>
              </a:spcBef>
            </a:pPr>
            <a:r>
              <a:rPr lang="en-US" b="1" dirty="0"/>
              <a:t>	</a:t>
            </a:r>
            <a:r>
              <a:rPr lang="en-US" sz="2400" b="1" dirty="0" smtClean="0">
                <a:latin typeface="Times New Roman" pitchFamily="18" charset="0"/>
              </a:rPr>
              <a:t>1.266 </a:t>
            </a:r>
            <a:r>
              <a:rPr lang="en-US" sz="2400" b="1" dirty="0">
                <a:latin typeface="Times New Roman" pitchFamily="18" charset="0"/>
              </a:rPr>
              <a:t>– </a:t>
            </a:r>
            <a:r>
              <a:rPr lang="en-US" sz="2400" b="1" dirty="0" smtClean="0">
                <a:latin typeface="Times New Roman" pitchFamily="18" charset="0"/>
              </a:rPr>
              <a:t>0.185 </a:t>
            </a:r>
            <a:r>
              <a:rPr lang="en-US" sz="1800" b="1" dirty="0"/>
              <a:t>x</a:t>
            </a:r>
            <a:r>
              <a:rPr lang="en-US" sz="2400" b="1" dirty="0">
                <a:latin typeface="Times New Roman" pitchFamily="18" charset="0"/>
              </a:rPr>
              <a:t> 1.965 </a:t>
            </a:r>
            <a:r>
              <a:rPr lang="en-US" sz="2400" b="1" dirty="0">
                <a:latin typeface="Times New Roman" pitchFamily="18" charset="0"/>
                <a:cs typeface="Arial" charset="0"/>
              </a:rPr>
              <a:t>≤</a:t>
            </a:r>
            <a:r>
              <a:rPr lang="en-US" sz="2400" b="1" dirty="0">
                <a:latin typeface="Times New Roman" pitchFamily="18" charset="0"/>
              </a:rPr>
              <a:t> </a:t>
            </a:r>
            <a:r>
              <a:rPr lang="en-US" sz="2400" b="1" i="1" dirty="0">
                <a:latin typeface="Symbol" pitchFamily="18" charset="2"/>
              </a:rPr>
              <a:t>b</a:t>
            </a:r>
            <a:r>
              <a:rPr lang="en-US" sz="2400" b="1" baseline="-25000" dirty="0">
                <a:latin typeface="Times New Roman" pitchFamily="18" charset="0"/>
              </a:rPr>
              <a:t>2</a:t>
            </a:r>
            <a:r>
              <a:rPr lang="en-US" sz="2400" b="1" dirty="0">
                <a:latin typeface="Times New Roman" pitchFamily="18" charset="0"/>
              </a:rPr>
              <a:t> </a:t>
            </a:r>
            <a:r>
              <a:rPr lang="en-US" sz="2400" b="1" dirty="0">
                <a:latin typeface="Times New Roman" pitchFamily="18" charset="0"/>
                <a:cs typeface="Arial" charset="0"/>
              </a:rPr>
              <a:t>≤</a:t>
            </a:r>
            <a:r>
              <a:rPr lang="en-US" sz="2400" b="1" dirty="0">
                <a:latin typeface="Times New Roman" pitchFamily="18" charset="0"/>
              </a:rPr>
              <a:t> </a:t>
            </a:r>
            <a:r>
              <a:rPr lang="en-US" sz="2400" b="1" dirty="0" smtClean="0">
                <a:latin typeface="Times New Roman" pitchFamily="18" charset="0"/>
              </a:rPr>
              <a:t>1.266 </a:t>
            </a:r>
            <a:r>
              <a:rPr lang="en-US" sz="2400" b="1" dirty="0">
                <a:latin typeface="Times New Roman" pitchFamily="18" charset="0"/>
              </a:rPr>
              <a:t>+ </a:t>
            </a:r>
            <a:r>
              <a:rPr lang="en-US" sz="2400" b="1" dirty="0" smtClean="0">
                <a:latin typeface="Times New Roman" pitchFamily="18" charset="0"/>
              </a:rPr>
              <a:t>0.185 </a:t>
            </a:r>
            <a:r>
              <a:rPr lang="en-US" sz="1800" b="1" dirty="0"/>
              <a:t>x</a:t>
            </a:r>
            <a:r>
              <a:rPr lang="en-US" sz="2400" b="1" dirty="0">
                <a:latin typeface="Times New Roman" pitchFamily="18" charset="0"/>
              </a:rPr>
              <a:t> </a:t>
            </a:r>
            <a:r>
              <a:rPr lang="en-US" sz="2400" b="1" dirty="0" smtClean="0">
                <a:latin typeface="Times New Roman" pitchFamily="18" charset="0"/>
              </a:rPr>
              <a:t>1.965</a:t>
            </a:r>
            <a:r>
              <a:rPr lang="en-US" sz="2400" dirty="0" smtClean="0">
                <a:latin typeface="Times New Roman" pitchFamily="18" charset="0"/>
              </a:rPr>
              <a:t>  </a:t>
            </a:r>
            <a:endParaRPr lang="en-US" sz="2400" dirty="0">
              <a:latin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09DE010-F8C5-4120-9FC6-9701D26158FD}"/>
</file>

<file path=customXml/itemProps2.xml><?xml version="1.0" encoding="utf-8"?>
<ds:datastoreItem xmlns:ds="http://schemas.openxmlformats.org/officeDocument/2006/customXml" ds:itemID="{AC4B7BCE-75DF-4CFC-87CB-ACD3080981DA}"/>
</file>

<file path=customXml/itemProps3.xml><?xml version="1.0" encoding="utf-8"?>
<ds:datastoreItem xmlns:ds="http://schemas.openxmlformats.org/officeDocument/2006/customXml" ds:itemID="{4F6DA581-B990-4C4D-81BA-481DBB7922F7}"/>
</file>

<file path=docProps/app.xml><?xml version="1.0" encoding="utf-8"?>
<Properties xmlns="http://schemas.openxmlformats.org/officeDocument/2006/extended-properties" xmlns:vt="http://schemas.openxmlformats.org/officeDocument/2006/docPropsVTypes">
  <TotalTime>4993</TotalTime>
  <Words>950</Words>
  <Application>Microsoft Office PowerPoint</Application>
  <PresentationFormat>On-screen Show (4:3)</PresentationFormat>
  <Paragraphs>134</Paragraphs>
  <Slides>11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3"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136</cp:revision>
  <dcterms:created xsi:type="dcterms:W3CDTF">1998-05-09T13:24:56Z</dcterms:created>
  <dcterms:modified xsi:type="dcterms:W3CDTF">2016-04-28T08:33:32Z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