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81" r:id="rId2"/>
    <p:sldId id="409" r:id="rId3"/>
    <p:sldId id="460" r:id="rId4"/>
    <p:sldId id="463" r:id="rId5"/>
    <p:sldId id="461" r:id="rId6"/>
    <p:sldId id="465" r:id="rId7"/>
    <p:sldId id="464" r:id="rId8"/>
    <p:sldId id="459" r:id="rId9"/>
    <p:sldId id="466" r:id="rId10"/>
    <p:sldId id="467" r:id="rId11"/>
    <p:sldId id="468" r:id="rId12"/>
    <p:sldId id="413" r:id="rId13"/>
    <p:sldId id="432" r:id="rId14"/>
    <p:sldId id="425" r:id="rId15"/>
    <p:sldId id="433" r:id="rId16"/>
    <p:sldId id="469" r:id="rId17"/>
    <p:sldId id="470" r:id="rId18"/>
    <p:sldId id="471" r:id="rId19"/>
    <p:sldId id="472" r:id="rId20"/>
    <p:sldId id="473" r:id="rId21"/>
    <p:sldId id="474" r:id="rId22"/>
    <p:sldId id="475" r:id="rId23"/>
    <p:sldId id="476" r:id="rId24"/>
    <p:sldId id="477" r:id="rId25"/>
    <p:sldId id="478" r:id="rId26"/>
    <p:sldId id="479" r:id="rId27"/>
    <p:sldId id="480" r:id="rId28"/>
    <p:sldId id="429" r:id="rId29"/>
    <p:sldId id="430" r:id="rId30"/>
    <p:sldId id="431" r:id="rId31"/>
    <p:sldId id="414" r:id="rId3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B2B2B2"/>
    <a:srgbClr val="003366"/>
    <a:srgbClr val="F8F8FA"/>
    <a:srgbClr val="FFFFFF"/>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42" autoAdjust="0"/>
    <p:restoredTop sz="94660"/>
  </p:normalViewPr>
  <p:slideViewPr>
    <p:cSldViewPr snapToGrid="0" showGuides="1">
      <p:cViewPr>
        <p:scale>
          <a:sx n="100" d="100"/>
          <a:sy n="100" d="100"/>
        </p:scale>
        <p:origin x="-2340" y="-462"/>
      </p:cViewPr>
      <p:guideLst>
        <p:guide orient="horz" pos="3678"/>
        <p:guide pos="399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5.wmf"/><Relationship Id="rId1"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0.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1.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2.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2.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8B77C9-3DFF-4E07-9D43-3560F96F7A8E}" type="slidenum">
              <a:rPr lang="en-US"/>
              <a:pPr>
                <a:defRPr/>
              </a:pPr>
              <a:t>‹#›</a:t>
            </a:fld>
            <a:endParaRPr lang="en-US"/>
          </a:p>
        </p:txBody>
      </p:sp>
    </p:spTree>
    <p:extLst>
      <p:ext uri="{BB962C8B-B14F-4D97-AF65-F5344CB8AC3E}">
        <p14:creationId xmlns:p14="http://schemas.microsoft.com/office/powerpoint/2010/main" val="2662196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D81831-B6CE-4CEE-AA3F-39349D904ACB}" type="slidenum">
              <a:rPr lang="en-US"/>
              <a:pPr>
                <a:defRPr/>
              </a:pPr>
              <a:t>‹#›</a:t>
            </a:fld>
            <a:endParaRPr lang="en-US"/>
          </a:p>
        </p:txBody>
      </p:sp>
    </p:spTree>
    <p:extLst>
      <p:ext uri="{BB962C8B-B14F-4D97-AF65-F5344CB8AC3E}">
        <p14:creationId xmlns:p14="http://schemas.microsoft.com/office/powerpoint/2010/main" val="648157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8281DE-2599-46AF-B6E4-A7E76AB6C7BA}" type="slidenum">
              <a:rPr lang="en-US"/>
              <a:pPr>
                <a:defRPr/>
              </a:pPr>
              <a:t>‹#›</a:t>
            </a:fld>
            <a:endParaRPr lang="en-US"/>
          </a:p>
        </p:txBody>
      </p:sp>
    </p:spTree>
    <p:extLst>
      <p:ext uri="{BB962C8B-B14F-4D97-AF65-F5344CB8AC3E}">
        <p14:creationId xmlns:p14="http://schemas.microsoft.com/office/powerpoint/2010/main" val="3503354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98B463-0F11-4242-BD33-FBF15789155F}" type="slidenum">
              <a:rPr lang="en-US"/>
              <a:pPr>
                <a:defRPr/>
              </a:pPr>
              <a:t>‹#›</a:t>
            </a:fld>
            <a:endParaRPr lang="en-US"/>
          </a:p>
        </p:txBody>
      </p:sp>
    </p:spTree>
    <p:extLst>
      <p:ext uri="{BB962C8B-B14F-4D97-AF65-F5344CB8AC3E}">
        <p14:creationId xmlns:p14="http://schemas.microsoft.com/office/powerpoint/2010/main" val="156163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9F785B-1411-41AE-A29C-9A03F456D3C6}" type="slidenum">
              <a:rPr lang="en-US"/>
              <a:pPr>
                <a:defRPr/>
              </a:pPr>
              <a:t>‹#›</a:t>
            </a:fld>
            <a:endParaRPr lang="en-US"/>
          </a:p>
        </p:txBody>
      </p:sp>
    </p:spTree>
    <p:extLst>
      <p:ext uri="{BB962C8B-B14F-4D97-AF65-F5344CB8AC3E}">
        <p14:creationId xmlns:p14="http://schemas.microsoft.com/office/powerpoint/2010/main" val="8077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06ED82-EF9E-4D4B-8592-F28E6AE20651}" type="slidenum">
              <a:rPr lang="en-US"/>
              <a:pPr>
                <a:defRPr/>
              </a:pPr>
              <a:t>‹#›</a:t>
            </a:fld>
            <a:endParaRPr lang="en-US"/>
          </a:p>
        </p:txBody>
      </p:sp>
    </p:spTree>
    <p:extLst>
      <p:ext uri="{BB962C8B-B14F-4D97-AF65-F5344CB8AC3E}">
        <p14:creationId xmlns:p14="http://schemas.microsoft.com/office/powerpoint/2010/main" val="398606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B6A770A-729E-4ED5-93AC-A63AD92403E7}" type="slidenum">
              <a:rPr lang="en-US"/>
              <a:pPr>
                <a:defRPr/>
              </a:pPr>
              <a:t>‹#›</a:t>
            </a:fld>
            <a:endParaRPr lang="en-US"/>
          </a:p>
        </p:txBody>
      </p:sp>
    </p:spTree>
    <p:extLst>
      <p:ext uri="{BB962C8B-B14F-4D97-AF65-F5344CB8AC3E}">
        <p14:creationId xmlns:p14="http://schemas.microsoft.com/office/powerpoint/2010/main" val="28978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57CD29E-00D7-4E7E-8C27-85E0552BC650}" type="slidenum">
              <a:rPr lang="en-US"/>
              <a:pPr>
                <a:defRPr/>
              </a:pPr>
              <a:t>‹#›</a:t>
            </a:fld>
            <a:endParaRPr lang="en-US"/>
          </a:p>
        </p:txBody>
      </p:sp>
    </p:spTree>
    <p:extLst>
      <p:ext uri="{BB962C8B-B14F-4D97-AF65-F5344CB8AC3E}">
        <p14:creationId xmlns:p14="http://schemas.microsoft.com/office/powerpoint/2010/main" val="3581792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764B07B-BFFA-4458-B083-761FEB72D611}" type="slidenum">
              <a:rPr lang="en-US"/>
              <a:pPr>
                <a:defRPr/>
              </a:pPr>
              <a:t>‹#›</a:t>
            </a:fld>
            <a:endParaRPr lang="en-US"/>
          </a:p>
        </p:txBody>
      </p:sp>
    </p:spTree>
    <p:extLst>
      <p:ext uri="{BB962C8B-B14F-4D97-AF65-F5344CB8AC3E}">
        <p14:creationId xmlns:p14="http://schemas.microsoft.com/office/powerpoint/2010/main" val="3999746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4D8184B-872E-4EB5-9393-8AB27C257360}" type="slidenum">
              <a:rPr lang="en-US"/>
              <a:pPr>
                <a:defRPr/>
              </a:pPr>
              <a:t>‹#›</a:t>
            </a:fld>
            <a:endParaRPr lang="en-US"/>
          </a:p>
        </p:txBody>
      </p:sp>
    </p:spTree>
    <p:extLst>
      <p:ext uri="{BB962C8B-B14F-4D97-AF65-F5344CB8AC3E}">
        <p14:creationId xmlns:p14="http://schemas.microsoft.com/office/powerpoint/2010/main" val="3464295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092F3E-0D16-42AB-A79C-F6475097B389}" type="slidenum">
              <a:rPr lang="en-US"/>
              <a:pPr>
                <a:defRPr/>
              </a:pPr>
              <a:t>‹#›</a:t>
            </a:fld>
            <a:endParaRPr lang="en-US"/>
          </a:p>
        </p:txBody>
      </p:sp>
    </p:spTree>
    <p:extLst>
      <p:ext uri="{BB962C8B-B14F-4D97-AF65-F5344CB8AC3E}">
        <p14:creationId xmlns:p14="http://schemas.microsoft.com/office/powerpoint/2010/main" val="1250709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B23094E-C139-455F-964A-7EAB845038A6}" type="slidenum">
              <a:rPr lang="en-US"/>
              <a:pPr>
                <a:defRPr/>
              </a:pPr>
              <a:t>‹#›</a:t>
            </a:fld>
            <a:endParaRPr lang="en-US"/>
          </a:p>
        </p:txBody>
      </p:sp>
    </p:spTree>
    <p:extLst>
      <p:ext uri="{BB962C8B-B14F-4D97-AF65-F5344CB8AC3E}">
        <p14:creationId xmlns:p14="http://schemas.microsoft.com/office/powerpoint/2010/main" val="3413683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mtClean="0">
                <a:latin typeface="+mn-lt"/>
              </a:defRPr>
            </a:lvl1pPr>
          </a:lstStyle>
          <a:p>
            <a:pPr>
              <a:defRPr/>
            </a:pPr>
            <a:fld id="{7B4F2312-8F06-4AA0-8B7C-09DEB9DD945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3.wmf"/><Relationship Id="rId5" Type="http://schemas.openxmlformats.org/officeDocument/2006/relationships/oleObject" Target="../embeddings/oleObject44.bin"/><Relationship Id="rId4" Type="http://schemas.openxmlformats.org/officeDocument/2006/relationships/image" Target="../media/image15.wmf"/></Relationships>
</file>

<file path=ppt/slides/_rels/slide11.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5.wmf"/><Relationship Id="rId5" Type="http://schemas.openxmlformats.org/officeDocument/2006/relationships/oleObject" Target="../embeddings/oleObject47.bin"/><Relationship Id="rId4" Type="http://schemas.openxmlformats.org/officeDocument/2006/relationships/image" Target="../media/image16.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51.bin"/><Relationship Id="rId5" Type="http://schemas.openxmlformats.org/officeDocument/2006/relationships/oleObject" Target="../embeddings/oleObject50.bin"/><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oleObject" Target="../embeddings/oleObject53.bin"/><Relationship Id="rId4" Type="http://schemas.openxmlformats.org/officeDocument/2006/relationships/image" Target="../media/image17.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55.bin"/><Relationship Id="rId4" Type="http://schemas.openxmlformats.org/officeDocument/2006/relationships/image" Target="../media/image1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oleObject57.bin"/><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oleObject" Target="../embeddings/oleObject59.bin"/><Relationship Id="rId4" Type="http://schemas.openxmlformats.org/officeDocument/2006/relationships/image" Target="../media/image17.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62.bin"/><Relationship Id="rId5" Type="http://schemas.openxmlformats.org/officeDocument/2006/relationships/oleObject" Target="../embeddings/oleObject61.bin"/><Relationship Id="rId4" Type="http://schemas.openxmlformats.org/officeDocument/2006/relationships/image" Target="../media/image17.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image" Target="../media/image17.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68.bin"/><Relationship Id="rId5" Type="http://schemas.openxmlformats.org/officeDocument/2006/relationships/oleObject" Target="../embeddings/oleObject67.bin"/><Relationship Id="rId4" Type="http://schemas.openxmlformats.org/officeDocument/2006/relationships/image" Target="../media/image17.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9.bin"/><Relationship Id="rId7"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71.bin"/><Relationship Id="rId5" Type="http://schemas.openxmlformats.org/officeDocument/2006/relationships/oleObject" Target="../embeddings/oleObject70.bin"/><Relationship Id="rId4" Type="http://schemas.openxmlformats.org/officeDocument/2006/relationships/image" Target="../media/image17.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oleObject" Target="../embeddings/oleObject74.bin"/><Relationship Id="rId4" Type="http://schemas.openxmlformats.org/officeDocument/2006/relationships/image" Target="../media/image17.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77.bin"/><Relationship Id="rId5" Type="http://schemas.openxmlformats.org/officeDocument/2006/relationships/oleObject" Target="../embeddings/oleObject76.bin"/><Relationship Id="rId4" Type="http://schemas.openxmlformats.org/officeDocument/2006/relationships/image" Target="../media/image17.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oleObject" Target="../embeddings/oleObject79.bin"/><Relationship Id="rId4" Type="http://schemas.openxmlformats.org/officeDocument/2006/relationships/image" Target="../media/image17.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oleObject" Target="../embeddings/oleObject81.bin"/><Relationship Id="rId4" Type="http://schemas.openxmlformats.org/officeDocument/2006/relationships/image" Target="../media/image17.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oleObject" Target="../embeddings/oleObject83.bin"/><Relationship Id="rId4" Type="http://schemas.openxmlformats.org/officeDocument/2006/relationships/image" Target="../media/image17.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86.bin"/><Relationship Id="rId5" Type="http://schemas.openxmlformats.org/officeDocument/2006/relationships/oleObject" Target="../embeddings/oleObject85.bin"/><Relationship Id="rId4" Type="http://schemas.openxmlformats.org/officeDocument/2006/relationships/image" Target="../media/image17.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oleObject" Target="../embeddings/oleObject88.bin"/><Relationship Id="rId4" Type="http://schemas.openxmlformats.org/officeDocument/2006/relationships/image" Target="../media/image17.wmf"/></Relationships>
</file>

<file path=ppt/slides/_rels/slide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0.bin"/><Relationship Id="rId14" Type="http://schemas.openxmlformats.org/officeDocument/2006/relationships/image" Target="../media/image9.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oleObject" Target="../embeddings/oleObject90.bin"/><Relationship Id="rId4" Type="http://schemas.openxmlformats.org/officeDocument/2006/relationships/image" Target="../media/image17.wmf"/></Relationships>
</file>

<file path=ppt/slides/_rels/slide31.xml.rels><?xml version="1.0" encoding="UTF-8" standalone="yes"?>
<Relationships xmlns="http://schemas.openxmlformats.org/package/2006/relationships"><Relationship Id="rId3" Type="http://schemas.openxmlformats.org/officeDocument/2006/relationships/hyperlink" Target="http://www.oup.com/uk/orc/bin/9780199567089/"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5" Type="http://schemas.openxmlformats.org/officeDocument/2006/relationships/hyperlink" Target="../www.londoninternational.ac.uk/lse" TargetMode="External"/><Relationship Id="rId4" Type="http://schemas.openxmlformats.org/officeDocument/2006/relationships/hyperlink" Target="http://www2.lse.ac.uk/study/summerSchools/summerSchool/Home.aspx"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0.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6.bin"/><Relationship Id="rId14" Type="http://schemas.openxmlformats.org/officeDocument/2006/relationships/image" Target="../media/image9.wmf"/></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22.bin"/><Relationship Id="rId14" Type="http://schemas.openxmlformats.org/officeDocument/2006/relationships/image" Target="../media/image9.wmf"/></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2.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28.bin"/><Relationship Id="rId14"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2.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34.bin"/><Relationship Id="rId14" Type="http://schemas.openxmlformats.org/officeDocument/2006/relationships/image" Target="../media/image9.wmf"/></Relationships>
</file>

<file path=ppt/slides/_rels/slide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4.wmf"/><Relationship Id="rId5" Type="http://schemas.openxmlformats.org/officeDocument/2006/relationships/oleObject" Target="../embeddings/oleObject38.bin"/><Relationship Id="rId4" Type="http://schemas.openxmlformats.org/officeDocument/2006/relationships/image" Target="../media/image13.wmf"/></Relationships>
</file>

<file path=ppt/slides/_rels/slide9.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40.bin"/><Relationship Id="rId7"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3.wmf"/><Relationship Id="rId5" Type="http://schemas.openxmlformats.org/officeDocument/2006/relationships/oleObject" Target="../embeddings/oleObject41.bin"/><Relationship Id="rId4" Type="http://schemas.openxmlformats.org/officeDocument/2006/relationships/image" Target="../media/image1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2: </a:t>
            </a:r>
            <a:r>
              <a:rPr lang="en-US" dirty="0">
                <a:solidFill>
                  <a:schemeClr val="bg1"/>
                </a:solidFill>
                <a:latin typeface="Arial" pitchFamily="34" charset="0"/>
                <a:cs typeface="Arial" pitchFamily="34" charset="0"/>
              </a:rPr>
              <a:t>Properties of the Regression Coefficients and Hypothesis Testing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568649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16"/>
          <p:cNvSpPr>
            <a:spLocks noChangeArrowheads="1"/>
          </p:cNvSpPr>
          <p:nvPr/>
        </p:nvSpPr>
        <p:spPr bwMode="auto">
          <a:xfrm>
            <a:off x="0" y="2376000"/>
            <a:ext cx="9144000" cy="9144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9</a:t>
            </a:r>
          </a:p>
        </p:txBody>
      </p:sp>
      <p:sp>
        <p:nvSpPr>
          <p:cNvPr id="2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a:t>Certainly, improvements in productivity will not cause price inflation to be greater than wage inflation and so in this case we are justified in ruling out </a:t>
            </a:r>
            <a:r>
              <a:rPr lang="en-US" sz="1500" b="1" i="1" dirty="0">
                <a:latin typeface="Symbol" pitchFamily="18" charset="2"/>
              </a:rPr>
              <a:t>b</a:t>
            </a:r>
            <a:r>
              <a:rPr lang="en-US" sz="1500" b="1" baseline="-25000" dirty="0"/>
              <a:t>2</a:t>
            </a:r>
            <a:r>
              <a:rPr lang="en-US" sz="1500" b="1" dirty="0"/>
              <a:t> &gt; 1. We are left with </a:t>
            </a:r>
            <a:r>
              <a:rPr lang="en-US" sz="1500" b="1" i="1" dirty="0"/>
              <a:t>H</a:t>
            </a:r>
            <a:r>
              <a:rPr lang="en-US" sz="1500" b="1" baseline="-25000" dirty="0"/>
              <a:t>0</a:t>
            </a:r>
            <a:r>
              <a:rPr lang="en-US" sz="1500" b="1" dirty="0"/>
              <a:t>: </a:t>
            </a:r>
            <a:r>
              <a:rPr lang="en-US" sz="1500" b="1" i="1" dirty="0">
                <a:latin typeface="Symbol" pitchFamily="18" charset="2"/>
              </a:rPr>
              <a:t>b</a:t>
            </a:r>
            <a:r>
              <a:rPr lang="en-US" sz="1500" b="1" baseline="-25000" dirty="0"/>
              <a:t>2</a:t>
            </a:r>
            <a:r>
              <a:rPr lang="en-US" sz="1500" b="1" dirty="0"/>
              <a:t> = 1 and </a:t>
            </a:r>
            <a:r>
              <a:rPr lang="en-US" sz="1500" b="1" i="1" dirty="0"/>
              <a:t>H</a:t>
            </a:r>
            <a:r>
              <a:rPr lang="en-US" sz="1500" b="1" baseline="-25000" dirty="0"/>
              <a:t>1</a:t>
            </a:r>
            <a:r>
              <a:rPr lang="en-US" sz="1500" b="1" dirty="0"/>
              <a:t>: </a:t>
            </a:r>
            <a:r>
              <a:rPr lang="en-US" sz="1500" b="1" i="1" dirty="0">
                <a:latin typeface="Symbol" pitchFamily="18" charset="2"/>
              </a:rPr>
              <a:t>b</a:t>
            </a:r>
            <a:r>
              <a:rPr lang="en-US" sz="1500" b="1" baseline="-25000" dirty="0"/>
              <a:t>2</a:t>
            </a:r>
            <a:r>
              <a:rPr lang="en-US" sz="1500" b="1" dirty="0"/>
              <a:t> &lt; 1.</a:t>
            </a:r>
            <a:r>
              <a:rPr lang="en-US" sz="1500" dirty="0"/>
              <a:t> </a:t>
            </a:r>
            <a:endParaRPr lang="en-GB" sz="1500"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graphicFrame>
        <p:nvGraphicFramePr>
          <p:cNvPr id="28" name="Object 5"/>
          <p:cNvGraphicFramePr>
            <a:graphicFrameLocks noChangeAspect="1"/>
          </p:cNvGraphicFramePr>
          <p:nvPr>
            <p:extLst>
              <p:ext uri="{D42A27DB-BD31-4B8C-83A1-F6EECF244321}">
                <p14:modId xmlns:p14="http://schemas.microsoft.com/office/powerpoint/2010/main" val="480861795"/>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72803" name="Equation" r:id="rId3" imgW="2095200" imgH="647640" progId="Equation.3">
                  <p:embed/>
                </p:oleObj>
              </mc:Choice>
              <mc:Fallback>
                <p:oleObj name="Equation" r:id="rId3" imgW="2095200" imgH="647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 Box 2"/>
          <p:cNvSpPr txBox="1">
            <a:spLocks noChangeArrowheads="1"/>
          </p:cNvSpPr>
          <p:nvPr/>
        </p:nvSpPr>
        <p:spPr bwMode="auto">
          <a:xfrm>
            <a:off x="301625" y="608013"/>
            <a:ext cx="8532813" cy="1697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1.0</a:t>
            </a:r>
            <a:endParaRPr lang="en-US" b="1" dirty="0">
              <a:cs typeface="Arial" charset="0"/>
            </a:endParaRPr>
          </a:p>
        </p:txBody>
      </p:sp>
      <p:sp>
        <p:nvSpPr>
          <p:cNvPr id="15" name="Rectangle 14"/>
          <p:cNvSpPr>
            <a:spLocks noChangeArrowheads="1"/>
          </p:cNvSpPr>
          <p:nvPr/>
        </p:nvSpPr>
        <p:spPr bwMode="auto">
          <a:xfrm>
            <a:off x="0" y="4588724"/>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3398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229104894"/>
              </p:ext>
            </p:extLst>
          </p:nvPr>
        </p:nvGraphicFramePr>
        <p:xfrm>
          <a:off x="2687638" y="3470275"/>
          <a:ext cx="4159250" cy="935038"/>
        </p:xfrm>
        <a:graphic>
          <a:graphicData uri="http://schemas.openxmlformats.org/presentationml/2006/ole">
            <mc:AlternateContent xmlns:mc="http://schemas.openxmlformats.org/markup-compatibility/2006">
              <mc:Choice xmlns:v="urn:schemas-microsoft-com:vml" Requires="v">
                <p:oleObj spid="_x0000_s72804" name="Equation" r:id="rId5" imgW="4165560" imgH="939600" progId="Equation.DSMT4">
                  <p:embed/>
                </p:oleObj>
              </mc:Choice>
              <mc:Fallback>
                <p:oleObj name="Equation" r:id="rId5" imgW="4165560" imgH="939600" progId="Equation.DSMT4">
                  <p:embed/>
                  <p:pic>
                    <p:nvPicPr>
                      <p:cNvPr id="0" name=""/>
                      <p:cNvPicPr>
                        <a:picLocks noChangeAspect="1" noChangeArrowheads="1"/>
                      </p:cNvPicPr>
                      <p:nvPr/>
                    </p:nvPicPr>
                    <p:blipFill>
                      <a:blip r:embed="rId6"/>
                      <a:srcRect/>
                      <a:stretch>
                        <a:fillRect/>
                      </a:stretch>
                    </p:blipFill>
                    <p:spPr bwMode="auto">
                      <a:xfrm>
                        <a:off x="2687638" y="3470275"/>
                        <a:ext cx="41592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676756504"/>
              </p:ext>
            </p:extLst>
          </p:nvPr>
        </p:nvGraphicFramePr>
        <p:xfrm>
          <a:off x="307975" y="4682325"/>
          <a:ext cx="8470900" cy="406400"/>
        </p:xfrm>
        <a:graphic>
          <a:graphicData uri="http://schemas.openxmlformats.org/presentationml/2006/ole">
            <mc:AlternateContent xmlns:mc="http://schemas.openxmlformats.org/markup-compatibility/2006">
              <mc:Choice xmlns:v="urn:schemas-microsoft-com:vml" Requires="v">
                <p:oleObj spid="_x0000_s72805" name="Equation" r:id="rId7" imgW="8470800" imgH="406080" progId="Equation.3">
                  <p:embed/>
                </p:oleObj>
              </mc:Choice>
              <mc:Fallback>
                <p:oleObj name="Equation" r:id="rId7" imgW="8470800" imgH="406080" progId="Equation.3">
                  <p:embed/>
                  <p:pic>
                    <p:nvPicPr>
                      <p:cNvPr id="0" name=""/>
                      <p:cNvPicPr>
                        <a:picLocks noChangeAspect="1" noChangeArrowheads="1"/>
                      </p:cNvPicPr>
                      <p:nvPr/>
                    </p:nvPicPr>
                    <p:blipFill>
                      <a:blip r:embed="rId8"/>
                      <a:srcRect/>
                      <a:stretch>
                        <a:fillRect/>
                      </a:stretch>
                    </p:blipFill>
                    <p:spPr bwMode="auto">
                      <a:xfrm>
                        <a:off x="307975" y="4682325"/>
                        <a:ext cx="84709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295374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4588724"/>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10</a:t>
            </a:r>
            <a:endParaRPr lang="en-US" sz="1000" dirty="0">
              <a:solidFill>
                <a:srgbClr val="3366FF"/>
              </a:solidFill>
            </a:endParaRPr>
          </a:p>
        </p:txBody>
      </p:sp>
      <p:graphicFrame>
        <p:nvGraphicFramePr>
          <p:cNvPr id="16" name="Object 7"/>
          <p:cNvGraphicFramePr>
            <a:graphicFrameLocks noChangeAspect="1"/>
          </p:cNvGraphicFramePr>
          <p:nvPr>
            <p:extLst>
              <p:ext uri="{D42A27DB-BD31-4B8C-83A1-F6EECF244321}">
                <p14:modId xmlns:p14="http://schemas.microsoft.com/office/powerpoint/2010/main" val="944297536"/>
              </p:ext>
            </p:extLst>
          </p:nvPr>
        </p:nvGraphicFramePr>
        <p:xfrm>
          <a:off x="309600" y="4682325"/>
          <a:ext cx="8432800" cy="406400"/>
        </p:xfrm>
        <a:graphic>
          <a:graphicData uri="http://schemas.openxmlformats.org/presentationml/2006/ole">
            <mc:AlternateContent xmlns:mc="http://schemas.openxmlformats.org/markup-compatibility/2006">
              <mc:Choice xmlns:v="urn:schemas-microsoft-com:vml" Requires="v">
                <p:oleObj spid="_x0000_s73826" name="Equation" r:id="rId3" imgW="8432640" imgH="406080" progId="Equation.3">
                  <p:embed/>
                </p:oleObj>
              </mc:Choice>
              <mc:Fallback>
                <p:oleObj name="Equation" r:id="rId3" imgW="8432640" imgH="406080" progId="Equation.3">
                  <p:embed/>
                  <p:pic>
                    <p:nvPicPr>
                      <p:cNvPr id="0" name=""/>
                      <p:cNvPicPr>
                        <a:picLocks noChangeAspect="1" noChangeArrowheads="1"/>
                      </p:cNvPicPr>
                      <p:nvPr/>
                    </p:nvPicPr>
                    <p:blipFill>
                      <a:blip r:embed="rId4"/>
                      <a:srcRect/>
                      <a:stretch>
                        <a:fillRect/>
                      </a:stretch>
                    </p:blipFill>
                    <p:spPr bwMode="auto">
                      <a:xfrm>
                        <a:off x="309600" y="4682325"/>
                        <a:ext cx="84328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500" b="1" dirty="0"/>
              <a:t>Thus we can perform a one-sided test, for which the critical value of t with 18 degrees of freedom at the 5% significance level is 1.73.  Now </a:t>
            </a:r>
            <a:r>
              <a:rPr lang="en-US" b="1" dirty="0"/>
              <a:t>we </a:t>
            </a:r>
            <a:r>
              <a:rPr lang="en-US" b="1" i="1" dirty="0"/>
              <a:t>can</a:t>
            </a:r>
            <a:r>
              <a:rPr lang="en-US" b="1" dirty="0"/>
              <a:t> reject the null hypothesis and conclude that price inflation is significantly lower than wage inflation, at the 5% significance level.</a:t>
            </a:r>
            <a:r>
              <a:rPr lang="en-US" dirty="0"/>
              <a:t> </a:t>
            </a:r>
            <a:endParaRPr lang="en-GB" dirty="0"/>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4" name="Rectangle 16"/>
          <p:cNvSpPr>
            <a:spLocks noChangeArrowheads="1"/>
          </p:cNvSpPr>
          <p:nvPr/>
        </p:nvSpPr>
        <p:spPr bwMode="auto">
          <a:xfrm>
            <a:off x="0" y="2376000"/>
            <a:ext cx="9144000" cy="91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5"/>
          <p:cNvGraphicFramePr>
            <a:graphicFrameLocks noChangeAspect="1"/>
          </p:cNvGraphicFramePr>
          <p:nvPr>
            <p:extLst>
              <p:ext uri="{D42A27DB-BD31-4B8C-83A1-F6EECF244321}">
                <p14:modId xmlns:p14="http://schemas.microsoft.com/office/powerpoint/2010/main" val="2970955593"/>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73827" name="Equation" r:id="rId5" imgW="2095200" imgH="647640" progId="Equation.3">
                  <p:embed/>
                </p:oleObj>
              </mc:Choice>
              <mc:Fallback>
                <p:oleObj name="Equation" r:id="rId5" imgW="2095200" imgH="647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2"/>
          <p:cNvSpPr txBox="1">
            <a:spLocks noChangeArrowheads="1"/>
          </p:cNvSpPr>
          <p:nvPr/>
        </p:nvSpPr>
        <p:spPr bwMode="auto">
          <a:xfrm>
            <a:off x="301625" y="608013"/>
            <a:ext cx="8532813" cy="1697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1.0</a:t>
            </a:r>
            <a:endParaRPr lang="en-US" b="1" dirty="0">
              <a:cs typeface="Arial" charset="0"/>
            </a:endParaRPr>
          </a:p>
        </p:txBody>
      </p:sp>
      <p:sp>
        <p:nvSpPr>
          <p:cNvPr id="15" name="Rectangle 14"/>
          <p:cNvSpPr>
            <a:spLocks noChangeArrowheads="1"/>
          </p:cNvSpPr>
          <p:nvPr/>
        </p:nvSpPr>
        <p:spPr bwMode="auto">
          <a:xfrm>
            <a:off x="0" y="3398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584864403"/>
              </p:ext>
            </p:extLst>
          </p:nvPr>
        </p:nvGraphicFramePr>
        <p:xfrm>
          <a:off x="2687638" y="3470275"/>
          <a:ext cx="4159250" cy="935038"/>
        </p:xfrm>
        <a:graphic>
          <a:graphicData uri="http://schemas.openxmlformats.org/presentationml/2006/ole">
            <mc:AlternateContent xmlns:mc="http://schemas.openxmlformats.org/markup-compatibility/2006">
              <mc:Choice xmlns:v="urn:schemas-microsoft-com:vml" Requires="v">
                <p:oleObj spid="_x0000_s73828" name="Equation" r:id="rId7" imgW="4165560" imgH="939600" progId="Equation.DSMT4">
                  <p:embed/>
                </p:oleObj>
              </mc:Choice>
              <mc:Fallback>
                <p:oleObj name="Equation" r:id="rId7" imgW="4165560" imgH="939600" progId="Equation.DSMT4">
                  <p:embed/>
                  <p:pic>
                    <p:nvPicPr>
                      <p:cNvPr id="0" name=""/>
                      <p:cNvPicPr>
                        <a:picLocks noChangeAspect="1" noChangeArrowheads="1"/>
                      </p:cNvPicPr>
                      <p:nvPr/>
                    </p:nvPicPr>
                    <p:blipFill>
                      <a:blip r:embed="rId8"/>
                      <a:srcRect/>
                      <a:stretch>
                        <a:fillRect/>
                      </a:stretch>
                    </p:blipFill>
                    <p:spPr bwMode="auto">
                      <a:xfrm>
                        <a:off x="2687638" y="3470275"/>
                        <a:ext cx="41592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07821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842"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35843"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Now we will consider the special, but very common, case </a:t>
            </a:r>
            <a:r>
              <a:rPr lang="en-GB" sz="1500" b="1" i="1" dirty="0"/>
              <a:t>H</a:t>
            </a:r>
            <a:r>
              <a:rPr lang="en-GB" sz="1500" b="1" baseline="-25000" dirty="0"/>
              <a:t>0</a:t>
            </a:r>
            <a:r>
              <a:rPr lang="en-GB" sz="1500" b="1" dirty="0"/>
              <a:t>: </a:t>
            </a:r>
            <a:r>
              <a:rPr lang="en-GB" sz="1500" b="1" i="1" dirty="0">
                <a:latin typeface="Symbol" pitchFamily="18" charset="2"/>
              </a:rPr>
              <a:t>b</a:t>
            </a:r>
            <a:r>
              <a:rPr lang="en-GB" sz="1500" b="1" i="1" baseline="-25000" dirty="0"/>
              <a:t>2</a:t>
            </a:r>
            <a:r>
              <a:rPr lang="en-GB" sz="1500" b="1" dirty="0"/>
              <a:t> = 0.</a:t>
            </a:r>
            <a:endParaRPr lang="en-GB" sz="1500" b="1" dirty="0">
              <a:latin typeface="Times New Roman" pitchFamily="18" charset="0"/>
            </a:endParaRPr>
          </a:p>
        </p:txBody>
      </p:sp>
      <p:sp>
        <p:nvSpPr>
          <p:cNvPr id="13" name="Text Box 2"/>
          <p:cNvSpPr txBox="1">
            <a:spLocks noChangeArrowheads="1"/>
          </p:cNvSpPr>
          <p:nvPr/>
        </p:nvSpPr>
        <p:spPr bwMode="auto">
          <a:xfrm>
            <a:off x="301625" y="608400"/>
            <a:ext cx="8532813" cy="1668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8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36869"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It occurs when you wish to demonstrate that a variable </a:t>
            </a:r>
            <a:r>
              <a:rPr lang="en-GB" sz="1500" b="1" i="1" dirty="0"/>
              <a:t>X</a:t>
            </a:r>
            <a:r>
              <a:rPr lang="en-GB" sz="1500" b="1" dirty="0"/>
              <a:t> influences another variable </a:t>
            </a:r>
            <a:r>
              <a:rPr lang="en-GB" sz="1500" b="1" i="1" dirty="0"/>
              <a:t>Y</a:t>
            </a:r>
            <a:r>
              <a:rPr lang="en-GB" sz="1500" b="1" dirty="0"/>
              <a:t>.  You set up the null hypothesis that </a:t>
            </a:r>
            <a:r>
              <a:rPr lang="en-GB" sz="1500" b="1" i="1" dirty="0"/>
              <a:t>X</a:t>
            </a:r>
            <a:r>
              <a:rPr lang="en-GB" sz="1500" b="1" dirty="0"/>
              <a:t> has no effect (</a:t>
            </a:r>
            <a:r>
              <a:rPr lang="en-GB" sz="1500" b="1" i="1" dirty="0">
                <a:latin typeface="Symbol" pitchFamily="18" charset="2"/>
              </a:rPr>
              <a:t>b</a:t>
            </a:r>
            <a:r>
              <a:rPr lang="en-GB" sz="1500" b="1" baseline="-25000" dirty="0"/>
              <a:t>2</a:t>
            </a:r>
            <a:r>
              <a:rPr lang="en-GB" sz="1500" b="1" dirty="0"/>
              <a:t> = 0) and try to reject </a:t>
            </a:r>
            <a:r>
              <a:rPr lang="en-GB" sz="1500" b="1" i="1" dirty="0"/>
              <a:t>H</a:t>
            </a:r>
            <a:r>
              <a:rPr lang="en-GB" sz="1500" b="1" baseline="-25000" dirty="0"/>
              <a:t>0</a:t>
            </a:r>
            <a:r>
              <a:rPr lang="en-GB" sz="1500" b="1" dirty="0"/>
              <a:t>.</a:t>
            </a:r>
            <a:endParaRPr lang="en-GB" sz="1500" b="1" dirty="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11"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Text Box 2"/>
          <p:cNvSpPr txBox="1">
            <a:spLocks noChangeArrowheads="1"/>
          </p:cNvSpPr>
          <p:nvPr/>
        </p:nvSpPr>
        <p:spPr bwMode="auto">
          <a:xfrm>
            <a:off x="301625" y="608400"/>
            <a:ext cx="8532813" cy="1668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89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37895"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37898"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figure shows the distribution of </a:t>
            </a:r>
            <a:r>
              <a:rPr lang="en-GB" sz="1500" b="1" dirty="0" smtClean="0"/>
              <a:t>    , </a:t>
            </a:r>
            <a:r>
              <a:rPr lang="en-GB" sz="1500" b="1" dirty="0"/>
              <a:t>conditional on </a:t>
            </a:r>
            <a:r>
              <a:rPr lang="en-GB" sz="1500" b="1" i="1" dirty="0"/>
              <a:t>H</a:t>
            </a:r>
            <a:r>
              <a:rPr lang="en-GB" sz="1500" b="1" baseline="-25000" dirty="0"/>
              <a:t>0</a:t>
            </a:r>
            <a:r>
              <a:rPr lang="en-GB" sz="1500" b="1" dirty="0"/>
              <a:t>: </a:t>
            </a:r>
            <a:r>
              <a:rPr lang="en-GB" sz="1500" b="1" i="1" dirty="0" smtClean="0">
                <a:latin typeface="Symbol" pitchFamily="18" charset="2"/>
              </a:rPr>
              <a:t>b</a:t>
            </a:r>
            <a:r>
              <a:rPr lang="en-GB" sz="1500" b="1" baseline="-25000" dirty="0" smtClean="0"/>
              <a:t>2</a:t>
            </a:r>
            <a:r>
              <a:rPr lang="en-GB" sz="1500" b="1" dirty="0" smtClean="0"/>
              <a:t> = </a:t>
            </a:r>
            <a:r>
              <a:rPr lang="en-GB" sz="1500" b="1" dirty="0"/>
              <a:t>0 being true.  For simplicity, we initially assume that we know the standard deviation.</a:t>
            </a:r>
            <a:endParaRPr lang="en-GB" sz="1500" b="1" dirty="0">
              <a:latin typeface="Times New Roman" pitchFamily="18" charset="0"/>
            </a:endParaRPr>
          </a:p>
        </p:txBody>
      </p:sp>
      <p:sp>
        <p:nvSpPr>
          <p:cNvPr id="38" name="Rectangle 37"/>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a:p>
            <a:pPr>
              <a:tabLst>
                <a:tab pos="542925" algn="l"/>
                <a:tab pos="3590925" algn="l"/>
              </a:tabLst>
            </a:pPr>
            <a:endParaRPr lang="en-US" sz="1800" b="1" dirty="0">
              <a:latin typeface="Arial" charset="0"/>
            </a:endParaRPr>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Freeform 3"/>
          <p:cNvSpPr>
            <a:spLocks/>
          </p:cNvSpPr>
          <p:nvPr/>
        </p:nvSpPr>
        <p:spPr bwMode="auto">
          <a:xfrm>
            <a:off x="2428875" y="4557713"/>
            <a:ext cx="768350" cy="357187"/>
          </a:xfrm>
          <a:custGeom>
            <a:avLst/>
            <a:gdLst>
              <a:gd name="T0" fmla="*/ 766763 w 484"/>
              <a:gd name="T1" fmla="*/ 0 h 225"/>
              <a:gd name="T2" fmla="*/ 768350 w 484"/>
              <a:gd name="T3" fmla="*/ 355600 h 225"/>
              <a:gd name="T4" fmla="*/ 0 w 484"/>
              <a:gd name="T5" fmla="*/ 357187 h 225"/>
              <a:gd name="T6" fmla="*/ 300038 w 484"/>
              <a:gd name="T7" fmla="*/ 298450 h 225"/>
              <a:gd name="T8" fmla="*/ 382588 w 484"/>
              <a:gd name="T9" fmla="*/ 276225 h 225"/>
              <a:gd name="T10" fmla="*/ 506413 w 484"/>
              <a:gd name="T11" fmla="*/ 219075 h 225"/>
              <a:gd name="T12" fmla="*/ 619125 w 484"/>
              <a:gd name="T13" fmla="*/ 147637 h 225"/>
              <a:gd name="T14" fmla="*/ 766763 w 484"/>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4" h="225">
                <a:moveTo>
                  <a:pt x="483" y="0"/>
                </a:moveTo>
                <a:lnTo>
                  <a:pt x="484" y="224"/>
                </a:lnTo>
                <a:lnTo>
                  <a:pt x="0" y="225"/>
                </a:lnTo>
                <a:lnTo>
                  <a:pt x="189" y="188"/>
                </a:lnTo>
                <a:lnTo>
                  <a:pt x="241" y="174"/>
                </a:lnTo>
                <a:lnTo>
                  <a:pt x="319" y="138"/>
                </a:lnTo>
                <a:lnTo>
                  <a:pt x="390" y="93"/>
                </a:lnTo>
                <a:lnTo>
                  <a:pt x="483"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6"/>
          <p:cNvSpPr>
            <a:spLocks noChangeShapeType="1"/>
          </p:cNvSpPr>
          <p:nvPr/>
        </p:nvSpPr>
        <p:spPr bwMode="auto">
          <a:xfrm>
            <a:off x="317817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23"/>
          <p:cNvSpPr>
            <a:spLocks noChangeShapeType="1"/>
          </p:cNvSpPr>
          <p:nvPr/>
        </p:nvSpPr>
        <p:spPr bwMode="auto">
          <a:xfrm>
            <a:off x="5549900" y="2100263"/>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24"/>
          <p:cNvSpPr>
            <a:spLocks noChangeShapeType="1"/>
          </p:cNvSpPr>
          <p:nvPr/>
        </p:nvSpPr>
        <p:spPr bwMode="auto">
          <a:xfrm>
            <a:off x="3200400" y="2100263"/>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54" name="Text Box 26"/>
          <p:cNvSpPr txBox="1">
            <a:spLocks noChangeArrowheads="1"/>
          </p:cNvSpPr>
          <p:nvPr/>
        </p:nvSpPr>
        <p:spPr bwMode="auto">
          <a:xfrm>
            <a:off x="194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reject </a:t>
            </a:r>
            <a:r>
              <a:rPr lang="en-GB" sz="1800" b="1" i="1" dirty="0"/>
              <a:t>H</a:t>
            </a:r>
            <a:r>
              <a:rPr lang="en-GB" sz="1800" b="1" baseline="-25000" dirty="0"/>
              <a:t>0</a:t>
            </a:r>
            <a:endParaRPr lang="en-GB" sz="900" dirty="0"/>
          </a:p>
        </p:txBody>
      </p:sp>
      <p:sp>
        <p:nvSpPr>
          <p:cNvPr id="55"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56" name="Text Box 28"/>
          <p:cNvSpPr txBox="1">
            <a:spLocks noChangeArrowheads="1"/>
          </p:cNvSpPr>
          <p:nvPr/>
        </p:nvSpPr>
        <p:spPr bwMode="auto">
          <a:xfrm>
            <a:off x="5295900" y="5083175"/>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a:t>1.96 sd</a:t>
            </a:r>
            <a:endParaRPr lang="en-GB" i="1"/>
          </a:p>
        </p:txBody>
      </p:sp>
      <p:sp>
        <p:nvSpPr>
          <p:cNvPr id="57" name="Text Box 29"/>
          <p:cNvSpPr txBox="1">
            <a:spLocks noChangeArrowheads="1"/>
          </p:cNvSpPr>
          <p:nvPr/>
        </p:nvSpPr>
        <p:spPr bwMode="auto">
          <a:xfrm>
            <a:off x="2905125" y="5083175"/>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a:cs typeface="Arial" charset="0"/>
              </a:rPr>
              <a:t>–</a:t>
            </a:r>
            <a:r>
              <a:rPr lang="en-GB" b="1"/>
              <a:t>1.96 sd</a:t>
            </a:r>
            <a:endParaRPr lang="en-GB" i="1"/>
          </a:p>
        </p:txBody>
      </p:sp>
      <p:sp>
        <p:nvSpPr>
          <p:cNvPr id="58" name="Text Box 18"/>
          <p:cNvSpPr txBox="1">
            <a:spLocks noChangeArrowheads="1"/>
          </p:cNvSpPr>
          <p:nvPr/>
        </p:nvSpPr>
        <p:spPr bwMode="auto">
          <a:xfrm>
            <a:off x="2238375" y="4240800"/>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2.5%</a:t>
            </a:r>
            <a:endParaRPr lang="en-GB" dirty="0"/>
          </a:p>
        </p:txBody>
      </p:sp>
      <p:sp>
        <p:nvSpPr>
          <p:cNvPr id="59" name="Text Box 20"/>
          <p:cNvSpPr txBox="1">
            <a:spLocks noChangeArrowheads="1"/>
          </p:cNvSpPr>
          <p:nvPr/>
        </p:nvSpPr>
        <p:spPr bwMode="auto">
          <a:xfrm>
            <a:off x="6053138" y="42402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2.5%</a:t>
            </a:r>
            <a:endParaRPr lang="en-GB" dirty="0"/>
          </a:p>
        </p:txBody>
      </p:sp>
      <p:sp>
        <p:nvSpPr>
          <p:cNvPr id="60" name="Line 21"/>
          <p:cNvSpPr>
            <a:spLocks noChangeAspect="1" noChangeShapeType="1"/>
          </p:cNvSpPr>
          <p:nvPr/>
        </p:nvSpPr>
        <p:spPr bwMode="auto">
          <a:xfrm flipH="1">
            <a:off x="5795963" y="44958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21"/>
          <p:cNvSpPr>
            <a:spLocks noChangeAspect="1" noChangeShapeType="1"/>
          </p:cNvSpPr>
          <p:nvPr/>
        </p:nvSpPr>
        <p:spPr bwMode="auto">
          <a:xfrm>
            <a:off x="2643188" y="44958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635364387"/>
              </p:ext>
            </p:extLst>
          </p:nvPr>
        </p:nvGraphicFramePr>
        <p:xfrm>
          <a:off x="3678251" y="5846770"/>
          <a:ext cx="221180" cy="289199"/>
        </p:xfrm>
        <a:graphic>
          <a:graphicData uri="http://schemas.openxmlformats.org/presentationml/2006/ole">
            <mc:AlternateContent xmlns:mc="http://schemas.openxmlformats.org/markup-compatibility/2006">
              <mc:Choice xmlns:v="urn:schemas-microsoft-com:vml" Requires="v">
                <p:oleObj spid="_x0000_s74779" name="Equation" r:id="rId3" imgW="330120" imgH="431640" progId="Equation.DSMT4">
                  <p:embed/>
                </p:oleObj>
              </mc:Choice>
              <mc:Fallback>
                <p:oleObj name="Equation" r:id="rId3" imgW="330120" imgH="43164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8251" y="5846770"/>
                        <a:ext cx="221180" cy="28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4780" name="Equation" r:id="rId5" imgW="330057" imgH="431613" progId="Equation.DSMT4">
                  <p:embed/>
                </p:oleObj>
              </mc:Choice>
              <mc:Fallback>
                <p:oleObj name="Equation" r:id="rId5" imgW="330057" imgH="43161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4781" name="Equation" r:id="rId6" imgW="330057" imgH="431613" progId="Equation.DSMT4">
                  <p:embed/>
                </p:oleObj>
              </mc:Choice>
              <mc:Fallback>
                <p:oleObj name="Equation" r:id="rId6"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38922"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If you use a two-sided 5% significance test, your estimate must be 1.96 standard deviations above or below 0 if you are to reject </a:t>
            </a:r>
            <a:r>
              <a:rPr lang="en-GB" sz="1500" b="1" i="1" dirty="0"/>
              <a:t>H</a:t>
            </a:r>
            <a:r>
              <a:rPr lang="en-GB" sz="1500" b="1" baseline="-25000" dirty="0"/>
              <a:t>0</a:t>
            </a:r>
            <a:r>
              <a:rPr lang="en-GB" sz="1500" b="1" dirty="0"/>
              <a:t>.</a:t>
            </a:r>
            <a:endParaRPr lang="en-GB" sz="1500" b="1" dirty="0">
              <a:latin typeface="Times New Roman" pitchFamily="18" charset="0"/>
            </a:endParaRPr>
          </a:p>
        </p:txBody>
      </p:sp>
      <p:sp>
        <p:nvSpPr>
          <p:cNvPr id="3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Freeform 3"/>
          <p:cNvSpPr>
            <a:spLocks/>
          </p:cNvSpPr>
          <p:nvPr/>
        </p:nvSpPr>
        <p:spPr bwMode="auto">
          <a:xfrm>
            <a:off x="2428875" y="4557713"/>
            <a:ext cx="768350" cy="357187"/>
          </a:xfrm>
          <a:custGeom>
            <a:avLst/>
            <a:gdLst>
              <a:gd name="T0" fmla="*/ 766763 w 484"/>
              <a:gd name="T1" fmla="*/ 0 h 225"/>
              <a:gd name="T2" fmla="*/ 768350 w 484"/>
              <a:gd name="T3" fmla="*/ 355600 h 225"/>
              <a:gd name="T4" fmla="*/ 0 w 484"/>
              <a:gd name="T5" fmla="*/ 357187 h 225"/>
              <a:gd name="T6" fmla="*/ 300038 w 484"/>
              <a:gd name="T7" fmla="*/ 298450 h 225"/>
              <a:gd name="T8" fmla="*/ 382588 w 484"/>
              <a:gd name="T9" fmla="*/ 276225 h 225"/>
              <a:gd name="T10" fmla="*/ 506413 w 484"/>
              <a:gd name="T11" fmla="*/ 219075 h 225"/>
              <a:gd name="T12" fmla="*/ 619125 w 484"/>
              <a:gd name="T13" fmla="*/ 147637 h 225"/>
              <a:gd name="T14" fmla="*/ 766763 w 484"/>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4" h="225">
                <a:moveTo>
                  <a:pt x="483" y="0"/>
                </a:moveTo>
                <a:lnTo>
                  <a:pt x="484" y="224"/>
                </a:lnTo>
                <a:lnTo>
                  <a:pt x="0" y="225"/>
                </a:lnTo>
                <a:lnTo>
                  <a:pt x="189" y="188"/>
                </a:lnTo>
                <a:lnTo>
                  <a:pt x="241" y="174"/>
                </a:lnTo>
                <a:lnTo>
                  <a:pt x="319" y="138"/>
                </a:lnTo>
                <a:lnTo>
                  <a:pt x="390" y="93"/>
                </a:lnTo>
                <a:lnTo>
                  <a:pt x="483"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6"/>
          <p:cNvSpPr>
            <a:spLocks noChangeShapeType="1"/>
          </p:cNvSpPr>
          <p:nvPr/>
        </p:nvSpPr>
        <p:spPr bwMode="auto">
          <a:xfrm>
            <a:off x="317817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49900" y="2100263"/>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4"/>
          <p:cNvSpPr>
            <a:spLocks noChangeShapeType="1"/>
          </p:cNvSpPr>
          <p:nvPr/>
        </p:nvSpPr>
        <p:spPr bwMode="auto">
          <a:xfrm>
            <a:off x="3200400" y="2100263"/>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59" name="Text Box 26"/>
          <p:cNvSpPr txBox="1">
            <a:spLocks noChangeArrowheads="1"/>
          </p:cNvSpPr>
          <p:nvPr/>
        </p:nvSpPr>
        <p:spPr bwMode="auto">
          <a:xfrm>
            <a:off x="194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reject </a:t>
            </a:r>
            <a:r>
              <a:rPr lang="en-GB" sz="1800" b="1" i="1" dirty="0"/>
              <a:t>H</a:t>
            </a:r>
            <a:r>
              <a:rPr lang="en-GB" sz="1800" b="1" baseline="-25000" dirty="0"/>
              <a:t>0</a:t>
            </a:r>
            <a:endParaRPr lang="en-GB" sz="900" dirty="0"/>
          </a:p>
        </p:txBody>
      </p:sp>
      <p:sp>
        <p:nvSpPr>
          <p:cNvPr id="6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61" name="Text Box 28"/>
          <p:cNvSpPr txBox="1">
            <a:spLocks noChangeArrowheads="1"/>
          </p:cNvSpPr>
          <p:nvPr/>
        </p:nvSpPr>
        <p:spPr bwMode="auto">
          <a:xfrm>
            <a:off x="5295900" y="5083175"/>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a:t>1.96 sd</a:t>
            </a:r>
            <a:endParaRPr lang="en-GB" i="1"/>
          </a:p>
        </p:txBody>
      </p:sp>
      <p:sp>
        <p:nvSpPr>
          <p:cNvPr id="62" name="Text Box 29"/>
          <p:cNvSpPr txBox="1">
            <a:spLocks noChangeArrowheads="1"/>
          </p:cNvSpPr>
          <p:nvPr/>
        </p:nvSpPr>
        <p:spPr bwMode="auto">
          <a:xfrm>
            <a:off x="2905125" y="5083175"/>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a:cs typeface="Arial" charset="0"/>
              </a:rPr>
              <a:t>–</a:t>
            </a:r>
            <a:r>
              <a:rPr lang="en-GB" b="1"/>
              <a:t>1.96 sd</a:t>
            </a:r>
            <a:endParaRPr lang="en-GB" i="1"/>
          </a:p>
        </p:txBody>
      </p:sp>
      <p:sp>
        <p:nvSpPr>
          <p:cNvPr id="67" name="Text Box 18"/>
          <p:cNvSpPr txBox="1">
            <a:spLocks noChangeArrowheads="1"/>
          </p:cNvSpPr>
          <p:nvPr/>
        </p:nvSpPr>
        <p:spPr bwMode="auto">
          <a:xfrm>
            <a:off x="2238375" y="4240800"/>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2.5%</a:t>
            </a:r>
            <a:endParaRPr lang="en-GB" dirty="0"/>
          </a:p>
        </p:txBody>
      </p:sp>
      <p:sp>
        <p:nvSpPr>
          <p:cNvPr id="68" name="Text Box 20"/>
          <p:cNvSpPr txBox="1">
            <a:spLocks noChangeArrowheads="1"/>
          </p:cNvSpPr>
          <p:nvPr/>
        </p:nvSpPr>
        <p:spPr bwMode="auto">
          <a:xfrm>
            <a:off x="6053138" y="42402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2.5%</a:t>
            </a:r>
            <a:endParaRPr lang="en-GB" dirty="0"/>
          </a:p>
        </p:txBody>
      </p:sp>
      <p:sp>
        <p:nvSpPr>
          <p:cNvPr id="69" name="Line 21"/>
          <p:cNvSpPr>
            <a:spLocks noChangeAspect="1" noChangeShapeType="1"/>
          </p:cNvSpPr>
          <p:nvPr/>
        </p:nvSpPr>
        <p:spPr bwMode="auto">
          <a:xfrm flipH="1">
            <a:off x="5795963" y="44958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21"/>
          <p:cNvSpPr>
            <a:spLocks noChangeAspect="1" noChangeShapeType="1"/>
          </p:cNvSpPr>
          <p:nvPr/>
        </p:nvSpPr>
        <p:spPr bwMode="auto">
          <a:xfrm>
            <a:off x="2643188" y="44958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54"/>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3"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5788"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5789"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73"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However, if you can justify the use of a one-sided test, for example with </a:t>
            </a:r>
            <a:r>
              <a:rPr lang="en-GB" sz="1500" b="1" i="1" dirty="0"/>
              <a:t>H</a:t>
            </a:r>
            <a:r>
              <a:rPr lang="en-GB" sz="1500" b="1" i="1" baseline="-25000" dirty="0"/>
              <a:t>0</a:t>
            </a:r>
            <a:r>
              <a:rPr lang="en-GB" sz="1500" b="1" dirty="0"/>
              <a:t>: </a:t>
            </a:r>
            <a:r>
              <a:rPr lang="en-GB" sz="1500" b="1" i="1" dirty="0">
                <a:latin typeface="Symbol" pitchFamily="18" charset="2"/>
              </a:rPr>
              <a:t>b</a:t>
            </a:r>
            <a:r>
              <a:rPr lang="en-GB" sz="1500" b="1" baseline="-25000" dirty="0"/>
              <a:t>2</a:t>
            </a:r>
            <a:r>
              <a:rPr lang="en-GB" sz="1500" b="1" dirty="0"/>
              <a:t> &gt; 0, your estimate has to be only 1.65 standard deviations above 0.</a:t>
            </a:r>
            <a:endParaRPr lang="en-GB" sz="1500" b="1" dirty="0">
              <a:latin typeface="Times New Roman" pitchFamily="18" charset="0"/>
            </a:endParaRP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6"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52"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53"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55"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75"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Rectangle 7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8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6810"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6811"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249031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38"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2"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makes it easier to reject </a:t>
            </a:r>
            <a:r>
              <a:rPr lang="en-GB" sz="1500" b="1" i="1"/>
              <a:t>H</a:t>
            </a:r>
            <a:r>
              <a:rPr lang="en-GB" sz="1500" b="1" baseline="-25000"/>
              <a:t>0</a:t>
            </a:r>
            <a:r>
              <a:rPr lang="en-GB" sz="1500" b="1"/>
              <a:t> and thereby demonstrate that </a:t>
            </a:r>
            <a:r>
              <a:rPr lang="en-GB" sz="1500" b="1" i="1"/>
              <a:t>Y</a:t>
            </a:r>
            <a:r>
              <a:rPr lang="en-GB" sz="1500" b="1"/>
              <a:t> really is influenced by </a:t>
            </a:r>
            <a:r>
              <a:rPr lang="en-GB" sz="1500" b="1" i="1"/>
              <a:t>X</a:t>
            </a:r>
            <a:r>
              <a:rPr lang="en-GB" sz="1500" b="1"/>
              <a:t> (assuming that your model is correctly specified).</a:t>
            </a:r>
            <a:endParaRPr lang="en-GB" sz="1500" b="1">
              <a:latin typeface="Times New Roman" pitchFamily="18" charset="0"/>
            </a:endParaRPr>
          </a:p>
        </p:txBody>
      </p:sp>
      <p:sp>
        <p:nvSpPr>
          <p:cNvPr id="33"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34"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Rectangle 52"/>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4"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7834"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7835"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389228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33"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Suppose that </a:t>
            </a:r>
            <a:r>
              <a:rPr lang="en-GB" sz="1500" b="1" i="1"/>
              <a:t>Y</a:t>
            </a:r>
            <a:r>
              <a:rPr lang="en-GB" sz="1500" b="1"/>
              <a:t> is genuinely determined by </a:t>
            </a:r>
            <a:r>
              <a:rPr lang="en-GB" sz="1500" b="1" i="1"/>
              <a:t>X</a:t>
            </a:r>
            <a:r>
              <a:rPr lang="en-GB" sz="1500" b="1"/>
              <a:t> and that the true (unknown) coefficient is </a:t>
            </a:r>
            <a:r>
              <a:rPr lang="en-GB" sz="1500" b="1" i="1">
                <a:latin typeface="Symbol" pitchFamily="18" charset="2"/>
              </a:rPr>
              <a:t>b</a:t>
            </a:r>
            <a:r>
              <a:rPr lang="en-GB" sz="1500" b="1" baseline="-25000"/>
              <a:t>2</a:t>
            </a:r>
            <a:r>
              <a:rPr lang="en-GB" sz="1500" b="1"/>
              <a:t>, as shown.</a:t>
            </a:r>
            <a:endParaRPr lang="en-GB" sz="1500" b="1">
              <a:latin typeface="Times New Roman" pitchFamily="18" charset="0"/>
            </a:endParaRPr>
          </a:p>
        </p:txBody>
      </p:sp>
      <p:sp>
        <p:nvSpPr>
          <p:cNvPr id="5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4"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2"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69"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1"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2"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3"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33"/>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8858"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8859"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62437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1"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Suppose that we have a sample of observations and calculate the estimated slope coefficient, </a:t>
            </a:r>
            <a:r>
              <a:rPr lang="en-GB" sz="1500" b="1" dirty="0" smtClean="0"/>
              <a:t>    .  </a:t>
            </a:r>
            <a:r>
              <a:rPr lang="en-GB" sz="1500" b="1" dirty="0"/>
              <a:t>If it is as shown in the diagram, what do we conclude when we test </a:t>
            </a:r>
            <a:r>
              <a:rPr lang="en-GB" sz="1500" b="1" i="1" dirty="0"/>
              <a:t>H</a:t>
            </a:r>
            <a:r>
              <a:rPr lang="en-GB" sz="1500" b="1" baseline="-25000" dirty="0"/>
              <a:t>0</a:t>
            </a:r>
            <a:r>
              <a:rPr lang="en-GB" sz="1500" b="1" dirty="0"/>
              <a:t>?</a:t>
            </a:r>
            <a:endParaRPr lang="en-GB" sz="1500" b="1" dirty="0">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7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71"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4"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4"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5"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Oval 33"/>
          <p:cNvSpPr>
            <a:spLocks noChangeAspect="1" noChangeArrowheads="1"/>
          </p:cNvSpPr>
          <p:nvPr/>
        </p:nvSpPr>
        <p:spPr bwMode="auto">
          <a:xfrm>
            <a:off x="59817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79885"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79886"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35602201"/>
              </p:ext>
            </p:extLst>
          </p:nvPr>
        </p:nvGraphicFramePr>
        <p:xfrm>
          <a:off x="1449388" y="6073200"/>
          <a:ext cx="220662" cy="288925"/>
        </p:xfrm>
        <a:graphic>
          <a:graphicData uri="http://schemas.openxmlformats.org/presentationml/2006/ole">
            <mc:AlternateContent xmlns:mc="http://schemas.openxmlformats.org/markup-compatibility/2006">
              <mc:Choice xmlns:v="urn:schemas-microsoft-com:vml" Requires="v">
                <p:oleObj spid="_x0000_s79887" name="Equation" r:id="rId6" imgW="330057" imgH="431613" progId="Equation.DSMT4">
                  <p:embed/>
                </p:oleObj>
              </mc:Choice>
              <mc:Fallback>
                <p:oleObj name="Equation" r:id="rId6" imgW="330057" imgH="431613"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388" y="6073200"/>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309783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1</a:t>
            </a:r>
          </a:p>
        </p:txBody>
      </p:sp>
      <p:sp>
        <p:nvSpPr>
          <p:cNvPr id="3175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cs typeface="Arial" charset="0"/>
              </a:rPr>
              <a:t>I</a:t>
            </a:r>
            <a:r>
              <a:rPr lang="en-GB" sz="1500" b="1" dirty="0" smtClean="0">
                <a:cs typeface="Arial" charset="0"/>
              </a:rPr>
              <a:t>n the previous sequence, we were performing what are described as two-sided </a:t>
            </a:r>
            <a:r>
              <a:rPr lang="en-GB" sz="1500" b="1" i="1" dirty="0" smtClean="0">
                <a:cs typeface="Arial" charset="0"/>
              </a:rPr>
              <a:t>t</a:t>
            </a:r>
            <a:r>
              <a:rPr lang="en-GB" sz="1500" b="1" dirty="0" smtClean="0">
                <a:cs typeface="Arial" charset="0"/>
              </a:rPr>
              <a:t> tests.  These are appropriate when we have no information about the alternative hypothesis.    </a:t>
            </a:r>
            <a:endParaRPr lang="en-GB" sz="1500" b="1" dirty="0">
              <a:cs typeface="Arial" charset="0"/>
            </a:endParaRPr>
          </a:p>
        </p:txBody>
      </p:sp>
      <p:sp>
        <p:nvSpPr>
          <p:cNvPr id="31753"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14"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9"/>
          <p:cNvGraphicFramePr>
            <a:graphicFrameLocks noChangeAspect="1"/>
          </p:cNvGraphicFramePr>
          <p:nvPr>
            <p:extLst>
              <p:ext uri="{D42A27DB-BD31-4B8C-83A1-F6EECF244321}">
                <p14:modId xmlns:p14="http://schemas.microsoft.com/office/powerpoint/2010/main" val="2522324506"/>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31988"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1"/>
          <p:cNvGraphicFramePr>
            <a:graphicFrameLocks noChangeAspect="1"/>
          </p:cNvGraphicFramePr>
          <p:nvPr>
            <p:extLst>
              <p:ext uri="{D42A27DB-BD31-4B8C-83A1-F6EECF244321}">
                <p14:modId xmlns:p14="http://schemas.microsoft.com/office/powerpoint/2010/main" val="1444702060"/>
              </p:ext>
            </p:extLst>
          </p:nvPr>
        </p:nvGraphicFramePr>
        <p:xfrm>
          <a:off x="5346000" y="977900"/>
          <a:ext cx="1714500" cy="431800"/>
        </p:xfrm>
        <a:graphic>
          <a:graphicData uri="http://schemas.openxmlformats.org/presentationml/2006/ole">
            <mc:AlternateContent xmlns:mc="http://schemas.openxmlformats.org/markup-compatibility/2006">
              <mc:Choice xmlns:v="urn:schemas-microsoft-com:vml" Requires="v">
                <p:oleObj spid="_x0000_s31989" name="Equation" r:id="rId5" imgW="1714320" imgH="431640" progId="Equation.DSMT4">
                  <p:embed/>
                </p:oleObj>
              </mc:Choice>
              <mc:Fallback>
                <p:oleObj name="Equation" r:id="rId5" imgW="1714320" imgH="431640" progId="Equation.DSMT4">
                  <p:embed/>
                  <p:pic>
                    <p:nvPicPr>
                      <p:cNvPr id="0" name=""/>
                      <p:cNvPicPr>
                        <a:picLocks noChangeAspect="1" noChangeArrowheads="1"/>
                      </p:cNvPicPr>
                      <p:nvPr/>
                    </p:nvPicPr>
                    <p:blipFill>
                      <a:blip r:embed="rId6"/>
                      <a:srcRect/>
                      <a:stretch>
                        <a:fillRect/>
                      </a:stretch>
                    </p:blipFill>
                    <p:spPr bwMode="auto">
                      <a:xfrm>
                        <a:off x="53460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10429349"/>
              </p:ext>
            </p:extLst>
          </p:nvPr>
        </p:nvGraphicFramePr>
        <p:xfrm>
          <a:off x="4446000" y="1706400"/>
          <a:ext cx="1587500" cy="419100"/>
        </p:xfrm>
        <a:graphic>
          <a:graphicData uri="http://schemas.openxmlformats.org/presentationml/2006/ole">
            <mc:AlternateContent xmlns:mc="http://schemas.openxmlformats.org/markup-compatibility/2006">
              <mc:Choice xmlns:v="urn:schemas-microsoft-com:vml" Requires="v">
                <p:oleObj spid="_x0000_s31990" name="Equation" r:id="rId7" imgW="1587240" imgH="419040" progId="Equation.DSMT4">
                  <p:embed/>
                </p:oleObj>
              </mc:Choice>
              <mc:Fallback>
                <p:oleObj name="Equation" r:id="rId7" imgW="1587240" imgH="419040" progId="Equation.DSMT4">
                  <p:embed/>
                  <p:pic>
                    <p:nvPicPr>
                      <p:cNvPr id="0" name="Object 4"/>
                      <p:cNvPicPr>
                        <a:picLocks noChangeAspect="1" noChangeArrowheads="1"/>
                      </p:cNvPicPr>
                      <p:nvPr/>
                    </p:nvPicPr>
                    <p:blipFill>
                      <a:blip r:embed="rId8"/>
                      <a:srcRect/>
                      <a:stretch>
                        <a:fillRect/>
                      </a:stretch>
                    </p:blipFill>
                    <p:spPr bwMode="auto">
                      <a:xfrm>
                        <a:off x="4446000" y="1706400"/>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51547349"/>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31991" name="Equation" r:id="rId9" imgW="1586811" imgH="406224" progId="Equation.3">
                  <p:embed/>
                </p:oleObj>
              </mc:Choice>
              <mc:Fallback>
                <p:oleObj name="Equation" r:id="rId9" imgW="1586811" imgH="406224"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85976757"/>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31992" name="Equation" r:id="rId11" imgW="1485720" imgH="939600" progId="Equation.DSMT4">
                  <p:embed/>
                </p:oleObj>
              </mc:Choice>
              <mc:Fallback>
                <p:oleObj name="Equation" r:id="rId11" imgW="1485720" imgH="939600" progId="Equation.DSMT4">
                  <p:embed/>
                  <p:pic>
                    <p:nvPicPr>
                      <p:cNvPr id="0" name="Object 10"/>
                      <p:cNvPicPr>
                        <a:picLocks noChangeAspect="1" noChangeArrowheads="1"/>
                      </p:cNvPicPr>
                      <p:nvPr/>
                    </p:nvPicPr>
                    <p:blipFill>
                      <a:blip r:embed="rId12"/>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5"/>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23" name="TextBox 22"/>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4" name="TextBox 23"/>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28" name="Object 27"/>
          <p:cNvGraphicFramePr>
            <a:graphicFrameLocks noChangeAspect="1"/>
          </p:cNvGraphicFramePr>
          <p:nvPr>
            <p:extLst>
              <p:ext uri="{D42A27DB-BD31-4B8C-83A1-F6EECF244321}">
                <p14:modId xmlns:p14="http://schemas.microsoft.com/office/powerpoint/2010/main" val="3952846109"/>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31993" name="Equation" r:id="rId13" imgW="1002865" imgH="393529" progId="Equation.3">
                  <p:embed/>
                </p:oleObj>
              </mc:Choice>
              <mc:Fallback>
                <p:oleObj name="Equation" r:id="rId13" imgW="1002865" imgH="393529"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28"/>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le 112"/>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3"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The answer is that </a:t>
            </a:r>
            <a:r>
              <a:rPr lang="en-GB" sz="1500" b="1" dirty="0" smtClean="0"/>
              <a:t>     </a:t>
            </a:r>
            <a:r>
              <a:rPr lang="en-GB" sz="1500" b="1" dirty="0"/>
              <a:t>lies in the rejection region.  It makes no difference whether we perform a two-sided test or a one-sided test.  We come to the correct conclusion.</a:t>
            </a:r>
            <a:endParaRPr lang="en-GB" sz="1500" b="1" dirty="0">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88"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89"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0"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94"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95"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6"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97"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107"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108"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 name="Oval 33"/>
          <p:cNvSpPr>
            <a:spLocks noChangeAspect="1" noChangeArrowheads="1"/>
          </p:cNvSpPr>
          <p:nvPr/>
        </p:nvSpPr>
        <p:spPr bwMode="auto">
          <a:xfrm>
            <a:off x="59817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36"/>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0910"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0911"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20527218"/>
              </p:ext>
            </p:extLst>
          </p:nvPr>
        </p:nvGraphicFramePr>
        <p:xfrm>
          <a:off x="2106613" y="5853600"/>
          <a:ext cx="220662" cy="288925"/>
        </p:xfrm>
        <a:graphic>
          <a:graphicData uri="http://schemas.openxmlformats.org/presentationml/2006/ole">
            <mc:AlternateContent xmlns:mc="http://schemas.openxmlformats.org/markup-compatibility/2006">
              <mc:Choice xmlns:v="urn:schemas-microsoft-com:vml" Requires="v">
                <p:oleObj spid="_x0000_s80912" name="Equation" r:id="rId6" imgW="330057" imgH="431613" progId="Equation.DSMT4">
                  <p:embed/>
                </p:oleObj>
              </mc:Choice>
              <mc:Fallback>
                <p:oleObj name="Equation" r:id="rId6" imgW="330057" imgH="431613"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613" y="5853600"/>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54369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4"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What do we conclude if </a:t>
            </a:r>
            <a:r>
              <a:rPr lang="en-GB" sz="1500" b="1" dirty="0" smtClean="0"/>
              <a:t>     </a:t>
            </a:r>
            <a:r>
              <a:rPr lang="en-GB" sz="1500" b="1" dirty="0"/>
              <a:t>is as shown?  We fail to reject </a:t>
            </a:r>
            <a:r>
              <a:rPr lang="en-GB" sz="1500" b="1" i="1" dirty="0"/>
              <a:t>H</a:t>
            </a:r>
            <a:r>
              <a:rPr lang="en-GB" sz="1500" b="1" baseline="-25000" dirty="0"/>
              <a:t>0</a:t>
            </a:r>
            <a:r>
              <a:rPr lang="en-GB" sz="1500" b="1" dirty="0"/>
              <a:t>, irrespective of whether we perform a two-sided test or a </a:t>
            </a:r>
            <a:r>
              <a:rPr lang="en-GB" sz="1500" b="1" dirty="0" smtClean="0"/>
              <a:t>two-sided </a:t>
            </a:r>
            <a:r>
              <a:rPr lang="en-GB" sz="1500" b="1" dirty="0"/>
              <a:t>test.  We would make a Type II error in either case. </a:t>
            </a:r>
            <a:endParaRPr lang="en-GB" sz="1500" b="1" dirty="0">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7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71"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4"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5"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6"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Oval 33"/>
          <p:cNvSpPr>
            <a:spLocks noChangeAspect="1" noChangeArrowheads="1"/>
          </p:cNvSpPr>
          <p:nvPr/>
        </p:nvSpPr>
        <p:spPr bwMode="auto">
          <a:xfrm>
            <a:off x="50112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1932"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1933"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8625576"/>
              </p:ext>
            </p:extLst>
          </p:nvPr>
        </p:nvGraphicFramePr>
        <p:xfrm>
          <a:off x="2554288" y="5853113"/>
          <a:ext cx="220662" cy="288925"/>
        </p:xfrm>
        <a:graphic>
          <a:graphicData uri="http://schemas.openxmlformats.org/presentationml/2006/ole">
            <mc:AlternateContent xmlns:mc="http://schemas.openxmlformats.org/markup-compatibility/2006">
              <mc:Choice xmlns:v="urn:schemas-microsoft-com:vml" Requires="v">
                <p:oleObj spid="_x0000_s81934" name="Equation" r:id="rId6" imgW="330057" imgH="431613" progId="Equation.DSMT4">
                  <p:embed/>
                </p:oleObj>
              </mc:Choice>
              <mc:Fallback>
                <p:oleObj name="Equation" r:id="rId6" imgW="330057" imgH="431613"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288" y="585311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155645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21</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1"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What do we conclude if </a:t>
            </a:r>
            <a:r>
              <a:rPr lang="en-GB" sz="1500" b="1" dirty="0" smtClean="0"/>
              <a:t>     </a:t>
            </a:r>
            <a:r>
              <a:rPr lang="en-GB" sz="1500" b="1" dirty="0"/>
              <a:t>is as shown here?  In the case of a two-sided test, </a:t>
            </a:r>
            <a:r>
              <a:rPr lang="en-GB" sz="1500" b="1" i="1" dirty="0"/>
              <a:t> </a:t>
            </a:r>
            <a:r>
              <a:rPr lang="en-GB" sz="1500" b="1" i="1" dirty="0" smtClean="0"/>
              <a:t> </a:t>
            </a:r>
            <a:r>
              <a:rPr lang="en-GB" sz="1500" b="1" dirty="0" smtClean="0"/>
              <a:t>   is </a:t>
            </a:r>
            <a:r>
              <a:rPr lang="en-GB" sz="1500" b="1" dirty="0"/>
              <a:t>not in the rejection region.  We are unable to reject </a:t>
            </a:r>
            <a:r>
              <a:rPr lang="en-GB" sz="1500" b="1" i="1" dirty="0"/>
              <a:t>H</a:t>
            </a:r>
            <a:r>
              <a:rPr lang="en-GB" sz="1500" b="1" baseline="-25000" dirty="0"/>
              <a:t>0</a:t>
            </a:r>
            <a:r>
              <a:rPr lang="en-GB" sz="1500" b="1" dirty="0"/>
              <a:t>.  </a:t>
            </a:r>
            <a:endParaRPr lang="en-GB" sz="1500" b="1" dirty="0">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7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71"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4"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5"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6"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Oval 33"/>
          <p:cNvSpPr>
            <a:spLocks noChangeAspect="1" noChangeArrowheads="1"/>
          </p:cNvSpPr>
          <p:nvPr/>
        </p:nvSpPr>
        <p:spPr bwMode="auto">
          <a:xfrm>
            <a:off x="54003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2959"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2960"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28833594"/>
              </p:ext>
            </p:extLst>
          </p:nvPr>
        </p:nvGraphicFramePr>
        <p:xfrm>
          <a:off x="2544763" y="5853113"/>
          <a:ext cx="220662" cy="288925"/>
        </p:xfrm>
        <a:graphic>
          <a:graphicData uri="http://schemas.openxmlformats.org/presentationml/2006/ole">
            <mc:AlternateContent xmlns:mc="http://schemas.openxmlformats.org/markup-compatibility/2006">
              <mc:Choice xmlns:v="urn:schemas-microsoft-com:vml" Requires="v">
                <p:oleObj spid="_x0000_s82961" name="Equation" r:id="rId6" imgW="330057" imgH="431613" progId="Equation.DSMT4">
                  <p:embed/>
                </p:oleObj>
              </mc:Choice>
              <mc:Fallback>
                <p:oleObj name="Equation" r:id="rId6" imgW="330057" imgH="431613"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4763" y="585311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223329017"/>
              </p:ext>
            </p:extLst>
          </p:nvPr>
        </p:nvGraphicFramePr>
        <p:xfrm>
          <a:off x="7373938" y="5853113"/>
          <a:ext cx="220662" cy="288925"/>
        </p:xfrm>
        <a:graphic>
          <a:graphicData uri="http://schemas.openxmlformats.org/presentationml/2006/ole">
            <mc:AlternateContent xmlns:mc="http://schemas.openxmlformats.org/markup-compatibility/2006">
              <mc:Choice xmlns:v="urn:schemas-microsoft-com:vml" Requires="v">
                <p:oleObj spid="_x0000_s82962" name="Equation" r:id="rId7" imgW="330057" imgH="431613" progId="Equation.DSMT4">
                  <p:embed/>
                </p:oleObj>
              </mc:Choice>
              <mc:Fallback>
                <p:oleObj name="Equation" r:id="rId7" imgW="330057" imgH="431613"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3938" y="585311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48484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22</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3" name="Text Box 2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means that we are unable to demonstrate that </a:t>
            </a:r>
            <a:r>
              <a:rPr lang="en-GB" sz="1500" b="1" i="1"/>
              <a:t>X</a:t>
            </a:r>
            <a:r>
              <a:rPr lang="en-GB" sz="1500" b="1"/>
              <a:t> has a significant effect on </a:t>
            </a:r>
            <a:r>
              <a:rPr lang="en-GB" sz="1500" b="1" i="1"/>
              <a:t>Y</a:t>
            </a:r>
            <a:r>
              <a:rPr lang="en-GB" sz="1500" b="1"/>
              <a:t>.  This is disappointing, because we were hoping to demonstrate that </a:t>
            </a:r>
            <a:r>
              <a:rPr lang="en-GB" sz="1500" b="1" i="1"/>
              <a:t>X</a:t>
            </a:r>
            <a:r>
              <a:rPr lang="en-GB" sz="1500" b="1"/>
              <a:t> is a determinant of </a:t>
            </a:r>
            <a:r>
              <a:rPr lang="en-GB" sz="1500" b="1" i="1"/>
              <a:t>Y</a:t>
            </a:r>
            <a:r>
              <a:rPr lang="en-GB" sz="1500" b="1"/>
              <a:t>.</a:t>
            </a:r>
            <a:endParaRPr lang="en-GB" sz="1500" b="1">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7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71"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4"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5"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6"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Oval 33"/>
          <p:cNvSpPr>
            <a:spLocks noChangeAspect="1" noChangeArrowheads="1"/>
          </p:cNvSpPr>
          <p:nvPr/>
        </p:nvSpPr>
        <p:spPr bwMode="auto">
          <a:xfrm>
            <a:off x="54003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3978"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3979"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942429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1" name="Text Box 2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However, if we are in a position to perform a one-sided test, </a:t>
            </a:r>
            <a:r>
              <a:rPr lang="en-GB" sz="1500" b="1" dirty="0" smtClean="0"/>
              <a:t>     </a:t>
            </a:r>
            <a:r>
              <a:rPr lang="en-GB" sz="1500" b="1" dirty="0"/>
              <a:t>does lie in the rejection region and so we have demonstrated that </a:t>
            </a:r>
            <a:r>
              <a:rPr lang="en-GB" sz="1500" b="1" i="1" dirty="0"/>
              <a:t>X</a:t>
            </a:r>
            <a:r>
              <a:rPr lang="en-GB" sz="1500" b="1" dirty="0"/>
              <a:t> has a significant effect on </a:t>
            </a:r>
            <a:r>
              <a:rPr lang="en-GB" sz="1500" b="1" i="1" dirty="0"/>
              <a:t>Y</a:t>
            </a:r>
            <a:r>
              <a:rPr lang="en-GB" sz="1500" b="1" dirty="0"/>
              <a:t> (at the 5% significance level, of course).  </a:t>
            </a:r>
            <a:endParaRPr lang="en-GB" sz="1500" b="1" dirty="0">
              <a:latin typeface="Times New Roman" pitchFamily="18" charset="0"/>
            </a:endParaRPr>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7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71"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4"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85"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86"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Oval 33"/>
          <p:cNvSpPr>
            <a:spLocks noChangeAspect="1" noChangeArrowheads="1"/>
          </p:cNvSpPr>
          <p:nvPr/>
        </p:nvSpPr>
        <p:spPr bwMode="auto">
          <a:xfrm>
            <a:off x="54003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5004"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5005"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88781939"/>
              </p:ext>
            </p:extLst>
          </p:nvPr>
        </p:nvGraphicFramePr>
        <p:xfrm>
          <a:off x="5830888" y="5853113"/>
          <a:ext cx="220662" cy="288925"/>
        </p:xfrm>
        <a:graphic>
          <a:graphicData uri="http://schemas.openxmlformats.org/presentationml/2006/ole">
            <mc:AlternateContent xmlns:mc="http://schemas.openxmlformats.org/markup-compatibility/2006">
              <mc:Choice xmlns:v="urn:schemas-microsoft-com:vml" Requires="v">
                <p:oleObj spid="_x0000_s85006" name="Equation" r:id="rId6" imgW="330057" imgH="431613" progId="Equation.DSMT4">
                  <p:embed/>
                </p:oleObj>
              </mc:Choice>
              <mc:Fallback>
                <p:oleObj name="Equation" r:id="rId6"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0888" y="585311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915927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38"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2"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53" name="Text Box 2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Thus we get a positive finding that we could not get with a two-sided test.</a:t>
            </a:r>
            <a:endParaRPr lang="en-GB" sz="1500" b="1">
              <a:latin typeface="Times New Roman" pitchFamily="18" charset="0"/>
            </a:endParaRPr>
          </a:p>
        </p:txBody>
      </p:sp>
      <p:sp>
        <p:nvSpPr>
          <p:cNvPr id="51"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54"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Oval 33"/>
          <p:cNvSpPr>
            <a:spLocks noChangeAspect="1" noChangeArrowheads="1"/>
          </p:cNvSpPr>
          <p:nvPr/>
        </p:nvSpPr>
        <p:spPr bwMode="auto">
          <a:xfrm>
            <a:off x="5400300" y="4860000"/>
            <a:ext cx="107950" cy="107950"/>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44"/>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6026"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6027"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402381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25</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38"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1"/>
          <p:cNvSpPr>
            <a:spLocks noChangeShapeType="1"/>
          </p:cNvSpPr>
          <p:nvPr/>
        </p:nvSpPr>
        <p:spPr bwMode="auto">
          <a:xfrm>
            <a:off x="5365750" y="2098800"/>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51" name="Text Box 2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To put this reasoning more formally, the power of a one-sided test is greater than that of a two-sided test.  The blue area shows the probability of making a Type II error using a two-sided test.  It is the area under the true curve to the left of the rejection region.</a:t>
            </a:r>
            <a:endParaRPr lang="en-GB" sz="1500" b="1">
              <a:latin typeface="Times New Roman" pitchFamily="18" charset="0"/>
            </a:endParaRPr>
          </a:p>
        </p:txBody>
      </p:sp>
      <p:sp>
        <p:nvSpPr>
          <p:cNvPr id="54" name="Freeform 35"/>
          <p:cNvSpPr>
            <a:spLocks/>
          </p:cNvSpPr>
          <p:nvPr/>
        </p:nvSpPr>
        <p:spPr bwMode="auto">
          <a:xfrm>
            <a:off x="4183063" y="3513600"/>
            <a:ext cx="1370012" cy="1400175"/>
          </a:xfrm>
          <a:custGeom>
            <a:avLst/>
            <a:gdLst>
              <a:gd name="T0" fmla="*/ 1360487 w 863"/>
              <a:gd name="T1" fmla="*/ 0 h 882"/>
              <a:gd name="T2" fmla="*/ 1370012 w 863"/>
              <a:gd name="T3" fmla="*/ 1392238 h 882"/>
              <a:gd name="T4" fmla="*/ 0 w 863"/>
              <a:gd name="T5" fmla="*/ 1400175 h 882"/>
              <a:gd name="T6" fmla="*/ 385762 w 863"/>
              <a:gd name="T7" fmla="*/ 1323975 h 882"/>
              <a:gd name="T8" fmla="*/ 688975 w 863"/>
              <a:gd name="T9" fmla="*/ 1143000 h 882"/>
              <a:gd name="T10" fmla="*/ 922337 w 863"/>
              <a:gd name="T11" fmla="*/ 852488 h 882"/>
              <a:gd name="T12" fmla="*/ 1112837 w 863"/>
              <a:gd name="T13" fmla="*/ 542925 h 882"/>
              <a:gd name="T14" fmla="*/ 1217612 w 863"/>
              <a:gd name="T15" fmla="*/ 314325 h 882"/>
              <a:gd name="T16" fmla="*/ 1360487 w 863"/>
              <a:gd name="T17" fmla="*/ 0 h 8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3" h="882">
                <a:moveTo>
                  <a:pt x="857" y="0"/>
                </a:moveTo>
                <a:lnTo>
                  <a:pt x="863" y="877"/>
                </a:lnTo>
                <a:lnTo>
                  <a:pt x="0" y="882"/>
                </a:lnTo>
                <a:lnTo>
                  <a:pt x="243" y="834"/>
                </a:lnTo>
                <a:lnTo>
                  <a:pt x="434" y="720"/>
                </a:lnTo>
                <a:lnTo>
                  <a:pt x="581" y="537"/>
                </a:lnTo>
                <a:lnTo>
                  <a:pt x="701" y="342"/>
                </a:lnTo>
                <a:lnTo>
                  <a:pt x="767" y="198"/>
                </a:lnTo>
                <a:lnTo>
                  <a:pt x="857" y="0"/>
                </a:lnTo>
                <a:close/>
              </a:path>
            </a:pathLst>
          </a:custGeom>
          <a:solidFill>
            <a:srgbClr val="00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49900" y="2100263"/>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20"/>
          <p:cNvSpPr txBox="1">
            <a:spLocks noChangeArrowheads="1"/>
          </p:cNvSpPr>
          <p:nvPr/>
        </p:nvSpPr>
        <p:spPr bwMode="auto">
          <a:xfrm>
            <a:off x="6053138" y="42402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2.5%</a:t>
            </a:r>
            <a:endParaRPr lang="en-GB" dirty="0"/>
          </a:p>
        </p:txBody>
      </p:sp>
      <p:sp>
        <p:nvSpPr>
          <p:cNvPr id="53" name="Line 21"/>
          <p:cNvSpPr>
            <a:spLocks noChangeAspect="1" noChangeShapeType="1"/>
          </p:cNvSpPr>
          <p:nvPr/>
        </p:nvSpPr>
        <p:spPr bwMode="auto">
          <a:xfrm flipH="1">
            <a:off x="5795963" y="44958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Text Box 28"/>
          <p:cNvSpPr txBox="1">
            <a:spLocks noChangeArrowheads="1"/>
          </p:cNvSpPr>
          <p:nvPr/>
        </p:nvSpPr>
        <p:spPr bwMode="auto">
          <a:xfrm>
            <a:off x="5295900" y="5083175"/>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a:t>1.96 sd</a:t>
            </a:r>
            <a:endParaRPr lang="en-GB" i="1"/>
          </a:p>
        </p:txBody>
      </p:sp>
      <p:sp>
        <p:nvSpPr>
          <p:cNvPr id="5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9"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44"/>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7050"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7051"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45549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26</a:t>
            </a:r>
            <a:endParaRPr lang="en-US" sz="1000" dirty="0">
              <a:solidFill>
                <a:srgbClr val="3366FF"/>
              </a:solidFill>
            </a:endParaRPr>
          </a:p>
        </p:txBody>
      </p:sp>
      <p:sp>
        <p:nvSpPr>
          <p:cNvPr id="42"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4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47"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38"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72"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41"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2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red area shows the probability of making a Type II error using a one-sided test.  It is smaller.  Since the power of a test is (1 </a:t>
            </a:r>
            <a:r>
              <a:rPr lang="en-GB" sz="1500" b="1">
                <a:cs typeface="Arial" charset="0"/>
              </a:rPr>
              <a:t>– probability of making a Type II error when </a:t>
            </a:r>
            <a:r>
              <a:rPr lang="en-GB" sz="1500" b="1" i="1">
                <a:cs typeface="Arial" charset="0"/>
              </a:rPr>
              <a:t>H</a:t>
            </a:r>
            <a:r>
              <a:rPr lang="en-GB" sz="1500" b="1" baseline="-25000">
                <a:cs typeface="Arial" charset="0"/>
              </a:rPr>
              <a:t>0</a:t>
            </a:r>
            <a:r>
              <a:rPr lang="en-GB" sz="1500" b="1">
                <a:cs typeface="Arial" charset="0"/>
              </a:rPr>
              <a:t> is false), the power of a one-sided test is greater than that of a two-sided test. </a:t>
            </a:r>
          </a:p>
        </p:txBody>
      </p:sp>
      <p:sp>
        <p:nvSpPr>
          <p:cNvPr id="53" name="Freeform 34"/>
          <p:cNvSpPr>
            <a:spLocks/>
          </p:cNvSpPr>
          <p:nvPr/>
        </p:nvSpPr>
        <p:spPr bwMode="auto">
          <a:xfrm>
            <a:off x="4154488" y="3862800"/>
            <a:ext cx="1216025" cy="1050925"/>
          </a:xfrm>
          <a:custGeom>
            <a:avLst/>
            <a:gdLst>
              <a:gd name="T0" fmla="*/ 1216025 w 766"/>
              <a:gd name="T1" fmla="*/ 0 h 662"/>
              <a:gd name="T2" fmla="*/ 1216025 w 766"/>
              <a:gd name="T3" fmla="*/ 1044575 h 662"/>
              <a:gd name="T4" fmla="*/ 0 w 766"/>
              <a:gd name="T5" fmla="*/ 1050925 h 662"/>
              <a:gd name="T6" fmla="*/ 342900 w 766"/>
              <a:gd name="T7" fmla="*/ 996950 h 662"/>
              <a:gd name="T8" fmla="*/ 617538 w 766"/>
              <a:gd name="T9" fmla="*/ 869950 h 662"/>
              <a:gd name="T10" fmla="*/ 836613 w 766"/>
              <a:gd name="T11" fmla="*/ 679450 h 662"/>
              <a:gd name="T12" fmla="*/ 989013 w 766"/>
              <a:gd name="T13" fmla="*/ 450850 h 662"/>
              <a:gd name="T14" fmla="*/ 1216025 w 766"/>
              <a:gd name="T15" fmla="*/ 0 h 6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6" h="662">
                <a:moveTo>
                  <a:pt x="766" y="0"/>
                </a:moveTo>
                <a:lnTo>
                  <a:pt x="766" y="658"/>
                </a:lnTo>
                <a:lnTo>
                  <a:pt x="0" y="662"/>
                </a:lnTo>
                <a:lnTo>
                  <a:pt x="216" y="628"/>
                </a:lnTo>
                <a:lnTo>
                  <a:pt x="389" y="548"/>
                </a:lnTo>
                <a:lnTo>
                  <a:pt x="527" y="428"/>
                </a:lnTo>
                <a:lnTo>
                  <a:pt x="623" y="284"/>
                </a:lnTo>
                <a:lnTo>
                  <a:pt x="766"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54"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44"/>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8074"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8075"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057673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2228" name="Text Box 4"/>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1400">
                <a:solidFill>
                  <a:schemeClr val="tx1"/>
                </a:solidFill>
                <a:latin typeface="Arial" charset="0"/>
              </a:defRPr>
            </a:lvl1pPr>
            <a:lvl2pPr marL="742950" indent="-285750">
              <a:tabLst>
                <a:tab pos="946150" algn="l"/>
                <a:tab pos="4849813" algn="l"/>
              </a:tabLst>
              <a:defRPr sz="1400">
                <a:solidFill>
                  <a:schemeClr val="tx1"/>
                </a:solidFill>
                <a:latin typeface="Arial" charset="0"/>
              </a:defRPr>
            </a:lvl2pPr>
            <a:lvl3pPr marL="1143000" indent="-228600">
              <a:tabLst>
                <a:tab pos="946150" algn="l"/>
                <a:tab pos="4849813" algn="l"/>
              </a:tabLst>
              <a:defRPr sz="1400">
                <a:solidFill>
                  <a:schemeClr val="tx1"/>
                </a:solidFill>
                <a:latin typeface="Arial" charset="0"/>
              </a:defRPr>
            </a:lvl3pPr>
            <a:lvl4pPr marL="1600200" indent="-228600">
              <a:tabLst>
                <a:tab pos="946150" algn="l"/>
                <a:tab pos="4849813" algn="l"/>
              </a:tabLst>
              <a:defRPr sz="1400">
                <a:solidFill>
                  <a:schemeClr val="tx1"/>
                </a:solidFill>
                <a:latin typeface="Arial" charset="0"/>
              </a:defRPr>
            </a:lvl4pPr>
            <a:lvl5pPr marL="2057400" indent="-228600">
              <a:tabLst>
                <a:tab pos="946150" algn="l"/>
                <a:tab pos="4849813" algn="l"/>
              </a:tabLst>
              <a:defRPr sz="1400">
                <a:solidFill>
                  <a:schemeClr val="tx1"/>
                </a:solidFill>
                <a:latin typeface="Arial" charset="0"/>
              </a:defRPr>
            </a:lvl5pPr>
            <a:lvl6pPr marL="2514600" indent="-228600" eaLnBrk="0" fontAlgn="base" hangingPunct="0">
              <a:spcBef>
                <a:spcPct val="0"/>
              </a:spcBef>
              <a:spcAft>
                <a:spcPct val="0"/>
              </a:spcAft>
              <a:tabLst>
                <a:tab pos="946150" algn="l"/>
                <a:tab pos="4849813" algn="l"/>
              </a:tabLst>
              <a:defRPr sz="1400">
                <a:solidFill>
                  <a:schemeClr val="tx1"/>
                </a:solidFill>
                <a:latin typeface="Arial" charset="0"/>
              </a:defRPr>
            </a:lvl6pPr>
            <a:lvl7pPr marL="2971800" indent="-228600" eaLnBrk="0" fontAlgn="base" hangingPunct="0">
              <a:spcBef>
                <a:spcPct val="0"/>
              </a:spcBef>
              <a:spcAft>
                <a:spcPct val="0"/>
              </a:spcAft>
              <a:tabLst>
                <a:tab pos="946150" algn="l"/>
                <a:tab pos="4849813" algn="l"/>
              </a:tabLst>
              <a:defRPr sz="1400">
                <a:solidFill>
                  <a:schemeClr val="tx1"/>
                </a:solidFill>
                <a:latin typeface="Arial" charset="0"/>
              </a:defRPr>
            </a:lvl7pPr>
            <a:lvl8pPr marL="3429000" indent="-228600" eaLnBrk="0" fontAlgn="base" hangingPunct="0">
              <a:spcBef>
                <a:spcPct val="0"/>
              </a:spcBef>
              <a:spcAft>
                <a:spcPct val="0"/>
              </a:spcAft>
              <a:tabLst>
                <a:tab pos="946150" algn="l"/>
                <a:tab pos="4849813" algn="l"/>
              </a:tabLst>
              <a:defRPr sz="1400">
                <a:solidFill>
                  <a:schemeClr val="tx1"/>
                </a:solidFill>
                <a:latin typeface="Arial" charset="0"/>
              </a:defRPr>
            </a:lvl8pPr>
            <a:lvl9pPr marL="3886200" indent="-228600" eaLnBrk="0" fontAlgn="base" hangingPunct="0">
              <a:spcBef>
                <a:spcPct val="0"/>
              </a:spcBef>
              <a:spcAft>
                <a:spcPct val="0"/>
              </a:spcAft>
              <a:tabLst>
                <a:tab pos="946150" algn="l"/>
                <a:tab pos="4849813" algn="l"/>
              </a:tabLst>
              <a:defRPr sz="1400">
                <a:solidFill>
                  <a:schemeClr val="tx1"/>
                </a:solidFill>
                <a:latin typeface="Arial" charset="0"/>
              </a:defRPr>
            </a:lvl9pPr>
          </a:lstStyle>
          <a:p>
            <a:endParaRPr lang="en-US" sz="1800"/>
          </a:p>
          <a:p>
            <a:endParaRPr lang="en-US" sz="1800"/>
          </a:p>
          <a:p>
            <a:r>
              <a:rPr lang="en-US" sz="1800"/>
              <a:t>	</a:t>
            </a:r>
            <a:endParaRPr lang="en-US" sz="1800">
              <a:solidFill>
                <a:schemeClr val="bg1"/>
              </a:solidFill>
            </a:endParaRPr>
          </a:p>
        </p:txBody>
      </p:sp>
      <p:sp>
        <p:nvSpPr>
          <p:cNvPr id="52246"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all of this, we have assumed that we knew the standard deviation of the distribution of </a:t>
            </a:r>
            <a:r>
              <a:rPr lang="en-GB" sz="1500" b="1" dirty="0" smtClean="0"/>
              <a:t>    .  </a:t>
            </a:r>
            <a:r>
              <a:rPr lang="en-GB" sz="1500" b="1" dirty="0"/>
              <a:t>In practice, of course, the standard deviation has to be estimated as the standard error, and the </a:t>
            </a:r>
            <a:r>
              <a:rPr lang="en-GB" sz="1500" b="1" i="1" dirty="0"/>
              <a:t>t</a:t>
            </a:r>
            <a:r>
              <a:rPr lang="en-GB" sz="1500" b="1" dirty="0"/>
              <a:t> distribution is the relevant distribution.  However, the logic is exactly the same.</a:t>
            </a:r>
            <a:endParaRPr lang="en-GB" sz="1500" b="1" dirty="0">
              <a:latin typeface="Times New Roman" pitchFamily="18" charset="0"/>
            </a:endParaRPr>
          </a:p>
        </p:txBody>
      </p:sp>
      <p:sp>
        <p:nvSpPr>
          <p:cNvPr id="52247"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27</a:t>
            </a:r>
            <a:endParaRPr lang="en-US" sz="1000" dirty="0">
              <a:solidFill>
                <a:srgbClr val="3366FF"/>
              </a:solidFill>
            </a:endParaRPr>
          </a:p>
        </p:txBody>
      </p:sp>
      <p:sp>
        <p:nvSpPr>
          <p:cNvPr id="33"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32"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58"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63"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64"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66"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67"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34"/>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6"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89100"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89101"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57048950"/>
              </p:ext>
            </p:extLst>
          </p:nvPr>
        </p:nvGraphicFramePr>
        <p:xfrm>
          <a:off x="8450263" y="5853113"/>
          <a:ext cx="220662" cy="288925"/>
        </p:xfrm>
        <a:graphic>
          <a:graphicData uri="http://schemas.openxmlformats.org/presentationml/2006/ole">
            <mc:AlternateContent xmlns:mc="http://schemas.openxmlformats.org/markup-compatibility/2006">
              <mc:Choice xmlns:v="urn:schemas-microsoft-com:vml" Requires="v">
                <p:oleObj spid="_x0000_s89102" name="Equation" r:id="rId6" imgW="330057" imgH="431613" progId="Equation.DSMT4">
                  <p:embed/>
                </p:oleObj>
              </mc:Choice>
              <mc:Fallback>
                <p:oleObj name="Equation" r:id="rId6"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0263" y="585311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252" name="Text Box 4"/>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1400">
                <a:solidFill>
                  <a:schemeClr val="tx1"/>
                </a:solidFill>
                <a:latin typeface="Arial" charset="0"/>
              </a:defRPr>
            </a:lvl1pPr>
            <a:lvl2pPr marL="742950" indent="-285750">
              <a:tabLst>
                <a:tab pos="946150" algn="l"/>
                <a:tab pos="4849813" algn="l"/>
              </a:tabLst>
              <a:defRPr sz="1400">
                <a:solidFill>
                  <a:schemeClr val="tx1"/>
                </a:solidFill>
                <a:latin typeface="Arial" charset="0"/>
              </a:defRPr>
            </a:lvl2pPr>
            <a:lvl3pPr marL="1143000" indent="-228600">
              <a:tabLst>
                <a:tab pos="946150" algn="l"/>
                <a:tab pos="4849813" algn="l"/>
              </a:tabLst>
              <a:defRPr sz="1400">
                <a:solidFill>
                  <a:schemeClr val="tx1"/>
                </a:solidFill>
                <a:latin typeface="Arial" charset="0"/>
              </a:defRPr>
            </a:lvl3pPr>
            <a:lvl4pPr marL="1600200" indent="-228600">
              <a:tabLst>
                <a:tab pos="946150" algn="l"/>
                <a:tab pos="4849813" algn="l"/>
              </a:tabLst>
              <a:defRPr sz="1400">
                <a:solidFill>
                  <a:schemeClr val="tx1"/>
                </a:solidFill>
                <a:latin typeface="Arial" charset="0"/>
              </a:defRPr>
            </a:lvl4pPr>
            <a:lvl5pPr marL="2057400" indent="-228600">
              <a:tabLst>
                <a:tab pos="946150" algn="l"/>
                <a:tab pos="4849813" algn="l"/>
              </a:tabLst>
              <a:defRPr sz="1400">
                <a:solidFill>
                  <a:schemeClr val="tx1"/>
                </a:solidFill>
                <a:latin typeface="Arial" charset="0"/>
              </a:defRPr>
            </a:lvl5pPr>
            <a:lvl6pPr marL="2514600" indent="-228600" eaLnBrk="0" fontAlgn="base" hangingPunct="0">
              <a:spcBef>
                <a:spcPct val="0"/>
              </a:spcBef>
              <a:spcAft>
                <a:spcPct val="0"/>
              </a:spcAft>
              <a:tabLst>
                <a:tab pos="946150" algn="l"/>
                <a:tab pos="4849813" algn="l"/>
              </a:tabLst>
              <a:defRPr sz="1400">
                <a:solidFill>
                  <a:schemeClr val="tx1"/>
                </a:solidFill>
                <a:latin typeface="Arial" charset="0"/>
              </a:defRPr>
            </a:lvl6pPr>
            <a:lvl7pPr marL="2971800" indent="-228600" eaLnBrk="0" fontAlgn="base" hangingPunct="0">
              <a:spcBef>
                <a:spcPct val="0"/>
              </a:spcBef>
              <a:spcAft>
                <a:spcPct val="0"/>
              </a:spcAft>
              <a:tabLst>
                <a:tab pos="946150" algn="l"/>
                <a:tab pos="4849813" algn="l"/>
              </a:tabLst>
              <a:defRPr sz="1400">
                <a:solidFill>
                  <a:schemeClr val="tx1"/>
                </a:solidFill>
                <a:latin typeface="Arial" charset="0"/>
              </a:defRPr>
            </a:lvl7pPr>
            <a:lvl8pPr marL="3429000" indent="-228600" eaLnBrk="0" fontAlgn="base" hangingPunct="0">
              <a:spcBef>
                <a:spcPct val="0"/>
              </a:spcBef>
              <a:spcAft>
                <a:spcPct val="0"/>
              </a:spcAft>
              <a:tabLst>
                <a:tab pos="946150" algn="l"/>
                <a:tab pos="4849813" algn="l"/>
              </a:tabLst>
              <a:defRPr sz="1400">
                <a:solidFill>
                  <a:schemeClr val="tx1"/>
                </a:solidFill>
                <a:latin typeface="Arial" charset="0"/>
              </a:defRPr>
            </a:lvl8pPr>
            <a:lvl9pPr marL="3886200" indent="-228600" eaLnBrk="0" fontAlgn="base" hangingPunct="0">
              <a:spcBef>
                <a:spcPct val="0"/>
              </a:spcBef>
              <a:spcAft>
                <a:spcPct val="0"/>
              </a:spcAft>
              <a:tabLst>
                <a:tab pos="946150" algn="l"/>
                <a:tab pos="4849813" algn="l"/>
              </a:tabLst>
              <a:defRPr sz="1400">
                <a:solidFill>
                  <a:schemeClr val="tx1"/>
                </a:solidFill>
                <a:latin typeface="Arial" charset="0"/>
              </a:defRPr>
            </a:lvl9pPr>
          </a:lstStyle>
          <a:p>
            <a:endParaRPr lang="en-US" sz="1800"/>
          </a:p>
          <a:p>
            <a:endParaRPr lang="en-US" sz="1800"/>
          </a:p>
          <a:p>
            <a:r>
              <a:rPr lang="en-US" sz="1800"/>
              <a:t>	</a:t>
            </a:r>
            <a:endParaRPr lang="en-US" sz="1800">
              <a:solidFill>
                <a:schemeClr val="bg1"/>
              </a:solidFill>
            </a:endParaRPr>
          </a:p>
        </p:txBody>
      </p:sp>
      <p:sp>
        <p:nvSpPr>
          <p:cNvPr id="53270"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At any given significance level, the critical value of </a:t>
            </a:r>
            <a:r>
              <a:rPr lang="en-GB" sz="1500" b="1" i="1"/>
              <a:t>t</a:t>
            </a:r>
            <a:r>
              <a:rPr lang="en-GB" sz="1500" b="1"/>
              <a:t> for a one-sided test is lower than that for a two-sided test.</a:t>
            </a:r>
            <a:endParaRPr lang="en-GB" sz="1500" b="1">
              <a:latin typeface="Times New Roman" pitchFamily="18" charset="0"/>
            </a:endParaRPr>
          </a:p>
        </p:txBody>
      </p:sp>
      <p:sp>
        <p:nvSpPr>
          <p:cNvPr id="53271"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28</a:t>
            </a:r>
            <a:endParaRPr lang="en-US" sz="1000" dirty="0">
              <a:solidFill>
                <a:srgbClr val="3366FF"/>
              </a:solidFill>
            </a:endParaRPr>
          </a:p>
        </p:txBody>
      </p:sp>
      <p:sp>
        <p:nvSpPr>
          <p:cNvPr id="33"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3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5"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40"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44"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46"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47" name="Freeform 2"/>
          <p:cNvSpPr>
            <a:spLocks/>
          </p:cNvSpPr>
          <p:nvPr/>
        </p:nvSpPr>
        <p:spPr bwMode="auto">
          <a:xfrm>
            <a:off x="5367338" y="4316400"/>
            <a:ext cx="966787" cy="601662"/>
          </a:xfrm>
          <a:custGeom>
            <a:avLst/>
            <a:gdLst>
              <a:gd name="T0" fmla="*/ 0 w 609"/>
              <a:gd name="T1" fmla="*/ 0 h 379"/>
              <a:gd name="T2" fmla="*/ 0 w 609"/>
              <a:gd name="T3" fmla="*/ 598487 h 379"/>
              <a:gd name="T4" fmla="*/ 966787 w 609"/>
              <a:gd name="T5" fmla="*/ 601662 h 379"/>
              <a:gd name="T6" fmla="*/ 609600 w 609"/>
              <a:gd name="T7" fmla="*/ 525462 h 379"/>
              <a:gd name="T8" fmla="*/ 484187 w 609"/>
              <a:gd name="T9" fmla="*/ 476250 h 379"/>
              <a:gd name="T10" fmla="*/ 323850 w 609"/>
              <a:gd name="T11" fmla="*/ 376237 h 379"/>
              <a:gd name="T12" fmla="*/ 187325 w 609"/>
              <a:gd name="T13" fmla="*/ 254000 h 379"/>
              <a:gd name="T14" fmla="*/ 0 w 609"/>
              <a:gd name="T15" fmla="*/ 0 h 37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9" h="379">
                <a:moveTo>
                  <a:pt x="0" y="0"/>
                </a:moveTo>
                <a:lnTo>
                  <a:pt x="0" y="377"/>
                </a:lnTo>
                <a:lnTo>
                  <a:pt x="609" y="379"/>
                </a:lnTo>
                <a:lnTo>
                  <a:pt x="384" y="331"/>
                </a:lnTo>
                <a:lnTo>
                  <a:pt x="305" y="300"/>
                </a:lnTo>
                <a:lnTo>
                  <a:pt x="204" y="237"/>
                </a:lnTo>
                <a:lnTo>
                  <a:pt x="118" y="160"/>
                </a:lnTo>
                <a:lnTo>
                  <a:pt x="0" y="0"/>
                </a:ln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58"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0"/>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90122"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90123"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2</a:t>
            </a:r>
          </a:p>
        </p:txBody>
      </p:sp>
      <p:sp>
        <p:nvSpPr>
          <p:cNvPr id="3175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cs typeface="Arial" charset="0"/>
              </a:rPr>
              <a:t>Under the null, the coefficient is hypothesized to be a certain value.  Under the alternative hypothesis, the coefficient could be any value other than that specified by the null.  It could be higher or it could be lower.   </a:t>
            </a:r>
            <a:endParaRPr lang="en-GB" sz="1500" b="1" dirty="0">
              <a:cs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28"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9"/>
          <p:cNvGraphicFramePr>
            <a:graphicFrameLocks noChangeAspect="1"/>
          </p:cNvGraphicFramePr>
          <p:nvPr>
            <p:extLst>
              <p:ext uri="{D42A27DB-BD31-4B8C-83A1-F6EECF244321}">
                <p14:modId xmlns:p14="http://schemas.microsoft.com/office/powerpoint/2010/main" val="326992375"/>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66774"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4" name="Object 33"/>
          <p:cNvGraphicFramePr>
            <a:graphicFrameLocks noChangeAspect="1"/>
          </p:cNvGraphicFramePr>
          <p:nvPr>
            <p:extLst>
              <p:ext uri="{D42A27DB-BD31-4B8C-83A1-F6EECF244321}">
                <p14:modId xmlns:p14="http://schemas.microsoft.com/office/powerpoint/2010/main" val="623957212"/>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66775" name="Equation" r:id="rId5" imgW="1586811" imgH="406224" progId="Equation.3">
                  <p:embed/>
                </p:oleObj>
              </mc:Choice>
              <mc:Fallback>
                <p:oleObj name="Equation" r:id="rId5" imgW="1586811" imgH="4062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35"/>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37" name="TextBox 36"/>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2"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123560512"/>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66776" name="Equation" r:id="rId7" imgW="1485720" imgH="939600" progId="Equation.DSMT4">
                  <p:embed/>
                </p:oleObj>
              </mc:Choice>
              <mc:Fallback>
                <p:oleObj name="Equation" r:id="rId7" imgW="1485720" imgH="939600" progId="Equation.DSMT4">
                  <p:embed/>
                  <p:pic>
                    <p:nvPicPr>
                      <p:cNvPr id="0" name=""/>
                      <p:cNvPicPr>
                        <a:picLocks noChangeAspect="1" noChangeArrowheads="1"/>
                      </p:cNvPicPr>
                      <p:nvPr/>
                    </p:nvPicPr>
                    <p:blipFill>
                      <a:blip r:embed="rId8"/>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24"/>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41" name="Object 40"/>
          <p:cNvGraphicFramePr>
            <a:graphicFrameLocks noChangeAspect="1"/>
          </p:cNvGraphicFramePr>
          <p:nvPr>
            <p:extLst>
              <p:ext uri="{D42A27DB-BD31-4B8C-83A1-F6EECF244321}">
                <p14:modId xmlns:p14="http://schemas.microsoft.com/office/powerpoint/2010/main" val="1822339591"/>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66777" name="Equation" r:id="rId9" imgW="1002865" imgH="393529" progId="Equation.3">
                  <p:embed/>
                </p:oleObj>
              </mc:Choice>
              <mc:Fallback>
                <p:oleObj name="Equation" r:id="rId9" imgW="1002865" imgH="393529"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Box 41"/>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44702060"/>
              </p:ext>
            </p:extLst>
          </p:nvPr>
        </p:nvGraphicFramePr>
        <p:xfrm>
          <a:off x="5346700" y="977900"/>
          <a:ext cx="1714500" cy="431800"/>
        </p:xfrm>
        <a:graphic>
          <a:graphicData uri="http://schemas.openxmlformats.org/presentationml/2006/ole">
            <mc:AlternateContent xmlns:mc="http://schemas.openxmlformats.org/markup-compatibility/2006">
              <mc:Choice xmlns:v="urn:schemas-microsoft-com:vml" Requires="v">
                <p:oleObj spid="_x0000_s66778" name="Equation" r:id="rId11" imgW="1714320" imgH="431640" progId="Equation.DSMT4">
                  <p:embed/>
                </p:oleObj>
              </mc:Choice>
              <mc:Fallback>
                <p:oleObj name="Equation" r:id="rId11" imgW="1714320" imgH="43164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0429349"/>
              </p:ext>
            </p:extLst>
          </p:nvPr>
        </p:nvGraphicFramePr>
        <p:xfrm>
          <a:off x="4446588" y="1706563"/>
          <a:ext cx="1587500" cy="419100"/>
        </p:xfrm>
        <a:graphic>
          <a:graphicData uri="http://schemas.openxmlformats.org/presentationml/2006/ole">
            <mc:AlternateContent xmlns:mc="http://schemas.openxmlformats.org/markup-compatibility/2006">
              <mc:Choice xmlns:v="urn:schemas-microsoft-com:vml" Requires="v">
                <p:oleObj spid="_x0000_s66779" name="Equation" r:id="rId13" imgW="1587240" imgH="419040" progId="Equation.DSMT4">
                  <p:embed/>
                </p:oleObj>
              </mc:Choice>
              <mc:Fallback>
                <p:oleObj name="Equation" r:id="rId13" imgW="1587240" imgH="4190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6588" y="1706563"/>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8637451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381000" y="990599"/>
            <a:ext cx="8410575" cy="4498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Freeform 35"/>
          <p:cNvSpPr>
            <a:spLocks/>
          </p:cNvSpPr>
          <p:nvPr/>
        </p:nvSpPr>
        <p:spPr bwMode="auto">
          <a:xfrm>
            <a:off x="4183063" y="3513600"/>
            <a:ext cx="1370012" cy="1400175"/>
          </a:xfrm>
          <a:custGeom>
            <a:avLst/>
            <a:gdLst>
              <a:gd name="T0" fmla="*/ 1360487 w 863"/>
              <a:gd name="T1" fmla="*/ 0 h 882"/>
              <a:gd name="T2" fmla="*/ 1370012 w 863"/>
              <a:gd name="T3" fmla="*/ 1392238 h 882"/>
              <a:gd name="T4" fmla="*/ 0 w 863"/>
              <a:gd name="T5" fmla="*/ 1400175 h 882"/>
              <a:gd name="T6" fmla="*/ 385762 w 863"/>
              <a:gd name="T7" fmla="*/ 1323975 h 882"/>
              <a:gd name="T8" fmla="*/ 688975 w 863"/>
              <a:gd name="T9" fmla="*/ 1143000 h 882"/>
              <a:gd name="T10" fmla="*/ 922337 w 863"/>
              <a:gd name="T11" fmla="*/ 852488 h 882"/>
              <a:gd name="T12" fmla="*/ 1112837 w 863"/>
              <a:gd name="T13" fmla="*/ 542925 h 882"/>
              <a:gd name="T14" fmla="*/ 1217612 w 863"/>
              <a:gd name="T15" fmla="*/ 314325 h 882"/>
              <a:gd name="T16" fmla="*/ 1360487 w 863"/>
              <a:gd name="T17" fmla="*/ 0 h 8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3" h="882">
                <a:moveTo>
                  <a:pt x="857" y="0"/>
                </a:moveTo>
                <a:lnTo>
                  <a:pt x="863" y="877"/>
                </a:lnTo>
                <a:lnTo>
                  <a:pt x="0" y="882"/>
                </a:lnTo>
                <a:lnTo>
                  <a:pt x="243" y="834"/>
                </a:lnTo>
                <a:lnTo>
                  <a:pt x="434" y="720"/>
                </a:lnTo>
                <a:lnTo>
                  <a:pt x="581" y="537"/>
                </a:lnTo>
                <a:lnTo>
                  <a:pt x="701" y="342"/>
                </a:lnTo>
                <a:lnTo>
                  <a:pt x="767" y="198"/>
                </a:lnTo>
                <a:lnTo>
                  <a:pt x="857" y="0"/>
                </a:lnTo>
                <a:close/>
              </a:path>
            </a:pathLst>
          </a:custGeom>
          <a:solidFill>
            <a:srgbClr val="00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4294"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Hence, if </a:t>
            </a:r>
            <a:r>
              <a:rPr lang="en-GB" sz="1500" b="1" i="1"/>
              <a:t>H</a:t>
            </a:r>
            <a:r>
              <a:rPr lang="en-GB" sz="1500" b="1" baseline="-25000"/>
              <a:t>0</a:t>
            </a:r>
            <a:r>
              <a:rPr lang="en-GB" sz="1500" b="1"/>
              <a:t> is false, the risk of not rejecting it, thereby making a Type II error, is smaller, and so the power of a one-sided test is greater than that of a two-sided test.</a:t>
            </a:r>
          </a:p>
        </p:txBody>
      </p:sp>
      <p:sp>
        <p:nvSpPr>
          <p:cNvPr id="5429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29</a:t>
            </a:r>
            <a:endParaRPr lang="en-US" sz="1000" dirty="0">
              <a:solidFill>
                <a:srgbClr val="3366FF"/>
              </a:solidFill>
            </a:endParaRPr>
          </a:p>
        </p:txBody>
      </p:sp>
      <p:sp>
        <p:nvSpPr>
          <p:cNvPr id="33" name="Text Box 7"/>
          <p:cNvSpPr txBox="1">
            <a:spLocks noChangeArrowheads="1"/>
          </p:cNvSpPr>
          <p:nvPr/>
        </p:nvSpPr>
        <p:spPr bwMode="auto">
          <a:xfrm>
            <a:off x="533400" y="1187450"/>
            <a:ext cx="2438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600" b="1" dirty="0"/>
              <a:t>probability density</a:t>
            </a:r>
          </a:p>
          <a:p>
            <a:r>
              <a:rPr lang="en-GB" sz="1600" b="1" dirty="0"/>
              <a:t>function of </a:t>
            </a:r>
            <a:endParaRPr lang="en-GB" sz="1600" dirty="0"/>
          </a:p>
        </p:txBody>
      </p:sp>
      <p:sp>
        <p:nvSpPr>
          <p:cNvPr id="34" name="Text Box 9"/>
          <p:cNvSpPr txBox="1">
            <a:spLocks noChangeArrowheads="1"/>
          </p:cNvSpPr>
          <p:nvPr/>
        </p:nvSpPr>
        <p:spPr bwMode="auto">
          <a:xfrm>
            <a:off x="4343400" y="5033963"/>
            <a:ext cx="385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0</a:t>
            </a:r>
            <a:endParaRPr lang="en-GB" i="1"/>
          </a:p>
        </p:txBody>
      </p:sp>
      <p:sp>
        <p:nvSpPr>
          <p:cNvPr id="35" name="Line 13"/>
          <p:cNvSpPr>
            <a:spLocks noChangeShapeType="1"/>
          </p:cNvSpPr>
          <p:nvPr/>
        </p:nvSpPr>
        <p:spPr bwMode="auto">
          <a:xfrm>
            <a:off x="4384675" y="4805363"/>
            <a:ext cx="0" cy="1095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4"/>
          <p:cNvSpPr>
            <a:spLocks noChangeShapeType="1"/>
          </p:cNvSpPr>
          <p:nvPr/>
        </p:nvSpPr>
        <p:spPr bwMode="auto">
          <a:xfrm>
            <a:off x="4987925"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5"/>
          <p:cNvSpPr>
            <a:spLocks noChangeShapeType="1"/>
          </p:cNvSpPr>
          <p:nvPr/>
        </p:nvSpPr>
        <p:spPr bwMode="auto">
          <a:xfrm>
            <a:off x="377983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25"/>
          <p:cNvSpPr txBox="1">
            <a:spLocks noChangeArrowheads="1"/>
          </p:cNvSpPr>
          <p:nvPr/>
        </p:nvSpPr>
        <p:spPr bwMode="auto">
          <a:xfrm>
            <a:off x="5753100"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reject </a:t>
            </a:r>
            <a:r>
              <a:rPr lang="en-GB" sz="1800" b="1" i="1"/>
              <a:t>H</a:t>
            </a:r>
            <a:r>
              <a:rPr lang="en-GB" sz="1800" b="1" baseline="-25000"/>
              <a:t>0</a:t>
            </a:r>
            <a:endParaRPr lang="en-GB" sz="900"/>
          </a:p>
        </p:txBody>
      </p:sp>
      <p:sp>
        <p:nvSpPr>
          <p:cNvPr id="39" name="Text Box 27"/>
          <p:cNvSpPr txBox="1">
            <a:spLocks noChangeArrowheads="1"/>
          </p:cNvSpPr>
          <p:nvPr/>
        </p:nvSpPr>
        <p:spPr bwMode="auto">
          <a:xfrm>
            <a:off x="3438525" y="2095500"/>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do not reject </a:t>
            </a:r>
            <a:r>
              <a:rPr lang="en-GB" sz="1800" b="1" i="1"/>
              <a:t>H</a:t>
            </a:r>
            <a:r>
              <a:rPr lang="en-GB" sz="1800" b="1" baseline="-25000"/>
              <a:t>0</a:t>
            </a:r>
            <a:endParaRPr lang="en-GB" sz="900"/>
          </a:p>
        </p:txBody>
      </p:sp>
      <p:sp>
        <p:nvSpPr>
          <p:cNvPr id="43" name="Line 16"/>
          <p:cNvSpPr>
            <a:spLocks noChangeShapeType="1"/>
          </p:cNvSpPr>
          <p:nvPr/>
        </p:nvSpPr>
        <p:spPr bwMode="auto">
          <a:xfrm>
            <a:off x="3178175" y="4860000"/>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20"/>
          <p:cNvSpPr txBox="1">
            <a:spLocks noChangeArrowheads="1"/>
          </p:cNvSpPr>
          <p:nvPr/>
        </p:nvSpPr>
        <p:spPr bwMode="auto">
          <a:xfrm>
            <a:off x="5067300" y="5083200"/>
            <a:ext cx="70167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b="1" dirty="0"/>
              <a:t>1.65 </a:t>
            </a:r>
            <a:r>
              <a:rPr lang="en-GB" b="1" dirty="0" err="1"/>
              <a:t>sd</a:t>
            </a:r>
            <a:endParaRPr lang="en-GB" i="1" dirty="0"/>
          </a:p>
        </p:txBody>
      </p:sp>
      <p:sp>
        <p:nvSpPr>
          <p:cNvPr id="46" name="Freeform 2"/>
          <p:cNvSpPr>
            <a:spLocks/>
          </p:cNvSpPr>
          <p:nvPr/>
        </p:nvSpPr>
        <p:spPr bwMode="auto">
          <a:xfrm>
            <a:off x="5553075" y="4557713"/>
            <a:ext cx="787400" cy="357187"/>
          </a:xfrm>
          <a:custGeom>
            <a:avLst/>
            <a:gdLst>
              <a:gd name="T0" fmla="*/ 0 w 496"/>
              <a:gd name="T1" fmla="*/ 0 h 225"/>
              <a:gd name="T2" fmla="*/ 1588 w 496"/>
              <a:gd name="T3" fmla="*/ 355600 h 225"/>
              <a:gd name="T4" fmla="*/ 787400 w 496"/>
              <a:gd name="T5" fmla="*/ 357187 h 225"/>
              <a:gd name="T6" fmla="*/ 481013 w 496"/>
              <a:gd name="T7" fmla="*/ 298450 h 225"/>
              <a:gd name="T8" fmla="*/ 396875 w 496"/>
              <a:gd name="T9" fmla="*/ 276225 h 225"/>
              <a:gd name="T10" fmla="*/ 269875 w 496"/>
              <a:gd name="T11" fmla="*/ 219075 h 225"/>
              <a:gd name="T12" fmla="*/ 153988 w 496"/>
              <a:gd name="T13" fmla="*/ 147637 h 225"/>
              <a:gd name="T14" fmla="*/ 0 w 496"/>
              <a:gd name="T15" fmla="*/ 0 h 2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6" h="225">
                <a:moveTo>
                  <a:pt x="0" y="0"/>
                </a:moveTo>
                <a:lnTo>
                  <a:pt x="1" y="224"/>
                </a:lnTo>
                <a:lnTo>
                  <a:pt x="496" y="225"/>
                </a:lnTo>
                <a:lnTo>
                  <a:pt x="303" y="188"/>
                </a:lnTo>
                <a:lnTo>
                  <a:pt x="250" y="174"/>
                </a:lnTo>
                <a:lnTo>
                  <a:pt x="170" y="138"/>
                </a:lnTo>
                <a:lnTo>
                  <a:pt x="97" y="93"/>
                </a:lnTo>
                <a:lnTo>
                  <a:pt x="0"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8"/>
          <p:cNvSpPr>
            <a:spLocks noChangeShapeType="1"/>
          </p:cNvSpPr>
          <p:nvPr/>
        </p:nvSpPr>
        <p:spPr bwMode="auto">
          <a:xfrm>
            <a:off x="5576888" y="48609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Freeform 12"/>
          <p:cNvSpPr>
            <a:spLocks/>
          </p:cNvSpPr>
          <p:nvPr/>
        </p:nvSpPr>
        <p:spPr bwMode="auto">
          <a:xfrm>
            <a:off x="1943100" y="2620963"/>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31"/>
          <p:cNvSpPr>
            <a:spLocks noChangeShapeType="1"/>
          </p:cNvSpPr>
          <p:nvPr/>
        </p:nvSpPr>
        <p:spPr bwMode="auto">
          <a:xfrm>
            <a:off x="6140450" y="4806000"/>
            <a:ext cx="0" cy="1079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32"/>
          <p:cNvSpPr txBox="1">
            <a:spLocks noChangeArrowheads="1"/>
          </p:cNvSpPr>
          <p:nvPr/>
        </p:nvSpPr>
        <p:spPr bwMode="auto">
          <a:xfrm>
            <a:off x="5934075" y="4971600"/>
            <a:ext cx="542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i="1">
                <a:latin typeface="Symbol" pitchFamily="18" charset="2"/>
              </a:rPr>
              <a:t>b</a:t>
            </a:r>
            <a:r>
              <a:rPr lang="en-GB" sz="1800" b="1" baseline="-25000"/>
              <a:t>2</a:t>
            </a:r>
          </a:p>
        </p:txBody>
      </p:sp>
      <p:sp>
        <p:nvSpPr>
          <p:cNvPr id="52" name="Line 6"/>
          <p:cNvSpPr>
            <a:spLocks noChangeShapeType="1"/>
          </p:cNvSpPr>
          <p:nvPr/>
        </p:nvSpPr>
        <p:spPr bwMode="auto">
          <a:xfrm>
            <a:off x="952500" y="17907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23"/>
          <p:cNvSpPr>
            <a:spLocks noChangeShapeType="1"/>
          </p:cNvSpPr>
          <p:nvPr/>
        </p:nvSpPr>
        <p:spPr bwMode="auto">
          <a:xfrm>
            <a:off x="5549900" y="2100263"/>
            <a:ext cx="0" cy="2816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Freeform 34"/>
          <p:cNvSpPr>
            <a:spLocks/>
          </p:cNvSpPr>
          <p:nvPr/>
        </p:nvSpPr>
        <p:spPr bwMode="auto">
          <a:xfrm>
            <a:off x="4154488" y="3862800"/>
            <a:ext cx="1216025" cy="1050925"/>
          </a:xfrm>
          <a:custGeom>
            <a:avLst/>
            <a:gdLst>
              <a:gd name="T0" fmla="*/ 1216025 w 766"/>
              <a:gd name="T1" fmla="*/ 0 h 662"/>
              <a:gd name="T2" fmla="*/ 1216025 w 766"/>
              <a:gd name="T3" fmla="*/ 1044575 h 662"/>
              <a:gd name="T4" fmla="*/ 0 w 766"/>
              <a:gd name="T5" fmla="*/ 1050925 h 662"/>
              <a:gd name="T6" fmla="*/ 342900 w 766"/>
              <a:gd name="T7" fmla="*/ 996950 h 662"/>
              <a:gd name="T8" fmla="*/ 617538 w 766"/>
              <a:gd name="T9" fmla="*/ 869950 h 662"/>
              <a:gd name="T10" fmla="*/ 836613 w 766"/>
              <a:gd name="T11" fmla="*/ 679450 h 662"/>
              <a:gd name="T12" fmla="*/ 989013 w 766"/>
              <a:gd name="T13" fmla="*/ 450850 h 662"/>
              <a:gd name="T14" fmla="*/ 1216025 w 766"/>
              <a:gd name="T15" fmla="*/ 0 h 6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6" h="662">
                <a:moveTo>
                  <a:pt x="766" y="0"/>
                </a:moveTo>
                <a:lnTo>
                  <a:pt x="766" y="658"/>
                </a:lnTo>
                <a:lnTo>
                  <a:pt x="0" y="662"/>
                </a:lnTo>
                <a:lnTo>
                  <a:pt x="216" y="628"/>
                </a:lnTo>
                <a:lnTo>
                  <a:pt x="389" y="548"/>
                </a:lnTo>
                <a:lnTo>
                  <a:pt x="527" y="428"/>
                </a:lnTo>
                <a:lnTo>
                  <a:pt x="623" y="284"/>
                </a:lnTo>
                <a:lnTo>
                  <a:pt x="766"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Freeform 30"/>
          <p:cNvSpPr>
            <a:spLocks/>
          </p:cNvSpPr>
          <p:nvPr/>
        </p:nvSpPr>
        <p:spPr bwMode="auto">
          <a:xfrm>
            <a:off x="3714750" y="2620800"/>
            <a:ext cx="4864100" cy="2286000"/>
          </a:xfrm>
          <a:custGeom>
            <a:avLst/>
            <a:gdLst>
              <a:gd name="T0" fmla="*/ 0 w 3448"/>
              <a:gd name="T1" fmla="*/ 2283315 h 1703"/>
              <a:gd name="T2" fmla="*/ 317408 w 3448"/>
              <a:gd name="T3" fmla="*/ 2279288 h 1703"/>
              <a:gd name="T4" fmla="*/ 531835 w 3448"/>
              <a:gd name="T5" fmla="*/ 2269892 h 1703"/>
              <a:gd name="T6" fmla="*/ 750493 w 3448"/>
              <a:gd name="T7" fmla="*/ 2237676 h 1703"/>
              <a:gd name="T8" fmla="*/ 877457 w 3448"/>
              <a:gd name="T9" fmla="*/ 2202775 h 1703"/>
              <a:gd name="T10" fmla="*/ 987491 w 3448"/>
              <a:gd name="T11" fmla="*/ 2151766 h 1703"/>
              <a:gd name="T12" fmla="*/ 1072133 w 3448"/>
              <a:gd name="T13" fmla="*/ 2094046 h 1703"/>
              <a:gd name="T14" fmla="*/ 1156776 w 3448"/>
              <a:gd name="T15" fmla="*/ 2028271 h 1703"/>
              <a:gd name="T16" fmla="*/ 1240007 w 3448"/>
              <a:gd name="T17" fmla="*/ 1946389 h 1703"/>
              <a:gd name="T18" fmla="*/ 1335935 w 3448"/>
              <a:gd name="T19" fmla="*/ 1832290 h 1703"/>
              <a:gd name="T20" fmla="*/ 1409291 w 3448"/>
              <a:gd name="T21" fmla="*/ 1724903 h 1703"/>
              <a:gd name="T22" fmla="*/ 1471362 w 3448"/>
              <a:gd name="T23" fmla="*/ 1624228 h 1703"/>
              <a:gd name="T24" fmla="*/ 1527790 w 3448"/>
              <a:gd name="T25" fmla="*/ 1528922 h 1703"/>
              <a:gd name="T26" fmla="*/ 1571522 w 3448"/>
              <a:gd name="T27" fmla="*/ 1445697 h 1703"/>
              <a:gd name="T28" fmla="*/ 1616664 w 3448"/>
              <a:gd name="T29" fmla="*/ 1351733 h 1703"/>
              <a:gd name="T30" fmla="*/ 1678735 w 3448"/>
              <a:gd name="T31" fmla="*/ 1225554 h 1703"/>
              <a:gd name="T32" fmla="*/ 1742217 w 3448"/>
              <a:gd name="T33" fmla="*/ 1083266 h 1703"/>
              <a:gd name="T34" fmla="*/ 1818395 w 3448"/>
              <a:gd name="T35" fmla="*/ 911447 h 1703"/>
              <a:gd name="T36" fmla="*/ 1877644 w 3448"/>
              <a:gd name="T37" fmla="*/ 773186 h 1703"/>
              <a:gd name="T38" fmla="*/ 1929840 w 3448"/>
              <a:gd name="T39" fmla="*/ 649691 h 1703"/>
              <a:gd name="T40" fmla="*/ 1984858 w 3448"/>
              <a:gd name="T41" fmla="*/ 535592 h 1703"/>
              <a:gd name="T42" fmla="*/ 2055393 w 3448"/>
              <a:gd name="T43" fmla="*/ 398674 h 1703"/>
              <a:gd name="T44" fmla="*/ 2099124 w 3448"/>
              <a:gd name="T45" fmla="*/ 314107 h 1703"/>
              <a:gd name="T46" fmla="*/ 2156963 w 3448"/>
              <a:gd name="T47" fmla="*/ 221486 h 1703"/>
              <a:gd name="T48" fmla="*/ 2217623 w 3448"/>
              <a:gd name="T49" fmla="*/ 135576 h 1703"/>
              <a:gd name="T50" fmla="*/ 2275462 w 3448"/>
              <a:gd name="T51" fmla="*/ 73829 h 1703"/>
              <a:gd name="T52" fmla="*/ 2357283 w 3448"/>
              <a:gd name="T53" fmla="*/ 20135 h 1703"/>
              <a:gd name="T54" fmla="*/ 2427818 w 3448"/>
              <a:gd name="T55" fmla="*/ 0 h 1703"/>
              <a:gd name="T56" fmla="*/ 2505406 w 3448"/>
              <a:gd name="T57" fmla="*/ 20135 h 1703"/>
              <a:gd name="T58" fmla="*/ 2588638 w 3448"/>
              <a:gd name="T59" fmla="*/ 79198 h 1703"/>
              <a:gd name="T60" fmla="*/ 2590049 w 3448"/>
              <a:gd name="T61" fmla="*/ 79198 h 1703"/>
              <a:gd name="T62" fmla="*/ 2652119 w 3448"/>
              <a:gd name="T63" fmla="*/ 151684 h 1703"/>
              <a:gd name="T64" fmla="*/ 2697262 w 3448"/>
              <a:gd name="T65" fmla="*/ 214774 h 1703"/>
              <a:gd name="T66" fmla="*/ 2740994 w 3448"/>
              <a:gd name="T67" fmla="*/ 283233 h 1703"/>
              <a:gd name="T68" fmla="*/ 2796011 w 3448"/>
              <a:gd name="T69" fmla="*/ 379881 h 1703"/>
              <a:gd name="T70" fmla="*/ 2852439 w 3448"/>
              <a:gd name="T71" fmla="*/ 484584 h 1703"/>
              <a:gd name="T72" fmla="*/ 2903224 w 3448"/>
              <a:gd name="T73" fmla="*/ 597340 h 1703"/>
              <a:gd name="T74" fmla="*/ 2985045 w 3448"/>
              <a:gd name="T75" fmla="*/ 778555 h 1703"/>
              <a:gd name="T76" fmla="*/ 3064044 w 3448"/>
              <a:gd name="T77" fmla="*/ 962456 h 1703"/>
              <a:gd name="T78" fmla="*/ 3134580 w 3448"/>
              <a:gd name="T79" fmla="*/ 1118167 h 1703"/>
              <a:gd name="T80" fmla="*/ 3188186 w 3448"/>
              <a:gd name="T81" fmla="*/ 1233608 h 1703"/>
              <a:gd name="T82" fmla="*/ 3244614 w 3448"/>
              <a:gd name="T83" fmla="*/ 1345022 h 1703"/>
              <a:gd name="T84" fmla="*/ 3305274 w 3448"/>
              <a:gd name="T85" fmla="*/ 1471201 h 1703"/>
              <a:gd name="T86" fmla="*/ 3394149 w 3448"/>
              <a:gd name="T87" fmla="*/ 1633624 h 1703"/>
              <a:gd name="T88" fmla="*/ 3461862 w 3448"/>
              <a:gd name="T89" fmla="*/ 1739669 h 1703"/>
              <a:gd name="T90" fmla="*/ 3536630 w 3448"/>
              <a:gd name="T91" fmla="*/ 1849740 h 1703"/>
              <a:gd name="T92" fmla="*/ 3594468 w 3448"/>
              <a:gd name="T93" fmla="*/ 1918200 h 1703"/>
              <a:gd name="T94" fmla="*/ 3659361 w 3448"/>
              <a:gd name="T95" fmla="*/ 1989344 h 1703"/>
              <a:gd name="T96" fmla="*/ 3736949 w 3448"/>
              <a:gd name="T97" fmla="*/ 2059145 h 1703"/>
              <a:gd name="T98" fmla="*/ 3832877 w 3448"/>
              <a:gd name="T99" fmla="*/ 2123577 h 1703"/>
              <a:gd name="T100" fmla="*/ 3941501 w 3448"/>
              <a:gd name="T101" fmla="*/ 2183982 h 1703"/>
              <a:gd name="T102" fmla="*/ 4069875 w 3448"/>
              <a:gd name="T103" fmla="*/ 2226937 h 1703"/>
              <a:gd name="T104" fmla="*/ 4186963 w 3448"/>
              <a:gd name="T105" fmla="*/ 2252442 h 1703"/>
              <a:gd name="T106" fmla="*/ 4374586 w 3448"/>
              <a:gd name="T107" fmla="*/ 2275261 h 1703"/>
              <a:gd name="T108" fmla="*/ 4484621 w 3448"/>
              <a:gd name="T109" fmla="*/ 2279288 h 1703"/>
              <a:gd name="T110" fmla="*/ 4864100 w 3448"/>
              <a:gd name="T111" fmla="*/ 228331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1"/>
          <p:cNvSpPr>
            <a:spLocks noChangeShapeType="1"/>
          </p:cNvSpPr>
          <p:nvPr/>
        </p:nvSpPr>
        <p:spPr bwMode="auto">
          <a:xfrm>
            <a:off x="932400" y="4914900"/>
            <a:ext cx="7650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1"/>
          <p:cNvSpPr>
            <a:spLocks noChangeShapeType="1"/>
          </p:cNvSpPr>
          <p:nvPr/>
        </p:nvSpPr>
        <p:spPr bwMode="auto">
          <a:xfrm>
            <a:off x="5365750" y="2098800"/>
            <a:ext cx="0" cy="28162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23"/>
          <p:cNvSpPr txBox="1">
            <a:spLocks noChangeArrowheads="1"/>
          </p:cNvSpPr>
          <p:nvPr/>
        </p:nvSpPr>
        <p:spPr bwMode="auto">
          <a:xfrm>
            <a:off x="5819775" y="4052888"/>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a:t>5%</a:t>
            </a:r>
            <a:endParaRPr lang="en-GB" dirty="0"/>
          </a:p>
        </p:txBody>
      </p:sp>
      <p:sp>
        <p:nvSpPr>
          <p:cNvPr id="59" name="Line 21"/>
          <p:cNvSpPr>
            <a:spLocks noChangeAspect="1" noChangeShapeType="1"/>
          </p:cNvSpPr>
          <p:nvPr/>
        </p:nvSpPr>
        <p:spPr bwMode="auto">
          <a:xfrm flipH="1">
            <a:off x="5567363" y="4305300"/>
            <a:ext cx="324000" cy="216000"/>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42" name="Rectangle 41"/>
          <p:cNvSpPr>
            <a:spLocks noChangeArrowheads="1"/>
          </p:cNvSpPr>
          <p:nvPr/>
        </p:nvSpPr>
        <p:spPr bwMode="auto">
          <a:xfrm>
            <a:off x="3654426" y="570300"/>
            <a:ext cx="4899024" cy="1001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Text Box 2"/>
          <p:cNvSpPr txBox="1">
            <a:spLocks noChangeArrowheads="1"/>
          </p:cNvSpPr>
          <p:nvPr/>
        </p:nvSpPr>
        <p:spPr bwMode="auto">
          <a:xfrm>
            <a:off x="3654426" y="560389"/>
            <a:ext cx="4784724" cy="1135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180975" algn="l"/>
                <a:tab pos="3228975" algn="l"/>
              </a:tabLst>
            </a:pPr>
            <a:r>
              <a:rPr lang="en-US" sz="1800" b="1" dirty="0">
                <a:latin typeface="Arial" pitchFamily="34" charset="0"/>
                <a:cs typeface="Arial" pitchFamily="34" charset="0"/>
              </a:rPr>
              <a:t>	</a:t>
            </a:r>
            <a:r>
              <a:rPr lang="en-US" sz="1800" b="1" dirty="0" smtClean="0">
                <a:latin typeface="Arial" charset="0"/>
              </a:rPr>
              <a:t>Null </a:t>
            </a:r>
            <a:r>
              <a:rPr lang="en-US" sz="1800" b="1" dirty="0">
                <a:latin typeface="Arial" charset="0"/>
              </a:rPr>
              <a:t>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ts val="900"/>
              </a:spcBef>
              <a:tabLst>
                <a:tab pos="180975" algn="l"/>
                <a:tab pos="322897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&gt;</a:t>
            </a:r>
            <a:r>
              <a:rPr lang="en-US" b="1" dirty="0" smtClean="0">
                <a:cs typeface="Arial" charset="0"/>
              </a:rPr>
              <a:t> 0</a:t>
            </a:r>
            <a:endParaRPr lang="en-US" b="1" dirty="0">
              <a:cs typeface="Arial" charset="0"/>
            </a:endParaRPr>
          </a:p>
          <a:p>
            <a:pPr>
              <a:tabLst>
                <a:tab pos="542925" algn="l"/>
                <a:tab pos="3590925" algn="l"/>
              </a:tabLst>
            </a:pP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07824093"/>
              </p:ext>
            </p:extLst>
          </p:nvPr>
        </p:nvGraphicFramePr>
        <p:xfrm>
          <a:off x="1725613" y="1465263"/>
          <a:ext cx="220662" cy="288925"/>
        </p:xfrm>
        <a:graphic>
          <a:graphicData uri="http://schemas.openxmlformats.org/presentationml/2006/ole">
            <mc:AlternateContent xmlns:mc="http://schemas.openxmlformats.org/markup-compatibility/2006">
              <mc:Choice xmlns:v="urn:schemas-microsoft-com:vml" Requires="v">
                <p:oleObj spid="_x0000_s91146" name="Equation" r:id="rId3" imgW="330057" imgH="431613" progId="Equation.DSMT4">
                  <p:embed/>
                </p:oleObj>
              </mc:Choice>
              <mc:Fallback>
                <p:oleObj name="Equation" r:id="rId3" imgW="330057" imgH="431613"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4652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84145185"/>
              </p:ext>
            </p:extLst>
          </p:nvPr>
        </p:nvGraphicFramePr>
        <p:xfrm>
          <a:off x="8288338" y="5046663"/>
          <a:ext cx="220662" cy="288925"/>
        </p:xfrm>
        <a:graphic>
          <a:graphicData uri="http://schemas.openxmlformats.org/presentationml/2006/ole">
            <mc:AlternateContent xmlns:mc="http://schemas.openxmlformats.org/markup-compatibility/2006">
              <mc:Choice xmlns:v="urn:schemas-microsoft-com:vml" Requires="v">
                <p:oleObj spid="_x0000_s91147" name="Equation" r:id="rId5" imgW="330057" imgH="431613" progId="Equation.DSMT4">
                  <p:embed/>
                </p:oleObj>
              </mc:Choice>
              <mc:Fallback>
                <p:oleObj name="Equation" r:id="rId5" imgW="330057" imgH="431613"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8338" y="5046663"/>
                        <a:ext cx="2206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4" name="Text Box 6"/>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2.6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smtClean="0">
                <a:solidFill>
                  <a:schemeClr val="bg1"/>
                </a:solidFill>
                <a:hlinkClick r:id="rId2"/>
              </a:rPr>
              <a:t>http://www.oxfordtextbooks.co.uk/orc/dougherty5e/</a:t>
            </a:r>
            <a:r>
              <a:rPr lang="en-GB" sz="1200" b="1" dirty="0" smtClean="0">
                <a:solidFill>
                  <a:schemeClr val="bg1"/>
                </a:solidFill>
                <a:hlinkClick r:id="rId3"/>
              </a:rPr>
              <a:t>/</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4"/>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5"/>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64515" name="Text Box 7"/>
          <p:cNvSpPr txBox="1">
            <a:spLocks noChangeArrowheads="1"/>
          </p:cNvSpPr>
          <p:nvPr/>
        </p:nvSpPr>
        <p:spPr bwMode="auto">
          <a:xfrm>
            <a:off x="8220075" y="6553200"/>
            <a:ext cx="8477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2016.04.19</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3</a:t>
            </a:r>
          </a:p>
        </p:txBody>
      </p:sp>
      <p:sp>
        <p:nvSpPr>
          <p:cNvPr id="1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cs typeface="Arial" charset="0"/>
              </a:rPr>
              <a:t>However, sometimes we are in a position to say that, if the null hypothesis is not true, the coefficient cannot be lower than that specified by it.  We re-write the null hypothesis as shown and perform a one-sided test.  </a:t>
            </a:r>
            <a:endParaRPr lang="en-GB" sz="1500" b="1" dirty="0">
              <a:cs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42"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4" name="Object 9"/>
          <p:cNvGraphicFramePr>
            <a:graphicFrameLocks noChangeAspect="1"/>
          </p:cNvGraphicFramePr>
          <p:nvPr>
            <p:extLst>
              <p:ext uri="{D42A27DB-BD31-4B8C-83A1-F6EECF244321}">
                <p14:modId xmlns:p14="http://schemas.microsoft.com/office/powerpoint/2010/main" val="326992375"/>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67806"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48" name="Object 47"/>
          <p:cNvGraphicFramePr>
            <a:graphicFrameLocks noChangeAspect="1"/>
          </p:cNvGraphicFramePr>
          <p:nvPr>
            <p:extLst>
              <p:ext uri="{D42A27DB-BD31-4B8C-83A1-F6EECF244321}">
                <p14:modId xmlns:p14="http://schemas.microsoft.com/office/powerpoint/2010/main" val="2709798992"/>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67807"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Box 49"/>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51" name="TextBox 50"/>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2"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123560512"/>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67808" name="Equation" r:id="rId7" imgW="1485720" imgH="939600" progId="Equation.DSMT4">
                  <p:embed/>
                </p:oleObj>
              </mc:Choice>
              <mc:Fallback>
                <p:oleObj name="Equation" r:id="rId7" imgW="1485720" imgH="939600" progId="Equation.DSMT4">
                  <p:embed/>
                  <p:pic>
                    <p:nvPicPr>
                      <p:cNvPr id="0" name=""/>
                      <p:cNvPicPr>
                        <a:picLocks noChangeAspect="1" noChangeArrowheads="1"/>
                      </p:cNvPicPr>
                      <p:nvPr/>
                    </p:nvPicPr>
                    <p:blipFill>
                      <a:blip r:embed="rId8"/>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24"/>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26" name="Object 25"/>
          <p:cNvGraphicFramePr>
            <a:graphicFrameLocks noChangeAspect="1"/>
          </p:cNvGraphicFramePr>
          <p:nvPr>
            <p:extLst>
              <p:ext uri="{D42A27DB-BD31-4B8C-83A1-F6EECF244321}">
                <p14:modId xmlns:p14="http://schemas.microsoft.com/office/powerpoint/2010/main" val="1822339591"/>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67809" name="Equation" r:id="rId9" imgW="1002865" imgH="393529" progId="Equation.3">
                  <p:embed/>
                </p:oleObj>
              </mc:Choice>
              <mc:Fallback>
                <p:oleObj name="Equation" r:id="rId9" imgW="1002865" imgH="393529"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26"/>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44702060"/>
              </p:ext>
            </p:extLst>
          </p:nvPr>
        </p:nvGraphicFramePr>
        <p:xfrm>
          <a:off x="5346700" y="977900"/>
          <a:ext cx="1714500" cy="431800"/>
        </p:xfrm>
        <a:graphic>
          <a:graphicData uri="http://schemas.openxmlformats.org/presentationml/2006/ole">
            <mc:AlternateContent xmlns:mc="http://schemas.openxmlformats.org/markup-compatibility/2006">
              <mc:Choice xmlns:v="urn:schemas-microsoft-com:vml" Requires="v">
                <p:oleObj spid="_x0000_s67810" name="Equation" r:id="rId11" imgW="1714320" imgH="431640" progId="Equation.DSMT4">
                  <p:embed/>
                </p:oleObj>
              </mc:Choice>
              <mc:Fallback>
                <p:oleObj name="Equation" r:id="rId11" imgW="1714320" imgH="43164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0429349"/>
              </p:ext>
            </p:extLst>
          </p:nvPr>
        </p:nvGraphicFramePr>
        <p:xfrm>
          <a:off x="4446588" y="1706563"/>
          <a:ext cx="1587500" cy="419100"/>
        </p:xfrm>
        <a:graphic>
          <a:graphicData uri="http://schemas.openxmlformats.org/presentationml/2006/ole">
            <mc:AlternateContent xmlns:mc="http://schemas.openxmlformats.org/markup-compatibility/2006">
              <mc:Choice xmlns:v="urn:schemas-microsoft-com:vml" Requires="v">
                <p:oleObj spid="_x0000_s67811" name="Equation" r:id="rId13" imgW="1587240" imgH="419040" progId="Equation.DSMT4">
                  <p:embed/>
                </p:oleObj>
              </mc:Choice>
              <mc:Fallback>
                <p:oleObj name="Equation" r:id="rId13" imgW="1587240" imgH="4190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6588" y="1706563"/>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583307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4</a:t>
            </a:r>
          </a:p>
        </p:txBody>
      </p:sp>
      <p:sp>
        <p:nvSpPr>
          <p:cNvPr id="1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cs typeface="Arial" charset="0"/>
              </a:rPr>
              <a:t>On other occasions, we might be in a position to assert that, if the null hypothesis is not true, the coefficient cannot be greater than the value specified by it.  The modified null hypothesis for this case is shown.</a:t>
            </a:r>
            <a:endParaRPr lang="en-GB" sz="1500" b="1" dirty="0">
              <a:cs typeface="Arial"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42"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4" name="Object 9"/>
          <p:cNvGraphicFramePr>
            <a:graphicFrameLocks noChangeAspect="1"/>
          </p:cNvGraphicFramePr>
          <p:nvPr>
            <p:extLst>
              <p:ext uri="{D42A27DB-BD31-4B8C-83A1-F6EECF244321}">
                <p14:modId xmlns:p14="http://schemas.microsoft.com/office/powerpoint/2010/main" val="1933916516"/>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68836"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48" name="Object 47"/>
          <p:cNvGraphicFramePr>
            <a:graphicFrameLocks noChangeAspect="1"/>
          </p:cNvGraphicFramePr>
          <p:nvPr>
            <p:extLst>
              <p:ext uri="{D42A27DB-BD31-4B8C-83A1-F6EECF244321}">
                <p14:modId xmlns:p14="http://schemas.microsoft.com/office/powerpoint/2010/main" val="2504742177"/>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68837"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Box 49"/>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51" name="TextBox 50"/>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2"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123560512"/>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68838" name="Equation" r:id="rId7" imgW="1485720" imgH="939600" progId="Equation.DSMT4">
                  <p:embed/>
                </p:oleObj>
              </mc:Choice>
              <mc:Fallback>
                <p:oleObj name="Equation" r:id="rId7" imgW="1485720" imgH="939600" progId="Equation.DSMT4">
                  <p:embed/>
                  <p:pic>
                    <p:nvPicPr>
                      <p:cNvPr id="0" name=""/>
                      <p:cNvPicPr>
                        <a:picLocks noChangeAspect="1" noChangeArrowheads="1"/>
                      </p:cNvPicPr>
                      <p:nvPr/>
                    </p:nvPicPr>
                    <p:blipFill>
                      <a:blip r:embed="rId8"/>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24"/>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26" name="Object 25"/>
          <p:cNvGraphicFramePr>
            <a:graphicFrameLocks noChangeAspect="1"/>
          </p:cNvGraphicFramePr>
          <p:nvPr>
            <p:extLst>
              <p:ext uri="{D42A27DB-BD31-4B8C-83A1-F6EECF244321}">
                <p14:modId xmlns:p14="http://schemas.microsoft.com/office/powerpoint/2010/main" val="1822339591"/>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68839" name="Equation" r:id="rId9" imgW="1002865" imgH="393529" progId="Equation.3">
                  <p:embed/>
                </p:oleObj>
              </mc:Choice>
              <mc:Fallback>
                <p:oleObj name="Equation" r:id="rId9" imgW="1002865" imgH="393529"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26"/>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44702060"/>
              </p:ext>
            </p:extLst>
          </p:nvPr>
        </p:nvGraphicFramePr>
        <p:xfrm>
          <a:off x="5346700" y="977900"/>
          <a:ext cx="1714500" cy="431800"/>
        </p:xfrm>
        <a:graphic>
          <a:graphicData uri="http://schemas.openxmlformats.org/presentationml/2006/ole">
            <mc:AlternateContent xmlns:mc="http://schemas.openxmlformats.org/markup-compatibility/2006">
              <mc:Choice xmlns:v="urn:schemas-microsoft-com:vml" Requires="v">
                <p:oleObj spid="_x0000_s68840" name="Equation" r:id="rId11" imgW="1714320" imgH="431640" progId="Equation.DSMT4">
                  <p:embed/>
                </p:oleObj>
              </mc:Choice>
              <mc:Fallback>
                <p:oleObj name="Equation" r:id="rId11" imgW="1714320" imgH="43164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0429349"/>
              </p:ext>
            </p:extLst>
          </p:nvPr>
        </p:nvGraphicFramePr>
        <p:xfrm>
          <a:off x="4446588" y="1706563"/>
          <a:ext cx="1587500" cy="419100"/>
        </p:xfrm>
        <a:graphic>
          <a:graphicData uri="http://schemas.openxmlformats.org/presentationml/2006/ole">
            <mc:AlternateContent xmlns:mc="http://schemas.openxmlformats.org/markup-compatibility/2006">
              <mc:Choice xmlns:v="urn:schemas-microsoft-com:vml" Requires="v">
                <p:oleObj spid="_x0000_s68841" name="Equation" r:id="rId13" imgW="1587240" imgH="419040" progId="Equation.DSMT4">
                  <p:embed/>
                </p:oleObj>
              </mc:Choice>
              <mc:Fallback>
                <p:oleObj name="Equation" r:id="rId13" imgW="1587240" imgH="4190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6588" y="1706563"/>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26422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5</a:t>
            </a:r>
          </a:p>
        </p:txBody>
      </p:sp>
      <p:sp>
        <p:nvSpPr>
          <p:cNvPr id="1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cs typeface="Arial" charset="0"/>
              </a:rPr>
              <a:t>The theory behind one-sided tests, in particular, the gain in the trade-off between the size (significance level) and power of a test, is non-trivial and an understanding requires a careful study of section R.13 of the Review chapter.</a:t>
            </a:r>
            <a:endParaRPr lang="en-GB" sz="1500" b="1" dirty="0">
              <a:cs typeface="Arial"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28"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9"/>
          <p:cNvGraphicFramePr>
            <a:graphicFrameLocks noChangeAspect="1"/>
          </p:cNvGraphicFramePr>
          <p:nvPr>
            <p:extLst>
              <p:ext uri="{D42A27DB-BD31-4B8C-83A1-F6EECF244321}">
                <p14:modId xmlns:p14="http://schemas.microsoft.com/office/powerpoint/2010/main" val="151146651"/>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69847"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4" name="Object 33"/>
          <p:cNvGraphicFramePr>
            <a:graphicFrameLocks noChangeAspect="1"/>
          </p:cNvGraphicFramePr>
          <p:nvPr>
            <p:extLst>
              <p:ext uri="{D42A27DB-BD31-4B8C-83A1-F6EECF244321}">
                <p14:modId xmlns:p14="http://schemas.microsoft.com/office/powerpoint/2010/main" val="223444732"/>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69848"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35"/>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37" name="TextBox 36"/>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2"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123560512"/>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69849" name="Equation" r:id="rId7" imgW="1485720" imgH="939600" progId="Equation.DSMT4">
                  <p:embed/>
                </p:oleObj>
              </mc:Choice>
              <mc:Fallback>
                <p:oleObj name="Equation" r:id="rId7" imgW="1485720" imgH="939600" progId="Equation.DSMT4">
                  <p:embed/>
                  <p:pic>
                    <p:nvPicPr>
                      <p:cNvPr id="0" name=""/>
                      <p:cNvPicPr>
                        <a:picLocks noChangeAspect="1" noChangeArrowheads="1"/>
                      </p:cNvPicPr>
                      <p:nvPr/>
                    </p:nvPicPr>
                    <p:blipFill>
                      <a:blip r:embed="rId8"/>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24"/>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41" name="Object 40"/>
          <p:cNvGraphicFramePr>
            <a:graphicFrameLocks noChangeAspect="1"/>
          </p:cNvGraphicFramePr>
          <p:nvPr>
            <p:extLst>
              <p:ext uri="{D42A27DB-BD31-4B8C-83A1-F6EECF244321}">
                <p14:modId xmlns:p14="http://schemas.microsoft.com/office/powerpoint/2010/main" val="1822339591"/>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69850" name="Equation" r:id="rId9" imgW="1002865" imgH="393529" progId="Equation.3">
                  <p:embed/>
                </p:oleObj>
              </mc:Choice>
              <mc:Fallback>
                <p:oleObj name="Equation" r:id="rId9" imgW="1002865" imgH="393529"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Box 41"/>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44702060"/>
              </p:ext>
            </p:extLst>
          </p:nvPr>
        </p:nvGraphicFramePr>
        <p:xfrm>
          <a:off x="5346700" y="977900"/>
          <a:ext cx="1714500" cy="431800"/>
        </p:xfrm>
        <a:graphic>
          <a:graphicData uri="http://schemas.openxmlformats.org/presentationml/2006/ole">
            <mc:AlternateContent xmlns:mc="http://schemas.openxmlformats.org/markup-compatibility/2006">
              <mc:Choice xmlns:v="urn:schemas-microsoft-com:vml" Requires="v">
                <p:oleObj spid="_x0000_s69851" name="Equation" r:id="rId11" imgW="1714320" imgH="431640" progId="Equation.DSMT4">
                  <p:embed/>
                </p:oleObj>
              </mc:Choice>
              <mc:Fallback>
                <p:oleObj name="Equation" r:id="rId11" imgW="1714320" imgH="43164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0429349"/>
              </p:ext>
            </p:extLst>
          </p:nvPr>
        </p:nvGraphicFramePr>
        <p:xfrm>
          <a:off x="4446588" y="1706563"/>
          <a:ext cx="1587500" cy="419100"/>
        </p:xfrm>
        <a:graphic>
          <a:graphicData uri="http://schemas.openxmlformats.org/presentationml/2006/ole">
            <mc:AlternateContent xmlns:mc="http://schemas.openxmlformats.org/markup-compatibility/2006">
              <mc:Choice xmlns:v="urn:schemas-microsoft-com:vml" Requires="v">
                <p:oleObj spid="_x0000_s69852" name="Equation" r:id="rId13" imgW="1587240" imgH="419040" progId="Equation.DSMT4">
                  <p:embed/>
                </p:oleObj>
              </mc:Choice>
              <mc:Fallback>
                <p:oleObj name="Equation" r:id="rId13" imgW="1587240" imgH="4190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6588" y="1706563"/>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145029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6</a:t>
            </a:r>
          </a:p>
        </p:txBody>
      </p:sp>
      <p:sp>
        <p:nvSpPr>
          <p:cNvPr id="1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cs typeface="Arial" charset="0"/>
              </a:rPr>
              <a:t>This sequence assumes a good understanding of that material.</a:t>
            </a:r>
            <a:endParaRPr lang="en-GB" sz="1500" b="1" dirty="0">
              <a:cs typeface="Arial"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27" name="Rectangle 16"/>
          <p:cNvSpPr>
            <a:spLocks noChangeArrowheads="1"/>
          </p:cNvSpPr>
          <p:nvPr/>
        </p:nvSpPr>
        <p:spPr bwMode="auto">
          <a:xfrm>
            <a:off x="0" y="1620000"/>
            <a:ext cx="9144000" cy="1104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57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9"/>
          <p:cNvGraphicFramePr>
            <a:graphicFrameLocks noChangeAspect="1"/>
          </p:cNvGraphicFramePr>
          <p:nvPr>
            <p:extLst>
              <p:ext uri="{D42A27DB-BD31-4B8C-83A1-F6EECF244321}">
                <p14:modId xmlns:p14="http://schemas.microsoft.com/office/powerpoint/2010/main" val="151146651"/>
              </p:ext>
            </p:extLst>
          </p:nvPr>
        </p:nvGraphicFramePr>
        <p:xfrm>
          <a:off x="1725613" y="1014975"/>
          <a:ext cx="2171700" cy="368300"/>
        </p:xfrm>
        <a:graphic>
          <a:graphicData uri="http://schemas.openxmlformats.org/presentationml/2006/ole">
            <mc:AlternateContent xmlns:mc="http://schemas.openxmlformats.org/markup-compatibility/2006">
              <mc:Choice xmlns:v="urn:schemas-microsoft-com:vml" Requires="v">
                <p:oleObj spid="_x0000_s70871"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0149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16"/>
          <p:cNvSpPr txBox="1">
            <a:spLocks noChangeArrowheads="1"/>
          </p:cNvSpPr>
          <p:nvPr/>
        </p:nvSpPr>
        <p:spPr bwMode="auto">
          <a:xfrm>
            <a:off x="1655762" y="626175"/>
            <a:ext cx="5440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3" name="Object 32"/>
          <p:cNvGraphicFramePr>
            <a:graphicFrameLocks noChangeAspect="1"/>
          </p:cNvGraphicFramePr>
          <p:nvPr>
            <p:extLst>
              <p:ext uri="{D42A27DB-BD31-4B8C-83A1-F6EECF244321}">
                <p14:modId xmlns:p14="http://schemas.microsoft.com/office/powerpoint/2010/main" val="223444732"/>
              </p:ext>
            </p:extLst>
          </p:nvPr>
        </p:nvGraphicFramePr>
        <p:xfrm>
          <a:off x="4446000" y="2192338"/>
          <a:ext cx="1587500" cy="404812"/>
        </p:xfrm>
        <a:graphic>
          <a:graphicData uri="http://schemas.openxmlformats.org/presentationml/2006/ole">
            <mc:AlternateContent xmlns:mc="http://schemas.openxmlformats.org/markup-compatibility/2006">
              <mc:Choice xmlns:v="urn:schemas-microsoft-com:vml" Requires="v">
                <p:oleObj spid="_x0000_s70872" name="Equation" r:id="rId5" imgW="1587240" imgH="406080" progId="Equation.3">
                  <p:embed/>
                </p:oleObj>
              </mc:Choice>
              <mc:Fallback>
                <p:oleObj name="Equation" r:id="rId5" imgW="1587240" imgH="406080" progId="Equation.3">
                  <p:embed/>
                  <p:pic>
                    <p:nvPicPr>
                      <p:cNvPr id="0" name=""/>
                      <p:cNvPicPr>
                        <a:picLocks noChangeAspect="1" noChangeArrowheads="1"/>
                      </p:cNvPicPr>
                      <p:nvPr/>
                    </p:nvPicPr>
                    <p:blipFill>
                      <a:blip r:embed="rId6"/>
                      <a:srcRect/>
                      <a:stretch>
                        <a:fillRect/>
                      </a:stretch>
                    </p:blipFill>
                    <p:spPr bwMode="auto">
                      <a:xfrm>
                        <a:off x="4446000" y="2192338"/>
                        <a:ext cx="15875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1352550" y="1743075"/>
            <a:ext cx="2095500" cy="369332"/>
          </a:xfrm>
          <a:prstGeom prst="rect">
            <a:avLst/>
          </a:prstGeom>
          <a:noFill/>
        </p:spPr>
        <p:txBody>
          <a:bodyPr wrap="square" rtlCol="0">
            <a:spAutoFit/>
          </a:bodyPr>
          <a:lstStyle/>
          <a:p>
            <a:r>
              <a:rPr lang="en-GB" sz="1800" b="1" dirty="0" smtClean="0"/>
              <a:t>Null hypothesis</a:t>
            </a:r>
            <a:endParaRPr lang="en-GB" sz="1800" b="1" dirty="0"/>
          </a:p>
        </p:txBody>
      </p:sp>
      <p:sp>
        <p:nvSpPr>
          <p:cNvPr id="36" name="TextBox 35"/>
          <p:cNvSpPr txBox="1"/>
          <p:nvPr/>
        </p:nvSpPr>
        <p:spPr>
          <a:xfrm>
            <a:off x="1353450" y="2228850"/>
            <a:ext cx="2724150" cy="369332"/>
          </a:xfrm>
          <a:prstGeom prst="rect">
            <a:avLst/>
          </a:prstGeom>
          <a:noFill/>
        </p:spPr>
        <p:txBody>
          <a:bodyPr wrap="square" rtlCol="0">
            <a:spAutoFit/>
          </a:bodyPr>
          <a:lstStyle/>
          <a:p>
            <a:r>
              <a:rPr lang="en-GB" sz="1800" b="1" dirty="0" smtClean="0"/>
              <a:t>Alternative hypothesis</a:t>
            </a:r>
            <a:endParaRPr lang="en-GB" sz="1800" b="1" dirty="0"/>
          </a:p>
        </p:txBody>
      </p:sp>
      <p:sp>
        <p:nvSpPr>
          <p:cNvPr id="23" name="Rectangle 16"/>
          <p:cNvSpPr>
            <a:spLocks noChangeArrowheads="1"/>
          </p:cNvSpPr>
          <p:nvPr/>
        </p:nvSpPr>
        <p:spPr bwMode="auto">
          <a:xfrm>
            <a:off x="0" y="4057200"/>
            <a:ext cx="9144000" cy="731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2852474"/>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4123560512"/>
              </p:ext>
            </p:extLst>
          </p:nvPr>
        </p:nvGraphicFramePr>
        <p:xfrm>
          <a:off x="4470400" y="2927350"/>
          <a:ext cx="1485900" cy="939800"/>
        </p:xfrm>
        <a:graphic>
          <a:graphicData uri="http://schemas.openxmlformats.org/presentationml/2006/ole">
            <mc:AlternateContent xmlns:mc="http://schemas.openxmlformats.org/markup-compatibility/2006">
              <mc:Choice xmlns:v="urn:schemas-microsoft-com:vml" Requires="v">
                <p:oleObj spid="_x0000_s70873" name="Equation" r:id="rId7" imgW="1485720" imgH="939600" progId="Equation.DSMT4">
                  <p:embed/>
                </p:oleObj>
              </mc:Choice>
              <mc:Fallback>
                <p:oleObj name="Equation" r:id="rId7" imgW="1485720" imgH="939600" progId="Equation.DSMT4">
                  <p:embed/>
                  <p:pic>
                    <p:nvPicPr>
                      <p:cNvPr id="0" name=""/>
                      <p:cNvPicPr>
                        <a:picLocks noChangeAspect="1" noChangeArrowheads="1"/>
                      </p:cNvPicPr>
                      <p:nvPr/>
                    </p:nvPicPr>
                    <p:blipFill>
                      <a:blip r:embed="rId8"/>
                      <a:srcRect/>
                      <a:stretch>
                        <a:fillRect/>
                      </a:stretch>
                    </p:blipFill>
                    <p:spPr bwMode="auto">
                      <a:xfrm>
                        <a:off x="4470400" y="2927350"/>
                        <a:ext cx="14859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Box 39"/>
          <p:cNvSpPr txBox="1"/>
          <p:nvPr/>
        </p:nvSpPr>
        <p:spPr>
          <a:xfrm>
            <a:off x="1353450" y="3168000"/>
            <a:ext cx="2724150" cy="369332"/>
          </a:xfrm>
          <a:prstGeom prst="rect">
            <a:avLst/>
          </a:prstGeom>
          <a:noFill/>
        </p:spPr>
        <p:txBody>
          <a:bodyPr wrap="square" rtlCol="0">
            <a:spAutoFit/>
          </a:bodyPr>
          <a:lstStyle/>
          <a:p>
            <a:r>
              <a:rPr lang="en-GB" sz="1800" b="1" dirty="0" smtClean="0"/>
              <a:t>Test statistic</a:t>
            </a:r>
            <a:endParaRPr lang="en-GB" sz="1800" b="1" dirty="0"/>
          </a:p>
        </p:txBody>
      </p:sp>
      <p:graphicFrame>
        <p:nvGraphicFramePr>
          <p:cNvPr id="41" name="Object 40"/>
          <p:cNvGraphicFramePr>
            <a:graphicFrameLocks noChangeAspect="1"/>
          </p:cNvGraphicFramePr>
          <p:nvPr>
            <p:extLst>
              <p:ext uri="{D42A27DB-BD31-4B8C-83A1-F6EECF244321}">
                <p14:modId xmlns:p14="http://schemas.microsoft.com/office/powerpoint/2010/main" val="1822339591"/>
              </p:ext>
            </p:extLst>
          </p:nvPr>
        </p:nvGraphicFramePr>
        <p:xfrm>
          <a:off x="4470400" y="4220025"/>
          <a:ext cx="1003300" cy="393700"/>
        </p:xfrm>
        <a:graphic>
          <a:graphicData uri="http://schemas.openxmlformats.org/presentationml/2006/ole">
            <mc:AlternateContent xmlns:mc="http://schemas.openxmlformats.org/markup-compatibility/2006">
              <mc:Choice xmlns:v="urn:schemas-microsoft-com:vml" Requires="v">
                <p:oleObj spid="_x0000_s70874" name="Equation" r:id="rId9" imgW="1002865" imgH="393529" progId="Equation.3">
                  <p:embed/>
                </p:oleObj>
              </mc:Choice>
              <mc:Fallback>
                <p:oleObj name="Equation" r:id="rId9" imgW="1002865" imgH="393529"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0400" y="42200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Box 41"/>
          <p:cNvSpPr txBox="1"/>
          <p:nvPr/>
        </p:nvSpPr>
        <p:spPr>
          <a:xfrm>
            <a:off x="1353450" y="4234425"/>
            <a:ext cx="1542150" cy="369332"/>
          </a:xfrm>
          <a:prstGeom prst="rect">
            <a:avLst/>
          </a:prstGeom>
          <a:noFill/>
        </p:spPr>
        <p:txBody>
          <a:bodyPr wrap="square" rtlCol="0">
            <a:spAutoFit/>
          </a:bodyPr>
          <a:lstStyle/>
          <a:p>
            <a:r>
              <a:rPr lang="en-GB" sz="1800" b="1" dirty="0" smtClean="0"/>
              <a:t>Reject </a:t>
            </a:r>
            <a:r>
              <a:rPr lang="en-GB" sz="1800" b="1" i="1" dirty="0" smtClean="0"/>
              <a:t>H</a:t>
            </a:r>
            <a:r>
              <a:rPr lang="en-GB" sz="1800" b="1" baseline="-25000" dirty="0" smtClean="0"/>
              <a:t>0</a:t>
            </a:r>
            <a:r>
              <a:rPr lang="en-GB" sz="1800" b="1" dirty="0" smtClean="0"/>
              <a:t> if </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444702060"/>
              </p:ext>
            </p:extLst>
          </p:nvPr>
        </p:nvGraphicFramePr>
        <p:xfrm>
          <a:off x="5346700" y="977900"/>
          <a:ext cx="1714500" cy="431800"/>
        </p:xfrm>
        <a:graphic>
          <a:graphicData uri="http://schemas.openxmlformats.org/presentationml/2006/ole">
            <mc:AlternateContent xmlns:mc="http://schemas.openxmlformats.org/markup-compatibility/2006">
              <mc:Choice xmlns:v="urn:schemas-microsoft-com:vml" Requires="v">
                <p:oleObj spid="_x0000_s70875" name="Equation" r:id="rId11" imgW="1714320" imgH="431640" progId="Equation.DSMT4">
                  <p:embed/>
                </p:oleObj>
              </mc:Choice>
              <mc:Fallback>
                <p:oleObj name="Equation" r:id="rId11" imgW="1714320" imgH="43164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977900"/>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0429349"/>
              </p:ext>
            </p:extLst>
          </p:nvPr>
        </p:nvGraphicFramePr>
        <p:xfrm>
          <a:off x="4446588" y="1706563"/>
          <a:ext cx="1587500" cy="419100"/>
        </p:xfrm>
        <a:graphic>
          <a:graphicData uri="http://schemas.openxmlformats.org/presentationml/2006/ole">
            <mc:AlternateContent xmlns:mc="http://schemas.openxmlformats.org/markup-compatibility/2006">
              <mc:Choice xmlns:v="urn:schemas-microsoft-com:vml" Requires="v">
                <p:oleObj spid="_x0000_s70876" name="Equation" r:id="rId13" imgW="1587240" imgH="419040" progId="Equation.DSMT4">
                  <p:embed/>
                </p:oleObj>
              </mc:Choice>
              <mc:Fallback>
                <p:oleObj name="Equation" r:id="rId13" imgW="1587240" imgH="4190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6588" y="1706563"/>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197569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a:spLocks noChangeArrowheads="1"/>
          </p:cNvSpPr>
          <p:nvPr/>
        </p:nvSpPr>
        <p:spPr bwMode="auto">
          <a:xfrm>
            <a:off x="0" y="4588724"/>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3398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7</a:t>
            </a:r>
          </a:p>
        </p:txBody>
      </p:sp>
      <p:sp>
        <p:nvSpPr>
          <p:cNvPr id="3175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cs typeface="Arial" charset="0"/>
              </a:rPr>
              <a:t>Returning to the price inflation/wage inflation model, we saw that we could not reject the null hypothesis </a:t>
            </a:r>
            <a:r>
              <a:rPr lang="en-GB" sz="1500" b="1" i="1" dirty="0">
                <a:latin typeface="Symbol" pitchFamily="18" charset="2"/>
                <a:cs typeface="Arial" charset="0"/>
              </a:rPr>
              <a:t>b</a:t>
            </a:r>
            <a:r>
              <a:rPr lang="en-GB" sz="1500" b="1" baseline="-25000" dirty="0">
                <a:cs typeface="Arial" charset="0"/>
              </a:rPr>
              <a:t>2</a:t>
            </a:r>
            <a:r>
              <a:rPr lang="en-GB" sz="1500" b="1" dirty="0">
                <a:cs typeface="Arial" charset="0"/>
              </a:rPr>
              <a:t> = 1, even at the 5% significance level.  That was using a two-sided test.</a:t>
            </a:r>
          </a:p>
        </p:txBody>
      </p:sp>
      <p:graphicFrame>
        <p:nvGraphicFramePr>
          <p:cNvPr id="15" name="Object 6"/>
          <p:cNvGraphicFramePr>
            <a:graphicFrameLocks noChangeAspect="1"/>
          </p:cNvGraphicFramePr>
          <p:nvPr>
            <p:extLst>
              <p:ext uri="{D42A27DB-BD31-4B8C-83A1-F6EECF244321}">
                <p14:modId xmlns:p14="http://schemas.microsoft.com/office/powerpoint/2010/main" val="698931952"/>
              </p:ext>
            </p:extLst>
          </p:nvPr>
        </p:nvGraphicFramePr>
        <p:xfrm>
          <a:off x="2687638" y="3470275"/>
          <a:ext cx="4159250" cy="935038"/>
        </p:xfrm>
        <a:graphic>
          <a:graphicData uri="http://schemas.openxmlformats.org/presentationml/2006/ole">
            <mc:AlternateContent xmlns:mc="http://schemas.openxmlformats.org/markup-compatibility/2006">
              <mc:Choice xmlns:v="urn:schemas-microsoft-com:vml" Requires="v">
                <p:oleObj spid="_x0000_s65648" name="Equation" r:id="rId3" imgW="4165560" imgH="939600" progId="Equation.DSMT4">
                  <p:embed/>
                </p:oleObj>
              </mc:Choice>
              <mc:Fallback>
                <p:oleObj name="Equation" r:id="rId3" imgW="4165560" imgH="939600" progId="Equation.DSMT4">
                  <p:embed/>
                  <p:pic>
                    <p:nvPicPr>
                      <p:cNvPr id="0" name=""/>
                      <p:cNvPicPr>
                        <a:picLocks noChangeAspect="1" noChangeArrowheads="1"/>
                      </p:cNvPicPr>
                      <p:nvPr/>
                    </p:nvPicPr>
                    <p:blipFill>
                      <a:blip r:embed="rId4"/>
                      <a:srcRect/>
                      <a:stretch>
                        <a:fillRect/>
                      </a:stretch>
                    </p:blipFill>
                    <p:spPr bwMode="auto">
                      <a:xfrm>
                        <a:off x="2687638" y="3470275"/>
                        <a:ext cx="41592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7"/>
          <p:cNvGraphicFramePr>
            <a:graphicFrameLocks noChangeAspect="1"/>
          </p:cNvGraphicFramePr>
          <p:nvPr>
            <p:extLst>
              <p:ext uri="{D42A27DB-BD31-4B8C-83A1-F6EECF244321}">
                <p14:modId xmlns:p14="http://schemas.microsoft.com/office/powerpoint/2010/main" val="1714173205"/>
              </p:ext>
            </p:extLst>
          </p:nvPr>
        </p:nvGraphicFramePr>
        <p:xfrm>
          <a:off x="307975" y="4682325"/>
          <a:ext cx="8470900" cy="406400"/>
        </p:xfrm>
        <a:graphic>
          <a:graphicData uri="http://schemas.openxmlformats.org/presentationml/2006/ole">
            <mc:AlternateContent xmlns:mc="http://schemas.openxmlformats.org/markup-compatibility/2006">
              <mc:Choice xmlns:v="urn:schemas-microsoft-com:vml" Requires="v">
                <p:oleObj spid="_x0000_s65649" name="Equation" r:id="rId5" imgW="8470800" imgH="406080" progId="Equation.3">
                  <p:embed/>
                </p:oleObj>
              </mc:Choice>
              <mc:Fallback>
                <p:oleObj name="Equation" r:id="rId5" imgW="8470800" imgH="406080" progId="Equation.3">
                  <p:embed/>
                  <p:pic>
                    <p:nvPicPr>
                      <p:cNvPr id="0" name=""/>
                      <p:cNvPicPr>
                        <a:picLocks noChangeAspect="1" noChangeArrowheads="1"/>
                      </p:cNvPicPr>
                      <p:nvPr/>
                    </p:nvPicPr>
                    <p:blipFill>
                      <a:blip r:embed="rId6"/>
                      <a:srcRect/>
                      <a:stretch>
                        <a:fillRect/>
                      </a:stretch>
                    </p:blipFill>
                    <p:spPr bwMode="auto">
                      <a:xfrm>
                        <a:off x="307975" y="4682325"/>
                        <a:ext cx="84709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Text Box 2"/>
          <p:cNvSpPr txBox="1">
            <a:spLocks noChangeArrowheads="1"/>
          </p:cNvSpPr>
          <p:nvPr/>
        </p:nvSpPr>
        <p:spPr bwMode="auto">
          <a:xfrm>
            <a:off x="301625" y="608013"/>
            <a:ext cx="8532813" cy="1697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1.0</a:t>
            </a:r>
            <a:endParaRPr lang="en-US" b="1" dirty="0">
              <a:cs typeface="Arial"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28" name="Rectangle 16"/>
          <p:cNvSpPr>
            <a:spLocks noChangeArrowheads="1"/>
          </p:cNvSpPr>
          <p:nvPr/>
        </p:nvSpPr>
        <p:spPr bwMode="auto">
          <a:xfrm>
            <a:off x="0" y="2376000"/>
            <a:ext cx="9144000" cy="9144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4" name="Object 5"/>
          <p:cNvGraphicFramePr>
            <a:graphicFrameLocks noChangeAspect="1"/>
          </p:cNvGraphicFramePr>
          <p:nvPr>
            <p:extLst>
              <p:ext uri="{D42A27DB-BD31-4B8C-83A1-F6EECF244321}">
                <p14:modId xmlns:p14="http://schemas.microsoft.com/office/powerpoint/2010/main" val="2275612632"/>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65650" name="Equation" r:id="rId7" imgW="2095200" imgH="647640" progId="Equation.3">
                  <p:embed/>
                </p:oleObj>
              </mc:Choice>
              <mc:Fallback>
                <p:oleObj name="Equation" r:id="rId7" imgW="2095200" imgH="6476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33332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a:solidFill>
                  <a:srgbClr val="3366FF"/>
                </a:solidFill>
              </a:rPr>
              <a:t>8</a:t>
            </a:r>
          </a:p>
        </p:txBody>
      </p:sp>
      <p:sp>
        <p:nvSpPr>
          <p:cNvPr id="2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cs typeface="Arial" charset="0"/>
              </a:rPr>
              <a:t>However, i</a:t>
            </a:r>
            <a:r>
              <a:rPr lang="en-US" sz="1500" b="1" dirty="0"/>
              <a:t>n practice, improvements in productivity may cause the rate of cost inflation, and hence that of price inflation, to be lower than that of wage inflation.  </a:t>
            </a:r>
            <a:endParaRPr lang="en-GB" sz="1500" b="1" dirty="0">
              <a:cs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10"/>
          <p:cNvSpPr txBox="1">
            <a:spLocks noChangeArrowheads="1"/>
          </p:cNvSpPr>
          <p:nvPr/>
        </p:nvSpPr>
        <p:spPr bwMode="auto">
          <a:xfrm>
            <a:off x="0" y="3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700" b="1" dirty="0" smtClean="0"/>
              <a:t>ONE-SIDED </a:t>
            </a:r>
            <a:r>
              <a:rPr lang="en-GB" sz="1700" b="1" i="1" dirty="0" smtClean="0"/>
              <a:t>t</a:t>
            </a:r>
            <a:r>
              <a:rPr lang="en-GB" sz="1700" b="1" dirty="0" smtClean="0"/>
              <a:t> TESTS OF HYPOTHESES RELATING TO REGRESSION COEFFICIENTS</a:t>
            </a:r>
            <a:endParaRPr lang="en-GB" sz="1700" dirty="0">
              <a:latin typeface="Times New Roman" pitchFamily="18" charset="0"/>
            </a:endParaRPr>
          </a:p>
        </p:txBody>
      </p:sp>
      <p:sp>
        <p:nvSpPr>
          <p:cNvPr id="27" name="Rectangle 16"/>
          <p:cNvSpPr>
            <a:spLocks noChangeArrowheads="1"/>
          </p:cNvSpPr>
          <p:nvPr/>
        </p:nvSpPr>
        <p:spPr bwMode="auto">
          <a:xfrm>
            <a:off x="0" y="2376000"/>
            <a:ext cx="9144000" cy="9144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8" name="Object 5"/>
          <p:cNvGraphicFramePr>
            <a:graphicFrameLocks noChangeAspect="1"/>
          </p:cNvGraphicFramePr>
          <p:nvPr>
            <p:extLst>
              <p:ext uri="{D42A27DB-BD31-4B8C-83A1-F6EECF244321}">
                <p14:modId xmlns:p14="http://schemas.microsoft.com/office/powerpoint/2010/main" val="480861795"/>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71778" name="Equation" r:id="rId3" imgW="2095200" imgH="647640" progId="Equation.3">
                  <p:embed/>
                </p:oleObj>
              </mc:Choice>
              <mc:Fallback>
                <p:oleObj name="Equation" r:id="rId3" imgW="2095200" imgH="647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16"/>
          <p:cNvSpPr>
            <a:spLocks noChangeArrowheads="1"/>
          </p:cNvSpPr>
          <p:nvPr/>
        </p:nvSpPr>
        <p:spPr bwMode="auto">
          <a:xfrm>
            <a:off x="0" y="5760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 Box 2"/>
          <p:cNvSpPr txBox="1">
            <a:spLocks noChangeArrowheads="1"/>
          </p:cNvSpPr>
          <p:nvPr/>
        </p:nvSpPr>
        <p:spPr bwMode="auto">
          <a:xfrm>
            <a:off x="301625" y="608013"/>
            <a:ext cx="8532813" cy="1697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1.0</a:t>
            </a:r>
            <a:endParaRPr lang="en-US" b="1" dirty="0">
              <a:cs typeface="Arial" charset="0"/>
            </a:endParaRPr>
          </a:p>
        </p:txBody>
      </p:sp>
      <p:sp>
        <p:nvSpPr>
          <p:cNvPr id="15" name="Rectangle 14"/>
          <p:cNvSpPr>
            <a:spLocks noChangeArrowheads="1"/>
          </p:cNvSpPr>
          <p:nvPr/>
        </p:nvSpPr>
        <p:spPr bwMode="auto">
          <a:xfrm>
            <a:off x="0" y="4588724"/>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3398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229104894"/>
              </p:ext>
            </p:extLst>
          </p:nvPr>
        </p:nvGraphicFramePr>
        <p:xfrm>
          <a:off x="2687638" y="3470275"/>
          <a:ext cx="4159250" cy="935038"/>
        </p:xfrm>
        <a:graphic>
          <a:graphicData uri="http://schemas.openxmlformats.org/presentationml/2006/ole">
            <mc:AlternateContent xmlns:mc="http://schemas.openxmlformats.org/markup-compatibility/2006">
              <mc:Choice xmlns:v="urn:schemas-microsoft-com:vml" Requires="v">
                <p:oleObj spid="_x0000_s71779" name="Equation" r:id="rId5" imgW="4165560" imgH="939600" progId="Equation.DSMT4">
                  <p:embed/>
                </p:oleObj>
              </mc:Choice>
              <mc:Fallback>
                <p:oleObj name="Equation" r:id="rId5" imgW="4165560" imgH="939600" progId="Equation.DSMT4">
                  <p:embed/>
                  <p:pic>
                    <p:nvPicPr>
                      <p:cNvPr id="0" name=""/>
                      <p:cNvPicPr>
                        <a:picLocks noChangeAspect="1" noChangeArrowheads="1"/>
                      </p:cNvPicPr>
                      <p:nvPr/>
                    </p:nvPicPr>
                    <p:blipFill>
                      <a:blip r:embed="rId6"/>
                      <a:srcRect/>
                      <a:stretch>
                        <a:fillRect/>
                      </a:stretch>
                    </p:blipFill>
                    <p:spPr bwMode="auto">
                      <a:xfrm>
                        <a:off x="2687638" y="3470275"/>
                        <a:ext cx="41592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676756504"/>
              </p:ext>
            </p:extLst>
          </p:nvPr>
        </p:nvGraphicFramePr>
        <p:xfrm>
          <a:off x="307975" y="4682325"/>
          <a:ext cx="8470900" cy="406400"/>
        </p:xfrm>
        <a:graphic>
          <a:graphicData uri="http://schemas.openxmlformats.org/presentationml/2006/ole">
            <mc:AlternateContent xmlns:mc="http://schemas.openxmlformats.org/markup-compatibility/2006">
              <mc:Choice xmlns:v="urn:schemas-microsoft-com:vml" Requires="v">
                <p:oleObj spid="_x0000_s71780" name="Equation" r:id="rId7" imgW="8470800" imgH="406080" progId="Equation.3">
                  <p:embed/>
                </p:oleObj>
              </mc:Choice>
              <mc:Fallback>
                <p:oleObj name="Equation" r:id="rId7" imgW="8470800" imgH="406080" progId="Equation.3">
                  <p:embed/>
                  <p:pic>
                    <p:nvPicPr>
                      <p:cNvPr id="0" name=""/>
                      <p:cNvPicPr>
                        <a:picLocks noChangeAspect="1" noChangeArrowheads="1"/>
                      </p:cNvPicPr>
                      <p:nvPr/>
                    </p:nvPicPr>
                    <p:blipFill>
                      <a:blip r:embed="rId8"/>
                      <a:srcRect/>
                      <a:stretch>
                        <a:fillRect/>
                      </a:stretch>
                    </p:blipFill>
                    <p:spPr bwMode="auto">
                      <a:xfrm>
                        <a:off x="307975" y="4682325"/>
                        <a:ext cx="84709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65113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7055B95-03C6-41C1-813F-508937FB2BC2}"/>
</file>

<file path=customXml/itemProps2.xml><?xml version="1.0" encoding="utf-8"?>
<ds:datastoreItem xmlns:ds="http://schemas.openxmlformats.org/officeDocument/2006/customXml" ds:itemID="{F9BFFD0B-DCE7-43D1-B0C5-53B1C52849F8}"/>
</file>

<file path=customXml/itemProps3.xml><?xml version="1.0" encoding="utf-8"?>
<ds:datastoreItem xmlns:ds="http://schemas.openxmlformats.org/officeDocument/2006/customXml" ds:itemID="{AEC1198F-E34B-42AC-8039-905A0F2F84DD}"/>
</file>

<file path=docProps/app.xml><?xml version="1.0" encoding="utf-8"?>
<Properties xmlns="http://schemas.openxmlformats.org/officeDocument/2006/extended-properties" xmlns:vt="http://schemas.openxmlformats.org/officeDocument/2006/docPropsVTypes">
  <TotalTime>4982</TotalTime>
  <Words>1883</Words>
  <Application>Microsoft Office PowerPoint</Application>
  <PresentationFormat>On-screen Show (4:3)</PresentationFormat>
  <Paragraphs>333</Paragraphs>
  <Slides>31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134</cp:revision>
  <dcterms:created xsi:type="dcterms:W3CDTF">1998-05-09T13:24:56Z</dcterms:created>
  <dcterms:modified xsi:type="dcterms:W3CDTF">2016-04-28T08:31:54Z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