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9.xml" ContentType="application/vnd.openxmlformats-officedocument.presentationml.slide+xml"/>
  <Override PartName="/ppt/slides/slide14.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25.xml" ContentType="application/vnd.openxmlformats-officedocument.presentationml.slide+xml"/>
  <Override PartName="/ppt/slides/slide20.xml" ContentType="application/vnd.openxmlformats-officedocument.presentationml.slide+xml"/>
  <Override PartName="/ppt/slides/slide26.xml" ContentType="application/vnd.openxmlformats-officedocument.presentationml.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8.xml" ContentType="application/vnd.openxmlformats-officedocument.presentationml.slideLayout+xml"/>
  <Override PartName="/ppt/slideLayouts/slideLayout6.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365" r:id="rId2"/>
    <p:sldId id="341" r:id="rId3"/>
    <p:sldId id="340" r:id="rId4"/>
    <p:sldId id="339" r:id="rId5"/>
    <p:sldId id="338" r:id="rId6"/>
    <p:sldId id="337" r:id="rId7"/>
    <p:sldId id="336" r:id="rId8"/>
    <p:sldId id="342" r:id="rId9"/>
    <p:sldId id="343" r:id="rId10"/>
    <p:sldId id="344" r:id="rId11"/>
    <p:sldId id="345" r:id="rId12"/>
    <p:sldId id="346" r:id="rId13"/>
    <p:sldId id="362" r:id="rId14"/>
    <p:sldId id="348" r:id="rId15"/>
    <p:sldId id="349" r:id="rId16"/>
    <p:sldId id="357" r:id="rId17"/>
    <p:sldId id="358" r:id="rId18"/>
    <p:sldId id="359" r:id="rId19"/>
    <p:sldId id="361" r:id="rId20"/>
    <p:sldId id="351" r:id="rId21"/>
    <p:sldId id="363" r:id="rId22"/>
    <p:sldId id="352" r:id="rId23"/>
    <p:sldId id="353" r:id="rId24"/>
    <p:sldId id="355" r:id="rId25"/>
    <p:sldId id="354" r:id="rId26"/>
    <p:sldId id="356" r:id="rId27"/>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3366"/>
    <a:srgbClr val="F8F8FA"/>
    <a:srgbClr val="969696"/>
    <a:srgbClr val="B2B2B2"/>
    <a:srgbClr val="CDCDCD"/>
    <a:srgbClr val="3366FF"/>
    <a:srgbClr val="FFFF00"/>
    <a:srgbClr val="00FF00"/>
    <a:srgbClr val="FF00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893" autoAdjust="0"/>
    <p:restoredTop sz="97436" autoAdjust="0"/>
  </p:normalViewPr>
  <p:slideViewPr>
    <p:cSldViewPr snapToGrid="0" showGuides="1">
      <p:cViewPr>
        <p:scale>
          <a:sx n="100" d="100"/>
          <a:sy n="100" d="100"/>
        </p:scale>
        <p:origin x="-2016" y="-396"/>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8" Type="http://schemas.openxmlformats.org/officeDocument/2006/relationships/image" Target="../media/image38.wmf"/><Relationship Id="rId13" Type="http://schemas.openxmlformats.org/officeDocument/2006/relationships/image" Target="../media/image18.wmf"/><Relationship Id="rId18" Type="http://schemas.openxmlformats.org/officeDocument/2006/relationships/image" Target="../media/image42.wmf"/><Relationship Id="rId3" Type="http://schemas.openxmlformats.org/officeDocument/2006/relationships/image" Target="../media/image23.wmf"/><Relationship Id="rId7" Type="http://schemas.openxmlformats.org/officeDocument/2006/relationships/image" Target="../media/image37.wmf"/><Relationship Id="rId12" Type="http://schemas.openxmlformats.org/officeDocument/2006/relationships/image" Target="../media/image17.wmf"/><Relationship Id="rId17" Type="http://schemas.openxmlformats.org/officeDocument/2006/relationships/image" Target="../media/image30.wmf"/><Relationship Id="rId2" Type="http://schemas.openxmlformats.org/officeDocument/2006/relationships/image" Target="../media/image29.wmf"/><Relationship Id="rId16" Type="http://schemas.openxmlformats.org/officeDocument/2006/relationships/image" Target="../media/image41.wmf"/><Relationship Id="rId1" Type="http://schemas.openxmlformats.org/officeDocument/2006/relationships/image" Target="../media/image28.emf"/><Relationship Id="rId6" Type="http://schemas.openxmlformats.org/officeDocument/2006/relationships/image" Target="../media/image36.wmf"/><Relationship Id="rId11" Type="http://schemas.openxmlformats.org/officeDocument/2006/relationships/image" Target="../media/image16.wmf"/><Relationship Id="rId5" Type="http://schemas.openxmlformats.org/officeDocument/2006/relationships/image" Target="../media/image35.wmf"/><Relationship Id="rId15" Type="http://schemas.openxmlformats.org/officeDocument/2006/relationships/image" Target="../media/image40.wmf"/><Relationship Id="rId10" Type="http://schemas.openxmlformats.org/officeDocument/2006/relationships/image" Target="../media/image15.wmf"/><Relationship Id="rId4" Type="http://schemas.openxmlformats.org/officeDocument/2006/relationships/image" Target="../media/image34.wmf"/><Relationship Id="rId9" Type="http://schemas.openxmlformats.org/officeDocument/2006/relationships/image" Target="../media/image24.wmf"/><Relationship Id="rId14" Type="http://schemas.openxmlformats.org/officeDocument/2006/relationships/image" Target="../media/image39.wmf"/></Relationships>
</file>

<file path=ppt/drawings/_rels/vmlDrawing11.vml.rels><?xml version="1.0" encoding="UTF-8" standalone="yes"?>
<Relationships xmlns="http://schemas.openxmlformats.org/package/2006/relationships"><Relationship Id="rId8" Type="http://schemas.openxmlformats.org/officeDocument/2006/relationships/image" Target="../media/image16.wmf"/><Relationship Id="rId13" Type="http://schemas.openxmlformats.org/officeDocument/2006/relationships/image" Target="../media/image41.wmf"/><Relationship Id="rId3" Type="http://schemas.openxmlformats.org/officeDocument/2006/relationships/image" Target="../media/image23.wmf"/><Relationship Id="rId7" Type="http://schemas.openxmlformats.org/officeDocument/2006/relationships/image" Target="../media/image15.wmf"/><Relationship Id="rId12" Type="http://schemas.openxmlformats.org/officeDocument/2006/relationships/image" Target="../media/image40.wmf"/><Relationship Id="rId2" Type="http://schemas.openxmlformats.org/officeDocument/2006/relationships/image" Target="../media/image29.wmf"/><Relationship Id="rId1" Type="http://schemas.openxmlformats.org/officeDocument/2006/relationships/image" Target="../media/image43.emf"/><Relationship Id="rId6" Type="http://schemas.openxmlformats.org/officeDocument/2006/relationships/image" Target="../media/image24.wmf"/><Relationship Id="rId11" Type="http://schemas.openxmlformats.org/officeDocument/2006/relationships/image" Target="../media/image39.wmf"/><Relationship Id="rId5" Type="http://schemas.openxmlformats.org/officeDocument/2006/relationships/image" Target="../media/image4.wmf"/><Relationship Id="rId10" Type="http://schemas.openxmlformats.org/officeDocument/2006/relationships/image" Target="../media/image18.wmf"/><Relationship Id="rId4" Type="http://schemas.openxmlformats.org/officeDocument/2006/relationships/image" Target="../media/image3.wmf"/><Relationship Id="rId9" Type="http://schemas.openxmlformats.org/officeDocument/2006/relationships/image" Target="../media/image17.wmf"/><Relationship Id="rId14" Type="http://schemas.openxmlformats.org/officeDocument/2006/relationships/image" Target="../media/image30.wmf"/></Relationships>
</file>

<file path=ppt/drawings/_rels/vmlDrawing12.vml.rels><?xml version="1.0" encoding="UTF-8" standalone="yes"?>
<Relationships xmlns="http://schemas.openxmlformats.org/package/2006/relationships"><Relationship Id="rId8" Type="http://schemas.openxmlformats.org/officeDocument/2006/relationships/image" Target="../media/image9.wmf"/><Relationship Id="rId13" Type="http://schemas.openxmlformats.org/officeDocument/2006/relationships/image" Target="../media/image17.wmf"/><Relationship Id="rId3" Type="http://schemas.openxmlformats.org/officeDocument/2006/relationships/image" Target="../media/image23.wmf"/><Relationship Id="rId7" Type="http://schemas.openxmlformats.org/officeDocument/2006/relationships/image" Target="../media/image8.wmf"/><Relationship Id="rId12" Type="http://schemas.openxmlformats.org/officeDocument/2006/relationships/image" Target="../media/image16.wmf"/><Relationship Id="rId2" Type="http://schemas.openxmlformats.org/officeDocument/2006/relationships/image" Target="../media/image29.wmf"/><Relationship Id="rId1" Type="http://schemas.openxmlformats.org/officeDocument/2006/relationships/image" Target="../media/image43.emf"/><Relationship Id="rId6" Type="http://schemas.openxmlformats.org/officeDocument/2006/relationships/image" Target="../media/image7.wmf"/><Relationship Id="rId11" Type="http://schemas.openxmlformats.org/officeDocument/2006/relationships/image" Target="../media/image15.wmf"/><Relationship Id="rId5" Type="http://schemas.openxmlformats.org/officeDocument/2006/relationships/image" Target="../media/image6.wmf"/><Relationship Id="rId10" Type="http://schemas.openxmlformats.org/officeDocument/2006/relationships/image" Target="../media/image24.wmf"/><Relationship Id="rId4" Type="http://schemas.openxmlformats.org/officeDocument/2006/relationships/image" Target="../media/image3.wmf"/><Relationship Id="rId9" Type="http://schemas.openxmlformats.org/officeDocument/2006/relationships/image" Target="../media/image4.wmf"/><Relationship Id="rId14" Type="http://schemas.openxmlformats.org/officeDocument/2006/relationships/image" Target="../media/image18.wmf"/></Relationships>
</file>

<file path=ppt/drawings/_rels/vmlDrawing13.vml.rels><?xml version="1.0" encoding="UTF-8" standalone="yes"?>
<Relationships xmlns="http://schemas.openxmlformats.org/package/2006/relationships"><Relationship Id="rId8" Type="http://schemas.openxmlformats.org/officeDocument/2006/relationships/image" Target="../media/image16.wmf"/><Relationship Id="rId13" Type="http://schemas.openxmlformats.org/officeDocument/2006/relationships/image" Target="../media/image41.wmf"/><Relationship Id="rId3" Type="http://schemas.openxmlformats.org/officeDocument/2006/relationships/image" Target="../media/image23.wmf"/><Relationship Id="rId7" Type="http://schemas.openxmlformats.org/officeDocument/2006/relationships/image" Target="../media/image15.wmf"/><Relationship Id="rId12" Type="http://schemas.openxmlformats.org/officeDocument/2006/relationships/image" Target="../media/image40.wmf"/><Relationship Id="rId2" Type="http://schemas.openxmlformats.org/officeDocument/2006/relationships/image" Target="../media/image29.wmf"/><Relationship Id="rId1" Type="http://schemas.openxmlformats.org/officeDocument/2006/relationships/image" Target="../media/image43.emf"/><Relationship Id="rId6" Type="http://schemas.openxmlformats.org/officeDocument/2006/relationships/image" Target="../media/image24.wmf"/><Relationship Id="rId11" Type="http://schemas.openxmlformats.org/officeDocument/2006/relationships/image" Target="../media/image39.wmf"/><Relationship Id="rId5" Type="http://schemas.openxmlformats.org/officeDocument/2006/relationships/image" Target="../media/image4.wmf"/><Relationship Id="rId10" Type="http://schemas.openxmlformats.org/officeDocument/2006/relationships/image" Target="../media/image18.wmf"/><Relationship Id="rId4" Type="http://schemas.openxmlformats.org/officeDocument/2006/relationships/image" Target="../media/image3.wmf"/><Relationship Id="rId9" Type="http://schemas.openxmlformats.org/officeDocument/2006/relationships/image" Target="../media/image17.wmf"/><Relationship Id="rId14" Type="http://schemas.openxmlformats.org/officeDocument/2006/relationships/image" Target="../media/image30.wmf"/></Relationships>
</file>

<file path=ppt/drawings/_rels/vmlDrawing14.vml.rels><?xml version="1.0" encoding="UTF-8" standalone="yes"?>
<Relationships xmlns="http://schemas.openxmlformats.org/package/2006/relationships"><Relationship Id="rId8" Type="http://schemas.openxmlformats.org/officeDocument/2006/relationships/image" Target="../media/image16.wmf"/><Relationship Id="rId13" Type="http://schemas.openxmlformats.org/officeDocument/2006/relationships/image" Target="../media/image41.wmf"/><Relationship Id="rId3" Type="http://schemas.openxmlformats.org/officeDocument/2006/relationships/image" Target="../media/image23.wmf"/><Relationship Id="rId7" Type="http://schemas.openxmlformats.org/officeDocument/2006/relationships/image" Target="../media/image15.wmf"/><Relationship Id="rId12" Type="http://schemas.openxmlformats.org/officeDocument/2006/relationships/image" Target="../media/image40.wmf"/><Relationship Id="rId2" Type="http://schemas.openxmlformats.org/officeDocument/2006/relationships/image" Target="../media/image29.wmf"/><Relationship Id="rId1" Type="http://schemas.openxmlformats.org/officeDocument/2006/relationships/image" Target="../media/image43.emf"/><Relationship Id="rId6" Type="http://schemas.openxmlformats.org/officeDocument/2006/relationships/image" Target="../media/image24.wmf"/><Relationship Id="rId11" Type="http://schemas.openxmlformats.org/officeDocument/2006/relationships/image" Target="../media/image39.wmf"/><Relationship Id="rId5" Type="http://schemas.openxmlformats.org/officeDocument/2006/relationships/image" Target="../media/image4.wmf"/><Relationship Id="rId10" Type="http://schemas.openxmlformats.org/officeDocument/2006/relationships/image" Target="../media/image18.wmf"/><Relationship Id="rId4" Type="http://schemas.openxmlformats.org/officeDocument/2006/relationships/image" Target="../media/image3.wmf"/><Relationship Id="rId9" Type="http://schemas.openxmlformats.org/officeDocument/2006/relationships/image" Target="../media/image17.wmf"/><Relationship Id="rId14" Type="http://schemas.openxmlformats.org/officeDocument/2006/relationships/image" Target="../media/image30.wmf"/></Relationships>
</file>

<file path=ppt/drawings/_rels/vmlDrawing15.v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image" Target="../media/image23.wmf"/><Relationship Id="rId7" Type="http://schemas.openxmlformats.org/officeDocument/2006/relationships/image" Target="../media/image18.wmf"/><Relationship Id="rId2" Type="http://schemas.openxmlformats.org/officeDocument/2006/relationships/image" Target="../media/image29.wmf"/><Relationship Id="rId1" Type="http://schemas.openxmlformats.org/officeDocument/2006/relationships/image" Target="../media/image43.emf"/><Relationship Id="rId6" Type="http://schemas.openxmlformats.org/officeDocument/2006/relationships/image" Target="../media/image24.wmf"/><Relationship Id="rId5" Type="http://schemas.openxmlformats.org/officeDocument/2006/relationships/image" Target="../media/image4.wmf"/><Relationship Id="rId10" Type="http://schemas.openxmlformats.org/officeDocument/2006/relationships/image" Target="../media/image45.wmf"/><Relationship Id="rId4" Type="http://schemas.openxmlformats.org/officeDocument/2006/relationships/image" Target="../media/image3.wmf"/><Relationship Id="rId9" Type="http://schemas.openxmlformats.org/officeDocument/2006/relationships/image" Target="../media/image44.wmf"/></Relationships>
</file>

<file path=ppt/drawings/_rels/vmlDrawing16.v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image" Target="../media/image23.wmf"/><Relationship Id="rId7" Type="http://schemas.openxmlformats.org/officeDocument/2006/relationships/image" Target="../media/image18.wmf"/><Relationship Id="rId2" Type="http://schemas.openxmlformats.org/officeDocument/2006/relationships/image" Target="../media/image29.wmf"/><Relationship Id="rId1" Type="http://schemas.openxmlformats.org/officeDocument/2006/relationships/image" Target="../media/image43.emf"/><Relationship Id="rId6" Type="http://schemas.openxmlformats.org/officeDocument/2006/relationships/image" Target="../media/image24.wmf"/><Relationship Id="rId5" Type="http://schemas.openxmlformats.org/officeDocument/2006/relationships/image" Target="../media/image4.wmf"/><Relationship Id="rId10" Type="http://schemas.openxmlformats.org/officeDocument/2006/relationships/image" Target="../media/image47.wmf"/><Relationship Id="rId4" Type="http://schemas.openxmlformats.org/officeDocument/2006/relationships/image" Target="../media/image3.wmf"/><Relationship Id="rId9" Type="http://schemas.openxmlformats.org/officeDocument/2006/relationships/image" Target="../media/image46.wmf"/></Relationships>
</file>

<file path=ppt/drawings/_rels/vmlDrawing17.v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image" Target="../media/image23.wmf"/><Relationship Id="rId7" Type="http://schemas.openxmlformats.org/officeDocument/2006/relationships/image" Target="../media/image18.wmf"/><Relationship Id="rId2" Type="http://schemas.openxmlformats.org/officeDocument/2006/relationships/image" Target="../media/image29.wmf"/><Relationship Id="rId1" Type="http://schemas.openxmlformats.org/officeDocument/2006/relationships/image" Target="../media/image43.emf"/><Relationship Id="rId6" Type="http://schemas.openxmlformats.org/officeDocument/2006/relationships/image" Target="../media/image24.wmf"/><Relationship Id="rId5" Type="http://schemas.openxmlformats.org/officeDocument/2006/relationships/image" Target="../media/image4.wmf"/><Relationship Id="rId10" Type="http://schemas.openxmlformats.org/officeDocument/2006/relationships/image" Target="../media/image47.wmf"/><Relationship Id="rId4" Type="http://schemas.openxmlformats.org/officeDocument/2006/relationships/image" Target="../media/image3.wmf"/><Relationship Id="rId9" Type="http://schemas.openxmlformats.org/officeDocument/2006/relationships/image" Target="../media/image46.wmf"/></Relationships>
</file>

<file path=ppt/drawings/_rels/vmlDrawing18.vml.rels><?xml version="1.0" encoding="UTF-8" standalone="yes"?>
<Relationships xmlns="http://schemas.openxmlformats.org/package/2006/relationships"><Relationship Id="rId8" Type="http://schemas.openxmlformats.org/officeDocument/2006/relationships/image" Target="../media/image52.wmf"/><Relationship Id="rId3" Type="http://schemas.openxmlformats.org/officeDocument/2006/relationships/image" Target="../media/image49.wmf"/><Relationship Id="rId7" Type="http://schemas.openxmlformats.org/officeDocument/2006/relationships/image" Target="../media/image51.wmf"/><Relationship Id="rId2" Type="http://schemas.openxmlformats.org/officeDocument/2006/relationships/image" Target="../media/image48.wmf"/><Relationship Id="rId1" Type="http://schemas.openxmlformats.org/officeDocument/2006/relationships/image" Target="../media/image43.emf"/><Relationship Id="rId6" Type="http://schemas.openxmlformats.org/officeDocument/2006/relationships/image" Target="../media/image50.wmf"/><Relationship Id="rId11" Type="http://schemas.openxmlformats.org/officeDocument/2006/relationships/image" Target="../media/image54.wmf"/><Relationship Id="rId5" Type="http://schemas.openxmlformats.org/officeDocument/2006/relationships/image" Target="../media/image29.wmf"/><Relationship Id="rId10" Type="http://schemas.openxmlformats.org/officeDocument/2006/relationships/image" Target="../media/image53.wmf"/><Relationship Id="rId4" Type="http://schemas.openxmlformats.org/officeDocument/2006/relationships/image" Target="../media/image34.wmf"/><Relationship Id="rId9" Type="http://schemas.openxmlformats.org/officeDocument/2006/relationships/image" Target="../media/image18.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55.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e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57.wmf"/><Relationship Id="rId1" Type="http://schemas.openxmlformats.org/officeDocument/2006/relationships/image" Target="../media/image56.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21.emf"/><Relationship Id="rId6" Type="http://schemas.openxmlformats.org/officeDocument/2006/relationships/image" Target="../media/image58.wmf"/><Relationship Id="rId5" Type="http://schemas.openxmlformats.org/officeDocument/2006/relationships/image" Target="../media/image18.wmf"/><Relationship Id="rId4" Type="http://schemas.openxmlformats.org/officeDocument/2006/relationships/image" Target="../media/image17.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21.emf"/><Relationship Id="rId6" Type="http://schemas.openxmlformats.org/officeDocument/2006/relationships/image" Target="../media/image58.wmf"/><Relationship Id="rId5" Type="http://schemas.openxmlformats.org/officeDocument/2006/relationships/image" Target="../media/image18.wmf"/><Relationship Id="rId4" Type="http://schemas.openxmlformats.org/officeDocument/2006/relationships/image" Target="../media/image17.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21.emf"/><Relationship Id="rId6" Type="http://schemas.openxmlformats.org/officeDocument/2006/relationships/image" Target="../media/image58.wmf"/><Relationship Id="rId5" Type="http://schemas.openxmlformats.org/officeDocument/2006/relationships/image" Target="../media/image18.wmf"/><Relationship Id="rId4" Type="http://schemas.openxmlformats.org/officeDocument/2006/relationships/image" Target="../media/image17.w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21.emf"/><Relationship Id="rId6" Type="http://schemas.openxmlformats.org/officeDocument/2006/relationships/image" Target="../media/image58.wmf"/><Relationship Id="rId5" Type="http://schemas.openxmlformats.org/officeDocument/2006/relationships/image" Target="../media/image18.wmf"/><Relationship Id="rId4" Type="http://schemas.openxmlformats.org/officeDocument/2006/relationships/image" Target="../media/image17.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4.wmf"/><Relationship Id="rId7" Type="http://schemas.openxmlformats.org/officeDocument/2006/relationships/image" Target="../media/image9.wmf"/><Relationship Id="rId2" Type="http://schemas.openxmlformats.org/officeDocument/2006/relationships/image" Target="../media/image3.wmf"/><Relationship Id="rId1" Type="http://schemas.openxmlformats.org/officeDocument/2006/relationships/image" Target="../media/image5.emf"/><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6.wmf"/></Relationships>
</file>

<file path=ppt/drawings/_rels/vmlDrawing4.v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image" Target="../media/image4.wmf"/><Relationship Id="rId7" Type="http://schemas.openxmlformats.org/officeDocument/2006/relationships/image" Target="../media/image14.wmf"/><Relationship Id="rId2" Type="http://schemas.openxmlformats.org/officeDocument/2006/relationships/image" Target="../media/image3.wmf"/><Relationship Id="rId1" Type="http://schemas.openxmlformats.org/officeDocument/2006/relationships/image" Target="../media/image10.emf"/><Relationship Id="rId6" Type="http://schemas.openxmlformats.org/officeDocument/2006/relationships/image" Target="../media/image13.wmf"/><Relationship Id="rId11" Type="http://schemas.openxmlformats.org/officeDocument/2006/relationships/image" Target="../media/image9.wmf"/><Relationship Id="rId5" Type="http://schemas.openxmlformats.org/officeDocument/2006/relationships/image" Target="../media/image12.wmf"/><Relationship Id="rId10" Type="http://schemas.openxmlformats.org/officeDocument/2006/relationships/image" Target="../media/image8.wmf"/><Relationship Id="rId4" Type="http://schemas.openxmlformats.org/officeDocument/2006/relationships/image" Target="../media/image11.wmf"/><Relationship Id="rId9" Type="http://schemas.openxmlformats.org/officeDocument/2006/relationships/image" Target="../media/image7.wmf"/></Relationships>
</file>

<file path=ppt/drawings/_rels/vmlDrawing5.v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image" Target="../media/image4.wmf"/><Relationship Id="rId7" Type="http://schemas.openxmlformats.org/officeDocument/2006/relationships/image" Target="../media/image18.wmf"/><Relationship Id="rId2" Type="http://schemas.openxmlformats.org/officeDocument/2006/relationships/image" Target="../media/image3.wmf"/><Relationship Id="rId1" Type="http://schemas.openxmlformats.org/officeDocument/2006/relationships/image" Target="../media/image10.emf"/><Relationship Id="rId6" Type="http://schemas.openxmlformats.org/officeDocument/2006/relationships/image" Target="../media/image17.wmf"/><Relationship Id="rId11" Type="http://schemas.openxmlformats.org/officeDocument/2006/relationships/image" Target="../media/image9.wmf"/><Relationship Id="rId5" Type="http://schemas.openxmlformats.org/officeDocument/2006/relationships/image" Target="../media/image16.wmf"/><Relationship Id="rId10" Type="http://schemas.openxmlformats.org/officeDocument/2006/relationships/image" Target="../media/image8.wmf"/><Relationship Id="rId4" Type="http://schemas.openxmlformats.org/officeDocument/2006/relationships/image" Target="../media/image15.wmf"/><Relationship Id="rId9" Type="http://schemas.openxmlformats.org/officeDocument/2006/relationships/image" Target="../media/image7.wmf"/></Relationships>
</file>

<file path=ppt/drawings/_rels/vmlDrawing6.vml.rels><?xml version="1.0" encoding="UTF-8" standalone="yes"?>
<Relationships xmlns="http://schemas.openxmlformats.org/package/2006/relationships"><Relationship Id="rId8" Type="http://schemas.openxmlformats.org/officeDocument/2006/relationships/image" Target="../media/image17.wmf"/><Relationship Id="rId13" Type="http://schemas.openxmlformats.org/officeDocument/2006/relationships/image" Target="../media/image9.wmf"/><Relationship Id="rId3" Type="http://schemas.openxmlformats.org/officeDocument/2006/relationships/image" Target="../media/image19.wmf"/><Relationship Id="rId7" Type="http://schemas.openxmlformats.org/officeDocument/2006/relationships/image" Target="../media/image16.wmf"/><Relationship Id="rId12" Type="http://schemas.openxmlformats.org/officeDocument/2006/relationships/image" Target="../media/image8.wmf"/><Relationship Id="rId2" Type="http://schemas.openxmlformats.org/officeDocument/2006/relationships/image" Target="../media/image3.wmf"/><Relationship Id="rId1" Type="http://schemas.openxmlformats.org/officeDocument/2006/relationships/image" Target="../media/image10.emf"/><Relationship Id="rId6" Type="http://schemas.openxmlformats.org/officeDocument/2006/relationships/image" Target="../media/image15.wmf"/><Relationship Id="rId11" Type="http://schemas.openxmlformats.org/officeDocument/2006/relationships/image" Target="../media/image7.wmf"/><Relationship Id="rId5" Type="http://schemas.openxmlformats.org/officeDocument/2006/relationships/image" Target="../media/image4.wmf"/><Relationship Id="rId10" Type="http://schemas.openxmlformats.org/officeDocument/2006/relationships/image" Target="../media/image6.wmf"/><Relationship Id="rId4" Type="http://schemas.openxmlformats.org/officeDocument/2006/relationships/image" Target="../media/image20.wmf"/><Relationship Id="rId9" Type="http://schemas.openxmlformats.org/officeDocument/2006/relationships/image" Target="../media/image18.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21.emf"/><Relationship Id="rId5" Type="http://schemas.openxmlformats.org/officeDocument/2006/relationships/image" Target="../media/image18.wmf"/><Relationship Id="rId4" Type="http://schemas.openxmlformats.org/officeDocument/2006/relationships/image" Target="../media/image17.wmf"/></Relationships>
</file>

<file path=ppt/drawings/_rels/vmlDrawing8.vml.rels><?xml version="1.0" encoding="UTF-8" standalone="yes"?>
<Relationships xmlns="http://schemas.openxmlformats.org/package/2006/relationships"><Relationship Id="rId8" Type="http://schemas.openxmlformats.org/officeDocument/2006/relationships/image" Target="../media/image25.wmf"/><Relationship Id="rId3" Type="http://schemas.openxmlformats.org/officeDocument/2006/relationships/image" Target="../media/image24.wmf"/><Relationship Id="rId7" Type="http://schemas.openxmlformats.org/officeDocument/2006/relationships/image" Target="../media/image18.wmf"/><Relationship Id="rId2" Type="http://schemas.openxmlformats.org/officeDocument/2006/relationships/image" Target="../media/image23.wmf"/><Relationship Id="rId1" Type="http://schemas.openxmlformats.org/officeDocument/2006/relationships/image" Target="../media/image22.emf"/><Relationship Id="rId6" Type="http://schemas.openxmlformats.org/officeDocument/2006/relationships/image" Target="../media/image17.wmf"/><Relationship Id="rId5" Type="http://schemas.openxmlformats.org/officeDocument/2006/relationships/image" Target="../media/image16.wmf"/><Relationship Id="rId10" Type="http://schemas.openxmlformats.org/officeDocument/2006/relationships/image" Target="../media/image27.wmf"/><Relationship Id="rId4" Type="http://schemas.openxmlformats.org/officeDocument/2006/relationships/image" Target="../media/image15.wmf"/><Relationship Id="rId9" Type="http://schemas.openxmlformats.org/officeDocument/2006/relationships/image" Target="../media/image26.wmf"/></Relationships>
</file>

<file path=ppt/drawings/_rels/vmlDrawing9.vml.rels><?xml version="1.0" encoding="UTF-8" standalone="yes"?>
<Relationships xmlns="http://schemas.openxmlformats.org/package/2006/relationships"><Relationship Id="rId8" Type="http://schemas.openxmlformats.org/officeDocument/2006/relationships/image" Target="../media/image18.wmf"/><Relationship Id="rId3" Type="http://schemas.openxmlformats.org/officeDocument/2006/relationships/image" Target="../media/image23.wmf"/><Relationship Id="rId7" Type="http://schemas.openxmlformats.org/officeDocument/2006/relationships/image" Target="../media/image17.wmf"/><Relationship Id="rId12" Type="http://schemas.openxmlformats.org/officeDocument/2006/relationships/image" Target="../media/image33.wmf"/><Relationship Id="rId2" Type="http://schemas.openxmlformats.org/officeDocument/2006/relationships/image" Target="../media/image29.wmf"/><Relationship Id="rId1" Type="http://schemas.openxmlformats.org/officeDocument/2006/relationships/image" Target="../media/image28.emf"/><Relationship Id="rId6" Type="http://schemas.openxmlformats.org/officeDocument/2006/relationships/image" Target="../media/image16.wmf"/><Relationship Id="rId11" Type="http://schemas.openxmlformats.org/officeDocument/2006/relationships/image" Target="../media/image32.wmf"/><Relationship Id="rId5" Type="http://schemas.openxmlformats.org/officeDocument/2006/relationships/image" Target="../media/image15.wmf"/><Relationship Id="rId10" Type="http://schemas.openxmlformats.org/officeDocument/2006/relationships/image" Target="../media/image31.wmf"/><Relationship Id="rId4" Type="http://schemas.openxmlformats.org/officeDocument/2006/relationships/image" Target="../media/image24.wmf"/><Relationship Id="rId9" Type="http://schemas.openxmlformats.org/officeDocument/2006/relationships/image" Target="../media/image30.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A0E14BE-85A0-4582-BB86-B1602846F8DC}" type="slidenum">
              <a:rPr lang="en-US"/>
              <a:pPr/>
              <a:t>‹#›</a:t>
            </a:fld>
            <a:endParaRPr lang="en-US"/>
          </a:p>
        </p:txBody>
      </p:sp>
    </p:spTree>
    <p:extLst>
      <p:ext uri="{BB962C8B-B14F-4D97-AF65-F5344CB8AC3E}">
        <p14:creationId xmlns:p14="http://schemas.microsoft.com/office/powerpoint/2010/main" val="6055209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2CCF228-9383-49FF-AE08-39C3B646EA87}" type="slidenum">
              <a:rPr lang="en-US"/>
              <a:pPr/>
              <a:t>‹#›</a:t>
            </a:fld>
            <a:endParaRPr lang="en-US"/>
          </a:p>
        </p:txBody>
      </p:sp>
    </p:spTree>
    <p:extLst>
      <p:ext uri="{BB962C8B-B14F-4D97-AF65-F5344CB8AC3E}">
        <p14:creationId xmlns:p14="http://schemas.microsoft.com/office/powerpoint/2010/main" val="6259987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191AB3F-7790-4AFD-9286-C669199A18F6}" type="slidenum">
              <a:rPr lang="en-US"/>
              <a:pPr/>
              <a:t>‹#›</a:t>
            </a:fld>
            <a:endParaRPr lang="en-US"/>
          </a:p>
        </p:txBody>
      </p:sp>
    </p:spTree>
    <p:extLst>
      <p:ext uri="{BB962C8B-B14F-4D97-AF65-F5344CB8AC3E}">
        <p14:creationId xmlns:p14="http://schemas.microsoft.com/office/powerpoint/2010/main" val="1395567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653CE39-1A1F-417A-B8A5-9404074CF78A}" type="slidenum">
              <a:rPr lang="en-US"/>
              <a:pPr/>
              <a:t>‹#›</a:t>
            </a:fld>
            <a:endParaRPr lang="en-US"/>
          </a:p>
        </p:txBody>
      </p:sp>
    </p:spTree>
    <p:extLst>
      <p:ext uri="{BB962C8B-B14F-4D97-AF65-F5344CB8AC3E}">
        <p14:creationId xmlns:p14="http://schemas.microsoft.com/office/powerpoint/2010/main" val="36480355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68786FA-8ABD-436D-A5E7-FF763C39A35E}" type="slidenum">
              <a:rPr lang="en-US"/>
              <a:pPr/>
              <a:t>‹#›</a:t>
            </a:fld>
            <a:endParaRPr lang="en-US"/>
          </a:p>
        </p:txBody>
      </p:sp>
    </p:spTree>
    <p:extLst>
      <p:ext uri="{BB962C8B-B14F-4D97-AF65-F5344CB8AC3E}">
        <p14:creationId xmlns:p14="http://schemas.microsoft.com/office/powerpoint/2010/main" val="2237979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AAA6104-A912-4C1B-894C-130375738A43}" type="slidenum">
              <a:rPr lang="en-US"/>
              <a:pPr/>
              <a:t>‹#›</a:t>
            </a:fld>
            <a:endParaRPr lang="en-US"/>
          </a:p>
        </p:txBody>
      </p:sp>
    </p:spTree>
    <p:extLst>
      <p:ext uri="{BB962C8B-B14F-4D97-AF65-F5344CB8AC3E}">
        <p14:creationId xmlns:p14="http://schemas.microsoft.com/office/powerpoint/2010/main" val="34564766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9C5BEB30-032C-4A08-A77C-F5932C1CED70}" type="slidenum">
              <a:rPr lang="en-US"/>
              <a:pPr/>
              <a:t>‹#›</a:t>
            </a:fld>
            <a:endParaRPr lang="en-US"/>
          </a:p>
        </p:txBody>
      </p:sp>
    </p:spTree>
    <p:extLst>
      <p:ext uri="{BB962C8B-B14F-4D97-AF65-F5344CB8AC3E}">
        <p14:creationId xmlns:p14="http://schemas.microsoft.com/office/powerpoint/2010/main" val="35315922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E9C7459D-38AA-4B2D-B757-803D1196A48A}" type="slidenum">
              <a:rPr lang="en-US"/>
              <a:pPr/>
              <a:t>‹#›</a:t>
            </a:fld>
            <a:endParaRPr lang="en-US"/>
          </a:p>
        </p:txBody>
      </p:sp>
    </p:spTree>
    <p:extLst>
      <p:ext uri="{BB962C8B-B14F-4D97-AF65-F5344CB8AC3E}">
        <p14:creationId xmlns:p14="http://schemas.microsoft.com/office/powerpoint/2010/main" val="4067468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C8C84916-3C4A-42E9-A6E8-EB2D9CEE15A5}" type="slidenum">
              <a:rPr lang="en-US"/>
              <a:pPr/>
              <a:t>‹#›</a:t>
            </a:fld>
            <a:endParaRPr lang="en-US"/>
          </a:p>
        </p:txBody>
      </p:sp>
    </p:spTree>
    <p:extLst>
      <p:ext uri="{BB962C8B-B14F-4D97-AF65-F5344CB8AC3E}">
        <p14:creationId xmlns:p14="http://schemas.microsoft.com/office/powerpoint/2010/main" val="2196646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86E30465-DEF2-4349-977E-6238BDFE4D62}" type="slidenum">
              <a:rPr lang="en-US"/>
              <a:pPr/>
              <a:t>‹#›</a:t>
            </a:fld>
            <a:endParaRPr lang="en-US"/>
          </a:p>
        </p:txBody>
      </p:sp>
    </p:spTree>
    <p:extLst>
      <p:ext uri="{BB962C8B-B14F-4D97-AF65-F5344CB8AC3E}">
        <p14:creationId xmlns:p14="http://schemas.microsoft.com/office/powerpoint/2010/main" val="37822980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7989DB38-A636-4BDF-8B39-99F01E414839}" type="slidenum">
              <a:rPr lang="en-US"/>
              <a:pPr/>
              <a:t>‹#›</a:t>
            </a:fld>
            <a:endParaRPr lang="en-US"/>
          </a:p>
        </p:txBody>
      </p:sp>
    </p:spTree>
    <p:extLst>
      <p:ext uri="{BB962C8B-B14F-4D97-AF65-F5344CB8AC3E}">
        <p14:creationId xmlns:p14="http://schemas.microsoft.com/office/powerpoint/2010/main" val="8765596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EA452FDC-1FFD-40A1-9B16-F59525E10799}"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3.wmf"/><Relationship Id="rId13" Type="http://schemas.openxmlformats.org/officeDocument/2006/relationships/oleObject" Target="../embeddings/oleObject69.bin"/><Relationship Id="rId18" Type="http://schemas.openxmlformats.org/officeDocument/2006/relationships/image" Target="../media/image18.wmf"/><Relationship Id="rId26" Type="http://schemas.openxmlformats.org/officeDocument/2006/relationships/image" Target="../media/image33.wmf"/><Relationship Id="rId3" Type="http://schemas.openxmlformats.org/officeDocument/2006/relationships/oleObject" Target="../embeddings/oleObject64.bin"/><Relationship Id="rId21" Type="http://schemas.openxmlformats.org/officeDocument/2006/relationships/oleObject" Target="../embeddings/oleObject73.bin"/><Relationship Id="rId7" Type="http://schemas.openxmlformats.org/officeDocument/2006/relationships/oleObject" Target="../embeddings/oleObject66.bin"/><Relationship Id="rId12" Type="http://schemas.openxmlformats.org/officeDocument/2006/relationships/image" Target="../media/image15.wmf"/><Relationship Id="rId17" Type="http://schemas.openxmlformats.org/officeDocument/2006/relationships/oleObject" Target="../embeddings/oleObject71.bin"/><Relationship Id="rId25" Type="http://schemas.openxmlformats.org/officeDocument/2006/relationships/oleObject" Target="../embeddings/oleObject75.bin"/><Relationship Id="rId2" Type="http://schemas.openxmlformats.org/officeDocument/2006/relationships/slideLayout" Target="../slideLayouts/slideLayout7.xml"/><Relationship Id="rId16" Type="http://schemas.openxmlformats.org/officeDocument/2006/relationships/image" Target="../media/image17.wmf"/><Relationship Id="rId20" Type="http://schemas.openxmlformats.org/officeDocument/2006/relationships/image" Target="../media/image30.wmf"/><Relationship Id="rId1" Type="http://schemas.openxmlformats.org/officeDocument/2006/relationships/vmlDrawing" Target="../drawings/vmlDrawing9.vml"/><Relationship Id="rId6" Type="http://schemas.openxmlformats.org/officeDocument/2006/relationships/image" Target="../media/image29.wmf"/><Relationship Id="rId11" Type="http://schemas.openxmlformats.org/officeDocument/2006/relationships/oleObject" Target="../embeddings/oleObject68.bin"/><Relationship Id="rId24" Type="http://schemas.openxmlformats.org/officeDocument/2006/relationships/image" Target="../media/image32.wmf"/><Relationship Id="rId5" Type="http://schemas.openxmlformats.org/officeDocument/2006/relationships/oleObject" Target="../embeddings/oleObject65.bin"/><Relationship Id="rId15" Type="http://schemas.openxmlformats.org/officeDocument/2006/relationships/oleObject" Target="../embeddings/oleObject70.bin"/><Relationship Id="rId23" Type="http://schemas.openxmlformats.org/officeDocument/2006/relationships/oleObject" Target="../embeddings/oleObject74.bin"/><Relationship Id="rId10" Type="http://schemas.openxmlformats.org/officeDocument/2006/relationships/image" Target="../media/image24.wmf"/><Relationship Id="rId19" Type="http://schemas.openxmlformats.org/officeDocument/2006/relationships/oleObject" Target="../embeddings/oleObject72.bin"/><Relationship Id="rId4" Type="http://schemas.openxmlformats.org/officeDocument/2006/relationships/image" Target="../media/image28.emf"/><Relationship Id="rId9" Type="http://schemas.openxmlformats.org/officeDocument/2006/relationships/oleObject" Target="../embeddings/oleObject67.bin"/><Relationship Id="rId14" Type="http://schemas.openxmlformats.org/officeDocument/2006/relationships/image" Target="../media/image16.wmf"/><Relationship Id="rId22" Type="http://schemas.openxmlformats.org/officeDocument/2006/relationships/image" Target="../media/image31.wmf"/></Relationships>
</file>

<file path=ppt/slides/_rels/slide11.xml.rels><?xml version="1.0" encoding="UTF-8" standalone="yes"?>
<Relationships xmlns="http://schemas.openxmlformats.org/package/2006/relationships"><Relationship Id="rId8" Type="http://schemas.openxmlformats.org/officeDocument/2006/relationships/image" Target="../media/image23.wmf"/><Relationship Id="rId13" Type="http://schemas.openxmlformats.org/officeDocument/2006/relationships/oleObject" Target="../embeddings/oleObject81.bin"/><Relationship Id="rId18" Type="http://schemas.openxmlformats.org/officeDocument/2006/relationships/image" Target="../media/image38.wmf"/><Relationship Id="rId26" Type="http://schemas.openxmlformats.org/officeDocument/2006/relationships/image" Target="../media/image17.wmf"/><Relationship Id="rId3" Type="http://schemas.openxmlformats.org/officeDocument/2006/relationships/oleObject" Target="../embeddings/oleObject76.bin"/><Relationship Id="rId21" Type="http://schemas.openxmlformats.org/officeDocument/2006/relationships/oleObject" Target="../embeddings/oleObject85.bin"/><Relationship Id="rId34" Type="http://schemas.openxmlformats.org/officeDocument/2006/relationships/image" Target="../media/image41.wmf"/><Relationship Id="rId7" Type="http://schemas.openxmlformats.org/officeDocument/2006/relationships/oleObject" Target="../embeddings/oleObject78.bin"/><Relationship Id="rId12" Type="http://schemas.openxmlformats.org/officeDocument/2006/relationships/image" Target="../media/image35.wmf"/><Relationship Id="rId17" Type="http://schemas.openxmlformats.org/officeDocument/2006/relationships/oleObject" Target="../embeddings/oleObject83.bin"/><Relationship Id="rId25" Type="http://schemas.openxmlformats.org/officeDocument/2006/relationships/oleObject" Target="../embeddings/oleObject87.bin"/><Relationship Id="rId33" Type="http://schemas.openxmlformats.org/officeDocument/2006/relationships/oleObject" Target="../embeddings/oleObject91.bin"/><Relationship Id="rId38" Type="http://schemas.openxmlformats.org/officeDocument/2006/relationships/image" Target="../media/image42.wmf"/><Relationship Id="rId2" Type="http://schemas.openxmlformats.org/officeDocument/2006/relationships/slideLayout" Target="../slideLayouts/slideLayout7.xml"/><Relationship Id="rId16" Type="http://schemas.openxmlformats.org/officeDocument/2006/relationships/image" Target="../media/image37.wmf"/><Relationship Id="rId20" Type="http://schemas.openxmlformats.org/officeDocument/2006/relationships/image" Target="../media/image24.wmf"/><Relationship Id="rId29" Type="http://schemas.openxmlformats.org/officeDocument/2006/relationships/oleObject" Target="../embeddings/oleObject89.bin"/><Relationship Id="rId1" Type="http://schemas.openxmlformats.org/officeDocument/2006/relationships/vmlDrawing" Target="../drawings/vmlDrawing10.vml"/><Relationship Id="rId6" Type="http://schemas.openxmlformats.org/officeDocument/2006/relationships/image" Target="../media/image29.wmf"/><Relationship Id="rId11" Type="http://schemas.openxmlformats.org/officeDocument/2006/relationships/oleObject" Target="../embeddings/oleObject80.bin"/><Relationship Id="rId24" Type="http://schemas.openxmlformats.org/officeDocument/2006/relationships/image" Target="../media/image16.wmf"/><Relationship Id="rId32" Type="http://schemas.openxmlformats.org/officeDocument/2006/relationships/image" Target="../media/image40.wmf"/><Relationship Id="rId37" Type="http://schemas.openxmlformats.org/officeDocument/2006/relationships/oleObject" Target="../embeddings/oleObject93.bin"/><Relationship Id="rId5" Type="http://schemas.openxmlformats.org/officeDocument/2006/relationships/oleObject" Target="../embeddings/oleObject77.bin"/><Relationship Id="rId15" Type="http://schemas.openxmlformats.org/officeDocument/2006/relationships/oleObject" Target="../embeddings/oleObject82.bin"/><Relationship Id="rId23" Type="http://schemas.openxmlformats.org/officeDocument/2006/relationships/oleObject" Target="../embeddings/oleObject86.bin"/><Relationship Id="rId28" Type="http://schemas.openxmlformats.org/officeDocument/2006/relationships/image" Target="../media/image18.wmf"/><Relationship Id="rId36" Type="http://schemas.openxmlformats.org/officeDocument/2006/relationships/image" Target="../media/image30.wmf"/><Relationship Id="rId10" Type="http://schemas.openxmlformats.org/officeDocument/2006/relationships/image" Target="../media/image34.wmf"/><Relationship Id="rId19" Type="http://schemas.openxmlformats.org/officeDocument/2006/relationships/oleObject" Target="../embeddings/oleObject84.bin"/><Relationship Id="rId31" Type="http://schemas.openxmlformats.org/officeDocument/2006/relationships/oleObject" Target="../embeddings/oleObject90.bin"/><Relationship Id="rId4" Type="http://schemas.openxmlformats.org/officeDocument/2006/relationships/image" Target="../media/image28.emf"/><Relationship Id="rId9" Type="http://schemas.openxmlformats.org/officeDocument/2006/relationships/oleObject" Target="../embeddings/oleObject79.bin"/><Relationship Id="rId14" Type="http://schemas.openxmlformats.org/officeDocument/2006/relationships/image" Target="../media/image36.wmf"/><Relationship Id="rId22" Type="http://schemas.openxmlformats.org/officeDocument/2006/relationships/image" Target="../media/image15.wmf"/><Relationship Id="rId27" Type="http://schemas.openxmlformats.org/officeDocument/2006/relationships/oleObject" Target="../embeddings/oleObject88.bin"/><Relationship Id="rId30" Type="http://schemas.openxmlformats.org/officeDocument/2006/relationships/image" Target="../media/image39.wmf"/><Relationship Id="rId35" Type="http://schemas.openxmlformats.org/officeDocument/2006/relationships/oleObject" Target="../embeddings/oleObject92.bin"/></Relationships>
</file>

<file path=ppt/slides/_rels/slide12.xml.rels><?xml version="1.0" encoding="UTF-8" standalone="yes"?>
<Relationships xmlns="http://schemas.openxmlformats.org/package/2006/relationships"><Relationship Id="rId8" Type="http://schemas.openxmlformats.org/officeDocument/2006/relationships/image" Target="../media/image23.wmf"/><Relationship Id="rId13" Type="http://schemas.openxmlformats.org/officeDocument/2006/relationships/oleObject" Target="../embeddings/oleObject99.bin"/><Relationship Id="rId18" Type="http://schemas.openxmlformats.org/officeDocument/2006/relationships/image" Target="../media/image16.wmf"/><Relationship Id="rId26" Type="http://schemas.openxmlformats.org/officeDocument/2006/relationships/image" Target="../media/image40.wmf"/><Relationship Id="rId3" Type="http://schemas.openxmlformats.org/officeDocument/2006/relationships/oleObject" Target="../embeddings/oleObject94.bin"/><Relationship Id="rId21" Type="http://schemas.openxmlformats.org/officeDocument/2006/relationships/oleObject" Target="../embeddings/oleObject103.bin"/><Relationship Id="rId7" Type="http://schemas.openxmlformats.org/officeDocument/2006/relationships/oleObject" Target="../embeddings/oleObject96.bin"/><Relationship Id="rId12" Type="http://schemas.openxmlformats.org/officeDocument/2006/relationships/image" Target="../media/image4.wmf"/><Relationship Id="rId17" Type="http://schemas.openxmlformats.org/officeDocument/2006/relationships/oleObject" Target="../embeddings/oleObject101.bin"/><Relationship Id="rId25" Type="http://schemas.openxmlformats.org/officeDocument/2006/relationships/oleObject" Target="../embeddings/oleObject105.bin"/><Relationship Id="rId2" Type="http://schemas.openxmlformats.org/officeDocument/2006/relationships/slideLayout" Target="../slideLayouts/slideLayout7.xml"/><Relationship Id="rId16" Type="http://schemas.openxmlformats.org/officeDocument/2006/relationships/image" Target="../media/image15.wmf"/><Relationship Id="rId20" Type="http://schemas.openxmlformats.org/officeDocument/2006/relationships/image" Target="../media/image17.wmf"/><Relationship Id="rId29" Type="http://schemas.openxmlformats.org/officeDocument/2006/relationships/oleObject" Target="../embeddings/oleObject107.bin"/><Relationship Id="rId1" Type="http://schemas.openxmlformats.org/officeDocument/2006/relationships/vmlDrawing" Target="../drawings/vmlDrawing11.vml"/><Relationship Id="rId6" Type="http://schemas.openxmlformats.org/officeDocument/2006/relationships/image" Target="../media/image29.wmf"/><Relationship Id="rId11" Type="http://schemas.openxmlformats.org/officeDocument/2006/relationships/oleObject" Target="../embeddings/oleObject98.bin"/><Relationship Id="rId24" Type="http://schemas.openxmlformats.org/officeDocument/2006/relationships/image" Target="../media/image39.wmf"/><Relationship Id="rId5" Type="http://schemas.openxmlformats.org/officeDocument/2006/relationships/oleObject" Target="../embeddings/oleObject95.bin"/><Relationship Id="rId15" Type="http://schemas.openxmlformats.org/officeDocument/2006/relationships/oleObject" Target="../embeddings/oleObject100.bin"/><Relationship Id="rId23" Type="http://schemas.openxmlformats.org/officeDocument/2006/relationships/oleObject" Target="../embeddings/oleObject104.bin"/><Relationship Id="rId28" Type="http://schemas.openxmlformats.org/officeDocument/2006/relationships/image" Target="../media/image41.wmf"/><Relationship Id="rId10" Type="http://schemas.openxmlformats.org/officeDocument/2006/relationships/image" Target="../media/image3.wmf"/><Relationship Id="rId19" Type="http://schemas.openxmlformats.org/officeDocument/2006/relationships/oleObject" Target="../embeddings/oleObject102.bin"/><Relationship Id="rId4" Type="http://schemas.openxmlformats.org/officeDocument/2006/relationships/image" Target="../media/image43.emf"/><Relationship Id="rId9" Type="http://schemas.openxmlformats.org/officeDocument/2006/relationships/oleObject" Target="../embeddings/oleObject97.bin"/><Relationship Id="rId14" Type="http://schemas.openxmlformats.org/officeDocument/2006/relationships/image" Target="../media/image24.wmf"/><Relationship Id="rId22" Type="http://schemas.openxmlformats.org/officeDocument/2006/relationships/image" Target="../media/image18.wmf"/><Relationship Id="rId27" Type="http://schemas.openxmlformats.org/officeDocument/2006/relationships/oleObject" Target="../embeddings/oleObject106.bin"/><Relationship Id="rId30" Type="http://schemas.openxmlformats.org/officeDocument/2006/relationships/image" Target="../media/image30.wmf"/></Relationships>
</file>

<file path=ppt/slides/_rels/slide13.xml.rels><?xml version="1.0" encoding="UTF-8" standalone="yes"?>
<Relationships xmlns="http://schemas.openxmlformats.org/package/2006/relationships"><Relationship Id="rId8" Type="http://schemas.openxmlformats.org/officeDocument/2006/relationships/image" Target="../media/image23.wmf"/><Relationship Id="rId13" Type="http://schemas.openxmlformats.org/officeDocument/2006/relationships/oleObject" Target="../embeddings/oleObject113.bin"/><Relationship Id="rId18" Type="http://schemas.openxmlformats.org/officeDocument/2006/relationships/image" Target="../media/image9.wmf"/><Relationship Id="rId26" Type="http://schemas.openxmlformats.org/officeDocument/2006/relationships/image" Target="../media/image16.wmf"/><Relationship Id="rId3" Type="http://schemas.openxmlformats.org/officeDocument/2006/relationships/oleObject" Target="../embeddings/oleObject108.bin"/><Relationship Id="rId21" Type="http://schemas.openxmlformats.org/officeDocument/2006/relationships/oleObject" Target="../embeddings/oleObject117.bin"/><Relationship Id="rId7" Type="http://schemas.openxmlformats.org/officeDocument/2006/relationships/oleObject" Target="../embeddings/oleObject110.bin"/><Relationship Id="rId12" Type="http://schemas.openxmlformats.org/officeDocument/2006/relationships/image" Target="../media/image6.wmf"/><Relationship Id="rId17" Type="http://schemas.openxmlformats.org/officeDocument/2006/relationships/oleObject" Target="../embeddings/oleObject115.bin"/><Relationship Id="rId25" Type="http://schemas.openxmlformats.org/officeDocument/2006/relationships/oleObject" Target="../embeddings/oleObject119.bin"/><Relationship Id="rId2" Type="http://schemas.openxmlformats.org/officeDocument/2006/relationships/slideLayout" Target="../slideLayouts/slideLayout7.xml"/><Relationship Id="rId16" Type="http://schemas.openxmlformats.org/officeDocument/2006/relationships/image" Target="../media/image8.wmf"/><Relationship Id="rId20" Type="http://schemas.openxmlformats.org/officeDocument/2006/relationships/image" Target="../media/image4.wmf"/><Relationship Id="rId29" Type="http://schemas.openxmlformats.org/officeDocument/2006/relationships/oleObject" Target="../embeddings/oleObject121.bin"/><Relationship Id="rId1" Type="http://schemas.openxmlformats.org/officeDocument/2006/relationships/vmlDrawing" Target="../drawings/vmlDrawing12.vml"/><Relationship Id="rId6" Type="http://schemas.openxmlformats.org/officeDocument/2006/relationships/image" Target="../media/image29.wmf"/><Relationship Id="rId11" Type="http://schemas.openxmlformats.org/officeDocument/2006/relationships/oleObject" Target="../embeddings/oleObject112.bin"/><Relationship Id="rId24" Type="http://schemas.openxmlformats.org/officeDocument/2006/relationships/image" Target="../media/image15.wmf"/><Relationship Id="rId5" Type="http://schemas.openxmlformats.org/officeDocument/2006/relationships/oleObject" Target="../embeddings/oleObject109.bin"/><Relationship Id="rId15" Type="http://schemas.openxmlformats.org/officeDocument/2006/relationships/oleObject" Target="../embeddings/oleObject114.bin"/><Relationship Id="rId23" Type="http://schemas.openxmlformats.org/officeDocument/2006/relationships/oleObject" Target="../embeddings/oleObject118.bin"/><Relationship Id="rId28" Type="http://schemas.openxmlformats.org/officeDocument/2006/relationships/image" Target="../media/image17.wmf"/><Relationship Id="rId10" Type="http://schemas.openxmlformats.org/officeDocument/2006/relationships/image" Target="../media/image3.wmf"/><Relationship Id="rId19" Type="http://schemas.openxmlformats.org/officeDocument/2006/relationships/oleObject" Target="../embeddings/oleObject116.bin"/><Relationship Id="rId4" Type="http://schemas.openxmlformats.org/officeDocument/2006/relationships/image" Target="../media/image43.emf"/><Relationship Id="rId9" Type="http://schemas.openxmlformats.org/officeDocument/2006/relationships/oleObject" Target="../embeddings/oleObject111.bin"/><Relationship Id="rId14" Type="http://schemas.openxmlformats.org/officeDocument/2006/relationships/image" Target="../media/image7.wmf"/><Relationship Id="rId22" Type="http://schemas.openxmlformats.org/officeDocument/2006/relationships/image" Target="../media/image24.wmf"/><Relationship Id="rId27" Type="http://schemas.openxmlformats.org/officeDocument/2006/relationships/oleObject" Target="../embeddings/oleObject120.bin"/><Relationship Id="rId30" Type="http://schemas.openxmlformats.org/officeDocument/2006/relationships/image" Target="../media/image18.wmf"/></Relationships>
</file>

<file path=ppt/slides/_rels/slide14.xml.rels><?xml version="1.0" encoding="UTF-8" standalone="yes"?>
<Relationships xmlns="http://schemas.openxmlformats.org/package/2006/relationships"><Relationship Id="rId8" Type="http://schemas.openxmlformats.org/officeDocument/2006/relationships/image" Target="../media/image23.wmf"/><Relationship Id="rId13" Type="http://schemas.openxmlformats.org/officeDocument/2006/relationships/oleObject" Target="../embeddings/oleObject127.bin"/><Relationship Id="rId18" Type="http://schemas.openxmlformats.org/officeDocument/2006/relationships/image" Target="../media/image16.wmf"/><Relationship Id="rId26" Type="http://schemas.openxmlformats.org/officeDocument/2006/relationships/image" Target="../media/image40.wmf"/><Relationship Id="rId3" Type="http://schemas.openxmlformats.org/officeDocument/2006/relationships/oleObject" Target="../embeddings/oleObject122.bin"/><Relationship Id="rId21" Type="http://schemas.openxmlformats.org/officeDocument/2006/relationships/oleObject" Target="../embeddings/oleObject131.bin"/><Relationship Id="rId7" Type="http://schemas.openxmlformats.org/officeDocument/2006/relationships/oleObject" Target="../embeddings/oleObject124.bin"/><Relationship Id="rId12" Type="http://schemas.openxmlformats.org/officeDocument/2006/relationships/image" Target="../media/image4.wmf"/><Relationship Id="rId17" Type="http://schemas.openxmlformats.org/officeDocument/2006/relationships/oleObject" Target="../embeddings/oleObject129.bin"/><Relationship Id="rId25" Type="http://schemas.openxmlformats.org/officeDocument/2006/relationships/oleObject" Target="../embeddings/oleObject133.bin"/><Relationship Id="rId2" Type="http://schemas.openxmlformats.org/officeDocument/2006/relationships/slideLayout" Target="../slideLayouts/slideLayout7.xml"/><Relationship Id="rId16" Type="http://schemas.openxmlformats.org/officeDocument/2006/relationships/image" Target="../media/image15.wmf"/><Relationship Id="rId20" Type="http://schemas.openxmlformats.org/officeDocument/2006/relationships/image" Target="../media/image17.wmf"/><Relationship Id="rId29" Type="http://schemas.openxmlformats.org/officeDocument/2006/relationships/oleObject" Target="../embeddings/oleObject135.bin"/><Relationship Id="rId1" Type="http://schemas.openxmlformats.org/officeDocument/2006/relationships/vmlDrawing" Target="../drawings/vmlDrawing13.vml"/><Relationship Id="rId6" Type="http://schemas.openxmlformats.org/officeDocument/2006/relationships/image" Target="../media/image29.wmf"/><Relationship Id="rId11" Type="http://schemas.openxmlformats.org/officeDocument/2006/relationships/oleObject" Target="../embeddings/oleObject126.bin"/><Relationship Id="rId24" Type="http://schemas.openxmlformats.org/officeDocument/2006/relationships/image" Target="../media/image39.wmf"/><Relationship Id="rId5" Type="http://schemas.openxmlformats.org/officeDocument/2006/relationships/oleObject" Target="../embeddings/oleObject123.bin"/><Relationship Id="rId15" Type="http://schemas.openxmlformats.org/officeDocument/2006/relationships/oleObject" Target="../embeddings/oleObject128.bin"/><Relationship Id="rId23" Type="http://schemas.openxmlformats.org/officeDocument/2006/relationships/oleObject" Target="../embeddings/oleObject132.bin"/><Relationship Id="rId28" Type="http://schemas.openxmlformats.org/officeDocument/2006/relationships/image" Target="../media/image41.wmf"/><Relationship Id="rId10" Type="http://schemas.openxmlformats.org/officeDocument/2006/relationships/image" Target="../media/image3.wmf"/><Relationship Id="rId19" Type="http://schemas.openxmlformats.org/officeDocument/2006/relationships/oleObject" Target="../embeddings/oleObject130.bin"/><Relationship Id="rId4" Type="http://schemas.openxmlformats.org/officeDocument/2006/relationships/image" Target="../media/image43.emf"/><Relationship Id="rId9" Type="http://schemas.openxmlformats.org/officeDocument/2006/relationships/oleObject" Target="../embeddings/oleObject125.bin"/><Relationship Id="rId14" Type="http://schemas.openxmlformats.org/officeDocument/2006/relationships/image" Target="../media/image24.wmf"/><Relationship Id="rId22" Type="http://schemas.openxmlformats.org/officeDocument/2006/relationships/image" Target="../media/image18.wmf"/><Relationship Id="rId27" Type="http://schemas.openxmlformats.org/officeDocument/2006/relationships/oleObject" Target="../embeddings/oleObject134.bin"/><Relationship Id="rId30" Type="http://schemas.openxmlformats.org/officeDocument/2006/relationships/image" Target="../media/image30.wmf"/></Relationships>
</file>

<file path=ppt/slides/_rels/slide15.xml.rels><?xml version="1.0" encoding="UTF-8" standalone="yes"?>
<Relationships xmlns="http://schemas.openxmlformats.org/package/2006/relationships"><Relationship Id="rId8" Type="http://schemas.openxmlformats.org/officeDocument/2006/relationships/image" Target="../media/image23.wmf"/><Relationship Id="rId13" Type="http://schemas.openxmlformats.org/officeDocument/2006/relationships/oleObject" Target="../embeddings/oleObject141.bin"/><Relationship Id="rId18" Type="http://schemas.openxmlformats.org/officeDocument/2006/relationships/image" Target="../media/image16.wmf"/><Relationship Id="rId26" Type="http://schemas.openxmlformats.org/officeDocument/2006/relationships/image" Target="../media/image40.wmf"/><Relationship Id="rId3" Type="http://schemas.openxmlformats.org/officeDocument/2006/relationships/oleObject" Target="../embeddings/oleObject136.bin"/><Relationship Id="rId21" Type="http://schemas.openxmlformats.org/officeDocument/2006/relationships/oleObject" Target="../embeddings/oleObject145.bin"/><Relationship Id="rId7" Type="http://schemas.openxmlformats.org/officeDocument/2006/relationships/oleObject" Target="../embeddings/oleObject138.bin"/><Relationship Id="rId12" Type="http://schemas.openxmlformats.org/officeDocument/2006/relationships/image" Target="../media/image4.wmf"/><Relationship Id="rId17" Type="http://schemas.openxmlformats.org/officeDocument/2006/relationships/oleObject" Target="../embeddings/oleObject143.bin"/><Relationship Id="rId25" Type="http://schemas.openxmlformats.org/officeDocument/2006/relationships/oleObject" Target="../embeddings/oleObject147.bin"/><Relationship Id="rId2" Type="http://schemas.openxmlformats.org/officeDocument/2006/relationships/slideLayout" Target="../slideLayouts/slideLayout7.xml"/><Relationship Id="rId16" Type="http://schemas.openxmlformats.org/officeDocument/2006/relationships/image" Target="../media/image15.wmf"/><Relationship Id="rId20" Type="http://schemas.openxmlformats.org/officeDocument/2006/relationships/image" Target="../media/image17.wmf"/><Relationship Id="rId29" Type="http://schemas.openxmlformats.org/officeDocument/2006/relationships/oleObject" Target="../embeddings/oleObject149.bin"/><Relationship Id="rId1" Type="http://schemas.openxmlformats.org/officeDocument/2006/relationships/vmlDrawing" Target="../drawings/vmlDrawing14.vml"/><Relationship Id="rId6" Type="http://schemas.openxmlformats.org/officeDocument/2006/relationships/image" Target="../media/image29.wmf"/><Relationship Id="rId11" Type="http://schemas.openxmlformats.org/officeDocument/2006/relationships/oleObject" Target="../embeddings/oleObject140.bin"/><Relationship Id="rId24" Type="http://schemas.openxmlformats.org/officeDocument/2006/relationships/image" Target="../media/image39.wmf"/><Relationship Id="rId5" Type="http://schemas.openxmlformats.org/officeDocument/2006/relationships/oleObject" Target="../embeddings/oleObject137.bin"/><Relationship Id="rId15" Type="http://schemas.openxmlformats.org/officeDocument/2006/relationships/oleObject" Target="../embeddings/oleObject142.bin"/><Relationship Id="rId23" Type="http://schemas.openxmlformats.org/officeDocument/2006/relationships/oleObject" Target="../embeddings/oleObject146.bin"/><Relationship Id="rId28" Type="http://schemas.openxmlformats.org/officeDocument/2006/relationships/image" Target="../media/image41.wmf"/><Relationship Id="rId10" Type="http://schemas.openxmlformats.org/officeDocument/2006/relationships/image" Target="../media/image3.wmf"/><Relationship Id="rId19" Type="http://schemas.openxmlformats.org/officeDocument/2006/relationships/oleObject" Target="../embeddings/oleObject144.bin"/><Relationship Id="rId4" Type="http://schemas.openxmlformats.org/officeDocument/2006/relationships/image" Target="../media/image43.emf"/><Relationship Id="rId9" Type="http://schemas.openxmlformats.org/officeDocument/2006/relationships/oleObject" Target="../embeddings/oleObject139.bin"/><Relationship Id="rId14" Type="http://schemas.openxmlformats.org/officeDocument/2006/relationships/image" Target="../media/image24.wmf"/><Relationship Id="rId22" Type="http://schemas.openxmlformats.org/officeDocument/2006/relationships/image" Target="../media/image18.wmf"/><Relationship Id="rId27" Type="http://schemas.openxmlformats.org/officeDocument/2006/relationships/oleObject" Target="../embeddings/oleObject148.bin"/><Relationship Id="rId30" Type="http://schemas.openxmlformats.org/officeDocument/2006/relationships/image" Target="../media/image30.wmf"/></Relationships>
</file>

<file path=ppt/slides/_rels/slide16.xml.rels><?xml version="1.0" encoding="UTF-8" standalone="yes"?>
<Relationships xmlns="http://schemas.openxmlformats.org/package/2006/relationships"><Relationship Id="rId8" Type="http://schemas.openxmlformats.org/officeDocument/2006/relationships/image" Target="../media/image23.wmf"/><Relationship Id="rId13" Type="http://schemas.openxmlformats.org/officeDocument/2006/relationships/oleObject" Target="../embeddings/oleObject155.bin"/><Relationship Id="rId18" Type="http://schemas.openxmlformats.org/officeDocument/2006/relationships/image" Target="../media/image9.wmf"/><Relationship Id="rId3" Type="http://schemas.openxmlformats.org/officeDocument/2006/relationships/oleObject" Target="../embeddings/oleObject150.bin"/><Relationship Id="rId21" Type="http://schemas.openxmlformats.org/officeDocument/2006/relationships/oleObject" Target="../embeddings/oleObject159.bin"/><Relationship Id="rId7" Type="http://schemas.openxmlformats.org/officeDocument/2006/relationships/oleObject" Target="../embeddings/oleObject152.bin"/><Relationship Id="rId12" Type="http://schemas.openxmlformats.org/officeDocument/2006/relationships/image" Target="../media/image4.wmf"/><Relationship Id="rId17" Type="http://schemas.openxmlformats.org/officeDocument/2006/relationships/oleObject" Target="../embeddings/oleObject157.bin"/><Relationship Id="rId2" Type="http://schemas.openxmlformats.org/officeDocument/2006/relationships/slideLayout" Target="../slideLayouts/slideLayout7.xml"/><Relationship Id="rId16" Type="http://schemas.openxmlformats.org/officeDocument/2006/relationships/image" Target="../media/image18.wmf"/><Relationship Id="rId20" Type="http://schemas.openxmlformats.org/officeDocument/2006/relationships/image" Target="../media/image44.wmf"/><Relationship Id="rId1" Type="http://schemas.openxmlformats.org/officeDocument/2006/relationships/vmlDrawing" Target="../drawings/vmlDrawing15.vml"/><Relationship Id="rId6" Type="http://schemas.openxmlformats.org/officeDocument/2006/relationships/image" Target="../media/image29.wmf"/><Relationship Id="rId11" Type="http://schemas.openxmlformats.org/officeDocument/2006/relationships/oleObject" Target="../embeddings/oleObject154.bin"/><Relationship Id="rId5" Type="http://schemas.openxmlformats.org/officeDocument/2006/relationships/oleObject" Target="../embeddings/oleObject151.bin"/><Relationship Id="rId15" Type="http://schemas.openxmlformats.org/officeDocument/2006/relationships/oleObject" Target="../embeddings/oleObject156.bin"/><Relationship Id="rId10" Type="http://schemas.openxmlformats.org/officeDocument/2006/relationships/image" Target="../media/image3.wmf"/><Relationship Id="rId19" Type="http://schemas.openxmlformats.org/officeDocument/2006/relationships/oleObject" Target="../embeddings/oleObject158.bin"/><Relationship Id="rId4" Type="http://schemas.openxmlformats.org/officeDocument/2006/relationships/image" Target="../media/image43.emf"/><Relationship Id="rId9" Type="http://schemas.openxmlformats.org/officeDocument/2006/relationships/oleObject" Target="../embeddings/oleObject153.bin"/><Relationship Id="rId14" Type="http://schemas.openxmlformats.org/officeDocument/2006/relationships/image" Target="../media/image24.wmf"/><Relationship Id="rId22" Type="http://schemas.openxmlformats.org/officeDocument/2006/relationships/image" Target="../media/image45.wmf"/></Relationships>
</file>

<file path=ppt/slides/_rels/slide17.xml.rels><?xml version="1.0" encoding="UTF-8" standalone="yes"?>
<Relationships xmlns="http://schemas.openxmlformats.org/package/2006/relationships"><Relationship Id="rId8" Type="http://schemas.openxmlformats.org/officeDocument/2006/relationships/image" Target="../media/image23.wmf"/><Relationship Id="rId13" Type="http://schemas.openxmlformats.org/officeDocument/2006/relationships/oleObject" Target="../embeddings/oleObject165.bin"/><Relationship Id="rId18" Type="http://schemas.openxmlformats.org/officeDocument/2006/relationships/image" Target="../media/image9.wmf"/><Relationship Id="rId3" Type="http://schemas.openxmlformats.org/officeDocument/2006/relationships/oleObject" Target="../embeddings/oleObject160.bin"/><Relationship Id="rId21" Type="http://schemas.openxmlformats.org/officeDocument/2006/relationships/oleObject" Target="../embeddings/oleObject169.bin"/><Relationship Id="rId7" Type="http://schemas.openxmlformats.org/officeDocument/2006/relationships/oleObject" Target="../embeddings/oleObject162.bin"/><Relationship Id="rId12" Type="http://schemas.openxmlformats.org/officeDocument/2006/relationships/image" Target="../media/image4.wmf"/><Relationship Id="rId17" Type="http://schemas.openxmlformats.org/officeDocument/2006/relationships/oleObject" Target="../embeddings/oleObject167.bin"/><Relationship Id="rId2" Type="http://schemas.openxmlformats.org/officeDocument/2006/relationships/slideLayout" Target="../slideLayouts/slideLayout7.xml"/><Relationship Id="rId16" Type="http://schemas.openxmlformats.org/officeDocument/2006/relationships/image" Target="../media/image18.wmf"/><Relationship Id="rId20" Type="http://schemas.openxmlformats.org/officeDocument/2006/relationships/image" Target="../media/image46.wmf"/><Relationship Id="rId1" Type="http://schemas.openxmlformats.org/officeDocument/2006/relationships/vmlDrawing" Target="../drawings/vmlDrawing16.vml"/><Relationship Id="rId6" Type="http://schemas.openxmlformats.org/officeDocument/2006/relationships/image" Target="../media/image29.wmf"/><Relationship Id="rId11" Type="http://schemas.openxmlformats.org/officeDocument/2006/relationships/oleObject" Target="../embeddings/oleObject164.bin"/><Relationship Id="rId5" Type="http://schemas.openxmlformats.org/officeDocument/2006/relationships/oleObject" Target="../embeddings/oleObject161.bin"/><Relationship Id="rId15" Type="http://schemas.openxmlformats.org/officeDocument/2006/relationships/oleObject" Target="../embeddings/oleObject166.bin"/><Relationship Id="rId10" Type="http://schemas.openxmlformats.org/officeDocument/2006/relationships/image" Target="../media/image3.wmf"/><Relationship Id="rId19" Type="http://schemas.openxmlformats.org/officeDocument/2006/relationships/oleObject" Target="../embeddings/oleObject168.bin"/><Relationship Id="rId4" Type="http://schemas.openxmlformats.org/officeDocument/2006/relationships/image" Target="../media/image43.emf"/><Relationship Id="rId9" Type="http://schemas.openxmlformats.org/officeDocument/2006/relationships/oleObject" Target="../embeddings/oleObject163.bin"/><Relationship Id="rId14" Type="http://schemas.openxmlformats.org/officeDocument/2006/relationships/image" Target="../media/image24.wmf"/><Relationship Id="rId22" Type="http://schemas.openxmlformats.org/officeDocument/2006/relationships/image" Target="../media/image47.wmf"/></Relationships>
</file>

<file path=ppt/slides/_rels/slide18.xml.rels><?xml version="1.0" encoding="UTF-8" standalone="yes"?>
<Relationships xmlns="http://schemas.openxmlformats.org/package/2006/relationships"><Relationship Id="rId8" Type="http://schemas.openxmlformats.org/officeDocument/2006/relationships/image" Target="../media/image23.wmf"/><Relationship Id="rId13" Type="http://schemas.openxmlformats.org/officeDocument/2006/relationships/oleObject" Target="../embeddings/oleObject175.bin"/><Relationship Id="rId18" Type="http://schemas.openxmlformats.org/officeDocument/2006/relationships/image" Target="../media/image9.wmf"/><Relationship Id="rId3" Type="http://schemas.openxmlformats.org/officeDocument/2006/relationships/oleObject" Target="../embeddings/oleObject170.bin"/><Relationship Id="rId21" Type="http://schemas.openxmlformats.org/officeDocument/2006/relationships/oleObject" Target="../embeddings/oleObject179.bin"/><Relationship Id="rId7" Type="http://schemas.openxmlformats.org/officeDocument/2006/relationships/oleObject" Target="../embeddings/oleObject172.bin"/><Relationship Id="rId12" Type="http://schemas.openxmlformats.org/officeDocument/2006/relationships/image" Target="../media/image4.wmf"/><Relationship Id="rId17" Type="http://schemas.openxmlformats.org/officeDocument/2006/relationships/oleObject" Target="../embeddings/oleObject177.bin"/><Relationship Id="rId2" Type="http://schemas.openxmlformats.org/officeDocument/2006/relationships/slideLayout" Target="../slideLayouts/slideLayout7.xml"/><Relationship Id="rId16" Type="http://schemas.openxmlformats.org/officeDocument/2006/relationships/image" Target="../media/image18.wmf"/><Relationship Id="rId20" Type="http://schemas.openxmlformats.org/officeDocument/2006/relationships/image" Target="../media/image46.wmf"/><Relationship Id="rId1" Type="http://schemas.openxmlformats.org/officeDocument/2006/relationships/vmlDrawing" Target="../drawings/vmlDrawing17.vml"/><Relationship Id="rId6" Type="http://schemas.openxmlformats.org/officeDocument/2006/relationships/image" Target="../media/image29.wmf"/><Relationship Id="rId11" Type="http://schemas.openxmlformats.org/officeDocument/2006/relationships/oleObject" Target="../embeddings/oleObject174.bin"/><Relationship Id="rId5" Type="http://schemas.openxmlformats.org/officeDocument/2006/relationships/oleObject" Target="../embeddings/oleObject171.bin"/><Relationship Id="rId15" Type="http://schemas.openxmlformats.org/officeDocument/2006/relationships/oleObject" Target="../embeddings/oleObject176.bin"/><Relationship Id="rId10" Type="http://schemas.openxmlformats.org/officeDocument/2006/relationships/image" Target="../media/image3.wmf"/><Relationship Id="rId19" Type="http://schemas.openxmlformats.org/officeDocument/2006/relationships/oleObject" Target="../embeddings/oleObject178.bin"/><Relationship Id="rId4" Type="http://schemas.openxmlformats.org/officeDocument/2006/relationships/image" Target="../media/image43.emf"/><Relationship Id="rId9" Type="http://schemas.openxmlformats.org/officeDocument/2006/relationships/oleObject" Target="../embeddings/oleObject173.bin"/><Relationship Id="rId14" Type="http://schemas.openxmlformats.org/officeDocument/2006/relationships/image" Target="../media/image24.wmf"/><Relationship Id="rId22" Type="http://schemas.openxmlformats.org/officeDocument/2006/relationships/image" Target="../media/image47.wmf"/></Relationships>
</file>

<file path=ppt/slides/_rels/slide19.xml.rels><?xml version="1.0" encoding="UTF-8" standalone="yes"?>
<Relationships xmlns="http://schemas.openxmlformats.org/package/2006/relationships"><Relationship Id="rId8" Type="http://schemas.openxmlformats.org/officeDocument/2006/relationships/image" Target="../media/image49.wmf"/><Relationship Id="rId13" Type="http://schemas.openxmlformats.org/officeDocument/2006/relationships/oleObject" Target="../embeddings/oleObject185.bin"/><Relationship Id="rId18" Type="http://schemas.openxmlformats.org/officeDocument/2006/relationships/image" Target="../media/image52.wmf"/><Relationship Id="rId3" Type="http://schemas.openxmlformats.org/officeDocument/2006/relationships/oleObject" Target="../embeddings/oleObject180.bin"/><Relationship Id="rId21" Type="http://schemas.openxmlformats.org/officeDocument/2006/relationships/oleObject" Target="../embeddings/oleObject189.bin"/><Relationship Id="rId7" Type="http://schemas.openxmlformats.org/officeDocument/2006/relationships/oleObject" Target="../embeddings/oleObject182.bin"/><Relationship Id="rId12" Type="http://schemas.openxmlformats.org/officeDocument/2006/relationships/image" Target="../media/image29.wmf"/><Relationship Id="rId17" Type="http://schemas.openxmlformats.org/officeDocument/2006/relationships/oleObject" Target="../embeddings/oleObject187.bin"/><Relationship Id="rId2" Type="http://schemas.openxmlformats.org/officeDocument/2006/relationships/slideLayout" Target="../slideLayouts/slideLayout7.xml"/><Relationship Id="rId16" Type="http://schemas.openxmlformats.org/officeDocument/2006/relationships/image" Target="../media/image51.wmf"/><Relationship Id="rId20" Type="http://schemas.openxmlformats.org/officeDocument/2006/relationships/image" Target="../media/image18.wmf"/><Relationship Id="rId1" Type="http://schemas.openxmlformats.org/officeDocument/2006/relationships/vmlDrawing" Target="../drawings/vmlDrawing18.vml"/><Relationship Id="rId6" Type="http://schemas.openxmlformats.org/officeDocument/2006/relationships/image" Target="../media/image48.wmf"/><Relationship Id="rId11" Type="http://schemas.openxmlformats.org/officeDocument/2006/relationships/oleObject" Target="../embeddings/oleObject184.bin"/><Relationship Id="rId24" Type="http://schemas.openxmlformats.org/officeDocument/2006/relationships/image" Target="../media/image54.wmf"/><Relationship Id="rId5" Type="http://schemas.openxmlformats.org/officeDocument/2006/relationships/oleObject" Target="../embeddings/oleObject181.bin"/><Relationship Id="rId15" Type="http://schemas.openxmlformats.org/officeDocument/2006/relationships/oleObject" Target="../embeddings/oleObject186.bin"/><Relationship Id="rId23" Type="http://schemas.openxmlformats.org/officeDocument/2006/relationships/oleObject" Target="../embeddings/oleObject190.bin"/><Relationship Id="rId10" Type="http://schemas.openxmlformats.org/officeDocument/2006/relationships/image" Target="../media/image34.wmf"/><Relationship Id="rId19" Type="http://schemas.openxmlformats.org/officeDocument/2006/relationships/oleObject" Target="../embeddings/oleObject188.bin"/><Relationship Id="rId4" Type="http://schemas.openxmlformats.org/officeDocument/2006/relationships/image" Target="../media/image43.emf"/><Relationship Id="rId9" Type="http://schemas.openxmlformats.org/officeDocument/2006/relationships/oleObject" Target="../embeddings/oleObject183.bin"/><Relationship Id="rId14" Type="http://schemas.openxmlformats.org/officeDocument/2006/relationships/image" Target="../media/image50.wmf"/><Relationship Id="rId22" Type="http://schemas.openxmlformats.org/officeDocument/2006/relationships/image" Target="../media/image53.wmf"/></Relationships>
</file>

<file path=ppt/slides/_rels/slide2.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2.bin"/><Relationship Id="rId4" Type="http://schemas.openxmlformats.org/officeDocument/2006/relationships/image" Target="../media/image2.emf"/></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91.bin"/><Relationship Id="rId2" Type="http://schemas.openxmlformats.org/officeDocument/2006/relationships/slideLayout" Target="../slideLayouts/slideLayout7.xml"/><Relationship Id="rId1" Type="http://schemas.openxmlformats.org/officeDocument/2006/relationships/vmlDrawing" Target="../drawings/vmlDrawing19.vml"/><Relationship Id="rId4" Type="http://schemas.openxmlformats.org/officeDocument/2006/relationships/image" Target="../media/image55.wmf"/></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92.bin"/><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image" Target="../media/image57.wmf"/><Relationship Id="rId5" Type="http://schemas.openxmlformats.org/officeDocument/2006/relationships/oleObject" Target="../embeddings/oleObject193.bin"/><Relationship Id="rId4" Type="http://schemas.openxmlformats.org/officeDocument/2006/relationships/image" Target="../media/image56.wmf"/></Relationships>
</file>

<file path=ppt/slides/_rels/slide22.xml.rels><?xml version="1.0" encoding="UTF-8" standalone="yes"?>
<Relationships xmlns="http://schemas.openxmlformats.org/package/2006/relationships"><Relationship Id="rId8" Type="http://schemas.openxmlformats.org/officeDocument/2006/relationships/image" Target="../media/image16.wmf"/><Relationship Id="rId13" Type="http://schemas.openxmlformats.org/officeDocument/2006/relationships/oleObject" Target="../embeddings/oleObject199.bin"/><Relationship Id="rId3" Type="http://schemas.openxmlformats.org/officeDocument/2006/relationships/oleObject" Target="../embeddings/oleObject194.bin"/><Relationship Id="rId7" Type="http://schemas.openxmlformats.org/officeDocument/2006/relationships/oleObject" Target="../embeddings/oleObject196.bin"/><Relationship Id="rId12" Type="http://schemas.openxmlformats.org/officeDocument/2006/relationships/image" Target="../media/image18.wmf"/><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image" Target="../media/image15.wmf"/><Relationship Id="rId11" Type="http://schemas.openxmlformats.org/officeDocument/2006/relationships/oleObject" Target="../embeddings/oleObject198.bin"/><Relationship Id="rId5" Type="http://schemas.openxmlformats.org/officeDocument/2006/relationships/oleObject" Target="../embeddings/oleObject195.bin"/><Relationship Id="rId10" Type="http://schemas.openxmlformats.org/officeDocument/2006/relationships/image" Target="../media/image17.wmf"/><Relationship Id="rId4" Type="http://schemas.openxmlformats.org/officeDocument/2006/relationships/image" Target="../media/image21.emf"/><Relationship Id="rId9" Type="http://schemas.openxmlformats.org/officeDocument/2006/relationships/oleObject" Target="../embeddings/oleObject197.bin"/><Relationship Id="rId14" Type="http://schemas.openxmlformats.org/officeDocument/2006/relationships/image" Target="../media/image58.wmf"/></Relationships>
</file>

<file path=ppt/slides/_rels/slide23.xml.rels><?xml version="1.0" encoding="UTF-8" standalone="yes"?>
<Relationships xmlns="http://schemas.openxmlformats.org/package/2006/relationships"><Relationship Id="rId8" Type="http://schemas.openxmlformats.org/officeDocument/2006/relationships/image" Target="../media/image16.wmf"/><Relationship Id="rId13" Type="http://schemas.openxmlformats.org/officeDocument/2006/relationships/oleObject" Target="../embeddings/oleObject205.bin"/><Relationship Id="rId3" Type="http://schemas.openxmlformats.org/officeDocument/2006/relationships/oleObject" Target="../embeddings/oleObject200.bin"/><Relationship Id="rId7" Type="http://schemas.openxmlformats.org/officeDocument/2006/relationships/oleObject" Target="../embeddings/oleObject202.bin"/><Relationship Id="rId12" Type="http://schemas.openxmlformats.org/officeDocument/2006/relationships/image" Target="../media/image18.wmf"/><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image" Target="../media/image15.wmf"/><Relationship Id="rId11" Type="http://schemas.openxmlformats.org/officeDocument/2006/relationships/oleObject" Target="../embeddings/oleObject204.bin"/><Relationship Id="rId5" Type="http://schemas.openxmlformats.org/officeDocument/2006/relationships/oleObject" Target="../embeddings/oleObject201.bin"/><Relationship Id="rId10" Type="http://schemas.openxmlformats.org/officeDocument/2006/relationships/image" Target="../media/image17.wmf"/><Relationship Id="rId4" Type="http://schemas.openxmlformats.org/officeDocument/2006/relationships/image" Target="../media/image21.emf"/><Relationship Id="rId9" Type="http://schemas.openxmlformats.org/officeDocument/2006/relationships/oleObject" Target="../embeddings/oleObject203.bin"/><Relationship Id="rId14" Type="http://schemas.openxmlformats.org/officeDocument/2006/relationships/image" Target="../media/image58.wmf"/></Relationships>
</file>

<file path=ppt/slides/_rels/slide24.xml.rels><?xml version="1.0" encoding="UTF-8" standalone="yes"?>
<Relationships xmlns="http://schemas.openxmlformats.org/package/2006/relationships"><Relationship Id="rId8" Type="http://schemas.openxmlformats.org/officeDocument/2006/relationships/image" Target="../media/image16.wmf"/><Relationship Id="rId13" Type="http://schemas.openxmlformats.org/officeDocument/2006/relationships/oleObject" Target="../embeddings/oleObject211.bin"/><Relationship Id="rId3" Type="http://schemas.openxmlformats.org/officeDocument/2006/relationships/oleObject" Target="../embeddings/oleObject206.bin"/><Relationship Id="rId7" Type="http://schemas.openxmlformats.org/officeDocument/2006/relationships/oleObject" Target="../embeddings/oleObject208.bin"/><Relationship Id="rId12" Type="http://schemas.openxmlformats.org/officeDocument/2006/relationships/image" Target="../media/image18.wmf"/><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image" Target="../media/image15.wmf"/><Relationship Id="rId11" Type="http://schemas.openxmlformats.org/officeDocument/2006/relationships/oleObject" Target="../embeddings/oleObject210.bin"/><Relationship Id="rId5" Type="http://schemas.openxmlformats.org/officeDocument/2006/relationships/oleObject" Target="../embeddings/oleObject207.bin"/><Relationship Id="rId10" Type="http://schemas.openxmlformats.org/officeDocument/2006/relationships/image" Target="../media/image17.wmf"/><Relationship Id="rId4" Type="http://schemas.openxmlformats.org/officeDocument/2006/relationships/image" Target="../media/image21.emf"/><Relationship Id="rId9" Type="http://schemas.openxmlformats.org/officeDocument/2006/relationships/oleObject" Target="../embeddings/oleObject209.bin"/><Relationship Id="rId14" Type="http://schemas.openxmlformats.org/officeDocument/2006/relationships/image" Target="../media/image58.wmf"/></Relationships>
</file>

<file path=ppt/slides/_rels/slide25.xml.rels><?xml version="1.0" encoding="UTF-8" standalone="yes"?>
<Relationships xmlns="http://schemas.openxmlformats.org/package/2006/relationships"><Relationship Id="rId8" Type="http://schemas.openxmlformats.org/officeDocument/2006/relationships/image" Target="../media/image16.wmf"/><Relationship Id="rId13" Type="http://schemas.openxmlformats.org/officeDocument/2006/relationships/oleObject" Target="../embeddings/oleObject217.bin"/><Relationship Id="rId3" Type="http://schemas.openxmlformats.org/officeDocument/2006/relationships/oleObject" Target="../embeddings/oleObject212.bin"/><Relationship Id="rId7" Type="http://schemas.openxmlformats.org/officeDocument/2006/relationships/oleObject" Target="../embeddings/oleObject214.bin"/><Relationship Id="rId12" Type="http://schemas.openxmlformats.org/officeDocument/2006/relationships/image" Target="../media/image18.wmf"/><Relationship Id="rId2" Type="http://schemas.openxmlformats.org/officeDocument/2006/relationships/slideLayout" Target="../slideLayouts/slideLayout7.xml"/><Relationship Id="rId1" Type="http://schemas.openxmlformats.org/officeDocument/2006/relationships/vmlDrawing" Target="../drawings/vmlDrawing24.vml"/><Relationship Id="rId6" Type="http://schemas.openxmlformats.org/officeDocument/2006/relationships/image" Target="../media/image15.wmf"/><Relationship Id="rId11" Type="http://schemas.openxmlformats.org/officeDocument/2006/relationships/oleObject" Target="../embeddings/oleObject216.bin"/><Relationship Id="rId5" Type="http://schemas.openxmlformats.org/officeDocument/2006/relationships/oleObject" Target="../embeddings/oleObject213.bin"/><Relationship Id="rId10" Type="http://schemas.openxmlformats.org/officeDocument/2006/relationships/image" Target="../media/image17.wmf"/><Relationship Id="rId4" Type="http://schemas.openxmlformats.org/officeDocument/2006/relationships/image" Target="../media/image21.emf"/><Relationship Id="rId9" Type="http://schemas.openxmlformats.org/officeDocument/2006/relationships/oleObject" Target="../embeddings/oleObject215.bin"/><Relationship Id="rId14" Type="http://schemas.openxmlformats.org/officeDocument/2006/relationships/image" Target="../media/image58.wmf"/></Relationships>
</file>

<file path=ppt/slides/_rels/slide26.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4.bin"/><Relationship Id="rId7"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3.wmf"/><Relationship Id="rId5" Type="http://schemas.openxmlformats.org/officeDocument/2006/relationships/oleObject" Target="../embeddings/oleObject5.bin"/><Relationship Id="rId4" Type="http://schemas.openxmlformats.org/officeDocument/2006/relationships/image" Target="../media/image2.emf"/></Relationships>
</file>

<file path=ppt/slides/_rels/slide4.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12.bin"/><Relationship Id="rId3" Type="http://schemas.openxmlformats.org/officeDocument/2006/relationships/oleObject" Target="../embeddings/oleObject7.bin"/><Relationship Id="rId7" Type="http://schemas.openxmlformats.org/officeDocument/2006/relationships/oleObject" Target="../embeddings/oleObject9.bin"/><Relationship Id="rId12" Type="http://schemas.openxmlformats.org/officeDocument/2006/relationships/image" Target="../media/image7.wmf"/><Relationship Id="rId2" Type="http://schemas.openxmlformats.org/officeDocument/2006/relationships/slideLayout" Target="../slideLayouts/slideLayout7.xml"/><Relationship Id="rId16" Type="http://schemas.openxmlformats.org/officeDocument/2006/relationships/image" Target="../media/image9.wmf"/><Relationship Id="rId1" Type="http://schemas.openxmlformats.org/officeDocument/2006/relationships/vmlDrawing" Target="../drawings/vmlDrawing3.vml"/><Relationship Id="rId6" Type="http://schemas.openxmlformats.org/officeDocument/2006/relationships/image" Target="../media/image3.wmf"/><Relationship Id="rId11" Type="http://schemas.openxmlformats.org/officeDocument/2006/relationships/oleObject" Target="../embeddings/oleObject11.bin"/><Relationship Id="rId5" Type="http://schemas.openxmlformats.org/officeDocument/2006/relationships/oleObject" Target="../embeddings/oleObject8.bin"/><Relationship Id="rId15" Type="http://schemas.openxmlformats.org/officeDocument/2006/relationships/oleObject" Target="../embeddings/oleObject13.bin"/><Relationship Id="rId10" Type="http://schemas.openxmlformats.org/officeDocument/2006/relationships/image" Target="../media/image6.wmf"/><Relationship Id="rId4" Type="http://schemas.openxmlformats.org/officeDocument/2006/relationships/image" Target="../media/image5.emf"/><Relationship Id="rId9" Type="http://schemas.openxmlformats.org/officeDocument/2006/relationships/oleObject" Target="../embeddings/oleObject10.bin"/><Relationship Id="rId14" Type="http://schemas.openxmlformats.org/officeDocument/2006/relationships/image" Target="../media/image8.wmf"/></Relationships>
</file>

<file path=ppt/slides/_rels/slide5.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19.bin"/><Relationship Id="rId18" Type="http://schemas.openxmlformats.org/officeDocument/2006/relationships/image" Target="../media/image6.wmf"/><Relationship Id="rId3" Type="http://schemas.openxmlformats.org/officeDocument/2006/relationships/oleObject" Target="../embeddings/oleObject14.bin"/><Relationship Id="rId21" Type="http://schemas.openxmlformats.org/officeDocument/2006/relationships/oleObject" Target="../embeddings/oleObject23.bin"/><Relationship Id="rId7" Type="http://schemas.openxmlformats.org/officeDocument/2006/relationships/oleObject" Target="../embeddings/oleObject16.bin"/><Relationship Id="rId12" Type="http://schemas.openxmlformats.org/officeDocument/2006/relationships/image" Target="../media/image12.wmf"/><Relationship Id="rId17" Type="http://schemas.openxmlformats.org/officeDocument/2006/relationships/oleObject" Target="../embeddings/oleObject21.bin"/><Relationship Id="rId2" Type="http://schemas.openxmlformats.org/officeDocument/2006/relationships/slideLayout" Target="../slideLayouts/slideLayout7.xml"/><Relationship Id="rId16" Type="http://schemas.openxmlformats.org/officeDocument/2006/relationships/image" Target="../media/image14.wmf"/><Relationship Id="rId20" Type="http://schemas.openxmlformats.org/officeDocument/2006/relationships/image" Target="../media/image7.wmf"/><Relationship Id="rId1" Type="http://schemas.openxmlformats.org/officeDocument/2006/relationships/vmlDrawing" Target="../drawings/vmlDrawing4.vml"/><Relationship Id="rId6" Type="http://schemas.openxmlformats.org/officeDocument/2006/relationships/image" Target="../media/image3.wmf"/><Relationship Id="rId11" Type="http://schemas.openxmlformats.org/officeDocument/2006/relationships/oleObject" Target="../embeddings/oleObject18.bin"/><Relationship Id="rId24" Type="http://schemas.openxmlformats.org/officeDocument/2006/relationships/image" Target="../media/image9.wmf"/><Relationship Id="rId5" Type="http://schemas.openxmlformats.org/officeDocument/2006/relationships/oleObject" Target="../embeddings/oleObject15.bin"/><Relationship Id="rId15" Type="http://schemas.openxmlformats.org/officeDocument/2006/relationships/oleObject" Target="../embeddings/oleObject20.bin"/><Relationship Id="rId23" Type="http://schemas.openxmlformats.org/officeDocument/2006/relationships/oleObject" Target="../embeddings/oleObject24.bin"/><Relationship Id="rId10" Type="http://schemas.openxmlformats.org/officeDocument/2006/relationships/image" Target="../media/image11.wmf"/><Relationship Id="rId19" Type="http://schemas.openxmlformats.org/officeDocument/2006/relationships/oleObject" Target="../embeddings/oleObject22.bin"/><Relationship Id="rId4" Type="http://schemas.openxmlformats.org/officeDocument/2006/relationships/image" Target="../media/image10.emf"/><Relationship Id="rId9" Type="http://schemas.openxmlformats.org/officeDocument/2006/relationships/oleObject" Target="../embeddings/oleObject17.bin"/><Relationship Id="rId14" Type="http://schemas.openxmlformats.org/officeDocument/2006/relationships/image" Target="../media/image13.wmf"/><Relationship Id="rId22" Type="http://schemas.openxmlformats.org/officeDocument/2006/relationships/image" Target="../media/image8.wmf"/></Relationships>
</file>

<file path=ppt/slides/_rels/slide6.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30.bin"/><Relationship Id="rId18" Type="http://schemas.openxmlformats.org/officeDocument/2006/relationships/image" Target="../media/image6.wmf"/><Relationship Id="rId3" Type="http://schemas.openxmlformats.org/officeDocument/2006/relationships/oleObject" Target="../embeddings/oleObject25.bin"/><Relationship Id="rId21" Type="http://schemas.openxmlformats.org/officeDocument/2006/relationships/oleObject" Target="../embeddings/oleObject34.bin"/><Relationship Id="rId7" Type="http://schemas.openxmlformats.org/officeDocument/2006/relationships/oleObject" Target="../embeddings/oleObject27.bin"/><Relationship Id="rId12" Type="http://schemas.openxmlformats.org/officeDocument/2006/relationships/image" Target="../media/image16.wmf"/><Relationship Id="rId17" Type="http://schemas.openxmlformats.org/officeDocument/2006/relationships/oleObject" Target="../embeddings/oleObject32.bin"/><Relationship Id="rId2" Type="http://schemas.openxmlformats.org/officeDocument/2006/relationships/slideLayout" Target="../slideLayouts/slideLayout7.xml"/><Relationship Id="rId16" Type="http://schemas.openxmlformats.org/officeDocument/2006/relationships/image" Target="../media/image18.wmf"/><Relationship Id="rId20" Type="http://schemas.openxmlformats.org/officeDocument/2006/relationships/image" Target="../media/image7.wmf"/><Relationship Id="rId1" Type="http://schemas.openxmlformats.org/officeDocument/2006/relationships/vmlDrawing" Target="../drawings/vmlDrawing5.vml"/><Relationship Id="rId6" Type="http://schemas.openxmlformats.org/officeDocument/2006/relationships/image" Target="../media/image3.wmf"/><Relationship Id="rId11" Type="http://schemas.openxmlformats.org/officeDocument/2006/relationships/oleObject" Target="../embeddings/oleObject29.bin"/><Relationship Id="rId24" Type="http://schemas.openxmlformats.org/officeDocument/2006/relationships/image" Target="../media/image9.wmf"/><Relationship Id="rId5" Type="http://schemas.openxmlformats.org/officeDocument/2006/relationships/oleObject" Target="../embeddings/oleObject26.bin"/><Relationship Id="rId15" Type="http://schemas.openxmlformats.org/officeDocument/2006/relationships/oleObject" Target="../embeddings/oleObject31.bin"/><Relationship Id="rId23" Type="http://schemas.openxmlformats.org/officeDocument/2006/relationships/oleObject" Target="../embeddings/oleObject35.bin"/><Relationship Id="rId10" Type="http://schemas.openxmlformats.org/officeDocument/2006/relationships/image" Target="../media/image15.wmf"/><Relationship Id="rId19" Type="http://schemas.openxmlformats.org/officeDocument/2006/relationships/oleObject" Target="../embeddings/oleObject33.bin"/><Relationship Id="rId4" Type="http://schemas.openxmlformats.org/officeDocument/2006/relationships/image" Target="../media/image10.emf"/><Relationship Id="rId9" Type="http://schemas.openxmlformats.org/officeDocument/2006/relationships/oleObject" Target="../embeddings/oleObject28.bin"/><Relationship Id="rId14" Type="http://schemas.openxmlformats.org/officeDocument/2006/relationships/image" Target="../media/image17.wmf"/><Relationship Id="rId22" Type="http://schemas.openxmlformats.org/officeDocument/2006/relationships/image" Target="../media/image8.wmf"/></Relationships>
</file>

<file path=ppt/slides/_rels/slide7.xml.rels><?xml version="1.0" encoding="UTF-8" standalone="yes"?>
<Relationships xmlns="http://schemas.openxmlformats.org/package/2006/relationships"><Relationship Id="rId8" Type="http://schemas.openxmlformats.org/officeDocument/2006/relationships/image" Target="../media/image19.wmf"/><Relationship Id="rId13" Type="http://schemas.openxmlformats.org/officeDocument/2006/relationships/oleObject" Target="../embeddings/oleObject41.bin"/><Relationship Id="rId18" Type="http://schemas.openxmlformats.org/officeDocument/2006/relationships/image" Target="../media/image17.wmf"/><Relationship Id="rId26" Type="http://schemas.openxmlformats.org/officeDocument/2006/relationships/image" Target="../media/image8.wmf"/><Relationship Id="rId3" Type="http://schemas.openxmlformats.org/officeDocument/2006/relationships/oleObject" Target="../embeddings/oleObject36.bin"/><Relationship Id="rId21" Type="http://schemas.openxmlformats.org/officeDocument/2006/relationships/oleObject" Target="../embeddings/oleObject45.bin"/><Relationship Id="rId7" Type="http://schemas.openxmlformats.org/officeDocument/2006/relationships/oleObject" Target="../embeddings/oleObject38.bin"/><Relationship Id="rId12" Type="http://schemas.openxmlformats.org/officeDocument/2006/relationships/image" Target="../media/image4.wmf"/><Relationship Id="rId17" Type="http://schemas.openxmlformats.org/officeDocument/2006/relationships/oleObject" Target="../embeddings/oleObject43.bin"/><Relationship Id="rId25" Type="http://schemas.openxmlformats.org/officeDocument/2006/relationships/oleObject" Target="../embeddings/oleObject47.bin"/><Relationship Id="rId2" Type="http://schemas.openxmlformats.org/officeDocument/2006/relationships/slideLayout" Target="../slideLayouts/slideLayout7.xml"/><Relationship Id="rId16" Type="http://schemas.openxmlformats.org/officeDocument/2006/relationships/image" Target="../media/image16.wmf"/><Relationship Id="rId20" Type="http://schemas.openxmlformats.org/officeDocument/2006/relationships/image" Target="../media/image18.wmf"/><Relationship Id="rId1" Type="http://schemas.openxmlformats.org/officeDocument/2006/relationships/vmlDrawing" Target="../drawings/vmlDrawing6.vml"/><Relationship Id="rId6" Type="http://schemas.openxmlformats.org/officeDocument/2006/relationships/image" Target="../media/image3.wmf"/><Relationship Id="rId11" Type="http://schemas.openxmlformats.org/officeDocument/2006/relationships/oleObject" Target="../embeddings/oleObject40.bin"/><Relationship Id="rId24" Type="http://schemas.openxmlformats.org/officeDocument/2006/relationships/image" Target="../media/image7.wmf"/><Relationship Id="rId5" Type="http://schemas.openxmlformats.org/officeDocument/2006/relationships/oleObject" Target="../embeddings/oleObject37.bin"/><Relationship Id="rId15" Type="http://schemas.openxmlformats.org/officeDocument/2006/relationships/oleObject" Target="../embeddings/oleObject42.bin"/><Relationship Id="rId23" Type="http://schemas.openxmlformats.org/officeDocument/2006/relationships/oleObject" Target="../embeddings/oleObject46.bin"/><Relationship Id="rId28" Type="http://schemas.openxmlformats.org/officeDocument/2006/relationships/image" Target="../media/image9.wmf"/><Relationship Id="rId10" Type="http://schemas.openxmlformats.org/officeDocument/2006/relationships/image" Target="../media/image20.wmf"/><Relationship Id="rId19" Type="http://schemas.openxmlformats.org/officeDocument/2006/relationships/oleObject" Target="../embeddings/oleObject44.bin"/><Relationship Id="rId4" Type="http://schemas.openxmlformats.org/officeDocument/2006/relationships/image" Target="../media/image10.emf"/><Relationship Id="rId9" Type="http://schemas.openxmlformats.org/officeDocument/2006/relationships/oleObject" Target="../embeddings/oleObject39.bin"/><Relationship Id="rId14" Type="http://schemas.openxmlformats.org/officeDocument/2006/relationships/image" Target="../media/image15.wmf"/><Relationship Id="rId22" Type="http://schemas.openxmlformats.org/officeDocument/2006/relationships/image" Target="../media/image6.wmf"/><Relationship Id="rId27" Type="http://schemas.openxmlformats.org/officeDocument/2006/relationships/oleObject" Target="../embeddings/oleObject48.bin"/></Relationships>
</file>

<file path=ppt/slides/_rels/slide8.xml.rels><?xml version="1.0" encoding="UTF-8" standalone="yes"?>
<Relationships xmlns="http://schemas.openxmlformats.org/package/2006/relationships"><Relationship Id="rId8" Type="http://schemas.openxmlformats.org/officeDocument/2006/relationships/image" Target="../media/image16.wmf"/><Relationship Id="rId3" Type="http://schemas.openxmlformats.org/officeDocument/2006/relationships/oleObject" Target="../embeddings/oleObject49.bin"/><Relationship Id="rId7" Type="http://schemas.openxmlformats.org/officeDocument/2006/relationships/oleObject" Target="../embeddings/oleObject51.bin"/><Relationship Id="rId12" Type="http://schemas.openxmlformats.org/officeDocument/2006/relationships/image" Target="../media/image18.wmf"/><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15.wmf"/><Relationship Id="rId11" Type="http://schemas.openxmlformats.org/officeDocument/2006/relationships/oleObject" Target="../embeddings/oleObject53.bin"/><Relationship Id="rId5" Type="http://schemas.openxmlformats.org/officeDocument/2006/relationships/oleObject" Target="../embeddings/oleObject50.bin"/><Relationship Id="rId10" Type="http://schemas.openxmlformats.org/officeDocument/2006/relationships/image" Target="../media/image17.wmf"/><Relationship Id="rId4" Type="http://schemas.openxmlformats.org/officeDocument/2006/relationships/image" Target="../media/image21.emf"/><Relationship Id="rId9" Type="http://schemas.openxmlformats.org/officeDocument/2006/relationships/oleObject" Target="../embeddings/oleObject52.bin"/></Relationships>
</file>

<file path=ppt/slides/_rels/slide9.xml.rels><?xml version="1.0" encoding="UTF-8" standalone="yes"?>
<Relationships xmlns="http://schemas.openxmlformats.org/package/2006/relationships"><Relationship Id="rId8" Type="http://schemas.openxmlformats.org/officeDocument/2006/relationships/image" Target="../media/image24.wmf"/><Relationship Id="rId13" Type="http://schemas.openxmlformats.org/officeDocument/2006/relationships/oleObject" Target="../embeddings/oleObject59.bin"/><Relationship Id="rId18" Type="http://schemas.openxmlformats.org/officeDocument/2006/relationships/image" Target="../media/image25.wmf"/><Relationship Id="rId3" Type="http://schemas.openxmlformats.org/officeDocument/2006/relationships/oleObject" Target="../embeddings/oleObject54.bin"/><Relationship Id="rId21" Type="http://schemas.openxmlformats.org/officeDocument/2006/relationships/oleObject" Target="../embeddings/oleObject63.bin"/><Relationship Id="rId7" Type="http://schemas.openxmlformats.org/officeDocument/2006/relationships/oleObject" Target="../embeddings/oleObject56.bin"/><Relationship Id="rId12" Type="http://schemas.openxmlformats.org/officeDocument/2006/relationships/image" Target="../media/image16.wmf"/><Relationship Id="rId17" Type="http://schemas.openxmlformats.org/officeDocument/2006/relationships/oleObject" Target="../embeddings/oleObject61.bin"/><Relationship Id="rId2" Type="http://schemas.openxmlformats.org/officeDocument/2006/relationships/slideLayout" Target="../slideLayouts/slideLayout7.xml"/><Relationship Id="rId16" Type="http://schemas.openxmlformats.org/officeDocument/2006/relationships/image" Target="../media/image18.wmf"/><Relationship Id="rId20" Type="http://schemas.openxmlformats.org/officeDocument/2006/relationships/image" Target="../media/image26.wmf"/><Relationship Id="rId1" Type="http://schemas.openxmlformats.org/officeDocument/2006/relationships/vmlDrawing" Target="../drawings/vmlDrawing8.vml"/><Relationship Id="rId6" Type="http://schemas.openxmlformats.org/officeDocument/2006/relationships/image" Target="../media/image23.wmf"/><Relationship Id="rId11" Type="http://schemas.openxmlformats.org/officeDocument/2006/relationships/oleObject" Target="../embeddings/oleObject58.bin"/><Relationship Id="rId5" Type="http://schemas.openxmlformats.org/officeDocument/2006/relationships/oleObject" Target="../embeddings/oleObject55.bin"/><Relationship Id="rId15" Type="http://schemas.openxmlformats.org/officeDocument/2006/relationships/oleObject" Target="../embeddings/oleObject60.bin"/><Relationship Id="rId10" Type="http://schemas.openxmlformats.org/officeDocument/2006/relationships/image" Target="../media/image15.wmf"/><Relationship Id="rId19" Type="http://schemas.openxmlformats.org/officeDocument/2006/relationships/oleObject" Target="../embeddings/oleObject62.bin"/><Relationship Id="rId4" Type="http://schemas.openxmlformats.org/officeDocument/2006/relationships/image" Target="../media/image22.emf"/><Relationship Id="rId9" Type="http://schemas.openxmlformats.org/officeDocument/2006/relationships/oleObject" Target="../embeddings/oleObject57.bin"/><Relationship Id="rId14" Type="http://schemas.openxmlformats.org/officeDocument/2006/relationships/image" Target="../media/image17.wmf"/><Relationship Id="rId22" Type="http://schemas.openxmlformats.org/officeDocument/2006/relationships/image" Target="../media/image27.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endParaRPr lang="en-GB" altLang="en-US" sz="1800" dirty="0" smtClean="0">
              <a:solidFill>
                <a:srgbClr val="042960"/>
              </a:solidFill>
            </a:endParaRP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1: Simple Regression Analysis</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t>
            </a:r>
            <a:r>
              <a:rPr lang="en-GB" sz="1600" dirty="0" smtClean="0">
                <a:solidFill>
                  <a:srgbClr val="000000"/>
                </a:solidFill>
                <a:latin typeface="Arial" pitchFamily="34" charset="0"/>
                <a:ea typeface="Calibri" pitchFamily="34" charset="0"/>
                <a:cs typeface="Arial" pitchFamily="34" charset="0"/>
              </a:rPr>
              <a:t>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1433342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bwMode="auto">
          <a:xfrm>
            <a:off x="856800" y="923925"/>
            <a:ext cx="7606800" cy="42636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4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graphicFrame>
        <p:nvGraphicFramePr>
          <p:cNvPr id="100355" name="Object 3"/>
          <p:cNvGraphicFramePr>
            <a:graphicFrameLocks noChangeAspect="1"/>
          </p:cNvGraphicFramePr>
          <p:nvPr>
            <p:extLst>
              <p:ext uri="{D42A27DB-BD31-4B8C-83A1-F6EECF244321}">
                <p14:modId xmlns:p14="http://schemas.microsoft.com/office/powerpoint/2010/main" val="3687731206"/>
              </p:ext>
            </p:extLst>
          </p:nvPr>
        </p:nvGraphicFramePr>
        <p:xfrm>
          <a:off x="1447800" y="828675"/>
          <a:ext cx="6581775" cy="4500563"/>
        </p:xfrm>
        <a:graphic>
          <a:graphicData uri="http://schemas.openxmlformats.org/presentationml/2006/ole">
            <mc:AlternateContent xmlns:mc="http://schemas.openxmlformats.org/markup-compatibility/2006">
              <mc:Choice xmlns:v="urn:schemas-microsoft-com:vml" Requires="v">
                <p:oleObj spid="_x0000_s100633" name="Worksheet" r:id="rId3" imgW="8944291" imgH="6020282" progId="Excel.Sheet.8">
                  <p:embed/>
                </p:oleObj>
              </mc:Choice>
              <mc:Fallback>
                <p:oleObj name="Worksheet" r:id="rId3" imgW="8944291" imgH="6020282" progId="Excel.Sheet.8">
                  <p:embed/>
                  <p:pic>
                    <p:nvPicPr>
                      <p:cNvPr id="0" name="Object 3"/>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828675"/>
                        <a:ext cx="6581775" cy="4500563"/>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0357" name="Line 5"/>
          <p:cNvSpPr>
            <a:spLocks noChangeAspect="1" noChangeShapeType="1"/>
          </p:cNvSpPr>
          <p:nvPr/>
        </p:nvSpPr>
        <p:spPr bwMode="auto">
          <a:xfrm flipV="1">
            <a:off x="1571625" y="1376363"/>
            <a:ext cx="1588" cy="31083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0361" name="Line 9"/>
          <p:cNvSpPr>
            <a:spLocks noChangeAspect="1" noChangeShapeType="1"/>
          </p:cNvSpPr>
          <p:nvPr/>
        </p:nvSpPr>
        <p:spPr bwMode="auto">
          <a:xfrm flipV="1">
            <a:off x="3848100"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0362" name="Line 10"/>
          <p:cNvSpPr>
            <a:spLocks noChangeAspect="1" noChangeShapeType="1"/>
          </p:cNvSpPr>
          <p:nvPr/>
        </p:nvSpPr>
        <p:spPr bwMode="auto">
          <a:xfrm flipV="1">
            <a:off x="4733925"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0363" name="Line 11"/>
          <p:cNvSpPr>
            <a:spLocks noChangeAspect="1" noChangeShapeType="1"/>
          </p:cNvSpPr>
          <p:nvPr/>
        </p:nvSpPr>
        <p:spPr bwMode="auto">
          <a:xfrm flipV="1">
            <a:off x="5611813"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0368" name="Line 16"/>
          <p:cNvSpPr>
            <a:spLocks noChangeAspect="1" noChangeShapeType="1"/>
          </p:cNvSpPr>
          <p:nvPr/>
        </p:nvSpPr>
        <p:spPr bwMode="auto">
          <a:xfrm flipV="1">
            <a:off x="2960688"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0371" name="Text Box 19"/>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line is called the fitted model and the values of </a:t>
            </a:r>
            <a:r>
              <a:rPr lang="en-GB" sz="1500" b="1" i="1"/>
              <a:t>Y</a:t>
            </a:r>
            <a:r>
              <a:rPr lang="en-GB" sz="1500" b="1"/>
              <a:t> predicted by it are called the fitted values of </a:t>
            </a:r>
            <a:r>
              <a:rPr lang="en-GB" sz="1500" b="1" i="1"/>
              <a:t>Y</a:t>
            </a:r>
            <a:r>
              <a:rPr lang="en-GB" sz="1500" b="1"/>
              <a:t>.  They are given by the heights of the </a:t>
            </a:r>
            <a:r>
              <a:rPr lang="en-GB" sz="1500" b="1" i="1"/>
              <a:t>R</a:t>
            </a:r>
            <a:r>
              <a:rPr lang="en-GB" sz="1500" b="1"/>
              <a:t> points.</a:t>
            </a:r>
            <a:endParaRPr lang="en-GB" sz="1500" b="1">
              <a:latin typeface="Times New Roman" pitchFamily="18" charset="0"/>
            </a:endParaRPr>
          </a:p>
        </p:txBody>
      </p:sp>
      <p:sp>
        <p:nvSpPr>
          <p:cNvPr id="100383" name="Line 31"/>
          <p:cNvSpPr>
            <a:spLocks noChangeAspect="1" noChangeShapeType="1"/>
          </p:cNvSpPr>
          <p:nvPr/>
        </p:nvSpPr>
        <p:spPr bwMode="auto">
          <a:xfrm flipV="1">
            <a:off x="2960688" y="3067050"/>
            <a:ext cx="1587" cy="1417638"/>
          </a:xfrm>
          <a:prstGeom prst="line">
            <a:avLst/>
          </a:prstGeom>
          <a:noFill/>
          <a:ln w="1270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0384" name="Line 32"/>
          <p:cNvSpPr>
            <a:spLocks noChangeAspect="1" noChangeShapeType="1"/>
          </p:cNvSpPr>
          <p:nvPr/>
        </p:nvSpPr>
        <p:spPr bwMode="auto">
          <a:xfrm flipV="1">
            <a:off x="3848100" y="2747963"/>
            <a:ext cx="1588" cy="1736725"/>
          </a:xfrm>
          <a:prstGeom prst="line">
            <a:avLst/>
          </a:prstGeom>
          <a:noFill/>
          <a:ln w="1270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0387" name="Line 35"/>
          <p:cNvSpPr>
            <a:spLocks noChangeAspect="1" noChangeShapeType="1"/>
          </p:cNvSpPr>
          <p:nvPr/>
        </p:nvSpPr>
        <p:spPr bwMode="auto">
          <a:xfrm flipV="1">
            <a:off x="4733925" y="2505075"/>
            <a:ext cx="1588" cy="1873250"/>
          </a:xfrm>
          <a:prstGeom prst="line">
            <a:avLst/>
          </a:prstGeom>
          <a:noFill/>
          <a:ln w="1270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0389" name="Line 37"/>
          <p:cNvSpPr>
            <a:spLocks noChangeAspect="1" noChangeShapeType="1"/>
          </p:cNvSpPr>
          <p:nvPr/>
        </p:nvSpPr>
        <p:spPr bwMode="auto">
          <a:xfrm flipV="1">
            <a:off x="5611813" y="2217738"/>
            <a:ext cx="1587" cy="2193925"/>
          </a:xfrm>
          <a:prstGeom prst="line">
            <a:avLst/>
          </a:prstGeom>
          <a:noFill/>
          <a:ln w="1270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0417" name="Text Box 6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9</a:t>
            </a:r>
          </a:p>
        </p:txBody>
      </p:sp>
      <p:sp>
        <p:nvSpPr>
          <p:cNvPr id="4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3"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SIMPLE REGRESSION MODEL</a:t>
            </a:r>
            <a:endParaRPr lang="en-GB" sz="1600" dirty="0">
              <a:latin typeface="Times New Roman" pitchFamily="18" charset="0"/>
            </a:endParaRPr>
          </a:p>
        </p:txBody>
      </p:sp>
      <p:sp>
        <p:nvSpPr>
          <p:cNvPr id="44" name="Line 5"/>
          <p:cNvSpPr>
            <a:spLocks noChangeAspect="1" noChangeShapeType="1"/>
          </p:cNvSpPr>
          <p:nvPr/>
        </p:nvSpPr>
        <p:spPr bwMode="auto">
          <a:xfrm>
            <a:off x="1571625" y="4484688"/>
            <a:ext cx="5027613" cy="1587"/>
          </a:xfrm>
          <a:prstGeom prst="line">
            <a:avLst/>
          </a:prstGeom>
          <a:noFill/>
          <a:ln w="127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6" name="Text Box 6"/>
          <p:cNvSpPr txBox="1">
            <a:spLocks noChangeAspect="1" noChangeArrowheads="1"/>
          </p:cNvSpPr>
          <p:nvPr/>
        </p:nvSpPr>
        <p:spPr bwMode="auto">
          <a:xfrm>
            <a:off x="1295399" y="1323974"/>
            <a:ext cx="276225" cy="2762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Y</a:t>
            </a:r>
            <a:endParaRPr lang="en-US" sz="2400" dirty="0">
              <a:solidFill>
                <a:schemeClr val="hlink"/>
              </a:solidFill>
              <a:latin typeface="+mn-lt"/>
            </a:endParaRPr>
          </a:p>
        </p:txBody>
      </p:sp>
      <p:sp>
        <p:nvSpPr>
          <p:cNvPr id="47" name="Rectangle 16"/>
          <p:cNvSpPr>
            <a:spLocks noChangeArrowheads="1"/>
          </p:cNvSpPr>
          <p:nvPr/>
        </p:nvSpPr>
        <p:spPr bwMode="auto">
          <a:xfrm>
            <a:off x="2012950" y="769938"/>
            <a:ext cx="2111375" cy="9144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9" name="Oval 39"/>
          <p:cNvSpPr>
            <a:spLocks noChangeAspect="1" noChangeArrowheads="1"/>
          </p:cNvSpPr>
          <p:nvPr/>
        </p:nvSpPr>
        <p:spPr bwMode="auto">
          <a:xfrm>
            <a:off x="2209800" y="1001713"/>
            <a:ext cx="92075" cy="92075"/>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en-GB"/>
          </a:p>
        </p:txBody>
      </p:sp>
      <p:sp>
        <p:nvSpPr>
          <p:cNvPr id="50" name="Oval 43"/>
          <p:cNvSpPr>
            <a:spLocks noChangeAspect="1" noChangeArrowheads="1"/>
          </p:cNvSpPr>
          <p:nvPr/>
        </p:nvSpPr>
        <p:spPr bwMode="auto">
          <a:xfrm>
            <a:off x="2209800" y="1385888"/>
            <a:ext cx="92075" cy="92075"/>
          </a:xfrm>
          <a:prstGeom prst="ellipse">
            <a:avLst/>
          </a:prstGeom>
          <a:solidFill>
            <a:srgbClr val="00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en-GB"/>
          </a:p>
        </p:txBody>
      </p:sp>
      <p:sp>
        <p:nvSpPr>
          <p:cNvPr id="51" name="Text Box 69"/>
          <p:cNvSpPr txBox="1">
            <a:spLocks noChangeAspect="1" noChangeArrowheads="1"/>
          </p:cNvSpPr>
          <p:nvPr/>
        </p:nvSpPr>
        <p:spPr bwMode="auto">
          <a:xfrm>
            <a:off x="2438400" y="1290638"/>
            <a:ext cx="1533525" cy="29845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   </a:t>
            </a:r>
            <a:r>
              <a:rPr lang="en-US" sz="1800" b="1" dirty="0">
                <a:solidFill>
                  <a:schemeClr val="tx2"/>
                </a:solidFill>
                <a:latin typeface="+mn-lt"/>
              </a:rPr>
              <a:t>(fitted value)</a:t>
            </a:r>
            <a:endParaRPr lang="en-US" sz="2400" dirty="0">
              <a:solidFill>
                <a:schemeClr val="hlink"/>
              </a:solidFill>
              <a:latin typeface="+mn-lt"/>
            </a:endParaRPr>
          </a:p>
        </p:txBody>
      </p:sp>
      <p:sp>
        <p:nvSpPr>
          <p:cNvPr id="52" name="Text Box 70"/>
          <p:cNvSpPr txBox="1">
            <a:spLocks noChangeAspect="1" noChangeArrowheads="1"/>
          </p:cNvSpPr>
          <p:nvPr/>
        </p:nvSpPr>
        <p:spPr bwMode="auto">
          <a:xfrm>
            <a:off x="2403475" y="890588"/>
            <a:ext cx="1752600" cy="31908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Y</a:t>
            </a:r>
            <a:r>
              <a:rPr lang="en-US" sz="1800" b="1" dirty="0">
                <a:solidFill>
                  <a:schemeClr val="tx2"/>
                </a:solidFill>
                <a:latin typeface="+mn-lt"/>
              </a:rPr>
              <a:t> (actual value)</a:t>
            </a:r>
            <a:endParaRPr lang="en-US" sz="2400" dirty="0">
              <a:solidFill>
                <a:schemeClr val="hlink"/>
              </a:solidFill>
              <a:latin typeface="+mn-lt"/>
            </a:endParaRPr>
          </a:p>
        </p:txBody>
      </p:sp>
      <p:graphicFrame>
        <p:nvGraphicFramePr>
          <p:cNvPr id="53" name="Object 52"/>
          <p:cNvGraphicFramePr>
            <a:graphicFrameLocks noChangeAspect="1"/>
          </p:cNvGraphicFramePr>
          <p:nvPr>
            <p:extLst>
              <p:ext uri="{D42A27DB-BD31-4B8C-83A1-F6EECF244321}">
                <p14:modId xmlns:p14="http://schemas.microsoft.com/office/powerpoint/2010/main" val="162493786"/>
              </p:ext>
            </p:extLst>
          </p:nvPr>
        </p:nvGraphicFramePr>
        <p:xfrm>
          <a:off x="2393950" y="1274763"/>
          <a:ext cx="203200" cy="266700"/>
        </p:xfrm>
        <a:graphic>
          <a:graphicData uri="http://schemas.openxmlformats.org/presentationml/2006/ole">
            <mc:AlternateContent xmlns:mc="http://schemas.openxmlformats.org/markup-compatibility/2006">
              <mc:Choice xmlns:v="urn:schemas-microsoft-com:vml" Requires="v">
                <p:oleObj spid="_x0000_s100634" name="Equation" r:id="rId5" imgW="203040" imgH="266400" progId="Equation.DSMT4">
                  <p:embed/>
                </p:oleObj>
              </mc:Choice>
              <mc:Fallback>
                <p:oleObj name="Equation" r:id="rId5" imgW="203040" imgH="266400" progId="Equation.DSMT4">
                  <p:embed/>
                  <p:pic>
                    <p:nvPicPr>
                      <p:cNvPr id="0" name=""/>
                      <p:cNvPicPr/>
                      <p:nvPr/>
                    </p:nvPicPr>
                    <p:blipFill>
                      <a:blip r:embed="rId6"/>
                      <a:stretch>
                        <a:fillRect/>
                      </a:stretch>
                    </p:blipFill>
                    <p:spPr>
                      <a:xfrm>
                        <a:off x="2393950" y="1274763"/>
                        <a:ext cx="203200" cy="266700"/>
                      </a:xfrm>
                      <a:prstGeom prst="rect">
                        <a:avLst/>
                      </a:prstGeom>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947109794"/>
              </p:ext>
            </p:extLst>
          </p:nvPr>
        </p:nvGraphicFramePr>
        <p:xfrm>
          <a:off x="6711950" y="1630363"/>
          <a:ext cx="1295400" cy="341312"/>
        </p:xfrm>
        <a:graphic>
          <a:graphicData uri="http://schemas.openxmlformats.org/presentationml/2006/ole">
            <mc:AlternateContent xmlns:mc="http://schemas.openxmlformats.org/markup-compatibility/2006">
              <mc:Choice xmlns:v="urn:schemas-microsoft-com:vml" Requires="v">
                <p:oleObj spid="_x0000_s100635" name="Equation" r:id="rId7" imgW="1295400" imgH="342900" progId="Equation.DSMT4">
                  <p:embed/>
                </p:oleObj>
              </mc:Choice>
              <mc:Fallback>
                <p:oleObj name="Equation" r:id="rId7" imgW="1295400" imgH="342900"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11950" y="1630363"/>
                        <a:ext cx="12954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4000897078"/>
              </p:ext>
            </p:extLst>
          </p:nvPr>
        </p:nvGraphicFramePr>
        <p:xfrm>
          <a:off x="1271588" y="3363913"/>
          <a:ext cx="254000" cy="341312"/>
        </p:xfrm>
        <a:graphic>
          <a:graphicData uri="http://schemas.openxmlformats.org/presentationml/2006/ole">
            <mc:AlternateContent xmlns:mc="http://schemas.openxmlformats.org/markup-compatibility/2006">
              <mc:Choice xmlns:v="urn:schemas-microsoft-com:vml" Requires="v">
                <p:oleObj spid="_x0000_s100636" name="Equation" r:id="rId9" imgW="253890" imgH="342751" progId="Equation.DSMT4">
                  <p:embed/>
                </p:oleObj>
              </mc:Choice>
              <mc:Fallback>
                <p:oleObj name="Equation" r:id="rId9" imgW="253890" imgH="342751" progId="Equation.DSMT4">
                  <p:embed/>
                  <p:pic>
                    <p:nvPicPr>
                      <p:cNvPr id="0" name="Object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71588" y="3363913"/>
                        <a:ext cx="254000"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45" name="Group 23"/>
          <p:cNvGrpSpPr>
            <a:grpSpLocks/>
          </p:cNvGrpSpPr>
          <p:nvPr/>
        </p:nvGrpSpPr>
        <p:grpSpPr bwMode="auto">
          <a:xfrm>
            <a:off x="2841625" y="4521200"/>
            <a:ext cx="4021138" cy="376238"/>
            <a:chOff x="1790" y="2758"/>
            <a:chExt cx="2533" cy="237"/>
          </a:xfrm>
        </p:grpSpPr>
        <p:sp>
          <p:nvSpPr>
            <p:cNvPr id="60" name="Text Box 24"/>
            <p:cNvSpPr txBox="1">
              <a:spLocks noChangeAspect="1" noChangeArrowheads="1"/>
            </p:cNvSpPr>
            <p:nvPr/>
          </p:nvSpPr>
          <p:spPr bwMode="auto">
            <a:xfrm>
              <a:off x="4202" y="2760"/>
              <a:ext cx="121" cy="12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a:solidFill>
                    <a:schemeClr val="tx2"/>
                  </a:solidFill>
                  <a:latin typeface="+mn-lt"/>
                </a:rPr>
                <a:t>X</a:t>
              </a:r>
              <a:endParaRPr lang="en-US" sz="2400">
                <a:solidFill>
                  <a:schemeClr val="hlink"/>
                </a:solidFill>
                <a:latin typeface="+mn-lt"/>
              </a:endParaRPr>
            </a:p>
          </p:txBody>
        </p:sp>
        <p:sp>
          <p:nvSpPr>
            <p:cNvPr id="61" name="Text Box 25"/>
            <p:cNvSpPr txBox="1">
              <a:spLocks noChangeAspect="1" noChangeArrowheads="1"/>
            </p:cNvSpPr>
            <p:nvPr/>
          </p:nvSpPr>
          <p:spPr bwMode="auto">
            <a:xfrm>
              <a:off x="1790" y="2761"/>
              <a:ext cx="215"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1</a:t>
              </a:r>
              <a:endParaRPr lang="en-US" sz="2400" dirty="0">
                <a:solidFill>
                  <a:schemeClr val="hlink"/>
                </a:solidFill>
                <a:latin typeface="+mn-lt"/>
              </a:endParaRPr>
            </a:p>
          </p:txBody>
        </p:sp>
        <p:sp>
          <p:nvSpPr>
            <p:cNvPr id="62" name="Text Box 26"/>
            <p:cNvSpPr txBox="1">
              <a:spLocks noChangeAspect="1" noChangeArrowheads="1"/>
            </p:cNvSpPr>
            <p:nvPr/>
          </p:nvSpPr>
          <p:spPr bwMode="auto">
            <a:xfrm>
              <a:off x="2352" y="2761"/>
              <a:ext cx="215"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2</a:t>
              </a:r>
              <a:endParaRPr lang="en-US" sz="2400" dirty="0">
                <a:solidFill>
                  <a:schemeClr val="hlink"/>
                </a:solidFill>
                <a:latin typeface="+mn-lt"/>
              </a:endParaRPr>
            </a:p>
          </p:txBody>
        </p:sp>
        <p:sp>
          <p:nvSpPr>
            <p:cNvPr id="63" name="Text Box 27"/>
            <p:cNvSpPr txBox="1">
              <a:spLocks noChangeAspect="1" noChangeArrowheads="1"/>
            </p:cNvSpPr>
            <p:nvPr/>
          </p:nvSpPr>
          <p:spPr bwMode="auto">
            <a:xfrm>
              <a:off x="2913" y="2758"/>
              <a:ext cx="239" cy="23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3</a:t>
              </a:r>
              <a:endParaRPr lang="en-US" sz="2400" dirty="0">
                <a:solidFill>
                  <a:schemeClr val="hlink"/>
                </a:solidFill>
                <a:latin typeface="+mn-lt"/>
              </a:endParaRPr>
            </a:p>
          </p:txBody>
        </p:sp>
        <p:sp>
          <p:nvSpPr>
            <p:cNvPr id="64" name="Text Box 28"/>
            <p:cNvSpPr txBox="1">
              <a:spLocks noChangeAspect="1" noChangeArrowheads="1"/>
            </p:cNvSpPr>
            <p:nvPr/>
          </p:nvSpPr>
          <p:spPr bwMode="auto">
            <a:xfrm>
              <a:off x="3466" y="2761"/>
              <a:ext cx="286"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a:solidFill>
                    <a:schemeClr val="tx2"/>
                  </a:solidFill>
                  <a:latin typeface="+mn-lt"/>
                </a:rPr>
                <a:t>X</a:t>
              </a:r>
              <a:r>
                <a:rPr lang="en-US" sz="1800" b="1" baseline="-25000">
                  <a:solidFill>
                    <a:schemeClr val="tx2"/>
                  </a:solidFill>
                  <a:latin typeface="+mn-lt"/>
                </a:rPr>
                <a:t>4</a:t>
              </a:r>
              <a:endParaRPr lang="en-US" sz="2400">
                <a:solidFill>
                  <a:srgbClr val="FF0000"/>
                </a:solidFill>
                <a:latin typeface="+mn-lt"/>
              </a:endParaRPr>
            </a:p>
          </p:txBody>
        </p:sp>
      </p:grpSp>
      <p:graphicFrame>
        <p:nvGraphicFramePr>
          <p:cNvPr id="5" name="Object 4"/>
          <p:cNvGraphicFramePr>
            <a:graphicFrameLocks noChangeAspect="1"/>
          </p:cNvGraphicFramePr>
          <p:nvPr>
            <p:extLst>
              <p:ext uri="{D42A27DB-BD31-4B8C-83A1-F6EECF244321}">
                <p14:modId xmlns:p14="http://schemas.microsoft.com/office/powerpoint/2010/main" val="773556377"/>
              </p:ext>
            </p:extLst>
          </p:nvPr>
        </p:nvGraphicFramePr>
        <p:xfrm>
          <a:off x="3025775" y="2484438"/>
          <a:ext cx="228600" cy="303212"/>
        </p:xfrm>
        <a:graphic>
          <a:graphicData uri="http://schemas.openxmlformats.org/presentationml/2006/ole">
            <mc:AlternateContent xmlns:mc="http://schemas.openxmlformats.org/markup-compatibility/2006">
              <mc:Choice xmlns:v="urn:schemas-microsoft-com:vml" Requires="v">
                <p:oleObj spid="_x0000_s100637" name="Equation" r:id="rId11" imgW="228600" imgH="304560" progId="Equation.DSMT4">
                  <p:embed/>
                </p:oleObj>
              </mc:Choice>
              <mc:Fallback>
                <p:oleObj name="Equation" r:id="rId11" imgW="228600" imgH="304560" progId="Equation.DSMT4">
                  <p:embed/>
                  <p:pic>
                    <p:nvPicPr>
                      <p:cNvPr id="0" name="Object 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025775" y="2484438"/>
                        <a:ext cx="2286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313382597"/>
              </p:ext>
            </p:extLst>
          </p:nvPr>
        </p:nvGraphicFramePr>
        <p:xfrm>
          <a:off x="3895725" y="3236913"/>
          <a:ext cx="241300" cy="303212"/>
        </p:xfrm>
        <a:graphic>
          <a:graphicData uri="http://schemas.openxmlformats.org/presentationml/2006/ole">
            <mc:AlternateContent xmlns:mc="http://schemas.openxmlformats.org/markup-compatibility/2006">
              <mc:Choice xmlns:v="urn:schemas-microsoft-com:vml" Requires="v">
                <p:oleObj spid="_x0000_s100638" name="Equation" r:id="rId13" imgW="241200" imgH="304560" progId="Equation.DSMT4">
                  <p:embed/>
                </p:oleObj>
              </mc:Choice>
              <mc:Fallback>
                <p:oleObj name="Equation" r:id="rId13" imgW="241200" imgH="304560" progId="Equation.DSMT4">
                  <p:embed/>
                  <p:pic>
                    <p:nvPicPr>
                      <p:cNvPr id="0" name="Object 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895725" y="3236913"/>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837497637"/>
              </p:ext>
            </p:extLst>
          </p:nvPr>
        </p:nvGraphicFramePr>
        <p:xfrm>
          <a:off x="4772025" y="3036888"/>
          <a:ext cx="241300" cy="303212"/>
        </p:xfrm>
        <a:graphic>
          <a:graphicData uri="http://schemas.openxmlformats.org/presentationml/2006/ole">
            <mc:AlternateContent xmlns:mc="http://schemas.openxmlformats.org/markup-compatibility/2006">
              <mc:Choice xmlns:v="urn:schemas-microsoft-com:vml" Requires="v">
                <p:oleObj spid="_x0000_s100639" name="Equation" r:id="rId15" imgW="241200" imgH="304560" progId="Equation.DSMT4">
                  <p:embed/>
                </p:oleObj>
              </mc:Choice>
              <mc:Fallback>
                <p:oleObj name="Equation" r:id="rId15" imgW="241200" imgH="304560" progId="Equation.DSMT4">
                  <p:embed/>
                  <p:pic>
                    <p:nvPicPr>
                      <p:cNvPr id="0" name="Object 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772025" y="3036888"/>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465887695"/>
              </p:ext>
            </p:extLst>
          </p:nvPr>
        </p:nvGraphicFramePr>
        <p:xfrm>
          <a:off x="5676900" y="1217613"/>
          <a:ext cx="241300" cy="303212"/>
        </p:xfrm>
        <a:graphic>
          <a:graphicData uri="http://schemas.openxmlformats.org/presentationml/2006/ole">
            <mc:AlternateContent xmlns:mc="http://schemas.openxmlformats.org/markup-compatibility/2006">
              <mc:Choice xmlns:v="urn:schemas-microsoft-com:vml" Requires="v">
                <p:oleObj spid="_x0000_s100640" name="Equation" r:id="rId17" imgW="241200" imgH="304560" progId="Equation.DSMT4">
                  <p:embed/>
                </p:oleObj>
              </mc:Choice>
              <mc:Fallback>
                <p:oleObj name="Equation" r:id="rId17" imgW="241200" imgH="304560" progId="Equation.DSMT4">
                  <p:embed/>
                  <p:pic>
                    <p:nvPicPr>
                      <p:cNvPr id="0" name="Object 10"/>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676900" y="1217613"/>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2473527306"/>
              </p:ext>
            </p:extLst>
          </p:nvPr>
        </p:nvGraphicFramePr>
        <p:xfrm>
          <a:off x="5664200" y="2136775"/>
          <a:ext cx="266700" cy="303213"/>
        </p:xfrm>
        <a:graphic>
          <a:graphicData uri="http://schemas.openxmlformats.org/presentationml/2006/ole">
            <mc:AlternateContent xmlns:mc="http://schemas.openxmlformats.org/markup-compatibility/2006">
              <mc:Choice xmlns:v="urn:schemas-microsoft-com:vml" Requires="v">
                <p:oleObj spid="_x0000_s100641" name="Equation" r:id="rId19" imgW="266400" imgH="304560" progId="Equation.DSMT4">
                  <p:embed/>
                </p:oleObj>
              </mc:Choice>
              <mc:Fallback>
                <p:oleObj name="Equation" r:id="rId19" imgW="266400" imgH="304560" progId="Equation.DSMT4">
                  <p:embed/>
                  <p:pic>
                    <p:nvPicPr>
                      <p:cNvPr id="0" name="Object 6"/>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664200" y="2136775"/>
                        <a:ext cx="266700" cy="303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2885078711"/>
              </p:ext>
            </p:extLst>
          </p:nvPr>
        </p:nvGraphicFramePr>
        <p:xfrm>
          <a:off x="4692650" y="2079625"/>
          <a:ext cx="266700" cy="303213"/>
        </p:xfrm>
        <a:graphic>
          <a:graphicData uri="http://schemas.openxmlformats.org/presentationml/2006/ole">
            <mc:AlternateContent xmlns:mc="http://schemas.openxmlformats.org/markup-compatibility/2006">
              <mc:Choice xmlns:v="urn:schemas-microsoft-com:vml" Requires="v">
                <p:oleObj spid="_x0000_s100642" name="Equation" r:id="rId21" imgW="266400" imgH="304560" progId="Equation.DSMT4">
                  <p:embed/>
                </p:oleObj>
              </mc:Choice>
              <mc:Fallback>
                <p:oleObj name="Equation" r:id="rId21" imgW="266400" imgH="304560" progId="Equation.DSMT4">
                  <p:embed/>
                  <p:pic>
                    <p:nvPicPr>
                      <p:cNvPr id="0" name="Object 8"/>
                      <p:cNvPicPr>
                        <a:picLocks noChangeAspect="1" noChangeArrowheads="1"/>
                      </p:cNvPicPr>
                      <p:nvPr/>
                    </p:nvPicPr>
                    <p:blipFill>
                      <a:blip r:embed="rId22"/>
                      <a:srcRect/>
                      <a:stretch>
                        <a:fillRect/>
                      </a:stretch>
                    </p:blipFill>
                    <p:spPr bwMode="auto">
                      <a:xfrm>
                        <a:off x="4692650" y="2079625"/>
                        <a:ext cx="266700" cy="303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754452743"/>
              </p:ext>
            </p:extLst>
          </p:nvPr>
        </p:nvGraphicFramePr>
        <p:xfrm>
          <a:off x="3806825" y="2355850"/>
          <a:ext cx="266700" cy="303213"/>
        </p:xfrm>
        <a:graphic>
          <a:graphicData uri="http://schemas.openxmlformats.org/presentationml/2006/ole">
            <mc:AlternateContent xmlns:mc="http://schemas.openxmlformats.org/markup-compatibility/2006">
              <mc:Choice xmlns:v="urn:schemas-microsoft-com:vml" Requires="v">
                <p:oleObj spid="_x0000_s100643" name="Equation" r:id="rId23" imgW="266400" imgH="304560" progId="Equation.DSMT4">
                  <p:embed/>
                </p:oleObj>
              </mc:Choice>
              <mc:Fallback>
                <p:oleObj name="Equation" r:id="rId23" imgW="266400" imgH="304560" progId="Equation.DSMT4">
                  <p:embed/>
                  <p:pic>
                    <p:nvPicPr>
                      <p:cNvPr id="0" name="Object 9"/>
                      <p:cNvPicPr>
                        <a:picLocks noChangeAspect="1" noChangeArrowheads="1"/>
                      </p:cNvPicPr>
                      <p:nvPr/>
                    </p:nvPicPr>
                    <p:blipFill>
                      <a:blip r:embed="rId24"/>
                      <a:srcRect/>
                      <a:stretch>
                        <a:fillRect/>
                      </a:stretch>
                    </p:blipFill>
                    <p:spPr bwMode="auto">
                      <a:xfrm>
                        <a:off x="3806825" y="2355850"/>
                        <a:ext cx="266700" cy="303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784963863"/>
              </p:ext>
            </p:extLst>
          </p:nvPr>
        </p:nvGraphicFramePr>
        <p:xfrm>
          <a:off x="3003550" y="2994025"/>
          <a:ext cx="254000" cy="303213"/>
        </p:xfrm>
        <a:graphic>
          <a:graphicData uri="http://schemas.openxmlformats.org/presentationml/2006/ole">
            <mc:AlternateContent xmlns:mc="http://schemas.openxmlformats.org/markup-compatibility/2006">
              <mc:Choice xmlns:v="urn:schemas-microsoft-com:vml" Requires="v">
                <p:oleObj spid="_x0000_s100644" name="Equation" r:id="rId25" imgW="253800" imgH="304560" progId="Equation.DSMT4">
                  <p:embed/>
                </p:oleObj>
              </mc:Choice>
              <mc:Fallback>
                <p:oleObj name="Equation" r:id="rId25" imgW="253800" imgH="304560" progId="Equation.DSMT4">
                  <p:embed/>
                  <p:pic>
                    <p:nvPicPr>
                      <p:cNvPr id="0" name="Object 10"/>
                      <p:cNvPicPr>
                        <a:picLocks noChangeAspect="1" noChangeArrowheads="1"/>
                      </p:cNvPicPr>
                      <p:nvPr/>
                    </p:nvPicPr>
                    <p:blipFill>
                      <a:blip r:embed="rId26"/>
                      <a:srcRect/>
                      <a:stretch>
                        <a:fillRect/>
                      </a:stretch>
                    </p:blipFill>
                    <p:spPr bwMode="auto">
                      <a:xfrm>
                        <a:off x="3003550" y="2994025"/>
                        <a:ext cx="254000" cy="303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56"/>
          <p:cNvSpPr/>
          <p:nvPr/>
        </p:nvSpPr>
        <p:spPr bwMode="auto">
          <a:xfrm>
            <a:off x="856800" y="923925"/>
            <a:ext cx="7606800" cy="42636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5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graphicFrame>
        <p:nvGraphicFramePr>
          <p:cNvPr id="101379" name="Object 3"/>
          <p:cNvGraphicFramePr>
            <a:graphicFrameLocks noChangeAspect="1"/>
          </p:cNvGraphicFramePr>
          <p:nvPr>
            <p:extLst>
              <p:ext uri="{D42A27DB-BD31-4B8C-83A1-F6EECF244321}">
                <p14:modId xmlns:p14="http://schemas.microsoft.com/office/powerpoint/2010/main" val="2127436119"/>
              </p:ext>
            </p:extLst>
          </p:nvPr>
        </p:nvGraphicFramePr>
        <p:xfrm>
          <a:off x="1447800" y="828675"/>
          <a:ext cx="6581775" cy="4500563"/>
        </p:xfrm>
        <a:graphic>
          <a:graphicData uri="http://schemas.openxmlformats.org/presentationml/2006/ole">
            <mc:AlternateContent xmlns:mc="http://schemas.openxmlformats.org/markup-compatibility/2006">
              <mc:Choice xmlns:v="urn:schemas-microsoft-com:vml" Requires="v">
                <p:oleObj spid="_x0000_s101727" name="Worksheet" r:id="rId3" imgW="8944291" imgH="6020282" progId="Excel.Sheet.8">
                  <p:embed/>
                </p:oleObj>
              </mc:Choice>
              <mc:Fallback>
                <p:oleObj name="Worksheet" r:id="rId3" imgW="8944291" imgH="6020282" progId="Excel.Sheet.8">
                  <p:embed/>
                  <p:pic>
                    <p:nvPicPr>
                      <p:cNvPr id="0" name="Object 3"/>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828675"/>
                        <a:ext cx="6581775" cy="4500563"/>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1381" name="Line 5"/>
          <p:cNvSpPr>
            <a:spLocks noChangeAspect="1" noChangeShapeType="1"/>
          </p:cNvSpPr>
          <p:nvPr/>
        </p:nvSpPr>
        <p:spPr bwMode="auto">
          <a:xfrm flipV="1">
            <a:off x="1571625" y="1376363"/>
            <a:ext cx="1588" cy="31083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1385" name="Line 9"/>
          <p:cNvSpPr>
            <a:spLocks noChangeAspect="1" noChangeShapeType="1"/>
          </p:cNvSpPr>
          <p:nvPr/>
        </p:nvSpPr>
        <p:spPr bwMode="auto">
          <a:xfrm flipV="1">
            <a:off x="3848100"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1386" name="Line 10"/>
          <p:cNvSpPr>
            <a:spLocks noChangeAspect="1" noChangeShapeType="1"/>
          </p:cNvSpPr>
          <p:nvPr/>
        </p:nvSpPr>
        <p:spPr bwMode="auto">
          <a:xfrm flipV="1">
            <a:off x="4733925"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1387" name="Line 11"/>
          <p:cNvSpPr>
            <a:spLocks noChangeAspect="1" noChangeShapeType="1"/>
          </p:cNvSpPr>
          <p:nvPr/>
        </p:nvSpPr>
        <p:spPr bwMode="auto">
          <a:xfrm flipV="1">
            <a:off x="5611813"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1392" name="Line 16"/>
          <p:cNvSpPr>
            <a:spLocks noChangeAspect="1" noChangeShapeType="1"/>
          </p:cNvSpPr>
          <p:nvPr/>
        </p:nvSpPr>
        <p:spPr bwMode="auto">
          <a:xfrm flipV="1">
            <a:off x="2960688"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1395" name="Text Box 19"/>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discrepancies between the actual and fitted values of </a:t>
            </a:r>
            <a:r>
              <a:rPr lang="en-GB" sz="1500" b="1" i="1" dirty="0"/>
              <a:t>Y</a:t>
            </a:r>
            <a:r>
              <a:rPr lang="en-GB" sz="1500" b="1" dirty="0"/>
              <a:t> are known as the </a:t>
            </a:r>
            <a:r>
              <a:rPr lang="en-GB" sz="1500" b="1" dirty="0" smtClean="0"/>
              <a:t>residuals denoted   .</a:t>
            </a:r>
            <a:endParaRPr lang="en-GB" sz="1500" b="1" dirty="0">
              <a:latin typeface="Times New Roman" pitchFamily="18" charset="0"/>
            </a:endParaRPr>
          </a:p>
        </p:txBody>
      </p:sp>
      <p:sp>
        <p:nvSpPr>
          <p:cNvPr id="101406" name="Line 30"/>
          <p:cNvSpPr>
            <a:spLocks noChangeAspect="1" noChangeShapeType="1"/>
          </p:cNvSpPr>
          <p:nvPr/>
        </p:nvSpPr>
        <p:spPr bwMode="auto">
          <a:xfrm flipV="1">
            <a:off x="2960688" y="3067050"/>
            <a:ext cx="1587" cy="1417638"/>
          </a:xfrm>
          <a:prstGeom prst="line">
            <a:avLst/>
          </a:prstGeom>
          <a:noFill/>
          <a:ln w="1270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1407" name="Line 31"/>
          <p:cNvSpPr>
            <a:spLocks noChangeAspect="1" noChangeShapeType="1"/>
          </p:cNvSpPr>
          <p:nvPr/>
        </p:nvSpPr>
        <p:spPr bwMode="auto">
          <a:xfrm flipV="1">
            <a:off x="3848100" y="2747963"/>
            <a:ext cx="1588" cy="1736725"/>
          </a:xfrm>
          <a:prstGeom prst="line">
            <a:avLst/>
          </a:prstGeom>
          <a:noFill/>
          <a:ln w="1270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1408" name="Line 32"/>
          <p:cNvSpPr>
            <a:spLocks noChangeAspect="1" noChangeShapeType="1"/>
          </p:cNvSpPr>
          <p:nvPr/>
        </p:nvSpPr>
        <p:spPr bwMode="auto">
          <a:xfrm flipV="1">
            <a:off x="3848100" y="2792413"/>
            <a:ext cx="1588" cy="401637"/>
          </a:xfrm>
          <a:prstGeom prst="line">
            <a:avLst/>
          </a:prstGeom>
          <a:noFill/>
          <a:ln w="19050">
            <a:solidFill>
              <a:srgbClr val="000000"/>
            </a:solidFill>
            <a:round/>
            <a:headEnd type="triangl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1409" name="Line 33"/>
          <p:cNvSpPr>
            <a:spLocks noChangeAspect="1" noChangeShapeType="1"/>
          </p:cNvSpPr>
          <p:nvPr/>
        </p:nvSpPr>
        <p:spPr bwMode="auto">
          <a:xfrm flipV="1">
            <a:off x="2960688" y="2609850"/>
            <a:ext cx="1587" cy="328613"/>
          </a:xfrm>
          <a:prstGeom prst="line">
            <a:avLst/>
          </a:prstGeom>
          <a:noFill/>
          <a:ln w="19050">
            <a:solidFill>
              <a:srgbClr val="000000"/>
            </a:solidFill>
            <a:round/>
            <a:headEnd type="triangl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1410" name="Line 34"/>
          <p:cNvSpPr>
            <a:spLocks noChangeAspect="1" noChangeShapeType="1"/>
          </p:cNvSpPr>
          <p:nvPr/>
        </p:nvSpPr>
        <p:spPr bwMode="auto">
          <a:xfrm flipV="1">
            <a:off x="4733925" y="2505075"/>
            <a:ext cx="1588" cy="1873250"/>
          </a:xfrm>
          <a:prstGeom prst="line">
            <a:avLst/>
          </a:prstGeom>
          <a:noFill/>
          <a:ln w="1270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1411" name="Line 35"/>
          <p:cNvSpPr>
            <a:spLocks noChangeAspect="1" noChangeShapeType="1"/>
          </p:cNvSpPr>
          <p:nvPr/>
        </p:nvSpPr>
        <p:spPr bwMode="auto">
          <a:xfrm flipV="1">
            <a:off x="4733925" y="2527300"/>
            <a:ext cx="1588" cy="447675"/>
          </a:xfrm>
          <a:prstGeom prst="line">
            <a:avLst/>
          </a:prstGeom>
          <a:noFill/>
          <a:ln w="19050">
            <a:solidFill>
              <a:srgbClr val="000000"/>
            </a:solidFill>
            <a:round/>
            <a:headEnd type="triangl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1412" name="Line 36"/>
          <p:cNvSpPr>
            <a:spLocks noChangeAspect="1" noChangeShapeType="1"/>
          </p:cNvSpPr>
          <p:nvPr/>
        </p:nvSpPr>
        <p:spPr bwMode="auto">
          <a:xfrm flipV="1">
            <a:off x="5611813" y="2217738"/>
            <a:ext cx="1587" cy="2193925"/>
          </a:xfrm>
          <a:prstGeom prst="line">
            <a:avLst/>
          </a:prstGeom>
          <a:noFill/>
          <a:ln w="1270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1413" name="Line 37"/>
          <p:cNvSpPr>
            <a:spLocks noChangeAspect="1" noChangeShapeType="1"/>
          </p:cNvSpPr>
          <p:nvPr/>
        </p:nvSpPr>
        <p:spPr bwMode="auto">
          <a:xfrm flipV="1">
            <a:off x="5611813" y="1549400"/>
            <a:ext cx="1587" cy="520700"/>
          </a:xfrm>
          <a:prstGeom prst="line">
            <a:avLst/>
          </a:prstGeom>
          <a:noFill/>
          <a:ln w="19050">
            <a:solidFill>
              <a:srgbClr val="000000"/>
            </a:solidFill>
            <a:round/>
            <a:headEnd type="triangl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1428" name="Text Box 52"/>
          <p:cNvSpPr txBox="1">
            <a:spLocks noChangeArrowheads="1"/>
          </p:cNvSpPr>
          <p:nvPr/>
        </p:nvSpPr>
        <p:spPr bwMode="auto">
          <a:xfrm>
            <a:off x="8683625" y="65520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10</a:t>
            </a:r>
          </a:p>
        </p:txBody>
      </p:sp>
      <p:sp>
        <p:nvSpPr>
          <p:cNvPr id="5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53"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SIMPLE REGRESSION MODEL</a:t>
            </a:r>
            <a:endParaRPr lang="en-GB" sz="1600" dirty="0">
              <a:latin typeface="Times New Roman" pitchFamily="18" charset="0"/>
            </a:endParaRPr>
          </a:p>
        </p:txBody>
      </p:sp>
      <p:sp>
        <p:nvSpPr>
          <p:cNvPr id="54" name="Line 5"/>
          <p:cNvSpPr>
            <a:spLocks noChangeAspect="1" noChangeShapeType="1"/>
          </p:cNvSpPr>
          <p:nvPr/>
        </p:nvSpPr>
        <p:spPr bwMode="auto">
          <a:xfrm>
            <a:off x="1571625" y="4484688"/>
            <a:ext cx="5027613" cy="1587"/>
          </a:xfrm>
          <a:prstGeom prst="line">
            <a:avLst/>
          </a:prstGeom>
          <a:noFill/>
          <a:ln w="127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3" name="Text Box 6"/>
          <p:cNvSpPr txBox="1">
            <a:spLocks noChangeAspect="1" noChangeArrowheads="1"/>
          </p:cNvSpPr>
          <p:nvPr/>
        </p:nvSpPr>
        <p:spPr bwMode="auto">
          <a:xfrm>
            <a:off x="1295399" y="1323974"/>
            <a:ext cx="276225" cy="2762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Y</a:t>
            </a:r>
            <a:endParaRPr lang="en-US" sz="2400" dirty="0">
              <a:solidFill>
                <a:schemeClr val="hlink"/>
              </a:solidFill>
              <a:latin typeface="+mn-lt"/>
            </a:endParaRPr>
          </a:p>
        </p:txBody>
      </p:sp>
      <p:sp>
        <p:nvSpPr>
          <p:cNvPr id="64" name="Rectangle 16"/>
          <p:cNvSpPr>
            <a:spLocks noChangeArrowheads="1"/>
          </p:cNvSpPr>
          <p:nvPr/>
        </p:nvSpPr>
        <p:spPr bwMode="auto">
          <a:xfrm>
            <a:off x="2012950" y="769938"/>
            <a:ext cx="2111375" cy="9144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65" name="Oval 39"/>
          <p:cNvSpPr>
            <a:spLocks noChangeAspect="1" noChangeArrowheads="1"/>
          </p:cNvSpPr>
          <p:nvPr/>
        </p:nvSpPr>
        <p:spPr bwMode="auto">
          <a:xfrm>
            <a:off x="2209800" y="1001713"/>
            <a:ext cx="92075" cy="92075"/>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en-GB"/>
          </a:p>
        </p:txBody>
      </p:sp>
      <p:sp>
        <p:nvSpPr>
          <p:cNvPr id="66" name="Oval 43"/>
          <p:cNvSpPr>
            <a:spLocks noChangeAspect="1" noChangeArrowheads="1"/>
          </p:cNvSpPr>
          <p:nvPr/>
        </p:nvSpPr>
        <p:spPr bwMode="auto">
          <a:xfrm>
            <a:off x="2209800" y="1385888"/>
            <a:ext cx="92075" cy="92075"/>
          </a:xfrm>
          <a:prstGeom prst="ellipse">
            <a:avLst/>
          </a:prstGeom>
          <a:solidFill>
            <a:srgbClr val="00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en-GB"/>
          </a:p>
        </p:txBody>
      </p:sp>
      <p:sp>
        <p:nvSpPr>
          <p:cNvPr id="67" name="Text Box 69"/>
          <p:cNvSpPr txBox="1">
            <a:spLocks noChangeAspect="1" noChangeArrowheads="1"/>
          </p:cNvSpPr>
          <p:nvPr/>
        </p:nvSpPr>
        <p:spPr bwMode="auto">
          <a:xfrm>
            <a:off x="2438400" y="1290638"/>
            <a:ext cx="1533525" cy="29845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   </a:t>
            </a:r>
            <a:r>
              <a:rPr lang="en-US" sz="1800" b="1" dirty="0">
                <a:solidFill>
                  <a:schemeClr val="tx2"/>
                </a:solidFill>
                <a:latin typeface="+mn-lt"/>
              </a:rPr>
              <a:t>(fitted value)</a:t>
            </a:r>
            <a:endParaRPr lang="en-US" sz="2400" dirty="0">
              <a:solidFill>
                <a:schemeClr val="hlink"/>
              </a:solidFill>
              <a:latin typeface="+mn-lt"/>
            </a:endParaRPr>
          </a:p>
        </p:txBody>
      </p:sp>
      <p:sp>
        <p:nvSpPr>
          <p:cNvPr id="68" name="Text Box 70"/>
          <p:cNvSpPr txBox="1">
            <a:spLocks noChangeAspect="1" noChangeArrowheads="1"/>
          </p:cNvSpPr>
          <p:nvPr/>
        </p:nvSpPr>
        <p:spPr bwMode="auto">
          <a:xfrm>
            <a:off x="2403475" y="890588"/>
            <a:ext cx="1752600" cy="31908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Y</a:t>
            </a:r>
            <a:r>
              <a:rPr lang="en-US" sz="1800" b="1" dirty="0">
                <a:solidFill>
                  <a:schemeClr val="tx2"/>
                </a:solidFill>
                <a:latin typeface="+mn-lt"/>
              </a:rPr>
              <a:t> (actual value)</a:t>
            </a:r>
            <a:endParaRPr lang="en-US" sz="2400" dirty="0">
              <a:solidFill>
                <a:schemeClr val="hlink"/>
              </a:solidFill>
              <a:latin typeface="+mn-lt"/>
            </a:endParaRPr>
          </a:p>
        </p:txBody>
      </p:sp>
      <p:graphicFrame>
        <p:nvGraphicFramePr>
          <p:cNvPr id="71" name="Object 70"/>
          <p:cNvGraphicFramePr>
            <a:graphicFrameLocks noChangeAspect="1"/>
          </p:cNvGraphicFramePr>
          <p:nvPr>
            <p:extLst>
              <p:ext uri="{D42A27DB-BD31-4B8C-83A1-F6EECF244321}">
                <p14:modId xmlns:p14="http://schemas.microsoft.com/office/powerpoint/2010/main" val="162493786"/>
              </p:ext>
            </p:extLst>
          </p:nvPr>
        </p:nvGraphicFramePr>
        <p:xfrm>
          <a:off x="2393950" y="1274763"/>
          <a:ext cx="203200" cy="266700"/>
        </p:xfrm>
        <a:graphic>
          <a:graphicData uri="http://schemas.openxmlformats.org/presentationml/2006/ole">
            <mc:AlternateContent xmlns:mc="http://schemas.openxmlformats.org/markup-compatibility/2006">
              <mc:Choice xmlns:v="urn:schemas-microsoft-com:vml" Requires="v">
                <p:oleObj spid="_x0000_s101728" name="Equation" r:id="rId5" imgW="203040" imgH="266400" progId="Equation.DSMT4">
                  <p:embed/>
                </p:oleObj>
              </mc:Choice>
              <mc:Fallback>
                <p:oleObj name="Equation" r:id="rId5" imgW="203040" imgH="266400" progId="Equation.DSMT4">
                  <p:embed/>
                  <p:pic>
                    <p:nvPicPr>
                      <p:cNvPr id="0" name=""/>
                      <p:cNvPicPr/>
                      <p:nvPr/>
                    </p:nvPicPr>
                    <p:blipFill>
                      <a:blip r:embed="rId6"/>
                      <a:stretch>
                        <a:fillRect/>
                      </a:stretch>
                    </p:blipFill>
                    <p:spPr>
                      <a:xfrm>
                        <a:off x="2393950" y="1274763"/>
                        <a:ext cx="203200" cy="266700"/>
                      </a:xfrm>
                      <a:prstGeom prst="rect">
                        <a:avLst/>
                      </a:prstGeom>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947109794"/>
              </p:ext>
            </p:extLst>
          </p:nvPr>
        </p:nvGraphicFramePr>
        <p:xfrm>
          <a:off x="6711950" y="1630363"/>
          <a:ext cx="1295400" cy="341312"/>
        </p:xfrm>
        <a:graphic>
          <a:graphicData uri="http://schemas.openxmlformats.org/presentationml/2006/ole">
            <mc:AlternateContent xmlns:mc="http://schemas.openxmlformats.org/markup-compatibility/2006">
              <mc:Choice xmlns:v="urn:schemas-microsoft-com:vml" Requires="v">
                <p:oleObj spid="_x0000_s101729" name="Equation" r:id="rId7" imgW="1295400" imgH="342900" progId="Equation.DSMT4">
                  <p:embed/>
                </p:oleObj>
              </mc:Choice>
              <mc:Fallback>
                <p:oleObj name="Equation" r:id="rId7" imgW="1295400" imgH="342900"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11950" y="1630363"/>
                        <a:ext cx="12954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5" name="Rectangle 16"/>
          <p:cNvSpPr>
            <a:spLocks noChangeArrowheads="1"/>
          </p:cNvSpPr>
          <p:nvPr/>
        </p:nvSpPr>
        <p:spPr bwMode="auto">
          <a:xfrm>
            <a:off x="6315075" y="3095025"/>
            <a:ext cx="2276475" cy="5004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56" name="Text Box 44"/>
          <p:cNvSpPr txBox="1">
            <a:spLocks noChangeAspect="1" noChangeArrowheads="1"/>
          </p:cNvSpPr>
          <p:nvPr/>
        </p:nvSpPr>
        <p:spPr bwMode="auto">
          <a:xfrm>
            <a:off x="7477125" y="3190875"/>
            <a:ext cx="1143000" cy="319088"/>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dirty="0">
                <a:solidFill>
                  <a:schemeClr val="tx2"/>
                </a:solidFill>
                <a:latin typeface="+mn-lt"/>
              </a:rPr>
              <a:t>(residual)</a:t>
            </a:r>
            <a:endParaRPr lang="en-US" sz="2400" dirty="0">
              <a:solidFill>
                <a:schemeClr val="hlink"/>
              </a:solidFill>
              <a:latin typeface="+mn-lt"/>
            </a:endParaRPr>
          </a:p>
        </p:txBody>
      </p:sp>
      <p:graphicFrame>
        <p:nvGraphicFramePr>
          <p:cNvPr id="58" name="Object 58"/>
          <p:cNvGraphicFramePr>
            <a:graphicFrameLocks noChangeAspect="1"/>
          </p:cNvGraphicFramePr>
          <p:nvPr>
            <p:extLst>
              <p:ext uri="{D42A27DB-BD31-4B8C-83A1-F6EECF244321}">
                <p14:modId xmlns:p14="http://schemas.microsoft.com/office/powerpoint/2010/main" val="1915329423"/>
              </p:ext>
            </p:extLst>
          </p:nvPr>
        </p:nvGraphicFramePr>
        <p:xfrm>
          <a:off x="6457950" y="3168650"/>
          <a:ext cx="927100" cy="277813"/>
        </p:xfrm>
        <a:graphic>
          <a:graphicData uri="http://schemas.openxmlformats.org/presentationml/2006/ole">
            <mc:AlternateContent xmlns:mc="http://schemas.openxmlformats.org/markup-compatibility/2006">
              <mc:Choice xmlns:v="urn:schemas-microsoft-com:vml" Requires="v">
                <p:oleObj spid="_x0000_s101730" name="Equation" r:id="rId9" imgW="927000" imgH="279360" progId="Equation.DSMT4">
                  <p:embed/>
                </p:oleObj>
              </mc:Choice>
              <mc:Fallback>
                <p:oleObj name="Equation" r:id="rId9" imgW="927000" imgH="279360" progId="Equation.DSMT4">
                  <p:embed/>
                  <p:pic>
                    <p:nvPicPr>
                      <p:cNvPr id="0" name=""/>
                      <p:cNvPicPr>
                        <a:picLocks noChangeAspect="1" noChangeArrowheads="1"/>
                      </p:cNvPicPr>
                      <p:nvPr/>
                    </p:nvPicPr>
                    <p:blipFill>
                      <a:blip r:embed="rId10"/>
                      <a:srcRect/>
                      <a:stretch>
                        <a:fillRect/>
                      </a:stretch>
                    </p:blipFill>
                    <p:spPr bwMode="auto">
                      <a:xfrm>
                        <a:off x="6457950" y="3168650"/>
                        <a:ext cx="927100" cy="277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4253659002"/>
              </p:ext>
            </p:extLst>
          </p:nvPr>
        </p:nvGraphicFramePr>
        <p:xfrm>
          <a:off x="2701925" y="2589213"/>
          <a:ext cx="228600" cy="303212"/>
        </p:xfrm>
        <a:graphic>
          <a:graphicData uri="http://schemas.openxmlformats.org/presentationml/2006/ole">
            <mc:AlternateContent xmlns:mc="http://schemas.openxmlformats.org/markup-compatibility/2006">
              <mc:Choice xmlns:v="urn:schemas-microsoft-com:vml" Requires="v">
                <p:oleObj spid="_x0000_s101731" name="Equation" r:id="rId11" imgW="228600" imgH="304560" progId="Equation.DSMT4">
                  <p:embed/>
                </p:oleObj>
              </mc:Choice>
              <mc:Fallback>
                <p:oleObj name="Equation" r:id="rId11" imgW="228600" imgH="304560" progId="Equation.DSMT4">
                  <p:embed/>
                  <p:pic>
                    <p:nvPicPr>
                      <p:cNvPr id="0" name="Object 16"/>
                      <p:cNvPicPr>
                        <a:picLocks noChangeAspect="1" noChangeArrowheads="1"/>
                      </p:cNvPicPr>
                      <p:nvPr/>
                    </p:nvPicPr>
                    <p:blipFill>
                      <a:blip r:embed="rId12"/>
                      <a:srcRect/>
                      <a:stretch>
                        <a:fillRect/>
                      </a:stretch>
                    </p:blipFill>
                    <p:spPr bwMode="auto">
                      <a:xfrm>
                        <a:off x="2701925" y="2589213"/>
                        <a:ext cx="2286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019003259"/>
              </p:ext>
            </p:extLst>
          </p:nvPr>
        </p:nvGraphicFramePr>
        <p:xfrm>
          <a:off x="3581400" y="2827338"/>
          <a:ext cx="241300" cy="303212"/>
        </p:xfrm>
        <a:graphic>
          <a:graphicData uri="http://schemas.openxmlformats.org/presentationml/2006/ole">
            <mc:AlternateContent xmlns:mc="http://schemas.openxmlformats.org/markup-compatibility/2006">
              <mc:Choice xmlns:v="urn:schemas-microsoft-com:vml" Requires="v">
                <p:oleObj spid="_x0000_s101732" name="Equation" r:id="rId13" imgW="241200" imgH="304560" progId="Equation.DSMT4">
                  <p:embed/>
                </p:oleObj>
              </mc:Choice>
              <mc:Fallback>
                <p:oleObj name="Equation" r:id="rId13" imgW="241200" imgH="304560" progId="Equation.DSMT4">
                  <p:embed/>
                  <p:pic>
                    <p:nvPicPr>
                      <p:cNvPr id="0" name="Object 2"/>
                      <p:cNvPicPr>
                        <a:picLocks noChangeAspect="1" noChangeArrowheads="1"/>
                      </p:cNvPicPr>
                      <p:nvPr/>
                    </p:nvPicPr>
                    <p:blipFill>
                      <a:blip r:embed="rId14"/>
                      <a:srcRect/>
                      <a:stretch>
                        <a:fillRect/>
                      </a:stretch>
                    </p:blipFill>
                    <p:spPr bwMode="auto">
                      <a:xfrm>
                        <a:off x="3581400" y="2827338"/>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159205846"/>
              </p:ext>
            </p:extLst>
          </p:nvPr>
        </p:nvGraphicFramePr>
        <p:xfrm>
          <a:off x="4448175" y="2579688"/>
          <a:ext cx="241300" cy="303212"/>
        </p:xfrm>
        <a:graphic>
          <a:graphicData uri="http://schemas.openxmlformats.org/presentationml/2006/ole">
            <mc:AlternateContent xmlns:mc="http://schemas.openxmlformats.org/markup-compatibility/2006">
              <mc:Choice xmlns:v="urn:schemas-microsoft-com:vml" Requires="v">
                <p:oleObj spid="_x0000_s101733" name="Equation" r:id="rId15" imgW="241200" imgH="304560" progId="Equation.DSMT4">
                  <p:embed/>
                </p:oleObj>
              </mc:Choice>
              <mc:Fallback>
                <p:oleObj name="Equation" r:id="rId15" imgW="241200" imgH="304560" progId="Equation.DSMT4">
                  <p:embed/>
                  <p:pic>
                    <p:nvPicPr>
                      <p:cNvPr id="0" name="Object 2"/>
                      <p:cNvPicPr>
                        <a:picLocks noChangeAspect="1" noChangeArrowheads="1"/>
                      </p:cNvPicPr>
                      <p:nvPr/>
                    </p:nvPicPr>
                    <p:blipFill>
                      <a:blip r:embed="rId16"/>
                      <a:srcRect/>
                      <a:stretch>
                        <a:fillRect/>
                      </a:stretch>
                    </p:blipFill>
                    <p:spPr bwMode="auto">
                      <a:xfrm>
                        <a:off x="4448175" y="2579688"/>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4195021930"/>
              </p:ext>
            </p:extLst>
          </p:nvPr>
        </p:nvGraphicFramePr>
        <p:xfrm>
          <a:off x="5340350" y="1627188"/>
          <a:ext cx="228600" cy="303212"/>
        </p:xfrm>
        <a:graphic>
          <a:graphicData uri="http://schemas.openxmlformats.org/presentationml/2006/ole">
            <mc:AlternateContent xmlns:mc="http://schemas.openxmlformats.org/markup-compatibility/2006">
              <mc:Choice xmlns:v="urn:schemas-microsoft-com:vml" Requires="v">
                <p:oleObj spid="_x0000_s101734" name="Equation" r:id="rId17" imgW="228600" imgH="304560" progId="Equation.DSMT4">
                  <p:embed/>
                </p:oleObj>
              </mc:Choice>
              <mc:Fallback>
                <p:oleObj name="Equation" r:id="rId17" imgW="228600" imgH="304560" progId="Equation.DSMT4">
                  <p:embed/>
                  <p:pic>
                    <p:nvPicPr>
                      <p:cNvPr id="0" name="Object 4"/>
                      <p:cNvPicPr>
                        <a:picLocks noChangeAspect="1" noChangeArrowheads="1"/>
                      </p:cNvPicPr>
                      <p:nvPr/>
                    </p:nvPicPr>
                    <p:blipFill>
                      <a:blip r:embed="rId18"/>
                      <a:srcRect/>
                      <a:stretch>
                        <a:fillRect/>
                      </a:stretch>
                    </p:blipFill>
                    <p:spPr bwMode="auto">
                      <a:xfrm>
                        <a:off x="5340350" y="1627188"/>
                        <a:ext cx="2286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4000897078"/>
              </p:ext>
            </p:extLst>
          </p:nvPr>
        </p:nvGraphicFramePr>
        <p:xfrm>
          <a:off x="1271588" y="3363913"/>
          <a:ext cx="254000" cy="341312"/>
        </p:xfrm>
        <a:graphic>
          <a:graphicData uri="http://schemas.openxmlformats.org/presentationml/2006/ole">
            <mc:AlternateContent xmlns:mc="http://schemas.openxmlformats.org/markup-compatibility/2006">
              <mc:Choice xmlns:v="urn:schemas-microsoft-com:vml" Requires="v">
                <p:oleObj spid="_x0000_s101735" name="Equation" r:id="rId19" imgW="253890" imgH="342751" progId="Equation.DSMT4">
                  <p:embed/>
                </p:oleObj>
              </mc:Choice>
              <mc:Fallback>
                <p:oleObj name="Equation" r:id="rId19" imgW="253890" imgH="342751" progId="Equation.DSMT4">
                  <p:embed/>
                  <p:pic>
                    <p:nvPicPr>
                      <p:cNvPr id="0" name="Object 4"/>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271588" y="3363913"/>
                        <a:ext cx="254000"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70" name="Group 23"/>
          <p:cNvGrpSpPr>
            <a:grpSpLocks/>
          </p:cNvGrpSpPr>
          <p:nvPr/>
        </p:nvGrpSpPr>
        <p:grpSpPr bwMode="auto">
          <a:xfrm>
            <a:off x="2841625" y="4521200"/>
            <a:ext cx="4021138" cy="376238"/>
            <a:chOff x="1790" y="2758"/>
            <a:chExt cx="2533" cy="237"/>
          </a:xfrm>
        </p:grpSpPr>
        <p:sp>
          <p:nvSpPr>
            <p:cNvPr id="78" name="Text Box 24"/>
            <p:cNvSpPr txBox="1">
              <a:spLocks noChangeAspect="1" noChangeArrowheads="1"/>
            </p:cNvSpPr>
            <p:nvPr/>
          </p:nvSpPr>
          <p:spPr bwMode="auto">
            <a:xfrm>
              <a:off x="4202" y="2760"/>
              <a:ext cx="121" cy="12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a:solidFill>
                    <a:schemeClr val="tx2"/>
                  </a:solidFill>
                  <a:latin typeface="+mn-lt"/>
                </a:rPr>
                <a:t>X</a:t>
              </a:r>
              <a:endParaRPr lang="en-US" sz="2400">
                <a:solidFill>
                  <a:schemeClr val="hlink"/>
                </a:solidFill>
                <a:latin typeface="+mn-lt"/>
              </a:endParaRPr>
            </a:p>
          </p:txBody>
        </p:sp>
        <p:sp>
          <p:nvSpPr>
            <p:cNvPr id="79" name="Text Box 25"/>
            <p:cNvSpPr txBox="1">
              <a:spLocks noChangeAspect="1" noChangeArrowheads="1"/>
            </p:cNvSpPr>
            <p:nvPr/>
          </p:nvSpPr>
          <p:spPr bwMode="auto">
            <a:xfrm>
              <a:off x="1790" y="2761"/>
              <a:ext cx="215"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1</a:t>
              </a:r>
              <a:endParaRPr lang="en-US" sz="2400" dirty="0">
                <a:solidFill>
                  <a:schemeClr val="hlink"/>
                </a:solidFill>
                <a:latin typeface="+mn-lt"/>
              </a:endParaRPr>
            </a:p>
          </p:txBody>
        </p:sp>
        <p:sp>
          <p:nvSpPr>
            <p:cNvPr id="80" name="Text Box 26"/>
            <p:cNvSpPr txBox="1">
              <a:spLocks noChangeAspect="1" noChangeArrowheads="1"/>
            </p:cNvSpPr>
            <p:nvPr/>
          </p:nvSpPr>
          <p:spPr bwMode="auto">
            <a:xfrm>
              <a:off x="2352" y="2761"/>
              <a:ext cx="215"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2</a:t>
              </a:r>
              <a:endParaRPr lang="en-US" sz="2400" dirty="0">
                <a:solidFill>
                  <a:schemeClr val="hlink"/>
                </a:solidFill>
                <a:latin typeface="+mn-lt"/>
              </a:endParaRPr>
            </a:p>
          </p:txBody>
        </p:sp>
        <p:sp>
          <p:nvSpPr>
            <p:cNvPr id="81" name="Text Box 27"/>
            <p:cNvSpPr txBox="1">
              <a:spLocks noChangeAspect="1" noChangeArrowheads="1"/>
            </p:cNvSpPr>
            <p:nvPr/>
          </p:nvSpPr>
          <p:spPr bwMode="auto">
            <a:xfrm>
              <a:off x="2913" y="2758"/>
              <a:ext cx="239" cy="23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3</a:t>
              </a:r>
              <a:endParaRPr lang="en-US" sz="2400" dirty="0">
                <a:solidFill>
                  <a:schemeClr val="hlink"/>
                </a:solidFill>
                <a:latin typeface="+mn-lt"/>
              </a:endParaRPr>
            </a:p>
          </p:txBody>
        </p:sp>
        <p:sp>
          <p:nvSpPr>
            <p:cNvPr id="82" name="Text Box 28"/>
            <p:cNvSpPr txBox="1">
              <a:spLocks noChangeAspect="1" noChangeArrowheads="1"/>
            </p:cNvSpPr>
            <p:nvPr/>
          </p:nvSpPr>
          <p:spPr bwMode="auto">
            <a:xfrm>
              <a:off x="3466" y="2761"/>
              <a:ext cx="286"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a:solidFill>
                    <a:schemeClr val="tx2"/>
                  </a:solidFill>
                  <a:latin typeface="+mn-lt"/>
                </a:rPr>
                <a:t>X</a:t>
              </a:r>
              <a:r>
                <a:rPr lang="en-US" sz="1800" b="1" baseline="-25000">
                  <a:solidFill>
                    <a:schemeClr val="tx2"/>
                  </a:solidFill>
                  <a:latin typeface="+mn-lt"/>
                </a:rPr>
                <a:t>4</a:t>
              </a:r>
              <a:endParaRPr lang="en-US" sz="2400">
                <a:solidFill>
                  <a:srgbClr val="FF0000"/>
                </a:solidFill>
                <a:latin typeface="+mn-lt"/>
              </a:endParaRPr>
            </a:p>
          </p:txBody>
        </p:sp>
      </p:grpSp>
      <p:graphicFrame>
        <p:nvGraphicFramePr>
          <p:cNvPr id="9" name="Object 8"/>
          <p:cNvGraphicFramePr>
            <a:graphicFrameLocks noChangeAspect="1"/>
          </p:cNvGraphicFramePr>
          <p:nvPr>
            <p:extLst>
              <p:ext uri="{D42A27DB-BD31-4B8C-83A1-F6EECF244321}">
                <p14:modId xmlns:p14="http://schemas.microsoft.com/office/powerpoint/2010/main" val="773556377"/>
              </p:ext>
            </p:extLst>
          </p:nvPr>
        </p:nvGraphicFramePr>
        <p:xfrm>
          <a:off x="3025775" y="2484438"/>
          <a:ext cx="228600" cy="303212"/>
        </p:xfrm>
        <a:graphic>
          <a:graphicData uri="http://schemas.openxmlformats.org/presentationml/2006/ole">
            <mc:AlternateContent xmlns:mc="http://schemas.openxmlformats.org/markup-compatibility/2006">
              <mc:Choice xmlns:v="urn:schemas-microsoft-com:vml" Requires="v">
                <p:oleObj spid="_x0000_s101736" name="Equation" r:id="rId21" imgW="228600" imgH="304560" progId="Equation.DSMT4">
                  <p:embed/>
                </p:oleObj>
              </mc:Choice>
              <mc:Fallback>
                <p:oleObj name="Equation" r:id="rId21" imgW="228600" imgH="304560" progId="Equation.DSMT4">
                  <p:embed/>
                  <p:pic>
                    <p:nvPicPr>
                      <p:cNvPr id="0" name="Object 7"/>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025775" y="2484438"/>
                        <a:ext cx="2286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2313382597"/>
              </p:ext>
            </p:extLst>
          </p:nvPr>
        </p:nvGraphicFramePr>
        <p:xfrm>
          <a:off x="3895725" y="3236913"/>
          <a:ext cx="241300" cy="303212"/>
        </p:xfrm>
        <a:graphic>
          <a:graphicData uri="http://schemas.openxmlformats.org/presentationml/2006/ole">
            <mc:AlternateContent xmlns:mc="http://schemas.openxmlformats.org/markup-compatibility/2006">
              <mc:Choice xmlns:v="urn:schemas-microsoft-com:vml" Requires="v">
                <p:oleObj spid="_x0000_s101737" name="Equation" r:id="rId23" imgW="241200" imgH="304560" progId="Equation.DSMT4">
                  <p:embed/>
                </p:oleObj>
              </mc:Choice>
              <mc:Fallback>
                <p:oleObj name="Equation" r:id="rId23" imgW="241200" imgH="304560" progId="Equation.DSMT4">
                  <p:embed/>
                  <p:pic>
                    <p:nvPicPr>
                      <p:cNvPr id="0" name="Object 8"/>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895725" y="3236913"/>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2837497637"/>
              </p:ext>
            </p:extLst>
          </p:nvPr>
        </p:nvGraphicFramePr>
        <p:xfrm>
          <a:off x="4772025" y="3036888"/>
          <a:ext cx="241300" cy="303212"/>
        </p:xfrm>
        <a:graphic>
          <a:graphicData uri="http://schemas.openxmlformats.org/presentationml/2006/ole">
            <mc:AlternateContent xmlns:mc="http://schemas.openxmlformats.org/markup-compatibility/2006">
              <mc:Choice xmlns:v="urn:schemas-microsoft-com:vml" Requires="v">
                <p:oleObj spid="_x0000_s101738" name="Equation" r:id="rId25" imgW="241200" imgH="304560" progId="Equation.DSMT4">
                  <p:embed/>
                </p:oleObj>
              </mc:Choice>
              <mc:Fallback>
                <p:oleObj name="Equation" r:id="rId25" imgW="241200" imgH="304560" progId="Equation.DSMT4">
                  <p:embed/>
                  <p:pic>
                    <p:nvPicPr>
                      <p:cNvPr id="0" name="Object 9"/>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4772025" y="3036888"/>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465887695"/>
              </p:ext>
            </p:extLst>
          </p:nvPr>
        </p:nvGraphicFramePr>
        <p:xfrm>
          <a:off x="5676900" y="1217613"/>
          <a:ext cx="241300" cy="303212"/>
        </p:xfrm>
        <a:graphic>
          <a:graphicData uri="http://schemas.openxmlformats.org/presentationml/2006/ole">
            <mc:AlternateContent xmlns:mc="http://schemas.openxmlformats.org/markup-compatibility/2006">
              <mc:Choice xmlns:v="urn:schemas-microsoft-com:vml" Requires="v">
                <p:oleObj spid="_x0000_s101739" name="Equation" r:id="rId27" imgW="241200" imgH="304560" progId="Equation.DSMT4">
                  <p:embed/>
                </p:oleObj>
              </mc:Choice>
              <mc:Fallback>
                <p:oleObj name="Equation" r:id="rId27" imgW="241200" imgH="304560" progId="Equation.DSMT4">
                  <p:embed/>
                  <p:pic>
                    <p:nvPicPr>
                      <p:cNvPr id="0" name="Object 10"/>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5676900" y="1217613"/>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784963863"/>
              </p:ext>
            </p:extLst>
          </p:nvPr>
        </p:nvGraphicFramePr>
        <p:xfrm>
          <a:off x="3003550" y="2994025"/>
          <a:ext cx="254000" cy="303213"/>
        </p:xfrm>
        <a:graphic>
          <a:graphicData uri="http://schemas.openxmlformats.org/presentationml/2006/ole">
            <mc:AlternateContent xmlns:mc="http://schemas.openxmlformats.org/markup-compatibility/2006">
              <mc:Choice xmlns:v="urn:schemas-microsoft-com:vml" Requires="v">
                <p:oleObj spid="_x0000_s101740" name="Equation" r:id="rId29" imgW="253800" imgH="304560" progId="Equation.DSMT4">
                  <p:embed/>
                </p:oleObj>
              </mc:Choice>
              <mc:Fallback>
                <p:oleObj name="Equation" r:id="rId29" imgW="253800" imgH="304560" progId="Equation.DSMT4">
                  <p:embed/>
                  <p:pic>
                    <p:nvPicPr>
                      <p:cNvPr id="0" name="Object 11"/>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3003550" y="2994025"/>
                        <a:ext cx="254000" cy="303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754452743"/>
              </p:ext>
            </p:extLst>
          </p:nvPr>
        </p:nvGraphicFramePr>
        <p:xfrm>
          <a:off x="3806825" y="2355850"/>
          <a:ext cx="266700" cy="303213"/>
        </p:xfrm>
        <a:graphic>
          <a:graphicData uri="http://schemas.openxmlformats.org/presentationml/2006/ole">
            <mc:AlternateContent xmlns:mc="http://schemas.openxmlformats.org/markup-compatibility/2006">
              <mc:Choice xmlns:v="urn:schemas-microsoft-com:vml" Requires="v">
                <p:oleObj spid="_x0000_s101741" name="Equation" r:id="rId31" imgW="266400" imgH="304560" progId="Equation.DSMT4">
                  <p:embed/>
                </p:oleObj>
              </mc:Choice>
              <mc:Fallback>
                <p:oleObj name="Equation" r:id="rId31" imgW="266400" imgH="304560" progId="Equation.DSMT4">
                  <p:embed/>
                  <p:pic>
                    <p:nvPicPr>
                      <p:cNvPr id="0" name="Object 10"/>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3806825" y="2355850"/>
                        <a:ext cx="266700" cy="303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2885078711"/>
              </p:ext>
            </p:extLst>
          </p:nvPr>
        </p:nvGraphicFramePr>
        <p:xfrm>
          <a:off x="4692650" y="2079625"/>
          <a:ext cx="266700" cy="303213"/>
        </p:xfrm>
        <a:graphic>
          <a:graphicData uri="http://schemas.openxmlformats.org/presentationml/2006/ole">
            <mc:AlternateContent xmlns:mc="http://schemas.openxmlformats.org/markup-compatibility/2006">
              <mc:Choice xmlns:v="urn:schemas-microsoft-com:vml" Requires="v">
                <p:oleObj spid="_x0000_s101742" name="Equation" r:id="rId33" imgW="266400" imgH="304560" progId="Equation.DSMT4">
                  <p:embed/>
                </p:oleObj>
              </mc:Choice>
              <mc:Fallback>
                <p:oleObj name="Equation" r:id="rId33" imgW="266400" imgH="304560" progId="Equation.DSMT4">
                  <p:embed/>
                  <p:pic>
                    <p:nvPicPr>
                      <p:cNvPr id="0" name="Object 9"/>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4692650" y="2079625"/>
                        <a:ext cx="266700" cy="303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2473527306"/>
              </p:ext>
            </p:extLst>
          </p:nvPr>
        </p:nvGraphicFramePr>
        <p:xfrm>
          <a:off x="5664200" y="2136775"/>
          <a:ext cx="266700" cy="303213"/>
        </p:xfrm>
        <a:graphic>
          <a:graphicData uri="http://schemas.openxmlformats.org/presentationml/2006/ole">
            <mc:AlternateContent xmlns:mc="http://schemas.openxmlformats.org/markup-compatibility/2006">
              <mc:Choice xmlns:v="urn:schemas-microsoft-com:vml" Requires="v">
                <p:oleObj spid="_x0000_s101743" name="Equation" r:id="rId35" imgW="266469" imgH="304536" progId="Equation.DSMT4">
                  <p:embed/>
                </p:oleObj>
              </mc:Choice>
              <mc:Fallback>
                <p:oleObj name="Equation" r:id="rId35" imgW="266469" imgH="304536" progId="Equation.DSMT4">
                  <p:embed/>
                  <p:pic>
                    <p:nvPicPr>
                      <p:cNvPr id="0" name="Object 8"/>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5664200" y="2136775"/>
                        <a:ext cx="266700" cy="303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2668216991"/>
              </p:ext>
            </p:extLst>
          </p:nvPr>
        </p:nvGraphicFramePr>
        <p:xfrm>
          <a:off x="1152525" y="6113463"/>
          <a:ext cx="152400" cy="214312"/>
        </p:xfrm>
        <a:graphic>
          <a:graphicData uri="http://schemas.openxmlformats.org/presentationml/2006/ole">
            <mc:AlternateContent xmlns:mc="http://schemas.openxmlformats.org/markup-compatibility/2006">
              <mc:Choice xmlns:v="urn:schemas-microsoft-com:vml" Requires="v">
                <p:oleObj spid="_x0000_s101744" name="Equation" r:id="rId37" imgW="152280" imgH="215640" progId="Equation.DSMT4">
                  <p:embed/>
                </p:oleObj>
              </mc:Choice>
              <mc:Fallback>
                <p:oleObj name="Equation" r:id="rId37" imgW="152280" imgH="215640" progId="Equation.DSMT4">
                  <p:embed/>
                  <p:pic>
                    <p:nvPicPr>
                      <p:cNvPr id="0" name="Object 9"/>
                      <p:cNvPicPr>
                        <a:picLocks noChangeAspect="1" noChangeArrowheads="1"/>
                      </p:cNvPicPr>
                      <p:nvPr/>
                    </p:nvPicPr>
                    <p:blipFill>
                      <a:blip r:embed="rId38"/>
                      <a:srcRect/>
                      <a:stretch>
                        <a:fillRect/>
                      </a:stretch>
                    </p:blipFill>
                    <p:spPr bwMode="auto">
                      <a:xfrm>
                        <a:off x="1152525" y="6113463"/>
                        <a:ext cx="152400" cy="214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p:cNvSpPr/>
          <p:nvPr/>
        </p:nvSpPr>
        <p:spPr bwMode="auto">
          <a:xfrm>
            <a:off x="856800" y="923925"/>
            <a:ext cx="7606800" cy="42636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graphicFrame>
        <p:nvGraphicFramePr>
          <p:cNvPr id="102403" name="Object 3"/>
          <p:cNvGraphicFramePr>
            <a:graphicFrameLocks noChangeAspect="1"/>
          </p:cNvGraphicFramePr>
          <p:nvPr>
            <p:extLst>
              <p:ext uri="{D42A27DB-BD31-4B8C-83A1-F6EECF244321}">
                <p14:modId xmlns:p14="http://schemas.microsoft.com/office/powerpoint/2010/main" val="2915041859"/>
              </p:ext>
            </p:extLst>
          </p:nvPr>
        </p:nvGraphicFramePr>
        <p:xfrm>
          <a:off x="1447800" y="828675"/>
          <a:ext cx="6581775" cy="4500563"/>
        </p:xfrm>
        <a:graphic>
          <a:graphicData uri="http://schemas.openxmlformats.org/presentationml/2006/ole">
            <mc:AlternateContent xmlns:mc="http://schemas.openxmlformats.org/markup-compatibility/2006">
              <mc:Choice xmlns:v="urn:schemas-microsoft-com:vml" Requires="v">
                <p:oleObj spid="_x0000_s102719" name="Worksheet" r:id="rId3" imgW="8944291" imgH="6020282" progId="Excel.Sheet.8">
                  <p:embed/>
                </p:oleObj>
              </mc:Choice>
              <mc:Fallback>
                <p:oleObj name="Worksheet" r:id="rId3" imgW="8944291" imgH="6020282" progId="Excel.Sheet.8">
                  <p:embed/>
                  <p:pic>
                    <p:nvPicPr>
                      <p:cNvPr id="0" name="Object 3"/>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828675"/>
                        <a:ext cx="6581775" cy="4500563"/>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2405" name="Line 5"/>
          <p:cNvSpPr>
            <a:spLocks noChangeAspect="1" noChangeShapeType="1"/>
          </p:cNvSpPr>
          <p:nvPr/>
        </p:nvSpPr>
        <p:spPr bwMode="auto">
          <a:xfrm flipV="1">
            <a:off x="1571625" y="1376363"/>
            <a:ext cx="1588" cy="31083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2409" name="Line 9"/>
          <p:cNvSpPr>
            <a:spLocks noChangeAspect="1" noChangeShapeType="1"/>
          </p:cNvSpPr>
          <p:nvPr/>
        </p:nvSpPr>
        <p:spPr bwMode="auto">
          <a:xfrm flipV="1">
            <a:off x="3848100"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2410" name="Line 10"/>
          <p:cNvSpPr>
            <a:spLocks noChangeAspect="1" noChangeShapeType="1"/>
          </p:cNvSpPr>
          <p:nvPr/>
        </p:nvSpPr>
        <p:spPr bwMode="auto">
          <a:xfrm flipV="1">
            <a:off x="4733925"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2411" name="Line 11"/>
          <p:cNvSpPr>
            <a:spLocks noChangeAspect="1" noChangeShapeType="1"/>
          </p:cNvSpPr>
          <p:nvPr/>
        </p:nvSpPr>
        <p:spPr bwMode="auto">
          <a:xfrm flipV="1">
            <a:off x="5611813"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2416" name="Line 16"/>
          <p:cNvSpPr>
            <a:spLocks noChangeAspect="1" noChangeShapeType="1"/>
          </p:cNvSpPr>
          <p:nvPr/>
        </p:nvSpPr>
        <p:spPr bwMode="auto">
          <a:xfrm flipV="1">
            <a:off x="2960688"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2419" name="Text Box 19"/>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Note that the values of the residuals are not the same as the values of the disturbance term.  The diagram now shows the true unknown relationship as well as the fitted line.</a:t>
            </a:r>
            <a:endParaRPr lang="en-GB" sz="1500" b="1">
              <a:latin typeface="Times New Roman" pitchFamily="18" charset="0"/>
            </a:endParaRPr>
          </a:p>
        </p:txBody>
      </p:sp>
      <p:sp>
        <p:nvSpPr>
          <p:cNvPr id="102453" name="Text Box 5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11</a:t>
            </a:r>
          </a:p>
        </p:txBody>
      </p:sp>
      <p:sp>
        <p:nvSpPr>
          <p:cNvPr id="4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1"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SIMPLE REGRESSION MODEL</a:t>
            </a:r>
            <a:endParaRPr lang="en-GB" sz="1600" dirty="0">
              <a:latin typeface="Times New Roman" pitchFamily="18" charset="0"/>
            </a:endParaRPr>
          </a:p>
        </p:txBody>
      </p:sp>
      <p:sp>
        <p:nvSpPr>
          <p:cNvPr id="42" name="Line 5"/>
          <p:cNvSpPr>
            <a:spLocks noChangeAspect="1" noChangeShapeType="1"/>
          </p:cNvSpPr>
          <p:nvPr/>
        </p:nvSpPr>
        <p:spPr bwMode="auto">
          <a:xfrm>
            <a:off x="1571625" y="4484688"/>
            <a:ext cx="5027613" cy="1587"/>
          </a:xfrm>
          <a:prstGeom prst="line">
            <a:avLst/>
          </a:prstGeom>
          <a:noFill/>
          <a:ln w="127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3" name="Text Box 6"/>
          <p:cNvSpPr txBox="1">
            <a:spLocks noChangeAspect="1" noChangeArrowheads="1"/>
          </p:cNvSpPr>
          <p:nvPr/>
        </p:nvSpPr>
        <p:spPr bwMode="auto">
          <a:xfrm>
            <a:off x="1295399" y="1323974"/>
            <a:ext cx="276225" cy="2762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Y</a:t>
            </a:r>
            <a:endParaRPr lang="en-US" sz="2400" dirty="0">
              <a:solidFill>
                <a:schemeClr val="hlink"/>
              </a:solidFill>
              <a:latin typeface="+mn-lt"/>
            </a:endParaRPr>
          </a:p>
        </p:txBody>
      </p:sp>
      <p:sp>
        <p:nvSpPr>
          <p:cNvPr id="44" name="Rectangle 16"/>
          <p:cNvSpPr>
            <a:spLocks noChangeArrowheads="1"/>
          </p:cNvSpPr>
          <p:nvPr/>
        </p:nvSpPr>
        <p:spPr bwMode="auto">
          <a:xfrm>
            <a:off x="2012950" y="769938"/>
            <a:ext cx="2111375" cy="9144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5" name="Oval 39"/>
          <p:cNvSpPr>
            <a:spLocks noChangeAspect="1" noChangeArrowheads="1"/>
          </p:cNvSpPr>
          <p:nvPr/>
        </p:nvSpPr>
        <p:spPr bwMode="auto">
          <a:xfrm>
            <a:off x="2209800" y="1001713"/>
            <a:ext cx="92075" cy="92075"/>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en-GB"/>
          </a:p>
        </p:txBody>
      </p:sp>
      <p:sp>
        <p:nvSpPr>
          <p:cNvPr id="46" name="Oval 43"/>
          <p:cNvSpPr>
            <a:spLocks noChangeAspect="1" noChangeArrowheads="1"/>
          </p:cNvSpPr>
          <p:nvPr/>
        </p:nvSpPr>
        <p:spPr bwMode="auto">
          <a:xfrm>
            <a:off x="2209800" y="1385888"/>
            <a:ext cx="92075" cy="92075"/>
          </a:xfrm>
          <a:prstGeom prst="ellipse">
            <a:avLst/>
          </a:prstGeom>
          <a:solidFill>
            <a:srgbClr val="00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en-GB"/>
          </a:p>
        </p:txBody>
      </p:sp>
      <p:sp>
        <p:nvSpPr>
          <p:cNvPr id="47" name="Text Box 69"/>
          <p:cNvSpPr txBox="1">
            <a:spLocks noChangeAspect="1" noChangeArrowheads="1"/>
          </p:cNvSpPr>
          <p:nvPr/>
        </p:nvSpPr>
        <p:spPr bwMode="auto">
          <a:xfrm>
            <a:off x="2438400" y="1290638"/>
            <a:ext cx="1533525" cy="29845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   </a:t>
            </a:r>
            <a:r>
              <a:rPr lang="en-US" sz="1800" b="1" dirty="0">
                <a:solidFill>
                  <a:schemeClr val="tx2"/>
                </a:solidFill>
                <a:latin typeface="+mn-lt"/>
              </a:rPr>
              <a:t>(fitted value)</a:t>
            </a:r>
            <a:endParaRPr lang="en-US" sz="2400" dirty="0">
              <a:solidFill>
                <a:schemeClr val="hlink"/>
              </a:solidFill>
              <a:latin typeface="+mn-lt"/>
            </a:endParaRPr>
          </a:p>
        </p:txBody>
      </p:sp>
      <p:sp>
        <p:nvSpPr>
          <p:cNvPr id="48" name="Text Box 70"/>
          <p:cNvSpPr txBox="1">
            <a:spLocks noChangeAspect="1" noChangeArrowheads="1"/>
          </p:cNvSpPr>
          <p:nvPr/>
        </p:nvSpPr>
        <p:spPr bwMode="auto">
          <a:xfrm>
            <a:off x="2403475" y="890588"/>
            <a:ext cx="1752600" cy="31908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Y</a:t>
            </a:r>
            <a:r>
              <a:rPr lang="en-US" sz="1800" b="1" dirty="0">
                <a:solidFill>
                  <a:schemeClr val="tx2"/>
                </a:solidFill>
                <a:latin typeface="+mn-lt"/>
              </a:rPr>
              <a:t> (actual value)</a:t>
            </a:r>
            <a:endParaRPr lang="en-US" sz="2400" dirty="0">
              <a:solidFill>
                <a:schemeClr val="hlink"/>
              </a:solidFill>
              <a:latin typeface="+mn-lt"/>
            </a:endParaRPr>
          </a:p>
        </p:txBody>
      </p:sp>
      <p:graphicFrame>
        <p:nvGraphicFramePr>
          <p:cNvPr id="56" name="Object 55"/>
          <p:cNvGraphicFramePr>
            <a:graphicFrameLocks noChangeAspect="1"/>
          </p:cNvGraphicFramePr>
          <p:nvPr>
            <p:extLst>
              <p:ext uri="{D42A27DB-BD31-4B8C-83A1-F6EECF244321}">
                <p14:modId xmlns:p14="http://schemas.microsoft.com/office/powerpoint/2010/main" val="162493786"/>
              </p:ext>
            </p:extLst>
          </p:nvPr>
        </p:nvGraphicFramePr>
        <p:xfrm>
          <a:off x="2393950" y="1274763"/>
          <a:ext cx="203200" cy="266700"/>
        </p:xfrm>
        <a:graphic>
          <a:graphicData uri="http://schemas.openxmlformats.org/presentationml/2006/ole">
            <mc:AlternateContent xmlns:mc="http://schemas.openxmlformats.org/markup-compatibility/2006">
              <mc:Choice xmlns:v="urn:schemas-microsoft-com:vml" Requires="v">
                <p:oleObj spid="_x0000_s102720" name="Equation" r:id="rId5" imgW="203040" imgH="266400" progId="Equation.DSMT4">
                  <p:embed/>
                </p:oleObj>
              </mc:Choice>
              <mc:Fallback>
                <p:oleObj name="Equation" r:id="rId5" imgW="203040" imgH="266400" progId="Equation.DSMT4">
                  <p:embed/>
                  <p:pic>
                    <p:nvPicPr>
                      <p:cNvPr id="0" name=""/>
                      <p:cNvPicPr/>
                      <p:nvPr/>
                    </p:nvPicPr>
                    <p:blipFill>
                      <a:blip r:embed="rId6"/>
                      <a:stretch>
                        <a:fillRect/>
                      </a:stretch>
                    </p:blipFill>
                    <p:spPr>
                      <a:xfrm>
                        <a:off x="2393950" y="1274763"/>
                        <a:ext cx="203200" cy="266700"/>
                      </a:xfrm>
                      <a:prstGeom prst="rect">
                        <a:avLst/>
                      </a:prstGeom>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947109794"/>
              </p:ext>
            </p:extLst>
          </p:nvPr>
        </p:nvGraphicFramePr>
        <p:xfrm>
          <a:off x="6711950" y="1630363"/>
          <a:ext cx="1295400" cy="341312"/>
        </p:xfrm>
        <a:graphic>
          <a:graphicData uri="http://schemas.openxmlformats.org/presentationml/2006/ole">
            <mc:AlternateContent xmlns:mc="http://schemas.openxmlformats.org/markup-compatibility/2006">
              <mc:Choice xmlns:v="urn:schemas-microsoft-com:vml" Requires="v">
                <p:oleObj spid="_x0000_s102721" name="Equation" r:id="rId7" imgW="1295280" imgH="342720" progId="Equation.DSMT4">
                  <p:embed/>
                </p:oleObj>
              </mc:Choice>
              <mc:Fallback>
                <p:oleObj name="Equation" r:id="rId7" imgW="1295280" imgH="342720" progId="Equation.DSMT4">
                  <p:embed/>
                  <p:pic>
                    <p:nvPicPr>
                      <p:cNvPr id="0" name="Object 3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11950" y="1630363"/>
                        <a:ext cx="12954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796661523"/>
              </p:ext>
            </p:extLst>
          </p:nvPr>
        </p:nvGraphicFramePr>
        <p:xfrm>
          <a:off x="6711950" y="2055813"/>
          <a:ext cx="1295400" cy="303212"/>
        </p:xfrm>
        <a:graphic>
          <a:graphicData uri="http://schemas.openxmlformats.org/presentationml/2006/ole">
            <mc:AlternateContent xmlns:mc="http://schemas.openxmlformats.org/markup-compatibility/2006">
              <mc:Choice xmlns:v="urn:schemas-microsoft-com:vml" Requires="v">
                <p:oleObj spid="_x0000_s102722" name="Equation" r:id="rId9" imgW="1295280" imgH="304560" progId="Equation.DSMT4">
                  <p:embed/>
                </p:oleObj>
              </mc:Choice>
              <mc:Fallback>
                <p:oleObj name="Equation" r:id="rId9" imgW="1295280" imgH="304560" progId="Equation.DSMT4">
                  <p:embed/>
                  <p:pic>
                    <p:nvPicPr>
                      <p:cNvPr id="0" name="Object 4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711950" y="2055813"/>
                        <a:ext cx="12954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656340421"/>
              </p:ext>
            </p:extLst>
          </p:nvPr>
        </p:nvGraphicFramePr>
        <p:xfrm>
          <a:off x="1270000" y="3097213"/>
          <a:ext cx="254000" cy="303212"/>
        </p:xfrm>
        <a:graphic>
          <a:graphicData uri="http://schemas.openxmlformats.org/presentationml/2006/ole">
            <mc:AlternateContent xmlns:mc="http://schemas.openxmlformats.org/markup-compatibility/2006">
              <mc:Choice xmlns:v="urn:schemas-microsoft-com:vml" Requires="v">
                <p:oleObj spid="_x0000_s102723" name="Equation" r:id="rId11" imgW="253800" imgH="304560" progId="Equation.DSMT4">
                  <p:embed/>
                </p:oleObj>
              </mc:Choice>
              <mc:Fallback>
                <p:oleObj name="Equation" r:id="rId11" imgW="253800" imgH="304560" progId="Equation.DSMT4">
                  <p:embed/>
                  <p:pic>
                    <p:nvPicPr>
                      <p:cNvPr id="0" name="Object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70000" y="3097213"/>
                        <a:ext cx="254000"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4000897078"/>
              </p:ext>
            </p:extLst>
          </p:nvPr>
        </p:nvGraphicFramePr>
        <p:xfrm>
          <a:off x="1271588" y="3363913"/>
          <a:ext cx="254000" cy="341312"/>
        </p:xfrm>
        <a:graphic>
          <a:graphicData uri="http://schemas.openxmlformats.org/presentationml/2006/ole">
            <mc:AlternateContent xmlns:mc="http://schemas.openxmlformats.org/markup-compatibility/2006">
              <mc:Choice xmlns:v="urn:schemas-microsoft-com:vml" Requires="v">
                <p:oleObj spid="_x0000_s102724" name="Equation" r:id="rId13" imgW="253800" imgH="342720" progId="Equation.DSMT4">
                  <p:embed/>
                </p:oleObj>
              </mc:Choice>
              <mc:Fallback>
                <p:oleObj name="Equation" r:id="rId13" imgW="253800" imgH="342720" progId="Equation.DSMT4">
                  <p:embed/>
                  <p:pic>
                    <p:nvPicPr>
                      <p:cNvPr id="0" name="Object 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71588" y="3363913"/>
                        <a:ext cx="254000"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49" name="Group 23"/>
          <p:cNvGrpSpPr>
            <a:grpSpLocks/>
          </p:cNvGrpSpPr>
          <p:nvPr/>
        </p:nvGrpSpPr>
        <p:grpSpPr bwMode="auto">
          <a:xfrm>
            <a:off x="2841625" y="4521200"/>
            <a:ext cx="4021138" cy="376238"/>
            <a:chOff x="1790" y="2758"/>
            <a:chExt cx="2533" cy="237"/>
          </a:xfrm>
        </p:grpSpPr>
        <p:sp>
          <p:nvSpPr>
            <p:cNvPr id="50" name="Text Box 24"/>
            <p:cNvSpPr txBox="1">
              <a:spLocks noChangeAspect="1" noChangeArrowheads="1"/>
            </p:cNvSpPr>
            <p:nvPr/>
          </p:nvSpPr>
          <p:spPr bwMode="auto">
            <a:xfrm>
              <a:off x="4202" y="2760"/>
              <a:ext cx="121" cy="12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a:solidFill>
                    <a:schemeClr val="tx2"/>
                  </a:solidFill>
                  <a:latin typeface="+mn-lt"/>
                </a:rPr>
                <a:t>X</a:t>
              </a:r>
              <a:endParaRPr lang="en-US" sz="2400">
                <a:solidFill>
                  <a:schemeClr val="hlink"/>
                </a:solidFill>
                <a:latin typeface="+mn-lt"/>
              </a:endParaRPr>
            </a:p>
          </p:txBody>
        </p:sp>
        <p:sp>
          <p:nvSpPr>
            <p:cNvPr id="52" name="Text Box 25"/>
            <p:cNvSpPr txBox="1">
              <a:spLocks noChangeAspect="1" noChangeArrowheads="1"/>
            </p:cNvSpPr>
            <p:nvPr/>
          </p:nvSpPr>
          <p:spPr bwMode="auto">
            <a:xfrm>
              <a:off x="1790" y="2761"/>
              <a:ext cx="215"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1</a:t>
              </a:r>
              <a:endParaRPr lang="en-US" sz="2400" dirty="0">
                <a:solidFill>
                  <a:schemeClr val="hlink"/>
                </a:solidFill>
                <a:latin typeface="+mn-lt"/>
              </a:endParaRPr>
            </a:p>
          </p:txBody>
        </p:sp>
        <p:sp>
          <p:nvSpPr>
            <p:cNvPr id="53" name="Text Box 26"/>
            <p:cNvSpPr txBox="1">
              <a:spLocks noChangeAspect="1" noChangeArrowheads="1"/>
            </p:cNvSpPr>
            <p:nvPr/>
          </p:nvSpPr>
          <p:spPr bwMode="auto">
            <a:xfrm>
              <a:off x="2352" y="2761"/>
              <a:ext cx="215"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2</a:t>
              </a:r>
              <a:endParaRPr lang="en-US" sz="2400" dirty="0">
                <a:solidFill>
                  <a:schemeClr val="hlink"/>
                </a:solidFill>
                <a:latin typeface="+mn-lt"/>
              </a:endParaRPr>
            </a:p>
          </p:txBody>
        </p:sp>
        <p:sp>
          <p:nvSpPr>
            <p:cNvPr id="54" name="Text Box 27"/>
            <p:cNvSpPr txBox="1">
              <a:spLocks noChangeAspect="1" noChangeArrowheads="1"/>
            </p:cNvSpPr>
            <p:nvPr/>
          </p:nvSpPr>
          <p:spPr bwMode="auto">
            <a:xfrm>
              <a:off x="2913" y="2758"/>
              <a:ext cx="239" cy="23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3</a:t>
              </a:r>
              <a:endParaRPr lang="en-US" sz="2400" dirty="0">
                <a:solidFill>
                  <a:schemeClr val="hlink"/>
                </a:solidFill>
                <a:latin typeface="+mn-lt"/>
              </a:endParaRPr>
            </a:p>
          </p:txBody>
        </p:sp>
        <p:sp>
          <p:nvSpPr>
            <p:cNvPr id="55" name="Text Box 28"/>
            <p:cNvSpPr txBox="1">
              <a:spLocks noChangeAspect="1" noChangeArrowheads="1"/>
            </p:cNvSpPr>
            <p:nvPr/>
          </p:nvSpPr>
          <p:spPr bwMode="auto">
            <a:xfrm>
              <a:off x="3466" y="2761"/>
              <a:ext cx="286"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a:solidFill>
                    <a:schemeClr val="tx2"/>
                  </a:solidFill>
                  <a:latin typeface="+mn-lt"/>
                </a:rPr>
                <a:t>X</a:t>
              </a:r>
              <a:r>
                <a:rPr lang="en-US" sz="1800" b="1" baseline="-25000">
                  <a:solidFill>
                    <a:schemeClr val="tx2"/>
                  </a:solidFill>
                  <a:latin typeface="+mn-lt"/>
                </a:rPr>
                <a:t>4</a:t>
              </a:r>
              <a:endParaRPr lang="en-US" sz="2400">
                <a:solidFill>
                  <a:srgbClr val="FF0000"/>
                </a:solidFill>
                <a:latin typeface="+mn-lt"/>
              </a:endParaRPr>
            </a:p>
          </p:txBody>
        </p:sp>
      </p:grpSp>
      <p:graphicFrame>
        <p:nvGraphicFramePr>
          <p:cNvPr id="7" name="Object 6"/>
          <p:cNvGraphicFramePr>
            <a:graphicFrameLocks noChangeAspect="1"/>
          </p:cNvGraphicFramePr>
          <p:nvPr>
            <p:extLst>
              <p:ext uri="{D42A27DB-BD31-4B8C-83A1-F6EECF244321}">
                <p14:modId xmlns:p14="http://schemas.microsoft.com/office/powerpoint/2010/main" val="773556377"/>
              </p:ext>
            </p:extLst>
          </p:nvPr>
        </p:nvGraphicFramePr>
        <p:xfrm>
          <a:off x="3025775" y="2484438"/>
          <a:ext cx="228600" cy="303212"/>
        </p:xfrm>
        <a:graphic>
          <a:graphicData uri="http://schemas.openxmlformats.org/presentationml/2006/ole">
            <mc:AlternateContent xmlns:mc="http://schemas.openxmlformats.org/markup-compatibility/2006">
              <mc:Choice xmlns:v="urn:schemas-microsoft-com:vml" Requires="v">
                <p:oleObj spid="_x0000_s102725" name="Equation" r:id="rId15" imgW="228600" imgH="304560" progId="Equation.DSMT4">
                  <p:embed/>
                </p:oleObj>
              </mc:Choice>
              <mc:Fallback>
                <p:oleObj name="Equation" r:id="rId15" imgW="228600" imgH="304560" progId="Equation.DSMT4">
                  <p:embed/>
                  <p:pic>
                    <p:nvPicPr>
                      <p:cNvPr id="0" name="Object 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025775" y="2484438"/>
                        <a:ext cx="2286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2313382597"/>
              </p:ext>
            </p:extLst>
          </p:nvPr>
        </p:nvGraphicFramePr>
        <p:xfrm>
          <a:off x="3895725" y="3236913"/>
          <a:ext cx="241300" cy="303212"/>
        </p:xfrm>
        <a:graphic>
          <a:graphicData uri="http://schemas.openxmlformats.org/presentationml/2006/ole">
            <mc:AlternateContent xmlns:mc="http://schemas.openxmlformats.org/markup-compatibility/2006">
              <mc:Choice xmlns:v="urn:schemas-microsoft-com:vml" Requires="v">
                <p:oleObj spid="_x0000_s102726" name="Equation" r:id="rId17" imgW="241200" imgH="304560" progId="Equation.DSMT4">
                  <p:embed/>
                </p:oleObj>
              </mc:Choice>
              <mc:Fallback>
                <p:oleObj name="Equation" r:id="rId17" imgW="241200" imgH="304560" progId="Equation.DSMT4">
                  <p:embed/>
                  <p:pic>
                    <p:nvPicPr>
                      <p:cNvPr id="0" name="Object 8"/>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895725" y="3236913"/>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2837497637"/>
              </p:ext>
            </p:extLst>
          </p:nvPr>
        </p:nvGraphicFramePr>
        <p:xfrm>
          <a:off x="4772025" y="3036888"/>
          <a:ext cx="241300" cy="303212"/>
        </p:xfrm>
        <a:graphic>
          <a:graphicData uri="http://schemas.openxmlformats.org/presentationml/2006/ole">
            <mc:AlternateContent xmlns:mc="http://schemas.openxmlformats.org/markup-compatibility/2006">
              <mc:Choice xmlns:v="urn:schemas-microsoft-com:vml" Requires="v">
                <p:oleObj spid="_x0000_s102727" name="Equation" r:id="rId19" imgW="241200" imgH="304560" progId="Equation.DSMT4">
                  <p:embed/>
                </p:oleObj>
              </mc:Choice>
              <mc:Fallback>
                <p:oleObj name="Equation" r:id="rId19" imgW="241200" imgH="304560" progId="Equation.DSMT4">
                  <p:embed/>
                  <p:pic>
                    <p:nvPicPr>
                      <p:cNvPr id="0" name="Object 9"/>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772025" y="3036888"/>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465887695"/>
              </p:ext>
            </p:extLst>
          </p:nvPr>
        </p:nvGraphicFramePr>
        <p:xfrm>
          <a:off x="5676900" y="1217613"/>
          <a:ext cx="241300" cy="303212"/>
        </p:xfrm>
        <a:graphic>
          <a:graphicData uri="http://schemas.openxmlformats.org/presentationml/2006/ole">
            <mc:AlternateContent xmlns:mc="http://schemas.openxmlformats.org/markup-compatibility/2006">
              <mc:Choice xmlns:v="urn:schemas-microsoft-com:vml" Requires="v">
                <p:oleObj spid="_x0000_s102728" name="Equation" r:id="rId21" imgW="241200" imgH="304560" progId="Equation.DSMT4">
                  <p:embed/>
                </p:oleObj>
              </mc:Choice>
              <mc:Fallback>
                <p:oleObj name="Equation" r:id="rId21" imgW="241200" imgH="304560" progId="Equation.DSMT4">
                  <p:embed/>
                  <p:pic>
                    <p:nvPicPr>
                      <p:cNvPr id="0" name="Object 10"/>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676900" y="1217613"/>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784963863"/>
              </p:ext>
            </p:extLst>
          </p:nvPr>
        </p:nvGraphicFramePr>
        <p:xfrm>
          <a:off x="3003550" y="2994025"/>
          <a:ext cx="254000" cy="303213"/>
        </p:xfrm>
        <a:graphic>
          <a:graphicData uri="http://schemas.openxmlformats.org/presentationml/2006/ole">
            <mc:AlternateContent xmlns:mc="http://schemas.openxmlformats.org/markup-compatibility/2006">
              <mc:Choice xmlns:v="urn:schemas-microsoft-com:vml" Requires="v">
                <p:oleObj spid="_x0000_s102729" name="Equation" r:id="rId23" imgW="253800" imgH="304560" progId="Equation.DSMT4">
                  <p:embed/>
                </p:oleObj>
              </mc:Choice>
              <mc:Fallback>
                <p:oleObj name="Equation" r:id="rId23" imgW="253800" imgH="304560" progId="Equation.DSMT4">
                  <p:embed/>
                  <p:pic>
                    <p:nvPicPr>
                      <p:cNvPr id="0" name="Object 11"/>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003550" y="2994025"/>
                        <a:ext cx="254000" cy="303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754452743"/>
              </p:ext>
            </p:extLst>
          </p:nvPr>
        </p:nvGraphicFramePr>
        <p:xfrm>
          <a:off x="3806825" y="2355850"/>
          <a:ext cx="266700" cy="303213"/>
        </p:xfrm>
        <a:graphic>
          <a:graphicData uri="http://schemas.openxmlformats.org/presentationml/2006/ole">
            <mc:AlternateContent xmlns:mc="http://schemas.openxmlformats.org/markup-compatibility/2006">
              <mc:Choice xmlns:v="urn:schemas-microsoft-com:vml" Requires="v">
                <p:oleObj spid="_x0000_s102730" name="Equation" r:id="rId25" imgW="266400" imgH="304560" progId="Equation.DSMT4">
                  <p:embed/>
                </p:oleObj>
              </mc:Choice>
              <mc:Fallback>
                <p:oleObj name="Equation" r:id="rId25" imgW="266400" imgH="304560" progId="Equation.DSMT4">
                  <p:embed/>
                  <p:pic>
                    <p:nvPicPr>
                      <p:cNvPr id="0" name="Object 10"/>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3806825" y="2355850"/>
                        <a:ext cx="266700" cy="303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2885078711"/>
              </p:ext>
            </p:extLst>
          </p:nvPr>
        </p:nvGraphicFramePr>
        <p:xfrm>
          <a:off x="4692650" y="2079625"/>
          <a:ext cx="266700" cy="303213"/>
        </p:xfrm>
        <a:graphic>
          <a:graphicData uri="http://schemas.openxmlformats.org/presentationml/2006/ole">
            <mc:AlternateContent xmlns:mc="http://schemas.openxmlformats.org/markup-compatibility/2006">
              <mc:Choice xmlns:v="urn:schemas-microsoft-com:vml" Requires="v">
                <p:oleObj spid="_x0000_s102731" name="Equation" r:id="rId27" imgW="266400" imgH="304560" progId="Equation.DSMT4">
                  <p:embed/>
                </p:oleObj>
              </mc:Choice>
              <mc:Fallback>
                <p:oleObj name="Equation" r:id="rId27" imgW="266400" imgH="304560" progId="Equation.DSMT4">
                  <p:embed/>
                  <p:pic>
                    <p:nvPicPr>
                      <p:cNvPr id="0" name="Object 9"/>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4692650" y="2079625"/>
                        <a:ext cx="266700" cy="303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2473527306"/>
              </p:ext>
            </p:extLst>
          </p:nvPr>
        </p:nvGraphicFramePr>
        <p:xfrm>
          <a:off x="5664200" y="2136775"/>
          <a:ext cx="266700" cy="303213"/>
        </p:xfrm>
        <a:graphic>
          <a:graphicData uri="http://schemas.openxmlformats.org/presentationml/2006/ole">
            <mc:AlternateContent xmlns:mc="http://schemas.openxmlformats.org/markup-compatibility/2006">
              <mc:Choice xmlns:v="urn:schemas-microsoft-com:vml" Requires="v">
                <p:oleObj spid="_x0000_s102732" name="Equation" r:id="rId29" imgW="266469" imgH="304536" progId="Equation.DSMT4">
                  <p:embed/>
                </p:oleObj>
              </mc:Choice>
              <mc:Fallback>
                <p:oleObj name="Equation" r:id="rId29" imgW="266469" imgH="304536" progId="Equation.DSMT4">
                  <p:embed/>
                  <p:pic>
                    <p:nvPicPr>
                      <p:cNvPr id="0" name="Object 8"/>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5664200" y="2136775"/>
                        <a:ext cx="266700" cy="303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54"/>
          <p:cNvSpPr/>
          <p:nvPr/>
        </p:nvSpPr>
        <p:spPr bwMode="auto">
          <a:xfrm>
            <a:off x="856800" y="923925"/>
            <a:ext cx="7606800" cy="42636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4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graphicFrame>
        <p:nvGraphicFramePr>
          <p:cNvPr id="118786" name="Object 2"/>
          <p:cNvGraphicFramePr>
            <a:graphicFrameLocks noChangeAspect="1"/>
          </p:cNvGraphicFramePr>
          <p:nvPr>
            <p:extLst>
              <p:ext uri="{D42A27DB-BD31-4B8C-83A1-F6EECF244321}">
                <p14:modId xmlns:p14="http://schemas.microsoft.com/office/powerpoint/2010/main" val="3407103029"/>
              </p:ext>
            </p:extLst>
          </p:nvPr>
        </p:nvGraphicFramePr>
        <p:xfrm>
          <a:off x="1447800" y="828675"/>
          <a:ext cx="6581775" cy="4500563"/>
        </p:xfrm>
        <a:graphic>
          <a:graphicData uri="http://schemas.openxmlformats.org/presentationml/2006/ole">
            <mc:AlternateContent xmlns:mc="http://schemas.openxmlformats.org/markup-compatibility/2006">
              <mc:Choice xmlns:v="urn:schemas-microsoft-com:vml" Requires="v">
                <p:oleObj spid="_x0000_s119127" name="Worksheet" r:id="rId3" imgW="8944291" imgH="6020282" progId="Excel.Sheet.8">
                  <p:embed/>
                </p:oleObj>
              </mc:Choice>
              <mc:Fallback>
                <p:oleObj name="Worksheet" r:id="rId3" imgW="8944291" imgH="6020282" progId="Excel.Sheet.8">
                  <p:embed/>
                  <p:pic>
                    <p:nvPicPr>
                      <p:cNvPr id="0" name="Object 2"/>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828675"/>
                        <a:ext cx="6581775" cy="4500563"/>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8788" name="Line 4"/>
          <p:cNvSpPr>
            <a:spLocks noChangeAspect="1" noChangeShapeType="1"/>
          </p:cNvSpPr>
          <p:nvPr/>
        </p:nvSpPr>
        <p:spPr bwMode="auto">
          <a:xfrm flipV="1">
            <a:off x="1571625" y="1376363"/>
            <a:ext cx="1588" cy="31083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8792" name="Line 8"/>
          <p:cNvSpPr>
            <a:spLocks noChangeAspect="1" noChangeShapeType="1"/>
          </p:cNvSpPr>
          <p:nvPr/>
        </p:nvSpPr>
        <p:spPr bwMode="auto">
          <a:xfrm flipV="1">
            <a:off x="3848100"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8793" name="Line 9"/>
          <p:cNvSpPr>
            <a:spLocks noChangeAspect="1" noChangeShapeType="1"/>
          </p:cNvSpPr>
          <p:nvPr/>
        </p:nvSpPr>
        <p:spPr bwMode="auto">
          <a:xfrm flipV="1">
            <a:off x="4733925"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8794" name="Line 10"/>
          <p:cNvSpPr>
            <a:spLocks noChangeAspect="1" noChangeShapeType="1"/>
          </p:cNvSpPr>
          <p:nvPr/>
        </p:nvSpPr>
        <p:spPr bwMode="auto">
          <a:xfrm flipV="1">
            <a:off x="5611813"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8799" name="Line 15"/>
          <p:cNvSpPr>
            <a:spLocks noChangeAspect="1" noChangeShapeType="1"/>
          </p:cNvSpPr>
          <p:nvPr/>
        </p:nvSpPr>
        <p:spPr bwMode="auto">
          <a:xfrm flipV="1">
            <a:off x="2960688"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8800" name="Text Box 16"/>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disturbance term in each observation is responsible for the divergence between the </a:t>
            </a:r>
            <a:r>
              <a:rPr lang="en-GB" sz="1500" b="1" dirty="0" err="1"/>
              <a:t>nonrandom</a:t>
            </a:r>
            <a:r>
              <a:rPr lang="en-GB" sz="1500" b="1" dirty="0"/>
              <a:t> component of the true relationship and the actual observation.</a:t>
            </a:r>
            <a:endParaRPr lang="en-GB" sz="1500" b="1" dirty="0">
              <a:latin typeface="Times New Roman" pitchFamily="18" charset="0"/>
            </a:endParaRPr>
          </a:p>
        </p:txBody>
      </p:sp>
      <p:sp>
        <p:nvSpPr>
          <p:cNvPr id="118819" name="Line 35"/>
          <p:cNvSpPr>
            <a:spLocks noChangeAspect="1" noChangeShapeType="1"/>
          </p:cNvSpPr>
          <p:nvPr/>
        </p:nvSpPr>
        <p:spPr bwMode="auto">
          <a:xfrm flipV="1">
            <a:off x="2960688" y="2628900"/>
            <a:ext cx="1587" cy="301625"/>
          </a:xfrm>
          <a:prstGeom prst="line">
            <a:avLst/>
          </a:prstGeom>
          <a:noFill/>
          <a:ln w="19050">
            <a:solidFill>
              <a:schemeClr val="tx2"/>
            </a:solidFill>
            <a:round/>
            <a:headEnd type="triangl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8820" name="Line 36"/>
          <p:cNvSpPr>
            <a:spLocks noChangeAspect="1" noChangeShapeType="1"/>
          </p:cNvSpPr>
          <p:nvPr/>
        </p:nvSpPr>
        <p:spPr bwMode="auto">
          <a:xfrm flipV="1">
            <a:off x="5611813" y="1577975"/>
            <a:ext cx="1587" cy="758825"/>
          </a:xfrm>
          <a:prstGeom prst="line">
            <a:avLst/>
          </a:prstGeom>
          <a:noFill/>
          <a:ln w="19050">
            <a:solidFill>
              <a:schemeClr val="tx2"/>
            </a:solidFill>
            <a:round/>
            <a:headEnd type="triangl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8821" name="Line 37"/>
          <p:cNvSpPr>
            <a:spLocks noChangeAspect="1" noChangeShapeType="1"/>
          </p:cNvSpPr>
          <p:nvPr/>
        </p:nvSpPr>
        <p:spPr bwMode="auto">
          <a:xfrm flipV="1">
            <a:off x="3848100" y="2884488"/>
            <a:ext cx="1588" cy="292100"/>
          </a:xfrm>
          <a:prstGeom prst="line">
            <a:avLst/>
          </a:prstGeom>
          <a:noFill/>
          <a:ln w="19050">
            <a:solidFill>
              <a:schemeClr val="tx2"/>
            </a:solidFill>
            <a:round/>
            <a:headEnd type="triangl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8822" name="Line 38"/>
          <p:cNvSpPr>
            <a:spLocks noChangeAspect="1" noChangeShapeType="1"/>
          </p:cNvSpPr>
          <p:nvPr/>
        </p:nvSpPr>
        <p:spPr bwMode="auto">
          <a:xfrm flipV="1">
            <a:off x="4733925" y="2682875"/>
            <a:ext cx="1588" cy="311150"/>
          </a:xfrm>
          <a:prstGeom prst="line">
            <a:avLst/>
          </a:prstGeom>
          <a:noFill/>
          <a:ln w="19050">
            <a:solidFill>
              <a:schemeClr val="tx2"/>
            </a:solidFill>
            <a:round/>
            <a:headEnd type="triangl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8824" name="Text Box 4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12</a:t>
            </a:r>
          </a:p>
        </p:txBody>
      </p:sp>
      <p:sp>
        <p:nvSpPr>
          <p:cNvPr id="4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5"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SIMPLE REGRESSION MODEL</a:t>
            </a:r>
            <a:endParaRPr lang="en-GB" sz="1600" dirty="0">
              <a:latin typeface="Times New Roman" pitchFamily="18" charset="0"/>
            </a:endParaRPr>
          </a:p>
        </p:txBody>
      </p:sp>
      <p:sp>
        <p:nvSpPr>
          <p:cNvPr id="46" name="Line 5"/>
          <p:cNvSpPr>
            <a:spLocks noChangeAspect="1" noChangeShapeType="1"/>
          </p:cNvSpPr>
          <p:nvPr/>
        </p:nvSpPr>
        <p:spPr bwMode="auto">
          <a:xfrm>
            <a:off x="1571625" y="4484688"/>
            <a:ext cx="5027613" cy="1587"/>
          </a:xfrm>
          <a:prstGeom prst="line">
            <a:avLst/>
          </a:prstGeom>
          <a:noFill/>
          <a:ln w="127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7" name="Text Box 6"/>
          <p:cNvSpPr txBox="1">
            <a:spLocks noChangeAspect="1" noChangeArrowheads="1"/>
          </p:cNvSpPr>
          <p:nvPr/>
        </p:nvSpPr>
        <p:spPr bwMode="auto">
          <a:xfrm>
            <a:off x="1295399" y="1323974"/>
            <a:ext cx="276225" cy="2762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Y</a:t>
            </a:r>
            <a:endParaRPr lang="en-US" sz="2400" dirty="0">
              <a:solidFill>
                <a:schemeClr val="hlink"/>
              </a:solidFill>
              <a:latin typeface="+mn-lt"/>
            </a:endParaRPr>
          </a:p>
        </p:txBody>
      </p:sp>
      <p:sp>
        <p:nvSpPr>
          <p:cNvPr id="48" name="Rectangle 16"/>
          <p:cNvSpPr>
            <a:spLocks noChangeArrowheads="1"/>
          </p:cNvSpPr>
          <p:nvPr/>
        </p:nvSpPr>
        <p:spPr bwMode="auto">
          <a:xfrm>
            <a:off x="2012950" y="769938"/>
            <a:ext cx="2111375" cy="9144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9" name="Oval 39"/>
          <p:cNvSpPr>
            <a:spLocks noChangeAspect="1" noChangeArrowheads="1"/>
          </p:cNvSpPr>
          <p:nvPr/>
        </p:nvSpPr>
        <p:spPr bwMode="auto">
          <a:xfrm>
            <a:off x="2209800" y="1001713"/>
            <a:ext cx="92075" cy="92075"/>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en-GB"/>
          </a:p>
        </p:txBody>
      </p:sp>
      <p:sp>
        <p:nvSpPr>
          <p:cNvPr id="50" name="Oval 43"/>
          <p:cNvSpPr>
            <a:spLocks noChangeAspect="1" noChangeArrowheads="1"/>
          </p:cNvSpPr>
          <p:nvPr/>
        </p:nvSpPr>
        <p:spPr bwMode="auto">
          <a:xfrm>
            <a:off x="2209800" y="1385888"/>
            <a:ext cx="92075" cy="92075"/>
          </a:xfrm>
          <a:prstGeom prst="ellipse">
            <a:avLst/>
          </a:prstGeom>
          <a:solidFill>
            <a:srgbClr val="00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en-GB"/>
          </a:p>
        </p:txBody>
      </p:sp>
      <p:sp>
        <p:nvSpPr>
          <p:cNvPr id="51" name="Text Box 69"/>
          <p:cNvSpPr txBox="1">
            <a:spLocks noChangeAspect="1" noChangeArrowheads="1"/>
          </p:cNvSpPr>
          <p:nvPr/>
        </p:nvSpPr>
        <p:spPr bwMode="auto">
          <a:xfrm>
            <a:off x="2438400" y="1290638"/>
            <a:ext cx="1533525" cy="29845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   </a:t>
            </a:r>
            <a:r>
              <a:rPr lang="en-US" sz="1800" b="1" dirty="0">
                <a:solidFill>
                  <a:schemeClr val="tx2"/>
                </a:solidFill>
                <a:latin typeface="+mn-lt"/>
              </a:rPr>
              <a:t>(fitted value)</a:t>
            </a:r>
            <a:endParaRPr lang="en-US" sz="2400" dirty="0">
              <a:solidFill>
                <a:schemeClr val="hlink"/>
              </a:solidFill>
              <a:latin typeface="+mn-lt"/>
            </a:endParaRPr>
          </a:p>
        </p:txBody>
      </p:sp>
      <p:sp>
        <p:nvSpPr>
          <p:cNvPr id="52" name="Text Box 70"/>
          <p:cNvSpPr txBox="1">
            <a:spLocks noChangeAspect="1" noChangeArrowheads="1"/>
          </p:cNvSpPr>
          <p:nvPr/>
        </p:nvSpPr>
        <p:spPr bwMode="auto">
          <a:xfrm>
            <a:off x="2403475" y="890588"/>
            <a:ext cx="1752600" cy="31908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Y</a:t>
            </a:r>
            <a:r>
              <a:rPr lang="en-US" sz="1800" b="1" dirty="0">
                <a:solidFill>
                  <a:schemeClr val="tx2"/>
                </a:solidFill>
                <a:latin typeface="+mn-lt"/>
              </a:rPr>
              <a:t> (actual value)</a:t>
            </a:r>
            <a:endParaRPr lang="en-US" sz="2400" dirty="0">
              <a:solidFill>
                <a:schemeClr val="hlink"/>
              </a:solidFill>
              <a:latin typeface="+mn-lt"/>
            </a:endParaRPr>
          </a:p>
        </p:txBody>
      </p:sp>
      <p:graphicFrame>
        <p:nvGraphicFramePr>
          <p:cNvPr id="60" name="Object 59"/>
          <p:cNvGraphicFramePr>
            <a:graphicFrameLocks noChangeAspect="1"/>
          </p:cNvGraphicFramePr>
          <p:nvPr>
            <p:extLst>
              <p:ext uri="{D42A27DB-BD31-4B8C-83A1-F6EECF244321}">
                <p14:modId xmlns:p14="http://schemas.microsoft.com/office/powerpoint/2010/main" val="162493786"/>
              </p:ext>
            </p:extLst>
          </p:nvPr>
        </p:nvGraphicFramePr>
        <p:xfrm>
          <a:off x="2393950" y="1274763"/>
          <a:ext cx="203200" cy="266700"/>
        </p:xfrm>
        <a:graphic>
          <a:graphicData uri="http://schemas.openxmlformats.org/presentationml/2006/ole">
            <mc:AlternateContent xmlns:mc="http://schemas.openxmlformats.org/markup-compatibility/2006">
              <mc:Choice xmlns:v="urn:schemas-microsoft-com:vml" Requires="v">
                <p:oleObj spid="_x0000_s119128" name="Equation" r:id="rId5" imgW="203040" imgH="266400" progId="Equation.DSMT4">
                  <p:embed/>
                </p:oleObj>
              </mc:Choice>
              <mc:Fallback>
                <p:oleObj name="Equation" r:id="rId5" imgW="203040" imgH="266400" progId="Equation.DSMT4">
                  <p:embed/>
                  <p:pic>
                    <p:nvPicPr>
                      <p:cNvPr id="0" name=""/>
                      <p:cNvPicPr/>
                      <p:nvPr/>
                    </p:nvPicPr>
                    <p:blipFill>
                      <a:blip r:embed="rId6"/>
                      <a:stretch>
                        <a:fillRect/>
                      </a:stretch>
                    </p:blipFill>
                    <p:spPr>
                      <a:xfrm>
                        <a:off x="2393950" y="1274763"/>
                        <a:ext cx="203200" cy="266700"/>
                      </a:xfrm>
                      <a:prstGeom prst="rect">
                        <a:avLst/>
                      </a:prstGeom>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947109794"/>
              </p:ext>
            </p:extLst>
          </p:nvPr>
        </p:nvGraphicFramePr>
        <p:xfrm>
          <a:off x="6711950" y="1630363"/>
          <a:ext cx="1295400" cy="341312"/>
        </p:xfrm>
        <a:graphic>
          <a:graphicData uri="http://schemas.openxmlformats.org/presentationml/2006/ole">
            <mc:AlternateContent xmlns:mc="http://schemas.openxmlformats.org/markup-compatibility/2006">
              <mc:Choice xmlns:v="urn:schemas-microsoft-com:vml" Requires="v">
                <p:oleObj spid="_x0000_s119129" name="Equation" r:id="rId7" imgW="1295280" imgH="342720" progId="Equation.DSMT4">
                  <p:embed/>
                </p:oleObj>
              </mc:Choice>
              <mc:Fallback>
                <p:oleObj name="Equation" r:id="rId7" imgW="1295280" imgH="342720" progId="Equation.DSMT4">
                  <p:embed/>
                  <p:pic>
                    <p:nvPicPr>
                      <p:cNvPr id="0" name="Object 3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11950" y="1630363"/>
                        <a:ext cx="12954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796661523"/>
              </p:ext>
            </p:extLst>
          </p:nvPr>
        </p:nvGraphicFramePr>
        <p:xfrm>
          <a:off x="6711950" y="2055813"/>
          <a:ext cx="1295400" cy="303212"/>
        </p:xfrm>
        <a:graphic>
          <a:graphicData uri="http://schemas.openxmlformats.org/presentationml/2006/ole">
            <mc:AlternateContent xmlns:mc="http://schemas.openxmlformats.org/markup-compatibility/2006">
              <mc:Choice xmlns:v="urn:schemas-microsoft-com:vml" Requires="v">
                <p:oleObj spid="_x0000_s119130" name="Equation" r:id="rId9" imgW="1295280" imgH="304560" progId="Equation.DSMT4">
                  <p:embed/>
                </p:oleObj>
              </mc:Choice>
              <mc:Fallback>
                <p:oleObj name="Equation" r:id="rId9" imgW="1295280" imgH="304560" progId="Equation.DSMT4">
                  <p:embed/>
                  <p:pic>
                    <p:nvPicPr>
                      <p:cNvPr id="0" name="Object 4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711950" y="2055813"/>
                        <a:ext cx="12954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1331619779"/>
              </p:ext>
            </p:extLst>
          </p:nvPr>
        </p:nvGraphicFramePr>
        <p:xfrm>
          <a:off x="3013075" y="2989263"/>
          <a:ext cx="254000" cy="303212"/>
        </p:xfrm>
        <a:graphic>
          <a:graphicData uri="http://schemas.openxmlformats.org/presentationml/2006/ole">
            <mc:AlternateContent xmlns:mc="http://schemas.openxmlformats.org/markup-compatibility/2006">
              <mc:Choice xmlns:v="urn:schemas-microsoft-com:vml" Requires="v">
                <p:oleObj spid="_x0000_s119131" name="Equation" r:id="rId11" imgW="253800" imgH="304560" progId="Equation.DSMT4">
                  <p:embed/>
                </p:oleObj>
              </mc:Choice>
              <mc:Fallback>
                <p:oleObj name="Equation" r:id="rId11" imgW="253800" imgH="304560" progId="Equation.DSMT4">
                  <p:embed/>
                  <p:pic>
                    <p:nvPicPr>
                      <p:cNvPr id="0" name="Object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013075" y="2989263"/>
                        <a:ext cx="2540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874695022"/>
              </p:ext>
            </p:extLst>
          </p:nvPr>
        </p:nvGraphicFramePr>
        <p:xfrm>
          <a:off x="3902075" y="2789238"/>
          <a:ext cx="266700" cy="303212"/>
        </p:xfrm>
        <a:graphic>
          <a:graphicData uri="http://schemas.openxmlformats.org/presentationml/2006/ole">
            <mc:AlternateContent xmlns:mc="http://schemas.openxmlformats.org/markup-compatibility/2006">
              <mc:Choice xmlns:v="urn:schemas-microsoft-com:vml" Requires="v">
                <p:oleObj spid="_x0000_s119132" name="Equation" r:id="rId13" imgW="266400" imgH="304560" progId="Equation.DSMT4">
                  <p:embed/>
                </p:oleObj>
              </mc:Choice>
              <mc:Fallback>
                <p:oleObj name="Equation" r:id="rId13" imgW="266400" imgH="304560" progId="Equation.DSMT4">
                  <p:embed/>
                  <p:pic>
                    <p:nvPicPr>
                      <p:cNvPr id="0" name="Object 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902075" y="2789238"/>
                        <a:ext cx="2667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2320029319"/>
              </p:ext>
            </p:extLst>
          </p:nvPr>
        </p:nvGraphicFramePr>
        <p:xfrm>
          <a:off x="4778375" y="2608263"/>
          <a:ext cx="266700" cy="303212"/>
        </p:xfrm>
        <a:graphic>
          <a:graphicData uri="http://schemas.openxmlformats.org/presentationml/2006/ole">
            <mc:AlternateContent xmlns:mc="http://schemas.openxmlformats.org/markup-compatibility/2006">
              <mc:Choice xmlns:v="urn:schemas-microsoft-com:vml" Requires="v">
                <p:oleObj spid="_x0000_s119133" name="Equation" r:id="rId15" imgW="266469" imgH="304536" progId="Equation.DSMT4">
                  <p:embed/>
                </p:oleObj>
              </mc:Choice>
              <mc:Fallback>
                <p:oleObj name="Equation" r:id="rId15" imgW="266469" imgH="304536" progId="Equation.DSMT4">
                  <p:embed/>
                  <p:pic>
                    <p:nvPicPr>
                      <p:cNvPr id="0" name="Object 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778375" y="2608263"/>
                        <a:ext cx="2667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2086066685"/>
              </p:ext>
            </p:extLst>
          </p:nvPr>
        </p:nvGraphicFramePr>
        <p:xfrm>
          <a:off x="5654675" y="2408238"/>
          <a:ext cx="266700" cy="303212"/>
        </p:xfrm>
        <a:graphic>
          <a:graphicData uri="http://schemas.openxmlformats.org/presentationml/2006/ole">
            <mc:AlternateContent xmlns:mc="http://schemas.openxmlformats.org/markup-compatibility/2006">
              <mc:Choice xmlns:v="urn:schemas-microsoft-com:vml" Requires="v">
                <p:oleObj spid="_x0000_s119134" name="Equation" r:id="rId17" imgW="266400" imgH="304560" progId="Equation.DSMT4">
                  <p:embed/>
                </p:oleObj>
              </mc:Choice>
              <mc:Fallback>
                <p:oleObj name="Equation" r:id="rId17" imgW="266400" imgH="304560" progId="Equation.DSMT4">
                  <p:embed/>
                  <p:pic>
                    <p:nvPicPr>
                      <p:cNvPr id="0" name="Object 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654675" y="2408238"/>
                        <a:ext cx="2667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1656340421"/>
              </p:ext>
            </p:extLst>
          </p:nvPr>
        </p:nvGraphicFramePr>
        <p:xfrm>
          <a:off x="1270000" y="3097213"/>
          <a:ext cx="254000" cy="303212"/>
        </p:xfrm>
        <a:graphic>
          <a:graphicData uri="http://schemas.openxmlformats.org/presentationml/2006/ole">
            <mc:AlternateContent xmlns:mc="http://schemas.openxmlformats.org/markup-compatibility/2006">
              <mc:Choice xmlns:v="urn:schemas-microsoft-com:vml" Requires="v">
                <p:oleObj spid="_x0000_s119135" name="Equation" r:id="rId19" imgW="253800" imgH="304560" progId="Equation.DSMT4">
                  <p:embed/>
                </p:oleObj>
              </mc:Choice>
              <mc:Fallback>
                <p:oleObj name="Equation" r:id="rId19" imgW="253800" imgH="304560" progId="Equation.DSMT4">
                  <p:embed/>
                  <p:pic>
                    <p:nvPicPr>
                      <p:cNvPr id="0" name="Object 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270000" y="3097213"/>
                        <a:ext cx="254000"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4000897078"/>
              </p:ext>
            </p:extLst>
          </p:nvPr>
        </p:nvGraphicFramePr>
        <p:xfrm>
          <a:off x="1271588" y="3363913"/>
          <a:ext cx="254000" cy="341312"/>
        </p:xfrm>
        <a:graphic>
          <a:graphicData uri="http://schemas.openxmlformats.org/presentationml/2006/ole">
            <mc:AlternateContent xmlns:mc="http://schemas.openxmlformats.org/markup-compatibility/2006">
              <mc:Choice xmlns:v="urn:schemas-microsoft-com:vml" Requires="v">
                <p:oleObj spid="_x0000_s119136" name="Equation" r:id="rId21" imgW="253800" imgH="342720" progId="Equation.DSMT4">
                  <p:embed/>
                </p:oleObj>
              </mc:Choice>
              <mc:Fallback>
                <p:oleObj name="Equation" r:id="rId21" imgW="253800" imgH="342720" progId="Equation.DSMT4">
                  <p:embed/>
                  <p:pic>
                    <p:nvPicPr>
                      <p:cNvPr id="0" name="Object 3"/>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271588" y="3363913"/>
                        <a:ext cx="254000"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57" name="Group 23"/>
          <p:cNvGrpSpPr>
            <a:grpSpLocks/>
          </p:cNvGrpSpPr>
          <p:nvPr/>
        </p:nvGrpSpPr>
        <p:grpSpPr bwMode="auto">
          <a:xfrm>
            <a:off x="2841625" y="4521200"/>
            <a:ext cx="4021138" cy="376238"/>
            <a:chOff x="1790" y="2758"/>
            <a:chExt cx="2533" cy="237"/>
          </a:xfrm>
        </p:grpSpPr>
        <p:sp>
          <p:nvSpPr>
            <p:cNvPr id="58" name="Text Box 24"/>
            <p:cNvSpPr txBox="1">
              <a:spLocks noChangeAspect="1" noChangeArrowheads="1"/>
            </p:cNvSpPr>
            <p:nvPr/>
          </p:nvSpPr>
          <p:spPr bwMode="auto">
            <a:xfrm>
              <a:off x="4202" y="2760"/>
              <a:ext cx="121" cy="12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a:solidFill>
                    <a:schemeClr val="tx2"/>
                  </a:solidFill>
                  <a:latin typeface="+mn-lt"/>
                </a:rPr>
                <a:t>X</a:t>
              </a:r>
              <a:endParaRPr lang="en-US" sz="2400">
                <a:solidFill>
                  <a:schemeClr val="hlink"/>
                </a:solidFill>
                <a:latin typeface="+mn-lt"/>
              </a:endParaRPr>
            </a:p>
          </p:txBody>
        </p:sp>
        <p:sp>
          <p:nvSpPr>
            <p:cNvPr id="59" name="Text Box 25"/>
            <p:cNvSpPr txBox="1">
              <a:spLocks noChangeAspect="1" noChangeArrowheads="1"/>
            </p:cNvSpPr>
            <p:nvPr/>
          </p:nvSpPr>
          <p:spPr bwMode="auto">
            <a:xfrm>
              <a:off x="1790" y="2761"/>
              <a:ext cx="215"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1</a:t>
              </a:r>
              <a:endParaRPr lang="en-US" sz="2400" dirty="0">
                <a:solidFill>
                  <a:schemeClr val="hlink"/>
                </a:solidFill>
                <a:latin typeface="+mn-lt"/>
              </a:endParaRPr>
            </a:p>
          </p:txBody>
        </p:sp>
        <p:sp>
          <p:nvSpPr>
            <p:cNvPr id="67" name="Text Box 26"/>
            <p:cNvSpPr txBox="1">
              <a:spLocks noChangeAspect="1" noChangeArrowheads="1"/>
            </p:cNvSpPr>
            <p:nvPr/>
          </p:nvSpPr>
          <p:spPr bwMode="auto">
            <a:xfrm>
              <a:off x="2352" y="2761"/>
              <a:ext cx="215"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2</a:t>
              </a:r>
              <a:endParaRPr lang="en-US" sz="2400" dirty="0">
                <a:solidFill>
                  <a:schemeClr val="hlink"/>
                </a:solidFill>
                <a:latin typeface="+mn-lt"/>
              </a:endParaRPr>
            </a:p>
          </p:txBody>
        </p:sp>
        <p:sp>
          <p:nvSpPr>
            <p:cNvPr id="68" name="Text Box 27"/>
            <p:cNvSpPr txBox="1">
              <a:spLocks noChangeAspect="1" noChangeArrowheads="1"/>
            </p:cNvSpPr>
            <p:nvPr/>
          </p:nvSpPr>
          <p:spPr bwMode="auto">
            <a:xfrm>
              <a:off x="2913" y="2758"/>
              <a:ext cx="239" cy="23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3</a:t>
              </a:r>
              <a:endParaRPr lang="en-US" sz="2400" dirty="0">
                <a:solidFill>
                  <a:schemeClr val="hlink"/>
                </a:solidFill>
                <a:latin typeface="+mn-lt"/>
              </a:endParaRPr>
            </a:p>
          </p:txBody>
        </p:sp>
        <p:sp>
          <p:nvSpPr>
            <p:cNvPr id="69" name="Text Box 28"/>
            <p:cNvSpPr txBox="1">
              <a:spLocks noChangeAspect="1" noChangeArrowheads="1"/>
            </p:cNvSpPr>
            <p:nvPr/>
          </p:nvSpPr>
          <p:spPr bwMode="auto">
            <a:xfrm>
              <a:off x="3466" y="2761"/>
              <a:ext cx="286"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a:solidFill>
                    <a:schemeClr val="tx2"/>
                  </a:solidFill>
                  <a:latin typeface="+mn-lt"/>
                </a:rPr>
                <a:t>X</a:t>
              </a:r>
              <a:r>
                <a:rPr lang="en-US" sz="1800" b="1" baseline="-25000">
                  <a:solidFill>
                    <a:schemeClr val="tx2"/>
                  </a:solidFill>
                  <a:latin typeface="+mn-lt"/>
                </a:rPr>
                <a:t>4</a:t>
              </a:r>
              <a:endParaRPr lang="en-US" sz="2400">
                <a:solidFill>
                  <a:srgbClr val="FF0000"/>
                </a:solidFill>
                <a:latin typeface="+mn-lt"/>
              </a:endParaRPr>
            </a:p>
          </p:txBody>
        </p:sp>
      </p:grpSp>
      <p:graphicFrame>
        <p:nvGraphicFramePr>
          <p:cNvPr id="15" name="Object 14"/>
          <p:cNvGraphicFramePr>
            <a:graphicFrameLocks noChangeAspect="1"/>
          </p:cNvGraphicFramePr>
          <p:nvPr>
            <p:extLst>
              <p:ext uri="{D42A27DB-BD31-4B8C-83A1-F6EECF244321}">
                <p14:modId xmlns:p14="http://schemas.microsoft.com/office/powerpoint/2010/main" val="773556377"/>
              </p:ext>
            </p:extLst>
          </p:nvPr>
        </p:nvGraphicFramePr>
        <p:xfrm>
          <a:off x="3025775" y="2484438"/>
          <a:ext cx="228600" cy="303212"/>
        </p:xfrm>
        <a:graphic>
          <a:graphicData uri="http://schemas.openxmlformats.org/presentationml/2006/ole">
            <mc:AlternateContent xmlns:mc="http://schemas.openxmlformats.org/markup-compatibility/2006">
              <mc:Choice xmlns:v="urn:schemas-microsoft-com:vml" Requires="v">
                <p:oleObj spid="_x0000_s119137" name="Equation" r:id="rId23" imgW="228600" imgH="304560" progId="Equation.DSMT4">
                  <p:embed/>
                </p:oleObj>
              </mc:Choice>
              <mc:Fallback>
                <p:oleObj name="Equation" r:id="rId23" imgW="228600" imgH="304560" progId="Equation.DSMT4">
                  <p:embed/>
                  <p:pic>
                    <p:nvPicPr>
                      <p:cNvPr id="0" name="Object 7"/>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025775" y="2484438"/>
                        <a:ext cx="2286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2313382597"/>
              </p:ext>
            </p:extLst>
          </p:nvPr>
        </p:nvGraphicFramePr>
        <p:xfrm>
          <a:off x="3895725" y="3236913"/>
          <a:ext cx="241300" cy="303212"/>
        </p:xfrm>
        <a:graphic>
          <a:graphicData uri="http://schemas.openxmlformats.org/presentationml/2006/ole">
            <mc:AlternateContent xmlns:mc="http://schemas.openxmlformats.org/markup-compatibility/2006">
              <mc:Choice xmlns:v="urn:schemas-microsoft-com:vml" Requires="v">
                <p:oleObj spid="_x0000_s119138" name="Equation" r:id="rId25" imgW="241200" imgH="304560" progId="Equation.DSMT4">
                  <p:embed/>
                </p:oleObj>
              </mc:Choice>
              <mc:Fallback>
                <p:oleObj name="Equation" r:id="rId25" imgW="241200" imgH="304560" progId="Equation.DSMT4">
                  <p:embed/>
                  <p:pic>
                    <p:nvPicPr>
                      <p:cNvPr id="0" name="Object 8"/>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3895725" y="3236913"/>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2837497637"/>
              </p:ext>
            </p:extLst>
          </p:nvPr>
        </p:nvGraphicFramePr>
        <p:xfrm>
          <a:off x="4772025" y="3036888"/>
          <a:ext cx="241300" cy="303212"/>
        </p:xfrm>
        <a:graphic>
          <a:graphicData uri="http://schemas.openxmlformats.org/presentationml/2006/ole">
            <mc:AlternateContent xmlns:mc="http://schemas.openxmlformats.org/markup-compatibility/2006">
              <mc:Choice xmlns:v="urn:schemas-microsoft-com:vml" Requires="v">
                <p:oleObj spid="_x0000_s119139" name="Equation" r:id="rId27" imgW="241200" imgH="304560" progId="Equation.DSMT4">
                  <p:embed/>
                </p:oleObj>
              </mc:Choice>
              <mc:Fallback>
                <p:oleObj name="Equation" r:id="rId27" imgW="241200" imgH="304560" progId="Equation.DSMT4">
                  <p:embed/>
                  <p:pic>
                    <p:nvPicPr>
                      <p:cNvPr id="0" name="Object 9"/>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4772025" y="3036888"/>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465887695"/>
              </p:ext>
            </p:extLst>
          </p:nvPr>
        </p:nvGraphicFramePr>
        <p:xfrm>
          <a:off x="5676900" y="1217613"/>
          <a:ext cx="241300" cy="303212"/>
        </p:xfrm>
        <a:graphic>
          <a:graphicData uri="http://schemas.openxmlformats.org/presentationml/2006/ole">
            <mc:AlternateContent xmlns:mc="http://schemas.openxmlformats.org/markup-compatibility/2006">
              <mc:Choice xmlns:v="urn:schemas-microsoft-com:vml" Requires="v">
                <p:oleObj spid="_x0000_s119140" name="Equation" r:id="rId29" imgW="241200" imgH="304560" progId="Equation.DSMT4">
                  <p:embed/>
                </p:oleObj>
              </mc:Choice>
              <mc:Fallback>
                <p:oleObj name="Equation" r:id="rId29" imgW="241200" imgH="304560" progId="Equation.DSMT4">
                  <p:embed/>
                  <p:pic>
                    <p:nvPicPr>
                      <p:cNvPr id="0" name="Object 10"/>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5676900" y="1217613"/>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54"/>
          <p:cNvSpPr/>
          <p:nvPr/>
        </p:nvSpPr>
        <p:spPr bwMode="auto">
          <a:xfrm>
            <a:off x="856800" y="923925"/>
            <a:ext cx="7606800" cy="42636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4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graphicFrame>
        <p:nvGraphicFramePr>
          <p:cNvPr id="104451" name="Object 3"/>
          <p:cNvGraphicFramePr>
            <a:graphicFrameLocks noChangeAspect="1"/>
          </p:cNvGraphicFramePr>
          <p:nvPr>
            <p:extLst>
              <p:ext uri="{D42A27DB-BD31-4B8C-83A1-F6EECF244321}">
                <p14:modId xmlns:p14="http://schemas.microsoft.com/office/powerpoint/2010/main" val="3808056470"/>
              </p:ext>
            </p:extLst>
          </p:nvPr>
        </p:nvGraphicFramePr>
        <p:xfrm>
          <a:off x="1447800" y="828675"/>
          <a:ext cx="6581775" cy="4500563"/>
        </p:xfrm>
        <a:graphic>
          <a:graphicData uri="http://schemas.openxmlformats.org/presentationml/2006/ole">
            <mc:AlternateContent xmlns:mc="http://schemas.openxmlformats.org/markup-compatibility/2006">
              <mc:Choice xmlns:v="urn:schemas-microsoft-com:vml" Requires="v">
                <p:oleObj spid="_x0000_s104765" name="Worksheet" r:id="rId3" imgW="8944291" imgH="6020282" progId="Excel.Sheet.8">
                  <p:embed/>
                </p:oleObj>
              </mc:Choice>
              <mc:Fallback>
                <p:oleObj name="Worksheet" r:id="rId3" imgW="8944291" imgH="6020282" progId="Excel.Sheet.8">
                  <p:embed/>
                  <p:pic>
                    <p:nvPicPr>
                      <p:cNvPr id="0" name="Object 3"/>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828675"/>
                        <a:ext cx="6581775" cy="4500563"/>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4453" name="Line 5"/>
          <p:cNvSpPr>
            <a:spLocks noChangeAspect="1" noChangeShapeType="1"/>
          </p:cNvSpPr>
          <p:nvPr/>
        </p:nvSpPr>
        <p:spPr bwMode="auto">
          <a:xfrm flipV="1">
            <a:off x="1571625" y="1376363"/>
            <a:ext cx="1588" cy="31083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4457" name="Line 9"/>
          <p:cNvSpPr>
            <a:spLocks noChangeAspect="1" noChangeShapeType="1"/>
          </p:cNvSpPr>
          <p:nvPr/>
        </p:nvSpPr>
        <p:spPr bwMode="auto">
          <a:xfrm flipV="1">
            <a:off x="3848100"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4458" name="Line 10"/>
          <p:cNvSpPr>
            <a:spLocks noChangeAspect="1" noChangeShapeType="1"/>
          </p:cNvSpPr>
          <p:nvPr/>
        </p:nvSpPr>
        <p:spPr bwMode="auto">
          <a:xfrm flipV="1">
            <a:off x="4733925"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4459" name="Line 11"/>
          <p:cNvSpPr>
            <a:spLocks noChangeAspect="1" noChangeShapeType="1"/>
          </p:cNvSpPr>
          <p:nvPr/>
        </p:nvSpPr>
        <p:spPr bwMode="auto">
          <a:xfrm flipV="1">
            <a:off x="5611813"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4464" name="Line 16"/>
          <p:cNvSpPr>
            <a:spLocks noChangeAspect="1" noChangeShapeType="1"/>
          </p:cNvSpPr>
          <p:nvPr/>
        </p:nvSpPr>
        <p:spPr bwMode="auto">
          <a:xfrm flipV="1">
            <a:off x="2960688"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4467" name="Text Box 19"/>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residuals are the discrepancies between the actual and the fitted values.</a:t>
            </a:r>
            <a:endParaRPr lang="en-GB" sz="1500" b="1">
              <a:latin typeface="Times New Roman" pitchFamily="18" charset="0"/>
            </a:endParaRPr>
          </a:p>
        </p:txBody>
      </p:sp>
      <p:sp>
        <p:nvSpPr>
          <p:cNvPr id="104490" name="Line 42"/>
          <p:cNvSpPr>
            <a:spLocks noChangeAspect="1" noChangeShapeType="1"/>
          </p:cNvSpPr>
          <p:nvPr/>
        </p:nvSpPr>
        <p:spPr bwMode="auto">
          <a:xfrm flipV="1">
            <a:off x="3848100" y="2792413"/>
            <a:ext cx="1588" cy="401637"/>
          </a:xfrm>
          <a:prstGeom prst="line">
            <a:avLst/>
          </a:prstGeom>
          <a:noFill/>
          <a:ln w="19050">
            <a:solidFill>
              <a:srgbClr val="000000"/>
            </a:solidFill>
            <a:round/>
            <a:headEnd type="triangl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4491" name="Line 43"/>
          <p:cNvSpPr>
            <a:spLocks noChangeAspect="1" noChangeShapeType="1"/>
          </p:cNvSpPr>
          <p:nvPr/>
        </p:nvSpPr>
        <p:spPr bwMode="auto">
          <a:xfrm flipV="1">
            <a:off x="2960688" y="2609850"/>
            <a:ext cx="1587" cy="328613"/>
          </a:xfrm>
          <a:prstGeom prst="line">
            <a:avLst/>
          </a:prstGeom>
          <a:noFill/>
          <a:ln w="19050">
            <a:solidFill>
              <a:srgbClr val="000000"/>
            </a:solidFill>
            <a:round/>
            <a:headEnd type="triangl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4493" name="Line 45"/>
          <p:cNvSpPr>
            <a:spLocks noChangeAspect="1" noChangeShapeType="1"/>
          </p:cNvSpPr>
          <p:nvPr/>
        </p:nvSpPr>
        <p:spPr bwMode="auto">
          <a:xfrm flipV="1">
            <a:off x="5611813" y="1549400"/>
            <a:ext cx="1587" cy="520700"/>
          </a:xfrm>
          <a:prstGeom prst="line">
            <a:avLst/>
          </a:prstGeom>
          <a:noFill/>
          <a:ln w="19050">
            <a:solidFill>
              <a:srgbClr val="000000"/>
            </a:solidFill>
            <a:round/>
            <a:headEnd type="triangl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4495" name="Text Box 4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13</a:t>
            </a:r>
          </a:p>
        </p:txBody>
      </p:sp>
      <p:sp>
        <p:nvSpPr>
          <p:cNvPr id="104496" name="Line 48"/>
          <p:cNvSpPr>
            <a:spLocks noChangeAspect="1" noChangeShapeType="1"/>
          </p:cNvSpPr>
          <p:nvPr/>
        </p:nvSpPr>
        <p:spPr bwMode="auto">
          <a:xfrm flipV="1">
            <a:off x="4733925" y="2527300"/>
            <a:ext cx="1588" cy="447675"/>
          </a:xfrm>
          <a:prstGeom prst="line">
            <a:avLst/>
          </a:prstGeom>
          <a:noFill/>
          <a:ln w="19050">
            <a:solidFill>
              <a:srgbClr val="000000"/>
            </a:solidFill>
            <a:round/>
            <a:headEnd type="triangl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5"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SIMPLE REGRESSION MODEL</a:t>
            </a:r>
            <a:endParaRPr lang="en-GB" sz="1600" dirty="0">
              <a:latin typeface="Times New Roman" pitchFamily="18" charset="0"/>
            </a:endParaRPr>
          </a:p>
        </p:txBody>
      </p:sp>
      <p:sp>
        <p:nvSpPr>
          <p:cNvPr id="46" name="Line 5"/>
          <p:cNvSpPr>
            <a:spLocks noChangeAspect="1" noChangeShapeType="1"/>
          </p:cNvSpPr>
          <p:nvPr/>
        </p:nvSpPr>
        <p:spPr bwMode="auto">
          <a:xfrm>
            <a:off x="1571625" y="4484688"/>
            <a:ext cx="5027613" cy="1587"/>
          </a:xfrm>
          <a:prstGeom prst="line">
            <a:avLst/>
          </a:prstGeom>
          <a:noFill/>
          <a:ln w="127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7" name="Text Box 6"/>
          <p:cNvSpPr txBox="1">
            <a:spLocks noChangeAspect="1" noChangeArrowheads="1"/>
          </p:cNvSpPr>
          <p:nvPr/>
        </p:nvSpPr>
        <p:spPr bwMode="auto">
          <a:xfrm>
            <a:off x="1295399" y="1323974"/>
            <a:ext cx="276225" cy="2762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Y</a:t>
            </a:r>
            <a:endParaRPr lang="en-US" sz="2400" dirty="0">
              <a:solidFill>
                <a:schemeClr val="hlink"/>
              </a:solidFill>
              <a:latin typeface="+mn-lt"/>
            </a:endParaRPr>
          </a:p>
        </p:txBody>
      </p:sp>
      <p:sp>
        <p:nvSpPr>
          <p:cNvPr id="48" name="Rectangle 16"/>
          <p:cNvSpPr>
            <a:spLocks noChangeArrowheads="1"/>
          </p:cNvSpPr>
          <p:nvPr/>
        </p:nvSpPr>
        <p:spPr bwMode="auto">
          <a:xfrm>
            <a:off x="2012950" y="769938"/>
            <a:ext cx="2111375" cy="9144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9" name="Oval 39"/>
          <p:cNvSpPr>
            <a:spLocks noChangeAspect="1" noChangeArrowheads="1"/>
          </p:cNvSpPr>
          <p:nvPr/>
        </p:nvSpPr>
        <p:spPr bwMode="auto">
          <a:xfrm>
            <a:off x="2209800" y="1001713"/>
            <a:ext cx="92075" cy="92075"/>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en-GB"/>
          </a:p>
        </p:txBody>
      </p:sp>
      <p:sp>
        <p:nvSpPr>
          <p:cNvPr id="50" name="Oval 43"/>
          <p:cNvSpPr>
            <a:spLocks noChangeAspect="1" noChangeArrowheads="1"/>
          </p:cNvSpPr>
          <p:nvPr/>
        </p:nvSpPr>
        <p:spPr bwMode="auto">
          <a:xfrm>
            <a:off x="2209800" y="1385888"/>
            <a:ext cx="92075" cy="92075"/>
          </a:xfrm>
          <a:prstGeom prst="ellipse">
            <a:avLst/>
          </a:prstGeom>
          <a:solidFill>
            <a:srgbClr val="00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en-GB"/>
          </a:p>
        </p:txBody>
      </p:sp>
      <p:sp>
        <p:nvSpPr>
          <p:cNvPr id="51" name="Text Box 69"/>
          <p:cNvSpPr txBox="1">
            <a:spLocks noChangeAspect="1" noChangeArrowheads="1"/>
          </p:cNvSpPr>
          <p:nvPr/>
        </p:nvSpPr>
        <p:spPr bwMode="auto">
          <a:xfrm>
            <a:off x="2438400" y="1290638"/>
            <a:ext cx="1533525" cy="29845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   </a:t>
            </a:r>
            <a:r>
              <a:rPr lang="en-US" sz="1800" b="1" dirty="0">
                <a:solidFill>
                  <a:schemeClr val="tx2"/>
                </a:solidFill>
                <a:latin typeface="+mn-lt"/>
              </a:rPr>
              <a:t>(fitted value)</a:t>
            </a:r>
            <a:endParaRPr lang="en-US" sz="2400" dirty="0">
              <a:solidFill>
                <a:schemeClr val="hlink"/>
              </a:solidFill>
              <a:latin typeface="+mn-lt"/>
            </a:endParaRPr>
          </a:p>
        </p:txBody>
      </p:sp>
      <p:sp>
        <p:nvSpPr>
          <p:cNvPr id="52" name="Text Box 70"/>
          <p:cNvSpPr txBox="1">
            <a:spLocks noChangeAspect="1" noChangeArrowheads="1"/>
          </p:cNvSpPr>
          <p:nvPr/>
        </p:nvSpPr>
        <p:spPr bwMode="auto">
          <a:xfrm>
            <a:off x="2403475" y="890588"/>
            <a:ext cx="1752600" cy="31908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Y</a:t>
            </a:r>
            <a:r>
              <a:rPr lang="en-US" sz="1800" b="1" dirty="0">
                <a:solidFill>
                  <a:schemeClr val="tx2"/>
                </a:solidFill>
                <a:latin typeface="+mn-lt"/>
              </a:rPr>
              <a:t> (actual value)</a:t>
            </a:r>
            <a:endParaRPr lang="en-US" sz="2400" dirty="0">
              <a:solidFill>
                <a:schemeClr val="hlink"/>
              </a:solidFill>
              <a:latin typeface="+mn-lt"/>
            </a:endParaRPr>
          </a:p>
        </p:txBody>
      </p:sp>
      <p:graphicFrame>
        <p:nvGraphicFramePr>
          <p:cNvPr id="60" name="Object 59"/>
          <p:cNvGraphicFramePr>
            <a:graphicFrameLocks noChangeAspect="1"/>
          </p:cNvGraphicFramePr>
          <p:nvPr>
            <p:extLst>
              <p:ext uri="{D42A27DB-BD31-4B8C-83A1-F6EECF244321}">
                <p14:modId xmlns:p14="http://schemas.microsoft.com/office/powerpoint/2010/main" val="162493786"/>
              </p:ext>
            </p:extLst>
          </p:nvPr>
        </p:nvGraphicFramePr>
        <p:xfrm>
          <a:off x="2393950" y="1274763"/>
          <a:ext cx="203200" cy="266700"/>
        </p:xfrm>
        <a:graphic>
          <a:graphicData uri="http://schemas.openxmlformats.org/presentationml/2006/ole">
            <mc:AlternateContent xmlns:mc="http://schemas.openxmlformats.org/markup-compatibility/2006">
              <mc:Choice xmlns:v="urn:schemas-microsoft-com:vml" Requires="v">
                <p:oleObj spid="_x0000_s104766" name="Equation" r:id="rId5" imgW="203040" imgH="266400" progId="Equation.DSMT4">
                  <p:embed/>
                </p:oleObj>
              </mc:Choice>
              <mc:Fallback>
                <p:oleObj name="Equation" r:id="rId5" imgW="203040" imgH="266400" progId="Equation.DSMT4">
                  <p:embed/>
                  <p:pic>
                    <p:nvPicPr>
                      <p:cNvPr id="0" name=""/>
                      <p:cNvPicPr/>
                      <p:nvPr/>
                    </p:nvPicPr>
                    <p:blipFill>
                      <a:blip r:embed="rId6"/>
                      <a:stretch>
                        <a:fillRect/>
                      </a:stretch>
                    </p:blipFill>
                    <p:spPr>
                      <a:xfrm>
                        <a:off x="2393950" y="1274763"/>
                        <a:ext cx="203200" cy="266700"/>
                      </a:xfrm>
                      <a:prstGeom prst="rect">
                        <a:avLst/>
                      </a:prstGeom>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947109794"/>
              </p:ext>
            </p:extLst>
          </p:nvPr>
        </p:nvGraphicFramePr>
        <p:xfrm>
          <a:off x="6711950" y="1630363"/>
          <a:ext cx="1295400" cy="341312"/>
        </p:xfrm>
        <a:graphic>
          <a:graphicData uri="http://schemas.openxmlformats.org/presentationml/2006/ole">
            <mc:AlternateContent xmlns:mc="http://schemas.openxmlformats.org/markup-compatibility/2006">
              <mc:Choice xmlns:v="urn:schemas-microsoft-com:vml" Requires="v">
                <p:oleObj spid="_x0000_s104767" name="Equation" r:id="rId7" imgW="1295280" imgH="342720" progId="Equation.DSMT4">
                  <p:embed/>
                </p:oleObj>
              </mc:Choice>
              <mc:Fallback>
                <p:oleObj name="Equation" r:id="rId7" imgW="1295280" imgH="342720" progId="Equation.DSMT4">
                  <p:embed/>
                  <p:pic>
                    <p:nvPicPr>
                      <p:cNvPr id="0" name="Object 3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11950" y="1630363"/>
                        <a:ext cx="12954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796661523"/>
              </p:ext>
            </p:extLst>
          </p:nvPr>
        </p:nvGraphicFramePr>
        <p:xfrm>
          <a:off x="6711950" y="2055813"/>
          <a:ext cx="1295400" cy="303212"/>
        </p:xfrm>
        <a:graphic>
          <a:graphicData uri="http://schemas.openxmlformats.org/presentationml/2006/ole">
            <mc:AlternateContent xmlns:mc="http://schemas.openxmlformats.org/markup-compatibility/2006">
              <mc:Choice xmlns:v="urn:schemas-microsoft-com:vml" Requires="v">
                <p:oleObj spid="_x0000_s104768" name="Equation" r:id="rId9" imgW="1295280" imgH="304560" progId="Equation.DSMT4">
                  <p:embed/>
                </p:oleObj>
              </mc:Choice>
              <mc:Fallback>
                <p:oleObj name="Equation" r:id="rId9" imgW="1295280" imgH="304560" progId="Equation.DSMT4">
                  <p:embed/>
                  <p:pic>
                    <p:nvPicPr>
                      <p:cNvPr id="0" name="Object 4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711950" y="2055813"/>
                        <a:ext cx="12954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656340421"/>
              </p:ext>
            </p:extLst>
          </p:nvPr>
        </p:nvGraphicFramePr>
        <p:xfrm>
          <a:off x="1270000" y="3097213"/>
          <a:ext cx="254000" cy="303212"/>
        </p:xfrm>
        <a:graphic>
          <a:graphicData uri="http://schemas.openxmlformats.org/presentationml/2006/ole">
            <mc:AlternateContent xmlns:mc="http://schemas.openxmlformats.org/markup-compatibility/2006">
              <mc:Choice xmlns:v="urn:schemas-microsoft-com:vml" Requires="v">
                <p:oleObj spid="_x0000_s104769" name="Equation" r:id="rId11" imgW="253800" imgH="304560" progId="Equation.DSMT4">
                  <p:embed/>
                </p:oleObj>
              </mc:Choice>
              <mc:Fallback>
                <p:oleObj name="Equation" r:id="rId11" imgW="253800" imgH="304560" progId="Equation.DSMT4">
                  <p:embed/>
                  <p:pic>
                    <p:nvPicPr>
                      <p:cNvPr id="0" name="Object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70000" y="3097213"/>
                        <a:ext cx="254000"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4000897078"/>
              </p:ext>
            </p:extLst>
          </p:nvPr>
        </p:nvGraphicFramePr>
        <p:xfrm>
          <a:off x="1271588" y="3363913"/>
          <a:ext cx="254000" cy="341312"/>
        </p:xfrm>
        <a:graphic>
          <a:graphicData uri="http://schemas.openxmlformats.org/presentationml/2006/ole">
            <mc:AlternateContent xmlns:mc="http://schemas.openxmlformats.org/markup-compatibility/2006">
              <mc:Choice xmlns:v="urn:schemas-microsoft-com:vml" Requires="v">
                <p:oleObj spid="_x0000_s104770" name="Equation" r:id="rId13" imgW="253800" imgH="342720" progId="Equation.DSMT4">
                  <p:embed/>
                </p:oleObj>
              </mc:Choice>
              <mc:Fallback>
                <p:oleObj name="Equation" r:id="rId13" imgW="253800" imgH="342720" progId="Equation.DSMT4">
                  <p:embed/>
                  <p:pic>
                    <p:nvPicPr>
                      <p:cNvPr id="0" name="Object 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71588" y="3363913"/>
                        <a:ext cx="254000"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53" name="Group 23"/>
          <p:cNvGrpSpPr>
            <a:grpSpLocks/>
          </p:cNvGrpSpPr>
          <p:nvPr/>
        </p:nvGrpSpPr>
        <p:grpSpPr bwMode="auto">
          <a:xfrm>
            <a:off x="2841625" y="4521200"/>
            <a:ext cx="4021138" cy="376238"/>
            <a:chOff x="1790" y="2758"/>
            <a:chExt cx="2533" cy="237"/>
          </a:xfrm>
        </p:grpSpPr>
        <p:sp>
          <p:nvSpPr>
            <p:cNvPr id="54" name="Text Box 24"/>
            <p:cNvSpPr txBox="1">
              <a:spLocks noChangeAspect="1" noChangeArrowheads="1"/>
            </p:cNvSpPr>
            <p:nvPr/>
          </p:nvSpPr>
          <p:spPr bwMode="auto">
            <a:xfrm>
              <a:off x="4202" y="2760"/>
              <a:ext cx="121" cy="12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a:solidFill>
                    <a:schemeClr val="tx2"/>
                  </a:solidFill>
                  <a:latin typeface="+mn-lt"/>
                </a:rPr>
                <a:t>X</a:t>
              </a:r>
              <a:endParaRPr lang="en-US" sz="2400">
                <a:solidFill>
                  <a:schemeClr val="hlink"/>
                </a:solidFill>
                <a:latin typeface="+mn-lt"/>
              </a:endParaRPr>
            </a:p>
          </p:txBody>
        </p:sp>
        <p:sp>
          <p:nvSpPr>
            <p:cNvPr id="56" name="Text Box 25"/>
            <p:cNvSpPr txBox="1">
              <a:spLocks noChangeAspect="1" noChangeArrowheads="1"/>
            </p:cNvSpPr>
            <p:nvPr/>
          </p:nvSpPr>
          <p:spPr bwMode="auto">
            <a:xfrm>
              <a:off x="1790" y="2761"/>
              <a:ext cx="215"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1</a:t>
              </a:r>
              <a:endParaRPr lang="en-US" sz="2400" dirty="0">
                <a:solidFill>
                  <a:schemeClr val="hlink"/>
                </a:solidFill>
                <a:latin typeface="+mn-lt"/>
              </a:endParaRPr>
            </a:p>
          </p:txBody>
        </p:sp>
        <p:sp>
          <p:nvSpPr>
            <p:cNvPr id="57" name="Text Box 26"/>
            <p:cNvSpPr txBox="1">
              <a:spLocks noChangeAspect="1" noChangeArrowheads="1"/>
            </p:cNvSpPr>
            <p:nvPr/>
          </p:nvSpPr>
          <p:spPr bwMode="auto">
            <a:xfrm>
              <a:off x="2352" y="2761"/>
              <a:ext cx="215"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2</a:t>
              </a:r>
              <a:endParaRPr lang="en-US" sz="2400" dirty="0">
                <a:solidFill>
                  <a:schemeClr val="hlink"/>
                </a:solidFill>
                <a:latin typeface="+mn-lt"/>
              </a:endParaRPr>
            </a:p>
          </p:txBody>
        </p:sp>
        <p:sp>
          <p:nvSpPr>
            <p:cNvPr id="58" name="Text Box 27"/>
            <p:cNvSpPr txBox="1">
              <a:spLocks noChangeAspect="1" noChangeArrowheads="1"/>
            </p:cNvSpPr>
            <p:nvPr/>
          </p:nvSpPr>
          <p:spPr bwMode="auto">
            <a:xfrm>
              <a:off x="2913" y="2758"/>
              <a:ext cx="239" cy="23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3</a:t>
              </a:r>
              <a:endParaRPr lang="en-US" sz="2400" dirty="0">
                <a:solidFill>
                  <a:schemeClr val="hlink"/>
                </a:solidFill>
                <a:latin typeface="+mn-lt"/>
              </a:endParaRPr>
            </a:p>
          </p:txBody>
        </p:sp>
        <p:sp>
          <p:nvSpPr>
            <p:cNvPr id="59" name="Text Box 28"/>
            <p:cNvSpPr txBox="1">
              <a:spLocks noChangeAspect="1" noChangeArrowheads="1"/>
            </p:cNvSpPr>
            <p:nvPr/>
          </p:nvSpPr>
          <p:spPr bwMode="auto">
            <a:xfrm>
              <a:off x="3466" y="2761"/>
              <a:ext cx="286"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a:solidFill>
                    <a:schemeClr val="tx2"/>
                  </a:solidFill>
                  <a:latin typeface="+mn-lt"/>
                </a:rPr>
                <a:t>X</a:t>
              </a:r>
              <a:r>
                <a:rPr lang="en-US" sz="1800" b="1" baseline="-25000">
                  <a:solidFill>
                    <a:schemeClr val="tx2"/>
                  </a:solidFill>
                  <a:latin typeface="+mn-lt"/>
                </a:rPr>
                <a:t>4</a:t>
              </a:r>
              <a:endParaRPr lang="en-US" sz="2400">
                <a:solidFill>
                  <a:srgbClr val="FF0000"/>
                </a:solidFill>
                <a:latin typeface="+mn-lt"/>
              </a:endParaRPr>
            </a:p>
          </p:txBody>
        </p:sp>
      </p:grpSp>
      <p:graphicFrame>
        <p:nvGraphicFramePr>
          <p:cNvPr id="7" name="Object 6"/>
          <p:cNvGraphicFramePr>
            <a:graphicFrameLocks noChangeAspect="1"/>
          </p:cNvGraphicFramePr>
          <p:nvPr>
            <p:extLst>
              <p:ext uri="{D42A27DB-BD31-4B8C-83A1-F6EECF244321}">
                <p14:modId xmlns:p14="http://schemas.microsoft.com/office/powerpoint/2010/main" val="773556377"/>
              </p:ext>
            </p:extLst>
          </p:nvPr>
        </p:nvGraphicFramePr>
        <p:xfrm>
          <a:off x="3025775" y="2484438"/>
          <a:ext cx="228600" cy="303212"/>
        </p:xfrm>
        <a:graphic>
          <a:graphicData uri="http://schemas.openxmlformats.org/presentationml/2006/ole">
            <mc:AlternateContent xmlns:mc="http://schemas.openxmlformats.org/markup-compatibility/2006">
              <mc:Choice xmlns:v="urn:schemas-microsoft-com:vml" Requires="v">
                <p:oleObj spid="_x0000_s104771" name="Equation" r:id="rId15" imgW="228600" imgH="304560" progId="Equation.DSMT4">
                  <p:embed/>
                </p:oleObj>
              </mc:Choice>
              <mc:Fallback>
                <p:oleObj name="Equation" r:id="rId15" imgW="228600" imgH="304560" progId="Equation.DSMT4">
                  <p:embed/>
                  <p:pic>
                    <p:nvPicPr>
                      <p:cNvPr id="0" name="Object 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025775" y="2484438"/>
                        <a:ext cx="2286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2313382597"/>
              </p:ext>
            </p:extLst>
          </p:nvPr>
        </p:nvGraphicFramePr>
        <p:xfrm>
          <a:off x="3895725" y="3236913"/>
          <a:ext cx="241300" cy="303212"/>
        </p:xfrm>
        <a:graphic>
          <a:graphicData uri="http://schemas.openxmlformats.org/presentationml/2006/ole">
            <mc:AlternateContent xmlns:mc="http://schemas.openxmlformats.org/markup-compatibility/2006">
              <mc:Choice xmlns:v="urn:schemas-microsoft-com:vml" Requires="v">
                <p:oleObj spid="_x0000_s104772" name="Equation" r:id="rId17" imgW="241200" imgH="304560" progId="Equation.DSMT4">
                  <p:embed/>
                </p:oleObj>
              </mc:Choice>
              <mc:Fallback>
                <p:oleObj name="Equation" r:id="rId17" imgW="241200" imgH="304560" progId="Equation.DSMT4">
                  <p:embed/>
                  <p:pic>
                    <p:nvPicPr>
                      <p:cNvPr id="0" name="Object 8"/>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895725" y="3236913"/>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2837497637"/>
              </p:ext>
            </p:extLst>
          </p:nvPr>
        </p:nvGraphicFramePr>
        <p:xfrm>
          <a:off x="4772025" y="3036888"/>
          <a:ext cx="241300" cy="303212"/>
        </p:xfrm>
        <a:graphic>
          <a:graphicData uri="http://schemas.openxmlformats.org/presentationml/2006/ole">
            <mc:AlternateContent xmlns:mc="http://schemas.openxmlformats.org/markup-compatibility/2006">
              <mc:Choice xmlns:v="urn:schemas-microsoft-com:vml" Requires="v">
                <p:oleObj spid="_x0000_s104773" name="Equation" r:id="rId19" imgW="241200" imgH="304560" progId="Equation.DSMT4">
                  <p:embed/>
                </p:oleObj>
              </mc:Choice>
              <mc:Fallback>
                <p:oleObj name="Equation" r:id="rId19" imgW="241200" imgH="304560" progId="Equation.DSMT4">
                  <p:embed/>
                  <p:pic>
                    <p:nvPicPr>
                      <p:cNvPr id="0" name="Object 9"/>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772025" y="3036888"/>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465887695"/>
              </p:ext>
            </p:extLst>
          </p:nvPr>
        </p:nvGraphicFramePr>
        <p:xfrm>
          <a:off x="5676900" y="1217613"/>
          <a:ext cx="241300" cy="303212"/>
        </p:xfrm>
        <a:graphic>
          <a:graphicData uri="http://schemas.openxmlformats.org/presentationml/2006/ole">
            <mc:AlternateContent xmlns:mc="http://schemas.openxmlformats.org/markup-compatibility/2006">
              <mc:Choice xmlns:v="urn:schemas-microsoft-com:vml" Requires="v">
                <p:oleObj spid="_x0000_s104774" name="Equation" r:id="rId21" imgW="241200" imgH="304560" progId="Equation.DSMT4">
                  <p:embed/>
                </p:oleObj>
              </mc:Choice>
              <mc:Fallback>
                <p:oleObj name="Equation" r:id="rId21" imgW="241200" imgH="304560" progId="Equation.DSMT4">
                  <p:embed/>
                  <p:pic>
                    <p:nvPicPr>
                      <p:cNvPr id="0" name="Object 10"/>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676900" y="1217613"/>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784963863"/>
              </p:ext>
            </p:extLst>
          </p:nvPr>
        </p:nvGraphicFramePr>
        <p:xfrm>
          <a:off x="3003550" y="2994025"/>
          <a:ext cx="254000" cy="303213"/>
        </p:xfrm>
        <a:graphic>
          <a:graphicData uri="http://schemas.openxmlformats.org/presentationml/2006/ole">
            <mc:AlternateContent xmlns:mc="http://schemas.openxmlformats.org/markup-compatibility/2006">
              <mc:Choice xmlns:v="urn:schemas-microsoft-com:vml" Requires="v">
                <p:oleObj spid="_x0000_s104775" name="Equation" r:id="rId23" imgW="253800" imgH="304560" progId="Equation.DSMT4">
                  <p:embed/>
                </p:oleObj>
              </mc:Choice>
              <mc:Fallback>
                <p:oleObj name="Equation" r:id="rId23" imgW="253800" imgH="304560" progId="Equation.DSMT4">
                  <p:embed/>
                  <p:pic>
                    <p:nvPicPr>
                      <p:cNvPr id="0" name="Object 11"/>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003550" y="2994025"/>
                        <a:ext cx="254000" cy="303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754452743"/>
              </p:ext>
            </p:extLst>
          </p:nvPr>
        </p:nvGraphicFramePr>
        <p:xfrm>
          <a:off x="3806825" y="2355850"/>
          <a:ext cx="266700" cy="303213"/>
        </p:xfrm>
        <a:graphic>
          <a:graphicData uri="http://schemas.openxmlformats.org/presentationml/2006/ole">
            <mc:AlternateContent xmlns:mc="http://schemas.openxmlformats.org/markup-compatibility/2006">
              <mc:Choice xmlns:v="urn:schemas-microsoft-com:vml" Requires="v">
                <p:oleObj spid="_x0000_s104776" name="Equation" r:id="rId25" imgW="266400" imgH="304560" progId="Equation.DSMT4">
                  <p:embed/>
                </p:oleObj>
              </mc:Choice>
              <mc:Fallback>
                <p:oleObj name="Equation" r:id="rId25" imgW="266400" imgH="304560" progId="Equation.DSMT4">
                  <p:embed/>
                  <p:pic>
                    <p:nvPicPr>
                      <p:cNvPr id="0" name="Object 10"/>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3806825" y="2355850"/>
                        <a:ext cx="266700" cy="303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2885078711"/>
              </p:ext>
            </p:extLst>
          </p:nvPr>
        </p:nvGraphicFramePr>
        <p:xfrm>
          <a:off x="4692650" y="2079625"/>
          <a:ext cx="266700" cy="303213"/>
        </p:xfrm>
        <a:graphic>
          <a:graphicData uri="http://schemas.openxmlformats.org/presentationml/2006/ole">
            <mc:AlternateContent xmlns:mc="http://schemas.openxmlformats.org/markup-compatibility/2006">
              <mc:Choice xmlns:v="urn:schemas-microsoft-com:vml" Requires="v">
                <p:oleObj spid="_x0000_s104777" name="Equation" r:id="rId27" imgW="266400" imgH="304560" progId="Equation.DSMT4">
                  <p:embed/>
                </p:oleObj>
              </mc:Choice>
              <mc:Fallback>
                <p:oleObj name="Equation" r:id="rId27" imgW="266400" imgH="304560" progId="Equation.DSMT4">
                  <p:embed/>
                  <p:pic>
                    <p:nvPicPr>
                      <p:cNvPr id="0" name="Object 9"/>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4692650" y="2079625"/>
                        <a:ext cx="266700" cy="303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2473527306"/>
              </p:ext>
            </p:extLst>
          </p:nvPr>
        </p:nvGraphicFramePr>
        <p:xfrm>
          <a:off x="5664200" y="2136775"/>
          <a:ext cx="266700" cy="303213"/>
        </p:xfrm>
        <a:graphic>
          <a:graphicData uri="http://schemas.openxmlformats.org/presentationml/2006/ole">
            <mc:AlternateContent xmlns:mc="http://schemas.openxmlformats.org/markup-compatibility/2006">
              <mc:Choice xmlns:v="urn:schemas-microsoft-com:vml" Requires="v">
                <p:oleObj spid="_x0000_s104778" name="Equation" r:id="rId29" imgW="266469" imgH="304536" progId="Equation.DSMT4">
                  <p:embed/>
                </p:oleObj>
              </mc:Choice>
              <mc:Fallback>
                <p:oleObj name="Equation" r:id="rId29" imgW="266469" imgH="304536" progId="Equation.DSMT4">
                  <p:embed/>
                  <p:pic>
                    <p:nvPicPr>
                      <p:cNvPr id="0" name="Object 8"/>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5664200" y="2136775"/>
                        <a:ext cx="266700" cy="303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54"/>
          <p:cNvSpPr/>
          <p:nvPr/>
        </p:nvSpPr>
        <p:spPr bwMode="auto">
          <a:xfrm>
            <a:off x="856800" y="923925"/>
            <a:ext cx="7606800" cy="42636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4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graphicFrame>
        <p:nvGraphicFramePr>
          <p:cNvPr id="105475" name="Object 3"/>
          <p:cNvGraphicFramePr>
            <a:graphicFrameLocks noChangeAspect="1"/>
          </p:cNvGraphicFramePr>
          <p:nvPr>
            <p:extLst>
              <p:ext uri="{D42A27DB-BD31-4B8C-83A1-F6EECF244321}">
                <p14:modId xmlns:p14="http://schemas.microsoft.com/office/powerpoint/2010/main" val="959241205"/>
              </p:ext>
            </p:extLst>
          </p:nvPr>
        </p:nvGraphicFramePr>
        <p:xfrm>
          <a:off x="1447800" y="828675"/>
          <a:ext cx="6581775" cy="4500563"/>
        </p:xfrm>
        <a:graphic>
          <a:graphicData uri="http://schemas.openxmlformats.org/presentationml/2006/ole">
            <mc:AlternateContent xmlns:mc="http://schemas.openxmlformats.org/markup-compatibility/2006">
              <mc:Choice xmlns:v="urn:schemas-microsoft-com:vml" Requires="v">
                <p:oleObj spid="_x0000_s105793" name="Worksheet" r:id="rId3" imgW="8944291" imgH="6020282" progId="Excel.Sheet.8">
                  <p:embed/>
                </p:oleObj>
              </mc:Choice>
              <mc:Fallback>
                <p:oleObj name="Worksheet" r:id="rId3" imgW="8944291" imgH="6020282" progId="Excel.Sheet.8">
                  <p:embed/>
                  <p:pic>
                    <p:nvPicPr>
                      <p:cNvPr id="0" name="Object 3"/>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828675"/>
                        <a:ext cx="6581775" cy="4500563"/>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5477" name="Line 5"/>
          <p:cNvSpPr>
            <a:spLocks noChangeAspect="1" noChangeShapeType="1"/>
          </p:cNvSpPr>
          <p:nvPr/>
        </p:nvSpPr>
        <p:spPr bwMode="auto">
          <a:xfrm flipV="1">
            <a:off x="1571625" y="1376363"/>
            <a:ext cx="1588" cy="31083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5481" name="Line 9"/>
          <p:cNvSpPr>
            <a:spLocks noChangeAspect="1" noChangeShapeType="1"/>
          </p:cNvSpPr>
          <p:nvPr/>
        </p:nvSpPr>
        <p:spPr bwMode="auto">
          <a:xfrm flipV="1">
            <a:off x="3848100"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5482" name="Line 10"/>
          <p:cNvSpPr>
            <a:spLocks noChangeAspect="1" noChangeShapeType="1"/>
          </p:cNvSpPr>
          <p:nvPr/>
        </p:nvSpPr>
        <p:spPr bwMode="auto">
          <a:xfrm flipV="1">
            <a:off x="4733925"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5483" name="Line 11"/>
          <p:cNvSpPr>
            <a:spLocks noChangeAspect="1" noChangeShapeType="1"/>
          </p:cNvSpPr>
          <p:nvPr/>
        </p:nvSpPr>
        <p:spPr bwMode="auto">
          <a:xfrm flipV="1">
            <a:off x="5611813"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5488" name="Line 16"/>
          <p:cNvSpPr>
            <a:spLocks noChangeAspect="1" noChangeShapeType="1"/>
          </p:cNvSpPr>
          <p:nvPr/>
        </p:nvSpPr>
        <p:spPr bwMode="auto">
          <a:xfrm flipV="1">
            <a:off x="2960688"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5491" name="Text Box 19"/>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If the fit is a good one, the residuals and the values of the disturbance term will be similar, but they must be kept apart conceptually.</a:t>
            </a:r>
            <a:endParaRPr lang="en-GB" sz="1500" b="1">
              <a:latin typeface="Times New Roman" pitchFamily="18" charset="0"/>
            </a:endParaRPr>
          </a:p>
        </p:txBody>
      </p:sp>
      <p:sp>
        <p:nvSpPr>
          <p:cNvPr id="105512" name="Line 40"/>
          <p:cNvSpPr>
            <a:spLocks noChangeAspect="1" noChangeShapeType="1"/>
          </p:cNvSpPr>
          <p:nvPr/>
        </p:nvSpPr>
        <p:spPr bwMode="auto">
          <a:xfrm flipV="1">
            <a:off x="4733925" y="2527300"/>
            <a:ext cx="1588" cy="447675"/>
          </a:xfrm>
          <a:prstGeom prst="line">
            <a:avLst/>
          </a:prstGeom>
          <a:noFill/>
          <a:ln w="19050">
            <a:solidFill>
              <a:srgbClr val="000000"/>
            </a:solidFill>
            <a:round/>
            <a:headEnd type="triangl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5515" name="Text Box 4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14</a:t>
            </a:r>
          </a:p>
        </p:txBody>
      </p:sp>
      <p:sp>
        <p:nvSpPr>
          <p:cNvPr id="105516" name="Line 44"/>
          <p:cNvSpPr>
            <a:spLocks noChangeAspect="1" noChangeShapeType="1"/>
          </p:cNvSpPr>
          <p:nvPr/>
        </p:nvSpPr>
        <p:spPr bwMode="auto">
          <a:xfrm flipV="1">
            <a:off x="5611813" y="1549400"/>
            <a:ext cx="1587" cy="520700"/>
          </a:xfrm>
          <a:prstGeom prst="line">
            <a:avLst/>
          </a:prstGeom>
          <a:noFill/>
          <a:ln w="19050">
            <a:solidFill>
              <a:srgbClr val="000000"/>
            </a:solidFill>
            <a:round/>
            <a:headEnd type="triangl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5517" name="Line 45"/>
          <p:cNvSpPr>
            <a:spLocks noChangeAspect="1" noChangeShapeType="1"/>
          </p:cNvSpPr>
          <p:nvPr/>
        </p:nvSpPr>
        <p:spPr bwMode="auto">
          <a:xfrm flipV="1">
            <a:off x="3848100" y="2792413"/>
            <a:ext cx="1588" cy="401637"/>
          </a:xfrm>
          <a:prstGeom prst="line">
            <a:avLst/>
          </a:prstGeom>
          <a:noFill/>
          <a:ln w="19050">
            <a:solidFill>
              <a:srgbClr val="000000"/>
            </a:solidFill>
            <a:round/>
            <a:headEnd type="triangl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5519" name="Line 47"/>
          <p:cNvSpPr>
            <a:spLocks noChangeAspect="1" noChangeShapeType="1"/>
          </p:cNvSpPr>
          <p:nvPr/>
        </p:nvSpPr>
        <p:spPr bwMode="auto">
          <a:xfrm flipV="1">
            <a:off x="2960688" y="2609850"/>
            <a:ext cx="1587" cy="328613"/>
          </a:xfrm>
          <a:prstGeom prst="line">
            <a:avLst/>
          </a:prstGeom>
          <a:noFill/>
          <a:ln w="19050">
            <a:solidFill>
              <a:srgbClr val="000000"/>
            </a:solidFill>
            <a:round/>
            <a:headEnd type="triangl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5"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SIMPLE REGRESSION MODEL</a:t>
            </a:r>
            <a:endParaRPr lang="en-GB" sz="1600" dirty="0">
              <a:latin typeface="Times New Roman" pitchFamily="18" charset="0"/>
            </a:endParaRPr>
          </a:p>
        </p:txBody>
      </p:sp>
      <p:sp>
        <p:nvSpPr>
          <p:cNvPr id="46" name="Line 5"/>
          <p:cNvSpPr>
            <a:spLocks noChangeAspect="1" noChangeShapeType="1"/>
          </p:cNvSpPr>
          <p:nvPr/>
        </p:nvSpPr>
        <p:spPr bwMode="auto">
          <a:xfrm>
            <a:off x="1571625" y="4484688"/>
            <a:ext cx="5027613" cy="1587"/>
          </a:xfrm>
          <a:prstGeom prst="line">
            <a:avLst/>
          </a:prstGeom>
          <a:noFill/>
          <a:ln w="127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7" name="Text Box 6"/>
          <p:cNvSpPr txBox="1">
            <a:spLocks noChangeAspect="1" noChangeArrowheads="1"/>
          </p:cNvSpPr>
          <p:nvPr/>
        </p:nvSpPr>
        <p:spPr bwMode="auto">
          <a:xfrm>
            <a:off x="1295399" y="1323974"/>
            <a:ext cx="276225" cy="2762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Y</a:t>
            </a:r>
            <a:endParaRPr lang="en-US" sz="2400" dirty="0">
              <a:solidFill>
                <a:schemeClr val="hlink"/>
              </a:solidFill>
              <a:latin typeface="+mn-lt"/>
            </a:endParaRPr>
          </a:p>
        </p:txBody>
      </p:sp>
      <p:sp>
        <p:nvSpPr>
          <p:cNvPr id="48" name="Rectangle 16"/>
          <p:cNvSpPr>
            <a:spLocks noChangeArrowheads="1"/>
          </p:cNvSpPr>
          <p:nvPr/>
        </p:nvSpPr>
        <p:spPr bwMode="auto">
          <a:xfrm>
            <a:off x="2012950" y="769938"/>
            <a:ext cx="2111375" cy="9144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9" name="Oval 39"/>
          <p:cNvSpPr>
            <a:spLocks noChangeAspect="1" noChangeArrowheads="1"/>
          </p:cNvSpPr>
          <p:nvPr/>
        </p:nvSpPr>
        <p:spPr bwMode="auto">
          <a:xfrm>
            <a:off x="2209800" y="1001713"/>
            <a:ext cx="92075" cy="92075"/>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en-GB"/>
          </a:p>
        </p:txBody>
      </p:sp>
      <p:sp>
        <p:nvSpPr>
          <p:cNvPr id="50" name="Oval 43"/>
          <p:cNvSpPr>
            <a:spLocks noChangeAspect="1" noChangeArrowheads="1"/>
          </p:cNvSpPr>
          <p:nvPr/>
        </p:nvSpPr>
        <p:spPr bwMode="auto">
          <a:xfrm>
            <a:off x="2209800" y="1385888"/>
            <a:ext cx="92075" cy="92075"/>
          </a:xfrm>
          <a:prstGeom prst="ellipse">
            <a:avLst/>
          </a:prstGeom>
          <a:solidFill>
            <a:srgbClr val="00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en-GB"/>
          </a:p>
        </p:txBody>
      </p:sp>
      <p:sp>
        <p:nvSpPr>
          <p:cNvPr id="51" name="Text Box 69"/>
          <p:cNvSpPr txBox="1">
            <a:spLocks noChangeAspect="1" noChangeArrowheads="1"/>
          </p:cNvSpPr>
          <p:nvPr/>
        </p:nvSpPr>
        <p:spPr bwMode="auto">
          <a:xfrm>
            <a:off x="2438400" y="1290638"/>
            <a:ext cx="1533525" cy="29845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   </a:t>
            </a:r>
            <a:r>
              <a:rPr lang="en-US" sz="1800" b="1" dirty="0">
                <a:solidFill>
                  <a:schemeClr val="tx2"/>
                </a:solidFill>
                <a:latin typeface="+mn-lt"/>
              </a:rPr>
              <a:t>(fitted value)</a:t>
            </a:r>
            <a:endParaRPr lang="en-US" sz="2400" dirty="0">
              <a:solidFill>
                <a:schemeClr val="hlink"/>
              </a:solidFill>
              <a:latin typeface="+mn-lt"/>
            </a:endParaRPr>
          </a:p>
        </p:txBody>
      </p:sp>
      <p:sp>
        <p:nvSpPr>
          <p:cNvPr id="52" name="Text Box 70"/>
          <p:cNvSpPr txBox="1">
            <a:spLocks noChangeAspect="1" noChangeArrowheads="1"/>
          </p:cNvSpPr>
          <p:nvPr/>
        </p:nvSpPr>
        <p:spPr bwMode="auto">
          <a:xfrm>
            <a:off x="2403475" y="890588"/>
            <a:ext cx="1752600" cy="31908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Y</a:t>
            </a:r>
            <a:r>
              <a:rPr lang="en-US" sz="1800" b="1" dirty="0">
                <a:solidFill>
                  <a:schemeClr val="tx2"/>
                </a:solidFill>
                <a:latin typeface="+mn-lt"/>
              </a:rPr>
              <a:t> (actual value)</a:t>
            </a:r>
            <a:endParaRPr lang="en-US" sz="2400" dirty="0">
              <a:solidFill>
                <a:schemeClr val="hlink"/>
              </a:solidFill>
              <a:latin typeface="+mn-lt"/>
            </a:endParaRPr>
          </a:p>
        </p:txBody>
      </p:sp>
      <p:graphicFrame>
        <p:nvGraphicFramePr>
          <p:cNvPr id="60" name="Object 59"/>
          <p:cNvGraphicFramePr>
            <a:graphicFrameLocks noChangeAspect="1"/>
          </p:cNvGraphicFramePr>
          <p:nvPr>
            <p:extLst>
              <p:ext uri="{D42A27DB-BD31-4B8C-83A1-F6EECF244321}">
                <p14:modId xmlns:p14="http://schemas.microsoft.com/office/powerpoint/2010/main" val="162493786"/>
              </p:ext>
            </p:extLst>
          </p:nvPr>
        </p:nvGraphicFramePr>
        <p:xfrm>
          <a:off x="2393950" y="1274763"/>
          <a:ext cx="203200" cy="266700"/>
        </p:xfrm>
        <a:graphic>
          <a:graphicData uri="http://schemas.openxmlformats.org/presentationml/2006/ole">
            <mc:AlternateContent xmlns:mc="http://schemas.openxmlformats.org/markup-compatibility/2006">
              <mc:Choice xmlns:v="urn:schemas-microsoft-com:vml" Requires="v">
                <p:oleObj spid="_x0000_s105794" name="Equation" r:id="rId5" imgW="203040" imgH="266400" progId="Equation.DSMT4">
                  <p:embed/>
                </p:oleObj>
              </mc:Choice>
              <mc:Fallback>
                <p:oleObj name="Equation" r:id="rId5" imgW="203040" imgH="266400" progId="Equation.DSMT4">
                  <p:embed/>
                  <p:pic>
                    <p:nvPicPr>
                      <p:cNvPr id="0" name=""/>
                      <p:cNvPicPr/>
                      <p:nvPr/>
                    </p:nvPicPr>
                    <p:blipFill>
                      <a:blip r:embed="rId6"/>
                      <a:stretch>
                        <a:fillRect/>
                      </a:stretch>
                    </p:blipFill>
                    <p:spPr>
                      <a:xfrm>
                        <a:off x="2393950" y="1274763"/>
                        <a:ext cx="203200" cy="266700"/>
                      </a:xfrm>
                      <a:prstGeom prst="rect">
                        <a:avLst/>
                      </a:prstGeom>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947109794"/>
              </p:ext>
            </p:extLst>
          </p:nvPr>
        </p:nvGraphicFramePr>
        <p:xfrm>
          <a:off x="6711950" y="1630363"/>
          <a:ext cx="1295400" cy="341312"/>
        </p:xfrm>
        <a:graphic>
          <a:graphicData uri="http://schemas.openxmlformats.org/presentationml/2006/ole">
            <mc:AlternateContent xmlns:mc="http://schemas.openxmlformats.org/markup-compatibility/2006">
              <mc:Choice xmlns:v="urn:schemas-microsoft-com:vml" Requires="v">
                <p:oleObj spid="_x0000_s105795" name="Equation" r:id="rId7" imgW="1295280" imgH="342720" progId="Equation.DSMT4">
                  <p:embed/>
                </p:oleObj>
              </mc:Choice>
              <mc:Fallback>
                <p:oleObj name="Equation" r:id="rId7" imgW="1295280" imgH="342720" progId="Equation.DSMT4">
                  <p:embed/>
                  <p:pic>
                    <p:nvPicPr>
                      <p:cNvPr id="0" name="Object 3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11950" y="1630363"/>
                        <a:ext cx="12954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796661523"/>
              </p:ext>
            </p:extLst>
          </p:nvPr>
        </p:nvGraphicFramePr>
        <p:xfrm>
          <a:off x="6711950" y="2055813"/>
          <a:ext cx="1295400" cy="303212"/>
        </p:xfrm>
        <a:graphic>
          <a:graphicData uri="http://schemas.openxmlformats.org/presentationml/2006/ole">
            <mc:AlternateContent xmlns:mc="http://schemas.openxmlformats.org/markup-compatibility/2006">
              <mc:Choice xmlns:v="urn:schemas-microsoft-com:vml" Requires="v">
                <p:oleObj spid="_x0000_s105796" name="Equation" r:id="rId9" imgW="1295280" imgH="304560" progId="Equation.DSMT4">
                  <p:embed/>
                </p:oleObj>
              </mc:Choice>
              <mc:Fallback>
                <p:oleObj name="Equation" r:id="rId9" imgW="1295280" imgH="304560" progId="Equation.DSMT4">
                  <p:embed/>
                  <p:pic>
                    <p:nvPicPr>
                      <p:cNvPr id="0" name="Object 4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711950" y="2055813"/>
                        <a:ext cx="12954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656340421"/>
              </p:ext>
            </p:extLst>
          </p:nvPr>
        </p:nvGraphicFramePr>
        <p:xfrm>
          <a:off x="1270000" y="3097213"/>
          <a:ext cx="254000" cy="303212"/>
        </p:xfrm>
        <a:graphic>
          <a:graphicData uri="http://schemas.openxmlformats.org/presentationml/2006/ole">
            <mc:AlternateContent xmlns:mc="http://schemas.openxmlformats.org/markup-compatibility/2006">
              <mc:Choice xmlns:v="urn:schemas-microsoft-com:vml" Requires="v">
                <p:oleObj spid="_x0000_s105797" name="Equation" r:id="rId11" imgW="253800" imgH="304560" progId="Equation.DSMT4">
                  <p:embed/>
                </p:oleObj>
              </mc:Choice>
              <mc:Fallback>
                <p:oleObj name="Equation" r:id="rId11" imgW="253800" imgH="304560" progId="Equation.DSMT4">
                  <p:embed/>
                  <p:pic>
                    <p:nvPicPr>
                      <p:cNvPr id="0" name="Object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70000" y="3097213"/>
                        <a:ext cx="254000"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4000897078"/>
              </p:ext>
            </p:extLst>
          </p:nvPr>
        </p:nvGraphicFramePr>
        <p:xfrm>
          <a:off x="1271588" y="3363913"/>
          <a:ext cx="254000" cy="341312"/>
        </p:xfrm>
        <a:graphic>
          <a:graphicData uri="http://schemas.openxmlformats.org/presentationml/2006/ole">
            <mc:AlternateContent xmlns:mc="http://schemas.openxmlformats.org/markup-compatibility/2006">
              <mc:Choice xmlns:v="urn:schemas-microsoft-com:vml" Requires="v">
                <p:oleObj spid="_x0000_s105798" name="Equation" r:id="rId13" imgW="253800" imgH="342720" progId="Equation.DSMT4">
                  <p:embed/>
                </p:oleObj>
              </mc:Choice>
              <mc:Fallback>
                <p:oleObj name="Equation" r:id="rId13" imgW="253800" imgH="342720" progId="Equation.DSMT4">
                  <p:embed/>
                  <p:pic>
                    <p:nvPicPr>
                      <p:cNvPr id="0" name="Object 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71588" y="3363913"/>
                        <a:ext cx="254000"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53" name="Group 23"/>
          <p:cNvGrpSpPr>
            <a:grpSpLocks/>
          </p:cNvGrpSpPr>
          <p:nvPr/>
        </p:nvGrpSpPr>
        <p:grpSpPr bwMode="auto">
          <a:xfrm>
            <a:off x="2841625" y="4521200"/>
            <a:ext cx="4021138" cy="376238"/>
            <a:chOff x="1790" y="2758"/>
            <a:chExt cx="2533" cy="237"/>
          </a:xfrm>
        </p:grpSpPr>
        <p:sp>
          <p:nvSpPr>
            <p:cNvPr id="54" name="Text Box 24"/>
            <p:cNvSpPr txBox="1">
              <a:spLocks noChangeAspect="1" noChangeArrowheads="1"/>
            </p:cNvSpPr>
            <p:nvPr/>
          </p:nvSpPr>
          <p:spPr bwMode="auto">
            <a:xfrm>
              <a:off x="4202" y="2760"/>
              <a:ext cx="121" cy="12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a:solidFill>
                    <a:schemeClr val="tx2"/>
                  </a:solidFill>
                  <a:latin typeface="+mn-lt"/>
                </a:rPr>
                <a:t>X</a:t>
              </a:r>
              <a:endParaRPr lang="en-US" sz="2400">
                <a:solidFill>
                  <a:schemeClr val="hlink"/>
                </a:solidFill>
                <a:latin typeface="+mn-lt"/>
              </a:endParaRPr>
            </a:p>
          </p:txBody>
        </p:sp>
        <p:sp>
          <p:nvSpPr>
            <p:cNvPr id="56" name="Text Box 25"/>
            <p:cNvSpPr txBox="1">
              <a:spLocks noChangeAspect="1" noChangeArrowheads="1"/>
            </p:cNvSpPr>
            <p:nvPr/>
          </p:nvSpPr>
          <p:spPr bwMode="auto">
            <a:xfrm>
              <a:off x="1790" y="2761"/>
              <a:ext cx="215"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1</a:t>
              </a:r>
              <a:endParaRPr lang="en-US" sz="2400" dirty="0">
                <a:solidFill>
                  <a:schemeClr val="hlink"/>
                </a:solidFill>
                <a:latin typeface="+mn-lt"/>
              </a:endParaRPr>
            </a:p>
          </p:txBody>
        </p:sp>
        <p:sp>
          <p:nvSpPr>
            <p:cNvPr id="57" name="Text Box 26"/>
            <p:cNvSpPr txBox="1">
              <a:spLocks noChangeAspect="1" noChangeArrowheads="1"/>
            </p:cNvSpPr>
            <p:nvPr/>
          </p:nvSpPr>
          <p:spPr bwMode="auto">
            <a:xfrm>
              <a:off x="2352" y="2761"/>
              <a:ext cx="215"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2</a:t>
              </a:r>
              <a:endParaRPr lang="en-US" sz="2400" dirty="0">
                <a:solidFill>
                  <a:schemeClr val="hlink"/>
                </a:solidFill>
                <a:latin typeface="+mn-lt"/>
              </a:endParaRPr>
            </a:p>
          </p:txBody>
        </p:sp>
        <p:sp>
          <p:nvSpPr>
            <p:cNvPr id="58" name="Text Box 27"/>
            <p:cNvSpPr txBox="1">
              <a:spLocks noChangeAspect="1" noChangeArrowheads="1"/>
            </p:cNvSpPr>
            <p:nvPr/>
          </p:nvSpPr>
          <p:spPr bwMode="auto">
            <a:xfrm>
              <a:off x="2913" y="2758"/>
              <a:ext cx="239" cy="23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3</a:t>
              </a:r>
              <a:endParaRPr lang="en-US" sz="2400" dirty="0">
                <a:solidFill>
                  <a:schemeClr val="hlink"/>
                </a:solidFill>
                <a:latin typeface="+mn-lt"/>
              </a:endParaRPr>
            </a:p>
          </p:txBody>
        </p:sp>
        <p:sp>
          <p:nvSpPr>
            <p:cNvPr id="59" name="Text Box 28"/>
            <p:cNvSpPr txBox="1">
              <a:spLocks noChangeAspect="1" noChangeArrowheads="1"/>
            </p:cNvSpPr>
            <p:nvPr/>
          </p:nvSpPr>
          <p:spPr bwMode="auto">
            <a:xfrm>
              <a:off x="3466" y="2761"/>
              <a:ext cx="286"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a:solidFill>
                    <a:schemeClr val="tx2"/>
                  </a:solidFill>
                  <a:latin typeface="+mn-lt"/>
                </a:rPr>
                <a:t>X</a:t>
              </a:r>
              <a:r>
                <a:rPr lang="en-US" sz="1800" b="1" baseline="-25000">
                  <a:solidFill>
                    <a:schemeClr val="tx2"/>
                  </a:solidFill>
                  <a:latin typeface="+mn-lt"/>
                </a:rPr>
                <a:t>4</a:t>
              </a:r>
              <a:endParaRPr lang="en-US" sz="2400">
                <a:solidFill>
                  <a:srgbClr val="FF0000"/>
                </a:solidFill>
                <a:latin typeface="+mn-lt"/>
              </a:endParaRPr>
            </a:p>
          </p:txBody>
        </p:sp>
      </p:grpSp>
      <p:graphicFrame>
        <p:nvGraphicFramePr>
          <p:cNvPr id="7" name="Object 6"/>
          <p:cNvGraphicFramePr>
            <a:graphicFrameLocks noChangeAspect="1"/>
          </p:cNvGraphicFramePr>
          <p:nvPr>
            <p:extLst>
              <p:ext uri="{D42A27DB-BD31-4B8C-83A1-F6EECF244321}">
                <p14:modId xmlns:p14="http://schemas.microsoft.com/office/powerpoint/2010/main" val="773556377"/>
              </p:ext>
            </p:extLst>
          </p:nvPr>
        </p:nvGraphicFramePr>
        <p:xfrm>
          <a:off x="3025775" y="2484438"/>
          <a:ext cx="228600" cy="303212"/>
        </p:xfrm>
        <a:graphic>
          <a:graphicData uri="http://schemas.openxmlformats.org/presentationml/2006/ole">
            <mc:AlternateContent xmlns:mc="http://schemas.openxmlformats.org/markup-compatibility/2006">
              <mc:Choice xmlns:v="urn:schemas-microsoft-com:vml" Requires="v">
                <p:oleObj spid="_x0000_s105799" name="Equation" r:id="rId15" imgW="228600" imgH="304560" progId="Equation.DSMT4">
                  <p:embed/>
                </p:oleObj>
              </mc:Choice>
              <mc:Fallback>
                <p:oleObj name="Equation" r:id="rId15" imgW="228600" imgH="304560" progId="Equation.DSMT4">
                  <p:embed/>
                  <p:pic>
                    <p:nvPicPr>
                      <p:cNvPr id="0" name="Object 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025775" y="2484438"/>
                        <a:ext cx="2286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2313382597"/>
              </p:ext>
            </p:extLst>
          </p:nvPr>
        </p:nvGraphicFramePr>
        <p:xfrm>
          <a:off x="3895725" y="3236913"/>
          <a:ext cx="241300" cy="303212"/>
        </p:xfrm>
        <a:graphic>
          <a:graphicData uri="http://schemas.openxmlformats.org/presentationml/2006/ole">
            <mc:AlternateContent xmlns:mc="http://schemas.openxmlformats.org/markup-compatibility/2006">
              <mc:Choice xmlns:v="urn:schemas-microsoft-com:vml" Requires="v">
                <p:oleObj spid="_x0000_s105800" name="Equation" r:id="rId17" imgW="241200" imgH="304560" progId="Equation.DSMT4">
                  <p:embed/>
                </p:oleObj>
              </mc:Choice>
              <mc:Fallback>
                <p:oleObj name="Equation" r:id="rId17" imgW="241200" imgH="304560" progId="Equation.DSMT4">
                  <p:embed/>
                  <p:pic>
                    <p:nvPicPr>
                      <p:cNvPr id="0" name="Object 8"/>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895725" y="3236913"/>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2837497637"/>
              </p:ext>
            </p:extLst>
          </p:nvPr>
        </p:nvGraphicFramePr>
        <p:xfrm>
          <a:off x="4772025" y="3036888"/>
          <a:ext cx="241300" cy="303212"/>
        </p:xfrm>
        <a:graphic>
          <a:graphicData uri="http://schemas.openxmlformats.org/presentationml/2006/ole">
            <mc:AlternateContent xmlns:mc="http://schemas.openxmlformats.org/markup-compatibility/2006">
              <mc:Choice xmlns:v="urn:schemas-microsoft-com:vml" Requires="v">
                <p:oleObj spid="_x0000_s105801" name="Equation" r:id="rId19" imgW="241200" imgH="304560" progId="Equation.DSMT4">
                  <p:embed/>
                </p:oleObj>
              </mc:Choice>
              <mc:Fallback>
                <p:oleObj name="Equation" r:id="rId19" imgW="241200" imgH="304560" progId="Equation.DSMT4">
                  <p:embed/>
                  <p:pic>
                    <p:nvPicPr>
                      <p:cNvPr id="0" name="Object 9"/>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772025" y="3036888"/>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465887695"/>
              </p:ext>
            </p:extLst>
          </p:nvPr>
        </p:nvGraphicFramePr>
        <p:xfrm>
          <a:off x="5676900" y="1217613"/>
          <a:ext cx="241300" cy="303212"/>
        </p:xfrm>
        <a:graphic>
          <a:graphicData uri="http://schemas.openxmlformats.org/presentationml/2006/ole">
            <mc:AlternateContent xmlns:mc="http://schemas.openxmlformats.org/markup-compatibility/2006">
              <mc:Choice xmlns:v="urn:schemas-microsoft-com:vml" Requires="v">
                <p:oleObj spid="_x0000_s105802" name="Equation" r:id="rId21" imgW="241200" imgH="304560" progId="Equation.DSMT4">
                  <p:embed/>
                </p:oleObj>
              </mc:Choice>
              <mc:Fallback>
                <p:oleObj name="Equation" r:id="rId21" imgW="241200" imgH="304560" progId="Equation.DSMT4">
                  <p:embed/>
                  <p:pic>
                    <p:nvPicPr>
                      <p:cNvPr id="0" name="Object 10"/>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676900" y="1217613"/>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784963863"/>
              </p:ext>
            </p:extLst>
          </p:nvPr>
        </p:nvGraphicFramePr>
        <p:xfrm>
          <a:off x="3003550" y="2994025"/>
          <a:ext cx="254000" cy="303213"/>
        </p:xfrm>
        <a:graphic>
          <a:graphicData uri="http://schemas.openxmlformats.org/presentationml/2006/ole">
            <mc:AlternateContent xmlns:mc="http://schemas.openxmlformats.org/markup-compatibility/2006">
              <mc:Choice xmlns:v="urn:schemas-microsoft-com:vml" Requires="v">
                <p:oleObj spid="_x0000_s105803" name="Equation" r:id="rId23" imgW="253800" imgH="304560" progId="Equation.DSMT4">
                  <p:embed/>
                </p:oleObj>
              </mc:Choice>
              <mc:Fallback>
                <p:oleObj name="Equation" r:id="rId23" imgW="253800" imgH="304560" progId="Equation.DSMT4">
                  <p:embed/>
                  <p:pic>
                    <p:nvPicPr>
                      <p:cNvPr id="0" name="Object 11"/>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003550" y="2994025"/>
                        <a:ext cx="254000" cy="303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754452743"/>
              </p:ext>
            </p:extLst>
          </p:nvPr>
        </p:nvGraphicFramePr>
        <p:xfrm>
          <a:off x="3806825" y="2355850"/>
          <a:ext cx="266700" cy="303213"/>
        </p:xfrm>
        <a:graphic>
          <a:graphicData uri="http://schemas.openxmlformats.org/presentationml/2006/ole">
            <mc:AlternateContent xmlns:mc="http://schemas.openxmlformats.org/markup-compatibility/2006">
              <mc:Choice xmlns:v="urn:schemas-microsoft-com:vml" Requires="v">
                <p:oleObj spid="_x0000_s105804" name="Equation" r:id="rId25" imgW="266400" imgH="304560" progId="Equation.DSMT4">
                  <p:embed/>
                </p:oleObj>
              </mc:Choice>
              <mc:Fallback>
                <p:oleObj name="Equation" r:id="rId25" imgW="266400" imgH="304560" progId="Equation.DSMT4">
                  <p:embed/>
                  <p:pic>
                    <p:nvPicPr>
                      <p:cNvPr id="0" name="Object 10"/>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3806825" y="2355850"/>
                        <a:ext cx="266700" cy="303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2885078711"/>
              </p:ext>
            </p:extLst>
          </p:nvPr>
        </p:nvGraphicFramePr>
        <p:xfrm>
          <a:off x="4692650" y="2079625"/>
          <a:ext cx="266700" cy="303213"/>
        </p:xfrm>
        <a:graphic>
          <a:graphicData uri="http://schemas.openxmlformats.org/presentationml/2006/ole">
            <mc:AlternateContent xmlns:mc="http://schemas.openxmlformats.org/markup-compatibility/2006">
              <mc:Choice xmlns:v="urn:schemas-microsoft-com:vml" Requires="v">
                <p:oleObj spid="_x0000_s105805" name="Equation" r:id="rId27" imgW="266400" imgH="304560" progId="Equation.DSMT4">
                  <p:embed/>
                </p:oleObj>
              </mc:Choice>
              <mc:Fallback>
                <p:oleObj name="Equation" r:id="rId27" imgW="266400" imgH="304560" progId="Equation.DSMT4">
                  <p:embed/>
                  <p:pic>
                    <p:nvPicPr>
                      <p:cNvPr id="0" name="Object 9"/>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4692650" y="2079625"/>
                        <a:ext cx="266700" cy="303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2473527306"/>
              </p:ext>
            </p:extLst>
          </p:nvPr>
        </p:nvGraphicFramePr>
        <p:xfrm>
          <a:off x="5664200" y="2136775"/>
          <a:ext cx="266700" cy="303213"/>
        </p:xfrm>
        <a:graphic>
          <a:graphicData uri="http://schemas.openxmlformats.org/presentationml/2006/ole">
            <mc:AlternateContent xmlns:mc="http://schemas.openxmlformats.org/markup-compatibility/2006">
              <mc:Choice xmlns:v="urn:schemas-microsoft-com:vml" Requires="v">
                <p:oleObj spid="_x0000_s105806" name="Equation" r:id="rId29" imgW="266469" imgH="304536" progId="Equation.DSMT4">
                  <p:embed/>
                </p:oleObj>
              </mc:Choice>
              <mc:Fallback>
                <p:oleObj name="Equation" r:id="rId29" imgW="266469" imgH="304536" progId="Equation.DSMT4">
                  <p:embed/>
                  <p:pic>
                    <p:nvPicPr>
                      <p:cNvPr id="0" name="Object 8"/>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5664200" y="2136775"/>
                        <a:ext cx="266700" cy="303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p:cNvSpPr/>
          <p:nvPr/>
        </p:nvSpPr>
        <p:spPr bwMode="auto">
          <a:xfrm>
            <a:off x="856800" y="923925"/>
            <a:ext cx="7606800" cy="42636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6"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graphicFrame>
        <p:nvGraphicFramePr>
          <p:cNvPr id="113666" name="Object 2"/>
          <p:cNvGraphicFramePr>
            <a:graphicFrameLocks noChangeAspect="1"/>
          </p:cNvGraphicFramePr>
          <p:nvPr>
            <p:extLst>
              <p:ext uri="{D42A27DB-BD31-4B8C-83A1-F6EECF244321}">
                <p14:modId xmlns:p14="http://schemas.microsoft.com/office/powerpoint/2010/main" val="768065709"/>
              </p:ext>
            </p:extLst>
          </p:nvPr>
        </p:nvGraphicFramePr>
        <p:xfrm>
          <a:off x="1447800" y="828675"/>
          <a:ext cx="6581775" cy="4500563"/>
        </p:xfrm>
        <a:graphic>
          <a:graphicData uri="http://schemas.openxmlformats.org/presentationml/2006/ole">
            <mc:AlternateContent xmlns:mc="http://schemas.openxmlformats.org/markup-compatibility/2006">
              <mc:Choice xmlns:v="urn:schemas-microsoft-com:vml" Requires="v">
                <p:oleObj spid="_x0000_s121120" name="Worksheet" r:id="rId3" imgW="8944291" imgH="6020282" progId="Excel.Sheet.8">
                  <p:embed/>
                </p:oleObj>
              </mc:Choice>
              <mc:Fallback>
                <p:oleObj name="Worksheet" r:id="rId3" imgW="8944291" imgH="6020282" progId="Excel.Sheet.8">
                  <p:embed/>
                  <p:pic>
                    <p:nvPicPr>
                      <p:cNvPr id="0" name="Object 2"/>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828675"/>
                        <a:ext cx="6581775" cy="4500563"/>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3668" name="Line 4"/>
          <p:cNvSpPr>
            <a:spLocks noChangeAspect="1" noChangeShapeType="1"/>
          </p:cNvSpPr>
          <p:nvPr/>
        </p:nvSpPr>
        <p:spPr bwMode="auto">
          <a:xfrm flipV="1">
            <a:off x="1571625" y="1376363"/>
            <a:ext cx="1588" cy="31083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3672" name="Line 8"/>
          <p:cNvSpPr>
            <a:spLocks noChangeAspect="1" noChangeShapeType="1"/>
          </p:cNvSpPr>
          <p:nvPr/>
        </p:nvSpPr>
        <p:spPr bwMode="auto">
          <a:xfrm flipV="1">
            <a:off x="3848100"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3673" name="Line 9"/>
          <p:cNvSpPr>
            <a:spLocks noChangeAspect="1" noChangeShapeType="1"/>
          </p:cNvSpPr>
          <p:nvPr/>
        </p:nvSpPr>
        <p:spPr bwMode="auto">
          <a:xfrm flipV="1">
            <a:off x="4733925"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3674" name="Line 10"/>
          <p:cNvSpPr>
            <a:spLocks noChangeAspect="1" noChangeShapeType="1"/>
          </p:cNvSpPr>
          <p:nvPr/>
        </p:nvSpPr>
        <p:spPr bwMode="auto">
          <a:xfrm flipV="1">
            <a:off x="5611813"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3679" name="Line 15"/>
          <p:cNvSpPr>
            <a:spLocks noChangeAspect="1" noChangeShapeType="1"/>
          </p:cNvSpPr>
          <p:nvPr/>
        </p:nvSpPr>
        <p:spPr bwMode="auto">
          <a:xfrm flipV="1">
            <a:off x="2960688"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3680" name="Text Box 16"/>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Both of these lines will be used in our analysis.  Each permits a decomposition of the value of </a:t>
            </a:r>
            <a:r>
              <a:rPr lang="en-GB" sz="1500" b="1" i="1"/>
              <a:t>Y</a:t>
            </a:r>
            <a:r>
              <a:rPr lang="en-GB" sz="1500" b="1"/>
              <a:t>.  The decompositions will be illustrated with the fourth observation.</a:t>
            </a:r>
            <a:endParaRPr lang="en-GB" sz="1500" b="1">
              <a:latin typeface="Times New Roman" pitchFamily="18" charset="0"/>
            </a:endParaRPr>
          </a:p>
        </p:txBody>
      </p:sp>
      <p:sp>
        <p:nvSpPr>
          <p:cNvPr id="113704" name="Text Box 4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15</a:t>
            </a:r>
          </a:p>
        </p:txBody>
      </p:sp>
      <p:sp>
        <p:nvSpPr>
          <p:cNvPr id="113706" name="Line 42"/>
          <p:cNvSpPr>
            <a:spLocks noChangeAspect="1" noChangeShapeType="1"/>
          </p:cNvSpPr>
          <p:nvPr/>
        </p:nvSpPr>
        <p:spPr bwMode="auto">
          <a:xfrm flipV="1">
            <a:off x="5611813" y="1577975"/>
            <a:ext cx="1587" cy="758825"/>
          </a:xfrm>
          <a:prstGeom prst="line">
            <a:avLst/>
          </a:prstGeom>
          <a:noFill/>
          <a:ln w="19050">
            <a:solidFill>
              <a:schemeClr val="tx2"/>
            </a:solidFill>
            <a:round/>
            <a:headEnd type="triangl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3707" name="Line 43"/>
          <p:cNvSpPr>
            <a:spLocks noChangeAspect="1" noChangeShapeType="1"/>
          </p:cNvSpPr>
          <p:nvPr/>
        </p:nvSpPr>
        <p:spPr bwMode="auto">
          <a:xfrm flipV="1">
            <a:off x="5611813" y="2519363"/>
            <a:ext cx="6350" cy="1873250"/>
          </a:xfrm>
          <a:prstGeom prst="line">
            <a:avLst/>
          </a:prstGeom>
          <a:noFill/>
          <a:ln w="19050">
            <a:solidFill>
              <a:schemeClr val="tx2"/>
            </a:solidFill>
            <a:round/>
            <a:headEnd type="triangl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9"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SIMPLE REGRESSION MODEL</a:t>
            </a:r>
            <a:endParaRPr lang="en-GB" sz="1600" dirty="0">
              <a:latin typeface="Times New Roman" pitchFamily="18" charset="0"/>
            </a:endParaRPr>
          </a:p>
        </p:txBody>
      </p:sp>
      <p:sp>
        <p:nvSpPr>
          <p:cNvPr id="40" name="Line 5"/>
          <p:cNvSpPr>
            <a:spLocks noChangeAspect="1" noChangeShapeType="1"/>
          </p:cNvSpPr>
          <p:nvPr/>
        </p:nvSpPr>
        <p:spPr bwMode="auto">
          <a:xfrm>
            <a:off x="1571625" y="4484688"/>
            <a:ext cx="5027613" cy="1587"/>
          </a:xfrm>
          <a:prstGeom prst="line">
            <a:avLst/>
          </a:prstGeom>
          <a:noFill/>
          <a:ln w="127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1" name="Text Box 6"/>
          <p:cNvSpPr txBox="1">
            <a:spLocks noChangeAspect="1" noChangeArrowheads="1"/>
          </p:cNvSpPr>
          <p:nvPr/>
        </p:nvSpPr>
        <p:spPr bwMode="auto">
          <a:xfrm>
            <a:off x="1295399" y="1323974"/>
            <a:ext cx="276225" cy="2762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Y</a:t>
            </a:r>
            <a:endParaRPr lang="en-US" sz="2400" dirty="0">
              <a:solidFill>
                <a:schemeClr val="hlink"/>
              </a:solidFill>
              <a:latin typeface="+mn-lt"/>
            </a:endParaRPr>
          </a:p>
        </p:txBody>
      </p:sp>
      <p:sp>
        <p:nvSpPr>
          <p:cNvPr id="42" name="Rectangle 16"/>
          <p:cNvSpPr>
            <a:spLocks noChangeArrowheads="1"/>
          </p:cNvSpPr>
          <p:nvPr/>
        </p:nvSpPr>
        <p:spPr bwMode="auto">
          <a:xfrm>
            <a:off x="2012950" y="769938"/>
            <a:ext cx="2111375" cy="9144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3" name="Oval 39"/>
          <p:cNvSpPr>
            <a:spLocks noChangeAspect="1" noChangeArrowheads="1"/>
          </p:cNvSpPr>
          <p:nvPr/>
        </p:nvSpPr>
        <p:spPr bwMode="auto">
          <a:xfrm>
            <a:off x="2209800" y="1001713"/>
            <a:ext cx="92075" cy="92075"/>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en-GB"/>
          </a:p>
        </p:txBody>
      </p:sp>
      <p:sp>
        <p:nvSpPr>
          <p:cNvPr id="44" name="Oval 43"/>
          <p:cNvSpPr>
            <a:spLocks noChangeAspect="1" noChangeArrowheads="1"/>
          </p:cNvSpPr>
          <p:nvPr/>
        </p:nvSpPr>
        <p:spPr bwMode="auto">
          <a:xfrm>
            <a:off x="2209800" y="1385888"/>
            <a:ext cx="92075" cy="92075"/>
          </a:xfrm>
          <a:prstGeom prst="ellipse">
            <a:avLst/>
          </a:prstGeom>
          <a:solidFill>
            <a:srgbClr val="00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en-GB"/>
          </a:p>
        </p:txBody>
      </p:sp>
      <p:sp>
        <p:nvSpPr>
          <p:cNvPr id="45" name="Text Box 69"/>
          <p:cNvSpPr txBox="1">
            <a:spLocks noChangeAspect="1" noChangeArrowheads="1"/>
          </p:cNvSpPr>
          <p:nvPr/>
        </p:nvSpPr>
        <p:spPr bwMode="auto">
          <a:xfrm>
            <a:off x="2438400" y="1290638"/>
            <a:ext cx="1533525" cy="29845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   </a:t>
            </a:r>
            <a:r>
              <a:rPr lang="en-US" sz="1800" b="1" dirty="0">
                <a:solidFill>
                  <a:schemeClr val="tx2"/>
                </a:solidFill>
                <a:latin typeface="+mn-lt"/>
              </a:rPr>
              <a:t>(fitted value)</a:t>
            </a:r>
            <a:endParaRPr lang="en-US" sz="2400" dirty="0">
              <a:solidFill>
                <a:schemeClr val="hlink"/>
              </a:solidFill>
              <a:latin typeface="+mn-lt"/>
            </a:endParaRPr>
          </a:p>
        </p:txBody>
      </p:sp>
      <p:sp>
        <p:nvSpPr>
          <p:cNvPr id="46" name="Text Box 70"/>
          <p:cNvSpPr txBox="1">
            <a:spLocks noChangeAspect="1" noChangeArrowheads="1"/>
          </p:cNvSpPr>
          <p:nvPr/>
        </p:nvSpPr>
        <p:spPr bwMode="auto">
          <a:xfrm>
            <a:off x="2403475" y="890588"/>
            <a:ext cx="1752600" cy="31908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Y</a:t>
            </a:r>
            <a:r>
              <a:rPr lang="en-US" sz="1800" b="1" dirty="0">
                <a:solidFill>
                  <a:schemeClr val="tx2"/>
                </a:solidFill>
                <a:latin typeface="+mn-lt"/>
              </a:rPr>
              <a:t> (actual value)</a:t>
            </a:r>
            <a:endParaRPr lang="en-US" sz="2400" dirty="0">
              <a:solidFill>
                <a:schemeClr val="hlink"/>
              </a:solidFill>
              <a:latin typeface="+mn-lt"/>
            </a:endParaRPr>
          </a:p>
        </p:txBody>
      </p:sp>
      <p:graphicFrame>
        <p:nvGraphicFramePr>
          <p:cNvPr id="56" name="Object 55"/>
          <p:cNvGraphicFramePr>
            <a:graphicFrameLocks noChangeAspect="1"/>
          </p:cNvGraphicFramePr>
          <p:nvPr>
            <p:extLst>
              <p:ext uri="{D42A27DB-BD31-4B8C-83A1-F6EECF244321}">
                <p14:modId xmlns:p14="http://schemas.microsoft.com/office/powerpoint/2010/main" val="162493786"/>
              </p:ext>
            </p:extLst>
          </p:nvPr>
        </p:nvGraphicFramePr>
        <p:xfrm>
          <a:off x="2393950" y="1274763"/>
          <a:ext cx="203200" cy="266700"/>
        </p:xfrm>
        <a:graphic>
          <a:graphicData uri="http://schemas.openxmlformats.org/presentationml/2006/ole">
            <mc:AlternateContent xmlns:mc="http://schemas.openxmlformats.org/markup-compatibility/2006">
              <mc:Choice xmlns:v="urn:schemas-microsoft-com:vml" Requires="v">
                <p:oleObj spid="_x0000_s121121" name="Equation" r:id="rId5" imgW="203040" imgH="266400" progId="Equation.DSMT4">
                  <p:embed/>
                </p:oleObj>
              </mc:Choice>
              <mc:Fallback>
                <p:oleObj name="Equation" r:id="rId5" imgW="203040" imgH="266400" progId="Equation.DSMT4">
                  <p:embed/>
                  <p:pic>
                    <p:nvPicPr>
                      <p:cNvPr id="0" name=""/>
                      <p:cNvPicPr/>
                      <p:nvPr/>
                    </p:nvPicPr>
                    <p:blipFill>
                      <a:blip r:embed="rId6"/>
                      <a:stretch>
                        <a:fillRect/>
                      </a:stretch>
                    </p:blipFill>
                    <p:spPr>
                      <a:xfrm>
                        <a:off x="2393950" y="1274763"/>
                        <a:ext cx="203200" cy="266700"/>
                      </a:xfrm>
                      <a:prstGeom prst="rect">
                        <a:avLst/>
                      </a:prstGeom>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947109794"/>
              </p:ext>
            </p:extLst>
          </p:nvPr>
        </p:nvGraphicFramePr>
        <p:xfrm>
          <a:off x="6711950" y="1630363"/>
          <a:ext cx="1295400" cy="341312"/>
        </p:xfrm>
        <a:graphic>
          <a:graphicData uri="http://schemas.openxmlformats.org/presentationml/2006/ole">
            <mc:AlternateContent xmlns:mc="http://schemas.openxmlformats.org/markup-compatibility/2006">
              <mc:Choice xmlns:v="urn:schemas-microsoft-com:vml" Requires="v">
                <p:oleObj spid="_x0000_s121122" name="Equation" r:id="rId7" imgW="1295280" imgH="342720" progId="Equation.DSMT4">
                  <p:embed/>
                </p:oleObj>
              </mc:Choice>
              <mc:Fallback>
                <p:oleObj name="Equation" r:id="rId7" imgW="1295280" imgH="342720" progId="Equation.DSMT4">
                  <p:embed/>
                  <p:pic>
                    <p:nvPicPr>
                      <p:cNvPr id="0" name="Object 3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11950" y="1630363"/>
                        <a:ext cx="12954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796661523"/>
              </p:ext>
            </p:extLst>
          </p:nvPr>
        </p:nvGraphicFramePr>
        <p:xfrm>
          <a:off x="6711950" y="2055813"/>
          <a:ext cx="1295400" cy="303212"/>
        </p:xfrm>
        <a:graphic>
          <a:graphicData uri="http://schemas.openxmlformats.org/presentationml/2006/ole">
            <mc:AlternateContent xmlns:mc="http://schemas.openxmlformats.org/markup-compatibility/2006">
              <mc:Choice xmlns:v="urn:schemas-microsoft-com:vml" Requires="v">
                <p:oleObj spid="_x0000_s121123" name="Equation" r:id="rId9" imgW="1295280" imgH="304560" progId="Equation.DSMT4">
                  <p:embed/>
                </p:oleObj>
              </mc:Choice>
              <mc:Fallback>
                <p:oleObj name="Equation" r:id="rId9" imgW="1295280" imgH="304560" progId="Equation.DSMT4">
                  <p:embed/>
                  <p:pic>
                    <p:nvPicPr>
                      <p:cNvPr id="0" name="Object 4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711950" y="2055813"/>
                        <a:ext cx="12954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8" name="Rectangle 16"/>
          <p:cNvSpPr>
            <a:spLocks noChangeArrowheads="1"/>
          </p:cNvSpPr>
          <p:nvPr/>
        </p:nvSpPr>
        <p:spPr bwMode="auto">
          <a:xfrm>
            <a:off x="6229349" y="3732214"/>
            <a:ext cx="2401499" cy="501649"/>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50" name="Text Box 44"/>
          <p:cNvSpPr txBox="1">
            <a:spLocks noChangeAspect="1" noChangeArrowheads="1"/>
          </p:cNvSpPr>
          <p:nvPr/>
        </p:nvSpPr>
        <p:spPr bwMode="auto">
          <a:xfrm>
            <a:off x="6372226" y="3819525"/>
            <a:ext cx="2152650" cy="319088"/>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smtClean="0">
                <a:solidFill>
                  <a:schemeClr val="tx2"/>
                </a:solidFill>
                <a:latin typeface="+mn-lt"/>
              </a:rPr>
              <a:t>u</a:t>
            </a:r>
            <a:r>
              <a:rPr lang="en-US" sz="1800" b="1" dirty="0" smtClean="0">
                <a:solidFill>
                  <a:schemeClr val="tx2"/>
                </a:solidFill>
                <a:latin typeface="+mn-lt"/>
              </a:rPr>
              <a:t> = disturbance term</a:t>
            </a:r>
            <a:endParaRPr lang="en-US" sz="2400" dirty="0">
              <a:solidFill>
                <a:schemeClr val="hlink"/>
              </a:solidFill>
              <a:latin typeface="+mn-lt"/>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1656340421"/>
              </p:ext>
            </p:extLst>
          </p:nvPr>
        </p:nvGraphicFramePr>
        <p:xfrm>
          <a:off x="1270000" y="3097213"/>
          <a:ext cx="254000" cy="303212"/>
        </p:xfrm>
        <a:graphic>
          <a:graphicData uri="http://schemas.openxmlformats.org/presentationml/2006/ole">
            <mc:AlternateContent xmlns:mc="http://schemas.openxmlformats.org/markup-compatibility/2006">
              <mc:Choice xmlns:v="urn:schemas-microsoft-com:vml" Requires="v">
                <p:oleObj spid="_x0000_s121124" name="Equation" r:id="rId11" imgW="253800" imgH="304560" progId="Equation.DSMT4">
                  <p:embed/>
                </p:oleObj>
              </mc:Choice>
              <mc:Fallback>
                <p:oleObj name="Equation" r:id="rId11" imgW="253800" imgH="304560" progId="Equation.DSMT4">
                  <p:embed/>
                  <p:pic>
                    <p:nvPicPr>
                      <p:cNvPr id="0" name="Object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70000" y="3097213"/>
                        <a:ext cx="254000"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4000897078"/>
              </p:ext>
            </p:extLst>
          </p:nvPr>
        </p:nvGraphicFramePr>
        <p:xfrm>
          <a:off x="1271588" y="3363913"/>
          <a:ext cx="254000" cy="341312"/>
        </p:xfrm>
        <a:graphic>
          <a:graphicData uri="http://schemas.openxmlformats.org/presentationml/2006/ole">
            <mc:AlternateContent xmlns:mc="http://schemas.openxmlformats.org/markup-compatibility/2006">
              <mc:Choice xmlns:v="urn:schemas-microsoft-com:vml" Requires="v">
                <p:oleObj spid="_x0000_s121125" name="Equation" r:id="rId13" imgW="253800" imgH="342720" progId="Equation.DSMT4">
                  <p:embed/>
                </p:oleObj>
              </mc:Choice>
              <mc:Fallback>
                <p:oleObj name="Equation" r:id="rId13" imgW="253800" imgH="342720" progId="Equation.DSMT4">
                  <p:embed/>
                  <p:pic>
                    <p:nvPicPr>
                      <p:cNvPr id="0" name="Object 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71588" y="3363913"/>
                        <a:ext cx="254000"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52" name="Group 23"/>
          <p:cNvGrpSpPr>
            <a:grpSpLocks/>
          </p:cNvGrpSpPr>
          <p:nvPr/>
        </p:nvGrpSpPr>
        <p:grpSpPr bwMode="auto">
          <a:xfrm>
            <a:off x="2841625" y="4521200"/>
            <a:ext cx="4021138" cy="376238"/>
            <a:chOff x="1790" y="2758"/>
            <a:chExt cx="2533" cy="237"/>
          </a:xfrm>
        </p:grpSpPr>
        <p:sp>
          <p:nvSpPr>
            <p:cNvPr id="53" name="Text Box 24"/>
            <p:cNvSpPr txBox="1">
              <a:spLocks noChangeAspect="1" noChangeArrowheads="1"/>
            </p:cNvSpPr>
            <p:nvPr/>
          </p:nvSpPr>
          <p:spPr bwMode="auto">
            <a:xfrm>
              <a:off x="4202" y="2760"/>
              <a:ext cx="121" cy="12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a:solidFill>
                    <a:schemeClr val="tx2"/>
                  </a:solidFill>
                  <a:latin typeface="+mn-lt"/>
                </a:rPr>
                <a:t>X</a:t>
              </a:r>
              <a:endParaRPr lang="en-US" sz="2400">
                <a:solidFill>
                  <a:schemeClr val="hlink"/>
                </a:solidFill>
                <a:latin typeface="+mn-lt"/>
              </a:endParaRPr>
            </a:p>
          </p:txBody>
        </p:sp>
        <p:sp>
          <p:nvSpPr>
            <p:cNvPr id="54" name="Text Box 25"/>
            <p:cNvSpPr txBox="1">
              <a:spLocks noChangeAspect="1" noChangeArrowheads="1"/>
            </p:cNvSpPr>
            <p:nvPr/>
          </p:nvSpPr>
          <p:spPr bwMode="auto">
            <a:xfrm>
              <a:off x="1790" y="2761"/>
              <a:ext cx="215"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1</a:t>
              </a:r>
              <a:endParaRPr lang="en-US" sz="2400" dirty="0">
                <a:solidFill>
                  <a:schemeClr val="hlink"/>
                </a:solidFill>
                <a:latin typeface="+mn-lt"/>
              </a:endParaRPr>
            </a:p>
          </p:txBody>
        </p:sp>
        <p:sp>
          <p:nvSpPr>
            <p:cNvPr id="55" name="Text Box 26"/>
            <p:cNvSpPr txBox="1">
              <a:spLocks noChangeAspect="1" noChangeArrowheads="1"/>
            </p:cNvSpPr>
            <p:nvPr/>
          </p:nvSpPr>
          <p:spPr bwMode="auto">
            <a:xfrm>
              <a:off x="2352" y="2761"/>
              <a:ext cx="215"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2</a:t>
              </a:r>
              <a:endParaRPr lang="en-US" sz="2400" dirty="0">
                <a:solidFill>
                  <a:schemeClr val="hlink"/>
                </a:solidFill>
                <a:latin typeface="+mn-lt"/>
              </a:endParaRPr>
            </a:p>
          </p:txBody>
        </p:sp>
        <p:sp>
          <p:nvSpPr>
            <p:cNvPr id="63" name="Text Box 27"/>
            <p:cNvSpPr txBox="1">
              <a:spLocks noChangeAspect="1" noChangeArrowheads="1"/>
            </p:cNvSpPr>
            <p:nvPr/>
          </p:nvSpPr>
          <p:spPr bwMode="auto">
            <a:xfrm>
              <a:off x="2913" y="2758"/>
              <a:ext cx="239" cy="23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3</a:t>
              </a:r>
              <a:endParaRPr lang="en-US" sz="2400" dirty="0">
                <a:solidFill>
                  <a:schemeClr val="hlink"/>
                </a:solidFill>
                <a:latin typeface="+mn-lt"/>
              </a:endParaRPr>
            </a:p>
          </p:txBody>
        </p:sp>
        <p:sp>
          <p:nvSpPr>
            <p:cNvPr id="64" name="Text Box 28"/>
            <p:cNvSpPr txBox="1">
              <a:spLocks noChangeAspect="1" noChangeArrowheads="1"/>
            </p:cNvSpPr>
            <p:nvPr/>
          </p:nvSpPr>
          <p:spPr bwMode="auto">
            <a:xfrm>
              <a:off x="3466" y="2761"/>
              <a:ext cx="286"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a:solidFill>
                    <a:schemeClr val="tx2"/>
                  </a:solidFill>
                  <a:latin typeface="+mn-lt"/>
                </a:rPr>
                <a:t>X</a:t>
              </a:r>
              <a:r>
                <a:rPr lang="en-US" sz="1800" b="1" baseline="-25000">
                  <a:solidFill>
                    <a:schemeClr val="tx2"/>
                  </a:solidFill>
                  <a:latin typeface="+mn-lt"/>
                </a:rPr>
                <a:t>4</a:t>
              </a:r>
              <a:endParaRPr lang="en-US" sz="2400">
                <a:solidFill>
                  <a:srgbClr val="FF0000"/>
                </a:solidFill>
                <a:latin typeface="+mn-lt"/>
              </a:endParaRPr>
            </a:p>
          </p:txBody>
        </p:sp>
      </p:grpSp>
      <p:graphicFrame>
        <p:nvGraphicFramePr>
          <p:cNvPr id="7" name="Object 6"/>
          <p:cNvGraphicFramePr>
            <a:graphicFrameLocks noChangeAspect="1"/>
          </p:cNvGraphicFramePr>
          <p:nvPr>
            <p:extLst>
              <p:ext uri="{D42A27DB-BD31-4B8C-83A1-F6EECF244321}">
                <p14:modId xmlns:p14="http://schemas.microsoft.com/office/powerpoint/2010/main" val="465887695"/>
              </p:ext>
            </p:extLst>
          </p:nvPr>
        </p:nvGraphicFramePr>
        <p:xfrm>
          <a:off x="5676900" y="1217613"/>
          <a:ext cx="241300" cy="303212"/>
        </p:xfrm>
        <a:graphic>
          <a:graphicData uri="http://schemas.openxmlformats.org/presentationml/2006/ole">
            <mc:AlternateContent xmlns:mc="http://schemas.openxmlformats.org/markup-compatibility/2006">
              <mc:Choice xmlns:v="urn:schemas-microsoft-com:vml" Requires="v">
                <p:oleObj spid="_x0000_s121126" name="Equation" r:id="rId15" imgW="241195" imgH="304668" progId="Equation.DSMT4">
                  <p:embed/>
                </p:oleObj>
              </mc:Choice>
              <mc:Fallback>
                <p:oleObj name="Equation" r:id="rId15" imgW="241195" imgH="304668" progId="Equation.DSMT4">
                  <p:embed/>
                  <p:pic>
                    <p:nvPicPr>
                      <p:cNvPr id="0" name="Object 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676900" y="1217613"/>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2086066685"/>
              </p:ext>
            </p:extLst>
          </p:nvPr>
        </p:nvGraphicFramePr>
        <p:xfrm>
          <a:off x="5654675" y="2408238"/>
          <a:ext cx="266700" cy="303212"/>
        </p:xfrm>
        <a:graphic>
          <a:graphicData uri="http://schemas.openxmlformats.org/presentationml/2006/ole">
            <mc:AlternateContent xmlns:mc="http://schemas.openxmlformats.org/markup-compatibility/2006">
              <mc:Choice xmlns:v="urn:schemas-microsoft-com:vml" Requires="v">
                <p:oleObj spid="_x0000_s121127" name="Equation" r:id="rId17" imgW="266469" imgH="304536" progId="Equation.DSMT4">
                  <p:embed/>
                </p:oleObj>
              </mc:Choice>
              <mc:Fallback>
                <p:oleObj name="Equation" r:id="rId17" imgW="266469" imgH="304536" progId="Equation.DSMT4">
                  <p:embed/>
                  <p:pic>
                    <p:nvPicPr>
                      <p:cNvPr id="0" name="Object 1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654675" y="2408238"/>
                        <a:ext cx="2667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3372855261"/>
              </p:ext>
            </p:extLst>
          </p:nvPr>
        </p:nvGraphicFramePr>
        <p:xfrm>
          <a:off x="5686425" y="3046413"/>
          <a:ext cx="965200" cy="303212"/>
        </p:xfrm>
        <a:graphic>
          <a:graphicData uri="http://schemas.openxmlformats.org/presentationml/2006/ole">
            <mc:AlternateContent xmlns:mc="http://schemas.openxmlformats.org/markup-compatibility/2006">
              <mc:Choice xmlns:v="urn:schemas-microsoft-com:vml" Requires="v">
                <p:oleObj spid="_x0000_s121128" name="Equation" r:id="rId19" imgW="965160" imgH="304560" progId="Equation.DSMT4">
                  <p:embed/>
                </p:oleObj>
              </mc:Choice>
              <mc:Fallback>
                <p:oleObj name="Equation" r:id="rId19" imgW="965160" imgH="304560" progId="Equation.DSMT4">
                  <p:embed/>
                  <p:pic>
                    <p:nvPicPr>
                      <p:cNvPr id="0" name="Object 2"/>
                      <p:cNvPicPr>
                        <a:picLocks noChangeAspect="1" noChangeArrowheads="1"/>
                      </p:cNvPicPr>
                      <p:nvPr/>
                    </p:nvPicPr>
                    <p:blipFill>
                      <a:blip r:embed="rId20"/>
                      <a:srcRect/>
                      <a:stretch>
                        <a:fillRect/>
                      </a:stretch>
                    </p:blipFill>
                    <p:spPr bwMode="auto">
                      <a:xfrm>
                        <a:off x="5686425" y="3046413"/>
                        <a:ext cx="9652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1539763058"/>
              </p:ext>
            </p:extLst>
          </p:nvPr>
        </p:nvGraphicFramePr>
        <p:xfrm>
          <a:off x="5692775" y="1665288"/>
          <a:ext cx="228600" cy="303212"/>
        </p:xfrm>
        <a:graphic>
          <a:graphicData uri="http://schemas.openxmlformats.org/presentationml/2006/ole">
            <mc:AlternateContent xmlns:mc="http://schemas.openxmlformats.org/markup-compatibility/2006">
              <mc:Choice xmlns:v="urn:schemas-microsoft-com:vml" Requires="v">
                <p:oleObj spid="_x0000_s121129" name="Equation" r:id="rId21" imgW="228600" imgH="304560" progId="Equation.DSMT4">
                  <p:embed/>
                </p:oleObj>
              </mc:Choice>
              <mc:Fallback>
                <p:oleObj name="Equation" r:id="rId21" imgW="228600" imgH="304560" progId="Equation.DSMT4">
                  <p:embed/>
                  <p:pic>
                    <p:nvPicPr>
                      <p:cNvPr id="0" name="Object 8"/>
                      <p:cNvPicPr>
                        <a:picLocks noChangeAspect="1" noChangeArrowheads="1"/>
                      </p:cNvPicPr>
                      <p:nvPr/>
                    </p:nvPicPr>
                    <p:blipFill>
                      <a:blip r:embed="rId22"/>
                      <a:srcRect/>
                      <a:stretch>
                        <a:fillRect/>
                      </a:stretch>
                    </p:blipFill>
                    <p:spPr bwMode="auto">
                      <a:xfrm>
                        <a:off x="5692775" y="1665288"/>
                        <a:ext cx="2286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p:cNvSpPr/>
          <p:nvPr/>
        </p:nvSpPr>
        <p:spPr bwMode="auto">
          <a:xfrm>
            <a:off x="856800" y="923925"/>
            <a:ext cx="7606800" cy="42636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6"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graphicFrame>
        <p:nvGraphicFramePr>
          <p:cNvPr id="114690" name="Object 2"/>
          <p:cNvGraphicFramePr>
            <a:graphicFrameLocks noChangeAspect="1"/>
          </p:cNvGraphicFramePr>
          <p:nvPr>
            <p:extLst>
              <p:ext uri="{D42A27DB-BD31-4B8C-83A1-F6EECF244321}">
                <p14:modId xmlns:p14="http://schemas.microsoft.com/office/powerpoint/2010/main" val="637177688"/>
              </p:ext>
            </p:extLst>
          </p:nvPr>
        </p:nvGraphicFramePr>
        <p:xfrm>
          <a:off x="1447800" y="828675"/>
          <a:ext cx="6581775" cy="4500563"/>
        </p:xfrm>
        <a:graphic>
          <a:graphicData uri="http://schemas.openxmlformats.org/presentationml/2006/ole">
            <mc:AlternateContent xmlns:mc="http://schemas.openxmlformats.org/markup-compatibility/2006">
              <mc:Choice xmlns:v="urn:schemas-microsoft-com:vml" Requires="v">
                <p:oleObj spid="_x0000_s122140" name="Worksheet" r:id="rId3" imgW="8944291" imgH="6020282" progId="Excel.Sheet.8">
                  <p:embed/>
                </p:oleObj>
              </mc:Choice>
              <mc:Fallback>
                <p:oleObj name="Worksheet" r:id="rId3" imgW="8944291" imgH="6020282" progId="Excel.Sheet.8">
                  <p:embed/>
                  <p:pic>
                    <p:nvPicPr>
                      <p:cNvPr id="0" name="Object 2"/>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828675"/>
                        <a:ext cx="6581775" cy="4500563"/>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4692" name="Line 4"/>
          <p:cNvSpPr>
            <a:spLocks noChangeAspect="1" noChangeShapeType="1"/>
          </p:cNvSpPr>
          <p:nvPr/>
        </p:nvSpPr>
        <p:spPr bwMode="auto">
          <a:xfrm flipV="1">
            <a:off x="1571625" y="1376363"/>
            <a:ext cx="1588" cy="31083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4696" name="Line 8"/>
          <p:cNvSpPr>
            <a:spLocks noChangeAspect="1" noChangeShapeType="1"/>
          </p:cNvSpPr>
          <p:nvPr/>
        </p:nvSpPr>
        <p:spPr bwMode="auto">
          <a:xfrm flipV="1">
            <a:off x="3848100"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4697" name="Line 9"/>
          <p:cNvSpPr>
            <a:spLocks noChangeAspect="1" noChangeShapeType="1"/>
          </p:cNvSpPr>
          <p:nvPr/>
        </p:nvSpPr>
        <p:spPr bwMode="auto">
          <a:xfrm flipV="1">
            <a:off x="4733925"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4698" name="Line 10"/>
          <p:cNvSpPr>
            <a:spLocks noChangeAspect="1" noChangeShapeType="1"/>
          </p:cNvSpPr>
          <p:nvPr/>
        </p:nvSpPr>
        <p:spPr bwMode="auto">
          <a:xfrm flipV="1">
            <a:off x="5611813"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4703" name="Line 15"/>
          <p:cNvSpPr>
            <a:spLocks noChangeAspect="1" noChangeShapeType="1"/>
          </p:cNvSpPr>
          <p:nvPr/>
        </p:nvSpPr>
        <p:spPr bwMode="auto">
          <a:xfrm flipV="1">
            <a:off x="2960688"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4704" name="Text Box 16"/>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Using the theoretical relationship, </a:t>
            </a:r>
            <a:r>
              <a:rPr lang="en-GB" sz="1500" b="1" i="1"/>
              <a:t>Y</a:t>
            </a:r>
            <a:r>
              <a:rPr lang="en-GB" sz="1500" b="1"/>
              <a:t> can be decomposed into its nonstochastic component </a:t>
            </a:r>
            <a:r>
              <a:rPr lang="en-GB" sz="1500" b="1" i="1">
                <a:latin typeface="Symbol" pitchFamily="18" charset="2"/>
              </a:rPr>
              <a:t>b</a:t>
            </a:r>
            <a:r>
              <a:rPr lang="en-GB" sz="1500" b="1" baseline="-25000"/>
              <a:t>1</a:t>
            </a:r>
            <a:r>
              <a:rPr lang="en-GB" sz="1500" b="1"/>
              <a:t> + </a:t>
            </a:r>
            <a:r>
              <a:rPr lang="en-GB" sz="1500" b="1" i="1">
                <a:latin typeface="Symbol" pitchFamily="18" charset="2"/>
              </a:rPr>
              <a:t>b</a:t>
            </a:r>
            <a:r>
              <a:rPr lang="en-GB" sz="1500" b="1" baseline="-25000"/>
              <a:t>2</a:t>
            </a:r>
            <a:r>
              <a:rPr lang="en-GB" sz="1500" b="1" i="1"/>
              <a:t>X</a:t>
            </a:r>
            <a:r>
              <a:rPr lang="en-GB" sz="1500" b="1"/>
              <a:t> and its random component </a:t>
            </a:r>
            <a:r>
              <a:rPr lang="en-GB" sz="1500" b="1" i="1"/>
              <a:t>u.  </a:t>
            </a:r>
          </a:p>
        </p:txBody>
      </p:sp>
      <p:sp>
        <p:nvSpPr>
          <p:cNvPr id="114717" name="Text Box 29"/>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16</a:t>
            </a:r>
          </a:p>
        </p:txBody>
      </p:sp>
      <p:sp>
        <p:nvSpPr>
          <p:cNvPr id="114719" name="Line 31"/>
          <p:cNvSpPr>
            <a:spLocks noChangeAspect="1" noChangeShapeType="1"/>
          </p:cNvSpPr>
          <p:nvPr/>
        </p:nvSpPr>
        <p:spPr bwMode="auto">
          <a:xfrm flipV="1">
            <a:off x="5611813" y="1577975"/>
            <a:ext cx="1587" cy="758825"/>
          </a:xfrm>
          <a:prstGeom prst="line">
            <a:avLst/>
          </a:prstGeom>
          <a:noFill/>
          <a:ln w="19050">
            <a:solidFill>
              <a:schemeClr val="tx2"/>
            </a:solidFill>
            <a:round/>
            <a:headEnd type="triangl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4720" name="Line 32"/>
          <p:cNvSpPr>
            <a:spLocks noChangeAspect="1" noChangeShapeType="1"/>
          </p:cNvSpPr>
          <p:nvPr/>
        </p:nvSpPr>
        <p:spPr bwMode="auto">
          <a:xfrm flipV="1">
            <a:off x="5611813" y="2519363"/>
            <a:ext cx="6350" cy="1873250"/>
          </a:xfrm>
          <a:prstGeom prst="line">
            <a:avLst/>
          </a:prstGeom>
          <a:noFill/>
          <a:ln w="19050">
            <a:solidFill>
              <a:schemeClr val="tx2"/>
            </a:solidFill>
            <a:round/>
            <a:headEnd type="triangl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9"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SIMPLE REGRESSION MODEL</a:t>
            </a:r>
            <a:endParaRPr lang="en-GB" sz="1600" dirty="0">
              <a:latin typeface="Times New Roman" pitchFamily="18" charset="0"/>
            </a:endParaRPr>
          </a:p>
        </p:txBody>
      </p:sp>
      <p:sp>
        <p:nvSpPr>
          <p:cNvPr id="40" name="Line 5"/>
          <p:cNvSpPr>
            <a:spLocks noChangeAspect="1" noChangeShapeType="1"/>
          </p:cNvSpPr>
          <p:nvPr/>
        </p:nvSpPr>
        <p:spPr bwMode="auto">
          <a:xfrm>
            <a:off x="1571625" y="4484688"/>
            <a:ext cx="5027613" cy="1587"/>
          </a:xfrm>
          <a:prstGeom prst="line">
            <a:avLst/>
          </a:prstGeom>
          <a:noFill/>
          <a:ln w="127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1" name="Text Box 6"/>
          <p:cNvSpPr txBox="1">
            <a:spLocks noChangeAspect="1" noChangeArrowheads="1"/>
          </p:cNvSpPr>
          <p:nvPr/>
        </p:nvSpPr>
        <p:spPr bwMode="auto">
          <a:xfrm>
            <a:off x="1295399" y="1323974"/>
            <a:ext cx="276225" cy="2762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Y</a:t>
            </a:r>
            <a:endParaRPr lang="en-US" sz="2400" dirty="0">
              <a:solidFill>
                <a:schemeClr val="hlink"/>
              </a:solidFill>
              <a:latin typeface="+mn-lt"/>
            </a:endParaRPr>
          </a:p>
        </p:txBody>
      </p:sp>
      <p:sp>
        <p:nvSpPr>
          <p:cNvPr id="42" name="Rectangle 16"/>
          <p:cNvSpPr>
            <a:spLocks noChangeArrowheads="1"/>
          </p:cNvSpPr>
          <p:nvPr/>
        </p:nvSpPr>
        <p:spPr bwMode="auto">
          <a:xfrm>
            <a:off x="2012950" y="769938"/>
            <a:ext cx="2111375" cy="9144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3" name="Oval 39"/>
          <p:cNvSpPr>
            <a:spLocks noChangeAspect="1" noChangeArrowheads="1"/>
          </p:cNvSpPr>
          <p:nvPr/>
        </p:nvSpPr>
        <p:spPr bwMode="auto">
          <a:xfrm>
            <a:off x="2209800" y="1001713"/>
            <a:ext cx="92075" cy="92075"/>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en-GB"/>
          </a:p>
        </p:txBody>
      </p:sp>
      <p:sp>
        <p:nvSpPr>
          <p:cNvPr id="44" name="Oval 43"/>
          <p:cNvSpPr>
            <a:spLocks noChangeAspect="1" noChangeArrowheads="1"/>
          </p:cNvSpPr>
          <p:nvPr/>
        </p:nvSpPr>
        <p:spPr bwMode="auto">
          <a:xfrm>
            <a:off x="2209800" y="1385888"/>
            <a:ext cx="92075" cy="92075"/>
          </a:xfrm>
          <a:prstGeom prst="ellipse">
            <a:avLst/>
          </a:prstGeom>
          <a:solidFill>
            <a:srgbClr val="00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en-GB"/>
          </a:p>
        </p:txBody>
      </p:sp>
      <p:sp>
        <p:nvSpPr>
          <p:cNvPr id="45" name="Text Box 69"/>
          <p:cNvSpPr txBox="1">
            <a:spLocks noChangeAspect="1" noChangeArrowheads="1"/>
          </p:cNvSpPr>
          <p:nvPr/>
        </p:nvSpPr>
        <p:spPr bwMode="auto">
          <a:xfrm>
            <a:off x="2438400" y="1290638"/>
            <a:ext cx="1533525" cy="29845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   </a:t>
            </a:r>
            <a:r>
              <a:rPr lang="en-US" sz="1800" b="1" dirty="0">
                <a:solidFill>
                  <a:schemeClr val="tx2"/>
                </a:solidFill>
                <a:latin typeface="+mn-lt"/>
              </a:rPr>
              <a:t>(fitted value)</a:t>
            </a:r>
            <a:endParaRPr lang="en-US" sz="2400" dirty="0">
              <a:solidFill>
                <a:schemeClr val="hlink"/>
              </a:solidFill>
              <a:latin typeface="+mn-lt"/>
            </a:endParaRPr>
          </a:p>
        </p:txBody>
      </p:sp>
      <p:sp>
        <p:nvSpPr>
          <p:cNvPr id="46" name="Text Box 70"/>
          <p:cNvSpPr txBox="1">
            <a:spLocks noChangeAspect="1" noChangeArrowheads="1"/>
          </p:cNvSpPr>
          <p:nvPr/>
        </p:nvSpPr>
        <p:spPr bwMode="auto">
          <a:xfrm>
            <a:off x="2403475" y="890588"/>
            <a:ext cx="1752600" cy="31908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Y</a:t>
            </a:r>
            <a:r>
              <a:rPr lang="en-US" sz="1800" b="1" dirty="0">
                <a:solidFill>
                  <a:schemeClr val="tx2"/>
                </a:solidFill>
                <a:latin typeface="+mn-lt"/>
              </a:rPr>
              <a:t> (actual value)</a:t>
            </a:r>
            <a:endParaRPr lang="en-US" sz="2400" dirty="0">
              <a:solidFill>
                <a:schemeClr val="hlink"/>
              </a:solidFill>
              <a:latin typeface="+mn-lt"/>
            </a:endParaRPr>
          </a:p>
        </p:txBody>
      </p:sp>
      <p:graphicFrame>
        <p:nvGraphicFramePr>
          <p:cNvPr id="47" name="Object 46"/>
          <p:cNvGraphicFramePr>
            <a:graphicFrameLocks noChangeAspect="1"/>
          </p:cNvGraphicFramePr>
          <p:nvPr>
            <p:extLst>
              <p:ext uri="{D42A27DB-BD31-4B8C-83A1-F6EECF244321}">
                <p14:modId xmlns:p14="http://schemas.microsoft.com/office/powerpoint/2010/main" val="162493786"/>
              </p:ext>
            </p:extLst>
          </p:nvPr>
        </p:nvGraphicFramePr>
        <p:xfrm>
          <a:off x="2393950" y="1274763"/>
          <a:ext cx="203200" cy="266700"/>
        </p:xfrm>
        <a:graphic>
          <a:graphicData uri="http://schemas.openxmlformats.org/presentationml/2006/ole">
            <mc:AlternateContent xmlns:mc="http://schemas.openxmlformats.org/markup-compatibility/2006">
              <mc:Choice xmlns:v="urn:schemas-microsoft-com:vml" Requires="v">
                <p:oleObj spid="_x0000_s122141" name="Equation" r:id="rId5" imgW="203040" imgH="266400" progId="Equation.DSMT4">
                  <p:embed/>
                </p:oleObj>
              </mc:Choice>
              <mc:Fallback>
                <p:oleObj name="Equation" r:id="rId5" imgW="203040" imgH="266400" progId="Equation.DSMT4">
                  <p:embed/>
                  <p:pic>
                    <p:nvPicPr>
                      <p:cNvPr id="0" name=""/>
                      <p:cNvPicPr/>
                      <p:nvPr/>
                    </p:nvPicPr>
                    <p:blipFill>
                      <a:blip r:embed="rId6"/>
                      <a:stretch>
                        <a:fillRect/>
                      </a:stretch>
                    </p:blipFill>
                    <p:spPr>
                      <a:xfrm>
                        <a:off x="2393950" y="1274763"/>
                        <a:ext cx="203200" cy="266700"/>
                      </a:xfrm>
                      <a:prstGeom prst="rect">
                        <a:avLst/>
                      </a:prstGeom>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947109794"/>
              </p:ext>
            </p:extLst>
          </p:nvPr>
        </p:nvGraphicFramePr>
        <p:xfrm>
          <a:off x="6711950" y="1630363"/>
          <a:ext cx="1295400" cy="341312"/>
        </p:xfrm>
        <a:graphic>
          <a:graphicData uri="http://schemas.openxmlformats.org/presentationml/2006/ole">
            <mc:AlternateContent xmlns:mc="http://schemas.openxmlformats.org/markup-compatibility/2006">
              <mc:Choice xmlns:v="urn:schemas-microsoft-com:vml" Requires="v">
                <p:oleObj spid="_x0000_s122142" name="Equation" r:id="rId7" imgW="1295280" imgH="342720" progId="Equation.DSMT4">
                  <p:embed/>
                </p:oleObj>
              </mc:Choice>
              <mc:Fallback>
                <p:oleObj name="Equation" r:id="rId7" imgW="1295280" imgH="342720" progId="Equation.DSMT4">
                  <p:embed/>
                  <p:pic>
                    <p:nvPicPr>
                      <p:cNvPr id="0" name="Object 3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11950" y="1630363"/>
                        <a:ext cx="12954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796661523"/>
              </p:ext>
            </p:extLst>
          </p:nvPr>
        </p:nvGraphicFramePr>
        <p:xfrm>
          <a:off x="6711950" y="2055813"/>
          <a:ext cx="1295400" cy="303212"/>
        </p:xfrm>
        <a:graphic>
          <a:graphicData uri="http://schemas.openxmlformats.org/presentationml/2006/ole">
            <mc:AlternateContent xmlns:mc="http://schemas.openxmlformats.org/markup-compatibility/2006">
              <mc:Choice xmlns:v="urn:schemas-microsoft-com:vml" Requires="v">
                <p:oleObj spid="_x0000_s122143" name="Equation" r:id="rId9" imgW="1295280" imgH="304560" progId="Equation.DSMT4">
                  <p:embed/>
                </p:oleObj>
              </mc:Choice>
              <mc:Fallback>
                <p:oleObj name="Equation" r:id="rId9" imgW="1295280" imgH="304560" progId="Equation.DSMT4">
                  <p:embed/>
                  <p:pic>
                    <p:nvPicPr>
                      <p:cNvPr id="0" name="Object 4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711950" y="2055813"/>
                        <a:ext cx="12954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8" name="Rectangle 16"/>
          <p:cNvSpPr>
            <a:spLocks noChangeArrowheads="1"/>
          </p:cNvSpPr>
          <p:nvPr/>
        </p:nvSpPr>
        <p:spPr bwMode="auto">
          <a:xfrm>
            <a:off x="6229349" y="3732214"/>
            <a:ext cx="2401499" cy="501649"/>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50" name="Text Box 44"/>
          <p:cNvSpPr txBox="1">
            <a:spLocks noChangeAspect="1" noChangeArrowheads="1"/>
          </p:cNvSpPr>
          <p:nvPr/>
        </p:nvSpPr>
        <p:spPr bwMode="auto">
          <a:xfrm>
            <a:off x="6372226" y="3819525"/>
            <a:ext cx="2152650" cy="319088"/>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smtClean="0">
                <a:solidFill>
                  <a:schemeClr val="tx2"/>
                </a:solidFill>
                <a:latin typeface="+mn-lt"/>
              </a:rPr>
              <a:t>u</a:t>
            </a:r>
            <a:r>
              <a:rPr lang="en-US" sz="1800" b="1" dirty="0" smtClean="0">
                <a:solidFill>
                  <a:schemeClr val="tx2"/>
                </a:solidFill>
                <a:latin typeface="+mn-lt"/>
              </a:rPr>
              <a:t> = disturbance term</a:t>
            </a:r>
            <a:endParaRPr lang="en-US" sz="2400" dirty="0">
              <a:solidFill>
                <a:schemeClr val="hlink"/>
              </a:solidFill>
              <a:latin typeface="+mn-lt"/>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1656340421"/>
              </p:ext>
            </p:extLst>
          </p:nvPr>
        </p:nvGraphicFramePr>
        <p:xfrm>
          <a:off x="1270000" y="3097213"/>
          <a:ext cx="254000" cy="303212"/>
        </p:xfrm>
        <a:graphic>
          <a:graphicData uri="http://schemas.openxmlformats.org/presentationml/2006/ole">
            <mc:AlternateContent xmlns:mc="http://schemas.openxmlformats.org/markup-compatibility/2006">
              <mc:Choice xmlns:v="urn:schemas-microsoft-com:vml" Requires="v">
                <p:oleObj spid="_x0000_s122144" name="Equation" r:id="rId11" imgW="253800" imgH="304560" progId="Equation.DSMT4">
                  <p:embed/>
                </p:oleObj>
              </mc:Choice>
              <mc:Fallback>
                <p:oleObj name="Equation" r:id="rId11" imgW="253800" imgH="304560" progId="Equation.DSMT4">
                  <p:embed/>
                  <p:pic>
                    <p:nvPicPr>
                      <p:cNvPr id="0" name="Object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70000" y="3097213"/>
                        <a:ext cx="254000"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4000897078"/>
              </p:ext>
            </p:extLst>
          </p:nvPr>
        </p:nvGraphicFramePr>
        <p:xfrm>
          <a:off x="1271588" y="3363913"/>
          <a:ext cx="254000" cy="341312"/>
        </p:xfrm>
        <a:graphic>
          <a:graphicData uri="http://schemas.openxmlformats.org/presentationml/2006/ole">
            <mc:AlternateContent xmlns:mc="http://schemas.openxmlformats.org/markup-compatibility/2006">
              <mc:Choice xmlns:v="urn:schemas-microsoft-com:vml" Requires="v">
                <p:oleObj spid="_x0000_s122145" name="Equation" r:id="rId13" imgW="253800" imgH="342720" progId="Equation.DSMT4">
                  <p:embed/>
                </p:oleObj>
              </mc:Choice>
              <mc:Fallback>
                <p:oleObj name="Equation" r:id="rId13" imgW="253800" imgH="342720" progId="Equation.DSMT4">
                  <p:embed/>
                  <p:pic>
                    <p:nvPicPr>
                      <p:cNvPr id="0" name="Object 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71588" y="3363913"/>
                        <a:ext cx="254000"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52" name="Group 23"/>
          <p:cNvGrpSpPr>
            <a:grpSpLocks/>
          </p:cNvGrpSpPr>
          <p:nvPr/>
        </p:nvGrpSpPr>
        <p:grpSpPr bwMode="auto">
          <a:xfrm>
            <a:off x="2841625" y="4521200"/>
            <a:ext cx="4021138" cy="376238"/>
            <a:chOff x="1790" y="2758"/>
            <a:chExt cx="2533" cy="237"/>
          </a:xfrm>
        </p:grpSpPr>
        <p:sp>
          <p:nvSpPr>
            <p:cNvPr id="53" name="Text Box 24"/>
            <p:cNvSpPr txBox="1">
              <a:spLocks noChangeAspect="1" noChangeArrowheads="1"/>
            </p:cNvSpPr>
            <p:nvPr/>
          </p:nvSpPr>
          <p:spPr bwMode="auto">
            <a:xfrm>
              <a:off x="4202" y="2760"/>
              <a:ext cx="121" cy="12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a:solidFill>
                    <a:schemeClr val="tx2"/>
                  </a:solidFill>
                  <a:latin typeface="+mn-lt"/>
                </a:rPr>
                <a:t>X</a:t>
              </a:r>
              <a:endParaRPr lang="en-US" sz="2400">
                <a:solidFill>
                  <a:schemeClr val="hlink"/>
                </a:solidFill>
                <a:latin typeface="+mn-lt"/>
              </a:endParaRPr>
            </a:p>
          </p:txBody>
        </p:sp>
        <p:sp>
          <p:nvSpPr>
            <p:cNvPr id="54" name="Text Box 25"/>
            <p:cNvSpPr txBox="1">
              <a:spLocks noChangeAspect="1" noChangeArrowheads="1"/>
            </p:cNvSpPr>
            <p:nvPr/>
          </p:nvSpPr>
          <p:spPr bwMode="auto">
            <a:xfrm>
              <a:off x="1790" y="2761"/>
              <a:ext cx="215"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1</a:t>
              </a:r>
              <a:endParaRPr lang="en-US" sz="2400" dirty="0">
                <a:solidFill>
                  <a:schemeClr val="hlink"/>
                </a:solidFill>
                <a:latin typeface="+mn-lt"/>
              </a:endParaRPr>
            </a:p>
          </p:txBody>
        </p:sp>
        <p:sp>
          <p:nvSpPr>
            <p:cNvPr id="55" name="Text Box 26"/>
            <p:cNvSpPr txBox="1">
              <a:spLocks noChangeAspect="1" noChangeArrowheads="1"/>
            </p:cNvSpPr>
            <p:nvPr/>
          </p:nvSpPr>
          <p:spPr bwMode="auto">
            <a:xfrm>
              <a:off x="2352" y="2761"/>
              <a:ext cx="215"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2</a:t>
              </a:r>
              <a:endParaRPr lang="en-US" sz="2400" dirty="0">
                <a:solidFill>
                  <a:schemeClr val="hlink"/>
                </a:solidFill>
                <a:latin typeface="+mn-lt"/>
              </a:endParaRPr>
            </a:p>
          </p:txBody>
        </p:sp>
        <p:sp>
          <p:nvSpPr>
            <p:cNvPr id="63" name="Text Box 27"/>
            <p:cNvSpPr txBox="1">
              <a:spLocks noChangeAspect="1" noChangeArrowheads="1"/>
            </p:cNvSpPr>
            <p:nvPr/>
          </p:nvSpPr>
          <p:spPr bwMode="auto">
            <a:xfrm>
              <a:off x="2913" y="2758"/>
              <a:ext cx="239" cy="23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3</a:t>
              </a:r>
              <a:endParaRPr lang="en-US" sz="2400" dirty="0">
                <a:solidFill>
                  <a:schemeClr val="hlink"/>
                </a:solidFill>
                <a:latin typeface="+mn-lt"/>
              </a:endParaRPr>
            </a:p>
          </p:txBody>
        </p:sp>
        <p:sp>
          <p:nvSpPr>
            <p:cNvPr id="64" name="Text Box 28"/>
            <p:cNvSpPr txBox="1">
              <a:spLocks noChangeAspect="1" noChangeArrowheads="1"/>
            </p:cNvSpPr>
            <p:nvPr/>
          </p:nvSpPr>
          <p:spPr bwMode="auto">
            <a:xfrm>
              <a:off x="3466" y="2761"/>
              <a:ext cx="286"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a:solidFill>
                    <a:schemeClr val="tx2"/>
                  </a:solidFill>
                  <a:latin typeface="+mn-lt"/>
                </a:rPr>
                <a:t>X</a:t>
              </a:r>
              <a:r>
                <a:rPr lang="en-US" sz="1800" b="1" baseline="-25000">
                  <a:solidFill>
                    <a:schemeClr val="tx2"/>
                  </a:solidFill>
                  <a:latin typeface="+mn-lt"/>
                </a:rPr>
                <a:t>4</a:t>
              </a:r>
              <a:endParaRPr lang="en-US" sz="2400">
                <a:solidFill>
                  <a:srgbClr val="FF0000"/>
                </a:solidFill>
                <a:latin typeface="+mn-lt"/>
              </a:endParaRPr>
            </a:p>
          </p:txBody>
        </p:sp>
      </p:grpSp>
      <p:graphicFrame>
        <p:nvGraphicFramePr>
          <p:cNvPr id="7" name="Object 6"/>
          <p:cNvGraphicFramePr>
            <a:graphicFrameLocks noChangeAspect="1"/>
          </p:cNvGraphicFramePr>
          <p:nvPr>
            <p:extLst>
              <p:ext uri="{D42A27DB-BD31-4B8C-83A1-F6EECF244321}">
                <p14:modId xmlns:p14="http://schemas.microsoft.com/office/powerpoint/2010/main" val="465887695"/>
              </p:ext>
            </p:extLst>
          </p:nvPr>
        </p:nvGraphicFramePr>
        <p:xfrm>
          <a:off x="5676900" y="1217613"/>
          <a:ext cx="241300" cy="303212"/>
        </p:xfrm>
        <a:graphic>
          <a:graphicData uri="http://schemas.openxmlformats.org/presentationml/2006/ole">
            <mc:AlternateContent xmlns:mc="http://schemas.openxmlformats.org/markup-compatibility/2006">
              <mc:Choice xmlns:v="urn:schemas-microsoft-com:vml" Requires="v">
                <p:oleObj spid="_x0000_s122146" name="Equation" r:id="rId15" imgW="241195" imgH="304668" progId="Equation.DSMT4">
                  <p:embed/>
                </p:oleObj>
              </mc:Choice>
              <mc:Fallback>
                <p:oleObj name="Equation" r:id="rId15" imgW="241195" imgH="304668" progId="Equation.DSMT4">
                  <p:embed/>
                  <p:pic>
                    <p:nvPicPr>
                      <p:cNvPr id="0" name="Object 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676900" y="1217613"/>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2086066685"/>
              </p:ext>
            </p:extLst>
          </p:nvPr>
        </p:nvGraphicFramePr>
        <p:xfrm>
          <a:off x="5654675" y="2408238"/>
          <a:ext cx="266700" cy="303212"/>
        </p:xfrm>
        <a:graphic>
          <a:graphicData uri="http://schemas.openxmlformats.org/presentationml/2006/ole">
            <mc:AlternateContent xmlns:mc="http://schemas.openxmlformats.org/markup-compatibility/2006">
              <mc:Choice xmlns:v="urn:schemas-microsoft-com:vml" Requires="v">
                <p:oleObj spid="_x0000_s122147" name="Equation" r:id="rId17" imgW="266469" imgH="304536" progId="Equation.DSMT4">
                  <p:embed/>
                </p:oleObj>
              </mc:Choice>
              <mc:Fallback>
                <p:oleObj name="Equation" r:id="rId17" imgW="266469" imgH="304536" progId="Equation.DSMT4">
                  <p:embed/>
                  <p:pic>
                    <p:nvPicPr>
                      <p:cNvPr id="0" name="Object 1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654675" y="2408238"/>
                        <a:ext cx="2667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1539763058"/>
              </p:ext>
            </p:extLst>
          </p:nvPr>
        </p:nvGraphicFramePr>
        <p:xfrm>
          <a:off x="5692775" y="1665288"/>
          <a:ext cx="228600" cy="303212"/>
        </p:xfrm>
        <a:graphic>
          <a:graphicData uri="http://schemas.openxmlformats.org/presentationml/2006/ole">
            <mc:AlternateContent xmlns:mc="http://schemas.openxmlformats.org/markup-compatibility/2006">
              <mc:Choice xmlns:v="urn:schemas-microsoft-com:vml" Requires="v">
                <p:oleObj spid="_x0000_s122148" name="Equation" r:id="rId19" imgW="228600" imgH="304560" progId="Equation.DSMT4">
                  <p:embed/>
                </p:oleObj>
              </mc:Choice>
              <mc:Fallback>
                <p:oleObj name="Equation" r:id="rId19" imgW="228600" imgH="304560" progId="Equation.DSMT4">
                  <p:embed/>
                  <p:pic>
                    <p:nvPicPr>
                      <p:cNvPr id="0" name="Object 9"/>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692775" y="1665288"/>
                        <a:ext cx="2286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3372855261"/>
              </p:ext>
            </p:extLst>
          </p:nvPr>
        </p:nvGraphicFramePr>
        <p:xfrm>
          <a:off x="5686425" y="3046413"/>
          <a:ext cx="965200" cy="303212"/>
        </p:xfrm>
        <a:graphic>
          <a:graphicData uri="http://schemas.openxmlformats.org/presentationml/2006/ole">
            <mc:AlternateContent xmlns:mc="http://schemas.openxmlformats.org/markup-compatibility/2006">
              <mc:Choice xmlns:v="urn:schemas-microsoft-com:vml" Requires="v">
                <p:oleObj spid="_x0000_s122149" name="Equation" r:id="rId21" imgW="965160" imgH="304560" progId="Equation.DSMT4">
                  <p:embed/>
                </p:oleObj>
              </mc:Choice>
              <mc:Fallback>
                <p:oleObj name="Equation" r:id="rId21" imgW="965160" imgH="304560" progId="Equation.DSMT4">
                  <p:embed/>
                  <p:pic>
                    <p:nvPicPr>
                      <p:cNvPr id="0" name="Object 8"/>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686425" y="3046413"/>
                        <a:ext cx="9652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p:cNvSpPr/>
          <p:nvPr/>
        </p:nvSpPr>
        <p:spPr bwMode="auto">
          <a:xfrm>
            <a:off x="856800" y="923925"/>
            <a:ext cx="7606800" cy="42636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6"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graphicFrame>
        <p:nvGraphicFramePr>
          <p:cNvPr id="115714" name="Object 2"/>
          <p:cNvGraphicFramePr>
            <a:graphicFrameLocks noChangeAspect="1"/>
          </p:cNvGraphicFramePr>
          <p:nvPr>
            <p:extLst>
              <p:ext uri="{D42A27DB-BD31-4B8C-83A1-F6EECF244321}">
                <p14:modId xmlns:p14="http://schemas.microsoft.com/office/powerpoint/2010/main" val="734528812"/>
              </p:ext>
            </p:extLst>
          </p:nvPr>
        </p:nvGraphicFramePr>
        <p:xfrm>
          <a:off x="1447800" y="828675"/>
          <a:ext cx="6581775" cy="4500563"/>
        </p:xfrm>
        <a:graphic>
          <a:graphicData uri="http://schemas.openxmlformats.org/presentationml/2006/ole">
            <mc:AlternateContent xmlns:mc="http://schemas.openxmlformats.org/markup-compatibility/2006">
              <mc:Choice xmlns:v="urn:schemas-microsoft-com:vml" Requires="v">
                <p:oleObj spid="_x0000_s123166" name="Worksheet" r:id="rId3" imgW="8944291" imgH="6020282" progId="Excel.Sheet.8">
                  <p:embed/>
                </p:oleObj>
              </mc:Choice>
              <mc:Fallback>
                <p:oleObj name="Worksheet" r:id="rId3" imgW="8944291" imgH="6020282" progId="Excel.Sheet.8">
                  <p:embed/>
                  <p:pic>
                    <p:nvPicPr>
                      <p:cNvPr id="0" name="Object 2"/>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828675"/>
                        <a:ext cx="6581775" cy="4500563"/>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5716" name="Line 4"/>
          <p:cNvSpPr>
            <a:spLocks noChangeAspect="1" noChangeShapeType="1"/>
          </p:cNvSpPr>
          <p:nvPr/>
        </p:nvSpPr>
        <p:spPr bwMode="auto">
          <a:xfrm flipV="1">
            <a:off x="1571625" y="1376363"/>
            <a:ext cx="1588" cy="31083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5720" name="Line 8"/>
          <p:cNvSpPr>
            <a:spLocks noChangeAspect="1" noChangeShapeType="1"/>
          </p:cNvSpPr>
          <p:nvPr/>
        </p:nvSpPr>
        <p:spPr bwMode="auto">
          <a:xfrm flipV="1">
            <a:off x="3848100"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5721" name="Line 9"/>
          <p:cNvSpPr>
            <a:spLocks noChangeAspect="1" noChangeShapeType="1"/>
          </p:cNvSpPr>
          <p:nvPr/>
        </p:nvSpPr>
        <p:spPr bwMode="auto">
          <a:xfrm flipV="1">
            <a:off x="4733925"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5722" name="Line 10"/>
          <p:cNvSpPr>
            <a:spLocks noChangeAspect="1" noChangeShapeType="1"/>
          </p:cNvSpPr>
          <p:nvPr/>
        </p:nvSpPr>
        <p:spPr bwMode="auto">
          <a:xfrm flipV="1">
            <a:off x="5611813"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5727" name="Line 15"/>
          <p:cNvSpPr>
            <a:spLocks noChangeAspect="1" noChangeShapeType="1"/>
          </p:cNvSpPr>
          <p:nvPr/>
        </p:nvSpPr>
        <p:spPr bwMode="auto">
          <a:xfrm flipV="1">
            <a:off x="2960688"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5728" name="Text Box 16"/>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This is a theoretical decomposition because we do not know the values of </a:t>
            </a:r>
            <a:r>
              <a:rPr lang="en-GB" sz="1500" b="1" i="1">
                <a:latin typeface="Symbol" pitchFamily="18" charset="2"/>
              </a:rPr>
              <a:t>b</a:t>
            </a:r>
            <a:r>
              <a:rPr lang="en-GB" sz="1500" b="1" baseline="-25000"/>
              <a:t>1</a:t>
            </a:r>
            <a:r>
              <a:rPr lang="en-GB" sz="1500" b="1"/>
              <a:t> or </a:t>
            </a:r>
            <a:r>
              <a:rPr lang="en-GB" sz="1500" b="1" i="1">
                <a:latin typeface="Symbol" pitchFamily="18" charset="2"/>
              </a:rPr>
              <a:t>b</a:t>
            </a:r>
            <a:r>
              <a:rPr lang="en-GB" sz="1500" b="1" baseline="-25000"/>
              <a:t>2</a:t>
            </a:r>
            <a:r>
              <a:rPr lang="en-GB" sz="1500" b="1"/>
              <a:t>, or the values of the disturbance term.  We shall use it in our analysis of the properties of the regression coefficients.</a:t>
            </a:r>
          </a:p>
        </p:txBody>
      </p:sp>
      <p:sp>
        <p:nvSpPr>
          <p:cNvPr id="115741" name="Text Box 29"/>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17</a:t>
            </a:r>
          </a:p>
        </p:txBody>
      </p:sp>
      <p:sp>
        <p:nvSpPr>
          <p:cNvPr id="115743" name="Line 31"/>
          <p:cNvSpPr>
            <a:spLocks noChangeAspect="1" noChangeShapeType="1"/>
          </p:cNvSpPr>
          <p:nvPr/>
        </p:nvSpPr>
        <p:spPr bwMode="auto">
          <a:xfrm flipV="1">
            <a:off x="5611813" y="1577975"/>
            <a:ext cx="1587" cy="758825"/>
          </a:xfrm>
          <a:prstGeom prst="line">
            <a:avLst/>
          </a:prstGeom>
          <a:noFill/>
          <a:ln w="19050">
            <a:solidFill>
              <a:schemeClr val="tx2"/>
            </a:solidFill>
            <a:round/>
            <a:headEnd type="triangl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5744" name="Line 32"/>
          <p:cNvSpPr>
            <a:spLocks noChangeAspect="1" noChangeShapeType="1"/>
          </p:cNvSpPr>
          <p:nvPr/>
        </p:nvSpPr>
        <p:spPr bwMode="auto">
          <a:xfrm flipV="1">
            <a:off x="5611813" y="2519363"/>
            <a:ext cx="6350" cy="1873250"/>
          </a:xfrm>
          <a:prstGeom prst="line">
            <a:avLst/>
          </a:prstGeom>
          <a:noFill/>
          <a:ln w="19050">
            <a:solidFill>
              <a:schemeClr val="tx2"/>
            </a:solidFill>
            <a:round/>
            <a:headEnd type="triangl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9"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SIMPLE REGRESSION MODEL</a:t>
            </a:r>
            <a:endParaRPr lang="en-GB" sz="1600" dirty="0">
              <a:latin typeface="Times New Roman" pitchFamily="18" charset="0"/>
            </a:endParaRPr>
          </a:p>
        </p:txBody>
      </p:sp>
      <p:sp>
        <p:nvSpPr>
          <p:cNvPr id="40" name="Line 5"/>
          <p:cNvSpPr>
            <a:spLocks noChangeAspect="1" noChangeShapeType="1"/>
          </p:cNvSpPr>
          <p:nvPr/>
        </p:nvSpPr>
        <p:spPr bwMode="auto">
          <a:xfrm>
            <a:off x="1571625" y="4484688"/>
            <a:ext cx="5027613" cy="1587"/>
          </a:xfrm>
          <a:prstGeom prst="line">
            <a:avLst/>
          </a:prstGeom>
          <a:noFill/>
          <a:ln w="127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6" name="Rectangle 16"/>
          <p:cNvSpPr>
            <a:spLocks noChangeArrowheads="1"/>
          </p:cNvSpPr>
          <p:nvPr/>
        </p:nvSpPr>
        <p:spPr bwMode="auto">
          <a:xfrm>
            <a:off x="6229349" y="3732214"/>
            <a:ext cx="2401499" cy="501649"/>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57" name="Text Box 44"/>
          <p:cNvSpPr txBox="1">
            <a:spLocks noChangeAspect="1" noChangeArrowheads="1"/>
          </p:cNvSpPr>
          <p:nvPr/>
        </p:nvSpPr>
        <p:spPr bwMode="auto">
          <a:xfrm>
            <a:off x="6372226" y="3819525"/>
            <a:ext cx="2152650" cy="319088"/>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smtClean="0">
                <a:solidFill>
                  <a:schemeClr val="tx2"/>
                </a:solidFill>
                <a:latin typeface="+mn-lt"/>
              </a:rPr>
              <a:t>u</a:t>
            </a:r>
            <a:r>
              <a:rPr lang="en-US" sz="1800" b="1" dirty="0" smtClean="0">
                <a:solidFill>
                  <a:schemeClr val="tx2"/>
                </a:solidFill>
                <a:latin typeface="+mn-lt"/>
              </a:rPr>
              <a:t> = disturbance term</a:t>
            </a:r>
            <a:endParaRPr lang="en-US" sz="2400" dirty="0">
              <a:solidFill>
                <a:schemeClr val="hlink"/>
              </a:solidFill>
              <a:latin typeface="+mn-lt"/>
            </a:endParaRPr>
          </a:p>
        </p:txBody>
      </p:sp>
      <p:sp>
        <p:nvSpPr>
          <p:cNvPr id="41" name="Text Box 6"/>
          <p:cNvSpPr txBox="1">
            <a:spLocks noChangeAspect="1" noChangeArrowheads="1"/>
          </p:cNvSpPr>
          <p:nvPr/>
        </p:nvSpPr>
        <p:spPr bwMode="auto">
          <a:xfrm>
            <a:off x="1295399" y="1323974"/>
            <a:ext cx="276225" cy="2762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Y</a:t>
            </a:r>
            <a:endParaRPr lang="en-US" sz="2400" dirty="0">
              <a:solidFill>
                <a:schemeClr val="hlink"/>
              </a:solidFill>
              <a:latin typeface="+mn-lt"/>
            </a:endParaRPr>
          </a:p>
        </p:txBody>
      </p:sp>
      <p:sp>
        <p:nvSpPr>
          <p:cNvPr id="42" name="Rectangle 16"/>
          <p:cNvSpPr>
            <a:spLocks noChangeArrowheads="1"/>
          </p:cNvSpPr>
          <p:nvPr/>
        </p:nvSpPr>
        <p:spPr bwMode="auto">
          <a:xfrm>
            <a:off x="2012950" y="769938"/>
            <a:ext cx="2111375" cy="9144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3" name="Oval 39"/>
          <p:cNvSpPr>
            <a:spLocks noChangeAspect="1" noChangeArrowheads="1"/>
          </p:cNvSpPr>
          <p:nvPr/>
        </p:nvSpPr>
        <p:spPr bwMode="auto">
          <a:xfrm>
            <a:off x="2209800" y="1001713"/>
            <a:ext cx="92075" cy="92075"/>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en-GB"/>
          </a:p>
        </p:txBody>
      </p:sp>
      <p:sp>
        <p:nvSpPr>
          <p:cNvPr id="44" name="Oval 43"/>
          <p:cNvSpPr>
            <a:spLocks noChangeAspect="1" noChangeArrowheads="1"/>
          </p:cNvSpPr>
          <p:nvPr/>
        </p:nvSpPr>
        <p:spPr bwMode="auto">
          <a:xfrm>
            <a:off x="2209800" y="1385888"/>
            <a:ext cx="92075" cy="92075"/>
          </a:xfrm>
          <a:prstGeom prst="ellipse">
            <a:avLst/>
          </a:prstGeom>
          <a:solidFill>
            <a:srgbClr val="00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en-GB"/>
          </a:p>
        </p:txBody>
      </p:sp>
      <p:sp>
        <p:nvSpPr>
          <p:cNvPr id="45" name="Text Box 69"/>
          <p:cNvSpPr txBox="1">
            <a:spLocks noChangeAspect="1" noChangeArrowheads="1"/>
          </p:cNvSpPr>
          <p:nvPr/>
        </p:nvSpPr>
        <p:spPr bwMode="auto">
          <a:xfrm>
            <a:off x="2438400" y="1290638"/>
            <a:ext cx="1533525" cy="29845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   </a:t>
            </a:r>
            <a:r>
              <a:rPr lang="en-US" sz="1800" b="1" dirty="0">
                <a:solidFill>
                  <a:schemeClr val="tx2"/>
                </a:solidFill>
                <a:latin typeface="+mn-lt"/>
              </a:rPr>
              <a:t>(fitted value)</a:t>
            </a:r>
            <a:endParaRPr lang="en-US" sz="2400" dirty="0">
              <a:solidFill>
                <a:schemeClr val="hlink"/>
              </a:solidFill>
              <a:latin typeface="+mn-lt"/>
            </a:endParaRPr>
          </a:p>
        </p:txBody>
      </p:sp>
      <p:sp>
        <p:nvSpPr>
          <p:cNvPr id="46" name="Text Box 70"/>
          <p:cNvSpPr txBox="1">
            <a:spLocks noChangeAspect="1" noChangeArrowheads="1"/>
          </p:cNvSpPr>
          <p:nvPr/>
        </p:nvSpPr>
        <p:spPr bwMode="auto">
          <a:xfrm>
            <a:off x="2403475" y="890588"/>
            <a:ext cx="1752600" cy="31908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Y</a:t>
            </a:r>
            <a:r>
              <a:rPr lang="en-US" sz="1800" b="1" dirty="0">
                <a:solidFill>
                  <a:schemeClr val="tx2"/>
                </a:solidFill>
                <a:latin typeface="+mn-lt"/>
              </a:rPr>
              <a:t> (actual value)</a:t>
            </a:r>
            <a:endParaRPr lang="en-US" sz="2400" dirty="0">
              <a:solidFill>
                <a:schemeClr val="hlink"/>
              </a:solidFill>
              <a:latin typeface="+mn-lt"/>
            </a:endParaRPr>
          </a:p>
        </p:txBody>
      </p:sp>
      <p:graphicFrame>
        <p:nvGraphicFramePr>
          <p:cNvPr id="47" name="Object 46"/>
          <p:cNvGraphicFramePr>
            <a:graphicFrameLocks noChangeAspect="1"/>
          </p:cNvGraphicFramePr>
          <p:nvPr>
            <p:extLst>
              <p:ext uri="{D42A27DB-BD31-4B8C-83A1-F6EECF244321}">
                <p14:modId xmlns:p14="http://schemas.microsoft.com/office/powerpoint/2010/main" val="162493786"/>
              </p:ext>
            </p:extLst>
          </p:nvPr>
        </p:nvGraphicFramePr>
        <p:xfrm>
          <a:off x="2393950" y="1274763"/>
          <a:ext cx="203200" cy="266700"/>
        </p:xfrm>
        <a:graphic>
          <a:graphicData uri="http://schemas.openxmlformats.org/presentationml/2006/ole">
            <mc:AlternateContent xmlns:mc="http://schemas.openxmlformats.org/markup-compatibility/2006">
              <mc:Choice xmlns:v="urn:schemas-microsoft-com:vml" Requires="v">
                <p:oleObj spid="_x0000_s123167" name="Equation" r:id="rId5" imgW="203040" imgH="266400" progId="Equation.DSMT4">
                  <p:embed/>
                </p:oleObj>
              </mc:Choice>
              <mc:Fallback>
                <p:oleObj name="Equation" r:id="rId5" imgW="203040" imgH="266400" progId="Equation.DSMT4">
                  <p:embed/>
                  <p:pic>
                    <p:nvPicPr>
                      <p:cNvPr id="0" name=""/>
                      <p:cNvPicPr/>
                      <p:nvPr/>
                    </p:nvPicPr>
                    <p:blipFill>
                      <a:blip r:embed="rId6"/>
                      <a:stretch>
                        <a:fillRect/>
                      </a:stretch>
                    </p:blipFill>
                    <p:spPr>
                      <a:xfrm>
                        <a:off x="2393950" y="1274763"/>
                        <a:ext cx="203200" cy="266700"/>
                      </a:xfrm>
                      <a:prstGeom prst="rect">
                        <a:avLst/>
                      </a:prstGeom>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947109794"/>
              </p:ext>
            </p:extLst>
          </p:nvPr>
        </p:nvGraphicFramePr>
        <p:xfrm>
          <a:off x="6711950" y="1630363"/>
          <a:ext cx="1295400" cy="341312"/>
        </p:xfrm>
        <a:graphic>
          <a:graphicData uri="http://schemas.openxmlformats.org/presentationml/2006/ole">
            <mc:AlternateContent xmlns:mc="http://schemas.openxmlformats.org/markup-compatibility/2006">
              <mc:Choice xmlns:v="urn:schemas-microsoft-com:vml" Requires="v">
                <p:oleObj spid="_x0000_s123168" name="Equation" r:id="rId7" imgW="1295280" imgH="342720" progId="Equation.DSMT4">
                  <p:embed/>
                </p:oleObj>
              </mc:Choice>
              <mc:Fallback>
                <p:oleObj name="Equation" r:id="rId7" imgW="1295280" imgH="342720" progId="Equation.DSMT4">
                  <p:embed/>
                  <p:pic>
                    <p:nvPicPr>
                      <p:cNvPr id="0" name="Object 3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11950" y="1630363"/>
                        <a:ext cx="12954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796661523"/>
              </p:ext>
            </p:extLst>
          </p:nvPr>
        </p:nvGraphicFramePr>
        <p:xfrm>
          <a:off x="6711950" y="2055813"/>
          <a:ext cx="1295400" cy="303212"/>
        </p:xfrm>
        <a:graphic>
          <a:graphicData uri="http://schemas.openxmlformats.org/presentationml/2006/ole">
            <mc:AlternateContent xmlns:mc="http://schemas.openxmlformats.org/markup-compatibility/2006">
              <mc:Choice xmlns:v="urn:schemas-microsoft-com:vml" Requires="v">
                <p:oleObj spid="_x0000_s123169" name="Equation" r:id="rId9" imgW="1295280" imgH="304560" progId="Equation.DSMT4">
                  <p:embed/>
                </p:oleObj>
              </mc:Choice>
              <mc:Fallback>
                <p:oleObj name="Equation" r:id="rId9" imgW="1295280" imgH="304560" progId="Equation.DSMT4">
                  <p:embed/>
                  <p:pic>
                    <p:nvPicPr>
                      <p:cNvPr id="0" name="Object 4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711950" y="2055813"/>
                        <a:ext cx="12954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656340421"/>
              </p:ext>
            </p:extLst>
          </p:nvPr>
        </p:nvGraphicFramePr>
        <p:xfrm>
          <a:off x="1270000" y="3097213"/>
          <a:ext cx="254000" cy="303212"/>
        </p:xfrm>
        <a:graphic>
          <a:graphicData uri="http://schemas.openxmlformats.org/presentationml/2006/ole">
            <mc:AlternateContent xmlns:mc="http://schemas.openxmlformats.org/markup-compatibility/2006">
              <mc:Choice xmlns:v="urn:schemas-microsoft-com:vml" Requires="v">
                <p:oleObj spid="_x0000_s123170" name="Equation" r:id="rId11" imgW="253800" imgH="304560" progId="Equation.DSMT4">
                  <p:embed/>
                </p:oleObj>
              </mc:Choice>
              <mc:Fallback>
                <p:oleObj name="Equation" r:id="rId11" imgW="253800" imgH="304560" progId="Equation.DSMT4">
                  <p:embed/>
                  <p:pic>
                    <p:nvPicPr>
                      <p:cNvPr id="0" name="Object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70000" y="3097213"/>
                        <a:ext cx="254000"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4000897078"/>
              </p:ext>
            </p:extLst>
          </p:nvPr>
        </p:nvGraphicFramePr>
        <p:xfrm>
          <a:off x="1271588" y="3363913"/>
          <a:ext cx="254000" cy="341312"/>
        </p:xfrm>
        <a:graphic>
          <a:graphicData uri="http://schemas.openxmlformats.org/presentationml/2006/ole">
            <mc:AlternateContent xmlns:mc="http://schemas.openxmlformats.org/markup-compatibility/2006">
              <mc:Choice xmlns:v="urn:schemas-microsoft-com:vml" Requires="v">
                <p:oleObj spid="_x0000_s123171" name="Equation" r:id="rId13" imgW="253800" imgH="342720" progId="Equation.DSMT4">
                  <p:embed/>
                </p:oleObj>
              </mc:Choice>
              <mc:Fallback>
                <p:oleObj name="Equation" r:id="rId13" imgW="253800" imgH="342720" progId="Equation.DSMT4">
                  <p:embed/>
                  <p:pic>
                    <p:nvPicPr>
                      <p:cNvPr id="0" name="Object 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71588" y="3363913"/>
                        <a:ext cx="254000"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49" name="Group 23"/>
          <p:cNvGrpSpPr>
            <a:grpSpLocks/>
          </p:cNvGrpSpPr>
          <p:nvPr/>
        </p:nvGrpSpPr>
        <p:grpSpPr bwMode="auto">
          <a:xfrm>
            <a:off x="2841625" y="4521200"/>
            <a:ext cx="4021138" cy="376238"/>
            <a:chOff x="1790" y="2758"/>
            <a:chExt cx="2533" cy="237"/>
          </a:xfrm>
        </p:grpSpPr>
        <p:sp>
          <p:nvSpPr>
            <p:cNvPr id="50" name="Text Box 24"/>
            <p:cNvSpPr txBox="1">
              <a:spLocks noChangeAspect="1" noChangeArrowheads="1"/>
            </p:cNvSpPr>
            <p:nvPr/>
          </p:nvSpPr>
          <p:spPr bwMode="auto">
            <a:xfrm>
              <a:off x="4202" y="2760"/>
              <a:ext cx="121" cy="12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a:solidFill>
                    <a:schemeClr val="tx2"/>
                  </a:solidFill>
                  <a:latin typeface="+mn-lt"/>
                </a:rPr>
                <a:t>X</a:t>
              </a:r>
              <a:endParaRPr lang="en-US" sz="2400">
                <a:solidFill>
                  <a:schemeClr val="hlink"/>
                </a:solidFill>
                <a:latin typeface="+mn-lt"/>
              </a:endParaRPr>
            </a:p>
          </p:txBody>
        </p:sp>
        <p:sp>
          <p:nvSpPr>
            <p:cNvPr id="52" name="Text Box 25"/>
            <p:cNvSpPr txBox="1">
              <a:spLocks noChangeAspect="1" noChangeArrowheads="1"/>
            </p:cNvSpPr>
            <p:nvPr/>
          </p:nvSpPr>
          <p:spPr bwMode="auto">
            <a:xfrm>
              <a:off x="1790" y="2761"/>
              <a:ext cx="215"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1</a:t>
              </a:r>
              <a:endParaRPr lang="en-US" sz="2400" dirty="0">
                <a:solidFill>
                  <a:schemeClr val="hlink"/>
                </a:solidFill>
                <a:latin typeface="+mn-lt"/>
              </a:endParaRPr>
            </a:p>
          </p:txBody>
        </p:sp>
        <p:sp>
          <p:nvSpPr>
            <p:cNvPr id="53" name="Text Box 26"/>
            <p:cNvSpPr txBox="1">
              <a:spLocks noChangeAspect="1" noChangeArrowheads="1"/>
            </p:cNvSpPr>
            <p:nvPr/>
          </p:nvSpPr>
          <p:spPr bwMode="auto">
            <a:xfrm>
              <a:off x="2352" y="2761"/>
              <a:ext cx="215"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2</a:t>
              </a:r>
              <a:endParaRPr lang="en-US" sz="2400" dirty="0">
                <a:solidFill>
                  <a:schemeClr val="hlink"/>
                </a:solidFill>
                <a:latin typeface="+mn-lt"/>
              </a:endParaRPr>
            </a:p>
          </p:txBody>
        </p:sp>
        <p:sp>
          <p:nvSpPr>
            <p:cNvPr id="54" name="Text Box 27"/>
            <p:cNvSpPr txBox="1">
              <a:spLocks noChangeAspect="1" noChangeArrowheads="1"/>
            </p:cNvSpPr>
            <p:nvPr/>
          </p:nvSpPr>
          <p:spPr bwMode="auto">
            <a:xfrm>
              <a:off x="2913" y="2758"/>
              <a:ext cx="239" cy="23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3</a:t>
              </a:r>
              <a:endParaRPr lang="en-US" sz="2400" dirty="0">
                <a:solidFill>
                  <a:schemeClr val="hlink"/>
                </a:solidFill>
                <a:latin typeface="+mn-lt"/>
              </a:endParaRPr>
            </a:p>
          </p:txBody>
        </p:sp>
        <p:sp>
          <p:nvSpPr>
            <p:cNvPr id="55" name="Text Box 28"/>
            <p:cNvSpPr txBox="1">
              <a:spLocks noChangeAspect="1" noChangeArrowheads="1"/>
            </p:cNvSpPr>
            <p:nvPr/>
          </p:nvSpPr>
          <p:spPr bwMode="auto">
            <a:xfrm>
              <a:off x="3466" y="2761"/>
              <a:ext cx="286"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a:solidFill>
                    <a:schemeClr val="tx2"/>
                  </a:solidFill>
                  <a:latin typeface="+mn-lt"/>
                </a:rPr>
                <a:t>X</a:t>
              </a:r>
              <a:r>
                <a:rPr lang="en-US" sz="1800" b="1" baseline="-25000">
                  <a:solidFill>
                    <a:schemeClr val="tx2"/>
                  </a:solidFill>
                  <a:latin typeface="+mn-lt"/>
                </a:rPr>
                <a:t>4</a:t>
              </a:r>
              <a:endParaRPr lang="en-US" sz="2400">
                <a:solidFill>
                  <a:srgbClr val="FF0000"/>
                </a:solidFill>
                <a:latin typeface="+mn-lt"/>
              </a:endParaRPr>
            </a:p>
          </p:txBody>
        </p:sp>
      </p:grpSp>
      <p:graphicFrame>
        <p:nvGraphicFramePr>
          <p:cNvPr id="7" name="Object 6"/>
          <p:cNvGraphicFramePr>
            <a:graphicFrameLocks noChangeAspect="1"/>
          </p:cNvGraphicFramePr>
          <p:nvPr>
            <p:extLst>
              <p:ext uri="{D42A27DB-BD31-4B8C-83A1-F6EECF244321}">
                <p14:modId xmlns:p14="http://schemas.microsoft.com/office/powerpoint/2010/main" val="465887695"/>
              </p:ext>
            </p:extLst>
          </p:nvPr>
        </p:nvGraphicFramePr>
        <p:xfrm>
          <a:off x="5676900" y="1217613"/>
          <a:ext cx="241300" cy="303212"/>
        </p:xfrm>
        <a:graphic>
          <a:graphicData uri="http://schemas.openxmlformats.org/presentationml/2006/ole">
            <mc:AlternateContent xmlns:mc="http://schemas.openxmlformats.org/markup-compatibility/2006">
              <mc:Choice xmlns:v="urn:schemas-microsoft-com:vml" Requires="v">
                <p:oleObj spid="_x0000_s123172" name="Equation" r:id="rId15" imgW="241195" imgH="304668" progId="Equation.DSMT4">
                  <p:embed/>
                </p:oleObj>
              </mc:Choice>
              <mc:Fallback>
                <p:oleObj name="Equation" r:id="rId15" imgW="241195" imgH="304668" progId="Equation.DSMT4">
                  <p:embed/>
                  <p:pic>
                    <p:nvPicPr>
                      <p:cNvPr id="0" name="Object 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676900" y="1217613"/>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2086066685"/>
              </p:ext>
            </p:extLst>
          </p:nvPr>
        </p:nvGraphicFramePr>
        <p:xfrm>
          <a:off x="5654675" y="2408238"/>
          <a:ext cx="266700" cy="303212"/>
        </p:xfrm>
        <a:graphic>
          <a:graphicData uri="http://schemas.openxmlformats.org/presentationml/2006/ole">
            <mc:AlternateContent xmlns:mc="http://schemas.openxmlformats.org/markup-compatibility/2006">
              <mc:Choice xmlns:v="urn:schemas-microsoft-com:vml" Requires="v">
                <p:oleObj spid="_x0000_s123173" name="Equation" r:id="rId17" imgW="266469" imgH="304536" progId="Equation.DSMT4">
                  <p:embed/>
                </p:oleObj>
              </mc:Choice>
              <mc:Fallback>
                <p:oleObj name="Equation" r:id="rId17" imgW="266469" imgH="304536" progId="Equation.DSMT4">
                  <p:embed/>
                  <p:pic>
                    <p:nvPicPr>
                      <p:cNvPr id="0" name="Object 1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654675" y="2408238"/>
                        <a:ext cx="2667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1539763058"/>
              </p:ext>
            </p:extLst>
          </p:nvPr>
        </p:nvGraphicFramePr>
        <p:xfrm>
          <a:off x="5692775" y="1665288"/>
          <a:ext cx="228600" cy="303212"/>
        </p:xfrm>
        <a:graphic>
          <a:graphicData uri="http://schemas.openxmlformats.org/presentationml/2006/ole">
            <mc:AlternateContent xmlns:mc="http://schemas.openxmlformats.org/markup-compatibility/2006">
              <mc:Choice xmlns:v="urn:schemas-microsoft-com:vml" Requires="v">
                <p:oleObj spid="_x0000_s123174" name="Equation" r:id="rId19" imgW="228600" imgH="304560" progId="Equation.DSMT4">
                  <p:embed/>
                </p:oleObj>
              </mc:Choice>
              <mc:Fallback>
                <p:oleObj name="Equation" r:id="rId19" imgW="228600" imgH="304560" progId="Equation.DSMT4">
                  <p:embed/>
                  <p:pic>
                    <p:nvPicPr>
                      <p:cNvPr id="0" name="Object 9"/>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692775" y="1665288"/>
                        <a:ext cx="2286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3372855261"/>
              </p:ext>
            </p:extLst>
          </p:nvPr>
        </p:nvGraphicFramePr>
        <p:xfrm>
          <a:off x="5686425" y="3046413"/>
          <a:ext cx="965200" cy="303212"/>
        </p:xfrm>
        <a:graphic>
          <a:graphicData uri="http://schemas.openxmlformats.org/presentationml/2006/ole">
            <mc:AlternateContent xmlns:mc="http://schemas.openxmlformats.org/markup-compatibility/2006">
              <mc:Choice xmlns:v="urn:schemas-microsoft-com:vml" Requires="v">
                <p:oleObj spid="_x0000_s123175" name="Equation" r:id="rId21" imgW="965160" imgH="304560" progId="Equation.DSMT4">
                  <p:embed/>
                </p:oleObj>
              </mc:Choice>
              <mc:Fallback>
                <p:oleObj name="Equation" r:id="rId21" imgW="965160" imgH="304560" progId="Equation.DSMT4">
                  <p:embed/>
                  <p:pic>
                    <p:nvPicPr>
                      <p:cNvPr id="0" name="Object 8"/>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686425" y="3046413"/>
                        <a:ext cx="9652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ectangle 51"/>
          <p:cNvSpPr/>
          <p:nvPr/>
        </p:nvSpPr>
        <p:spPr bwMode="auto">
          <a:xfrm>
            <a:off x="856800" y="923925"/>
            <a:ext cx="7606800" cy="42636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6"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graphicFrame>
        <p:nvGraphicFramePr>
          <p:cNvPr id="117762" name="Object 2"/>
          <p:cNvGraphicFramePr>
            <a:graphicFrameLocks noChangeAspect="1"/>
          </p:cNvGraphicFramePr>
          <p:nvPr>
            <p:extLst>
              <p:ext uri="{D42A27DB-BD31-4B8C-83A1-F6EECF244321}">
                <p14:modId xmlns:p14="http://schemas.microsoft.com/office/powerpoint/2010/main" val="1570201733"/>
              </p:ext>
            </p:extLst>
          </p:nvPr>
        </p:nvGraphicFramePr>
        <p:xfrm>
          <a:off x="1447800" y="828675"/>
          <a:ext cx="6581775" cy="4500563"/>
        </p:xfrm>
        <a:graphic>
          <a:graphicData uri="http://schemas.openxmlformats.org/presentationml/2006/ole">
            <mc:AlternateContent xmlns:mc="http://schemas.openxmlformats.org/markup-compatibility/2006">
              <mc:Choice xmlns:v="urn:schemas-microsoft-com:vml" Requires="v">
                <p:oleObj spid="_x0000_s124226" name="Worksheet" r:id="rId3" imgW="8944291" imgH="6020282" progId="Excel.Sheet.8">
                  <p:embed/>
                </p:oleObj>
              </mc:Choice>
              <mc:Fallback>
                <p:oleObj name="Worksheet" r:id="rId3" imgW="8944291" imgH="6020282" progId="Excel.Sheet.8">
                  <p:embed/>
                  <p:pic>
                    <p:nvPicPr>
                      <p:cNvPr id="0" name="Object 2"/>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828675"/>
                        <a:ext cx="6581775" cy="4500563"/>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7764" name="Line 4"/>
          <p:cNvSpPr>
            <a:spLocks noChangeAspect="1" noChangeShapeType="1"/>
          </p:cNvSpPr>
          <p:nvPr/>
        </p:nvSpPr>
        <p:spPr bwMode="auto">
          <a:xfrm flipV="1">
            <a:off x="1571625" y="1376363"/>
            <a:ext cx="1588" cy="31083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7768" name="Line 8"/>
          <p:cNvSpPr>
            <a:spLocks noChangeAspect="1" noChangeShapeType="1"/>
          </p:cNvSpPr>
          <p:nvPr/>
        </p:nvSpPr>
        <p:spPr bwMode="auto">
          <a:xfrm flipV="1">
            <a:off x="3848100"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7769" name="Line 9"/>
          <p:cNvSpPr>
            <a:spLocks noChangeAspect="1" noChangeShapeType="1"/>
          </p:cNvSpPr>
          <p:nvPr/>
        </p:nvSpPr>
        <p:spPr bwMode="auto">
          <a:xfrm flipV="1">
            <a:off x="4733925"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7770" name="Line 10"/>
          <p:cNvSpPr>
            <a:spLocks noChangeAspect="1" noChangeShapeType="1"/>
          </p:cNvSpPr>
          <p:nvPr/>
        </p:nvSpPr>
        <p:spPr bwMode="auto">
          <a:xfrm flipV="1">
            <a:off x="5611813"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7775" name="Line 15"/>
          <p:cNvSpPr>
            <a:spLocks noChangeAspect="1" noChangeShapeType="1"/>
          </p:cNvSpPr>
          <p:nvPr/>
        </p:nvSpPr>
        <p:spPr bwMode="auto">
          <a:xfrm flipV="1">
            <a:off x="2960688"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7776" name="Text Box 16"/>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other decomposition is with reference to the fitted line.  In each observation, the actual value of </a:t>
            </a:r>
            <a:r>
              <a:rPr lang="en-GB" sz="1500" b="1" i="1"/>
              <a:t>Y</a:t>
            </a:r>
            <a:r>
              <a:rPr lang="en-GB" sz="1500" b="1"/>
              <a:t> is equal to the fitted value plus the residual.  This is an operational decomposition which we will use for practical purposes.</a:t>
            </a:r>
            <a:endParaRPr lang="en-GB" sz="1500" b="1">
              <a:latin typeface="Times New Roman" pitchFamily="18" charset="0"/>
            </a:endParaRPr>
          </a:p>
        </p:txBody>
      </p:sp>
      <p:sp>
        <p:nvSpPr>
          <p:cNvPr id="117789" name="Text Box 29"/>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18</a:t>
            </a:r>
          </a:p>
        </p:txBody>
      </p:sp>
      <p:sp>
        <p:nvSpPr>
          <p:cNvPr id="117792" name="Line 32"/>
          <p:cNvSpPr>
            <a:spLocks noChangeAspect="1" noChangeShapeType="1"/>
          </p:cNvSpPr>
          <p:nvPr/>
        </p:nvSpPr>
        <p:spPr bwMode="auto">
          <a:xfrm flipV="1">
            <a:off x="5611813" y="2235200"/>
            <a:ext cx="6350" cy="2157413"/>
          </a:xfrm>
          <a:prstGeom prst="line">
            <a:avLst/>
          </a:prstGeom>
          <a:noFill/>
          <a:ln w="19050">
            <a:solidFill>
              <a:schemeClr val="tx2"/>
            </a:solidFill>
            <a:round/>
            <a:headEnd type="triangl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7797" name="Line 37"/>
          <p:cNvSpPr>
            <a:spLocks noChangeAspect="1" noChangeShapeType="1"/>
          </p:cNvSpPr>
          <p:nvPr/>
        </p:nvSpPr>
        <p:spPr bwMode="auto">
          <a:xfrm flipV="1">
            <a:off x="5611813" y="1549400"/>
            <a:ext cx="1587" cy="520700"/>
          </a:xfrm>
          <a:prstGeom prst="line">
            <a:avLst/>
          </a:prstGeom>
          <a:noFill/>
          <a:ln w="12700">
            <a:solidFill>
              <a:srgbClr val="00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117799" name="Object 39"/>
          <p:cNvGraphicFramePr>
            <a:graphicFrameLocks noChangeAspect="1"/>
          </p:cNvGraphicFramePr>
          <p:nvPr>
            <p:extLst>
              <p:ext uri="{D42A27DB-BD31-4B8C-83A1-F6EECF244321}">
                <p14:modId xmlns:p14="http://schemas.microsoft.com/office/powerpoint/2010/main" val="1947109794"/>
              </p:ext>
            </p:extLst>
          </p:nvPr>
        </p:nvGraphicFramePr>
        <p:xfrm>
          <a:off x="6711950" y="1630363"/>
          <a:ext cx="1295400" cy="341312"/>
        </p:xfrm>
        <a:graphic>
          <a:graphicData uri="http://schemas.openxmlformats.org/presentationml/2006/ole">
            <mc:AlternateContent xmlns:mc="http://schemas.openxmlformats.org/markup-compatibility/2006">
              <mc:Choice xmlns:v="urn:schemas-microsoft-com:vml" Requires="v">
                <p:oleObj spid="_x0000_s124227" name="Equation" r:id="rId5" imgW="1295280" imgH="342720" progId="Equation.DSMT4">
                  <p:embed/>
                </p:oleObj>
              </mc:Choice>
              <mc:Fallback>
                <p:oleObj name="Equation" r:id="rId5" imgW="1295280" imgH="342720" progId="Equation.DSMT4">
                  <p:embed/>
                  <p:pic>
                    <p:nvPicPr>
                      <p:cNvPr id="0" name="Object 39"/>
                      <p:cNvPicPr>
                        <a:picLocks noChangeAspect="1" noChangeArrowheads="1"/>
                      </p:cNvPicPr>
                      <p:nvPr/>
                    </p:nvPicPr>
                    <p:blipFill>
                      <a:blip r:embed="rId6"/>
                      <a:srcRect/>
                      <a:stretch>
                        <a:fillRect/>
                      </a:stretch>
                    </p:blipFill>
                    <p:spPr bwMode="auto">
                      <a:xfrm>
                        <a:off x="6711950" y="1630363"/>
                        <a:ext cx="12954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7800" name="Object 40"/>
          <p:cNvGraphicFramePr>
            <a:graphicFrameLocks noChangeAspect="1"/>
          </p:cNvGraphicFramePr>
          <p:nvPr>
            <p:extLst>
              <p:ext uri="{D42A27DB-BD31-4B8C-83A1-F6EECF244321}">
                <p14:modId xmlns:p14="http://schemas.microsoft.com/office/powerpoint/2010/main" val="796661523"/>
              </p:ext>
            </p:extLst>
          </p:nvPr>
        </p:nvGraphicFramePr>
        <p:xfrm>
          <a:off x="6711950" y="2055813"/>
          <a:ext cx="1295400" cy="303212"/>
        </p:xfrm>
        <a:graphic>
          <a:graphicData uri="http://schemas.openxmlformats.org/presentationml/2006/ole">
            <mc:AlternateContent xmlns:mc="http://schemas.openxmlformats.org/markup-compatibility/2006">
              <mc:Choice xmlns:v="urn:schemas-microsoft-com:vml" Requires="v">
                <p:oleObj spid="_x0000_s124228" name="Equation" r:id="rId7" imgW="1295280" imgH="304560" progId="Equation.DSMT4">
                  <p:embed/>
                </p:oleObj>
              </mc:Choice>
              <mc:Fallback>
                <p:oleObj name="Equation" r:id="rId7" imgW="1295280" imgH="304560" progId="Equation.DSMT4">
                  <p:embed/>
                  <p:pic>
                    <p:nvPicPr>
                      <p:cNvPr id="0" name="Object 40"/>
                      <p:cNvPicPr>
                        <a:picLocks noChangeAspect="1" noChangeArrowheads="1"/>
                      </p:cNvPicPr>
                      <p:nvPr/>
                    </p:nvPicPr>
                    <p:blipFill>
                      <a:blip r:embed="rId8"/>
                      <a:srcRect/>
                      <a:stretch>
                        <a:fillRect/>
                      </a:stretch>
                    </p:blipFill>
                    <p:spPr bwMode="auto">
                      <a:xfrm>
                        <a:off x="6711950" y="2055813"/>
                        <a:ext cx="12954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9"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SIMPLE REGRESSION MODEL</a:t>
            </a:r>
            <a:endParaRPr lang="en-GB" sz="1600" dirty="0">
              <a:latin typeface="Times New Roman" pitchFamily="18" charset="0"/>
            </a:endParaRPr>
          </a:p>
        </p:txBody>
      </p:sp>
      <p:sp>
        <p:nvSpPr>
          <p:cNvPr id="40" name="Line 5"/>
          <p:cNvSpPr>
            <a:spLocks noChangeAspect="1" noChangeShapeType="1"/>
          </p:cNvSpPr>
          <p:nvPr/>
        </p:nvSpPr>
        <p:spPr bwMode="auto">
          <a:xfrm>
            <a:off x="1571625" y="4484688"/>
            <a:ext cx="5027613" cy="1587"/>
          </a:xfrm>
          <a:prstGeom prst="line">
            <a:avLst/>
          </a:prstGeom>
          <a:noFill/>
          <a:ln w="127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7" name="Rectangle 16"/>
          <p:cNvSpPr>
            <a:spLocks noChangeArrowheads="1"/>
          </p:cNvSpPr>
          <p:nvPr/>
        </p:nvSpPr>
        <p:spPr bwMode="auto">
          <a:xfrm>
            <a:off x="6315075" y="3733200"/>
            <a:ext cx="2276475" cy="5004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8" name="Text Box 44"/>
          <p:cNvSpPr txBox="1">
            <a:spLocks noChangeAspect="1" noChangeArrowheads="1"/>
          </p:cNvSpPr>
          <p:nvPr/>
        </p:nvSpPr>
        <p:spPr bwMode="auto">
          <a:xfrm>
            <a:off x="7477125" y="3829050"/>
            <a:ext cx="1143000" cy="319088"/>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dirty="0">
                <a:solidFill>
                  <a:schemeClr val="tx2"/>
                </a:solidFill>
                <a:latin typeface="+mn-lt"/>
              </a:rPr>
              <a:t>(residual)</a:t>
            </a:r>
            <a:endParaRPr lang="en-US" sz="2400" dirty="0">
              <a:solidFill>
                <a:schemeClr val="hlink"/>
              </a:solidFill>
              <a:latin typeface="+mn-lt"/>
            </a:endParaRPr>
          </a:p>
        </p:txBody>
      </p:sp>
      <p:graphicFrame>
        <p:nvGraphicFramePr>
          <p:cNvPr id="49" name="Object 58"/>
          <p:cNvGraphicFramePr>
            <a:graphicFrameLocks noChangeAspect="1"/>
          </p:cNvGraphicFramePr>
          <p:nvPr>
            <p:extLst>
              <p:ext uri="{D42A27DB-BD31-4B8C-83A1-F6EECF244321}">
                <p14:modId xmlns:p14="http://schemas.microsoft.com/office/powerpoint/2010/main" val="2419522224"/>
              </p:ext>
            </p:extLst>
          </p:nvPr>
        </p:nvGraphicFramePr>
        <p:xfrm>
          <a:off x="6457950" y="3806825"/>
          <a:ext cx="927100" cy="277813"/>
        </p:xfrm>
        <a:graphic>
          <a:graphicData uri="http://schemas.openxmlformats.org/presentationml/2006/ole">
            <mc:AlternateContent xmlns:mc="http://schemas.openxmlformats.org/markup-compatibility/2006">
              <mc:Choice xmlns:v="urn:schemas-microsoft-com:vml" Requires="v">
                <p:oleObj spid="_x0000_s124229" name="Equation" r:id="rId9" imgW="927000" imgH="279360" progId="Equation.DSMT4">
                  <p:embed/>
                </p:oleObj>
              </mc:Choice>
              <mc:Fallback>
                <p:oleObj name="Equation" r:id="rId9" imgW="927000" imgH="279360" progId="Equation.DSMT4">
                  <p:embed/>
                  <p:pic>
                    <p:nvPicPr>
                      <p:cNvPr id="0" name=""/>
                      <p:cNvPicPr>
                        <a:picLocks noChangeAspect="1" noChangeArrowheads="1"/>
                      </p:cNvPicPr>
                      <p:nvPr/>
                    </p:nvPicPr>
                    <p:blipFill>
                      <a:blip r:embed="rId10"/>
                      <a:srcRect/>
                      <a:stretch>
                        <a:fillRect/>
                      </a:stretch>
                    </p:blipFill>
                    <p:spPr bwMode="auto">
                      <a:xfrm>
                        <a:off x="6457950" y="3806825"/>
                        <a:ext cx="927100" cy="277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0" name="Rectangle 16"/>
          <p:cNvSpPr>
            <a:spLocks noChangeArrowheads="1"/>
          </p:cNvSpPr>
          <p:nvPr/>
        </p:nvSpPr>
        <p:spPr bwMode="auto">
          <a:xfrm>
            <a:off x="2012950" y="769938"/>
            <a:ext cx="2111375" cy="9144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51" name="Oval 39"/>
          <p:cNvSpPr>
            <a:spLocks noChangeAspect="1" noChangeArrowheads="1"/>
          </p:cNvSpPr>
          <p:nvPr/>
        </p:nvSpPr>
        <p:spPr bwMode="auto">
          <a:xfrm>
            <a:off x="2209800" y="1001713"/>
            <a:ext cx="92075" cy="92075"/>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en-GB"/>
          </a:p>
        </p:txBody>
      </p:sp>
      <p:sp>
        <p:nvSpPr>
          <p:cNvPr id="53" name="Oval 43"/>
          <p:cNvSpPr>
            <a:spLocks noChangeAspect="1" noChangeArrowheads="1"/>
          </p:cNvSpPr>
          <p:nvPr/>
        </p:nvSpPr>
        <p:spPr bwMode="auto">
          <a:xfrm>
            <a:off x="2209800" y="1385888"/>
            <a:ext cx="92075" cy="92075"/>
          </a:xfrm>
          <a:prstGeom prst="ellipse">
            <a:avLst/>
          </a:prstGeom>
          <a:solidFill>
            <a:srgbClr val="00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en-GB"/>
          </a:p>
        </p:txBody>
      </p:sp>
      <p:sp>
        <p:nvSpPr>
          <p:cNvPr id="55" name="Text Box 69"/>
          <p:cNvSpPr txBox="1">
            <a:spLocks noChangeAspect="1" noChangeArrowheads="1"/>
          </p:cNvSpPr>
          <p:nvPr/>
        </p:nvSpPr>
        <p:spPr bwMode="auto">
          <a:xfrm>
            <a:off x="2438400" y="1290638"/>
            <a:ext cx="1533525" cy="29845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   </a:t>
            </a:r>
            <a:r>
              <a:rPr lang="en-US" sz="1800" b="1" dirty="0">
                <a:solidFill>
                  <a:schemeClr val="tx2"/>
                </a:solidFill>
                <a:latin typeface="+mn-lt"/>
              </a:rPr>
              <a:t>(fitted value)</a:t>
            </a:r>
            <a:endParaRPr lang="en-US" sz="2400" dirty="0">
              <a:solidFill>
                <a:schemeClr val="hlink"/>
              </a:solidFill>
              <a:latin typeface="+mn-lt"/>
            </a:endParaRPr>
          </a:p>
        </p:txBody>
      </p:sp>
      <p:sp>
        <p:nvSpPr>
          <p:cNvPr id="56" name="Text Box 70"/>
          <p:cNvSpPr txBox="1">
            <a:spLocks noChangeAspect="1" noChangeArrowheads="1"/>
          </p:cNvSpPr>
          <p:nvPr/>
        </p:nvSpPr>
        <p:spPr bwMode="auto">
          <a:xfrm>
            <a:off x="2403475" y="890588"/>
            <a:ext cx="1752600" cy="31908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Y</a:t>
            </a:r>
            <a:r>
              <a:rPr lang="en-US" sz="1800" b="1" dirty="0">
                <a:solidFill>
                  <a:schemeClr val="tx2"/>
                </a:solidFill>
                <a:latin typeface="+mn-lt"/>
              </a:rPr>
              <a:t> (actual value)</a:t>
            </a:r>
            <a:endParaRPr lang="en-US" sz="2400" dirty="0">
              <a:solidFill>
                <a:schemeClr val="hlink"/>
              </a:solidFill>
              <a:latin typeface="+mn-lt"/>
            </a:endParaRPr>
          </a:p>
        </p:txBody>
      </p:sp>
      <p:sp>
        <p:nvSpPr>
          <p:cNvPr id="41" name="Text Box 6"/>
          <p:cNvSpPr txBox="1">
            <a:spLocks noChangeAspect="1" noChangeArrowheads="1"/>
          </p:cNvSpPr>
          <p:nvPr/>
        </p:nvSpPr>
        <p:spPr bwMode="auto">
          <a:xfrm>
            <a:off x="1295399" y="1323974"/>
            <a:ext cx="276225" cy="2762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Y</a:t>
            </a:r>
            <a:endParaRPr lang="en-US" sz="2400" dirty="0">
              <a:solidFill>
                <a:schemeClr val="hlink"/>
              </a:solidFill>
              <a:latin typeface="+mn-lt"/>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088612496"/>
              </p:ext>
            </p:extLst>
          </p:nvPr>
        </p:nvGraphicFramePr>
        <p:xfrm>
          <a:off x="2393950" y="1274763"/>
          <a:ext cx="203200" cy="266700"/>
        </p:xfrm>
        <a:graphic>
          <a:graphicData uri="http://schemas.openxmlformats.org/presentationml/2006/ole">
            <mc:AlternateContent xmlns:mc="http://schemas.openxmlformats.org/markup-compatibility/2006">
              <mc:Choice xmlns:v="urn:schemas-microsoft-com:vml" Requires="v">
                <p:oleObj spid="_x0000_s124230" name="Equation" r:id="rId11" imgW="203040" imgH="266400" progId="Equation.DSMT4">
                  <p:embed/>
                </p:oleObj>
              </mc:Choice>
              <mc:Fallback>
                <p:oleObj name="Equation" r:id="rId11" imgW="203040" imgH="266400" progId="Equation.DSMT4">
                  <p:embed/>
                  <p:pic>
                    <p:nvPicPr>
                      <p:cNvPr id="0" name=""/>
                      <p:cNvPicPr/>
                      <p:nvPr/>
                    </p:nvPicPr>
                    <p:blipFill>
                      <a:blip r:embed="rId12"/>
                      <a:stretch>
                        <a:fillRect/>
                      </a:stretch>
                    </p:blipFill>
                    <p:spPr>
                      <a:xfrm>
                        <a:off x="2393950" y="1274763"/>
                        <a:ext cx="203200" cy="266700"/>
                      </a:xfrm>
                      <a:prstGeom prst="rect">
                        <a:avLst/>
                      </a:prstGeom>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656340421"/>
              </p:ext>
            </p:extLst>
          </p:nvPr>
        </p:nvGraphicFramePr>
        <p:xfrm>
          <a:off x="1270000" y="3097213"/>
          <a:ext cx="254000" cy="303212"/>
        </p:xfrm>
        <a:graphic>
          <a:graphicData uri="http://schemas.openxmlformats.org/presentationml/2006/ole">
            <mc:AlternateContent xmlns:mc="http://schemas.openxmlformats.org/markup-compatibility/2006">
              <mc:Choice xmlns:v="urn:schemas-microsoft-com:vml" Requires="v">
                <p:oleObj spid="_x0000_s124231" name="Equation" r:id="rId13" imgW="253800" imgH="304560" progId="Equation.DSMT4">
                  <p:embed/>
                </p:oleObj>
              </mc:Choice>
              <mc:Fallback>
                <p:oleObj name="Equation" r:id="rId13" imgW="253800" imgH="304560" progId="Equation.DSMT4">
                  <p:embed/>
                  <p:pic>
                    <p:nvPicPr>
                      <p:cNvPr id="0" name="Object 39"/>
                      <p:cNvPicPr>
                        <a:picLocks noChangeAspect="1" noChangeArrowheads="1"/>
                      </p:cNvPicPr>
                      <p:nvPr/>
                    </p:nvPicPr>
                    <p:blipFill>
                      <a:blip r:embed="rId14"/>
                      <a:srcRect/>
                      <a:stretch>
                        <a:fillRect/>
                      </a:stretch>
                    </p:blipFill>
                    <p:spPr bwMode="auto">
                      <a:xfrm>
                        <a:off x="1270000" y="3097213"/>
                        <a:ext cx="254000" cy="303212"/>
                      </a:xfrm>
                      <a:prstGeom prst="rect">
                        <a:avLst/>
                      </a:prstGeom>
                      <a:noFill/>
                      <a:ln>
                        <a:noFill/>
                      </a:ln>
                      <a:effec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4000897078"/>
              </p:ext>
            </p:extLst>
          </p:nvPr>
        </p:nvGraphicFramePr>
        <p:xfrm>
          <a:off x="1270800" y="3363913"/>
          <a:ext cx="254000" cy="341312"/>
        </p:xfrm>
        <a:graphic>
          <a:graphicData uri="http://schemas.openxmlformats.org/presentationml/2006/ole">
            <mc:AlternateContent xmlns:mc="http://schemas.openxmlformats.org/markup-compatibility/2006">
              <mc:Choice xmlns:v="urn:schemas-microsoft-com:vml" Requires="v">
                <p:oleObj spid="_x0000_s124232" name="Equation" r:id="rId15" imgW="253800" imgH="342720" progId="Equation.DSMT4">
                  <p:embed/>
                </p:oleObj>
              </mc:Choice>
              <mc:Fallback>
                <p:oleObj name="Equation" r:id="rId15" imgW="253800" imgH="342720" progId="Equation.DSMT4">
                  <p:embed/>
                  <p:pic>
                    <p:nvPicPr>
                      <p:cNvPr id="0" name="Object 2"/>
                      <p:cNvPicPr>
                        <a:picLocks noChangeAspect="1" noChangeArrowheads="1"/>
                      </p:cNvPicPr>
                      <p:nvPr/>
                    </p:nvPicPr>
                    <p:blipFill>
                      <a:blip r:embed="rId16"/>
                      <a:srcRect/>
                      <a:stretch>
                        <a:fillRect/>
                      </a:stretch>
                    </p:blipFill>
                    <p:spPr bwMode="auto">
                      <a:xfrm>
                        <a:off x="1270800" y="3363913"/>
                        <a:ext cx="254000"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473527306"/>
              </p:ext>
            </p:extLst>
          </p:nvPr>
        </p:nvGraphicFramePr>
        <p:xfrm>
          <a:off x="5664200" y="2136775"/>
          <a:ext cx="266700" cy="303213"/>
        </p:xfrm>
        <a:graphic>
          <a:graphicData uri="http://schemas.openxmlformats.org/presentationml/2006/ole">
            <mc:AlternateContent xmlns:mc="http://schemas.openxmlformats.org/markup-compatibility/2006">
              <mc:Choice xmlns:v="urn:schemas-microsoft-com:vml" Requires="v">
                <p:oleObj spid="_x0000_s124233" name="Equation" r:id="rId17" imgW="266400" imgH="304560" progId="Equation.DSMT4">
                  <p:embed/>
                </p:oleObj>
              </mc:Choice>
              <mc:Fallback>
                <p:oleObj name="Equation" r:id="rId17" imgW="266400" imgH="304560" progId="Equation.DSMT4">
                  <p:embed/>
                  <p:pic>
                    <p:nvPicPr>
                      <p:cNvPr id="0" name="Object 5"/>
                      <p:cNvPicPr>
                        <a:picLocks noChangeAspect="1" noChangeArrowheads="1"/>
                      </p:cNvPicPr>
                      <p:nvPr/>
                    </p:nvPicPr>
                    <p:blipFill>
                      <a:blip r:embed="rId18"/>
                      <a:srcRect/>
                      <a:stretch>
                        <a:fillRect/>
                      </a:stretch>
                    </p:blipFill>
                    <p:spPr bwMode="auto">
                      <a:xfrm>
                        <a:off x="5664200" y="2136775"/>
                        <a:ext cx="266700" cy="303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54" name="Group 23"/>
          <p:cNvGrpSpPr>
            <a:grpSpLocks/>
          </p:cNvGrpSpPr>
          <p:nvPr/>
        </p:nvGrpSpPr>
        <p:grpSpPr bwMode="auto">
          <a:xfrm>
            <a:off x="2841625" y="4521200"/>
            <a:ext cx="4021138" cy="376238"/>
            <a:chOff x="1790" y="2758"/>
            <a:chExt cx="2533" cy="237"/>
          </a:xfrm>
        </p:grpSpPr>
        <p:sp>
          <p:nvSpPr>
            <p:cNvPr id="59" name="Text Box 24"/>
            <p:cNvSpPr txBox="1">
              <a:spLocks noChangeAspect="1" noChangeArrowheads="1"/>
            </p:cNvSpPr>
            <p:nvPr/>
          </p:nvSpPr>
          <p:spPr bwMode="auto">
            <a:xfrm>
              <a:off x="4202" y="2760"/>
              <a:ext cx="121" cy="12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a:solidFill>
                    <a:schemeClr val="tx2"/>
                  </a:solidFill>
                  <a:latin typeface="+mn-lt"/>
                </a:rPr>
                <a:t>X</a:t>
              </a:r>
              <a:endParaRPr lang="en-US" sz="2400">
                <a:solidFill>
                  <a:schemeClr val="hlink"/>
                </a:solidFill>
                <a:latin typeface="+mn-lt"/>
              </a:endParaRPr>
            </a:p>
          </p:txBody>
        </p:sp>
        <p:sp>
          <p:nvSpPr>
            <p:cNvPr id="60" name="Text Box 25"/>
            <p:cNvSpPr txBox="1">
              <a:spLocks noChangeAspect="1" noChangeArrowheads="1"/>
            </p:cNvSpPr>
            <p:nvPr/>
          </p:nvSpPr>
          <p:spPr bwMode="auto">
            <a:xfrm>
              <a:off x="1790" y="2761"/>
              <a:ext cx="215"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1</a:t>
              </a:r>
              <a:endParaRPr lang="en-US" sz="2400" dirty="0">
                <a:solidFill>
                  <a:schemeClr val="hlink"/>
                </a:solidFill>
                <a:latin typeface="+mn-lt"/>
              </a:endParaRPr>
            </a:p>
          </p:txBody>
        </p:sp>
        <p:sp>
          <p:nvSpPr>
            <p:cNvPr id="61" name="Text Box 26"/>
            <p:cNvSpPr txBox="1">
              <a:spLocks noChangeAspect="1" noChangeArrowheads="1"/>
            </p:cNvSpPr>
            <p:nvPr/>
          </p:nvSpPr>
          <p:spPr bwMode="auto">
            <a:xfrm>
              <a:off x="2352" y="2761"/>
              <a:ext cx="215"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2</a:t>
              </a:r>
              <a:endParaRPr lang="en-US" sz="2400" dirty="0">
                <a:solidFill>
                  <a:schemeClr val="hlink"/>
                </a:solidFill>
                <a:latin typeface="+mn-lt"/>
              </a:endParaRPr>
            </a:p>
          </p:txBody>
        </p:sp>
        <p:sp>
          <p:nvSpPr>
            <p:cNvPr id="62" name="Text Box 27"/>
            <p:cNvSpPr txBox="1">
              <a:spLocks noChangeAspect="1" noChangeArrowheads="1"/>
            </p:cNvSpPr>
            <p:nvPr/>
          </p:nvSpPr>
          <p:spPr bwMode="auto">
            <a:xfrm>
              <a:off x="2913" y="2758"/>
              <a:ext cx="239" cy="23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3</a:t>
              </a:r>
              <a:endParaRPr lang="en-US" sz="2400" dirty="0">
                <a:solidFill>
                  <a:schemeClr val="hlink"/>
                </a:solidFill>
                <a:latin typeface="+mn-lt"/>
              </a:endParaRPr>
            </a:p>
          </p:txBody>
        </p:sp>
        <p:sp>
          <p:nvSpPr>
            <p:cNvPr id="63" name="Text Box 28"/>
            <p:cNvSpPr txBox="1">
              <a:spLocks noChangeAspect="1" noChangeArrowheads="1"/>
            </p:cNvSpPr>
            <p:nvPr/>
          </p:nvSpPr>
          <p:spPr bwMode="auto">
            <a:xfrm>
              <a:off x="3466" y="2761"/>
              <a:ext cx="286"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a:solidFill>
                    <a:schemeClr val="tx2"/>
                  </a:solidFill>
                  <a:latin typeface="+mn-lt"/>
                </a:rPr>
                <a:t>X</a:t>
              </a:r>
              <a:r>
                <a:rPr lang="en-US" sz="1800" b="1" baseline="-25000">
                  <a:solidFill>
                    <a:schemeClr val="tx2"/>
                  </a:solidFill>
                  <a:latin typeface="+mn-lt"/>
                </a:rPr>
                <a:t>4</a:t>
              </a:r>
              <a:endParaRPr lang="en-US" sz="2400">
                <a:solidFill>
                  <a:srgbClr val="FF0000"/>
                </a:solidFill>
                <a:latin typeface="+mn-lt"/>
              </a:endParaRPr>
            </a:p>
          </p:txBody>
        </p:sp>
      </p:grpSp>
      <p:graphicFrame>
        <p:nvGraphicFramePr>
          <p:cNvPr id="8" name="Object 7"/>
          <p:cNvGraphicFramePr>
            <a:graphicFrameLocks noChangeAspect="1"/>
          </p:cNvGraphicFramePr>
          <p:nvPr>
            <p:extLst>
              <p:ext uri="{D42A27DB-BD31-4B8C-83A1-F6EECF244321}">
                <p14:modId xmlns:p14="http://schemas.microsoft.com/office/powerpoint/2010/main" val="465887695"/>
              </p:ext>
            </p:extLst>
          </p:nvPr>
        </p:nvGraphicFramePr>
        <p:xfrm>
          <a:off x="5676900" y="1217613"/>
          <a:ext cx="241300" cy="303212"/>
        </p:xfrm>
        <a:graphic>
          <a:graphicData uri="http://schemas.openxmlformats.org/presentationml/2006/ole">
            <mc:AlternateContent xmlns:mc="http://schemas.openxmlformats.org/markup-compatibility/2006">
              <mc:Choice xmlns:v="urn:schemas-microsoft-com:vml" Requires="v">
                <p:oleObj spid="_x0000_s124234" name="Equation" r:id="rId19" imgW="241195" imgH="304668" progId="Equation.DSMT4">
                  <p:embed/>
                </p:oleObj>
              </mc:Choice>
              <mc:Fallback>
                <p:oleObj name="Equation" r:id="rId19" imgW="241195" imgH="304668" progId="Equation.DSMT4">
                  <p:embed/>
                  <p:pic>
                    <p:nvPicPr>
                      <p:cNvPr id="0" name="Object 9"/>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676900" y="1217613"/>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755629188"/>
              </p:ext>
            </p:extLst>
          </p:nvPr>
        </p:nvGraphicFramePr>
        <p:xfrm>
          <a:off x="5686425" y="2998788"/>
          <a:ext cx="965200" cy="341312"/>
        </p:xfrm>
        <a:graphic>
          <a:graphicData uri="http://schemas.openxmlformats.org/presentationml/2006/ole">
            <mc:AlternateContent xmlns:mc="http://schemas.openxmlformats.org/markup-compatibility/2006">
              <mc:Choice xmlns:v="urn:schemas-microsoft-com:vml" Requires="v">
                <p:oleObj spid="_x0000_s124235" name="Equation" r:id="rId21" imgW="965160" imgH="342720" progId="Equation.DSMT4">
                  <p:embed/>
                </p:oleObj>
              </mc:Choice>
              <mc:Fallback>
                <p:oleObj name="Equation" r:id="rId21" imgW="965160" imgH="342720" progId="Equation.DSMT4">
                  <p:embed/>
                  <p:pic>
                    <p:nvPicPr>
                      <p:cNvPr id="0" name="Object 9"/>
                      <p:cNvPicPr>
                        <a:picLocks noChangeAspect="1" noChangeArrowheads="1"/>
                      </p:cNvPicPr>
                      <p:nvPr/>
                    </p:nvPicPr>
                    <p:blipFill>
                      <a:blip r:embed="rId22"/>
                      <a:srcRect/>
                      <a:stretch>
                        <a:fillRect/>
                      </a:stretch>
                    </p:blipFill>
                    <p:spPr bwMode="auto">
                      <a:xfrm>
                        <a:off x="5686425" y="2998788"/>
                        <a:ext cx="9652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166616421"/>
              </p:ext>
            </p:extLst>
          </p:nvPr>
        </p:nvGraphicFramePr>
        <p:xfrm>
          <a:off x="5692775" y="1665288"/>
          <a:ext cx="228600" cy="303212"/>
        </p:xfrm>
        <a:graphic>
          <a:graphicData uri="http://schemas.openxmlformats.org/presentationml/2006/ole">
            <mc:AlternateContent xmlns:mc="http://schemas.openxmlformats.org/markup-compatibility/2006">
              <mc:Choice xmlns:v="urn:schemas-microsoft-com:vml" Requires="v">
                <p:oleObj spid="_x0000_s124236" name="Equation" r:id="rId23" imgW="228600" imgH="304560" progId="Equation.DSMT4">
                  <p:embed/>
                </p:oleObj>
              </mc:Choice>
              <mc:Fallback>
                <p:oleObj name="Equation" r:id="rId23" imgW="228600" imgH="304560" progId="Equation.DSMT4">
                  <p:embed/>
                  <p:pic>
                    <p:nvPicPr>
                      <p:cNvPr id="0" name="Object 8"/>
                      <p:cNvPicPr>
                        <a:picLocks noChangeAspect="1" noChangeArrowheads="1"/>
                      </p:cNvPicPr>
                      <p:nvPr/>
                    </p:nvPicPr>
                    <p:blipFill>
                      <a:blip r:embed="rId24"/>
                      <a:srcRect/>
                      <a:stretch>
                        <a:fillRect/>
                      </a:stretch>
                    </p:blipFill>
                    <p:spPr bwMode="auto">
                      <a:xfrm>
                        <a:off x="5692775" y="1665288"/>
                        <a:ext cx="2286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bwMode="auto">
          <a:xfrm>
            <a:off x="856800" y="923925"/>
            <a:ext cx="7606800" cy="42636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7282"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a:t>
            </a:r>
          </a:p>
        </p:txBody>
      </p:sp>
      <p:graphicFrame>
        <p:nvGraphicFramePr>
          <p:cNvPr id="97283" name="Object 3"/>
          <p:cNvGraphicFramePr>
            <a:graphicFrameLocks noChangeAspect="1"/>
          </p:cNvGraphicFramePr>
          <p:nvPr>
            <p:extLst>
              <p:ext uri="{D42A27DB-BD31-4B8C-83A1-F6EECF244321}">
                <p14:modId xmlns:p14="http://schemas.microsoft.com/office/powerpoint/2010/main" val="2179522880"/>
              </p:ext>
            </p:extLst>
          </p:nvPr>
        </p:nvGraphicFramePr>
        <p:xfrm>
          <a:off x="1447800" y="828675"/>
          <a:ext cx="6581775" cy="4500563"/>
        </p:xfrm>
        <a:graphic>
          <a:graphicData uri="http://schemas.openxmlformats.org/presentationml/2006/ole">
            <mc:AlternateContent xmlns:mc="http://schemas.openxmlformats.org/markup-compatibility/2006">
              <mc:Choice xmlns:v="urn:schemas-microsoft-com:vml" Requires="v">
                <p:oleObj spid="_x0000_s97399" name="Worksheet" r:id="rId3" imgW="8944291" imgH="6020282" progId="Excel.Sheet.8">
                  <p:embed/>
                </p:oleObj>
              </mc:Choice>
              <mc:Fallback>
                <p:oleObj name="Worksheet" r:id="rId3" imgW="8944291" imgH="6020282" progId="Excel.Sheet.8">
                  <p:embed/>
                  <p:pic>
                    <p:nvPicPr>
                      <p:cNvPr id="0" name="Object 3"/>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828675"/>
                        <a:ext cx="6581775" cy="4500563"/>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7284" name="Line 4"/>
          <p:cNvSpPr>
            <a:spLocks noChangeAspect="1" noChangeShapeType="1"/>
          </p:cNvSpPr>
          <p:nvPr/>
        </p:nvSpPr>
        <p:spPr bwMode="auto">
          <a:xfrm flipV="1">
            <a:off x="1571625" y="1376363"/>
            <a:ext cx="1588" cy="31083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7285" name="Line 5"/>
          <p:cNvSpPr>
            <a:spLocks noChangeAspect="1" noChangeShapeType="1"/>
          </p:cNvSpPr>
          <p:nvPr/>
        </p:nvSpPr>
        <p:spPr bwMode="auto">
          <a:xfrm>
            <a:off x="1571625" y="4484688"/>
            <a:ext cx="5027613" cy="1587"/>
          </a:xfrm>
          <a:prstGeom prst="line">
            <a:avLst/>
          </a:prstGeom>
          <a:noFill/>
          <a:ln w="127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7286" name="Text Box 6"/>
          <p:cNvSpPr txBox="1">
            <a:spLocks noChangeAspect="1" noChangeArrowheads="1"/>
          </p:cNvSpPr>
          <p:nvPr/>
        </p:nvSpPr>
        <p:spPr bwMode="auto">
          <a:xfrm>
            <a:off x="1295399" y="1323974"/>
            <a:ext cx="276225" cy="2762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Y</a:t>
            </a:r>
            <a:endParaRPr lang="en-US" sz="2400" dirty="0">
              <a:solidFill>
                <a:schemeClr val="hlink"/>
              </a:solidFill>
              <a:latin typeface="+mn-lt"/>
            </a:endParaRPr>
          </a:p>
        </p:txBody>
      </p:sp>
      <p:sp>
        <p:nvSpPr>
          <p:cNvPr id="97288" name="Line 8"/>
          <p:cNvSpPr>
            <a:spLocks noChangeAspect="1" noChangeShapeType="1"/>
          </p:cNvSpPr>
          <p:nvPr/>
        </p:nvSpPr>
        <p:spPr bwMode="auto">
          <a:xfrm flipV="1">
            <a:off x="3848100"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7289" name="Line 9"/>
          <p:cNvSpPr>
            <a:spLocks noChangeAspect="1" noChangeShapeType="1"/>
          </p:cNvSpPr>
          <p:nvPr/>
        </p:nvSpPr>
        <p:spPr bwMode="auto">
          <a:xfrm flipV="1">
            <a:off x="4733925"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7290" name="Line 10"/>
          <p:cNvSpPr>
            <a:spLocks noChangeAspect="1" noChangeShapeType="1"/>
          </p:cNvSpPr>
          <p:nvPr/>
        </p:nvSpPr>
        <p:spPr bwMode="auto">
          <a:xfrm flipV="1">
            <a:off x="5611813"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7295" name="Line 15"/>
          <p:cNvSpPr>
            <a:spLocks noChangeAspect="1" noChangeShapeType="1"/>
          </p:cNvSpPr>
          <p:nvPr/>
        </p:nvSpPr>
        <p:spPr bwMode="auto">
          <a:xfrm flipV="1">
            <a:off x="2960688"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7296"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SIMPLE REGRESSION MODEL</a:t>
            </a:r>
            <a:endParaRPr lang="en-GB" sz="1600" dirty="0">
              <a:latin typeface="Times New Roman" pitchFamily="18" charset="0"/>
            </a:endParaRPr>
          </a:p>
        </p:txBody>
      </p:sp>
      <p:sp>
        <p:nvSpPr>
          <p:cNvPr id="97299" name="Text Box 1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Suppose that a variable </a:t>
            </a:r>
            <a:r>
              <a:rPr lang="en-GB" sz="1500" b="1" i="1" dirty="0"/>
              <a:t>Y</a:t>
            </a:r>
            <a:r>
              <a:rPr lang="en-GB" sz="1500" b="1" dirty="0"/>
              <a:t> is a linear function of another variable </a:t>
            </a:r>
            <a:r>
              <a:rPr lang="en-GB" sz="1500" b="1" i="1" dirty="0"/>
              <a:t>X</a:t>
            </a:r>
            <a:r>
              <a:rPr lang="en-GB" sz="1500" b="1" dirty="0"/>
              <a:t>, with unknown parameters </a:t>
            </a:r>
            <a:r>
              <a:rPr lang="en-GB" sz="1500" b="1" i="1" dirty="0">
                <a:latin typeface="Symbol" pitchFamily="18" charset="2"/>
              </a:rPr>
              <a:t>b</a:t>
            </a:r>
            <a:r>
              <a:rPr lang="en-GB" sz="1500" b="1" baseline="-25000" dirty="0"/>
              <a:t>1</a:t>
            </a:r>
            <a:r>
              <a:rPr lang="en-GB" sz="1500" b="1" dirty="0"/>
              <a:t> and </a:t>
            </a:r>
            <a:r>
              <a:rPr lang="en-GB" sz="1500" b="1" i="1" dirty="0">
                <a:latin typeface="Symbol" pitchFamily="18" charset="2"/>
              </a:rPr>
              <a:t>b</a:t>
            </a:r>
            <a:r>
              <a:rPr lang="en-GB" sz="1500" b="1" baseline="-25000" dirty="0"/>
              <a:t>2</a:t>
            </a:r>
            <a:r>
              <a:rPr lang="en-GB" sz="1500" b="1" dirty="0"/>
              <a:t> that we wish to estimate.</a:t>
            </a:r>
          </a:p>
        </p:txBody>
      </p:sp>
      <p:graphicFrame>
        <p:nvGraphicFramePr>
          <p:cNvPr id="2" name="Object 1"/>
          <p:cNvGraphicFramePr>
            <a:graphicFrameLocks noChangeAspect="1"/>
          </p:cNvGraphicFramePr>
          <p:nvPr>
            <p:extLst>
              <p:ext uri="{D42A27DB-BD31-4B8C-83A1-F6EECF244321}">
                <p14:modId xmlns:p14="http://schemas.microsoft.com/office/powerpoint/2010/main" val="796661523"/>
              </p:ext>
            </p:extLst>
          </p:nvPr>
        </p:nvGraphicFramePr>
        <p:xfrm>
          <a:off x="6711950" y="2055813"/>
          <a:ext cx="1295400" cy="303212"/>
        </p:xfrm>
        <a:graphic>
          <a:graphicData uri="http://schemas.openxmlformats.org/presentationml/2006/ole">
            <mc:AlternateContent xmlns:mc="http://schemas.openxmlformats.org/markup-compatibility/2006">
              <mc:Choice xmlns:v="urn:schemas-microsoft-com:vml" Requires="v">
                <p:oleObj spid="_x0000_s97400" name="Equation" r:id="rId5" imgW="1294838" imgH="304668" progId="Equation.DSMT4">
                  <p:embed/>
                </p:oleObj>
              </mc:Choice>
              <mc:Fallback>
                <p:oleObj name="Equation" r:id="rId5" imgW="1294838" imgH="304668"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11950" y="2055813"/>
                        <a:ext cx="12954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826529667"/>
              </p:ext>
            </p:extLst>
          </p:nvPr>
        </p:nvGraphicFramePr>
        <p:xfrm>
          <a:off x="1270000" y="3173413"/>
          <a:ext cx="254000" cy="303212"/>
        </p:xfrm>
        <a:graphic>
          <a:graphicData uri="http://schemas.openxmlformats.org/presentationml/2006/ole">
            <mc:AlternateContent xmlns:mc="http://schemas.openxmlformats.org/markup-compatibility/2006">
              <mc:Choice xmlns:v="urn:schemas-microsoft-com:vml" Requires="v">
                <p:oleObj spid="_x0000_s97401" name="Equation" r:id="rId7" imgW="253780" imgH="304536" progId="Equation.DSMT4">
                  <p:embed/>
                </p:oleObj>
              </mc:Choice>
              <mc:Fallback>
                <p:oleObj name="Equation" r:id="rId7" imgW="253780" imgH="304536" progId="Equation.DSMT4">
                  <p:embed/>
                  <p:pic>
                    <p:nvPicPr>
                      <p:cNvPr id="0" name="Object 1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70000" y="3173413"/>
                        <a:ext cx="254000"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27" name="Group 23"/>
          <p:cNvGrpSpPr>
            <a:grpSpLocks/>
          </p:cNvGrpSpPr>
          <p:nvPr/>
        </p:nvGrpSpPr>
        <p:grpSpPr bwMode="auto">
          <a:xfrm>
            <a:off x="2841625" y="4521200"/>
            <a:ext cx="4021138" cy="376238"/>
            <a:chOff x="1790" y="2758"/>
            <a:chExt cx="2533" cy="237"/>
          </a:xfrm>
        </p:grpSpPr>
        <p:sp>
          <p:nvSpPr>
            <p:cNvPr id="28" name="Text Box 24"/>
            <p:cNvSpPr txBox="1">
              <a:spLocks noChangeAspect="1" noChangeArrowheads="1"/>
            </p:cNvSpPr>
            <p:nvPr/>
          </p:nvSpPr>
          <p:spPr bwMode="auto">
            <a:xfrm>
              <a:off x="4202" y="2760"/>
              <a:ext cx="121" cy="12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a:solidFill>
                    <a:schemeClr val="tx2"/>
                  </a:solidFill>
                  <a:latin typeface="+mn-lt"/>
                </a:rPr>
                <a:t>X</a:t>
              </a:r>
              <a:endParaRPr lang="en-US" sz="2400">
                <a:solidFill>
                  <a:schemeClr val="hlink"/>
                </a:solidFill>
                <a:latin typeface="+mn-lt"/>
              </a:endParaRPr>
            </a:p>
          </p:txBody>
        </p:sp>
        <p:sp>
          <p:nvSpPr>
            <p:cNvPr id="29" name="Text Box 25"/>
            <p:cNvSpPr txBox="1">
              <a:spLocks noChangeAspect="1" noChangeArrowheads="1"/>
            </p:cNvSpPr>
            <p:nvPr/>
          </p:nvSpPr>
          <p:spPr bwMode="auto">
            <a:xfrm>
              <a:off x="1790" y="2761"/>
              <a:ext cx="215"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1</a:t>
              </a:r>
              <a:endParaRPr lang="en-US" sz="2400" dirty="0">
                <a:solidFill>
                  <a:schemeClr val="hlink"/>
                </a:solidFill>
                <a:latin typeface="+mn-lt"/>
              </a:endParaRPr>
            </a:p>
          </p:txBody>
        </p:sp>
        <p:sp>
          <p:nvSpPr>
            <p:cNvPr id="30" name="Text Box 26"/>
            <p:cNvSpPr txBox="1">
              <a:spLocks noChangeAspect="1" noChangeArrowheads="1"/>
            </p:cNvSpPr>
            <p:nvPr/>
          </p:nvSpPr>
          <p:spPr bwMode="auto">
            <a:xfrm>
              <a:off x="2352" y="2761"/>
              <a:ext cx="215"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2</a:t>
              </a:r>
              <a:endParaRPr lang="en-US" sz="2400" dirty="0">
                <a:solidFill>
                  <a:schemeClr val="hlink"/>
                </a:solidFill>
                <a:latin typeface="+mn-lt"/>
              </a:endParaRPr>
            </a:p>
          </p:txBody>
        </p:sp>
        <p:sp>
          <p:nvSpPr>
            <p:cNvPr id="31" name="Text Box 27"/>
            <p:cNvSpPr txBox="1">
              <a:spLocks noChangeAspect="1" noChangeArrowheads="1"/>
            </p:cNvSpPr>
            <p:nvPr/>
          </p:nvSpPr>
          <p:spPr bwMode="auto">
            <a:xfrm>
              <a:off x="2913" y="2758"/>
              <a:ext cx="239" cy="23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3</a:t>
              </a:r>
              <a:endParaRPr lang="en-US" sz="2400" dirty="0">
                <a:solidFill>
                  <a:schemeClr val="hlink"/>
                </a:solidFill>
                <a:latin typeface="+mn-lt"/>
              </a:endParaRPr>
            </a:p>
          </p:txBody>
        </p:sp>
        <p:sp>
          <p:nvSpPr>
            <p:cNvPr id="32" name="Text Box 28"/>
            <p:cNvSpPr txBox="1">
              <a:spLocks noChangeAspect="1" noChangeArrowheads="1"/>
            </p:cNvSpPr>
            <p:nvPr/>
          </p:nvSpPr>
          <p:spPr bwMode="auto">
            <a:xfrm>
              <a:off x="3466" y="2761"/>
              <a:ext cx="286"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a:solidFill>
                    <a:schemeClr val="tx2"/>
                  </a:solidFill>
                  <a:latin typeface="+mn-lt"/>
                </a:rPr>
                <a:t>X</a:t>
              </a:r>
              <a:r>
                <a:rPr lang="en-US" sz="1800" b="1" baseline="-25000">
                  <a:solidFill>
                    <a:schemeClr val="tx2"/>
                  </a:solidFill>
                  <a:latin typeface="+mn-lt"/>
                </a:rPr>
                <a:t>4</a:t>
              </a:r>
              <a:endParaRPr lang="en-US" sz="2400">
                <a:solidFill>
                  <a:srgbClr val="FF0000"/>
                </a:solidFill>
                <a:latin typeface="+mn-lt"/>
              </a:endParaRPr>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07532" name="Text Box 12"/>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To begin with, we will draw the fitted line so as to minimize the sum of the squares of the residuals, </a:t>
            </a:r>
            <a:r>
              <a:rPr lang="en-GB" sz="1500" b="1" i="1"/>
              <a:t>RSS</a:t>
            </a:r>
            <a:r>
              <a:rPr lang="en-GB" sz="1500" b="1"/>
              <a:t>.  This is described as the least squares criterion.</a:t>
            </a:r>
            <a:endParaRPr lang="en-GB" sz="1500" b="1">
              <a:latin typeface="Times New Roman" pitchFamily="18" charset="0"/>
            </a:endParaRPr>
          </a:p>
        </p:txBody>
      </p:sp>
      <p:sp>
        <p:nvSpPr>
          <p:cNvPr id="107533" name="Text Box 1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19</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SIMPLE REGRESSION MODEL</a:t>
            </a:r>
            <a:endParaRPr lang="en-GB" sz="1600" dirty="0">
              <a:latin typeface="Times New Roman" pitchFamily="18" charset="0"/>
            </a:endParaRPr>
          </a:p>
        </p:txBody>
      </p:sp>
      <p:sp>
        <p:nvSpPr>
          <p:cNvPr id="14" name="Rectangle 5"/>
          <p:cNvSpPr>
            <a:spLocks noChangeArrowheads="1"/>
          </p:cNvSpPr>
          <p:nvPr/>
        </p:nvSpPr>
        <p:spPr bwMode="auto">
          <a:xfrm>
            <a:off x="0" y="548374"/>
            <a:ext cx="9144000" cy="2223401"/>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15" name="Text Box 4"/>
          <p:cNvSpPr txBox="1">
            <a:spLocks noChangeAspect="1" noChangeArrowheads="1"/>
          </p:cNvSpPr>
          <p:nvPr/>
        </p:nvSpPr>
        <p:spPr bwMode="auto">
          <a:xfrm>
            <a:off x="1371600" y="790575"/>
            <a:ext cx="3276600" cy="3524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2000" b="1" dirty="0">
                <a:solidFill>
                  <a:schemeClr val="tx2"/>
                </a:solidFill>
              </a:rPr>
              <a:t>Least squares criterion:</a:t>
            </a:r>
            <a:endParaRPr lang="en-US" sz="2000" dirty="0">
              <a:solidFill>
                <a:schemeClr val="hlink"/>
              </a:solidFill>
            </a:endParaRPr>
          </a:p>
        </p:txBody>
      </p:sp>
      <p:sp>
        <p:nvSpPr>
          <p:cNvPr id="17" name="Text Box 9"/>
          <p:cNvSpPr txBox="1">
            <a:spLocks noChangeAspect="1" noChangeArrowheads="1"/>
          </p:cNvSpPr>
          <p:nvPr/>
        </p:nvSpPr>
        <p:spPr bwMode="auto">
          <a:xfrm>
            <a:off x="1371600" y="1281113"/>
            <a:ext cx="6400800" cy="40957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dirty="0">
                <a:solidFill>
                  <a:schemeClr val="tx2"/>
                </a:solidFill>
              </a:rPr>
              <a:t>Minimize </a:t>
            </a:r>
            <a:r>
              <a:rPr lang="en-US" sz="2400" b="1" i="1" dirty="0">
                <a:solidFill>
                  <a:schemeClr val="tx2"/>
                </a:solidFill>
                <a:latin typeface="Times New Roman" pitchFamily="18" charset="0"/>
              </a:rPr>
              <a:t>RSS</a:t>
            </a:r>
            <a:r>
              <a:rPr lang="en-US" sz="1800" b="1" dirty="0">
                <a:solidFill>
                  <a:schemeClr val="tx2"/>
                </a:solidFill>
              </a:rPr>
              <a:t> (residual sum of squares), where</a:t>
            </a:r>
            <a:endParaRPr lang="en-US" sz="1800" dirty="0">
              <a:solidFill>
                <a:schemeClr val="hlink"/>
              </a:solidFill>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1217585419"/>
              </p:ext>
            </p:extLst>
          </p:nvPr>
        </p:nvGraphicFramePr>
        <p:xfrm>
          <a:off x="2940050" y="1727200"/>
          <a:ext cx="3276600" cy="798513"/>
        </p:xfrm>
        <a:graphic>
          <a:graphicData uri="http://schemas.openxmlformats.org/presentationml/2006/ole">
            <mc:AlternateContent xmlns:mc="http://schemas.openxmlformats.org/markup-compatibility/2006">
              <mc:Choice xmlns:v="urn:schemas-microsoft-com:vml" Requires="v">
                <p:oleObj spid="_x0000_s124968" name="Equation" r:id="rId3" imgW="3276360" imgH="799920" progId="Equation.DSMT4">
                  <p:embed/>
                </p:oleObj>
              </mc:Choice>
              <mc:Fallback>
                <p:oleObj name="Equation" r:id="rId3" imgW="3276360" imgH="799920" progId="Equation.DSMT4">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40050" y="1727200"/>
                        <a:ext cx="3276600" cy="798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2881999"/>
            <a:ext cx="9144000" cy="1632851"/>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13" name="Rectangle 5"/>
          <p:cNvSpPr>
            <a:spLocks noChangeArrowheads="1"/>
          </p:cNvSpPr>
          <p:nvPr/>
        </p:nvSpPr>
        <p:spPr bwMode="auto">
          <a:xfrm>
            <a:off x="0" y="548374"/>
            <a:ext cx="9144000" cy="2223401"/>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9811" name="Text Box 3"/>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Why the squares of the residuals?  Why not just minimize the sum of the residuals?</a:t>
            </a:r>
            <a:endParaRPr lang="en-GB" sz="1500" b="1">
              <a:latin typeface="Times New Roman" pitchFamily="18" charset="0"/>
            </a:endParaRPr>
          </a:p>
        </p:txBody>
      </p:sp>
      <p:sp>
        <p:nvSpPr>
          <p:cNvPr id="119812" name="Text Box 4"/>
          <p:cNvSpPr txBox="1">
            <a:spLocks noChangeAspect="1" noChangeArrowheads="1"/>
          </p:cNvSpPr>
          <p:nvPr/>
        </p:nvSpPr>
        <p:spPr bwMode="auto">
          <a:xfrm>
            <a:off x="1371600" y="790575"/>
            <a:ext cx="3276600" cy="3524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2000" b="1" dirty="0">
                <a:solidFill>
                  <a:schemeClr val="tx2"/>
                </a:solidFill>
              </a:rPr>
              <a:t>Least squares criterion:</a:t>
            </a:r>
            <a:endParaRPr lang="en-US" sz="2000" dirty="0">
              <a:solidFill>
                <a:schemeClr val="hlink"/>
              </a:solidFill>
            </a:endParaRPr>
          </a:p>
        </p:txBody>
      </p:sp>
      <p:sp>
        <p:nvSpPr>
          <p:cNvPr id="119813" name="Text Box 5"/>
          <p:cNvSpPr txBox="1">
            <a:spLocks noChangeAspect="1" noChangeArrowheads="1"/>
          </p:cNvSpPr>
          <p:nvPr/>
        </p:nvSpPr>
        <p:spPr bwMode="auto">
          <a:xfrm>
            <a:off x="1360488" y="3057525"/>
            <a:ext cx="3821112" cy="40957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a:solidFill>
                  <a:schemeClr val="tx2"/>
                </a:solidFill>
              </a:rPr>
              <a:t>Why not minimize</a:t>
            </a:r>
            <a:endParaRPr lang="en-US" sz="1800">
              <a:solidFill>
                <a:schemeClr val="hlink"/>
              </a:solidFill>
            </a:endParaRPr>
          </a:p>
        </p:txBody>
      </p:sp>
      <p:graphicFrame>
        <p:nvGraphicFramePr>
          <p:cNvPr id="119814" name="Object 6"/>
          <p:cNvGraphicFramePr>
            <a:graphicFrameLocks noChangeAspect="1"/>
          </p:cNvGraphicFramePr>
          <p:nvPr>
            <p:extLst>
              <p:ext uri="{D42A27DB-BD31-4B8C-83A1-F6EECF244321}">
                <p14:modId xmlns:p14="http://schemas.microsoft.com/office/powerpoint/2010/main" val="1217585419"/>
              </p:ext>
            </p:extLst>
          </p:nvPr>
        </p:nvGraphicFramePr>
        <p:xfrm>
          <a:off x="2940050" y="1727200"/>
          <a:ext cx="3276600" cy="798513"/>
        </p:xfrm>
        <a:graphic>
          <a:graphicData uri="http://schemas.openxmlformats.org/presentationml/2006/ole">
            <mc:AlternateContent xmlns:mc="http://schemas.openxmlformats.org/markup-compatibility/2006">
              <mc:Choice xmlns:v="urn:schemas-microsoft-com:vml" Requires="v">
                <p:oleObj spid="_x0000_s119897" name="Equation" r:id="rId3" imgW="3276360" imgH="799920" progId="Equation.DSMT4">
                  <p:embed/>
                </p:oleObj>
              </mc:Choice>
              <mc:Fallback>
                <p:oleObj name="Equation" r:id="rId3" imgW="3276360" imgH="799920" progId="Equation.DSMT4">
                  <p:embed/>
                  <p:pic>
                    <p:nvPicPr>
                      <p:cNvPr id="0" name="Object 6"/>
                      <p:cNvPicPr>
                        <a:picLocks noChangeAspect="1" noChangeArrowheads="1"/>
                      </p:cNvPicPr>
                      <p:nvPr/>
                    </p:nvPicPr>
                    <p:blipFill>
                      <a:blip r:embed="rId4"/>
                      <a:srcRect/>
                      <a:stretch>
                        <a:fillRect/>
                      </a:stretch>
                    </p:blipFill>
                    <p:spPr bwMode="auto">
                      <a:xfrm>
                        <a:off x="2940050" y="1727200"/>
                        <a:ext cx="3276600" cy="798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9815" name="Object 7"/>
          <p:cNvGraphicFramePr>
            <a:graphicFrameLocks noChangeAspect="1"/>
          </p:cNvGraphicFramePr>
          <p:nvPr>
            <p:extLst>
              <p:ext uri="{D42A27DB-BD31-4B8C-83A1-F6EECF244321}">
                <p14:modId xmlns:p14="http://schemas.microsoft.com/office/powerpoint/2010/main" val="2051576915"/>
              </p:ext>
            </p:extLst>
          </p:nvPr>
        </p:nvGraphicFramePr>
        <p:xfrm>
          <a:off x="3003550" y="3471863"/>
          <a:ext cx="2298700" cy="798512"/>
        </p:xfrm>
        <a:graphic>
          <a:graphicData uri="http://schemas.openxmlformats.org/presentationml/2006/ole">
            <mc:AlternateContent xmlns:mc="http://schemas.openxmlformats.org/markup-compatibility/2006">
              <mc:Choice xmlns:v="urn:schemas-microsoft-com:vml" Requires="v">
                <p:oleObj spid="_x0000_s119898" name="Equation" r:id="rId5" imgW="2298600" imgH="799920" progId="Equation.DSMT4">
                  <p:embed/>
                </p:oleObj>
              </mc:Choice>
              <mc:Fallback>
                <p:oleObj name="Equation" r:id="rId5" imgW="2298600" imgH="799920" progId="Equation.DSMT4">
                  <p:embed/>
                  <p:pic>
                    <p:nvPicPr>
                      <p:cNvPr id="0" name="Object 7"/>
                      <p:cNvPicPr>
                        <a:picLocks noChangeAspect="1" noChangeArrowheads="1"/>
                      </p:cNvPicPr>
                      <p:nvPr/>
                    </p:nvPicPr>
                    <p:blipFill>
                      <a:blip r:embed="rId6"/>
                      <a:srcRect/>
                      <a:stretch>
                        <a:fillRect/>
                      </a:stretch>
                    </p:blipFill>
                    <p:spPr bwMode="auto">
                      <a:xfrm>
                        <a:off x="3003550" y="3471863"/>
                        <a:ext cx="2298700" cy="798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9816" name="Text Box 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20</a:t>
            </a:r>
          </a:p>
        </p:txBody>
      </p:sp>
      <p:sp>
        <p:nvSpPr>
          <p:cNvPr id="119817" name="Text Box 9"/>
          <p:cNvSpPr txBox="1">
            <a:spLocks noChangeAspect="1" noChangeArrowheads="1"/>
          </p:cNvSpPr>
          <p:nvPr/>
        </p:nvSpPr>
        <p:spPr bwMode="auto">
          <a:xfrm>
            <a:off x="1371600" y="1281113"/>
            <a:ext cx="6400800" cy="40957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dirty="0">
                <a:solidFill>
                  <a:schemeClr val="tx2"/>
                </a:solidFill>
              </a:rPr>
              <a:t>Minimize </a:t>
            </a:r>
            <a:r>
              <a:rPr lang="en-US" sz="2400" b="1" i="1" dirty="0">
                <a:solidFill>
                  <a:schemeClr val="tx2"/>
                </a:solidFill>
                <a:latin typeface="Times New Roman" pitchFamily="18" charset="0"/>
              </a:rPr>
              <a:t>RSS</a:t>
            </a:r>
            <a:r>
              <a:rPr lang="en-US" sz="1800" b="1" dirty="0">
                <a:solidFill>
                  <a:schemeClr val="tx2"/>
                </a:solidFill>
              </a:rPr>
              <a:t> (residual sum of squares), where</a:t>
            </a:r>
            <a:endParaRPr lang="en-US" sz="1800" dirty="0">
              <a:solidFill>
                <a:schemeClr val="hlink"/>
              </a:solidFill>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SIMPLE REGRESSION MODEL</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08561" name="Text Box 17"/>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answer is that you would get an apparently perfect fit by drawing a horizontal line through the mean value of </a:t>
            </a:r>
            <a:r>
              <a:rPr lang="en-GB" sz="1500" b="1" i="1" dirty="0"/>
              <a:t>Y</a:t>
            </a:r>
            <a:r>
              <a:rPr lang="en-GB" sz="1500" b="1" dirty="0"/>
              <a:t>.  The sum of the residuals would be zero.</a:t>
            </a:r>
            <a:endParaRPr lang="en-GB" sz="1500" b="1" dirty="0">
              <a:latin typeface="Times New Roman" pitchFamily="18" charset="0"/>
            </a:endParaRPr>
          </a:p>
        </p:txBody>
      </p:sp>
      <p:sp>
        <p:nvSpPr>
          <p:cNvPr id="108575" name="Text Box 31"/>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21</a:t>
            </a:r>
          </a:p>
        </p:txBody>
      </p:sp>
      <p:sp>
        <p:nvSpPr>
          <p:cNvPr id="3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5"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SIMPLE REGRESSION MODEL</a:t>
            </a:r>
            <a:endParaRPr lang="en-GB" sz="1600" dirty="0">
              <a:latin typeface="Times New Roman" pitchFamily="18" charset="0"/>
            </a:endParaRPr>
          </a:p>
        </p:txBody>
      </p:sp>
      <p:sp>
        <p:nvSpPr>
          <p:cNvPr id="33" name="Rectangle 32"/>
          <p:cNvSpPr/>
          <p:nvPr/>
        </p:nvSpPr>
        <p:spPr bwMode="auto">
          <a:xfrm>
            <a:off x="856800" y="923925"/>
            <a:ext cx="7606800" cy="42636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graphicFrame>
        <p:nvGraphicFramePr>
          <p:cNvPr id="37" name="Object 3"/>
          <p:cNvGraphicFramePr>
            <a:graphicFrameLocks noChangeAspect="1"/>
          </p:cNvGraphicFramePr>
          <p:nvPr>
            <p:extLst>
              <p:ext uri="{D42A27DB-BD31-4B8C-83A1-F6EECF244321}">
                <p14:modId xmlns:p14="http://schemas.microsoft.com/office/powerpoint/2010/main" val="327869137"/>
              </p:ext>
            </p:extLst>
          </p:nvPr>
        </p:nvGraphicFramePr>
        <p:xfrm>
          <a:off x="1447800" y="828675"/>
          <a:ext cx="6581775" cy="4500563"/>
        </p:xfrm>
        <a:graphic>
          <a:graphicData uri="http://schemas.openxmlformats.org/presentationml/2006/ole">
            <mc:AlternateContent xmlns:mc="http://schemas.openxmlformats.org/markup-compatibility/2006">
              <mc:Choice xmlns:v="urn:schemas-microsoft-com:vml" Requires="v">
                <p:oleObj spid="_x0000_s108654" name="Worksheet" r:id="rId3" imgW="8944291" imgH="6020282" progId="Excel.Sheet.8">
                  <p:embed/>
                </p:oleObj>
              </mc:Choice>
              <mc:Fallback>
                <p:oleObj name="Worksheet" r:id="rId3" imgW="8944291" imgH="6020282" progId="Excel.Sheet.8">
                  <p:embed/>
                  <p:pic>
                    <p:nvPicPr>
                      <p:cNvPr id="0" name=""/>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828675"/>
                        <a:ext cx="6581775" cy="4500563"/>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8" name="Line 5"/>
          <p:cNvSpPr>
            <a:spLocks noChangeAspect="1" noChangeShapeType="1"/>
          </p:cNvSpPr>
          <p:nvPr/>
        </p:nvSpPr>
        <p:spPr bwMode="auto">
          <a:xfrm flipV="1">
            <a:off x="1571625" y="1376363"/>
            <a:ext cx="1588" cy="31083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Line 9"/>
          <p:cNvSpPr>
            <a:spLocks noChangeAspect="1" noChangeShapeType="1"/>
          </p:cNvSpPr>
          <p:nvPr/>
        </p:nvSpPr>
        <p:spPr bwMode="auto">
          <a:xfrm flipV="1">
            <a:off x="3848100"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0" name="Line 10"/>
          <p:cNvSpPr>
            <a:spLocks noChangeAspect="1" noChangeShapeType="1"/>
          </p:cNvSpPr>
          <p:nvPr/>
        </p:nvSpPr>
        <p:spPr bwMode="auto">
          <a:xfrm flipV="1">
            <a:off x="4733925"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1" name="Line 11"/>
          <p:cNvSpPr>
            <a:spLocks noChangeAspect="1" noChangeShapeType="1"/>
          </p:cNvSpPr>
          <p:nvPr/>
        </p:nvSpPr>
        <p:spPr bwMode="auto">
          <a:xfrm flipV="1">
            <a:off x="5611813"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2" name="Line 16"/>
          <p:cNvSpPr>
            <a:spLocks noChangeAspect="1" noChangeShapeType="1"/>
          </p:cNvSpPr>
          <p:nvPr/>
        </p:nvSpPr>
        <p:spPr bwMode="auto">
          <a:xfrm flipV="1">
            <a:off x="2960688"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3" name="Line 5"/>
          <p:cNvSpPr>
            <a:spLocks noChangeAspect="1" noChangeShapeType="1"/>
          </p:cNvSpPr>
          <p:nvPr/>
        </p:nvSpPr>
        <p:spPr bwMode="auto">
          <a:xfrm>
            <a:off x="1571625" y="4484688"/>
            <a:ext cx="5027613" cy="1587"/>
          </a:xfrm>
          <a:prstGeom prst="line">
            <a:avLst/>
          </a:prstGeom>
          <a:noFill/>
          <a:ln w="127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4" name="Text Box 6"/>
          <p:cNvSpPr txBox="1">
            <a:spLocks noChangeAspect="1" noChangeArrowheads="1"/>
          </p:cNvSpPr>
          <p:nvPr/>
        </p:nvSpPr>
        <p:spPr bwMode="auto">
          <a:xfrm>
            <a:off x="1295399" y="1323974"/>
            <a:ext cx="276225" cy="2762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Y</a:t>
            </a:r>
            <a:endParaRPr lang="en-US" sz="2400" dirty="0">
              <a:solidFill>
                <a:schemeClr val="hlink"/>
              </a:solidFill>
              <a:latin typeface="+mn-lt"/>
            </a:endParaRPr>
          </a:p>
        </p:txBody>
      </p:sp>
      <p:grpSp>
        <p:nvGrpSpPr>
          <p:cNvPr id="45" name="Group 23"/>
          <p:cNvGrpSpPr>
            <a:grpSpLocks/>
          </p:cNvGrpSpPr>
          <p:nvPr/>
        </p:nvGrpSpPr>
        <p:grpSpPr bwMode="auto">
          <a:xfrm>
            <a:off x="2841625" y="4521200"/>
            <a:ext cx="4021138" cy="376238"/>
            <a:chOff x="1790" y="2758"/>
            <a:chExt cx="2533" cy="237"/>
          </a:xfrm>
        </p:grpSpPr>
        <p:sp>
          <p:nvSpPr>
            <p:cNvPr id="46" name="Text Box 24"/>
            <p:cNvSpPr txBox="1">
              <a:spLocks noChangeAspect="1" noChangeArrowheads="1"/>
            </p:cNvSpPr>
            <p:nvPr/>
          </p:nvSpPr>
          <p:spPr bwMode="auto">
            <a:xfrm>
              <a:off x="4202" y="2760"/>
              <a:ext cx="121" cy="12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a:solidFill>
                    <a:schemeClr val="tx2"/>
                  </a:solidFill>
                  <a:latin typeface="+mn-lt"/>
                </a:rPr>
                <a:t>X</a:t>
              </a:r>
              <a:endParaRPr lang="en-US" sz="2400">
                <a:solidFill>
                  <a:schemeClr val="hlink"/>
                </a:solidFill>
                <a:latin typeface="+mn-lt"/>
              </a:endParaRPr>
            </a:p>
          </p:txBody>
        </p:sp>
        <p:sp>
          <p:nvSpPr>
            <p:cNvPr id="47" name="Text Box 25"/>
            <p:cNvSpPr txBox="1">
              <a:spLocks noChangeAspect="1" noChangeArrowheads="1"/>
            </p:cNvSpPr>
            <p:nvPr/>
          </p:nvSpPr>
          <p:spPr bwMode="auto">
            <a:xfrm>
              <a:off x="1790" y="2761"/>
              <a:ext cx="215"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1</a:t>
              </a:r>
              <a:endParaRPr lang="en-US" sz="2400" dirty="0">
                <a:solidFill>
                  <a:schemeClr val="hlink"/>
                </a:solidFill>
                <a:latin typeface="+mn-lt"/>
              </a:endParaRPr>
            </a:p>
          </p:txBody>
        </p:sp>
        <p:sp>
          <p:nvSpPr>
            <p:cNvPr id="48" name="Text Box 26"/>
            <p:cNvSpPr txBox="1">
              <a:spLocks noChangeAspect="1" noChangeArrowheads="1"/>
            </p:cNvSpPr>
            <p:nvPr/>
          </p:nvSpPr>
          <p:spPr bwMode="auto">
            <a:xfrm>
              <a:off x="2352" y="2761"/>
              <a:ext cx="215"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2</a:t>
              </a:r>
              <a:endParaRPr lang="en-US" sz="2400" dirty="0">
                <a:solidFill>
                  <a:schemeClr val="hlink"/>
                </a:solidFill>
                <a:latin typeface="+mn-lt"/>
              </a:endParaRPr>
            </a:p>
          </p:txBody>
        </p:sp>
        <p:sp>
          <p:nvSpPr>
            <p:cNvPr id="49" name="Text Box 27"/>
            <p:cNvSpPr txBox="1">
              <a:spLocks noChangeAspect="1" noChangeArrowheads="1"/>
            </p:cNvSpPr>
            <p:nvPr/>
          </p:nvSpPr>
          <p:spPr bwMode="auto">
            <a:xfrm>
              <a:off x="2913" y="2758"/>
              <a:ext cx="239" cy="23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3</a:t>
              </a:r>
              <a:endParaRPr lang="en-US" sz="2400" dirty="0">
                <a:solidFill>
                  <a:schemeClr val="hlink"/>
                </a:solidFill>
                <a:latin typeface="+mn-lt"/>
              </a:endParaRPr>
            </a:p>
          </p:txBody>
        </p:sp>
        <p:sp>
          <p:nvSpPr>
            <p:cNvPr id="50" name="Text Box 28"/>
            <p:cNvSpPr txBox="1">
              <a:spLocks noChangeAspect="1" noChangeArrowheads="1"/>
            </p:cNvSpPr>
            <p:nvPr/>
          </p:nvSpPr>
          <p:spPr bwMode="auto">
            <a:xfrm>
              <a:off x="3466" y="2761"/>
              <a:ext cx="286"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a:solidFill>
                    <a:schemeClr val="tx2"/>
                  </a:solidFill>
                  <a:latin typeface="+mn-lt"/>
                </a:rPr>
                <a:t>X</a:t>
              </a:r>
              <a:r>
                <a:rPr lang="en-US" sz="1800" b="1" baseline="-25000">
                  <a:solidFill>
                    <a:schemeClr val="tx2"/>
                  </a:solidFill>
                  <a:latin typeface="+mn-lt"/>
                </a:rPr>
                <a:t>4</a:t>
              </a:r>
              <a:endParaRPr lang="en-US" sz="2400">
                <a:solidFill>
                  <a:srgbClr val="FF0000"/>
                </a:solidFill>
                <a:latin typeface="+mn-lt"/>
              </a:endParaRPr>
            </a:p>
          </p:txBody>
        </p:sp>
      </p:grpSp>
      <p:graphicFrame>
        <p:nvGraphicFramePr>
          <p:cNvPr id="51" name="Object 50"/>
          <p:cNvGraphicFramePr>
            <a:graphicFrameLocks noChangeAspect="1"/>
          </p:cNvGraphicFramePr>
          <p:nvPr>
            <p:extLst>
              <p:ext uri="{D42A27DB-BD31-4B8C-83A1-F6EECF244321}">
                <p14:modId xmlns:p14="http://schemas.microsoft.com/office/powerpoint/2010/main" val="1530206759"/>
              </p:ext>
            </p:extLst>
          </p:nvPr>
        </p:nvGraphicFramePr>
        <p:xfrm>
          <a:off x="3025775" y="2484438"/>
          <a:ext cx="228600" cy="303212"/>
        </p:xfrm>
        <a:graphic>
          <a:graphicData uri="http://schemas.openxmlformats.org/presentationml/2006/ole">
            <mc:AlternateContent xmlns:mc="http://schemas.openxmlformats.org/markup-compatibility/2006">
              <mc:Choice xmlns:v="urn:schemas-microsoft-com:vml" Requires="v">
                <p:oleObj spid="_x0000_s108655" name="Equation" r:id="rId5" imgW="228600" imgH="304560" progId="Equation.DSMT4">
                  <p:embed/>
                </p:oleObj>
              </mc:Choice>
              <mc:Fallback>
                <p:oleObj name="Equation" r:id="rId5" imgW="228600" imgH="30456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25775" y="2484438"/>
                        <a:ext cx="2286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2" name="Object 51"/>
          <p:cNvGraphicFramePr>
            <a:graphicFrameLocks noChangeAspect="1"/>
          </p:cNvGraphicFramePr>
          <p:nvPr>
            <p:extLst>
              <p:ext uri="{D42A27DB-BD31-4B8C-83A1-F6EECF244321}">
                <p14:modId xmlns:p14="http://schemas.microsoft.com/office/powerpoint/2010/main" val="794790358"/>
              </p:ext>
            </p:extLst>
          </p:nvPr>
        </p:nvGraphicFramePr>
        <p:xfrm>
          <a:off x="3895725" y="3236913"/>
          <a:ext cx="241300" cy="303212"/>
        </p:xfrm>
        <a:graphic>
          <a:graphicData uri="http://schemas.openxmlformats.org/presentationml/2006/ole">
            <mc:AlternateContent xmlns:mc="http://schemas.openxmlformats.org/markup-compatibility/2006">
              <mc:Choice xmlns:v="urn:schemas-microsoft-com:vml" Requires="v">
                <p:oleObj spid="_x0000_s108656" name="Equation" r:id="rId7" imgW="241200" imgH="304560" progId="Equation.DSMT4">
                  <p:embed/>
                </p:oleObj>
              </mc:Choice>
              <mc:Fallback>
                <p:oleObj name="Equation" r:id="rId7" imgW="241200" imgH="30456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95725" y="3236913"/>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3" name="Object 52"/>
          <p:cNvGraphicFramePr>
            <a:graphicFrameLocks noChangeAspect="1"/>
          </p:cNvGraphicFramePr>
          <p:nvPr>
            <p:extLst>
              <p:ext uri="{D42A27DB-BD31-4B8C-83A1-F6EECF244321}">
                <p14:modId xmlns:p14="http://schemas.microsoft.com/office/powerpoint/2010/main" val="649937269"/>
              </p:ext>
            </p:extLst>
          </p:nvPr>
        </p:nvGraphicFramePr>
        <p:xfrm>
          <a:off x="4772025" y="3036888"/>
          <a:ext cx="241300" cy="303212"/>
        </p:xfrm>
        <a:graphic>
          <a:graphicData uri="http://schemas.openxmlformats.org/presentationml/2006/ole">
            <mc:AlternateContent xmlns:mc="http://schemas.openxmlformats.org/markup-compatibility/2006">
              <mc:Choice xmlns:v="urn:schemas-microsoft-com:vml" Requires="v">
                <p:oleObj spid="_x0000_s108657" name="Equation" r:id="rId9" imgW="241200" imgH="304560" progId="Equation.DSMT4">
                  <p:embed/>
                </p:oleObj>
              </mc:Choice>
              <mc:Fallback>
                <p:oleObj name="Equation" r:id="rId9" imgW="241200" imgH="30456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72025" y="3036888"/>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4" name="Object 53"/>
          <p:cNvGraphicFramePr>
            <a:graphicFrameLocks noChangeAspect="1"/>
          </p:cNvGraphicFramePr>
          <p:nvPr>
            <p:extLst>
              <p:ext uri="{D42A27DB-BD31-4B8C-83A1-F6EECF244321}">
                <p14:modId xmlns:p14="http://schemas.microsoft.com/office/powerpoint/2010/main" val="1880512291"/>
              </p:ext>
            </p:extLst>
          </p:nvPr>
        </p:nvGraphicFramePr>
        <p:xfrm>
          <a:off x="5676900" y="1217613"/>
          <a:ext cx="241300" cy="303212"/>
        </p:xfrm>
        <a:graphic>
          <a:graphicData uri="http://schemas.openxmlformats.org/presentationml/2006/ole">
            <mc:AlternateContent xmlns:mc="http://schemas.openxmlformats.org/markup-compatibility/2006">
              <mc:Choice xmlns:v="urn:schemas-microsoft-com:vml" Requires="v">
                <p:oleObj spid="_x0000_s108658" name="Equation" r:id="rId11" imgW="241200" imgH="304560" progId="Equation.DSMT4">
                  <p:embed/>
                </p:oleObj>
              </mc:Choice>
              <mc:Fallback>
                <p:oleObj name="Equation" r:id="rId11" imgW="241200" imgH="30456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676900" y="1217613"/>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5" name="Line 22"/>
          <p:cNvSpPr>
            <a:spLocks noChangeAspect="1" noChangeShapeType="1"/>
          </p:cNvSpPr>
          <p:nvPr/>
        </p:nvSpPr>
        <p:spPr bwMode="auto">
          <a:xfrm>
            <a:off x="1571625" y="2611438"/>
            <a:ext cx="5027613" cy="1587"/>
          </a:xfrm>
          <a:prstGeom prst="line">
            <a:avLst/>
          </a:prstGeom>
          <a:noFill/>
          <a:ln w="1905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6" name="Line 28"/>
          <p:cNvSpPr>
            <a:spLocks noChangeAspect="1" noChangeShapeType="1"/>
          </p:cNvSpPr>
          <p:nvPr/>
        </p:nvSpPr>
        <p:spPr bwMode="auto">
          <a:xfrm flipV="1">
            <a:off x="3848100" y="2628900"/>
            <a:ext cx="1588" cy="547688"/>
          </a:xfrm>
          <a:prstGeom prst="line">
            <a:avLst/>
          </a:prstGeom>
          <a:noFill/>
          <a:ln w="12700">
            <a:solidFill>
              <a:srgbClr val="000000"/>
            </a:solidFill>
            <a:prstDash val="sysDot"/>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7" name="Line 27"/>
          <p:cNvSpPr>
            <a:spLocks noChangeAspect="1" noChangeShapeType="1"/>
          </p:cNvSpPr>
          <p:nvPr/>
        </p:nvSpPr>
        <p:spPr bwMode="auto">
          <a:xfrm flipV="1">
            <a:off x="4724400" y="2628900"/>
            <a:ext cx="1588" cy="365125"/>
          </a:xfrm>
          <a:prstGeom prst="line">
            <a:avLst/>
          </a:prstGeom>
          <a:noFill/>
          <a:ln w="12700">
            <a:solidFill>
              <a:srgbClr val="000000"/>
            </a:solidFill>
            <a:prstDash val="sysDot"/>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Line 26"/>
          <p:cNvSpPr>
            <a:spLocks noChangeAspect="1" noChangeShapeType="1"/>
          </p:cNvSpPr>
          <p:nvPr/>
        </p:nvSpPr>
        <p:spPr bwMode="auto">
          <a:xfrm flipV="1">
            <a:off x="5611813" y="1549400"/>
            <a:ext cx="6350" cy="1004888"/>
          </a:xfrm>
          <a:prstGeom prst="line">
            <a:avLst/>
          </a:prstGeom>
          <a:noFill/>
          <a:ln w="12700">
            <a:solidFill>
              <a:srgbClr val="000000"/>
            </a:solidFill>
            <a:prstDash val="sysDot"/>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59" name="Object 58"/>
          <p:cNvGraphicFramePr>
            <a:graphicFrameLocks noChangeAspect="1"/>
          </p:cNvGraphicFramePr>
          <p:nvPr>
            <p:extLst>
              <p:ext uri="{D42A27DB-BD31-4B8C-83A1-F6EECF244321}">
                <p14:modId xmlns:p14="http://schemas.microsoft.com/office/powerpoint/2010/main" val="533380003"/>
              </p:ext>
            </p:extLst>
          </p:nvPr>
        </p:nvGraphicFramePr>
        <p:xfrm>
          <a:off x="1295400" y="2468563"/>
          <a:ext cx="203200" cy="239712"/>
        </p:xfrm>
        <a:graphic>
          <a:graphicData uri="http://schemas.openxmlformats.org/presentationml/2006/ole">
            <mc:AlternateContent xmlns:mc="http://schemas.openxmlformats.org/markup-compatibility/2006">
              <mc:Choice xmlns:v="urn:schemas-microsoft-com:vml" Requires="v">
                <p:oleObj spid="_x0000_s108659" name="Equation" r:id="rId13" imgW="203040" imgH="241200" progId="Equation.DSMT4">
                  <p:embed/>
                </p:oleObj>
              </mc:Choice>
              <mc:Fallback>
                <p:oleObj name="Equation" r:id="rId13" imgW="203040" imgH="241200" progId="Equation.DSMT4">
                  <p:embed/>
                  <p:pic>
                    <p:nvPicPr>
                      <p:cNvPr id="0" name=""/>
                      <p:cNvPicPr>
                        <a:picLocks noChangeAspect="1" noChangeArrowheads="1"/>
                      </p:cNvPicPr>
                      <p:nvPr/>
                    </p:nvPicPr>
                    <p:blipFill>
                      <a:blip r:embed="rId14"/>
                      <a:srcRect/>
                      <a:stretch>
                        <a:fillRect/>
                      </a:stretch>
                    </p:blipFill>
                    <p:spPr bwMode="auto">
                      <a:xfrm>
                        <a:off x="1295400" y="2468563"/>
                        <a:ext cx="203200" cy="239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09585" name="Text Box 17"/>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You must prevent negative residuals from cancelling positive ones, and one way to do this is to use the squares of the residuals.</a:t>
            </a:r>
            <a:endParaRPr lang="en-GB" sz="1500" b="1">
              <a:latin typeface="Times New Roman" pitchFamily="18" charset="0"/>
            </a:endParaRPr>
          </a:p>
        </p:txBody>
      </p:sp>
      <p:sp>
        <p:nvSpPr>
          <p:cNvPr id="109596" name="Text Box 2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22</a:t>
            </a:r>
          </a:p>
        </p:txBody>
      </p:sp>
      <p:sp>
        <p:nvSpPr>
          <p:cNvPr id="3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5"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SIMPLE REGRESSION MODEL</a:t>
            </a:r>
            <a:endParaRPr lang="en-GB" sz="1600" dirty="0">
              <a:latin typeface="Times New Roman" pitchFamily="18" charset="0"/>
            </a:endParaRPr>
          </a:p>
        </p:txBody>
      </p:sp>
      <p:sp>
        <p:nvSpPr>
          <p:cNvPr id="47" name="Rectangle 46"/>
          <p:cNvSpPr/>
          <p:nvPr/>
        </p:nvSpPr>
        <p:spPr bwMode="auto">
          <a:xfrm>
            <a:off x="856800" y="923925"/>
            <a:ext cx="7606800" cy="42636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graphicFrame>
        <p:nvGraphicFramePr>
          <p:cNvPr id="48" name="Object 3"/>
          <p:cNvGraphicFramePr>
            <a:graphicFrameLocks noChangeAspect="1"/>
          </p:cNvGraphicFramePr>
          <p:nvPr>
            <p:extLst>
              <p:ext uri="{D42A27DB-BD31-4B8C-83A1-F6EECF244321}">
                <p14:modId xmlns:p14="http://schemas.microsoft.com/office/powerpoint/2010/main" val="1500943673"/>
              </p:ext>
            </p:extLst>
          </p:nvPr>
        </p:nvGraphicFramePr>
        <p:xfrm>
          <a:off x="1447800" y="828675"/>
          <a:ext cx="6581775" cy="4500563"/>
        </p:xfrm>
        <a:graphic>
          <a:graphicData uri="http://schemas.openxmlformats.org/presentationml/2006/ole">
            <mc:AlternateContent xmlns:mc="http://schemas.openxmlformats.org/markup-compatibility/2006">
              <mc:Choice xmlns:v="urn:schemas-microsoft-com:vml" Requires="v">
                <p:oleObj spid="_x0000_s109685" name="Worksheet" r:id="rId3" imgW="8944291" imgH="6020282" progId="Excel.Sheet.8">
                  <p:embed/>
                </p:oleObj>
              </mc:Choice>
              <mc:Fallback>
                <p:oleObj name="Worksheet" r:id="rId3" imgW="8944291" imgH="6020282" progId="Excel.Sheet.8">
                  <p:embed/>
                  <p:pic>
                    <p:nvPicPr>
                      <p:cNvPr id="0" name=""/>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828675"/>
                        <a:ext cx="6581775" cy="4500563"/>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9" name="Line 5"/>
          <p:cNvSpPr>
            <a:spLocks noChangeAspect="1" noChangeShapeType="1"/>
          </p:cNvSpPr>
          <p:nvPr/>
        </p:nvSpPr>
        <p:spPr bwMode="auto">
          <a:xfrm flipV="1">
            <a:off x="1571625" y="1376363"/>
            <a:ext cx="1588" cy="31083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0" name="Line 9"/>
          <p:cNvSpPr>
            <a:spLocks noChangeAspect="1" noChangeShapeType="1"/>
          </p:cNvSpPr>
          <p:nvPr/>
        </p:nvSpPr>
        <p:spPr bwMode="auto">
          <a:xfrm flipV="1">
            <a:off x="3848100"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1" name="Line 10"/>
          <p:cNvSpPr>
            <a:spLocks noChangeAspect="1" noChangeShapeType="1"/>
          </p:cNvSpPr>
          <p:nvPr/>
        </p:nvSpPr>
        <p:spPr bwMode="auto">
          <a:xfrm flipV="1">
            <a:off x="4733925"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2" name="Line 11"/>
          <p:cNvSpPr>
            <a:spLocks noChangeAspect="1" noChangeShapeType="1"/>
          </p:cNvSpPr>
          <p:nvPr/>
        </p:nvSpPr>
        <p:spPr bwMode="auto">
          <a:xfrm flipV="1">
            <a:off x="5611813"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3" name="Line 16"/>
          <p:cNvSpPr>
            <a:spLocks noChangeAspect="1" noChangeShapeType="1"/>
          </p:cNvSpPr>
          <p:nvPr/>
        </p:nvSpPr>
        <p:spPr bwMode="auto">
          <a:xfrm flipV="1">
            <a:off x="2960688"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4" name="Line 5"/>
          <p:cNvSpPr>
            <a:spLocks noChangeAspect="1" noChangeShapeType="1"/>
          </p:cNvSpPr>
          <p:nvPr/>
        </p:nvSpPr>
        <p:spPr bwMode="auto">
          <a:xfrm>
            <a:off x="1571625" y="4484688"/>
            <a:ext cx="5027613" cy="1587"/>
          </a:xfrm>
          <a:prstGeom prst="line">
            <a:avLst/>
          </a:prstGeom>
          <a:noFill/>
          <a:ln w="127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5" name="Text Box 6"/>
          <p:cNvSpPr txBox="1">
            <a:spLocks noChangeAspect="1" noChangeArrowheads="1"/>
          </p:cNvSpPr>
          <p:nvPr/>
        </p:nvSpPr>
        <p:spPr bwMode="auto">
          <a:xfrm>
            <a:off x="1295399" y="1323974"/>
            <a:ext cx="276225" cy="2762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Y</a:t>
            </a:r>
            <a:endParaRPr lang="en-US" sz="2400" dirty="0">
              <a:solidFill>
                <a:schemeClr val="hlink"/>
              </a:solidFill>
              <a:latin typeface="+mn-lt"/>
            </a:endParaRPr>
          </a:p>
        </p:txBody>
      </p:sp>
      <p:grpSp>
        <p:nvGrpSpPr>
          <p:cNvPr id="56" name="Group 23"/>
          <p:cNvGrpSpPr>
            <a:grpSpLocks/>
          </p:cNvGrpSpPr>
          <p:nvPr/>
        </p:nvGrpSpPr>
        <p:grpSpPr bwMode="auto">
          <a:xfrm>
            <a:off x="2841625" y="4521200"/>
            <a:ext cx="4021138" cy="376238"/>
            <a:chOff x="1790" y="2758"/>
            <a:chExt cx="2533" cy="237"/>
          </a:xfrm>
        </p:grpSpPr>
        <p:sp>
          <p:nvSpPr>
            <p:cNvPr id="57" name="Text Box 24"/>
            <p:cNvSpPr txBox="1">
              <a:spLocks noChangeAspect="1" noChangeArrowheads="1"/>
            </p:cNvSpPr>
            <p:nvPr/>
          </p:nvSpPr>
          <p:spPr bwMode="auto">
            <a:xfrm>
              <a:off x="4202" y="2760"/>
              <a:ext cx="121" cy="12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a:solidFill>
                    <a:schemeClr val="tx2"/>
                  </a:solidFill>
                  <a:latin typeface="+mn-lt"/>
                </a:rPr>
                <a:t>X</a:t>
              </a:r>
              <a:endParaRPr lang="en-US" sz="2400">
                <a:solidFill>
                  <a:schemeClr val="hlink"/>
                </a:solidFill>
                <a:latin typeface="+mn-lt"/>
              </a:endParaRPr>
            </a:p>
          </p:txBody>
        </p:sp>
        <p:sp>
          <p:nvSpPr>
            <p:cNvPr id="58" name="Text Box 25"/>
            <p:cNvSpPr txBox="1">
              <a:spLocks noChangeAspect="1" noChangeArrowheads="1"/>
            </p:cNvSpPr>
            <p:nvPr/>
          </p:nvSpPr>
          <p:spPr bwMode="auto">
            <a:xfrm>
              <a:off x="1790" y="2761"/>
              <a:ext cx="215"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1</a:t>
              </a:r>
              <a:endParaRPr lang="en-US" sz="2400" dirty="0">
                <a:solidFill>
                  <a:schemeClr val="hlink"/>
                </a:solidFill>
                <a:latin typeface="+mn-lt"/>
              </a:endParaRPr>
            </a:p>
          </p:txBody>
        </p:sp>
        <p:sp>
          <p:nvSpPr>
            <p:cNvPr id="59" name="Text Box 26"/>
            <p:cNvSpPr txBox="1">
              <a:spLocks noChangeAspect="1" noChangeArrowheads="1"/>
            </p:cNvSpPr>
            <p:nvPr/>
          </p:nvSpPr>
          <p:spPr bwMode="auto">
            <a:xfrm>
              <a:off x="2352" y="2761"/>
              <a:ext cx="215"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2</a:t>
              </a:r>
              <a:endParaRPr lang="en-US" sz="2400" dirty="0">
                <a:solidFill>
                  <a:schemeClr val="hlink"/>
                </a:solidFill>
                <a:latin typeface="+mn-lt"/>
              </a:endParaRPr>
            </a:p>
          </p:txBody>
        </p:sp>
        <p:sp>
          <p:nvSpPr>
            <p:cNvPr id="60" name="Text Box 27"/>
            <p:cNvSpPr txBox="1">
              <a:spLocks noChangeAspect="1" noChangeArrowheads="1"/>
            </p:cNvSpPr>
            <p:nvPr/>
          </p:nvSpPr>
          <p:spPr bwMode="auto">
            <a:xfrm>
              <a:off x="2913" y="2758"/>
              <a:ext cx="239" cy="23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3</a:t>
              </a:r>
              <a:endParaRPr lang="en-US" sz="2400" dirty="0">
                <a:solidFill>
                  <a:schemeClr val="hlink"/>
                </a:solidFill>
                <a:latin typeface="+mn-lt"/>
              </a:endParaRPr>
            </a:p>
          </p:txBody>
        </p:sp>
        <p:sp>
          <p:nvSpPr>
            <p:cNvPr id="61" name="Text Box 28"/>
            <p:cNvSpPr txBox="1">
              <a:spLocks noChangeAspect="1" noChangeArrowheads="1"/>
            </p:cNvSpPr>
            <p:nvPr/>
          </p:nvSpPr>
          <p:spPr bwMode="auto">
            <a:xfrm>
              <a:off x="3466" y="2761"/>
              <a:ext cx="286"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a:solidFill>
                    <a:schemeClr val="tx2"/>
                  </a:solidFill>
                  <a:latin typeface="+mn-lt"/>
                </a:rPr>
                <a:t>X</a:t>
              </a:r>
              <a:r>
                <a:rPr lang="en-US" sz="1800" b="1" baseline="-25000">
                  <a:solidFill>
                    <a:schemeClr val="tx2"/>
                  </a:solidFill>
                  <a:latin typeface="+mn-lt"/>
                </a:rPr>
                <a:t>4</a:t>
              </a:r>
              <a:endParaRPr lang="en-US" sz="2400">
                <a:solidFill>
                  <a:srgbClr val="FF0000"/>
                </a:solidFill>
                <a:latin typeface="+mn-lt"/>
              </a:endParaRPr>
            </a:p>
          </p:txBody>
        </p:sp>
      </p:grpSp>
      <p:graphicFrame>
        <p:nvGraphicFramePr>
          <p:cNvPr id="62" name="Object 61"/>
          <p:cNvGraphicFramePr>
            <a:graphicFrameLocks noChangeAspect="1"/>
          </p:cNvGraphicFramePr>
          <p:nvPr>
            <p:extLst>
              <p:ext uri="{D42A27DB-BD31-4B8C-83A1-F6EECF244321}">
                <p14:modId xmlns:p14="http://schemas.microsoft.com/office/powerpoint/2010/main" val="2487289389"/>
              </p:ext>
            </p:extLst>
          </p:nvPr>
        </p:nvGraphicFramePr>
        <p:xfrm>
          <a:off x="3025775" y="2484438"/>
          <a:ext cx="228600" cy="303212"/>
        </p:xfrm>
        <a:graphic>
          <a:graphicData uri="http://schemas.openxmlformats.org/presentationml/2006/ole">
            <mc:AlternateContent xmlns:mc="http://schemas.openxmlformats.org/markup-compatibility/2006">
              <mc:Choice xmlns:v="urn:schemas-microsoft-com:vml" Requires="v">
                <p:oleObj spid="_x0000_s109686" name="Equation" r:id="rId5" imgW="228600" imgH="304560" progId="Equation.DSMT4">
                  <p:embed/>
                </p:oleObj>
              </mc:Choice>
              <mc:Fallback>
                <p:oleObj name="Equation" r:id="rId5" imgW="228600" imgH="30456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25775" y="2484438"/>
                        <a:ext cx="2286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3" name="Object 62"/>
          <p:cNvGraphicFramePr>
            <a:graphicFrameLocks noChangeAspect="1"/>
          </p:cNvGraphicFramePr>
          <p:nvPr>
            <p:extLst>
              <p:ext uri="{D42A27DB-BD31-4B8C-83A1-F6EECF244321}">
                <p14:modId xmlns:p14="http://schemas.microsoft.com/office/powerpoint/2010/main" val="1377328376"/>
              </p:ext>
            </p:extLst>
          </p:nvPr>
        </p:nvGraphicFramePr>
        <p:xfrm>
          <a:off x="3895725" y="3236913"/>
          <a:ext cx="241300" cy="303212"/>
        </p:xfrm>
        <a:graphic>
          <a:graphicData uri="http://schemas.openxmlformats.org/presentationml/2006/ole">
            <mc:AlternateContent xmlns:mc="http://schemas.openxmlformats.org/markup-compatibility/2006">
              <mc:Choice xmlns:v="urn:schemas-microsoft-com:vml" Requires="v">
                <p:oleObj spid="_x0000_s109687" name="Equation" r:id="rId7" imgW="241200" imgH="304560" progId="Equation.DSMT4">
                  <p:embed/>
                </p:oleObj>
              </mc:Choice>
              <mc:Fallback>
                <p:oleObj name="Equation" r:id="rId7" imgW="241200" imgH="30456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95725" y="3236913"/>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4" name="Object 63"/>
          <p:cNvGraphicFramePr>
            <a:graphicFrameLocks noChangeAspect="1"/>
          </p:cNvGraphicFramePr>
          <p:nvPr>
            <p:extLst>
              <p:ext uri="{D42A27DB-BD31-4B8C-83A1-F6EECF244321}">
                <p14:modId xmlns:p14="http://schemas.microsoft.com/office/powerpoint/2010/main" val="1926782484"/>
              </p:ext>
            </p:extLst>
          </p:nvPr>
        </p:nvGraphicFramePr>
        <p:xfrm>
          <a:off x="4772025" y="3036888"/>
          <a:ext cx="241300" cy="303212"/>
        </p:xfrm>
        <a:graphic>
          <a:graphicData uri="http://schemas.openxmlformats.org/presentationml/2006/ole">
            <mc:AlternateContent xmlns:mc="http://schemas.openxmlformats.org/markup-compatibility/2006">
              <mc:Choice xmlns:v="urn:schemas-microsoft-com:vml" Requires="v">
                <p:oleObj spid="_x0000_s109688" name="Equation" r:id="rId9" imgW="241200" imgH="304560" progId="Equation.DSMT4">
                  <p:embed/>
                </p:oleObj>
              </mc:Choice>
              <mc:Fallback>
                <p:oleObj name="Equation" r:id="rId9" imgW="241200" imgH="30456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72025" y="3036888"/>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5" name="Object 64"/>
          <p:cNvGraphicFramePr>
            <a:graphicFrameLocks noChangeAspect="1"/>
          </p:cNvGraphicFramePr>
          <p:nvPr>
            <p:extLst>
              <p:ext uri="{D42A27DB-BD31-4B8C-83A1-F6EECF244321}">
                <p14:modId xmlns:p14="http://schemas.microsoft.com/office/powerpoint/2010/main" val="2775892182"/>
              </p:ext>
            </p:extLst>
          </p:nvPr>
        </p:nvGraphicFramePr>
        <p:xfrm>
          <a:off x="5676900" y="1217613"/>
          <a:ext cx="241300" cy="303212"/>
        </p:xfrm>
        <a:graphic>
          <a:graphicData uri="http://schemas.openxmlformats.org/presentationml/2006/ole">
            <mc:AlternateContent xmlns:mc="http://schemas.openxmlformats.org/markup-compatibility/2006">
              <mc:Choice xmlns:v="urn:schemas-microsoft-com:vml" Requires="v">
                <p:oleObj spid="_x0000_s109689" name="Equation" r:id="rId11" imgW="241200" imgH="304560" progId="Equation.DSMT4">
                  <p:embed/>
                </p:oleObj>
              </mc:Choice>
              <mc:Fallback>
                <p:oleObj name="Equation" r:id="rId11" imgW="241200" imgH="30456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676900" y="1217613"/>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6" name="Line 22"/>
          <p:cNvSpPr>
            <a:spLocks noChangeAspect="1" noChangeShapeType="1"/>
          </p:cNvSpPr>
          <p:nvPr/>
        </p:nvSpPr>
        <p:spPr bwMode="auto">
          <a:xfrm>
            <a:off x="1571625" y="2611438"/>
            <a:ext cx="5027613" cy="1587"/>
          </a:xfrm>
          <a:prstGeom prst="line">
            <a:avLst/>
          </a:prstGeom>
          <a:noFill/>
          <a:ln w="1905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7" name="Line 28"/>
          <p:cNvSpPr>
            <a:spLocks noChangeAspect="1" noChangeShapeType="1"/>
          </p:cNvSpPr>
          <p:nvPr/>
        </p:nvSpPr>
        <p:spPr bwMode="auto">
          <a:xfrm flipV="1">
            <a:off x="3848100" y="2628900"/>
            <a:ext cx="1588" cy="547688"/>
          </a:xfrm>
          <a:prstGeom prst="line">
            <a:avLst/>
          </a:prstGeom>
          <a:noFill/>
          <a:ln w="12700">
            <a:solidFill>
              <a:srgbClr val="000000"/>
            </a:solidFill>
            <a:prstDash val="sysDot"/>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8" name="Line 27"/>
          <p:cNvSpPr>
            <a:spLocks noChangeAspect="1" noChangeShapeType="1"/>
          </p:cNvSpPr>
          <p:nvPr/>
        </p:nvSpPr>
        <p:spPr bwMode="auto">
          <a:xfrm flipV="1">
            <a:off x="4724400" y="2628900"/>
            <a:ext cx="1588" cy="365125"/>
          </a:xfrm>
          <a:prstGeom prst="line">
            <a:avLst/>
          </a:prstGeom>
          <a:noFill/>
          <a:ln w="12700">
            <a:solidFill>
              <a:srgbClr val="000000"/>
            </a:solidFill>
            <a:prstDash val="sysDot"/>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9" name="Line 26"/>
          <p:cNvSpPr>
            <a:spLocks noChangeAspect="1" noChangeShapeType="1"/>
          </p:cNvSpPr>
          <p:nvPr/>
        </p:nvSpPr>
        <p:spPr bwMode="auto">
          <a:xfrm flipV="1">
            <a:off x="5611813" y="1549400"/>
            <a:ext cx="6350" cy="1004888"/>
          </a:xfrm>
          <a:prstGeom prst="line">
            <a:avLst/>
          </a:prstGeom>
          <a:noFill/>
          <a:ln w="12700">
            <a:solidFill>
              <a:srgbClr val="000000"/>
            </a:solidFill>
            <a:prstDash val="sysDot"/>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7" name="Object 6"/>
          <p:cNvGraphicFramePr>
            <a:graphicFrameLocks noChangeAspect="1"/>
          </p:cNvGraphicFramePr>
          <p:nvPr>
            <p:extLst>
              <p:ext uri="{D42A27DB-BD31-4B8C-83A1-F6EECF244321}">
                <p14:modId xmlns:p14="http://schemas.microsoft.com/office/powerpoint/2010/main" val="1133262336"/>
              </p:ext>
            </p:extLst>
          </p:nvPr>
        </p:nvGraphicFramePr>
        <p:xfrm>
          <a:off x="1295400" y="2468563"/>
          <a:ext cx="203200" cy="239712"/>
        </p:xfrm>
        <a:graphic>
          <a:graphicData uri="http://schemas.openxmlformats.org/presentationml/2006/ole">
            <mc:AlternateContent xmlns:mc="http://schemas.openxmlformats.org/markup-compatibility/2006">
              <mc:Choice xmlns:v="urn:schemas-microsoft-com:vml" Requires="v">
                <p:oleObj spid="_x0000_s109690" name="Equation" r:id="rId13" imgW="203040" imgH="241200" progId="Equation.DSMT4">
                  <p:embed/>
                </p:oleObj>
              </mc:Choice>
              <mc:Fallback>
                <p:oleObj name="Equation" r:id="rId13" imgW="203040" imgH="241200" progId="Equation.DSMT4">
                  <p:embed/>
                  <p:pic>
                    <p:nvPicPr>
                      <p:cNvPr id="0" name="Object 40"/>
                      <p:cNvPicPr>
                        <a:picLocks noChangeAspect="1" noChangeArrowheads="1"/>
                      </p:cNvPicPr>
                      <p:nvPr/>
                    </p:nvPicPr>
                    <p:blipFill>
                      <a:blip r:embed="rId14"/>
                      <a:srcRect/>
                      <a:stretch>
                        <a:fillRect/>
                      </a:stretch>
                    </p:blipFill>
                    <p:spPr bwMode="auto">
                      <a:xfrm>
                        <a:off x="1295400" y="2468563"/>
                        <a:ext cx="203200" cy="239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1633" name="Text Box 17"/>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Of course there are other ways of dealing with the problem.  The least squares criterion has the attraction that the estimators derived with it have desirable properties, provided that certain conditions are satisfied. </a:t>
            </a:r>
            <a:endParaRPr lang="en-GB" sz="1500" b="1" dirty="0">
              <a:latin typeface="Times New Roman" pitchFamily="18" charset="0"/>
            </a:endParaRPr>
          </a:p>
        </p:txBody>
      </p:sp>
      <p:sp>
        <p:nvSpPr>
          <p:cNvPr id="111644" name="Text Box 2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23</a:t>
            </a:r>
          </a:p>
        </p:txBody>
      </p:sp>
      <p:sp>
        <p:nvSpPr>
          <p:cNvPr id="3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5"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SIMPLE REGRESSION MODEL</a:t>
            </a:r>
            <a:endParaRPr lang="en-GB" sz="1600" dirty="0">
              <a:latin typeface="Times New Roman" pitchFamily="18" charset="0"/>
            </a:endParaRPr>
          </a:p>
        </p:txBody>
      </p:sp>
      <p:sp>
        <p:nvSpPr>
          <p:cNvPr id="33" name="Rectangle 32"/>
          <p:cNvSpPr/>
          <p:nvPr/>
        </p:nvSpPr>
        <p:spPr bwMode="auto">
          <a:xfrm>
            <a:off x="856800" y="923925"/>
            <a:ext cx="7606800" cy="42636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graphicFrame>
        <p:nvGraphicFramePr>
          <p:cNvPr id="36" name="Object 3"/>
          <p:cNvGraphicFramePr>
            <a:graphicFrameLocks noChangeAspect="1"/>
          </p:cNvGraphicFramePr>
          <p:nvPr>
            <p:extLst>
              <p:ext uri="{D42A27DB-BD31-4B8C-83A1-F6EECF244321}">
                <p14:modId xmlns:p14="http://schemas.microsoft.com/office/powerpoint/2010/main" val="327869137"/>
              </p:ext>
            </p:extLst>
          </p:nvPr>
        </p:nvGraphicFramePr>
        <p:xfrm>
          <a:off x="1447800" y="828675"/>
          <a:ext cx="6581775" cy="4500563"/>
        </p:xfrm>
        <a:graphic>
          <a:graphicData uri="http://schemas.openxmlformats.org/presentationml/2006/ole">
            <mc:AlternateContent xmlns:mc="http://schemas.openxmlformats.org/markup-compatibility/2006">
              <mc:Choice xmlns:v="urn:schemas-microsoft-com:vml" Requires="v">
                <p:oleObj spid="_x0000_s111725" name="Worksheet" r:id="rId3" imgW="8944291" imgH="6020282" progId="Excel.Sheet.8">
                  <p:embed/>
                </p:oleObj>
              </mc:Choice>
              <mc:Fallback>
                <p:oleObj name="Worksheet" r:id="rId3" imgW="8944291" imgH="6020282" progId="Excel.Sheet.8">
                  <p:embed/>
                  <p:pic>
                    <p:nvPicPr>
                      <p:cNvPr id="0" name=""/>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828675"/>
                        <a:ext cx="6581775" cy="4500563"/>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8" name="Line 5"/>
          <p:cNvSpPr>
            <a:spLocks noChangeAspect="1" noChangeShapeType="1"/>
          </p:cNvSpPr>
          <p:nvPr/>
        </p:nvSpPr>
        <p:spPr bwMode="auto">
          <a:xfrm flipV="1">
            <a:off x="1571625" y="1376363"/>
            <a:ext cx="1588" cy="31083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Line 9"/>
          <p:cNvSpPr>
            <a:spLocks noChangeAspect="1" noChangeShapeType="1"/>
          </p:cNvSpPr>
          <p:nvPr/>
        </p:nvSpPr>
        <p:spPr bwMode="auto">
          <a:xfrm flipV="1">
            <a:off x="3848100"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0" name="Line 10"/>
          <p:cNvSpPr>
            <a:spLocks noChangeAspect="1" noChangeShapeType="1"/>
          </p:cNvSpPr>
          <p:nvPr/>
        </p:nvSpPr>
        <p:spPr bwMode="auto">
          <a:xfrm flipV="1">
            <a:off x="4733925"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1" name="Line 11"/>
          <p:cNvSpPr>
            <a:spLocks noChangeAspect="1" noChangeShapeType="1"/>
          </p:cNvSpPr>
          <p:nvPr/>
        </p:nvSpPr>
        <p:spPr bwMode="auto">
          <a:xfrm flipV="1">
            <a:off x="5611813"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2" name="Line 16"/>
          <p:cNvSpPr>
            <a:spLocks noChangeAspect="1" noChangeShapeType="1"/>
          </p:cNvSpPr>
          <p:nvPr/>
        </p:nvSpPr>
        <p:spPr bwMode="auto">
          <a:xfrm flipV="1">
            <a:off x="2960688"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3" name="Line 5"/>
          <p:cNvSpPr>
            <a:spLocks noChangeAspect="1" noChangeShapeType="1"/>
          </p:cNvSpPr>
          <p:nvPr/>
        </p:nvSpPr>
        <p:spPr bwMode="auto">
          <a:xfrm>
            <a:off x="1571625" y="4484688"/>
            <a:ext cx="5027613" cy="1587"/>
          </a:xfrm>
          <a:prstGeom prst="line">
            <a:avLst/>
          </a:prstGeom>
          <a:noFill/>
          <a:ln w="127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4" name="Text Box 6"/>
          <p:cNvSpPr txBox="1">
            <a:spLocks noChangeAspect="1" noChangeArrowheads="1"/>
          </p:cNvSpPr>
          <p:nvPr/>
        </p:nvSpPr>
        <p:spPr bwMode="auto">
          <a:xfrm>
            <a:off x="1295399" y="1323974"/>
            <a:ext cx="276225" cy="2762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Y</a:t>
            </a:r>
            <a:endParaRPr lang="en-US" sz="2400" dirty="0">
              <a:solidFill>
                <a:schemeClr val="hlink"/>
              </a:solidFill>
              <a:latin typeface="+mn-lt"/>
            </a:endParaRPr>
          </a:p>
        </p:txBody>
      </p:sp>
      <p:grpSp>
        <p:nvGrpSpPr>
          <p:cNvPr id="45" name="Group 23"/>
          <p:cNvGrpSpPr>
            <a:grpSpLocks/>
          </p:cNvGrpSpPr>
          <p:nvPr/>
        </p:nvGrpSpPr>
        <p:grpSpPr bwMode="auto">
          <a:xfrm>
            <a:off x="2841625" y="4521200"/>
            <a:ext cx="4021138" cy="376238"/>
            <a:chOff x="1790" y="2758"/>
            <a:chExt cx="2533" cy="237"/>
          </a:xfrm>
        </p:grpSpPr>
        <p:sp>
          <p:nvSpPr>
            <p:cNvPr id="46" name="Text Box 24"/>
            <p:cNvSpPr txBox="1">
              <a:spLocks noChangeAspect="1" noChangeArrowheads="1"/>
            </p:cNvSpPr>
            <p:nvPr/>
          </p:nvSpPr>
          <p:spPr bwMode="auto">
            <a:xfrm>
              <a:off x="4202" y="2760"/>
              <a:ext cx="121" cy="12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a:solidFill>
                    <a:schemeClr val="tx2"/>
                  </a:solidFill>
                  <a:latin typeface="+mn-lt"/>
                </a:rPr>
                <a:t>X</a:t>
              </a:r>
              <a:endParaRPr lang="en-US" sz="2400">
                <a:solidFill>
                  <a:schemeClr val="hlink"/>
                </a:solidFill>
                <a:latin typeface="+mn-lt"/>
              </a:endParaRPr>
            </a:p>
          </p:txBody>
        </p:sp>
        <p:sp>
          <p:nvSpPr>
            <p:cNvPr id="47" name="Text Box 25"/>
            <p:cNvSpPr txBox="1">
              <a:spLocks noChangeAspect="1" noChangeArrowheads="1"/>
            </p:cNvSpPr>
            <p:nvPr/>
          </p:nvSpPr>
          <p:spPr bwMode="auto">
            <a:xfrm>
              <a:off x="1790" y="2761"/>
              <a:ext cx="215"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1</a:t>
              </a:r>
              <a:endParaRPr lang="en-US" sz="2400" dirty="0">
                <a:solidFill>
                  <a:schemeClr val="hlink"/>
                </a:solidFill>
                <a:latin typeface="+mn-lt"/>
              </a:endParaRPr>
            </a:p>
          </p:txBody>
        </p:sp>
        <p:sp>
          <p:nvSpPr>
            <p:cNvPr id="48" name="Text Box 26"/>
            <p:cNvSpPr txBox="1">
              <a:spLocks noChangeAspect="1" noChangeArrowheads="1"/>
            </p:cNvSpPr>
            <p:nvPr/>
          </p:nvSpPr>
          <p:spPr bwMode="auto">
            <a:xfrm>
              <a:off x="2352" y="2761"/>
              <a:ext cx="215"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2</a:t>
              </a:r>
              <a:endParaRPr lang="en-US" sz="2400" dirty="0">
                <a:solidFill>
                  <a:schemeClr val="hlink"/>
                </a:solidFill>
                <a:latin typeface="+mn-lt"/>
              </a:endParaRPr>
            </a:p>
          </p:txBody>
        </p:sp>
        <p:sp>
          <p:nvSpPr>
            <p:cNvPr id="49" name="Text Box 27"/>
            <p:cNvSpPr txBox="1">
              <a:spLocks noChangeAspect="1" noChangeArrowheads="1"/>
            </p:cNvSpPr>
            <p:nvPr/>
          </p:nvSpPr>
          <p:spPr bwMode="auto">
            <a:xfrm>
              <a:off x="2913" y="2758"/>
              <a:ext cx="239" cy="23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3</a:t>
              </a:r>
              <a:endParaRPr lang="en-US" sz="2400" dirty="0">
                <a:solidFill>
                  <a:schemeClr val="hlink"/>
                </a:solidFill>
                <a:latin typeface="+mn-lt"/>
              </a:endParaRPr>
            </a:p>
          </p:txBody>
        </p:sp>
        <p:sp>
          <p:nvSpPr>
            <p:cNvPr id="50" name="Text Box 28"/>
            <p:cNvSpPr txBox="1">
              <a:spLocks noChangeAspect="1" noChangeArrowheads="1"/>
            </p:cNvSpPr>
            <p:nvPr/>
          </p:nvSpPr>
          <p:spPr bwMode="auto">
            <a:xfrm>
              <a:off x="3466" y="2761"/>
              <a:ext cx="286"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a:solidFill>
                    <a:schemeClr val="tx2"/>
                  </a:solidFill>
                  <a:latin typeface="+mn-lt"/>
                </a:rPr>
                <a:t>X</a:t>
              </a:r>
              <a:r>
                <a:rPr lang="en-US" sz="1800" b="1" baseline="-25000">
                  <a:solidFill>
                    <a:schemeClr val="tx2"/>
                  </a:solidFill>
                  <a:latin typeface="+mn-lt"/>
                </a:rPr>
                <a:t>4</a:t>
              </a:r>
              <a:endParaRPr lang="en-US" sz="2400">
                <a:solidFill>
                  <a:srgbClr val="FF0000"/>
                </a:solidFill>
                <a:latin typeface="+mn-lt"/>
              </a:endParaRPr>
            </a:p>
          </p:txBody>
        </p:sp>
      </p:grpSp>
      <p:graphicFrame>
        <p:nvGraphicFramePr>
          <p:cNvPr id="51" name="Object 50"/>
          <p:cNvGraphicFramePr>
            <a:graphicFrameLocks noChangeAspect="1"/>
          </p:cNvGraphicFramePr>
          <p:nvPr>
            <p:extLst>
              <p:ext uri="{D42A27DB-BD31-4B8C-83A1-F6EECF244321}">
                <p14:modId xmlns:p14="http://schemas.microsoft.com/office/powerpoint/2010/main" val="1530206759"/>
              </p:ext>
            </p:extLst>
          </p:nvPr>
        </p:nvGraphicFramePr>
        <p:xfrm>
          <a:off x="3025775" y="2484438"/>
          <a:ext cx="228600" cy="303212"/>
        </p:xfrm>
        <a:graphic>
          <a:graphicData uri="http://schemas.openxmlformats.org/presentationml/2006/ole">
            <mc:AlternateContent xmlns:mc="http://schemas.openxmlformats.org/markup-compatibility/2006">
              <mc:Choice xmlns:v="urn:schemas-microsoft-com:vml" Requires="v">
                <p:oleObj spid="_x0000_s111726" name="Equation" r:id="rId5" imgW="228600" imgH="304560" progId="Equation.DSMT4">
                  <p:embed/>
                </p:oleObj>
              </mc:Choice>
              <mc:Fallback>
                <p:oleObj name="Equation" r:id="rId5" imgW="228600" imgH="30456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25775" y="2484438"/>
                        <a:ext cx="2286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2" name="Object 51"/>
          <p:cNvGraphicFramePr>
            <a:graphicFrameLocks noChangeAspect="1"/>
          </p:cNvGraphicFramePr>
          <p:nvPr>
            <p:extLst>
              <p:ext uri="{D42A27DB-BD31-4B8C-83A1-F6EECF244321}">
                <p14:modId xmlns:p14="http://schemas.microsoft.com/office/powerpoint/2010/main" val="794790358"/>
              </p:ext>
            </p:extLst>
          </p:nvPr>
        </p:nvGraphicFramePr>
        <p:xfrm>
          <a:off x="3895725" y="3236913"/>
          <a:ext cx="241300" cy="303212"/>
        </p:xfrm>
        <a:graphic>
          <a:graphicData uri="http://schemas.openxmlformats.org/presentationml/2006/ole">
            <mc:AlternateContent xmlns:mc="http://schemas.openxmlformats.org/markup-compatibility/2006">
              <mc:Choice xmlns:v="urn:schemas-microsoft-com:vml" Requires="v">
                <p:oleObj spid="_x0000_s111727" name="Equation" r:id="rId7" imgW="241200" imgH="304560" progId="Equation.DSMT4">
                  <p:embed/>
                </p:oleObj>
              </mc:Choice>
              <mc:Fallback>
                <p:oleObj name="Equation" r:id="rId7" imgW="241200" imgH="30456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95725" y="3236913"/>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3" name="Object 52"/>
          <p:cNvGraphicFramePr>
            <a:graphicFrameLocks noChangeAspect="1"/>
          </p:cNvGraphicFramePr>
          <p:nvPr>
            <p:extLst>
              <p:ext uri="{D42A27DB-BD31-4B8C-83A1-F6EECF244321}">
                <p14:modId xmlns:p14="http://schemas.microsoft.com/office/powerpoint/2010/main" val="649937269"/>
              </p:ext>
            </p:extLst>
          </p:nvPr>
        </p:nvGraphicFramePr>
        <p:xfrm>
          <a:off x="4772025" y="3036888"/>
          <a:ext cx="241300" cy="303212"/>
        </p:xfrm>
        <a:graphic>
          <a:graphicData uri="http://schemas.openxmlformats.org/presentationml/2006/ole">
            <mc:AlternateContent xmlns:mc="http://schemas.openxmlformats.org/markup-compatibility/2006">
              <mc:Choice xmlns:v="urn:schemas-microsoft-com:vml" Requires="v">
                <p:oleObj spid="_x0000_s111728" name="Equation" r:id="rId9" imgW="241200" imgH="304560" progId="Equation.DSMT4">
                  <p:embed/>
                </p:oleObj>
              </mc:Choice>
              <mc:Fallback>
                <p:oleObj name="Equation" r:id="rId9" imgW="241200" imgH="30456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72025" y="3036888"/>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4" name="Object 53"/>
          <p:cNvGraphicFramePr>
            <a:graphicFrameLocks noChangeAspect="1"/>
          </p:cNvGraphicFramePr>
          <p:nvPr>
            <p:extLst>
              <p:ext uri="{D42A27DB-BD31-4B8C-83A1-F6EECF244321}">
                <p14:modId xmlns:p14="http://schemas.microsoft.com/office/powerpoint/2010/main" val="1880512291"/>
              </p:ext>
            </p:extLst>
          </p:nvPr>
        </p:nvGraphicFramePr>
        <p:xfrm>
          <a:off x="5676900" y="1217613"/>
          <a:ext cx="241300" cy="303212"/>
        </p:xfrm>
        <a:graphic>
          <a:graphicData uri="http://schemas.openxmlformats.org/presentationml/2006/ole">
            <mc:AlternateContent xmlns:mc="http://schemas.openxmlformats.org/markup-compatibility/2006">
              <mc:Choice xmlns:v="urn:schemas-microsoft-com:vml" Requires="v">
                <p:oleObj spid="_x0000_s111729" name="Equation" r:id="rId11" imgW="241200" imgH="304560" progId="Equation.DSMT4">
                  <p:embed/>
                </p:oleObj>
              </mc:Choice>
              <mc:Fallback>
                <p:oleObj name="Equation" r:id="rId11" imgW="241200" imgH="30456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676900" y="1217613"/>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5" name="Line 22"/>
          <p:cNvSpPr>
            <a:spLocks noChangeAspect="1" noChangeShapeType="1"/>
          </p:cNvSpPr>
          <p:nvPr/>
        </p:nvSpPr>
        <p:spPr bwMode="auto">
          <a:xfrm>
            <a:off x="1571625" y="2611438"/>
            <a:ext cx="5027613" cy="1587"/>
          </a:xfrm>
          <a:prstGeom prst="line">
            <a:avLst/>
          </a:prstGeom>
          <a:noFill/>
          <a:ln w="1905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6" name="Line 28"/>
          <p:cNvSpPr>
            <a:spLocks noChangeAspect="1" noChangeShapeType="1"/>
          </p:cNvSpPr>
          <p:nvPr/>
        </p:nvSpPr>
        <p:spPr bwMode="auto">
          <a:xfrm flipV="1">
            <a:off x="3848100" y="2628900"/>
            <a:ext cx="1588" cy="547688"/>
          </a:xfrm>
          <a:prstGeom prst="line">
            <a:avLst/>
          </a:prstGeom>
          <a:noFill/>
          <a:ln w="12700">
            <a:solidFill>
              <a:srgbClr val="000000"/>
            </a:solidFill>
            <a:prstDash val="sysDot"/>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7" name="Line 27"/>
          <p:cNvSpPr>
            <a:spLocks noChangeAspect="1" noChangeShapeType="1"/>
          </p:cNvSpPr>
          <p:nvPr/>
        </p:nvSpPr>
        <p:spPr bwMode="auto">
          <a:xfrm flipV="1">
            <a:off x="4724400" y="2628900"/>
            <a:ext cx="1588" cy="365125"/>
          </a:xfrm>
          <a:prstGeom prst="line">
            <a:avLst/>
          </a:prstGeom>
          <a:noFill/>
          <a:ln w="12700">
            <a:solidFill>
              <a:srgbClr val="000000"/>
            </a:solidFill>
            <a:prstDash val="sysDot"/>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Line 26"/>
          <p:cNvSpPr>
            <a:spLocks noChangeAspect="1" noChangeShapeType="1"/>
          </p:cNvSpPr>
          <p:nvPr/>
        </p:nvSpPr>
        <p:spPr bwMode="auto">
          <a:xfrm flipV="1">
            <a:off x="5611813" y="1549400"/>
            <a:ext cx="6350" cy="1004888"/>
          </a:xfrm>
          <a:prstGeom prst="line">
            <a:avLst/>
          </a:prstGeom>
          <a:noFill/>
          <a:ln w="12700">
            <a:solidFill>
              <a:srgbClr val="000000"/>
            </a:solidFill>
            <a:prstDash val="sysDot"/>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59" name="Object 58"/>
          <p:cNvGraphicFramePr>
            <a:graphicFrameLocks noChangeAspect="1"/>
          </p:cNvGraphicFramePr>
          <p:nvPr>
            <p:extLst>
              <p:ext uri="{D42A27DB-BD31-4B8C-83A1-F6EECF244321}">
                <p14:modId xmlns:p14="http://schemas.microsoft.com/office/powerpoint/2010/main" val="533380003"/>
              </p:ext>
            </p:extLst>
          </p:nvPr>
        </p:nvGraphicFramePr>
        <p:xfrm>
          <a:off x="1295400" y="2468563"/>
          <a:ext cx="203200" cy="239712"/>
        </p:xfrm>
        <a:graphic>
          <a:graphicData uri="http://schemas.openxmlformats.org/presentationml/2006/ole">
            <mc:AlternateContent xmlns:mc="http://schemas.openxmlformats.org/markup-compatibility/2006">
              <mc:Choice xmlns:v="urn:schemas-microsoft-com:vml" Requires="v">
                <p:oleObj spid="_x0000_s111730" name="Equation" r:id="rId13" imgW="203040" imgH="241200" progId="Equation.DSMT4">
                  <p:embed/>
                </p:oleObj>
              </mc:Choice>
              <mc:Fallback>
                <p:oleObj name="Equation" r:id="rId13" imgW="203040" imgH="241200" progId="Equation.DSMT4">
                  <p:embed/>
                  <p:pic>
                    <p:nvPicPr>
                      <p:cNvPr id="0" name=""/>
                      <p:cNvPicPr>
                        <a:picLocks noChangeAspect="1" noChangeArrowheads="1"/>
                      </p:cNvPicPr>
                      <p:nvPr/>
                    </p:nvPicPr>
                    <p:blipFill>
                      <a:blip r:embed="rId14"/>
                      <a:srcRect/>
                      <a:stretch>
                        <a:fillRect/>
                      </a:stretch>
                    </p:blipFill>
                    <p:spPr bwMode="auto">
                      <a:xfrm>
                        <a:off x="1295400" y="2468563"/>
                        <a:ext cx="203200" cy="239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0609" name="Text Box 17"/>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next sequence shows how the least squares criterion is used to calculate the coefficients of the fitted line.</a:t>
            </a:r>
            <a:endParaRPr lang="en-GB" sz="1500" b="1">
              <a:latin typeface="Times New Roman" pitchFamily="18" charset="0"/>
            </a:endParaRPr>
          </a:p>
        </p:txBody>
      </p:sp>
      <p:sp>
        <p:nvSpPr>
          <p:cNvPr id="110620" name="Text Box 2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24</a:t>
            </a:r>
          </a:p>
        </p:txBody>
      </p:sp>
      <p:sp>
        <p:nvSpPr>
          <p:cNvPr id="3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5"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SIMPLE REGRESSION MODEL</a:t>
            </a:r>
            <a:endParaRPr lang="en-GB" sz="1600" dirty="0">
              <a:latin typeface="Times New Roman" pitchFamily="18" charset="0"/>
            </a:endParaRPr>
          </a:p>
        </p:txBody>
      </p:sp>
      <p:sp>
        <p:nvSpPr>
          <p:cNvPr id="33" name="Rectangle 32"/>
          <p:cNvSpPr/>
          <p:nvPr/>
        </p:nvSpPr>
        <p:spPr bwMode="auto">
          <a:xfrm>
            <a:off x="856800" y="923925"/>
            <a:ext cx="7606800" cy="42636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graphicFrame>
        <p:nvGraphicFramePr>
          <p:cNvPr id="36" name="Object 3"/>
          <p:cNvGraphicFramePr>
            <a:graphicFrameLocks noChangeAspect="1"/>
          </p:cNvGraphicFramePr>
          <p:nvPr>
            <p:extLst>
              <p:ext uri="{D42A27DB-BD31-4B8C-83A1-F6EECF244321}">
                <p14:modId xmlns:p14="http://schemas.microsoft.com/office/powerpoint/2010/main" val="327869137"/>
              </p:ext>
            </p:extLst>
          </p:nvPr>
        </p:nvGraphicFramePr>
        <p:xfrm>
          <a:off x="1447800" y="828675"/>
          <a:ext cx="6581775" cy="4500563"/>
        </p:xfrm>
        <a:graphic>
          <a:graphicData uri="http://schemas.openxmlformats.org/presentationml/2006/ole">
            <mc:AlternateContent xmlns:mc="http://schemas.openxmlformats.org/markup-compatibility/2006">
              <mc:Choice xmlns:v="urn:schemas-microsoft-com:vml" Requires="v">
                <p:oleObj spid="_x0000_s110701" name="Worksheet" r:id="rId3" imgW="8944291" imgH="6020282" progId="Excel.Sheet.8">
                  <p:embed/>
                </p:oleObj>
              </mc:Choice>
              <mc:Fallback>
                <p:oleObj name="Worksheet" r:id="rId3" imgW="8944291" imgH="6020282" progId="Excel.Sheet.8">
                  <p:embed/>
                  <p:pic>
                    <p:nvPicPr>
                      <p:cNvPr id="0" name=""/>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828675"/>
                        <a:ext cx="6581775" cy="4500563"/>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8" name="Line 5"/>
          <p:cNvSpPr>
            <a:spLocks noChangeAspect="1" noChangeShapeType="1"/>
          </p:cNvSpPr>
          <p:nvPr/>
        </p:nvSpPr>
        <p:spPr bwMode="auto">
          <a:xfrm flipV="1">
            <a:off x="1571625" y="1376363"/>
            <a:ext cx="1588" cy="31083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Line 9"/>
          <p:cNvSpPr>
            <a:spLocks noChangeAspect="1" noChangeShapeType="1"/>
          </p:cNvSpPr>
          <p:nvPr/>
        </p:nvSpPr>
        <p:spPr bwMode="auto">
          <a:xfrm flipV="1">
            <a:off x="3848100"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0" name="Line 10"/>
          <p:cNvSpPr>
            <a:spLocks noChangeAspect="1" noChangeShapeType="1"/>
          </p:cNvSpPr>
          <p:nvPr/>
        </p:nvSpPr>
        <p:spPr bwMode="auto">
          <a:xfrm flipV="1">
            <a:off x="4733925"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1" name="Line 11"/>
          <p:cNvSpPr>
            <a:spLocks noChangeAspect="1" noChangeShapeType="1"/>
          </p:cNvSpPr>
          <p:nvPr/>
        </p:nvSpPr>
        <p:spPr bwMode="auto">
          <a:xfrm flipV="1">
            <a:off x="5611813"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2" name="Line 16"/>
          <p:cNvSpPr>
            <a:spLocks noChangeAspect="1" noChangeShapeType="1"/>
          </p:cNvSpPr>
          <p:nvPr/>
        </p:nvSpPr>
        <p:spPr bwMode="auto">
          <a:xfrm flipV="1">
            <a:off x="2960688"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3" name="Line 5"/>
          <p:cNvSpPr>
            <a:spLocks noChangeAspect="1" noChangeShapeType="1"/>
          </p:cNvSpPr>
          <p:nvPr/>
        </p:nvSpPr>
        <p:spPr bwMode="auto">
          <a:xfrm>
            <a:off x="1571625" y="4484688"/>
            <a:ext cx="5027613" cy="1587"/>
          </a:xfrm>
          <a:prstGeom prst="line">
            <a:avLst/>
          </a:prstGeom>
          <a:noFill/>
          <a:ln w="127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4" name="Text Box 6"/>
          <p:cNvSpPr txBox="1">
            <a:spLocks noChangeAspect="1" noChangeArrowheads="1"/>
          </p:cNvSpPr>
          <p:nvPr/>
        </p:nvSpPr>
        <p:spPr bwMode="auto">
          <a:xfrm>
            <a:off x="1295399" y="1323974"/>
            <a:ext cx="276225" cy="2762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Y</a:t>
            </a:r>
            <a:endParaRPr lang="en-US" sz="2400" dirty="0">
              <a:solidFill>
                <a:schemeClr val="hlink"/>
              </a:solidFill>
              <a:latin typeface="+mn-lt"/>
            </a:endParaRPr>
          </a:p>
        </p:txBody>
      </p:sp>
      <p:grpSp>
        <p:nvGrpSpPr>
          <p:cNvPr id="45" name="Group 23"/>
          <p:cNvGrpSpPr>
            <a:grpSpLocks/>
          </p:cNvGrpSpPr>
          <p:nvPr/>
        </p:nvGrpSpPr>
        <p:grpSpPr bwMode="auto">
          <a:xfrm>
            <a:off x="2841625" y="4521200"/>
            <a:ext cx="4021138" cy="376238"/>
            <a:chOff x="1790" y="2758"/>
            <a:chExt cx="2533" cy="237"/>
          </a:xfrm>
        </p:grpSpPr>
        <p:sp>
          <p:nvSpPr>
            <p:cNvPr id="46" name="Text Box 24"/>
            <p:cNvSpPr txBox="1">
              <a:spLocks noChangeAspect="1" noChangeArrowheads="1"/>
            </p:cNvSpPr>
            <p:nvPr/>
          </p:nvSpPr>
          <p:spPr bwMode="auto">
            <a:xfrm>
              <a:off x="4202" y="2760"/>
              <a:ext cx="121" cy="12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a:solidFill>
                    <a:schemeClr val="tx2"/>
                  </a:solidFill>
                  <a:latin typeface="+mn-lt"/>
                </a:rPr>
                <a:t>X</a:t>
              </a:r>
              <a:endParaRPr lang="en-US" sz="2400">
                <a:solidFill>
                  <a:schemeClr val="hlink"/>
                </a:solidFill>
                <a:latin typeface="+mn-lt"/>
              </a:endParaRPr>
            </a:p>
          </p:txBody>
        </p:sp>
        <p:sp>
          <p:nvSpPr>
            <p:cNvPr id="47" name="Text Box 25"/>
            <p:cNvSpPr txBox="1">
              <a:spLocks noChangeAspect="1" noChangeArrowheads="1"/>
            </p:cNvSpPr>
            <p:nvPr/>
          </p:nvSpPr>
          <p:spPr bwMode="auto">
            <a:xfrm>
              <a:off x="1790" y="2761"/>
              <a:ext cx="215"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1</a:t>
              </a:r>
              <a:endParaRPr lang="en-US" sz="2400" dirty="0">
                <a:solidFill>
                  <a:schemeClr val="hlink"/>
                </a:solidFill>
                <a:latin typeface="+mn-lt"/>
              </a:endParaRPr>
            </a:p>
          </p:txBody>
        </p:sp>
        <p:sp>
          <p:nvSpPr>
            <p:cNvPr id="48" name="Text Box 26"/>
            <p:cNvSpPr txBox="1">
              <a:spLocks noChangeAspect="1" noChangeArrowheads="1"/>
            </p:cNvSpPr>
            <p:nvPr/>
          </p:nvSpPr>
          <p:spPr bwMode="auto">
            <a:xfrm>
              <a:off x="2352" y="2761"/>
              <a:ext cx="215"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2</a:t>
              </a:r>
              <a:endParaRPr lang="en-US" sz="2400" dirty="0">
                <a:solidFill>
                  <a:schemeClr val="hlink"/>
                </a:solidFill>
                <a:latin typeface="+mn-lt"/>
              </a:endParaRPr>
            </a:p>
          </p:txBody>
        </p:sp>
        <p:sp>
          <p:nvSpPr>
            <p:cNvPr id="49" name="Text Box 27"/>
            <p:cNvSpPr txBox="1">
              <a:spLocks noChangeAspect="1" noChangeArrowheads="1"/>
            </p:cNvSpPr>
            <p:nvPr/>
          </p:nvSpPr>
          <p:spPr bwMode="auto">
            <a:xfrm>
              <a:off x="2913" y="2758"/>
              <a:ext cx="239" cy="23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3</a:t>
              </a:r>
              <a:endParaRPr lang="en-US" sz="2400" dirty="0">
                <a:solidFill>
                  <a:schemeClr val="hlink"/>
                </a:solidFill>
                <a:latin typeface="+mn-lt"/>
              </a:endParaRPr>
            </a:p>
          </p:txBody>
        </p:sp>
        <p:sp>
          <p:nvSpPr>
            <p:cNvPr id="50" name="Text Box 28"/>
            <p:cNvSpPr txBox="1">
              <a:spLocks noChangeAspect="1" noChangeArrowheads="1"/>
            </p:cNvSpPr>
            <p:nvPr/>
          </p:nvSpPr>
          <p:spPr bwMode="auto">
            <a:xfrm>
              <a:off x="3466" y="2761"/>
              <a:ext cx="286"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a:solidFill>
                    <a:schemeClr val="tx2"/>
                  </a:solidFill>
                  <a:latin typeface="+mn-lt"/>
                </a:rPr>
                <a:t>X</a:t>
              </a:r>
              <a:r>
                <a:rPr lang="en-US" sz="1800" b="1" baseline="-25000">
                  <a:solidFill>
                    <a:schemeClr val="tx2"/>
                  </a:solidFill>
                  <a:latin typeface="+mn-lt"/>
                </a:rPr>
                <a:t>4</a:t>
              </a:r>
              <a:endParaRPr lang="en-US" sz="2400">
                <a:solidFill>
                  <a:srgbClr val="FF0000"/>
                </a:solidFill>
                <a:latin typeface="+mn-lt"/>
              </a:endParaRPr>
            </a:p>
          </p:txBody>
        </p:sp>
      </p:grpSp>
      <p:graphicFrame>
        <p:nvGraphicFramePr>
          <p:cNvPr id="51" name="Object 50"/>
          <p:cNvGraphicFramePr>
            <a:graphicFrameLocks noChangeAspect="1"/>
          </p:cNvGraphicFramePr>
          <p:nvPr>
            <p:extLst>
              <p:ext uri="{D42A27DB-BD31-4B8C-83A1-F6EECF244321}">
                <p14:modId xmlns:p14="http://schemas.microsoft.com/office/powerpoint/2010/main" val="1530206759"/>
              </p:ext>
            </p:extLst>
          </p:nvPr>
        </p:nvGraphicFramePr>
        <p:xfrm>
          <a:off x="3025775" y="2484438"/>
          <a:ext cx="228600" cy="303212"/>
        </p:xfrm>
        <a:graphic>
          <a:graphicData uri="http://schemas.openxmlformats.org/presentationml/2006/ole">
            <mc:AlternateContent xmlns:mc="http://schemas.openxmlformats.org/markup-compatibility/2006">
              <mc:Choice xmlns:v="urn:schemas-microsoft-com:vml" Requires="v">
                <p:oleObj spid="_x0000_s110702" name="Equation" r:id="rId5" imgW="228600" imgH="304560" progId="Equation.DSMT4">
                  <p:embed/>
                </p:oleObj>
              </mc:Choice>
              <mc:Fallback>
                <p:oleObj name="Equation" r:id="rId5" imgW="228600" imgH="30456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25775" y="2484438"/>
                        <a:ext cx="2286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2" name="Object 51"/>
          <p:cNvGraphicFramePr>
            <a:graphicFrameLocks noChangeAspect="1"/>
          </p:cNvGraphicFramePr>
          <p:nvPr>
            <p:extLst>
              <p:ext uri="{D42A27DB-BD31-4B8C-83A1-F6EECF244321}">
                <p14:modId xmlns:p14="http://schemas.microsoft.com/office/powerpoint/2010/main" val="794790358"/>
              </p:ext>
            </p:extLst>
          </p:nvPr>
        </p:nvGraphicFramePr>
        <p:xfrm>
          <a:off x="3895725" y="3236913"/>
          <a:ext cx="241300" cy="303212"/>
        </p:xfrm>
        <a:graphic>
          <a:graphicData uri="http://schemas.openxmlformats.org/presentationml/2006/ole">
            <mc:AlternateContent xmlns:mc="http://schemas.openxmlformats.org/markup-compatibility/2006">
              <mc:Choice xmlns:v="urn:schemas-microsoft-com:vml" Requires="v">
                <p:oleObj spid="_x0000_s110703" name="Equation" r:id="rId7" imgW="241200" imgH="304560" progId="Equation.DSMT4">
                  <p:embed/>
                </p:oleObj>
              </mc:Choice>
              <mc:Fallback>
                <p:oleObj name="Equation" r:id="rId7" imgW="241200" imgH="30456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95725" y="3236913"/>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3" name="Object 52"/>
          <p:cNvGraphicFramePr>
            <a:graphicFrameLocks noChangeAspect="1"/>
          </p:cNvGraphicFramePr>
          <p:nvPr>
            <p:extLst>
              <p:ext uri="{D42A27DB-BD31-4B8C-83A1-F6EECF244321}">
                <p14:modId xmlns:p14="http://schemas.microsoft.com/office/powerpoint/2010/main" val="649937269"/>
              </p:ext>
            </p:extLst>
          </p:nvPr>
        </p:nvGraphicFramePr>
        <p:xfrm>
          <a:off x="4772025" y="3036888"/>
          <a:ext cx="241300" cy="303212"/>
        </p:xfrm>
        <a:graphic>
          <a:graphicData uri="http://schemas.openxmlformats.org/presentationml/2006/ole">
            <mc:AlternateContent xmlns:mc="http://schemas.openxmlformats.org/markup-compatibility/2006">
              <mc:Choice xmlns:v="urn:schemas-microsoft-com:vml" Requires="v">
                <p:oleObj spid="_x0000_s110704" name="Equation" r:id="rId9" imgW="241200" imgH="304560" progId="Equation.DSMT4">
                  <p:embed/>
                </p:oleObj>
              </mc:Choice>
              <mc:Fallback>
                <p:oleObj name="Equation" r:id="rId9" imgW="241200" imgH="30456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72025" y="3036888"/>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4" name="Object 53"/>
          <p:cNvGraphicFramePr>
            <a:graphicFrameLocks noChangeAspect="1"/>
          </p:cNvGraphicFramePr>
          <p:nvPr>
            <p:extLst>
              <p:ext uri="{D42A27DB-BD31-4B8C-83A1-F6EECF244321}">
                <p14:modId xmlns:p14="http://schemas.microsoft.com/office/powerpoint/2010/main" val="1880512291"/>
              </p:ext>
            </p:extLst>
          </p:nvPr>
        </p:nvGraphicFramePr>
        <p:xfrm>
          <a:off x="5676900" y="1217613"/>
          <a:ext cx="241300" cy="303212"/>
        </p:xfrm>
        <a:graphic>
          <a:graphicData uri="http://schemas.openxmlformats.org/presentationml/2006/ole">
            <mc:AlternateContent xmlns:mc="http://schemas.openxmlformats.org/markup-compatibility/2006">
              <mc:Choice xmlns:v="urn:schemas-microsoft-com:vml" Requires="v">
                <p:oleObj spid="_x0000_s110705" name="Equation" r:id="rId11" imgW="241200" imgH="304560" progId="Equation.DSMT4">
                  <p:embed/>
                </p:oleObj>
              </mc:Choice>
              <mc:Fallback>
                <p:oleObj name="Equation" r:id="rId11" imgW="241200" imgH="30456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676900" y="1217613"/>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5" name="Line 22"/>
          <p:cNvSpPr>
            <a:spLocks noChangeAspect="1" noChangeShapeType="1"/>
          </p:cNvSpPr>
          <p:nvPr/>
        </p:nvSpPr>
        <p:spPr bwMode="auto">
          <a:xfrm>
            <a:off x="1571625" y="2611438"/>
            <a:ext cx="5027613" cy="1587"/>
          </a:xfrm>
          <a:prstGeom prst="line">
            <a:avLst/>
          </a:prstGeom>
          <a:noFill/>
          <a:ln w="1905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6" name="Line 28"/>
          <p:cNvSpPr>
            <a:spLocks noChangeAspect="1" noChangeShapeType="1"/>
          </p:cNvSpPr>
          <p:nvPr/>
        </p:nvSpPr>
        <p:spPr bwMode="auto">
          <a:xfrm flipV="1">
            <a:off x="3848100" y="2628900"/>
            <a:ext cx="1588" cy="547688"/>
          </a:xfrm>
          <a:prstGeom prst="line">
            <a:avLst/>
          </a:prstGeom>
          <a:noFill/>
          <a:ln w="12700">
            <a:solidFill>
              <a:srgbClr val="000000"/>
            </a:solidFill>
            <a:prstDash val="sysDot"/>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7" name="Line 27"/>
          <p:cNvSpPr>
            <a:spLocks noChangeAspect="1" noChangeShapeType="1"/>
          </p:cNvSpPr>
          <p:nvPr/>
        </p:nvSpPr>
        <p:spPr bwMode="auto">
          <a:xfrm flipV="1">
            <a:off x="4724400" y="2628900"/>
            <a:ext cx="1588" cy="365125"/>
          </a:xfrm>
          <a:prstGeom prst="line">
            <a:avLst/>
          </a:prstGeom>
          <a:noFill/>
          <a:ln w="12700">
            <a:solidFill>
              <a:srgbClr val="000000"/>
            </a:solidFill>
            <a:prstDash val="sysDot"/>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Line 26"/>
          <p:cNvSpPr>
            <a:spLocks noChangeAspect="1" noChangeShapeType="1"/>
          </p:cNvSpPr>
          <p:nvPr/>
        </p:nvSpPr>
        <p:spPr bwMode="auto">
          <a:xfrm flipV="1">
            <a:off x="5611813" y="1549400"/>
            <a:ext cx="6350" cy="1004888"/>
          </a:xfrm>
          <a:prstGeom prst="line">
            <a:avLst/>
          </a:prstGeom>
          <a:noFill/>
          <a:ln w="12700">
            <a:solidFill>
              <a:srgbClr val="000000"/>
            </a:solidFill>
            <a:prstDash val="sysDot"/>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59" name="Object 58"/>
          <p:cNvGraphicFramePr>
            <a:graphicFrameLocks noChangeAspect="1"/>
          </p:cNvGraphicFramePr>
          <p:nvPr>
            <p:extLst>
              <p:ext uri="{D42A27DB-BD31-4B8C-83A1-F6EECF244321}">
                <p14:modId xmlns:p14="http://schemas.microsoft.com/office/powerpoint/2010/main" val="533380003"/>
              </p:ext>
            </p:extLst>
          </p:nvPr>
        </p:nvGraphicFramePr>
        <p:xfrm>
          <a:off x="1295400" y="2468563"/>
          <a:ext cx="203200" cy="239712"/>
        </p:xfrm>
        <a:graphic>
          <a:graphicData uri="http://schemas.openxmlformats.org/presentationml/2006/ole">
            <mc:AlternateContent xmlns:mc="http://schemas.openxmlformats.org/markup-compatibility/2006">
              <mc:Choice xmlns:v="urn:schemas-microsoft-com:vml" Requires="v">
                <p:oleObj spid="_x0000_s110706" name="Equation" r:id="rId13" imgW="203040" imgH="241200" progId="Equation.DSMT4">
                  <p:embed/>
                </p:oleObj>
              </mc:Choice>
              <mc:Fallback>
                <p:oleObj name="Equation" r:id="rId13" imgW="203040" imgH="241200" progId="Equation.DSMT4">
                  <p:embed/>
                  <p:pic>
                    <p:nvPicPr>
                      <p:cNvPr id="0" name=""/>
                      <p:cNvPicPr>
                        <a:picLocks noChangeAspect="1" noChangeArrowheads="1"/>
                      </p:cNvPicPr>
                      <p:nvPr/>
                    </p:nvPicPr>
                    <p:blipFill>
                      <a:blip r:embed="rId14"/>
                      <a:srcRect/>
                      <a:stretch>
                        <a:fillRect/>
                      </a:stretch>
                    </p:blipFill>
                    <p:spPr bwMode="auto">
                      <a:xfrm>
                        <a:off x="1295400" y="2468563"/>
                        <a:ext cx="203200" cy="239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12646" name="Text Box 6"/>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1.2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smtClean="0">
                <a:solidFill>
                  <a:schemeClr val="bg1"/>
                </a:solidFill>
                <a:hlinkClick r:id="rId2"/>
              </a:rPr>
              <a:t>http://www.oxfordtextbooks.co.uk/orc/dougherty5e/</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smtClean="0">
                <a:solidFill>
                  <a:schemeClr val="bg1"/>
                </a:solidFill>
              </a:rPr>
              <a:t>EC2020 </a:t>
            </a:r>
            <a:r>
              <a:rPr lang="en-GB" sz="1200" b="1" dirty="0">
                <a:solidFill>
                  <a:schemeClr val="bg1"/>
                </a:solidFill>
              </a:rPr>
              <a:t>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112647" name="Text Box 7"/>
          <p:cNvSpPr txBox="1">
            <a:spLocks noChangeArrowheads="1"/>
          </p:cNvSpPr>
          <p:nvPr/>
        </p:nvSpPr>
        <p:spPr bwMode="auto">
          <a:xfrm>
            <a:off x="8201025" y="6553200"/>
            <a:ext cx="86677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2015.12.18</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bwMode="auto">
          <a:xfrm>
            <a:off x="856800" y="923925"/>
            <a:ext cx="7606800" cy="42636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graphicFrame>
        <p:nvGraphicFramePr>
          <p:cNvPr id="95235" name="Object 3"/>
          <p:cNvGraphicFramePr>
            <a:graphicFrameLocks noChangeAspect="1"/>
          </p:cNvGraphicFramePr>
          <p:nvPr>
            <p:extLst>
              <p:ext uri="{D42A27DB-BD31-4B8C-83A1-F6EECF244321}">
                <p14:modId xmlns:p14="http://schemas.microsoft.com/office/powerpoint/2010/main" val="2422155247"/>
              </p:ext>
            </p:extLst>
          </p:nvPr>
        </p:nvGraphicFramePr>
        <p:xfrm>
          <a:off x="1447800" y="828675"/>
          <a:ext cx="6581775" cy="4500563"/>
        </p:xfrm>
        <a:graphic>
          <a:graphicData uri="http://schemas.openxmlformats.org/presentationml/2006/ole">
            <mc:AlternateContent xmlns:mc="http://schemas.openxmlformats.org/markup-compatibility/2006">
              <mc:Choice xmlns:v="urn:schemas-microsoft-com:vml" Requires="v">
                <p:oleObj spid="_x0000_s95354" name="Worksheet" r:id="rId3" imgW="8944291" imgH="6020282" progId="Excel.Sheet.8">
                  <p:embed/>
                </p:oleObj>
              </mc:Choice>
              <mc:Fallback>
                <p:oleObj name="Worksheet" r:id="rId3" imgW="8944291" imgH="6020282" progId="Excel.Sheet.8">
                  <p:embed/>
                  <p:pic>
                    <p:nvPicPr>
                      <p:cNvPr id="0" name="Object 3"/>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828675"/>
                        <a:ext cx="6581775" cy="4500563"/>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5236" name="Line 4"/>
          <p:cNvSpPr>
            <a:spLocks noChangeAspect="1" noChangeShapeType="1"/>
          </p:cNvSpPr>
          <p:nvPr/>
        </p:nvSpPr>
        <p:spPr bwMode="auto">
          <a:xfrm flipV="1">
            <a:off x="1571625" y="1376363"/>
            <a:ext cx="1588" cy="31083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5240" name="Line 8"/>
          <p:cNvSpPr>
            <a:spLocks noChangeAspect="1" noChangeShapeType="1"/>
          </p:cNvSpPr>
          <p:nvPr/>
        </p:nvSpPr>
        <p:spPr bwMode="auto">
          <a:xfrm flipV="1">
            <a:off x="3848100"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5241" name="Line 9"/>
          <p:cNvSpPr>
            <a:spLocks noChangeAspect="1" noChangeShapeType="1"/>
          </p:cNvSpPr>
          <p:nvPr/>
        </p:nvSpPr>
        <p:spPr bwMode="auto">
          <a:xfrm flipV="1">
            <a:off x="4733925"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5242" name="Line 10"/>
          <p:cNvSpPr>
            <a:spLocks noChangeAspect="1" noChangeShapeType="1"/>
          </p:cNvSpPr>
          <p:nvPr/>
        </p:nvSpPr>
        <p:spPr bwMode="auto">
          <a:xfrm flipV="1">
            <a:off x="5611813"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5247" name="Line 15"/>
          <p:cNvSpPr>
            <a:spLocks noChangeAspect="1" noChangeShapeType="1"/>
          </p:cNvSpPr>
          <p:nvPr/>
        </p:nvSpPr>
        <p:spPr bwMode="auto">
          <a:xfrm flipV="1">
            <a:off x="2960688"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5251" name="Text Box 1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Suppose that we have a sample of 4 observations with </a:t>
            </a:r>
            <a:r>
              <a:rPr lang="en-GB" sz="1500" b="1" i="1"/>
              <a:t>X</a:t>
            </a:r>
            <a:r>
              <a:rPr lang="en-GB" sz="1500" b="1"/>
              <a:t> values as shown.</a:t>
            </a:r>
            <a:endParaRPr lang="en-GB" sz="1500" b="1">
              <a:latin typeface="Times New Roman" pitchFamily="18" charset="0"/>
            </a:endParaRPr>
          </a:p>
        </p:txBody>
      </p:sp>
      <p:sp>
        <p:nvSpPr>
          <p:cNvPr id="95254" name="Text Box 2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a:t>
            </a:r>
          </a:p>
        </p:txBody>
      </p:sp>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SIMPLE REGRESSION MODEL</a:t>
            </a:r>
            <a:endParaRPr lang="en-GB" sz="1600" dirty="0">
              <a:latin typeface="Times New Roman" pitchFamily="18" charset="0"/>
            </a:endParaRPr>
          </a:p>
        </p:txBody>
      </p:sp>
      <p:sp>
        <p:nvSpPr>
          <p:cNvPr id="27" name="Line 5"/>
          <p:cNvSpPr>
            <a:spLocks noChangeAspect="1" noChangeShapeType="1"/>
          </p:cNvSpPr>
          <p:nvPr/>
        </p:nvSpPr>
        <p:spPr bwMode="auto">
          <a:xfrm>
            <a:off x="1571625" y="4484688"/>
            <a:ext cx="5027613" cy="1587"/>
          </a:xfrm>
          <a:prstGeom prst="line">
            <a:avLst/>
          </a:prstGeom>
          <a:noFill/>
          <a:ln w="127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Text Box 6"/>
          <p:cNvSpPr txBox="1">
            <a:spLocks noChangeAspect="1" noChangeArrowheads="1"/>
          </p:cNvSpPr>
          <p:nvPr/>
        </p:nvSpPr>
        <p:spPr bwMode="auto">
          <a:xfrm>
            <a:off x="1295399" y="1323974"/>
            <a:ext cx="276225" cy="2762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Y</a:t>
            </a:r>
            <a:endParaRPr lang="en-US" sz="2400" dirty="0">
              <a:solidFill>
                <a:schemeClr val="hlink"/>
              </a:solidFill>
              <a:latin typeface="+mn-lt"/>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796661523"/>
              </p:ext>
            </p:extLst>
          </p:nvPr>
        </p:nvGraphicFramePr>
        <p:xfrm>
          <a:off x="6711950" y="2055813"/>
          <a:ext cx="1295400" cy="303212"/>
        </p:xfrm>
        <a:graphic>
          <a:graphicData uri="http://schemas.openxmlformats.org/presentationml/2006/ole">
            <mc:AlternateContent xmlns:mc="http://schemas.openxmlformats.org/markup-compatibility/2006">
              <mc:Choice xmlns:v="urn:schemas-microsoft-com:vml" Requires="v">
                <p:oleObj spid="_x0000_s95355" name="Equation" r:id="rId5" imgW="1294838" imgH="304668" progId="Equation.DSMT4">
                  <p:embed/>
                </p:oleObj>
              </mc:Choice>
              <mc:Fallback>
                <p:oleObj name="Equation" r:id="rId5" imgW="1294838" imgH="304668"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11950" y="2055813"/>
                        <a:ext cx="12954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826529667"/>
              </p:ext>
            </p:extLst>
          </p:nvPr>
        </p:nvGraphicFramePr>
        <p:xfrm>
          <a:off x="1270000" y="3173413"/>
          <a:ext cx="254000" cy="303212"/>
        </p:xfrm>
        <a:graphic>
          <a:graphicData uri="http://schemas.openxmlformats.org/presentationml/2006/ole">
            <mc:AlternateContent xmlns:mc="http://schemas.openxmlformats.org/markup-compatibility/2006">
              <mc:Choice xmlns:v="urn:schemas-microsoft-com:vml" Requires="v">
                <p:oleObj spid="_x0000_s95356" name="Equation" r:id="rId7" imgW="253780" imgH="304536" progId="Equation.DSMT4">
                  <p:embed/>
                </p:oleObj>
              </mc:Choice>
              <mc:Fallback>
                <p:oleObj name="Equation" r:id="rId7" imgW="253780" imgH="304536" progId="Equation.DSMT4">
                  <p:embed/>
                  <p:pic>
                    <p:nvPicPr>
                      <p:cNvPr id="0" name="Object 1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70000" y="3173413"/>
                        <a:ext cx="254000"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35" name="Group 23"/>
          <p:cNvGrpSpPr>
            <a:grpSpLocks/>
          </p:cNvGrpSpPr>
          <p:nvPr/>
        </p:nvGrpSpPr>
        <p:grpSpPr bwMode="auto">
          <a:xfrm>
            <a:off x="2841625" y="4521200"/>
            <a:ext cx="4021138" cy="376238"/>
            <a:chOff x="1790" y="2758"/>
            <a:chExt cx="2533" cy="237"/>
          </a:xfrm>
        </p:grpSpPr>
        <p:sp>
          <p:nvSpPr>
            <p:cNvPr id="36" name="Text Box 24"/>
            <p:cNvSpPr txBox="1">
              <a:spLocks noChangeAspect="1" noChangeArrowheads="1"/>
            </p:cNvSpPr>
            <p:nvPr/>
          </p:nvSpPr>
          <p:spPr bwMode="auto">
            <a:xfrm>
              <a:off x="4202" y="2760"/>
              <a:ext cx="121" cy="12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a:solidFill>
                    <a:schemeClr val="tx2"/>
                  </a:solidFill>
                  <a:latin typeface="+mn-lt"/>
                </a:rPr>
                <a:t>X</a:t>
              </a:r>
              <a:endParaRPr lang="en-US" sz="2400">
                <a:solidFill>
                  <a:schemeClr val="hlink"/>
                </a:solidFill>
                <a:latin typeface="+mn-lt"/>
              </a:endParaRPr>
            </a:p>
          </p:txBody>
        </p:sp>
        <p:sp>
          <p:nvSpPr>
            <p:cNvPr id="37" name="Text Box 25"/>
            <p:cNvSpPr txBox="1">
              <a:spLocks noChangeAspect="1" noChangeArrowheads="1"/>
            </p:cNvSpPr>
            <p:nvPr/>
          </p:nvSpPr>
          <p:spPr bwMode="auto">
            <a:xfrm>
              <a:off x="1790" y="2761"/>
              <a:ext cx="215"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1</a:t>
              </a:r>
              <a:endParaRPr lang="en-US" sz="2400" dirty="0">
                <a:solidFill>
                  <a:schemeClr val="hlink"/>
                </a:solidFill>
                <a:latin typeface="+mn-lt"/>
              </a:endParaRPr>
            </a:p>
          </p:txBody>
        </p:sp>
        <p:sp>
          <p:nvSpPr>
            <p:cNvPr id="38" name="Text Box 26"/>
            <p:cNvSpPr txBox="1">
              <a:spLocks noChangeAspect="1" noChangeArrowheads="1"/>
            </p:cNvSpPr>
            <p:nvPr/>
          </p:nvSpPr>
          <p:spPr bwMode="auto">
            <a:xfrm>
              <a:off x="2352" y="2761"/>
              <a:ext cx="215"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2</a:t>
              </a:r>
              <a:endParaRPr lang="en-US" sz="2400" dirty="0">
                <a:solidFill>
                  <a:schemeClr val="hlink"/>
                </a:solidFill>
                <a:latin typeface="+mn-lt"/>
              </a:endParaRPr>
            </a:p>
          </p:txBody>
        </p:sp>
        <p:sp>
          <p:nvSpPr>
            <p:cNvPr id="39" name="Text Box 27"/>
            <p:cNvSpPr txBox="1">
              <a:spLocks noChangeAspect="1" noChangeArrowheads="1"/>
            </p:cNvSpPr>
            <p:nvPr/>
          </p:nvSpPr>
          <p:spPr bwMode="auto">
            <a:xfrm>
              <a:off x="2913" y="2758"/>
              <a:ext cx="239" cy="23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3</a:t>
              </a:r>
              <a:endParaRPr lang="en-US" sz="2400" dirty="0">
                <a:solidFill>
                  <a:schemeClr val="hlink"/>
                </a:solidFill>
                <a:latin typeface="+mn-lt"/>
              </a:endParaRPr>
            </a:p>
          </p:txBody>
        </p:sp>
        <p:sp>
          <p:nvSpPr>
            <p:cNvPr id="40" name="Text Box 28"/>
            <p:cNvSpPr txBox="1">
              <a:spLocks noChangeAspect="1" noChangeArrowheads="1"/>
            </p:cNvSpPr>
            <p:nvPr/>
          </p:nvSpPr>
          <p:spPr bwMode="auto">
            <a:xfrm>
              <a:off x="3466" y="2761"/>
              <a:ext cx="286"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a:solidFill>
                    <a:schemeClr val="tx2"/>
                  </a:solidFill>
                  <a:latin typeface="+mn-lt"/>
                </a:rPr>
                <a:t>X</a:t>
              </a:r>
              <a:r>
                <a:rPr lang="en-US" sz="1800" b="1" baseline="-25000">
                  <a:solidFill>
                    <a:schemeClr val="tx2"/>
                  </a:solidFill>
                  <a:latin typeface="+mn-lt"/>
                </a:rPr>
                <a:t>4</a:t>
              </a:r>
              <a:endParaRPr lang="en-US" sz="2400">
                <a:solidFill>
                  <a:srgbClr val="FF0000"/>
                </a:solidFill>
                <a:latin typeface="+mn-lt"/>
              </a:endParaRPr>
            </a:p>
          </p:txBody>
        </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bwMode="auto">
          <a:xfrm>
            <a:off x="856800" y="923925"/>
            <a:ext cx="7606800" cy="42636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graphicFrame>
        <p:nvGraphicFramePr>
          <p:cNvPr id="94211" name="Object 3"/>
          <p:cNvGraphicFramePr>
            <a:graphicFrameLocks noChangeAspect="1"/>
          </p:cNvGraphicFramePr>
          <p:nvPr>
            <p:extLst>
              <p:ext uri="{D42A27DB-BD31-4B8C-83A1-F6EECF244321}">
                <p14:modId xmlns:p14="http://schemas.microsoft.com/office/powerpoint/2010/main" val="1172015988"/>
              </p:ext>
            </p:extLst>
          </p:nvPr>
        </p:nvGraphicFramePr>
        <p:xfrm>
          <a:off x="1447800" y="828675"/>
          <a:ext cx="6581775" cy="4500563"/>
        </p:xfrm>
        <a:graphic>
          <a:graphicData uri="http://schemas.openxmlformats.org/presentationml/2006/ole">
            <mc:AlternateContent xmlns:mc="http://schemas.openxmlformats.org/markup-compatibility/2006">
              <mc:Choice xmlns:v="urn:schemas-microsoft-com:vml" Requires="v">
                <p:oleObj spid="_x0000_s94395" name="Worksheet" r:id="rId3" imgW="8944291" imgH="6020282" progId="Excel.Sheet.8">
                  <p:embed/>
                </p:oleObj>
              </mc:Choice>
              <mc:Fallback>
                <p:oleObj name="Worksheet" r:id="rId3" imgW="8944291" imgH="6020282" progId="Excel.Sheet.8">
                  <p:embed/>
                  <p:pic>
                    <p:nvPicPr>
                      <p:cNvPr id="0" name="Object 3"/>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828675"/>
                        <a:ext cx="6581775" cy="4500563"/>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4212" name="Line 4"/>
          <p:cNvSpPr>
            <a:spLocks noChangeAspect="1" noChangeShapeType="1"/>
          </p:cNvSpPr>
          <p:nvPr/>
        </p:nvSpPr>
        <p:spPr bwMode="auto">
          <a:xfrm flipV="1">
            <a:off x="1571625" y="1376363"/>
            <a:ext cx="1588" cy="31083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4216" name="Line 8"/>
          <p:cNvSpPr>
            <a:spLocks noChangeAspect="1" noChangeShapeType="1"/>
          </p:cNvSpPr>
          <p:nvPr/>
        </p:nvSpPr>
        <p:spPr bwMode="auto">
          <a:xfrm flipV="1">
            <a:off x="3848100"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4217" name="Line 9"/>
          <p:cNvSpPr>
            <a:spLocks noChangeAspect="1" noChangeShapeType="1"/>
          </p:cNvSpPr>
          <p:nvPr/>
        </p:nvSpPr>
        <p:spPr bwMode="auto">
          <a:xfrm flipV="1">
            <a:off x="4733925"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4218" name="Line 10"/>
          <p:cNvSpPr>
            <a:spLocks noChangeAspect="1" noChangeShapeType="1"/>
          </p:cNvSpPr>
          <p:nvPr/>
        </p:nvSpPr>
        <p:spPr bwMode="auto">
          <a:xfrm flipV="1">
            <a:off x="5611813"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4223" name="Line 15"/>
          <p:cNvSpPr>
            <a:spLocks noChangeAspect="1" noChangeShapeType="1"/>
          </p:cNvSpPr>
          <p:nvPr/>
        </p:nvSpPr>
        <p:spPr bwMode="auto">
          <a:xfrm flipV="1">
            <a:off x="2960688"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4227" name="Text Box 1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If the relationship were an exact one, the observations would lie on a straight line and we would have no trouble obtaining accurate estimates of </a:t>
            </a:r>
            <a:r>
              <a:rPr lang="en-GB" sz="1500" b="1" i="1">
                <a:latin typeface="Symbol" pitchFamily="18" charset="2"/>
              </a:rPr>
              <a:t>b</a:t>
            </a:r>
            <a:r>
              <a:rPr lang="en-GB" sz="1500" b="1" baseline="-25000"/>
              <a:t>1</a:t>
            </a:r>
            <a:r>
              <a:rPr lang="en-GB" sz="1500" b="1"/>
              <a:t> and </a:t>
            </a:r>
            <a:r>
              <a:rPr lang="en-GB" sz="1500" b="1" i="1">
                <a:latin typeface="Symbol" pitchFamily="18" charset="2"/>
              </a:rPr>
              <a:t>b</a:t>
            </a:r>
            <a:r>
              <a:rPr lang="en-GB" sz="1500" b="1" baseline="-25000"/>
              <a:t>2</a:t>
            </a:r>
            <a:r>
              <a:rPr lang="en-GB" sz="1500" b="1"/>
              <a:t>.</a:t>
            </a:r>
          </a:p>
        </p:txBody>
      </p:sp>
      <p:sp>
        <p:nvSpPr>
          <p:cNvPr id="94234" name="Text Box 2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a:t>
            </a:r>
          </a:p>
        </p:txBody>
      </p:sp>
      <p:sp>
        <p:nvSpPr>
          <p:cNvPr id="2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0"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SIMPLE REGRESSION MODEL</a:t>
            </a:r>
            <a:endParaRPr lang="en-GB" sz="1600" dirty="0">
              <a:latin typeface="Times New Roman" pitchFamily="18" charset="0"/>
            </a:endParaRPr>
          </a:p>
        </p:txBody>
      </p:sp>
      <p:sp>
        <p:nvSpPr>
          <p:cNvPr id="31" name="Line 5"/>
          <p:cNvSpPr>
            <a:spLocks noChangeAspect="1" noChangeShapeType="1"/>
          </p:cNvSpPr>
          <p:nvPr/>
        </p:nvSpPr>
        <p:spPr bwMode="auto">
          <a:xfrm>
            <a:off x="1571625" y="4484688"/>
            <a:ext cx="5027613" cy="1587"/>
          </a:xfrm>
          <a:prstGeom prst="line">
            <a:avLst/>
          </a:prstGeom>
          <a:noFill/>
          <a:ln w="127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8" name="Text Box 6"/>
          <p:cNvSpPr txBox="1">
            <a:spLocks noChangeAspect="1" noChangeArrowheads="1"/>
          </p:cNvSpPr>
          <p:nvPr/>
        </p:nvSpPr>
        <p:spPr bwMode="auto">
          <a:xfrm>
            <a:off x="1295399" y="1323974"/>
            <a:ext cx="276225" cy="2762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Y</a:t>
            </a:r>
            <a:endParaRPr lang="en-US" sz="2400" dirty="0">
              <a:solidFill>
                <a:schemeClr val="hlink"/>
              </a:solidFill>
              <a:latin typeface="+mn-lt"/>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796661523"/>
              </p:ext>
            </p:extLst>
          </p:nvPr>
        </p:nvGraphicFramePr>
        <p:xfrm>
          <a:off x="6711950" y="2055813"/>
          <a:ext cx="1295400" cy="303212"/>
        </p:xfrm>
        <a:graphic>
          <a:graphicData uri="http://schemas.openxmlformats.org/presentationml/2006/ole">
            <mc:AlternateContent xmlns:mc="http://schemas.openxmlformats.org/markup-compatibility/2006">
              <mc:Choice xmlns:v="urn:schemas-microsoft-com:vml" Requires="v">
                <p:oleObj spid="_x0000_s94396" name="Equation" r:id="rId5" imgW="1294838" imgH="304668" progId="Equation.DSMT4">
                  <p:embed/>
                </p:oleObj>
              </mc:Choice>
              <mc:Fallback>
                <p:oleObj name="Equation" r:id="rId5" imgW="1294838" imgH="304668"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11950" y="2055813"/>
                        <a:ext cx="12954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826529667"/>
              </p:ext>
            </p:extLst>
          </p:nvPr>
        </p:nvGraphicFramePr>
        <p:xfrm>
          <a:off x="1270000" y="3173413"/>
          <a:ext cx="254000" cy="303212"/>
        </p:xfrm>
        <a:graphic>
          <a:graphicData uri="http://schemas.openxmlformats.org/presentationml/2006/ole">
            <mc:AlternateContent xmlns:mc="http://schemas.openxmlformats.org/markup-compatibility/2006">
              <mc:Choice xmlns:v="urn:schemas-microsoft-com:vml" Requires="v">
                <p:oleObj spid="_x0000_s94397" name="Equation" r:id="rId7" imgW="253780" imgH="304536" progId="Equation.DSMT4">
                  <p:embed/>
                </p:oleObj>
              </mc:Choice>
              <mc:Fallback>
                <p:oleObj name="Equation" r:id="rId7" imgW="253780" imgH="304536" progId="Equation.DSMT4">
                  <p:embed/>
                  <p:pic>
                    <p:nvPicPr>
                      <p:cNvPr id="0" name="Object 1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70000" y="3173413"/>
                        <a:ext cx="254000"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40" name="Group 23"/>
          <p:cNvGrpSpPr>
            <a:grpSpLocks/>
          </p:cNvGrpSpPr>
          <p:nvPr/>
        </p:nvGrpSpPr>
        <p:grpSpPr bwMode="auto">
          <a:xfrm>
            <a:off x="2841625" y="4521200"/>
            <a:ext cx="4021138" cy="376238"/>
            <a:chOff x="1790" y="2758"/>
            <a:chExt cx="2533" cy="237"/>
          </a:xfrm>
        </p:grpSpPr>
        <p:sp>
          <p:nvSpPr>
            <p:cNvPr id="41" name="Text Box 24"/>
            <p:cNvSpPr txBox="1">
              <a:spLocks noChangeAspect="1" noChangeArrowheads="1"/>
            </p:cNvSpPr>
            <p:nvPr/>
          </p:nvSpPr>
          <p:spPr bwMode="auto">
            <a:xfrm>
              <a:off x="4202" y="2760"/>
              <a:ext cx="121" cy="12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a:solidFill>
                    <a:schemeClr val="tx2"/>
                  </a:solidFill>
                  <a:latin typeface="+mn-lt"/>
                </a:rPr>
                <a:t>X</a:t>
              </a:r>
              <a:endParaRPr lang="en-US" sz="2400">
                <a:solidFill>
                  <a:schemeClr val="hlink"/>
                </a:solidFill>
                <a:latin typeface="+mn-lt"/>
              </a:endParaRPr>
            </a:p>
          </p:txBody>
        </p:sp>
        <p:sp>
          <p:nvSpPr>
            <p:cNvPr id="42" name="Text Box 25"/>
            <p:cNvSpPr txBox="1">
              <a:spLocks noChangeAspect="1" noChangeArrowheads="1"/>
            </p:cNvSpPr>
            <p:nvPr/>
          </p:nvSpPr>
          <p:spPr bwMode="auto">
            <a:xfrm>
              <a:off x="1790" y="2761"/>
              <a:ext cx="215"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1</a:t>
              </a:r>
              <a:endParaRPr lang="en-US" sz="2400" dirty="0">
                <a:solidFill>
                  <a:schemeClr val="hlink"/>
                </a:solidFill>
                <a:latin typeface="+mn-lt"/>
              </a:endParaRPr>
            </a:p>
          </p:txBody>
        </p:sp>
        <p:sp>
          <p:nvSpPr>
            <p:cNvPr id="43" name="Text Box 26"/>
            <p:cNvSpPr txBox="1">
              <a:spLocks noChangeAspect="1" noChangeArrowheads="1"/>
            </p:cNvSpPr>
            <p:nvPr/>
          </p:nvSpPr>
          <p:spPr bwMode="auto">
            <a:xfrm>
              <a:off x="2352" y="2761"/>
              <a:ext cx="215"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2</a:t>
              </a:r>
              <a:endParaRPr lang="en-US" sz="2400" dirty="0">
                <a:solidFill>
                  <a:schemeClr val="hlink"/>
                </a:solidFill>
                <a:latin typeface="+mn-lt"/>
              </a:endParaRPr>
            </a:p>
          </p:txBody>
        </p:sp>
        <p:sp>
          <p:nvSpPr>
            <p:cNvPr id="44" name="Text Box 27"/>
            <p:cNvSpPr txBox="1">
              <a:spLocks noChangeAspect="1" noChangeArrowheads="1"/>
            </p:cNvSpPr>
            <p:nvPr/>
          </p:nvSpPr>
          <p:spPr bwMode="auto">
            <a:xfrm>
              <a:off x="2913" y="2758"/>
              <a:ext cx="239" cy="23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3</a:t>
              </a:r>
              <a:endParaRPr lang="en-US" sz="2400" dirty="0">
                <a:solidFill>
                  <a:schemeClr val="hlink"/>
                </a:solidFill>
                <a:latin typeface="+mn-lt"/>
              </a:endParaRPr>
            </a:p>
          </p:txBody>
        </p:sp>
        <p:sp>
          <p:nvSpPr>
            <p:cNvPr id="45" name="Text Box 28"/>
            <p:cNvSpPr txBox="1">
              <a:spLocks noChangeAspect="1" noChangeArrowheads="1"/>
            </p:cNvSpPr>
            <p:nvPr/>
          </p:nvSpPr>
          <p:spPr bwMode="auto">
            <a:xfrm>
              <a:off x="3466" y="2761"/>
              <a:ext cx="286"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a:solidFill>
                    <a:schemeClr val="tx2"/>
                  </a:solidFill>
                  <a:latin typeface="+mn-lt"/>
                </a:rPr>
                <a:t>X</a:t>
              </a:r>
              <a:r>
                <a:rPr lang="en-US" sz="1800" b="1" baseline="-25000">
                  <a:solidFill>
                    <a:schemeClr val="tx2"/>
                  </a:solidFill>
                  <a:latin typeface="+mn-lt"/>
                </a:rPr>
                <a:t>4</a:t>
              </a:r>
              <a:endParaRPr lang="en-US" sz="2400">
                <a:solidFill>
                  <a:srgbClr val="FF0000"/>
                </a:solidFill>
                <a:latin typeface="+mn-lt"/>
              </a:endParaRPr>
            </a:p>
          </p:txBody>
        </p:sp>
      </p:grpSp>
      <p:graphicFrame>
        <p:nvGraphicFramePr>
          <p:cNvPr id="9" name="Object 8"/>
          <p:cNvGraphicFramePr>
            <a:graphicFrameLocks noChangeAspect="1"/>
          </p:cNvGraphicFramePr>
          <p:nvPr>
            <p:extLst>
              <p:ext uri="{D42A27DB-BD31-4B8C-83A1-F6EECF244321}">
                <p14:modId xmlns:p14="http://schemas.microsoft.com/office/powerpoint/2010/main" val="1331619779"/>
              </p:ext>
            </p:extLst>
          </p:nvPr>
        </p:nvGraphicFramePr>
        <p:xfrm>
          <a:off x="3013075" y="2989263"/>
          <a:ext cx="254000" cy="303212"/>
        </p:xfrm>
        <a:graphic>
          <a:graphicData uri="http://schemas.openxmlformats.org/presentationml/2006/ole">
            <mc:AlternateContent xmlns:mc="http://schemas.openxmlformats.org/markup-compatibility/2006">
              <mc:Choice xmlns:v="urn:schemas-microsoft-com:vml" Requires="v">
                <p:oleObj spid="_x0000_s94398" name="Equation" r:id="rId9" imgW="253780" imgH="304536" progId="Equation.DSMT4">
                  <p:embed/>
                </p:oleObj>
              </mc:Choice>
              <mc:Fallback>
                <p:oleObj name="Equation" r:id="rId9" imgW="253780" imgH="304536"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13075" y="2989263"/>
                        <a:ext cx="2540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874695022"/>
              </p:ext>
            </p:extLst>
          </p:nvPr>
        </p:nvGraphicFramePr>
        <p:xfrm>
          <a:off x="3902075" y="2789238"/>
          <a:ext cx="266700" cy="303212"/>
        </p:xfrm>
        <a:graphic>
          <a:graphicData uri="http://schemas.openxmlformats.org/presentationml/2006/ole">
            <mc:AlternateContent xmlns:mc="http://schemas.openxmlformats.org/markup-compatibility/2006">
              <mc:Choice xmlns:v="urn:schemas-microsoft-com:vml" Requires="v">
                <p:oleObj spid="_x0000_s94399" name="Equation" r:id="rId11" imgW="266469" imgH="304536" progId="Equation.DSMT4">
                  <p:embed/>
                </p:oleObj>
              </mc:Choice>
              <mc:Fallback>
                <p:oleObj name="Equation" r:id="rId11" imgW="266469" imgH="304536" progId="Equation.DSMT4">
                  <p:embed/>
                  <p:pic>
                    <p:nvPicPr>
                      <p:cNvPr id="0" name="Object 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902075" y="2789238"/>
                        <a:ext cx="2667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2320029319"/>
              </p:ext>
            </p:extLst>
          </p:nvPr>
        </p:nvGraphicFramePr>
        <p:xfrm>
          <a:off x="4778375" y="2608263"/>
          <a:ext cx="266700" cy="303212"/>
        </p:xfrm>
        <a:graphic>
          <a:graphicData uri="http://schemas.openxmlformats.org/presentationml/2006/ole">
            <mc:AlternateContent xmlns:mc="http://schemas.openxmlformats.org/markup-compatibility/2006">
              <mc:Choice xmlns:v="urn:schemas-microsoft-com:vml" Requires="v">
                <p:oleObj spid="_x0000_s94400" name="Equation" r:id="rId13" imgW="266469" imgH="304536" progId="Equation.DSMT4">
                  <p:embed/>
                </p:oleObj>
              </mc:Choice>
              <mc:Fallback>
                <p:oleObj name="Equation" r:id="rId13" imgW="266469" imgH="304536" progId="Equation.DSMT4">
                  <p:embed/>
                  <p:pic>
                    <p:nvPicPr>
                      <p:cNvPr id="0" name="Object 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778375" y="2608263"/>
                        <a:ext cx="2667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2086066685"/>
              </p:ext>
            </p:extLst>
          </p:nvPr>
        </p:nvGraphicFramePr>
        <p:xfrm>
          <a:off x="5654675" y="2408238"/>
          <a:ext cx="266700" cy="303212"/>
        </p:xfrm>
        <a:graphic>
          <a:graphicData uri="http://schemas.openxmlformats.org/presentationml/2006/ole">
            <mc:AlternateContent xmlns:mc="http://schemas.openxmlformats.org/markup-compatibility/2006">
              <mc:Choice xmlns:v="urn:schemas-microsoft-com:vml" Requires="v">
                <p:oleObj spid="_x0000_s94401" name="Equation" r:id="rId15" imgW="266469" imgH="304536" progId="Equation.DSMT4">
                  <p:embed/>
                </p:oleObj>
              </mc:Choice>
              <mc:Fallback>
                <p:oleObj name="Equation" r:id="rId15" imgW="266469" imgH="304536" progId="Equation.DSMT4">
                  <p:embed/>
                  <p:pic>
                    <p:nvPicPr>
                      <p:cNvPr id="0" name="Object 1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654675" y="2408238"/>
                        <a:ext cx="2667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bwMode="auto">
          <a:xfrm>
            <a:off x="856800" y="923925"/>
            <a:ext cx="7606800" cy="42636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graphicFrame>
        <p:nvGraphicFramePr>
          <p:cNvPr id="93187" name="Object 3"/>
          <p:cNvGraphicFramePr>
            <a:graphicFrameLocks noChangeAspect="1"/>
          </p:cNvGraphicFramePr>
          <p:nvPr>
            <p:extLst>
              <p:ext uri="{D42A27DB-BD31-4B8C-83A1-F6EECF244321}">
                <p14:modId xmlns:p14="http://schemas.microsoft.com/office/powerpoint/2010/main" val="3378616505"/>
              </p:ext>
            </p:extLst>
          </p:nvPr>
        </p:nvGraphicFramePr>
        <p:xfrm>
          <a:off x="1447800" y="828675"/>
          <a:ext cx="6581775" cy="4500563"/>
        </p:xfrm>
        <a:graphic>
          <a:graphicData uri="http://schemas.openxmlformats.org/presentationml/2006/ole">
            <mc:AlternateContent xmlns:mc="http://schemas.openxmlformats.org/markup-compatibility/2006">
              <mc:Choice xmlns:v="urn:schemas-microsoft-com:vml" Requires="v">
                <p:oleObj spid="_x0000_s93410" name="Worksheet" r:id="rId3" imgW="8944291" imgH="6020282" progId="Excel.Sheet.8">
                  <p:embed/>
                </p:oleObj>
              </mc:Choice>
              <mc:Fallback>
                <p:oleObj name="Worksheet" r:id="rId3" imgW="8944291" imgH="6020282" progId="Excel.Sheet.8">
                  <p:embed/>
                  <p:pic>
                    <p:nvPicPr>
                      <p:cNvPr id="0" name="Object 3"/>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828675"/>
                        <a:ext cx="6581775" cy="4500563"/>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3189" name="Line 5"/>
          <p:cNvSpPr>
            <a:spLocks noChangeAspect="1" noChangeShapeType="1"/>
          </p:cNvSpPr>
          <p:nvPr/>
        </p:nvSpPr>
        <p:spPr bwMode="auto">
          <a:xfrm flipV="1">
            <a:off x="1571625" y="1376363"/>
            <a:ext cx="1588" cy="31083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3193" name="Line 9"/>
          <p:cNvSpPr>
            <a:spLocks noChangeAspect="1" noChangeShapeType="1"/>
          </p:cNvSpPr>
          <p:nvPr/>
        </p:nvSpPr>
        <p:spPr bwMode="auto">
          <a:xfrm flipV="1">
            <a:off x="3848100"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3194" name="Line 10"/>
          <p:cNvSpPr>
            <a:spLocks noChangeAspect="1" noChangeShapeType="1"/>
          </p:cNvSpPr>
          <p:nvPr/>
        </p:nvSpPr>
        <p:spPr bwMode="auto">
          <a:xfrm flipV="1">
            <a:off x="4733925"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3195" name="Line 11"/>
          <p:cNvSpPr>
            <a:spLocks noChangeAspect="1" noChangeShapeType="1"/>
          </p:cNvSpPr>
          <p:nvPr/>
        </p:nvSpPr>
        <p:spPr bwMode="auto">
          <a:xfrm flipV="1">
            <a:off x="5611813"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3200" name="Line 16"/>
          <p:cNvSpPr>
            <a:spLocks noChangeAspect="1" noChangeShapeType="1"/>
          </p:cNvSpPr>
          <p:nvPr/>
        </p:nvSpPr>
        <p:spPr bwMode="auto">
          <a:xfrm flipV="1">
            <a:off x="2960688"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3204" name="Text Box 2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practice, most economic relationships are not exact and the actual values of </a:t>
            </a:r>
            <a:r>
              <a:rPr lang="en-GB" sz="1500" b="1" i="1"/>
              <a:t>Y</a:t>
            </a:r>
            <a:r>
              <a:rPr lang="en-GB" sz="1500" b="1"/>
              <a:t> are different from those corresponding to the straight line.</a:t>
            </a:r>
            <a:endParaRPr lang="en-GB" sz="1500" b="1">
              <a:latin typeface="Times New Roman" pitchFamily="18" charset="0"/>
            </a:endParaRPr>
          </a:p>
        </p:txBody>
      </p:sp>
      <p:sp>
        <p:nvSpPr>
          <p:cNvPr id="93214" name="Text Box 3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4</a:t>
            </a:r>
          </a:p>
        </p:txBody>
      </p:sp>
      <p:sp>
        <p:nvSpPr>
          <p:cNvPr id="3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4"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SIMPLE REGRESSION MODEL</a:t>
            </a:r>
            <a:endParaRPr lang="en-GB" sz="1600" dirty="0">
              <a:latin typeface="Times New Roman" pitchFamily="18" charset="0"/>
            </a:endParaRPr>
          </a:p>
        </p:txBody>
      </p:sp>
      <p:sp>
        <p:nvSpPr>
          <p:cNvPr id="35" name="Line 5"/>
          <p:cNvSpPr>
            <a:spLocks noChangeAspect="1" noChangeShapeType="1"/>
          </p:cNvSpPr>
          <p:nvPr/>
        </p:nvSpPr>
        <p:spPr bwMode="auto">
          <a:xfrm>
            <a:off x="1571625" y="4484688"/>
            <a:ext cx="5027613" cy="1587"/>
          </a:xfrm>
          <a:prstGeom prst="line">
            <a:avLst/>
          </a:prstGeom>
          <a:noFill/>
          <a:ln w="127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2" name="Text Box 6"/>
          <p:cNvSpPr txBox="1">
            <a:spLocks noChangeAspect="1" noChangeArrowheads="1"/>
          </p:cNvSpPr>
          <p:nvPr/>
        </p:nvSpPr>
        <p:spPr bwMode="auto">
          <a:xfrm>
            <a:off x="1295399" y="1323974"/>
            <a:ext cx="276225" cy="2762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Y</a:t>
            </a:r>
            <a:endParaRPr lang="en-US" sz="2400" dirty="0">
              <a:solidFill>
                <a:schemeClr val="hlink"/>
              </a:solidFill>
              <a:latin typeface="+mn-lt"/>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796661523"/>
              </p:ext>
            </p:extLst>
          </p:nvPr>
        </p:nvGraphicFramePr>
        <p:xfrm>
          <a:off x="6711950" y="2055813"/>
          <a:ext cx="1295400" cy="303212"/>
        </p:xfrm>
        <a:graphic>
          <a:graphicData uri="http://schemas.openxmlformats.org/presentationml/2006/ole">
            <mc:AlternateContent xmlns:mc="http://schemas.openxmlformats.org/markup-compatibility/2006">
              <mc:Choice xmlns:v="urn:schemas-microsoft-com:vml" Requires="v">
                <p:oleObj spid="_x0000_s93411" name="Equation" r:id="rId5" imgW="1294838" imgH="304668" progId="Equation.DSMT4">
                  <p:embed/>
                </p:oleObj>
              </mc:Choice>
              <mc:Fallback>
                <p:oleObj name="Equation" r:id="rId5" imgW="1294838" imgH="304668"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11950" y="2055813"/>
                        <a:ext cx="12954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826529667"/>
              </p:ext>
            </p:extLst>
          </p:nvPr>
        </p:nvGraphicFramePr>
        <p:xfrm>
          <a:off x="1270000" y="3173413"/>
          <a:ext cx="254000" cy="303212"/>
        </p:xfrm>
        <a:graphic>
          <a:graphicData uri="http://schemas.openxmlformats.org/presentationml/2006/ole">
            <mc:AlternateContent xmlns:mc="http://schemas.openxmlformats.org/markup-compatibility/2006">
              <mc:Choice xmlns:v="urn:schemas-microsoft-com:vml" Requires="v">
                <p:oleObj spid="_x0000_s93412" name="Equation" r:id="rId7" imgW="253780" imgH="304536" progId="Equation.DSMT4">
                  <p:embed/>
                </p:oleObj>
              </mc:Choice>
              <mc:Fallback>
                <p:oleObj name="Equation" r:id="rId7" imgW="253780" imgH="304536" progId="Equation.DSMT4">
                  <p:embed/>
                  <p:pic>
                    <p:nvPicPr>
                      <p:cNvPr id="0" name="Object 1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70000" y="3173413"/>
                        <a:ext cx="254000"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773556377"/>
              </p:ext>
            </p:extLst>
          </p:nvPr>
        </p:nvGraphicFramePr>
        <p:xfrm>
          <a:off x="3025775" y="2484438"/>
          <a:ext cx="228600" cy="303212"/>
        </p:xfrm>
        <a:graphic>
          <a:graphicData uri="http://schemas.openxmlformats.org/presentationml/2006/ole">
            <mc:AlternateContent xmlns:mc="http://schemas.openxmlformats.org/markup-compatibility/2006">
              <mc:Choice xmlns:v="urn:schemas-microsoft-com:vml" Requires="v">
                <p:oleObj spid="_x0000_s93413" name="Equation" r:id="rId9" imgW="228600" imgH="304560" progId="Equation.DSMT4">
                  <p:embed/>
                </p:oleObj>
              </mc:Choice>
              <mc:Fallback>
                <p:oleObj name="Equation" r:id="rId9" imgW="228600" imgH="304560" progId="Equation.DSMT4">
                  <p:embed/>
                  <p:pic>
                    <p:nvPicPr>
                      <p:cNvPr id="0" name="Object 2"/>
                      <p:cNvPicPr>
                        <a:picLocks noChangeAspect="1" noChangeArrowheads="1"/>
                      </p:cNvPicPr>
                      <p:nvPr/>
                    </p:nvPicPr>
                    <p:blipFill>
                      <a:blip r:embed="rId10"/>
                      <a:srcRect/>
                      <a:stretch>
                        <a:fillRect/>
                      </a:stretch>
                    </p:blipFill>
                    <p:spPr bwMode="auto">
                      <a:xfrm>
                        <a:off x="3025775" y="2484438"/>
                        <a:ext cx="2286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43" name="Group 23"/>
          <p:cNvGrpSpPr>
            <a:grpSpLocks/>
          </p:cNvGrpSpPr>
          <p:nvPr/>
        </p:nvGrpSpPr>
        <p:grpSpPr bwMode="auto">
          <a:xfrm>
            <a:off x="2841625" y="4521200"/>
            <a:ext cx="4021138" cy="376238"/>
            <a:chOff x="1790" y="2758"/>
            <a:chExt cx="2533" cy="237"/>
          </a:xfrm>
        </p:grpSpPr>
        <p:sp>
          <p:nvSpPr>
            <p:cNvPr id="44" name="Text Box 24"/>
            <p:cNvSpPr txBox="1">
              <a:spLocks noChangeAspect="1" noChangeArrowheads="1"/>
            </p:cNvSpPr>
            <p:nvPr/>
          </p:nvSpPr>
          <p:spPr bwMode="auto">
            <a:xfrm>
              <a:off x="4202" y="2760"/>
              <a:ext cx="121" cy="12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a:solidFill>
                    <a:schemeClr val="tx2"/>
                  </a:solidFill>
                  <a:latin typeface="+mn-lt"/>
                </a:rPr>
                <a:t>X</a:t>
              </a:r>
              <a:endParaRPr lang="en-US" sz="2400">
                <a:solidFill>
                  <a:schemeClr val="hlink"/>
                </a:solidFill>
                <a:latin typeface="+mn-lt"/>
              </a:endParaRPr>
            </a:p>
          </p:txBody>
        </p:sp>
        <p:sp>
          <p:nvSpPr>
            <p:cNvPr id="45" name="Text Box 25"/>
            <p:cNvSpPr txBox="1">
              <a:spLocks noChangeAspect="1" noChangeArrowheads="1"/>
            </p:cNvSpPr>
            <p:nvPr/>
          </p:nvSpPr>
          <p:spPr bwMode="auto">
            <a:xfrm>
              <a:off x="1790" y="2761"/>
              <a:ext cx="215"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1</a:t>
              </a:r>
              <a:endParaRPr lang="en-US" sz="2400" dirty="0">
                <a:solidFill>
                  <a:schemeClr val="hlink"/>
                </a:solidFill>
                <a:latin typeface="+mn-lt"/>
              </a:endParaRPr>
            </a:p>
          </p:txBody>
        </p:sp>
        <p:sp>
          <p:nvSpPr>
            <p:cNvPr id="46" name="Text Box 26"/>
            <p:cNvSpPr txBox="1">
              <a:spLocks noChangeAspect="1" noChangeArrowheads="1"/>
            </p:cNvSpPr>
            <p:nvPr/>
          </p:nvSpPr>
          <p:spPr bwMode="auto">
            <a:xfrm>
              <a:off x="2352" y="2761"/>
              <a:ext cx="215"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2</a:t>
              </a:r>
              <a:endParaRPr lang="en-US" sz="2400" dirty="0">
                <a:solidFill>
                  <a:schemeClr val="hlink"/>
                </a:solidFill>
                <a:latin typeface="+mn-lt"/>
              </a:endParaRPr>
            </a:p>
          </p:txBody>
        </p:sp>
        <p:sp>
          <p:nvSpPr>
            <p:cNvPr id="47" name="Text Box 27"/>
            <p:cNvSpPr txBox="1">
              <a:spLocks noChangeAspect="1" noChangeArrowheads="1"/>
            </p:cNvSpPr>
            <p:nvPr/>
          </p:nvSpPr>
          <p:spPr bwMode="auto">
            <a:xfrm>
              <a:off x="2913" y="2758"/>
              <a:ext cx="239" cy="23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3</a:t>
              </a:r>
              <a:endParaRPr lang="en-US" sz="2400" dirty="0">
                <a:solidFill>
                  <a:schemeClr val="hlink"/>
                </a:solidFill>
                <a:latin typeface="+mn-lt"/>
              </a:endParaRPr>
            </a:p>
          </p:txBody>
        </p:sp>
        <p:sp>
          <p:nvSpPr>
            <p:cNvPr id="48" name="Text Box 28"/>
            <p:cNvSpPr txBox="1">
              <a:spLocks noChangeAspect="1" noChangeArrowheads="1"/>
            </p:cNvSpPr>
            <p:nvPr/>
          </p:nvSpPr>
          <p:spPr bwMode="auto">
            <a:xfrm>
              <a:off x="3466" y="2761"/>
              <a:ext cx="286"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a:solidFill>
                    <a:schemeClr val="tx2"/>
                  </a:solidFill>
                  <a:latin typeface="+mn-lt"/>
                </a:rPr>
                <a:t>X</a:t>
              </a:r>
              <a:r>
                <a:rPr lang="en-US" sz="1800" b="1" baseline="-25000">
                  <a:solidFill>
                    <a:schemeClr val="tx2"/>
                  </a:solidFill>
                  <a:latin typeface="+mn-lt"/>
                </a:rPr>
                <a:t>4</a:t>
              </a:r>
              <a:endParaRPr lang="en-US" sz="2400">
                <a:solidFill>
                  <a:srgbClr val="FF0000"/>
                </a:solidFill>
                <a:latin typeface="+mn-lt"/>
              </a:endParaRPr>
            </a:p>
          </p:txBody>
        </p:sp>
      </p:grpSp>
      <p:graphicFrame>
        <p:nvGraphicFramePr>
          <p:cNvPr id="9" name="Object 8"/>
          <p:cNvGraphicFramePr>
            <a:graphicFrameLocks noChangeAspect="1"/>
          </p:cNvGraphicFramePr>
          <p:nvPr>
            <p:extLst>
              <p:ext uri="{D42A27DB-BD31-4B8C-83A1-F6EECF244321}">
                <p14:modId xmlns:p14="http://schemas.microsoft.com/office/powerpoint/2010/main" val="2313382597"/>
              </p:ext>
            </p:extLst>
          </p:nvPr>
        </p:nvGraphicFramePr>
        <p:xfrm>
          <a:off x="3895725" y="3236913"/>
          <a:ext cx="241300" cy="303212"/>
        </p:xfrm>
        <a:graphic>
          <a:graphicData uri="http://schemas.openxmlformats.org/presentationml/2006/ole">
            <mc:AlternateContent xmlns:mc="http://schemas.openxmlformats.org/markup-compatibility/2006">
              <mc:Choice xmlns:v="urn:schemas-microsoft-com:vml" Requires="v">
                <p:oleObj spid="_x0000_s93414" name="Equation" r:id="rId11" imgW="241200" imgH="304560" progId="Equation.DSMT4">
                  <p:embed/>
                </p:oleObj>
              </mc:Choice>
              <mc:Fallback>
                <p:oleObj name="Equation" r:id="rId11" imgW="241200" imgH="304560" progId="Equation.DSMT4">
                  <p:embed/>
                  <p:pic>
                    <p:nvPicPr>
                      <p:cNvPr id="0" name="Object 7"/>
                      <p:cNvPicPr>
                        <a:picLocks noChangeAspect="1" noChangeArrowheads="1"/>
                      </p:cNvPicPr>
                      <p:nvPr/>
                    </p:nvPicPr>
                    <p:blipFill>
                      <a:blip r:embed="rId12"/>
                      <a:srcRect/>
                      <a:stretch>
                        <a:fillRect/>
                      </a:stretch>
                    </p:blipFill>
                    <p:spPr bwMode="auto">
                      <a:xfrm>
                        <a:off x="3895725" y="3236913"/>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1405616663"/>
              </p:ext>
            </p:extLst>
          </p:nvPr>
        </p:nvGraphicFramePr>
        <p:xfrm>
          <a:off x="4772025" y="3036888"/>
          <a:ext cx="241300" cy="303212"/>
        </p:xfrm>
        <a:graphic>
          <a:graphicData uri="http://schemas.openxmlformats.org/presentationml/2006/ole">
            <mc:AlternateContent xmlns:mc="http://schemas.openxmlformats.org/markup-compatibility/2006">
              <mc:Choice xmlns:v="urn:schemas-microsoft-com:vml" Requires="v">
                <p:oleObj spid="_x0000_s93415" name="Equation" r:id="rId13" imgW="241200" imgH="304560" progId="Equation.DSMT4">
                  <p:embed/>
                </p:oleObj>
              </mc:Choice>
              <mc:Fallback>
                <p:oleObj name="Equation" r:id="rId13" imgW="241200" imgH="304560" progId="Equation.DSMT4">
                  <p:embed/>
                  <p:pic>
                    <p:nvPicPr>
                      <p:cNvPr id="0" name="Object 8"/>
                      <p:cNvPicPr>
                        <a:picLocks noChangeAspect="1" noChangeArrowheads="1"/>
                      </p:cNvPicPr>
                      <p:nvPr/>
                    </p:nvPicPr>
                    <p:blipFill>
                      <a:blip r:embed="rId14"/>
                      <a:srcRect/>
                      <a:stretch>
                        <a:fillRect/>
                      </a:stretch>
                    </p:blipFill>
                    <p:spPr bwMode="auto">
                      <a:xfrm>
                        <a:off x="4772025" y="3036888"/>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1858639333"/>
              </p:ext>
            </p:extLst>
          </p:nvPr>
        </p:nvGraphicFramePr>
        <p:xfrm>
          <a:off x="5676900" y="1217613"/>
          <a:ext cx="241300" cy="303212"/>
        </p:xfrm>
        <a:graphic>
          <a:graphicData uri="http://schemas.openxmlformats.org/presentationml/2006/ole">
            <mc:AlternateContent xmlns:mc="http://schemas.openxmlformats.org/markup-compatibility/2006">
              <mc:Choice xmlns:v="urn:schemas-microsoft-com:vml" Requires="v">
                <p:oleObj spid="_x0000_s93416" name="Equation" r:id="rId15" imgW="241200" imgH="304560" progId="Equation.DSMT4">
                  <p:embed/>
                </p:oleObj>
              </mc:Choice>
              <mc:Fallback>
                <p:oleObj name="Equation" r:id="rId15" imgW="241200" imgH="304560" progId="Equation.DSMT4">
                  <p:embed/>
                  <p:pic>
                    <p:nvPicPr>
                      <p:cNvPr id="0" name="Object 9"/>
                      <p:cNvPicPr>
                        <a:picLocks noChangeAspect="1" noChangeArrowheads="1"/>
                      </p:cNvPicPr>
                      <p:nvPr/>
                    </p:nvPicPr>
                    <p:blipFill>
                      <a:blip r:embed="rId16"/>
                      <a:srcRect/>
                      <a:stretch>
                        <a:fillRect/>
                      </a:stretch>
                    </p:blipFill>
                    <p:spPr bwMode="auto">
                      <a:xfrm>
                        <a:off x="5676900" y="1217613"/>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1331619779"/>
              </p:ext>
            </p:extLst>
          </p:nvPr>
        </p:nvGraphicFramePr>
        <p:xfrm>
          <a:off x="3013075" y="2989263"/>
          <a:ext cx="254000" cy="303212"/>
        </p:xfrm>
        <a:graphic>
          <a:graphicData uri="http://schemas.openxmlformats.org/presentationml/2006/ole">
            <mc:AlternateContent xmlns:mc="http://schemas.openxmlformats.org/markup-compatibility/2006">
              <mc:Choice xmlns:v="urn:schemas-microsoft-com:vml" Requires="v">
                <p:oleObj spid="_x0000_s93417" name="Equation" r:id="rId17" imgW="253780" imgH="304536" progId="Equation.DSMT4">
                  <p:embed/>
                </p:oleObj>
              </mc:Choice>
              <mc:Fallback>
                <p:oleObj name="Equation" r:id="rId17" imgW="253780" imgH="304536" progId="Equation.DSMT4">
                  <p:embed/>
                  <p:pic>
                    <p:nvPicPr>
                      <p:cNvPr id="0" name="Object 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013075" y="2989263"/>
                        <a:ext cx="2540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874695022"/>
              </p:ext>
            </p:extLst>
          </p:nvPr>
        </p:nvGraphicFramePr>
        <p:xfrm>
          <a:off x="3902075" y="2789238"/>
          <a:ext cx="266700" cy="303212"/>
        </p:xfrm>
        <a:graphic>
          <a:graphicData uri="http://schemas.openxmlformats.org/presentationml/2006/ole">
            <mc:AlternateContent xmlns:mc="http://schemas.openxmlformats.org/markup-compatibility/2006">
              <mc:Choice xmlns:v="urn:schemas-microsoft-com:vml" Requires="v">
                <p:oleObj spid="_x0000_s93418" name="Equation" r:id="rId19" imgW="266469" imgH="304536" progId="Equation.DSMT4">
                  <p:embed/>
                </p:oleObj>
              </mc:Choice>
              <mc:Fallback>
                <p:oleObj name="Equation" r:id="rId19" imgW="266469" imgH="304536" progId="Equation.DSMT4">
                  <p:embed/>
                  <p:pic>
                    <p:nvPicPr>
                      <p:cNvPr id="0" name="Object 8"/>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902075" y="2789238"/>
                        <a:ext cx="2667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2320029319"/>
              </p:ext>
            </p:extLst>
          </p:nvPr>
        </p:nvGraphicFramePr>
        <p:xfrm>
          <a:off x="4778375" y="2608263"/>
          <a:ext cx="266700" cy="303212"/>
        </p:xfrm>
        <a:graphic>
          <a:graphicData uri="http://schemas.openxmlformats.org/presentationml/2006/ole">
            <mc:AlternateContent xmlns:mc="http://schemas.openxmlformats.org/markup-compatibility/2006">
              <mc:Choice xmlns:v="urn:schemas-microsoft-com:vml" Requires="v">
                <p:oleObj spid="_x0000_s93419" name="Equation" r:id="rId21" imgW="266469" imgH="304536" progId="Equation.DSMT4">
                  <p:embed/>
                </p:oleObj>
              </mc:Choice>
              <mc:Fallback>
                <p:oleObj name="Equation" r:id="rId21" imgW="266469" imgH="304536" progId="Equation.DSMT4">
                  <p:embed/>
                  <p:pic>
                    <p:nvPicPr>
                      <p:cNvPr id="0" name="Object 9"/>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778375" y="2608263"/>
                        <a:ext cx="2667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2086066685"/>
              </p:ext>
            </p:extLst>
          </p:nvPr>
        </p:nvGraphicFramePr>
        <p:xfrm>
          <a:off x="5654675" y="2408238"/>
          <a:ext cx="266700" cy="303212"/>
        </p:xfrm>
        <a:graphic>
          <a:graphicData uri="http://schemas.openxmlformats.org/presentationml/2006/ole">
            <mc:AlternateContent xmlns:mc="http://schemas.openxmlformats.org/markup-compatibility/2006">
              <mc:Choice xmlns:v="urn:schemas-microsoft-com:vml" Requires="v">
                <p:oleObj spid="_x0000_s93420" name="Equation" r:id="rId23" imgW="266469" imgH="304536" progId="Equation.DSMT4">
                  <p:embed/>
                </p:oleObj>
              </mc:Choice>
              <mc:Fallback>
                <p:oleObj name="Equation" r:id="rId23" imgW="266469" imgH="304536" progId="Equation.DSMT4">
                  <p:embed/>
                  <p:pic>
                    <p:nvPicPr>
                      <p:cNvPr id="0" name="Object 10"/>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5654675" y="2408238"/>
                        <a:ext cx="2667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40"/>
          <p:cNvSpPr/>
          <p:nvPr/>
        </p:nvSpPr>
        <p:spPr bwMode="auto">
          <a:xfrm>
            <a:off x="856800" y="923925"/>
            <a:ext cx="7606800" cy="42636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graphicFrame>
        <p:nvGraphicFramePr>
          <p:cNvPr id="92163" name="Object 3"/>
          <p:cNvGraphicFramePr>
            <a:graphicFrameLocks noChangeAspect="1"/>
          </p:cNvGraphicFramePr>
          <p:nvPr>
            <p:extLst>
              <p:ext uri="{D42A27DB-BD31-4B8C-83A1-F6EECF244321}">
                <p14:modId xmlns:p14="http://schemas.microsoft.com/office/powerpoint/2010/main" val="3692900890"/>
              </p:ext>
            </p:extLst>
          </p:nvPr>
        </p:nvGraphicFramePr>
        <p:xfrm>
          <a:off x="1447800" y="828675"/>
          <a:ext cx="6581775" cy="4500563"/>
        </p:xfrm>
        <a:graphic>
          <a:graphicData uri="http://schemas.openxmlformats.org/presentationml/2006/ole">
            <mc:AlternateContent xmlns:mc="http://schemas.openxmlformats.org/markup-compatibility/2006">
              <mc:Choice xmlns:v="urn:schemas-microsoft-com:vml" Requires="v">
                <p:oleObj spid="_x0000_s92381" name="Worksheet" r:id="rId3" imgW="8944291" imgH="6020282" progId="Excel.Sheet.8">
                  <p:embed/>
                </p:oleObj>
              </mc:Choice>
              <mc:Fallback>
                <p:oleObj name="Worksheet" r:id="rId3" imgW="8944291" imgH="6020282" progId="Excel.Sheet.8">
                  <p:embed/>
                  <p:pic>
                    <p:nvPicPr>
                      <p:cNvPr id="0" name="Object 3"/>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828675"/>
                        <a:ext cx="6581775" cy="4500563"/>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2165" name="Line 5"/>
          <p:cNvSpPr>
            <a:spLocks noChangeAspect="1" noChangeShapeType="1"/>
          </p:cNvSpPr>
          <p:nvPr/>
        </p:nvSpPr>
        <p:spPr bwMode="auto">
          <a:xfrm flipV="1">
            <a:off x="1571625" y="1376363"/>
            <a:ext cx="1588" cy="31083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2169" name="Line 9"/>
          <p:cNvSpPr>
            <a:spLocks noChangeAspect="1" noChangeShapeType="1"/>
          </p:cNvSpPr>
          <p:nvPr/>
        </p:nvSpPr>
        <p:spPr bwMode="auto">
          <a:xfrm flipV="1">
            <a:off x="3848100"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2170" name="Line 10"/>
          <p:cNvSpPr>
            <a:spLocks noChangeAspect="1" noChangeShapeType="1"/>
          </p:cNvSpPr>
          <p:nvPr/>
        </p:nvSpPr>
        <p:spPr bwMode="auto">
          <a:xfrm flipV="1">
            <a:off x="4733925"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2171" name="Line 11"/>
          <p:cNvSpPr>
            <a:spLocks noChangeAspect="1" noChangeShapeType="1"/>
          </p:cNvSpPr>
          <p:nvPr/>
        </p:nvSpPr>
        <p:spPr bwMode="auto">
          <a:xfrm flipV="1">
            <a:off x="5611813"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2176" name="Line 16"/>
          <p:cNvSpPr>
            <a:spLocks noChangeAspect="1" noChangeShapeType="1"/>
          </p:cNvSpPr>
          <p:nvPr/>
        </p:nvSpPr>
        <p:spPr bwMode="auto">
          <a:xfrm flipV="1">
            <a:off x="2960688"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2180" name="Text Box 20"/>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To allow for such divergences, we will write the model as </a:t>
            </a:r>
            <a:r>
              <a:rPr lang="en-GB" sz="1500" b="1" i="1"/>
              <a:t>Y</a:t>
            </a:r>
            <a:r>
              <a:rPr lang="en-GB" sz="1500" b="1"/>
              <a:t> = </a:t>
            </a:r>
            <a:r>
              <a:rPr lang="en-GB" sz="1500" b="1" i="1">
                <a:latin typeface="Symbol" pitchFamily="18" charset="2"/>
              </a:rPr>
              <a:t>b</a:t>
            </a:r>
            <a:r>
              <a:rPr lang="en-GB" sz="1500" b="1" baseline="-25000"/>
              <a:t>1</a:t>
            </a:r>
            <a:r>
              <a:rPr lang="en-GB" sz="1500" b="1"/>
              <a:t> + </a:t>
            </a:r>
            <a:r>
              <a:rPr lang="en-GB" sz="1500" b="1" i="1">
                <a:latin typeface="Symbol" pitchFamily="18" charset="2"/>
              </a:rPr>
              <a:t>b</a:t>
            </a:r>
            <a:r>
              <a:rPr lang="en-GB" sz="1500" b="1" baseline="-25000"/>
              <a:t>2</a:t>
            </a:r>
            <a:r>
              <a:rPr lang="en-GB" sz="1500" b="1" i="1"/>
              <a:t>X</a:t>
            </a:r>
            <a:r>
              <a:rPr lang="en-GB" sz="1500" b="1"/>
              <a:t> + </a:t>
            </a:r>
            <a:r>
              <a:rPr lang="en-GB" sz="1500" b="1" i="1"/>
              <a:t>u</a:t>
            </a:r>
            <a:r>
              <a:rPr lang="en-GB" sz="1500" b="1"/>
              <a:t>, where </a:t>
            </a:r>
            <a:r>
              <a:rPr lang="en-GB" sz="1500" b="1" i="1"/>
              <a:t>u</a:t>
            </a:r>
            <a:r>
              <a:rPr lang="en-GB" sz="1500" b="1"/>
              <a:t> is a disturbance term.</a:t>
            </a:r>
          </a:p>
        </p:txBody>
      </p:sp>
      <p:sp>
        <p:nvSpPr>
          <p:cNvPr id="92189" name="Line 29"/>
          <p:cNvSpPr>
            <a:spLocks noChangeAspect="1" noChangeShapeType="1"/>
          </p:cNvSpPr>
          <p:nvPr/>
        </p:nvSpPr>
        <p:spPr bwMode="auto">
          <a:xfrm flipV="1">
            <a:off x="2960688" y="2628900"/>
            <a:ext cx="1587" cy="301625"/>
          </a:xfrm>
          <a:prstGeom prst="line">
            <a:avLst/>
          </a:prstGeom>
          <a:noFill/>
          <a:ln w="19050">
            <a:solidFill>
              <a:schemeClr val="tx2"/>
            </a:solidFill>
            <a:round/>
            <a:headEnd type="triangl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2190" name="Line 30"/>
          <p:cNvSpPr>
            <a:spLocks noChangeAspect="1" noChangeShapeType="1"/>
          </p:cNvSpPr>
          <p:nvPr/>
        </p:nvSpPr>
        <p:spPr bwMode="auto">
          <a:xfrm flipV="1">
            <a:off x="5611813" y="1577975"/>
            <a:ext cx="1587" cy="758825"/>
          </a:xfrm>
          <a:prstGeom prst="line">
            <a:avLst/>
          </a:prstGeom>
          <a:noFill/>
          <a:ln w="19050">
            <a:solidFill>
              <a:schemeClr val="tx2"/>
            </a:solidFill>
            <a:round/>
            <a:headEnd type="triangl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2191" name="Line 31"/>
          <p:cNvSpPr>
            <a:spLocks noChangeAspect="1" noChangeShapeType="1"/>
          </p:cNvSpPr>
          <p:nvPr/>
        </p:nvSpPr>
        <p:spPr bwMode="auto">
          <a:xfrm flipV="1">
            <a:off x="3848100" y="2884488"/>
            <a:ext cx="1588" cy="292100"/>
          </a:xfrm>
          <a:prstGeom prst="line">
            <a:avLst/>
          </a:prstGeom>
          <a:noFill/>
          <a:ln w="19050">
            <a:solidFill>
              <a:schemeClr val="tx2"/>
            </a:solidFill>
            <a:round/>
            <a:headEnd type="triangl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2192" name="Line 32"/>
          <p:cNvSpPr>
            <a:spLocks noChangeAspect="1" noChangeShapeType="1"/>
          </p:cNvSpPr>
          <p:nvPr/>
        </p:nvSpPr>
        <p:spPr bwMode="auto">
          <a:xfrm flipV="1">
            <a:off x="4733925" y="2682875"/>
            <a:ext cx="1588" cy="311150"/>
          </a:xfrm>
          <a:prstGeom prst="line">
            <a:avLst/>
          </a:prstGeom>
          <a:noFill/>
          <a:ln w="19050">
            <a:solidFill>
              <a:schemeClr val="tx2"/>
            </a:solidFill>
            <a:round/>
            <a:headEnd type="triangl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2194" name="Text Box 3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5</a:t>
            </a:r>
          </a:p>
        </p:txBody>
      </p:sp>
      <p:sp>
        <p:nvSpPr>
          <p:cNvPr id="3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8"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SIMPLE REGRESSION MODEL</a:t>
            </a:r>
            <a:endParaRPr lang="en-GB" sz="1600" dirty="0">
              <a:latin typeface="Times New Roman" pitchFamily="18" charset="0"/>
            </a:endParaRPr>
          </a:p>
        </p:txBody>
      </p:sp>
      <p:sp>
        <p:nvSpPr>
          <p:cNvPr id="39" name="Line 5"/>
          <p:cNvSpPr>
            <a:spLocks noChangeAspect="1" noChangeShapeType="1"/>
          </p:cNvSpPr>
          <p:nvPr/>
        </p:nvSpPr>
        <p:spPr bwMode="auto">
          <a:xfrm>
            <a:off x="1571625" y="4484688"/>
            <a:ext cx="5027613" cy="1587"/>
          </a:xfrm>
          <a:prstGeom prst="line">
            <a:avLst/>
          </a:prstGeom>
          <a:noFill/>
          <a:ln w="127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6" name="Text Box 6"/>
          <p:cNvSpPr txBox="1">
            <a:spLocks noChangeAspect="1" noChangeArrowheads="1"/>
          </p:cNvSpPr>
          <p:nvPr/>
        </p:nvSpPr>
        <p:spPr bwMode="auto">
          <a:xfrm>
            <a:off x="1295399" y="1323974"/>
            <a:ext cx="276225" cy="2762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Y</a:t>
            </a:r>
            <a:endParaRPr lang="en-US" sz="2400" dirty="0">
              <a:solidFill>
                <a:schemeClr val="hlink"/>
              </a:solidFill>
              <a:latin typeface="+mn-lt"/>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796661523"/>
              </p:ext>
            </p:extLst>
          </p:nvPr>
        </p:nvGraphicFramePr>
        <p:xfrm>
          <a:off x="6711950" y="2055813"/>
          <a:ext cx="1295400" cy="303212"/>
        </p:xfrm>
        <a:graphic>
          <a:graphicData uri="http://schemas.openxmlformats.org/presentationml/2006/ole">
            <mc:AlternateContent xmlns:mc="http://schemas.openxmlformats.org/markup-compatibility/2006">
              <mc:Choice xmlns:v="urn:schemas-microsoft-com:vml" Requires="v">
                <p:oleObj spid="_x0000_s92382" name="Equation" r:id="rId5" imgW="1294838" imgH="304668" progId="Equation.DSMT4">
                  <p:embed/>
                </p:oleObj>
              </mc:Choice>
              <mc:Fallback>
                <p:oleObj name="Equation" r:id="rId5" imgW="1294838" imgH="304668"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11950" y="2055813"/>
                        <a:ext cx="12954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826529667"/>
              </p:ext>
            </p:extLst>
          </p:nvPr>
        </p:nvGraphicFramePr>
        <p:xfrm>
          <a:off x="1270000" y="3173413"/>
          <a:ext cx="254000" cy="303212"/>
        </p:xfrm>
        <a:graphic>
          <a:graphicData uri="http://schemas.openxmlformats.org/presentationml/2006/ole">
            <mc:AlternateContent xmlns:mc="http://schemas.openxmlformats.org/markup-compatibility/2006">
              <mc:Choice xmlns:v="urn:schemas-microsoft-com:vml" Requires="v">
                <p:oleObj spid="_x0000_s92383" name="Equation" r:id="rId7" imgW="253780" imgH="304536" progId="Equation.DSMT4">
                  <p:embed/>
                </p:oleObj>
              </mc:Choice>
              <mc:Fallback>
                <p:oleObj name="Equation" r:id="rId7" imgW="253780" imgH="304536" progId="Equation.DSMT4">
                  <p:embed/>
                  <p:pic>
                    <p:nvPicPr>
                      <p:cNvPr id="0" name="Object 1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70000" y="3173413"/>
                        <a:ext cx="254000"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48" name="Group 23"/>
          <p:cNvGrpSpPr>
            <a:grpSpLocks/>
          </p:cNvGrpSpPr>
          <p:nvPr/>
        </p:nvGrpSpPr>
        <p:grpSpPr bwMode="auto">
          <a:xfrm>
            <a:off x="2841625" y="4521200"/>
            <a:ext cx="4021138" cy="376238"/>
            <a:chOff x="1790" y="2758"/>
            <a:chExt cx="2533" cy="237"/>
          </a:xfrm>
        </p:grpSpPr>
        <p:sp>
          <p:nvSpPr>
            <p:cNvPr id="49" name="Text Box 24"/>
            <p:cNvSpPr txBox="1">
              <a:spLocks noChangeAspect="1" noChangeArrowheads="1"/>
            </p:cNvSpPr>
            <p:nvPr/>
          </p:nvSpPr>
          <p:spPr bwMode="auto">
            <a:xfrm>
              <a:off x="4202" y="2760"/>
              <a:ext cx="121" cy="12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a:solidFill>
                    <a:schemeClr val="tx2"/>
                  </a:solidFill>
                  <a:latin typeface="+mn-lt"/>
                </a:rPr>
                <a:t>X</a:t>
              </a:r>
              <a:endParaRPr lang="en-US" sz="2400">
                <a:solidFill>
                  <a:schemeClr val="hlink"/>
                </a:solidFill>
                <a:latin typeface="+mn-lt"/>
              </a:endParaRPr>
            </a:p>
          </p:txBody>
        </p:sp>
        <p:sp>
          <p:nvSpPr>
            <p:cNvPr id="50" name="Text Box 25"/>
            <p:cNvSpPr txBox="1">
              <a:spLocks noChangeAspect="1" noChangeArrowheads="1"/>
            </p:cNvSpPr>
            <p:nvPr/>
          </p:nvSpPr>
          <p:spPr bwMode="auto">
            <a:xfrm>
              <a:off x="1790" y="2761"/>
              <a:ext cx="215"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1</a:t>
              </a:r>
              <a:endParaRPr lang="en-US" sz="2400" dirty="0">
                <a:solidFill>
                  <a:schemeClr val="hlink"/>
                </a:solidFill>
                <a:latin typeface="+mn-lt"/>
              </a:endParaRPr>
            </a:p>
          </p:txBody>
        </p:sp>
        <p:sp>
          <p:nvSpPr>
            <p:cNvPr id="51" name="Text Box 26"/>
            <p:cNvSpPr txBox="1">
              <a:spLocks noChangeAspect="1" noChangeArrowheads="1"/>
            </p:cNvSpPr>
            <p:nvPr/>
          </p:nvSpPr>
          <p:spPr bwMode="auto">
            <a:xfrm>
              <a:off x="2352" y="2761"/>
              <a:ext cx="215"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2</a:t>
              </a:r>
              <a:endParaRPr lang="en-US" sz="2400" dirty="0">
                <a:solidFill>
                  <a:schemeClr val="hlink"/>
                </a:solidFill>
                <a:latin typeface="+mn-lt"/>
              </a:endParaRPr>
            </a:p>
          </p:txBody>
        </p:sp>
        <p:sp>
          <p:nvSpPr>
            <p:cNvPr id="52" name="Text Box 27"/>
            <p:cNvSpPr txBox="1">
              <a:spLocks noChangeAspect="1" noChangeArrowheads="1"/>
            </p:cNvSpPr>
            <p:nvPr/>
          </p:nvSpPr>
          <p:spPr bwMode="auto">
            <a:xfrm>
              <a:off x="2913" y="2758"/>
              <a:ext cx="239" cy="23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3</a:t>
              </a:r>
              <a:endParaRPr lang="en-US" sz="2400" dirty="0">
                <a:solidFill>
                  <a:schemeClr val="hlink"/>
                </a:solidFill>
                <a:latin typeface="+mn-lt"/>
              </a:endParaRPr>
            </a:p>
          </p:txBody>
        </p:sp>
        <p:sp>
          <p:nvSpPr>
            <p:cNvPr id="53" name="Text Box 28"/>
            <p:cNvSpPr txBox="1">
              <a:spLocks noChangeAspect="1" noChangeArrowheads="1"/>
            </p:cNvSpPr>
            <p:nvPr/>
          </p:nvSpPr>
          <p:spPr bwMode="auto">
            <a:xfrm>
              <a:off x="3466" y="2761"/>
              <a:ext cx="286"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a:solidFill>
                    <a:schemeClr val="tx2"/>
                  </a:solidFill>
                  <a:latin typeface="+mn-lt"/>
                </a:rPr>
                <a:t>X</a:t>
              </a:r>
              <a:r>
                <a:rPr lang="en-US" sz="1800" b="1" baseline="-25000">
                  <a:solidFill>
                    <a:schemeClr val="tx2"/>
                  </a:solidFill>
                  <a:latin typeface="+mn-lt"/>
                </a:rPr>
                <a:t>4</a:t>
              </a:r>
              <a:endParaRPr lang="en-US" sz="2400">
                <a:solidFill>
                  <a:srgbClr val="FF0000"/>
                </a:solidFill>
                <a:latin typeface="+mn-lt"/>
              </a:endParaRPr>
            </a:p>
          </p:txBody>
        </p:sp>
      </p:grpSp>
      <p:graphicFrame>
        <p:nvGraphicFramePr>
          <p:cNvPr id="9" name="Object 8"/>
          <p:cNvGraphicFramePr>
            <a:graphicFrameLocks noChangeAspect="1"/>
          </p:cNvGraphicFramePr>
          <p:nvPr>
            <p:extLst>
              <p:ext uri="{D42A27DB-BD31-4B8C-83A1-F6EECF244321}">
                <p14:modId xmlns:p14="http://schemas.microsoft.com/office/powerpoint/2010/main" val="773556377"/>
              </p:ext>
            </p:extLst>
          </p:nvPr>
        </p:nvGraphicFramePr>
        <p:xfrm>
          <a:off x="3025775" y="2484438"/>
          <a:ext cx="228600" cy="303212"/>
        </p:xfrm>
        <a:graphic>
          <a:graphicData uri="http://schemas.openxmlformats.org/presentationml/2006/ole">
            <mc:AlternateContent xmlns:mc="http://schemas.openxmlformats.org/markup-compatibility/2006">
              <mc:Choice xmlns:v="urn:schemas-microsoft-com:vml" Requires="v">
                <p:oleObj spid="_x0000_s92384" name="Equation" r:id="rId9" imgW="228600" imgH="304560" progId="Equation.DSMT4">
                  <p:embed/>
                </p:oleObj>
              </mc:Choice>
              <mc:Fallback>
                <p:oleObj name="Equation" r:id="rId9" imgW="228600" imgH="304560"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25775" y="2484438"/>
                        <a:ext cx="2286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2313382597"/>
              </p:ext>
            </p:extLst>
          </p:nvPr>
        </p:nvGraphicFramePr>
        <p:xfrm>
          <a:off x="3895725" y="3236913"/>
          <a:ext cx="241300" cy="303212"/>
        </p:xfrm>
        <a:graphic>
          <a:graphicData uri="http://schemas.openxmlformats.org/presentationml/2006/ole">
            <mc:AlternateContent xmlns:mc="http://schemas.openxmlformats.org/markup-compatibility/2006">
              <mc:Choice xmlns:v="urn:schemas-microsoft-com:vml" Requires="v">
                <p:oleObj spid="_x0000_s92385" name="Equation" r:id="rId11" imgW="241200" imgH="304560" progId="Equation.DSMT4">
                  <p:embed/>
                </p:oleObj>
              </mc:Choice>
              <mc:Fallback>
                <p:oleObj name="Equation" r:id="rId11" imgW="241200" imgH="304560" progId="Equation.DSMT4">
                  <p:embed/>
                  <p:pic>
                    <p:nvPicPr>
                      <p:cNvPr id="0" name="Object 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895725" y="3236913"/>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2837497637"/>
              </p:ext>
            </p:extLst>
          </p:nvPr>
        </p:nvGraphicFramePr>
        <p:xfrm>
          <a:off x="4772025" y="3036888"/>
          <a:ext cx="241300" cy="303212"/>
        </p:xfrm>
        <a:graphic>
          <a:graphicData uri="http://schemas.openxmlformats.org/presentationml/2006/ole">
            <mc:AlternateContent xmlns:mc="http://schemas.openxmlformats.org/markup-compatibility/2006">
              <mc:Choice xmlns:v="urn:schemas-microsoft-com:vml" Requires="v">
                <p:oleObj spid="_x0000_s92386" name="Equation" r:id="rId13" imgW="241200" imgH="304560" progId="Equation.DSMT4">
                  <p:embed/>
                </p:oleObj>
              </mc:Choice>
              <mc:Fallback>
                <p:oleObj name="Equation" r:id="rId13" imgW="241200" imgH="304560" progId="Equation.DSMT4">
                  <p:embed/>
                  <p:pic>
                    <p:nvPicPr>
                      <p:cNvPr id="0" name="Object 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772025" y="3036888"/>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465887695"/>
              </p:ext>
            </p:extLst>
          </p:nvPr>
        </p:nvGraphicFramePr>
        <p:xfrm>
          <a:off x="5676900" y="1217613"/>
          <a:ext cx="241300" cy="303212"/>
        </p:xfrm>
        <a:graphic>
          <a:graphicData uri="http://schemas.openxmlformats.org/presentationml/2006/ole">
            <mc:AlternateContent xmlns:mc="http://schemas.openxmlformats.org/markup-compatibility/2006">
              <mc:Choice xmlns:v="urn:schemas-microsoft-com:vml" Requires="v">
                <p:oleObj spid="_x0000_s92387" name="Equation" r:id="rId15" imgW="241200" imgH="304560" progId="Equation.DSMT4">
                  <p:embed/>
                </p:oleObj>
              </mc:Choice>
              <mc:Fallback>
                <p:oleObj name="Equation" r:id="rId15" imgW="241200" imgH="304560" progId="Equation.DSMT4">
                  <p:embed/>
                  <p:pic>
                    <p:nvPicPr>
                      <p:cNvPr id="0" name="Object 1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676900" y="1217613"/>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1331619779"/>
              </p:ext>
            </p:extLst>
          </p:nvPr>
        </p:nvGraphicFramePr>
        <p:xfrm>
          <a:off x="3013075" y="2989263"/>
          <a:ext cx="254000" cy="303212"/>
        </p:xfrm>
        <a:graphic>
          <a:graphicData uri="http://schemas.openxmlformats.org/presentationml/2006/ole">
            <mc:AlternateContent xmlns:mc="http://schemas.openxmlformats.org/markup-compatibility/2006">
              <mc:Choice xmlns:v="urn:schemas-microsoft-com:vml" Requires="v">
                <p:oleObj spid="_x0000_s92388" name="Equation" r:id="rId17" imgW="253780" imgH="304536" progId="Equation.DSMT4">
                  <p:embed/>
                </p:oleObj>
              </mc:Choice>
              <mc:Fallback>
                <p:oleObj name="Equation" r:id="rId17" imgW="253780" imgH="304536" progId="Equation.DSMT4">
                  <p:embed/>
                  <p:pic>
                    <p:nvPicPr>
                      <p:cNvPr id="0" name="Object 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013075" y="2989263"/>
                        <a:ext cx="2540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874695022"/>
              </p:ext>
            </p:extLst>
          </p:nvPr>
        </p:nvGraphicFramePr>
        <p:xfrm>
          <a:off x="3902075" y="2789238"/>
          <a:ext cx="266700" cy="303212"/>
        </p:xfrm>
        <a:graphic>
          <a:graphicData uri="http://schemas.openxmlformats.org/presentationml/2006/ole">
            <mc:AlternateContent xmlns:mc="http://schemas.openxmlformats.org/markup-compatibility/2006">
              <mc:Choice xmlns:v="urn:schemas-microsoft-com:vml" Requires="v">
                <p:oleObj spid="_x0000_s92389" name="Equation" r:id="rId19" imgW="266469" imgH="304536" progId="Equation.DSMT4">
                  <p:embed/>
                </p:oleObj>
              </mc:Choice>
              <mc:Fallback>
                <p:oleObj name="Equation" r:id="rId19" imgW="266469" imgH="304536" progId="Equation.DSMT4">
                  <p:embed/>
                  <p:pic>
                    <p:nvPicPr>
                      <p:cNvPr id="0" name="Object 8"/>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902075" y="2789238"/>
                        <a:ext cx="2667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2320029319"/>
              </p:ext>
            </p:extLst>
          </p:nvPr>
        </p:nvGraphicFramePr>
        <p:xfrm>
          <a:off x="4778375" y="2608263"/>
          <a:ext cx="266700" cy="303212"/>
        </p:xfrm>
        <a:graphic>
          <a:graphicData uri="http://schemas.openxmlformats.org/presentationml/2006/ole">
            <mc:AlternateContent xmlns:mc="http://schemas.openxmlformats.org/markup-compatibility/2006">
              <mc:Choice xmlns:v="urn:schemas-microsoft-com:vml" Requires="v">
                <p:oleObj spid="_x0000_s92390" name="Equation" r:id="rId21" imgW="266469" imgH="304536" progId="Equation.DSMT4">
                  <p:embed/>
                </p:oleObj>
              </mc:Choice>
              <mc:Fallback>
                <p:oleObj name="Equation" r:id="rId21" imgW="266469" imgH="304536" progId="Equation.DSMT4">
                  <p:embed/>
                  <p:pic>
                    <p:nvPicPr>
                      <p:cNvPr id="0" name="Object 9"/>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778375" y="2608263"/>
                        <a:ext cx="2667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2086066685"/>
              </p:ext>
            </p:extLst>
          </p:nvPr>
        </p:nvGraphicFramePr>
        <p:xfrm>
          <a:off x="5654675" y="2408238"/>
          <a:ext cx="266700" cy="303212"/>
        </p:xfrm>
        <a:graphic>
          <a:graphicData uri="http://schemas.openxmlformats.org/presentationml/2006/ole">
            <mc:AlternateContent xmlns:mc="http://schemas.openxmlformats.org/markup-compatibility/2006">
              <mc:Choice xmlns:v="urn:schemas-microsoft-com:vml" Requires="v">
                <p:oleObj spid="_x0000_s92391" name="Equation" r:id="rId23" imgW="266469" imgH="304536" progId="Equation.DSMT4">
                  <p:embed/>
                </p:oleObj>
              </mc:Choice>
              <mc:Fallback>
                <p:oleObj name="Equation" r:id="rId23" imgW="266469" imgH="304536" progId="Equation.DSMT4">
                  <p:embed/>
                  <p:pic>
                    <p:nvPicPr>
                      <p:cNvPr id="0" name="Object 10"/>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5654675" y="2408238"/>
                        <a:ext cx="2667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p:nvPr/>
        </p:nvSpPr>
        <p:spPr bwMode="auto">
          <a:xfrm>
            <a:off x="856800" y="923925"/>
            <a:ext cx="7606800" cy="42636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graphicFrame>
        <p:nvGraphicFramePr>
          <p:cNvPr id="91139" name="Object 3"/>
          <p:cNvGraphicFramePr>
            <a:graphicFrameLocks noChangeAspect="1"/>
          </p:cNvGraphicFramePr>
          <p:nvPr>
            <p:extLst>
              <p:ext uri="{D42A27DB-BD31-4B8C-83A1-F6EECF244321}">
                <p14:modId xmlns:p14="http://schemas.microsoft.com/office/powerpoint/2010/main" val="3988214372"/>
              </p:ext>
            </p:extLst>
          </p:nvPr>
        </p:nvGraphicFramePr>
        <p:xfrm>
          <a:off x="1447800" y="828675"/>
          <a:ext cx="6581775" cy="4500563"/>
        </p:xfrm>
        <a:graphic>
          <a:graphicData uri="http://schemas.openxmlformats.org/presentationml/2006/ole">
            <mc:AlternateContent xmlns:mc="http://schemas.openxmlformats.org/markup-compatibility/2006">
              <mc:Choice xmlns:v="urn:schemas-microsoft-com:vml" Requires="v">
                <p:oleObj spid="_x0000_s91443" name="Worksheet" r:id="rId3" imgW="8944291" imgH="6020282" progId="Excel.Sheet.8">
                  <p:embed/>
                </p:oleObj>
              </mc:Choice>
              <mc:Fallback>
                <p:oleObj name="Worksheet" r:id="rId3" imgW="8944291" imgH="6020282" progId="Excel.Sheet.8">
                  <p:embed/>
                  <p:pic>
                    <p:nvPicPr>
                      <p:cNvPr id="0" name="Object 3"/>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828675"/>
                        <a:ext cx="6581775" cy="4500563"/>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1141" name="Line 5"/>
          <p:cNvSpPr>
            <a:spLocks noChangeAspect="1" noChangeShapeType="1"/>
          </p:cNvSpPr>
          <p:nvPr/>
        </p:nvSpPr>
        <p:spPr bwMode="auto">
          <a:xfrm flipV="1">
            <a:off x="1571625" y="1376363"/>
            <a:ext cx="1588" cy="31083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1145" name="Line 9"/>
          <p:cNvSpPr>
            <a:spLocks noChangeAspect="1" noChangeShapeType="1"/>
          </p:cNvSpPr>
          <p:nvPr/>
        </p:nvSpPr>
        <p:spPr bwMode="auto">
          <a:xfrm flipV="1">
            <a:off x="3848100"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1146" name="Line 10"/>
          <p:cNvSpPr>
            <a:spLocks noChangeAspect="1" noChangeShapeType="1"/>
          </p:cNvSpPr>
          <p:nvPr/>
        </p:nvSpPr>
        <p:spPr bwMode="auto">
          <a:xfrm flipV="1">
            <a:off x="4733925"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1147" name="Line 11"/>
          <p:cNvSpPr>
            <a:spLocks noChangeAspect="1" noChangeShapeType="1"/>
          </p:cNvSpPr>
          <p:nvPr/>
        </p:nvSpPr>
        <p:spPr bwMode="auto">
          <a:xfrm flipV="1">
            <a:off x="5611813"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1152" name="Line 16"/>
          <p:cNvSpPr>
            <a:spLocks noChangeAspect="1" noChangeShapeType="1"/>
          </p:cNvSpPr>
          <p:nvPr/>
        </p:nvSpPr>
        <p:spPr bwMode="auto">
          <a:xfrm flipV="1">
            <a:off x="2960688"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1160" name="Text Box 24"/>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Each value of </a:t>
            </a:r>
            <a:r>
              <a:rPr lang="en-GB" sz="1500" b="1" i="1"/>
              <a:t>Y</a:t>
            </a:r>
            <a:r>
              <a:rPr lang="en-GB" sz="1500" b="1"/>
              <a:t> thus has a nonrandom component, </a:t>
            </a:r>
            <a:r>
              <a:rPr lang="en-GB" sz="1500" b="1" i="1">
                <a:latin typeface="Symbol" pitchFamily="18" charset="2"/>
              </a:rPr>
              <a:t>b</a:t>
            </a:r>
            <a:r>
              <a:rPr lang="en-GB" sz="1500" b="1" baseline="-25000"/>
              <a:t>1</a:t>
            </a:r>
            <a:r>
              <a:rPr lang="en-GB" sz="1500" b="1"/>
              <a:t> + </a:t>
            </a:r>
            <a:r>
              <a:rPr lang="en-GB" sz="1500" b="1" i="1">
                <a:latin typeface="Symbol" pitchFamily="18" charset="2"/>
              </a:rPr>
              <a:t>b</a:t>
            </a:r>
            <a:r>
              <a:rPr lang="en-GB" sz="1500" b="1" baseline="-25000"/>
              <a:t>2</a:t>
            </a:r>
            <a:r>
              <a:rPr lang="en-GB" sz="1500" b="1" i="1"/>
              <a:t>X</a:t>
            </a:r>
            <a:r>
              <a:rPr lang="en-GB" sz="1500" b="1"/>
              <a:t>, and a random component, </a:t>
            </a:r>
            <a:r>
              <a:rPr lang="en-GB" sz="1500" b="1" i="1"/>
              <a:t>u</a:t>
            </a:r>
            <a:r>
              <a:rPr lang="en-GB" sz="1500" b="1"/>
              <a:t>.  The first observation has been decomposed into these two components.</a:t>
            </a:r>
          </a:p>
        </p:txBody>
      </p:sp>
      <p:sp>
        <p:nvSpPr>
          <p:cNvPr id="91169" name="Line 33"/>
          <p:cNvSpPr>
            <a:spLocks noChangeAspect="1" noChangeShapeType="1"/>
          </p:cNvSpPr>
          <p:nvPr/>
        </p:nvSpPr>
        <p:spPr bwMode="auto">
          <a:xfrm flipV="1">
            <a:off x="2960688" y="2628900"/>
            <a:ext cx="1587" cy="301625"/>
          </a:xfrm>
          <a:prstGeom prst="line">
            <a:avLst/>
          </a:prstGeom>
          <a:noFill/>
          <a:ln w="19050">
            <a:solidFill>
              <a:schemeClr val="tx2"/>
            </a:solidFill>
            <a:round/>
            <a:headEnd type="triangl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1170" name="Freeform 34"/>
          <p:cNvSpPr>
            <a:spLocks noChangeAspect="1"/>
          </p:cNvSpPr>
          <p:nvPr/>
        </p:nvSpPr>
        <p:spPr bwMode="auto">
          <a:xfrm>
            <a:off x="2960688" y="3094038"/>
            <a:ext cx="1587" cy="1306512"/>
          </a:xfrm>
          <a:custGeom>
            <a:avLst/>
            <a:gdLst>
              <a:gd name="T0" fmla="*/ 0 w 1"/>
              <a:gd name="T1" fmla="*/ 1147 h 1147"/>
              <a:gd name="T2" fmla="*/ 1 w 1"/>
              <a:gd name="T3" fmla="*/ 0 h 1147"/>
            </a:gdLst>
            <a:ahLst/>
            <a:cxnLst>
              <a:cxn ang="0">
                <a:pos x="T0" y="T1"/>
              </a:cxn>
              <a:cxn ang="0">
                <a:pos x="T2" y="T3"/>
              </a:cxn>
            </a:cxnLst>
            <a:rect l="0" t="0" r="r" b="b"/>
            <a:pathLst>
              <a:path w="1" h="1147">
                <a:moveTo>
                  <a:pt x="0" y="1147"/>
                </a:moveTo>
                <a:lnTo>
                  <a:pt x="1" y="0"/>
                </a:lnTo>
              </a:path>
            </a:pathLst>
          </a:custGeom>
          <a:noFill/>
          <a:ln w="19050">
            <a:solidFill>
              <a:schemeClr val="tx2"/>
            </a:solidFill>
            <a:round/>
            <a:headEnd type="triangle" w="sm" len="sm"/>
            <a:tailEnd type="triangl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1174" name="Text Box 3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6</a:t>
            </a:r>
          </a:p>
        </p:txBody>
      </p:sp>
      <p:sp>
        <p:nvSpPr>
          <p:cNvPr id="3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8"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SIMPLE REGRESSION MODEL</a:t>
            </a:r>
            <a:endParaRPr lang="en-GB" sz="1600" dirty="0">
              <a:latin typeface="Times New Roman" pitchFamily="18" charset="0"/>
            </a:endParaRPr>
          </a:p>
        </p:txBody>
      </p:sp>
      <p:sp>
        <p:nvSpPr>
          <p:cNvPr id="39" name="Line 5"/>
          <p:cNvSpPr>
            <a:spLocks noChangeAspect="1" noChangeShapeType="1"/>
          </p:cNvSpPr>
          <p:nvPr/>
        </p:nvSpPr>
        <p:spPr bwMode="auto">
          <a:xfrm>
            <a:off x="1571625" y="4484688"/>
            <a:ext cx="5027613" cy="1587"/>
          </a:xfrm>
          <a:prstGeom prst="line">
            <a:avLst/>
          </a:prstGeom>
          <a:noFill/>
          <a:ln w="127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2" name="Text Box 6"/>
          <p:cNvSpPr txBox="1">
            <a:spLocks noChangeAspect="1" noChangeArrowheads="1"/>
          </p:cNvSpPr>
          <p:nvPr/>
        </p:nvSpPr>
        <p:spPr bwMode="auto">
          <a:xfrm>
            <a:off x="1295399" y="1323974"/>
            <a:ext cx="276225" cy="2762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Y</a:t>
            </a:r>
            <a:endParaRPr lang="en-US" sz="2400" dirty="0">
              <a:solidFill>
                <a:schemeClr val="hlink"/>
              </a:solidFill>
              <a:latin typeface="+mn-lt"/>
            </a:endParaRPr>
          </a:p>
        </p:txBody>
      </p:sp>
      <p:sp>
        <p:nvSpPr>
          <p:cNvPr id="50" name="Rectangle 16"/>
          <p:cNvSpPr>
            <a:spLocks noChangeArrowheads="1"/>
          </p:cNvSpPr>
          <p:nvPr/>
        </p:nvSpPr>
        <p:spPr bwMode="auto">
          <a:xfrm>
            <a:off x="6229349" y="3284539"/>
            <a:ext cx="2401499" cy="501649"/>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51" name="Text Box 44"/>
          <p:cNvSpPr txBox="1">
            <a:spLocks noChangeAspect="1" noChangeArrowheads="1"/>
          </p:cNvSpPr>
          <p:nvPr/>
        </p:nvSpPr>
        <p:spPr bwMode="auto">
          <a:xfrm>
            <a:off x="6372226" y="3371850"/>
            <a:ext cx="2152650" cy="319088"/>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smtClean="0">
                <a:solidFill>
                  <a:schemeClr val="tx2"/>
                </a:solidFill>
                <a:latin typeface="+mn-lt"/>
              </a:rPr>
              <a:t>u</a:t>
            </a:r>
            <a:r>
              <a:rPr lang="en-US" sz="1800" b="1" dirty="0" smtClean="0">
                <a:solidFill>
                  <a:schemeClr val="tx2"/>
                </a:solidFill>
                <a:latin typeface="+mn-lt"/>
              </a:rPr>
              <a:t> = disturbance term</a:t>
            </a:r>
            <a:endParaRPr lang="en-US" sz="2400" dirty="0">
              <a:solidFill>
                <a:schemeClr val="hlink"/>
              </a:solidFill>
              <a:latin typeface="+mn-lt"/>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796661523"/>
              </p:ext>
            </p:extLst>
          </p:nvPr>
        </p:nvGraphicFramePr>
        <p:xfrm>
          <a:off x="6711950" y="2055813"/>
          <a:ext cx="1295400" cy="303212"/>
        </p:xfrm>
        <a:graphic>
          <a:graphicData uri="http://schemas.openxmlformats.org/presentationml/2006/ole">
            <mc:AlternateContent xmlns:mc="http://schemas.openxmlformats.org/markup-compatibility/2006">
              <mc:Choice xmlns:v="urn:schemas-microsoft-com:vml" Requires="v">
                <p:oleObj spid="_x0000_s91444" name="Equation" r:id="rId5" imgW="1294838" imgH="304668" progId="Equation.DSMT4">
                  <p:embed/>
                </p:oleObj>
              </mc:Choice>
              <mc:Fallback>
                <p:oleObj name="Equation" r:id="rId5" imgW="1294838" imgH="304668"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11950" y="2055813"/>
                        <a:ext cx="12954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3115784842"/>
              </p:ext>
            </p:extLst>
          </p:nvPr>
        </p:nvGraphicFramePr>
        <p:xfrm>
          <a:off x="1958975" y="3560763"/>
          <a:ext cx="952500" cy="303212"/>
        </p:xfrm>
        <a:graphic>
          <a:graphicData uri="http://schemas.openxmlformats.org/presentationml/2006/ole">
            <mc:AlternateContent xmlns:mc="http://schemas.openxmlformats.org/markup-compatibility/2006">
              <mc:Choice xmlns:v="urn:schemas-microsoft-com:vml" Requires="v">
                <p:oleObj spid="_x0000_s91445" name="Equation" r:id="rId7" imgW="952200" imgH="304560" progId="Equation.DSMT4">
                  <p:embed/>
                </p:oleObj>
              </mc:Choice>
              <mc:Fallback>
                <p:oleObj name="Equation" r:id="rId7" imgW="952200" imgH="304560" progId="Equation.DSMT4">
                  <p:embed/>
                  <p:pic>
                    <p:nvPicPr>
                      <p:cNvPr id="0" name="Object 1"/>
                      <p:cNvPicPr>
                        <a:picLocks noChangeAspect="1" noChangeArrowheads="1"/>
                      </p:cNvPicPr>
                      <p:nvPr/>
                    </p:nvPicPr>
                    <p:blipFill>
                      <a:blip r:embed="rId8"/>
                      <a:srcRect/>
                      <a:stretch>
                        <a:fillRect/>
                      </a:stretch>
                    </p:blipFill>
                    <p:spPr bwMode="auto">
                      <a:xfrm>
                        <a:off x="1958975" y="3560763"/>
                        <a:ext cx="9525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1153475549"/>
              </p:ext>
            </p:extLst>
          </p:nvPr>
        </p:nvGraphicFramePr>
        <p:xfrm>
          <a:off x="2692400" y="2598738"/>
          <a:ext cx="228600" cy="303212"/>
        </p:xfrm>
        <a:graphic>
          <a:graphicData uri="http://schemas.openxmlformats.org/presentationml/2006/ole">
            <mc:AlternateContent xmlns:mc="http://schemas.openxmlformats.org/markup-compatibility/2006">
              <mc:Choice xmlns:v="urn:schemas-microsoft-com:vml" Requires="v">
                <p:oleObj spid="_x0000_s91446" name="Equation" r:id="rId9" imgW="228600" imgH="304560" progId="Equation.DSMT4">
                  <p:embed/>
                </p:oleObj>
              </mc:Choice>
              <mc:Fallback>
                <p:oleObj name="Equation" r:id="rId9" imgW="228600" imgH="304560" progId="Equation.DSMT4">
                  <p:embed/>
                  <p:pic>
                    <p:nvPicPr>
                      <p:cNvPr id="0" name="Object 15"/>
                      <p:cNvPicPr>
                        <a:picLocks noChangeAspect="1" noChangeArrowheads="1"/>
                      </p:cNvPicPr>
                      <p:nvPr/>
                    </p:nvPicPr>
                    <p:blipFill>
                      <a:blip r:embed="rId10"/>
                      <a:srcRect/>
                      <a:stretch>
                        <a:fillRect/>
                      </a:stretch>
                    </p:blipFill>
                    <p:spPr bwMode="auto">
                      <a:xfrm>
                        <a:off x="2692400" y="2598738"/>
                        <a:ext cx="2286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826529667"/>
              </p:ext>
            </p:extLst>
          </p:nvPr>
        </p:nvGraphicFramePr>
        <p:xfrm>
          <a:off x="1270000" y="3173413"/>
          <a:ext cx="254000" cy="303212"/>
        </p:xfrm>
        <a:graphic>
          <a:graphicData uri="http://schemas.openxmlformats.org/presentationml/2006/ole">
            <mc:AlternateContent xmlns:mc="http://schemas.openxmlformats.org/markup-compatibility/2006">
              <mc:Choice xmlns:v="urn:schemas-microsoft-com:vml" Requires="v">
                <p:oleObj spid="_x0000_s91447" name="Equation" r:id="rId11" imgW="253780" imgH="304536" progId="Equation.DSMT4">
                  <p:embed/>
                </p:oleObj>
              </mc:Choice>
              <mc:Fallback>
                <p:oleObj name="Equation" r:id="rId11" imgW="253780" imgH="304536" progId="Equation.DSMT4">
                  <p:embed/>
                  <p:pic>
                    <p:nvPicPr>
                      <p:cNvPr id="0" name="Object 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70000" y="3173413"/>
                        <a:ext cx="254000"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58" name="Group 23"/>
          <p:cNvGrpSpPr>
            <a:grpSpLocks/>
          </p:cNvGrpSpPr>
          <p:nvPr/>
        </p:nvGrpSpPr>
        <p:grpSpPr bwMode="auto">
          <a:xfrm>
            <a:off x="2841625" y="4521200"/>
            <a:ext cx="4021138" cy="376238"/>
            <a:chOff x="1790" y="2758"/>
            <a:chExt cx="2533" cy="237"/>
          </a:xfrm>
        </p:grpSpPr>
        <p:sp>
          <p:nvSpPr>
            <p:cNvPr id="59" name="Text Box 24"/>
            <p:cNvSpPr txBox="1">
              <a:spLocks noChangeAspect="1" noChangeArrowheads="1"/>
            </p:cNvSpPr>
            <p:nvPr/>
          </p:nvSpPr>
          <p:spPr bwMode="auto">
            <a:xfrm>
              <a:off x="4202" y="2760"/>
              <a:ext cx="121" cy="12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a:solidFill>
                    <a:schemeClr val="tx2"/>
                  </a:solidFill>
                  <a:latin typeface="+mn-lt"/>
                </a:rPr>
                <a:t>X</a:t>
              </a:r>
              <a:endParaRPr lang="en-US" sz="2400">
                <a:solidFill>
                  <a:schemeClr val="hlink"/>
                </a:solidFill>
                <a:latin typeface="+mn-lt"/>
              </a:endParaRPr>
            </a:p>
          </p:txBody>
        </p:sp>
        <p:sp>
          <p:nvSpPr>
            <p:cNvPr id="60" name="Text Box 25"/>
            <p:cNvSpPr txBox="1">
              <a:spLocks noChangeAspect="1" noChangeArrowheads="1"/>
            </p:cNvSpPr>
            <p:nvPr/>
          </p:nvSpPr>
          <p:spPr bwMode="auto">
            <a:xfrm>
              <a:off x="1790" y="2761"/>
              <a:ext cx="215"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1</a:t>
              </a:r>
              <a:endParaRPr lang="en-US" sz="2400" dirty="0">
                <a:solidFill>
                  <a:schemeClr val="hlink"/>
                </a:solidFill>
                <a:latin typeface="+mn-lt"/>
              </a:endParaRPr>
            </a:p>
          </p:txBody>
        </p:sp>
        <p:sp>
          <p:nvSpPr>
            <p:cNvPr id="61" name="Text Box 26"/>
            <p:cNvSpPr txBox="1">
              <a:spLocks noChangeAspect="1" noChangeArrowheads="1"/>
            </p:cNvSpPr>
            <p:nvPr/>
          </p:nvSpPr>
          <p:spPr bwMode="auto">
            <a:xfrm>
              <a:off x="2352" y="2761"/>
              <a:ext cx="215"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2</a:t>
              </a:r>
              <a:endParaRPr lang="en-US" sz="2400" dirty="0">
                <a:solidFill>
                  <a:schemeClr val="hlink"/>
                </a:solidFill>
                <a:latin typeface="+mn-lt"/>
              </a:endParaRPr>
            </a:p>
          </p:txBody>
        </p:sp>
        <p:sp>
          <p:nvSpPr>
            <p:cNvPr id="62" name="Text Box 27"/>
            <p:cNvSpPr txBox="1">
              <a:spLocks noChangeAspect="1" noChangeArrowheads="1"/>
            </p:cNvSpPr>
            <p:nvPr/>
          </p:nvSpPr>
          <p:spPr bwMode="auto">
            <a:xfrm>
              <a:off x="2913" y="2758"/>
              <a:ext cx="239" cy="23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3</a:t>
              </a:r>
              <a:endParaRPr lang="en-US" sz="2400" dirty="0">
                <a:solidFill>
                  <a:schemeClr val="hlink"/>
                </a:solidFill>
                <a:latin typeface="+mn-lt"/>
              </a:endParaRPr>
            </a:p>
          </p:txBody>
        </p:sp>
        <p:sp>
          <p:nvSpPr>
            <p:cNvPr id="63" name="Text Box 28"/>
            <p:cNvSpPr txBox="1">
              <a:spLocks noChangeAspect="1" noChangeArrowheads="1"/>
            </p:cNvSpPr>
            <p:nvPr/>
          </p:nvSpPr>
          <p:spPr bwMode="auto">
            <a:xfrm>
              <a:off x="3466" y="2761"/>
              <a:ext cx="286"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a:solidFill>
                    <a:schemeClr val="tx2"/>
                  </a:solidFill>
                  <a:latin typeface="+mn-lt"/>
                </a:rPr>
                <a:t>X</a:t>
              </a:r>
              <a:r>
                <a:rPr lang="en-US" sz="1800" b="1" baseline="-25000">
                  <a:solidFill>
                    <a:schemeClr val="tx2"/>
                  </a:solidFill>
                  <a:latin typeface="+mn-lt"/>
                </a:rPr>
                <a:t>4</a:t>
              </a:r>
              <a:endParaRPr lang="en-US" sz="2400">
                <a:solidFill>
                  <a:srgbClr val="FF0000"/>
                </a:solidFill>
                <a:latin typeface="+mn-lt"/>
              </a:endParaRPr>
            </a:p>
          </p:txBody>
        </p:sp>
      </p:grpSp>
      <p:graphicFrame>
        <p:nvGraphicFramePr>
          <p:cNvPr id="20" name="Object 19"/>
          <p:cNvGraphicFramePr>
            <a:graphicFrameLocks noChangeAspect="1"/>
          </p:cNvGraphicFramePr>
          <p:nvPr>
            <p:extLst>
              <p:ext uri="{D42A27DB-BD31-4B8C-83A1-F6EECF244321}">
                <p14:modId xmlns:p14="http://schemas.microsoft.com/office/powerpoint/2010/main" val="773556377"/>
              </p:ext>
            </p:extLst>
          </p:nvPr>
        </p:nvGraphicFramePr>
        <p:xfrm>
          <a:off x="3025775" y="2484438"/>
          <a:ext cx="228600" cy="303212"/>
        </p:xfrm>
        <a:graphic>
          <a:graphicData uri="http://schemas.openxmlformats.org/presentationml/2006/ole">
            <mc:AlternateContent xmlns:mc="http://schemas.openxmlformats.org/markup-compatibility/2006">
              <mc:Choice xmlns:v="urn:schemas-microsoft-com:vml" Requires="v">
                <p:oleObj spid="_x0000_s91448" name="Equation" r:id="rId13" imgW="228600" imgH="304560" progId="Equation.DSMT4">
                  <p:embed/>
                </p:oleObj>
              </mc:Choice>
              <mc:Fallback>
                <p:oleObj name="Equation" r:id="rId13" imgW="228600" imgH="304560" progId="Equation.DSMT4">
                  <p:embed/>
                  <p:pic>
                    <p:nvPicPr>
                      <p:cNvPr id="0" name="Object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025775" y="2484438"/>
                        <a:ext cx="2286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2313382597"/>
              </p:ext>
            </p:extLst>
          </p:nvPr>
        </p:nvGraphicFramePr>
        <p:xfrm>
          <a:off x="3895725" y="3236913"/>
          <a:ext cx="241300" cy="303212"/>
        </p:xfrm>
        <a:graphic>
          <a:graphicData uri="http://schemas.openxmlformats.org/presentationml/2006/ole">
            <mc:AlternateContent xmlns:mc="http://schemas.openxmlformats.org/markup-compatibility/2006">
              <mc:Choice xmlns:v="urn:schemas-microsoft-com:vml" Requires="v">
                <p:oleObj spid="_x0000_s91449" name="Equation" r:id="rId15" imgW="241200" imgH="304560" progId="Equation.DSMT4">
                  <p:embed/>
                </p:oleObj>
              </mc:Choice>
              <mc:Fallback>
                <p:oleObj name="Equation" r:id="rId15" imgW="241200" imgH="304560" progId="Equation.DSMT4">
                  <p:embed/>
                  <p:pic>
                    <p:nvPicPr>
                      <p:cNvPr id="0" name="Object 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895725" y="3236913"/>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2837497637"/>
              </p:ext>
            </p:extLst>
          </p:nvPr>
        </p:nvGraphicFramePr>
        <p:xfrm>
          <a:off x="4772025" y="3036888"/>
          <a:ext cx="241300" cy="303212"/>
        </p:xfrm>
        <a:graphic>
          <a:graphicData uri="http://schemas.openxmlformats.org/presentationml/2006/ole">
            <mc:AlternateContent xmlns:mc="http://schemas.openxmlformats.org/markup-compatibility/2006">
              <mc:Choice xmlns:v="urn:schemas-microsoft-com:vml" Requires="v">
                <p:oleObj spid="_x0000_s91450" name="Equation" r:id="rId17" imgW="241200" imgH="304560" progId="Equation.DSMT4">
                  <p:embed/>
                </p:oleObj>
              </mc:Choice>
              <mc:Fallback>
                <p:oleObj name="Equation" r:id="rId17" imgW="241200" imgH="304560" progId="Equation.DSMT4">
                  <p:embed/>
                  <p:pic>
                    <p:nvPicPr>
                      <p:cNvPr id="0" name="Object 9"/>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772025" y="3036888"/>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465887695"/>
              </p:ext>
            </p:extLst>
          </p:nvPr>
        </p:nvGraphicFramePr>
        <p:xfrm>
          <a:off x="5676900" y="1217613"/>
          <a:ext cx="241300" cy="303212"/>
        </p:xfrm>
        <a:graphic>
          <a:graphicData uri="http://schemas.openxmlformats.org/presentationml/2006/ole">
            <mc:AlternateContent xmlns:mc="http://schemas.openxmlformats.org/markup-compatibility/2006">
              <mc:Choice xmlns:v="urn:schemas-microsoft-com:vml" Requires="v">
                <p:oleObj spid="_x0000_s91451" name="Equation" r:id="rId19" imgW="241200" imgH="304560" progId="Equation.DSMT4">
                  <p:embed/>
                </p:oleObj>
              </mc:Choice>
              <mc:Fallback>
                <p:oleObj name="Equation" r:id="rId19" imgW="241200" imgH="304560" progId="Equation.DSMT4">
                  <p:embed/>
                  <p:pic>
                    <p:nvPicPr>
                      <p:cNvPr id="0" name="Object 10"/>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676900" y="1217613"/>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1331619779"/>
              </p:ext>
            </p:extLst>
          </p:nvPr>
        </p:nvGraphicFramePr>
        <p:xfrm>
          <a:off x="3013075" y="2989263"/>
          <a:ext cx="254000" cy="303212"/>
        </p:xfrm>
        <a:graphic>
          <a:graphicData uri="http://schemas.openxmlformats.org/presentationml/2006/ole">
            <mc:AlternateContent xmlns:mc="http://schemas.openxmlformats.org/markup-compatibility/2006">
              <mc:Choice xmlns:v="urn:schemas-microsoft-com:vml" Requires="v">
                <p:oleObj spid="_x0000_s91452" name="Equation" r:id="rId21" imgW="253780" imgH="304536" progId="Equation.DSMT4">
                  <p:embed/>
                </p:oleObj>
              </mc:Choice>
              <mc:Fallback>
                <p:oleObj name="Equation" r:id="rId21" imgW="253780" imgH="304536" progId="Equation.DSMT4">
                  <p:embed/>
                  <p:pic>
                    <p:nvPicPr>
                      <p:cNvPr id="0" name="Object 7"/>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013075" y="2989263"/>
                        <a:ext cx="2540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5" name="Object 24"/>
          <p:cNvGraphicFramePr>
            <a:graphicFrameLocks noChangeAspect="1"/>
          </p:cNvGraphicFramePr>
          <p:nvPr>
            <p:extLst>
              <p:ext uri="{D42A27DB-BD31-4B8C-83A1-F6EECF244321}">
                <p14:modId xmlns:p14="http://schemas.microsoft.com/office/powerpoint/2010/main" val="874695022"/>
              </p:ext>
            </p:extLst>
          </p:nvPr>
        </p:nvGraphicFramePr>
        <p:xfrm>
          <a:off x="3902075" y="2789238"/>
          <a:ext cx="266700" cy="303212"/>
        </p:xfrm>
        <a:graphic>
          <a:graphicData uri="http://schemas.openxmlformats.org/presentationml/2006/ole">
            <mc:AlternateContent xmlns:mc="http://schemas.openxmlformats.org/markup-compatibility/2006">
              <mc:Choice xmlns:v="urn:schemas-microsoft-com:vml" Requires="v">
                <p:oleObj spid="_x0000_s91453" name="Equation" r:id="rId23" imgW="266469" imgH="304536" progId="Equation.DSMT4">
                  <p:embed/>
                </p:oleObj>
              </mc:Choice>
              <mc:Fallback>
                <p:oleObj name="Equation" r:id="rId23" imgW="266469" imgH="304536" progId="Equation.DSMT4">
                  <p:embed/>
                  <p:pic>
                    <p:nvPicPr>
                      <p:cNvPr id="0" name="Object 8"/>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902075" y="2789238"/>
                        <a:ext cx="2667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2320029319"/>
              </p:ext>
            </p:extLst>
          </p:nvPr>
        </p:nvGraphicFramePr>
        <p:xfrm>
          <a:off x="4778375" y="2608263"/>
          <a:ext cx="266700" cy="303212"/>
        </p:xfrm>
        <a:graphic>
          <a:graphicData uri="http://schemas.openxmlformats.org/presentationml/2006/ole">
            <mc:AlternateContent xmlns:mc="http://schemas.openxmlformats.org/markup-compatibility/2006">
              <mc:Choice xmlns:v="urn:schemas-microsoft-com:vml" Requires="v">
                <p:oleObj spid="_x0000_s91454" name="Equation" r:id="rId25" imgW="266469" imgH="304536" progId="Equation.DSMT4">
                  <p:embed/>
                </p:oleObj>
              </mc:Choice>
              <mc:Fallback>
                <p:oleObj name="Equation" r:id="rId25" imgW="266469" imgH="304536" progId="Equation.DSMT4">
                  <p:embed/>
                  <p:pic>
                    <p:nvPicPr>
                      <p:cNvPr id="0" name="Object 9"/>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4778375" y="2608263"/>
                        <a:ext cx="2667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2086066685"/>
              </p:ext>
            </p:extLst>
          </p:nvPr>
        </p:nvGraphicFramePr>
        <p:xfrm>
          <a:off x="5654675" y="2408238"/>
          <a:ext cx="266700" cy="303212"/>
        </p:xfrm>
        <a:graphic>
          <a:graphicData uri="http://schemas.openxmlformats.org/presentationml/2006/ole">
            <mc:AlternateContent xmlns:mc="http://schemas.openxmlformats.org/markup-compatibility/2006">
              <mc:Choice xmlns:v="urn:schemas-microsoft-com:vml" Requires="v">
                <p:oleObj spid="_x0000_s91455" name="Equation" r:id="rId27" imgW="266469" imgH="304536" progId="Equation.DSMT4">
                  <p:embed/>
                </p:oleObj>
              </mc:Choice>
              <mc:Fallback>
                <p:oleObj name="Equation" r:id="rId27" imgW="266469" imgH="304536" progId="Equation.DSMT4">
                  <p:embed/>
                  <p:pic>
                    <p:nvPicPr>
                      <p:cNvPr id="0" name="Object 10"/>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5654675" y="2408238"/>
                        <a:ext cx="2667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bwMode="auto">
          <a:xfrm>
            <a:off x="856800" y="923925"/>
            <a:ext cx="7606800" cy="42636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graphicFrame>
        <p:nvGraphicFramePr>
          <p:cNvPr id="98307" name="Object 3"/>
          <p:cNvGraphicFramePr>
            <a:graphicFrameLocks noChangeAspect="1"/>
          </p:cNvGraphicFramePr>
          <p:nvPr>
            <p:extLst>
              <p:ext uri="{D42A27DB-BD31-4B8C-83A1-F6EECF244321}">
                <p14:modId xmlns:p14="http://schemas.microsoft.com/office/powerpoint/2010/main" val="1382921"/>
              </p:ext>
            </p:extLst>
          </p:nvPr>
        </p:nvGraphicFramePr>
        <p:xfrm>
          <a:off x="1447800" y="828675"/>
          <a:ext cx="6581775" cy="4500563"/>
        </p:xfrm>
        <a:graphic>
          <a:graphicData uri="http://schemas.openxmlformats.org/presentationml/2006/ole">
            <mc:AlternateContent xmlns:mc="http://schemas.openxmlformats.org/markup-compatibility/2006">
              <mc:Choice xmlns:v="urn:schemas-microsoft-com:vml" Requires="v">
                <p:oleObj spid="_x0000_s98425" name="Worksheet" r:id="rId3" imgW="8944291" imgH="6020282" progId="Excel.Sheet.8">
                  <p:embed/>
                </p:oleObj>
              </mc:Choice>
              <mc:Fallback>
                <p:oleObj name="Worksheet" r:id="rId3" imgW="8944291" imgH="6020282" progId="Excel.Sheet.8">
                  <p:embed/>
                  <p:pic>
                    <p:nvPicPr>
                      <p:cNvPr id="0" name="Object 3"/>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828675"/>
                        <a:ext cx="6581775" cy="4500563"/>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8309" name="Line 5"/>
          <p:cNvSpPr>
            <a:spLocks noChangeAspect="1" noChangeShapeType="1"/>
          </p:cNvSpPr>
          <p:nvPr/>
        </p:nvSpPr>
        <p:spPr bwMode="auto">
          <a:xfrm flipV="1">
            <a:off x="1571625" y="1376363"/>
            <a:ext cx="1588" cy="31083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8313" name="Line 9"/>
          <p:cNvSpPr>
            <a:spLocks noChangeAspect="1" noChangeShapeType="1"/>
          </p:cNvSpPr>
          <p:nvPr/>
        </p:nvSpPr>
        <p:spPr bwMode="auto">
          <a:xfrm flipV="1">
            <a:off x="3848100"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8314" name="Line 10"/>
          <p:cNvSpPr>
            <a:spLocks noChangeAspect="1" noChangeShapeType="1"/>
          </p:cNvSpPr>
          <p:nvPr/>
        </p:nvSpPr>
        <p:spPr bwMode="auto">
          <a:xfrm flipV="1">
            <a:off x="4733925"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8315" name="Line 11"/>
          <p:cNvSpPr>
            <a:spLocks noChangeAspect="1" noChangeShapeType="1"/>
          </p:cNvSpPr>
          <p:nvPr/>
        </p:nvSpPr>
        <p:spPr bwMode="auto">
          <a:xfrm flipV="1">
            <a:off x="5611813"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8320" name="Line 16"/>
          <p:cNvSpPr>
            <a:spLocks noChangeAspect="1" noChangeShapeType="1"/>
          </p:cNvSpPr>
          <p:nvPr/>
        </p:nvSpPr>
        <p:spPr bwMode="auto">
          <a:xfrm flipV="1">
            <a:off x="2960688"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8324" name="Text Box 20"/>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practice we can see only the </a:t>
            </a:r>
            <a:r>
              <a:rPr lang="en-GB" sz="1500" b="1" i="1"/>
              <a:t>P</a:t>
            </a:r>
            <a:r>
              <a:rPr lang="en-GB" sz="1500" b="1"/>
              <a:t> points.</a:t>
            </a:r>
            <a:endParaRPr lang="en-GB" sz="1500" b="1">
              <a:latin typeface="Times New Roman" pitchFamily="18" charset="0"/>
            </a:endParaRPr>
          </a:p>
        </p:txBody>
      </p:sp>
      <p:sp>
        <p:nvSpPr>
          <p:cNvPr id="98338" name="Text Box 3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7</a:t>
            </a:r>
          </a:p>
        </p:txBody>
      </p:sp>
      <p:sp>
        <p:nvSpPr>
          <p:cNvPr id="2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8"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SIMPLE REGRESSION MODEL</a:t>
            </a:r>
            <a:endParaRPr lang="en-GB" sz="1600" dirty="0">
              <a:latin typeface="Times New Roman" pitchFamily="18" charset="0"/>
            </a:endParaRPr>
          </a:p>
        </p:txBody>
      </p:sp>
      <p:sp>
        <p:nvSpPr>
          <p:cNvPr id="29" name="Line 5"/>
          <p:cNvSpPr>
            <a:spLocks noChangeAspect="1" noChangeShapeType="1"/>
          </p:cNvSpPr>
          <p:nvPr/>
        </p:nvSpPr>
        <p:spPr bwMode="auto">
          <a:xfrm>
            <a:off x="1571625" y="4484688"/>
            <a:ext cx="5027613" cy="1587"/>
          </a:xfrm>
          <a:prstGeom prst="line">
            <a:avLst/>
          </a:prstGeom>
          <a:noFill/>
          <a:ln w="127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 name="Text Box 6"/>
          <p:cNvSpPr txBox="1">
            <a:spLocks noChangeAspect="1" noChangeArrowheads="1"/>
          </p:cNvSpPr>
          <p:nvPr/>
        </p:nvSpPr>
        <p:spPr bwMode="auto">
          <a:xfrm>
            <a:off x="1295399" y="1323974"/>
            <a:ext cx="276225" cy="2762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Y</a:t>
            </a:r>
            <a:endParaRPr lang="en-US" sz="2400" dirty="0">
              <a:solidFill>
                <a:schemeClr val="hlink"/>
              </a:solidFill>
              <a:latin typeface="+mn-lt"/>
            </a:endParaRPr>
          </a:p>
        </p:txBody>
      </p:sp>
      <p:grpSp>
        <p:nvGrpSpPr>
          <p:cNvPr id="37" name="Group 23"/>
          <p:cNvGrpSpPr>
            <a:grpSpLocks/>
          </p:cNvGrpSpPr>
          <p:nvPr/>
        </p:nvGrpSpPr>
        <p:grpSpPr bwMode="auto">
          <a:xfrm>
            <a:off x="2841625" y="4521200"/>
            <a:ext cx="4021138" cy="376238"/>
            <a:chOff x="1790" y="2758"/>
            <a:chExt cx="2533" cy="237"/>
          </a:xfrm>
        </p:grpSpPr>
        <p:sp>
          <p:nvSpPr>
            <p:cNvPr id="38" name="Text Box 24"/>
            <p:cNvSpPr txBox="1">
              <a:spLocks noChangeAspect="1" noChangeArrowheads="1"/>
            </p:cNvSpPr>
            <p:nvPr/>
          </p:nvSpPr>
          <p:spPr bwMode="auto">
            <a:xfrm>
              <a:off x="4202" y="2760"/>
              <a:ext cx="121" cy="12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a:solidFill>
                    <a:schemeClr val="tx2"/>
                  </a:solidFill>
                  <a:latin typeface="+mn-lt"/>
                </a:rPr>
                <a:t>X</a:t>
              </a:r>
              <a:endParaRPr lang="en-US" sz="2400">
                <a:solidFill>
                  <a:schemeClr val="hlink"/>
                </a:solidFill>
                <a:latin typeface="+mn-lt"/>
              </a:endParaRPr>
            </a:p>
          </p:txBody>
        </p:sp>
        <p:sp>
          <p:nvSpPr>
            <p:cNvPr id="39" name="Text Box 25"/>
            <p:cNvSpPr txBox="1">
              <a:spLocks noChangeAspect="1" noChangeArrowheads="1"/>
            </p:cNvSpPr>
            <p:nvPr/>
          </p:nvSpPr>
          <p:spPr bwMode="auto">
            <a:xfrm>
              <a:off x="1790" y="2761"/>
              <a:ext cx="215"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1</a:t>
              </a:r>
              <a:endParaRPr lang="en-US" sz="2400" dirty="0">
                <a:solidFill>
                  <a:schemeClr val="hlink"/>
                </a:solidFill>
                <a:latin typeface="+mn-lt"/>
              </a:endParaRPr>
            </a:p>
          </p:txBody>
        </p:sp>
        <p:sp>
          <p:nvSpPr>
            <p:cNvPr id="40" name="Text Box 26"/>
            <p:cNvSpPr txBox="1">
              <a:spLocks noChangeAspect="1" noChangeArrowheads="1"/>
            </p:cNvSpPr>
            <p:nvPr/>
          </p:nvSpPr>
          <p:spPr bwMode="auto">
            <a:xfrm>
              <a:off x="2352" y="2761"/>
              <a:ext cx="215"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2</a:t>
              </a:r>
              <a:endParaRPr lang="en-US" sz="2400" dirty="0">
                <a:solidFill>
                  <a:schemeClr val="hlink"/>
                </a:solidFill>
                <a:latin typeface="+mn-lt"/>
              </a:endParaRPr>
            </a:p>
          </p:txBody>
        </p:sp>
        <p:sp>
          <p:nvSpPr>
            <p:cNvPr id="41" name="Text Box 27"/>
            <p:cNvSpPr txBox="1">
              <a:spLocks noChangeAspect="1" noChangeArrowheads="1"/>
            </p:cNvSpPr>
            <p:nvPr/>
          </p:nvSpPr>
          <p:spPr bwMode="auto">
            <a:xfrm>
              <a:off x="2913" y="2758"/>
              <a:ext cx="239" cy="23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3</a:t>
              </a:r>
              <a:endParaRPr lang="en-US" sz="2400" dirty="0">
                <a:solidFill>
                  <a:schemeClr val="hlink"/>
                </a:solidFill>
                <a:latin typeface="+mn-lt"/>
              </a:endParaRPr>
            </a:p>
          </p:txBody>
        </p:sp>
        <p:sp>
          <p:nvSpPr>
            <p:cNvPr id="42" name="Text Box 28"/>
            <p:cNvSpPr txBox="1">
              <a:spLocks noChangeAspect="1" noChangeArrowheads="1"/>
            </p:cNvSpPr>
            <p:nvPr/>
          </p:nvSpPr>
          <p:spPr bwMode="auto">
            <a:xfrm>
              <a:off x="3466" y="2761"/>
              <a:ext cx="286"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a:solidFill>
                    <a:schemeClr val="tx2"/>
                  </a:solidFill>
                  <a:latin typeface="+mn-lt"/>
                </a:rPr>
                <a:t>X</a:t>
              </a:r>
              <a:r>
                <a:rPr lang="en-US" sz="1800" b="1" baseline="-25000">
                  <a:solidFill>
                    <a:schemeClr val="tx2"/>
                  </a:solidFill>
                  <a:latin typeface="+mn-lt"/>
                </a:rPr>
                <a:t>4</a:t>
              </a:r>
              <a:endParaRPr lang="en-US" sz="2400">
                <a:solidFill>
                  <a:srgbClr val="FF0000"/>
                </a:solidFill>
                <a:latin typeface="+mn-lt"/>
              </a:endParaRPr>
            </a:p>
          </p:txBody>
        </p:sp>
      </p:grpSp>
      <p:graphicFrame>
        <p:nvGraphicFramePr>
          <p:cNvPr id="3" name="Object 2"/>
          <p:cNvGraphicFramePr>
            <a:graphicFrameLocks noChangeAspect="1"/>
          </p:cNvGraphicFramePr>
          <p:nvPr>
            <p:extLst>
              <p:ext uri="{D42A27DB-BD31-4B8C-83A1-F6EECF244321}">
                <p14:modId xmlns:p14="http://schemas.microsoft.com/office/powerpoint/2010/main" val="773556377"/>
              </p:ext>
            </p:extLst>
          </p:nvPr>
        </p:nvGraphicFramePr>
        <p:xfrm>
          <a:off x="3025775" y="2484438"/>
          <a:ext cx="228600" cy="303212"/>
        </p:xfrm>
        <a:graphic>
          <a:graphicData uri="http://schemas.openxmlformats.org/presentationml/2006/ole">
            <mc:AlternateContent xmlns:mc="http://schemas.openxmlformats.org/markup-compatibility/2006">
              <mc:Choice xmlns:v="urn:schemas-microsoft-com:vml" Requires="v">
                <p:oleObj spid="_x0000_s98426" name="Equation" r:id="rId5" imgW="228600" imgH="304560" progId="Equation.DSMT4">
                  <p:embed/>
                </p:oleObj>
              </mc:Choice>
              <mc:Fallback>
                <p:oleObj name="Equation" r:id="rId5" imgW="228600" imgH="304560" progId="Equation.DSMT4">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25775" y="2484438"/>
                        <a:ext cx="2286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313382597"/>
              </p:ext>
            </p:extLst>
          </p:nvPr>
        </p:nvGraphicFramePr>
        <p:xfrm>
          <a:off x="3895725" y="3236913"/>
          <a:ext cx="241300" cy="303212"/>
        </p:xfrm>
        <a:graphic>
          <a:graphicData uri="http://schemas.openxmlformats.org/presentationml/2006/ole">
            <mc:AlternateContent xmlns:mc="http://schemas.openxmlformats.org/markup-compatibility/2006">
              <mc:Choice xmlns:v="urn:schemas-microsoft-com:vml" Requires="v">
                <p:oleObj spid="_x0000_s98427" name="Equation" r:id="rId7" imgW="241200" imgH="304560" progId="Equation.DSMT4">
                  <p:embed/>
                </p:oleObj>
              </mc:Choice>
              <mc:Fallback>
                <p:oleObj name="Equation" r:id="rId7" imgW="241200" imgH="304560" progId="Equation.DSMT4">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95725" y="3236913"/>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837497637"/>
              </p:ext>
            </p:extLst>
          </p:nvPr>
        </p:nvGraphicFramePr>
        <p:xfrm>
          <a:off x="4772025" y="3036888"/>
          <a:ext cx="241300" cy="303212"/>
        </p:xfrm>
        <a:graphic>
          <a:graphicData uri="http://schemas.openxmlformats.org/presentationml/2006/ole">
            <mc:AlternateContent xmlns:mc="http://schemas.openxmlformats.org/markup-compatibility/2006">
              <mc:Choice xmlns:v="urn:schemas-microsoft-com:vml" Requires="v">
                <p:oleObj spid="_x0000_s98428" name="Equation" r:id="rId9" imgW="241200" imgH="304560" progId="Equation.DSMT4">
                  <p:embed/>
                </p:oleObj>
              </mc:Choice>
              <mc:Fallback>
                <p:oleObj name="Equation" r:id="rId9" imgW="241200" imgH="304560" progId="Equation.DSMT4">
                  <p:embed/>
                  <p:pic>
                    <p:nvPicPr>
                      <p:cNvPr id="0"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72025" y="3036888"/>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465887695"/>
              </p:ext>
            </p:extLst>
          </p:nvPr>
        </p:nvGraphicFramePr>
        <p:xfrm>
          <a:off x="5676900" y="1217613"/>
          <a:ext cx="241300" cy="303212"/>
        </p:xfrm>
        <a:graphic>
          <a:graphicData uri="http://schemas.openxmlformats.org/presentationml/2006/ole">
            <mc:AlternateContent xmlns:mc="http://schemas.openxmlformats.org/markup-compatibility/2006">
              <mc:Choice xmlns:v="urn:schemas-microsoft-com:vml" Requires="v">
                <p:oleObj spid="_x0000_s98429" name="Equation" r:id="rId11" imgW="241200" imgH="304560" progId="Equation.DSMT4">
                  <p:embed/>
                </p:oleObj>
              </mc:Choice>
              <mc:Fallback>
                <p:oleObj name="Equation" r:id="rId11" imgW="241200" imgH="304560" progId="Equation.DSMT4">
                  <p:embed/>
                  <p:pic>
                    <p:nvPicPr>
                      <p:cNvPr id="0" name="Object 1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676900" y="1217613"/>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bwMode="auto">
          <a:xfrm>
            <a:off x="856800" y="923925"/>
            <a:ext cx="7606800" cy="42636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graphicFrame>
        <p:nvGraphicFramePr>
          <p:cNvPr id="99331" name="Object 3"/>
          <p:cNvGraphicFramePr>
            <a:graphicFrameLocks noChangeAspect="1"/>
          </p:cNvGraphicFramePr>
          <p:nvPr>
            <p:extLst>
              <p:ext uri="{D42A27DB-BD31-4B8C-83A1-F6EECF244321}">
                <p14:modId xmlns:p14="http://schemas.microsoft.com/office/powerpoint/2010/main" val="3109359303"/>
              </p:ext>
            </p:extLst>
          </p:nvPr>
        </p:nvGraphicFramePr>
        <p:xfrm>
          <a:off x="1447800" y="828675"/>
          <a:ext cx="6581775" cy="4500563"/>
        </p:xfrm>
        <a:graphic>
          <a:graphicData uri="http://schemas.openxmlformats.org/presentationml/2006/ole">
            <mc:AlternateContent xmlns:mc="http://schemas.openxmlformats.org/markup-compatibility/2006">
              <mc:Choice xmlns:v="urn:schemas-microsoft-com:vml" Requires="v">
                <p:oleObj spid="_x0000_s99512" name="Worksheet" r:id="rId3" imgW="8944291" imgH="6020282" progId="Excel.Sheet.8">
                  <p:embed/>
                </p:oleObj>
              </mc:Choice>
              <mc:Fallback>
                <p:oleObj name="Worksheet" r:id="rId3" imgW="8944291" imgH="6020282" progId="Excel.Sheet.8">
                  <p:embed/>
                  <p:pic>
                    <p:nvPicPr>
                      <p:cNvPr id="0" name="Object 3"/>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828675"/>
                        <a:ext cx="6581775" cy="4500563"/>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9333" name="Line 5"/>
          <p:cNvSpPr>
            <a:spLocks noChangeAspect="1" noChangeShapeType="1"/>
          </p:cNvSpPr>
          <p:nvPr/>
        </p:nvSpPr>
        <p:spPr bwMode="auto">
          <a:xfrm flipV="1">
            <a:off x="1571625" y="1376363"/>
            <a:ext cx="1588" cy="31083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9337" name="Line 9"/>
          <p:cNvSpPr>
            <a:spLocks noChangeAspect="1" noChangeShapeType="1"/>
          </p:cNvSpPr>
          <p:nvPr/>
        </p:nvSpPr>
        <p:spPr bwMode="auto">
          <a:xfrm flipV="1">
            <a:off x="3848100"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9338" name="Line 10"/>
          <p:cNvSpPr>
            <a:spLocks noChangeAspect="1" noChangeShapeType="1"/>
          </p:cNvSpPr>
          <p:nvPr/>
        </p:nvSpPr>
        <p:spPr bwMode="auto">
          <a:xfrm flipV="1">
            <a:off x="4733925"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9339" name="Line 11"/>
          <p:cNvSpPr>
            <a:spLocks noChangeAspect="1" noChangeShapeType="1"/>
          </p:cNvSpPr>
          <p:nvPr/>
        </p:nvSpPr>
        <p:spPr bwMode="auto">
          <a:xfrm flipV="1">
            <a:off x="5611813"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9344" name="Line 16"/>
          <p:cNvSpPr>
            <a:spLocks noChangeAspect="1" noChangeShapeType="1"/>
          </p:cNvSpPr>
          <p:nvPr/>
        </p:nvSpPr>
        <p:spPr bwMode="auto">
          <a:xfrm flipV="1">
            <a:off x="2960688" y="4411663"/>
            <a:ext cx="0" cy="698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9347" name="Text Box 19"/>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Obviously, we can use the </a:t>
            </a:r>
            <a:r>
              <a:rPr lang="en-GB" sz="1500" b="1" i="1" dirty="0"/>
              <a:t>P</a:t>
            </a:r>
            <a:r>
              <a:rPr lang="en-GB" sz="1500" b="1" dirty="0"/>
              <a:t> points to draw a line which is an approximation to the line </a:t>
            </a:r>
          </a:p>
          <a:p>
            <a:r>
              <a:rPr lang="en-GB" sz="1500" b="1" i="1" dirty="0"/>
              <a:t>Y</a:t>
            </a:r>
            <a:r>
              <a:rPr lang="en-GB" sz="1500" b="1" dirty="0"/>
              <a:t> = </a:t>
            </a:r>
            <a:r>
              <a:rPr lang="en-GB" sz="1500" b="1" i="1" dirty="0">
                <a:latin typeface="Symbol" pitchFamily="18" charset="2"/>
              </a:rPr>
              <a:t>b</a:t>
            </a:r>
            <a:r>
              <a:rPr lang="en-GB" sz="1500" b="1" baseline="-25000" dirty="0"/>
              <a:t>1</a:t>
            </a:r>
            <a:r>
              <a:rPr lang="en-GB" sz="1500" b="1" dirty="0"/>
              <a:t> + </a:t>
            </a:r>
            <a:r>
              <a:rPr lang="en-GB" sz="1500" b="1" i="1" dirty="0">
                <a:latin typeface="Symbol" pitchFamily="18" charset="2"/>
              </a:rPr>
              <a:t>b</a:t>
            </a:r>
            <a:r>
              <a:rPr lang="en-GB" sz="1500" b="1" baseline="-25000" dirty="0"/>
              <a:t>2</a:t>
            </a:r>
            <a:r>
              <a:rPr lang="en-GB" sz="1500" b="1" i="1" dirty="0"/>
              <a:t>X</a:t>
            </a:r>
            <a:r>
              <a:rPr lang="en-GB" sz="1500" b="1" dirty="0"/>
              <a:t>.  If we write this </a:t>
            </a:r>
            <a:r>
              <a:rPr lang="en-GB" sz="1500" b="1" dirty="0" smtClean="0"/>
              <a:t>line                     ,      is </a:t>
            </a:r>
            <a:r>
              <a:rPr lang="en-GB" sz="1500" b="1" dirty="0"/>
              <a:t>an estimate of </a:t>
            </a:r>
            <a:r>
              <a:rPr lang="en-GB" sz="1500" b="1" i="1" dirty="0">
                <a:latin typeface="Symbol" pitchFamily="18" charset="2"/>
              </a:rPr>
              <a:t>b</a:t>
            </a:r>
            <a:r>
              <a:rPr lang="en-GB" sz="1500" b="1" baseline="-25000" dirty="0"/>
              <a:t>1</a:t>
            </a:r>
            <a:r>
              <a:rPr lang="en-GB" sz="1500" b="1" dirty="0"/>
              <a:t> </a:t>
            </a:r>
            <a:r>
              <a:rPr lang="en-GB" sz="1500" b="1" dirty="0" smtClean="0"/>
              <a:t>and      is </a:t>
            </a:r>
            <a:r>
              <a:rPr lang="en-GB" sz="1500" b="1" dirty="0"/>
              <a:t>an estimate of </a:t>
            </a:r>
            <a:r>
              <a:rPr lang="en-GB" sz="1500" b="1" i="1" dirty="0">
                <a:latin typeface="Symbol" pitchFamily="18" charset="2"/>
              </a:rPr>
              <a:t>b</a:t>
            </a:r>
            <a:r>
              <a:rPr lang="en-GB" sz="1500" b="1" baseline="-25000" dirty="0"/>
              <a:t>2</a:t>
            </a:r>
            <a:r>
              <a:rPr lang="en-GB" sz="1500" b="1" dirty="0"/>
              <a:t>.</a:t>
            </a:r>
          </a:p>
        </p:txBody>
      </p:sp>
      <p:sp>
        <p:nvSpPr>
          <p:cNvPr id="99360" name="Text Box 3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8</a:t>
            </a:r>
          </a:p>
        </p:txBody>
      </p:sp>
      <p:sp>
        <p:nvSpPr>
          <p:cNvPr id="3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1"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SIMPLE REGRESSION MODEL</a:t>
            </a:r>
            <a:endParaRPr lang="en-GB" sz="1600" dirty="0">
              <a:latin typeface="Times New Roman" pitchFamily="18" charset="0"/>
            </a:endParaRPr>
          </a:p>
        </p:txBody>
      </p:sp>
      <p:sp>
        <p:nvSpPr>
          <p:cNvPr id="32" name="Line 5"/>
          <p:cNvSpPr>
            <a:spLocks noChangeAspect="1" noChangeShapeType="1"/>
          </p:cNvSpPr>
          <p:nvPr/>
        </p:nvSpPr>
        <p:spPr bwMode="auto">
          <a:xfrm>
            <a:off x="1571625" y="4484688"/>
            <a:ext cx="5027613" cy="1587"/>
          </a:xfrm>
          <a:prstGeom prst="line">
            <a:avLst/>
          </a:prstGeom>
          <a:noFill/>
          <a:ln w="127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 name="Text Box 6"/>
          <p:cNvSpPr txBox="1">
            <a:spLocks noChangeAspect="1" noChangeArrowheads="1"/>
          </p:cNvSpPr>
          <p:nvPr/>
        </p:nvSpPr>
        <p:spPr bwMode="auto">
          <a:xfrm>
            <a:off x="1295399" y="1323974"/>
            <a:ext cx="276225" cy="2762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Y</a:t>
            </a:r>
            <a:endParaRPr lang="en-US" sz="2400" dirty="0">
              <a:solidFill>
                <a:schemeClr val="hlink"/>
              </a:solidFill>
              <a:latin typeface="+mn-lt"/>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1947109794"/>
              </p:ext>
            </p:extLst>
          </p:nvPr>
        </p:nvGraphicFramePr>
        <p:xfrm>
          <a:off x="6711950" y="1630363"/>
          <a:ext cx="1295400" cy="341312"/>
        </p:xfrm>
        <a:graphic>
          <a:graphicData uri="http://schemas.openxmlformats.org/presentationml/2006/ole">
            <mc:AlternateContent xmlns:mc="http://schemas.openxmlformats.org/markup-compatibility/2006">
              <mc:Choice xmlns:v="urn:schemas-microsoft-com:vml" Requires="v">
                <p:oleObj spid="_x0000_s99513" name="Equation" r:id="rId5" imgW="1295400" imgH="342900" progId="Equation.DSMT4">
                  <p:embed/>
                </p:oleObj>
              </mc:Choice>
              <mc:Fallback>
                <p:oleObj name="Equation" r:id="rId5" imgW="1295400" imgH="34290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11950" y="1630363"/>
                        <a:ext cx="12954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4000897078"/>
              </p:ext>
            </p:extLst>
          </p:nvPr>
        </p:nvGraphicFramePr>
        <p:xfrm>
          <a:off x="1271588" y="3363913"/>
          <a:ext cx="254000" cy="341312"/>
        </p:xfrm>
        <a:graphic>
          <a:graphicData uri="http://schemas.openxmlformats.org/presentationml/2006/ole">
            <mc:AlternateContent xmlns:mc="http://schemas.openxmlformats.org/markup-compatibility/2006">
              <mc:Choice xmlns:v="urn:schemas-microsoft-com:vml" Requires="v">
                <p:oleObj spid="_x0000_s99514" name="Equation" r:id="rId7" imgW="253890" imgH="342751" progId="Equation.DSMT4">
                  <p:embed/>
                </p:oleObj>
              </mc:Choice>
              <mc:Fallback>
                <p:oleObj name="Equation" r:id="rId7" imgW="253890" imgH="342751" progId="Equation.DSMT4">
                  <p:embed/>
                  <p:pic>
                    <p:nvPicPr>
                      <p:cNvPr id="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71588" y="3363913"/>
                        <a:ext cx="254000"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40" name="Group 23"/>
          <p:cNvGrpSpPr>
            <a:grpSpLocks/>
          </p:cNvGrpSpPr>
          <p:nvPr/>
        </p:nvGrpSpPr>
        <p:grpSpPr bwMode="auto">
          <a:xfrm>
            <a:off x="2841625" y="4521200"/>
            <a:ext cx="4021138" cy="376238"/>
            <a:chOff x="1790" y="2758"/>
            <a:chExt cx="2533" cy="237"/>
          </a:xfrm>
        </p:grpSpPr>
        <p:sp>
          <p:nvSpPr>
            <p:cNvPr id="41" name="Text Box 24"/>
            <p:cNvSpPr txBox="1">
              <a:spLocks noChangeAspect="1" noChangeArrowheads="1"/>
            </p:cNvSpPr>
            <p:nvPr/>
          </p:nvSpPr>
          <p:spPr bwMode="auto">
            <a:xfrm>
              <a:off x="4202" y="2760"/>
              <a:ext cx="121" cy="12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a:solidFill>
                    <a:schemeClr val="tx2"/>
                  </a:solidFill>
                  <a:latin typeface="+mn-lt"/>
                </a:rPr>
                <a:t>X</a:t>
              </a:r>
              <a:endParaRPr lang="en-US" sz="2400">
                <a:solidFill>
                  <a:schemeClr val="hlink"/>
                </a:solidFill>
                <a:latin typeface="+mn-lt"/>
              </a:endParaRPr>
            </a:p>
          </p:txBody>
        </p:sp>
        <p:sp>
          <p:nvSpPr>
            <p:cNvPr id="42" name="Text Box 25"/>
            <p:cNvSpPr txBox="1">
              <a:spLocks noChangeAspect="1" noChangeArrowheads="1"/>
            </p:cNvSpPr>
            <p:nvPr/>
          </p:nvSpPr>
          <p:spPr bwMode="auto">
            <a:xfrm>
              <a:off x="1790" y="2761"/>
              <a:ext cx="215"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1</a:t>
              </a:r>
              <a:endParaRPr lang="en-US" sz="2400" dirty="0">
                <a:solidFill>
                  <a:schemeClr val="hlink"/>
                </a:solidFill>
                <a:latin typeface="+mn-lt"/>
              </a:endParaRPr>
            </a:p>
          </p:txBody>
        </p:sp>
        <p:sp>
          <p:nvSpPr>
            <p:cNvPr id="43" name="Text Box 26"/>
            <p:cNvSpPr txBox="1">
              <a:spLocks noChangeAspect="1" noChangeArrowheads="1"/>
            </p:cNvSpPr>
            <p:nvPr/>
          </p:nvSpPr>
          <p:spPr bwMode="auto">
            <a:xfrm>
              <a:off x="2352" y="2761"/>
              <a:ext cx="215"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2</a:t>
              </a:r>
              <a:endParaRPr lang="en-US" sz="2400" dirty="0">
                <a:solidFill>
                  <a:schemeClr val="hlink"/>
                </a:solidFill>
                <a:latin typeface="+mn-lt"/>
              </a:endParaRPr>
            </a:p>
          </p:txBody>
        </p:sp>
        <p:sp>
          <p:nvSpPr>
            <p:cNvPr id="44" name="Text Box 27"/>
            <p:cNvSpPr txBox="1">
              <a:spLocks noChangeAspect="1" noChangeArrowheads="1"/>
            </p:cNvSpPr>
            <p:nvPr/>
          </p:nvSpPr>
          <p:spPr bwMode="auto">
            <a:xfrm>
              <a:off x="2913" y="2758"/>
              <a:ext cx="239" cy="23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dirty="0">
                  <a:solidFill>
                    <a:schemeClr val="tx2"/>
                  </a:solidFill>
                  <a:latin typeface="+mn-lt"/>
                </a:rPr>
                <a:t>X</a:t>
              </a:r>
              <a:r>
                <a:rPr lang="en-US" sz="1800" b="1" baseline="-25000" dirty="0">
                  <a:solidFill>
                    <a:schemeClr val="tx2"/>
                  </a:solidFill>
                  <a:latin typeface="+mn-lt"/>
                </a:rPr>
                <a:t>3</a:t>
              </a:r>
              <a:endParaRPr lang="en-US" sz="2400" dirty="0">
                <a:solidFill>
                  <a:schemeClr val="hlink"/>
                </a:solidFill>
                <a:latin typeface="+mn-lt"/>
              </a:endParaRPr>
            </a:p>
          </p:txBody>
        </p:sp>
        <p:sp>
          <p:nvSpPr>
            <p:cNvPr id="45" name="Text Box 28"/>
            <p:cNvSpPr txBox="1">
              <a:spLocks noChangeAspect="1" noChangeArrowheads="1"/>
            </p:cNvSpPr>
            <p:nvPr/>
          </p:nvSpPr>
          <p:spPr bwMode="auto">
            <a:xfrm>
              <a:off x="3466" y="2761"/>
              <a:ext cx="286" cy="2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hlink"/>
                  </a:solidFill>
                  <a:miter lim="800000"/>
                  <a:headEnd/>
                  <a:tailEnd/>
                </a14:hiddenLine>
              </a:ext>
            </a:extLst>
          </p:spPr>
          <p:txBody>
            <a:bodyPr lIns="0" tIns="0" rIns="0" bIns="0"/>
            <a:lstStyle/>
            <a:p>
              <a:r>
                <a:rPr lang="en-US" sz="1800" b="1" i="1">
                  <a:solidFill>
                    <a:schemeClr val="tx2"/>
                  </a:solidFill>
                  <a:latin typeface="+mn-lt"/>
                </a:rPr>
                <a:t>X</a:t>
              </a:r>
              <a:r>
                <a:rPr lang="en-US" sz="1800" b="1" baseline="-25000">
                  <a:solidFill>
                    <a:schemeClr val="tx2"/>
                  </a:solidFill>
                  <a:latin typeface="+mn-lt"/>
                </a:rPr>
                <a:t>4</a:t>
              </a:r>
              <a:endParaRPr lang="en-US" sz="2400">
                <a:solidFill>
                  <a:srgbClr val="FF0000"/>
                </a:solidFill>
                <a:latin typeface="+mn-lt"/>
              </a:endParaRPr>
            </a:p>
          </p:txBody>
        </p:sp>
      </p:grpSp>
      <p:graphicFrame>
        <p:nvGraphicFramePr>
          <p:cNvPr id="5" name="Object 4"/>
          <p:cNvGraphicFramePr>
            <a:graphicFrameLocks noChangeAspect="1"/>
          </p:cNvGraphicFramePr>
          <p:nvPr>
            <p:extLst>
              <p:ext uri="{D42A27DB-BD31-4B8C-83A1-F6EECF244321}">
                <p14:modId xmlns:p14="http://schemas.microsoft.com/office/powerpoint/2010/main" val="773556377"/>
              </p:ext>
            </p:extLst>
          </p:nvPr>
        </p:nvGraphicFramePr>
        <p:xfrm>
          <a:off x="3025775" y="2484438"/>
          <a:ext cx="228600" cy="303212"/>
        </p:xfrm>
        <a:graphic>
          <a:graphicData uri="http://schemas.openxmlformats.org/presentationml/2006/ole">
            <mc:AlternateContent xmlns:mc="http://schemas.openxmlformats.org/markup-compatibility/2006">
              <mc:Choice xmlns:v="urn:schemas-microsoft-com:vml" Requires="v">
                <p:oleObj spid="_x0000_s99515" name="Equation" r:id="rId9" imgW="228600" imgH="304560" progId="Equation.DSMT4">
                  <p:embed/>
                </p:oleObj>
              </mc:Choice>
              <mc:Fallback>
                <p:oleObj name="Equation" r:id="rId9" imgW="228600" imgH="304560"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25775" y="2484438"/>
                        <a:ext cx="2286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313382597"/>
              </p:ext>
            </p:extLst>
          </p:nvPr>
        </p:nvGraphicFramePr>
        <p:xfrm>
          <a:off x="3895725" y="3236913"/>
          <a:ext cx="241300" cy="303212"/>
        </p:xfrm>
        <a:graphic>
          <a:graphicData uri="http://schemas.openxmlformats.org/presentationml/2006/ole">
            <mc:AlternateContent xmlns:mc="http://schemas.openxmlformats.org/markup-compatibility/2006">
              <mc:Choice xmlns:v="urn:schemas-microsoft-com:vml" Requires="v">
                <p:oleObj spid="_x0000_s99516" name="Equation" r:id="rId11" imgW="241200" imgH="304560" progId="Equation.DSMT4">
                  <p:embed/>
                </p:oleObj>
              </mc:Choice>
              <mc:Fallback>
                <p:oleObj name="Equation" r:id="rId11" imgW="241200" imgH="304560" progId="Equation.DSMT4">
                  <p:embed/>
                  <p:pic>
                    <p:nvPicPr>
                      <p:cNvPr id="0" name="Object 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895725" y="3236913"/>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837497637"/>
              </p:ext>
            </p:extLst>
          </p:nvPr>
        </p:nvGraphicFramePr>
        <p:xfrm>
          <a:off x="4772025" y="3036888"/>
          <a:ext cx="241300" cy="303212"/>
        </p:xfrm>
        <a:graphic>
          <a:graphicData uri="http://schemas.openxmlformats.org/presentationml/2006/ole">
            <mc:AlternateContent xmlns:mc="http://schemas.openxmlformats.org/markup-compatibility/2006">
              <mc:Choice xmlns:v="urn:schemas-microsoft-com:vml" Requires="v">
                <p:oleObj spid="_x0000_s99517" name="Equation" r:id="rId13" imgW="241200" imgH="304560" progId="Equation.DSMT4">
                  <p:embed/>
                </p:oleObj>
              </mc:Choice>
              <mc:Fallback>
                <p:oleObj name="Equation" r:id="rId13" imgW="241200" imgH="304560" progId="Equation.DSMT4">
                  <p:embed/>
                  <p:pic>
                    <p:nvPicPr>
                      <p:cNvPr id="0" name="Object 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772025" y="3036888"/>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465887695"/>
              </p:ext>
            </p:extLst>
          </p:nvPr>
        </p:nvGraphicFramePr>
        <p:xfrm>
          <a:off x="5676900" y="1217613"/>
          <a:ext cx="241300" cy="303212"/>
        </p:xfrm>
        <a:graphic>
          <a:graphicData uri="http://schemas.openxmlformats.org/presentationml/2006/ole">
            <mc:AlternateContent xmlns:mc="http://schemas.openxmlformats.org/markup-compatibility/2006">
              <mc:Choice xmlns:v="urn:schemas-microsoft-com:vml" Requires="v">
                <p:oleObj spid="_x0000_s99518" name="Equation" r:id="rId15" imgW="241200" imgH="304560" progId="Equation.DSMT4">
                  <p:embed/>
                </p:oleObj>
              </mc:Choice>
              <mc:Fallback>
                <p:oleObj name="Equation" r:id="rId15" imgW="241200" imgH="304560" progId="Equation.DSMT4">
                  <p:embed/>
                  <p:pic>
                    <p:nvPicPr>
                      <p:cNvPr id="0" name="Object 1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676900" y="1217613"/>
                        <a:ext cx="2413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1161442856"/>
              </p:ext>
            </p:extLst>
          </p:nvPr>
        </p:nvGraphicFramePr>
        <p:xfrm>
          <a:off x="3302000" y="6069013"/>
          <a:ext cx="1092200" cy="303212"/>
        </p:xfrm>
        <a:graphic>
          <a:graphicData uri="http://schemas.openxmlformats.org/presentationml/2006/ole">
            <mc:AlternateContent xmlns:mc="http://schemas.openxmlformats.org/markup-compatibility/2006">
              <mc:Choice xmlns:v="urn:schemas-microsoft-com:vml" Requires="v">
                <p:oleObj spid="_x0000_s99519" name="Equation" r:id="rId17" imgW="1091880" imgH="304560" progId="Equation.DSMT4">
                  <p:embed/>
                </p:oleObj>
              </mc:Choice>
              <mc:Fallback>
                <p:oleObj name="Equation" r:id="rId17" imgW="1091880" imgH="304560" progId="Equation.DSMT4">
                  <p:embed/>
                  <p:pic>
                    <p:nvPicPr>
                      <p:cNvPr id="0" name="Object 1"/>
                      <p:cNvPicPr>
                        <a:picLocks noChangeAspect="1" noChangeArrowheads="1"/>
                      </p:cNvPicPr>
                      <p:nvPr/>
                    </p:nvPicPr>
                    <p:blipFill>
                      <a:blip r:embed="rId18"/>
                      <a:srcRect/>
                      <a:stretch>
                        <a:fillRect/>
                      </a:stretch>
                    </p:blipFill>
                    <p:spPr bwMode="auto">
                      <a:xfrm>
                        <a:off x="3302000" y="6069013"/>
                        <a:ext cx="10922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1232935718"/>
              </p:ext>
            </p:extLst>
          </p:nvPr>
        </p:nvGraphicFramePr>
        <p:xfrm>
          <a:off x="4464050" y="6069013"/>
          <a:ext cx="215900" cy="303212"/>
        </p:xfrm>
        <a:graphic>
          <a:graphicData uri="http://schemas.openxmlformats.org/presentationml/2006/ole">
            <mc:AlternateContent xmlns:mc="http://schemas.openxmlformats.org/markup-compatibility/2006">
              <mc:Choice xmlns:v="urn:schemas-microsoft-com:vml" Requires="v">
                <p:oleObj spid="_x0000_s99520" name="Equation" r:id="rId19" imgW="215640" imgH="304560" progId="Equation.DSMT4">
                  <p:embed/>
                </p:oleObj>
              </mc:Choice>
              <mc:Fallback>
                <p:oleObj name="Equation" r:id="rId19" imgW="215640" imgH="304560" progId="Equation.DSMT4">
                  <p:embed/>
                  <p:pic>
                    <p:nvPicPr>
                      <p:cNvPr id="0" name="Object 8"/>
                      <p:cNvPicPr>
                        <a:picLocks noChangeAspect="1" noChangeArrowheads="1"/>
                      </p:cNvPicPr>
                      <p:nvPr/>
                    </p:nvPicPr>
                    <p:blipFill>
                      <a:blip r:embed="rId20"/>
                      <a:srcRect/>
                      <a:stretch>
                        <a:fillRect/>
                      </a:stretch>
                    </p:blipFill>
                    <p:spPr bwMode="auto">
                      <a:xfrm>
                        <a:off x="4464050" y="6069013"/>
                        <a:ext cx="2159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1738154145"/>
              </p:ext>
            </p:extLst>
          </p:nvPr>
        </p:nvGraphicFramePr>
        <p:xfrm>
          <a:off x="6886575" y="6069013"/>
          <a:ext cx="228600" cy="303212"/>
        </p:xfrm>
        <a:graphic>
          <a:graphicData uri="http://schemas.openxmlformats.org/presentationml/2006/ole">
            <mc:AlternateContent xmlns:mc="http://schemas.openxmlformats.org/markup-compatibility/2006">
              <mc:Choice xmlns:v="urn:schemas-microsoft-com:vml" Requires="v">
                <p:oleObj spid="_x0000_s99521" name="Equation" r:id="rId21" imgW="228501" imgH="304668" progId="Equation.DSMT4">
                  <p:embed/>
                </p:oleObj>
              </mc:Choice>
              <mc:Fallback>
                <p:oleObj name="Equation" r:id="rId21" imgW="228501" imgH="304668" progId="Equation.DSMT4">
                  <p:embed/>
                  <p:pic>
                    <p:nvPicPr>
                      <p:cNvPr id="0" name="Object 27"/>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6886575" y="6069013"/>
                        <a:ext cx="22860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cap="flat" cmpd="sng" algn="ctr">
              <a:solidFill>
                <a:schemeClr val="hlink"/>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0" tIns="0" rIns="0" bIns="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cap="flat" cmpd="sng" algn="ctr">
              <a:solidFill>
                <a:schemeClr val="hlink"/>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0" tIns="0" rIns="0" bIns="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4AA19D3-B61A-406B-9B7C-F35C4046502B}"/>
</file>

<file path=customXml/itemProps2.xml><?xml version="1.0" encoding="utf-8"?>
<ds:datastoreItem xmlns:ds="http://schemas.openxmlformats.org/officeDocument/2006/customXml" ds:itemID="{573CFEB3-37DB-468D-A346-F5DA1FA1A3B3}"/>
</file>

<file path=customXml/itemProps3.xml><?xml version="1.0" encoding="utf-8"?>
<ds:datastoreItem xmlns:ds="http://schemas.openxmlformats.org/officeDocument/2006/customXml" ds:itemID="{3C2A1C31-98A9-4C2F-914A-622846AABD54}"/>
</file>

<file path=docProps/app.xml><?xml version="1.0" encoding="utf-8"?>
<Properties xmlns="http://schemas.openxmlformats.org/officeDocument/2006/extended-properties" xmlns:vt="http://schemas.openxmlformats.org/officeDocument/2006/docPropsVTypes">
  <TotalTime>3191</TotalTime>
  <Words>1221</Words>
  <Application>Microsoft Office PowerPoint</Application>
  <PresentationFormat>On-screen Show (4:3)</PresentationFormat>
  <Paragraphs>258</Paragraphs>
  <Slides>26</Slides>
  <Notes>0</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26</vt:i4>
      </vt:variant>
    </vt:vector>
  </HeadingPairs>
  <TitlesOfParts>
    <vt:vector size="29" baseType="lpstr">
      <vt:lpstr>Default Design</vt:lpstr>
      <vt:lpstr>Worksheet</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88</cp:revision>
  <dcterms:created xsi:type="dcterms:W3CDTF">1998-05-09T13:24:56Z</dcterms:created>
  <dcterms:modified xsi:type="dcterms:W3CDTF">2016-04-21T12:25:28Z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