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2.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23.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41.xml" ContentType="application/vnd.openxmlformats-officedocument.presentationml.slide+xml"/>
  <Override PartName="/ppt/slides/slide36.xml" ContentType="application/vnd.openxmlformats-officedocument.presentationml.slide+xml"/>
  <Override PartName="/ppt/slides/slide43.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4.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527" r:id="rId2"/>
    <p:sldId id="410" r:id="rId3"/>
    <p:sldId id="515" r:id="rId4"/>
    <p:sldId id="519" r:id="rId5"/>
    <p:sldId id="518" r:id="rId6"/>
    <p:sldId id="517" r:id="rId7"/>
    <p:sldId id="516" r:id="rId8"/>
    <p:sldId id="508" r:id="rId9"/>
    <p:sldId id="417" r:id="rId10"/>
    <p:sldId id="464" r:id="rId11"/>
    <p:sldId id="463" r:id="rId12"/>
    <p:sldId id="462" r:id="rId13"/>
    <p:sldId id="461" r:id="rId14"/>
    <p:sldId id="466" r:id="rId15"/>
    <p:sldId id="467" r:id="rId16"/>
    <p:sldId id="521" r:id="rId17"/>
    <p:sldId id="522" r:id="rId18"/>
    <p:sldId id="523" r:id="rId19"/>
    <p:sldId id="471" r:id="rId20"/>
    <p:sldId id="472" r:id="rId21"/>
    <p:sldId id="473" r:id="rId22"/>
    <p:sldId id="474" r:id="rId23"/>
    <p:sldId id="487" r:id="rId24"/>
    <p:sldId id="507" r:id="rId25"/>
    <p:sldId id="506" r:id="rId26"/>
    <p:sldId id="504" r:id="rId27"/>
    <p:sldId id="503" r:id="rId28"/>
    <p:sldId id="502" r:id="rId29"/>
    <p:sldId id="501" r:id="rId30"/>
    <p:sldId id="500" r:id="rId31"/>
    <p:sldId id="499" r:id="rId32"/>
    <p:sldId id="509" r:id="rId33"/>
    <p:sldId id="488" r:id="rId34"/>
    <p:sldId id="510" r:id="rId35"/>
    <p:sldId id="511" r:id="rId36"/>
    <p:sldId id="512" r:id="rId37"/>
    <p:sldId id="513" r:id="rId38"/>
    <p:sldId id="514" r:id="rId39"/>
    <p:sldId id="489" r:id="rId40"/>
    <p:sldId id="490" r:id="rId41"/>
    <p:sldId id="491" r:id="rId42"/>
    <p:sldId id="447" r:id="rId43"/>
    <p:sldId id="496" r:id="rId44"/>
    <p:sldId id="526" r:id="rId45"/>
    <p:sldId id="525" r:id="rId46"/>
    <p:sldId id="524" r:id="rId47"/>
    <p:sldId id="497" r:id="rId48"/>
    <p:sldId id="498" r:id="rId49"/>
    <p:sldId id="357" r:id="rId50"/>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B2B2B2"/>
    <a:srgbClr val="003366"/>
    <a:srgbClr val="F8F8FA"/>
    <a:srgbClr val="CDCDCD"/>
    <a:srgbClr val="F5F5F5"/>
    <a:srgbClr val="FBFCFF"/>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32" autoAdjust="0"/>
    <p:restoredTop sz="97226" autoAdjust="0"/>
  </p:normalViewPr>
  <p:slideViewPr>
    <p:cSldViewPr snapToGrid="0" showGuides="1">
      <p:cViewPr>
        <p:scale>
          <a:sx n="100" d="100"/>
          <a:sy n="100" d="100"/>
        </p:scale>
        <p:origin x="-2190" y="-390"/>
      </p:cViewPr>
      <p:guideLst>
        <p:guide orient="horz" pos="3200"/>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8.wmf"/><Relationship Id="rId4" Type="http://schemas.openxmlformats.org/officeDocument/2006/relationships/image" Target="../media/image2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8.wmf"/><Relationship Id="rId5" Type="http://schemas.openxmlformats.org/officeDocument/2006/relationships/image" Target="../media/image21.wmf"/><Relationship Id="rId4" Type="http://schemas.openxmlformats.org/officeDocument/2006/relationships/image" Target="../media/image2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18.wmf"/><Relationship Id="rId1" Type="http://schemas.openxmlformats.org/officeDocument/2006/relationships/image" Target="../media/image22.wmf"/><Relationship Id="rId6" Type="http://schemas.openxmlformats.org/officeDocument/2006/relationships/image" Target="../media/image3.wmf"/><Relationship Id="rId5" Type="http://schemas.openxmlformats.org/officeDocument/2006/relationships/image" Target="../media/image2.wmf"/><Relationship Id="rId4" Type="http://schemas.openxmlformats.org/officeDocument/2006/relationships/image" Target="../media/image21.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3.wmf"/><Relationship Id="rId1"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3.wmf"/><Relationship Id="rId4" Type="http://schemas.openxmlformats.org/officeDocument/2006/relationships/image" Target="../media/image18.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5.wmf"/><Relationship Id="rId1" Type="http://schemas.openxmlformats.org/officeDocument/2006/relationships/image" Target="../media/image2.wmf"/><Relationship Id="rId6" Type="http://schemas.openxmlformats.org/officeDocument/2006/relationships/image" Target="../media/image3.wmf"/><Relationship Id="rId5" Type="http://schemas.openxmlformats.org/officeDocument/2006/relationships/image" Target="../media/image18.wmf"/><Relationship Id="rId4" Type="http://schemas.openxmlformats.org/officeDocument/2006/relationships/image" Target="../media/image25.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2.wmf"/><Relationship Id="rId6" Type="http://schemas.openxmlformats.org/officeDocument/2006/relationships/image" Target="../media/image18.wmf"/><Relationship Id="rId5" Type="http://schemas.openxmlformats.org/officeDocument/2006/relationships/image" Target="../media/image26.wmf"/><Relationship Id="rId4" Type="http://schemas.openxmlformats.org/officeDocument/2006/relationships/image" Target="../media/image25.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24.wmf"/><Relationship Id="rId7" Type="http://schemas.openxmlformats.org/officeDocument/2006/relationships/image" Target="../media/image28.wmf"/><Relationship Id="rId2" Type="http://schemas.openxmlformats.org/officeDocument/2006/relationships/image" Target="../media/image5.wmf"/><Relationship Id="rId1" Type="http://schemas.openxmlformats.org/officeDocument/2006/relationships/image" Target="../media/image2.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 Id="rId9" Type="http://schemas.openxmlformats.org/officeDocument/2006/relationships/image" Target="../media/image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8.wmf"/><Relationship Id="rId1" Type="http://schemas.openxmlformats.org/officeDocument/2006/relationships/image" Target="../media/image2.wmf"/><Relationship Id="rId4" Type="http://schemas.openxmlformats.org/officeDocument/2006/relationships/image" Target="../media/image29.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2.wmf"/><Relationship Id="rId1" Type="http://schemas.openxmlformats.org/officeDocument/2006/relationships/image" Target="../media/image30.wmf"/><Relationship Id="rId6" Type="http://schemas.openxmlformats.org/officeDocument/2006/relationships/image" Target="../media/image29.wmf"/><Relationship Id="rId5" Type="http://schemas.openxmlformats.org/officeDocument/2006/relationships/image" Target="../media/image31.wmf"/><Relationship Id="rId4"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2.wmf"/><Relationship Id="rId1" Type="http://schemas.openxmlformats.org/officeDocument/2006/relationships/image" Target="../media/image32.wmf"/><Relationship Id="rId6" Type="http://schemas.openxmlformats.org/officeDocument/2006/relationships/image" Target="../media/image29.wmf"/><Relationship Id="rId5" Type="http://schemas.openxmlformats.org/officeDocument/2006/relationships/image" Target="../media/image31.wmf"/><Relationship Id="rId4" Type="http://schemas.openxmlformats.org/officeDocument/2006/relationships/image" Target="../media/image3.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29.wmf"/><Relationship Id="rId1" Type="http://schemas.openxmlformats.org/officeDocument/2006/relationships/image" Target="../media/image33.wmf"/><Relationship Id="rId5" Type="http://schemas.openxmlformats.org/officeDocument/2006/relationships/image" Target="../media/image3.wmf"/><Relationship Id="rId4" Type="http://schemas.openxmlformats.org/officeDocument/2006/relationships/image" Target="../media/image18.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 Id="rId5" Type="http://schemas.openxmlformats.org/officeDocument/2006/relationships/image" Target="../media/image34.wmf"/><Relationship Id="rId4" Type="http://schemas.openxmlformats.org/officeDocument/2006/relationships/image" Target="../media/image4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3.wmf"/><Relationship Id="rId5" Type="http://schemas.openxmlformats.org/officeDocument/2006/relationships/image" Target="../media/image8.wmf"/><Relationship Id="rId4" Type="http://schemas.openxmlformats.org/officeDocument/2006/relationships/image" Target="../media/image7.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4.wmf"/><Relationship Id="rId5" Type="http://schemas.openxmlformats.org/officeDocument/2006/relationships/image" Target="../media/image42.wmf"/><Relationship Id="rId4" Type="http://schemas.openxmlformats.org/officeDocument/2006/relationships/image" Target="../media/image41.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4.wmf"/><Relationship Id="rId5" Type="http://schemas.openxmlformats.org/officeDocument/2006/relationships/image" Target="../media/image42.wmf"/><Relationship Id="rId4" Type="http://schemas.openxmlformats.org/officeDocument/2006/relationships/image" Target="../media/image41.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44.wmf"/><Relationship Id="rId1" Type="http://schemas.openxmlformats.org/officeDocument/2006/relationships/image" Target="../media/image43.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39.wmf"/><Relationship Id="rId1" Type="http://schemas.openxmlformats.org/officeDocument/2006/relationships/image" Target="../media/image44.wmf"/><Relationship Id="rId5" Type="http://schemas.openxmlformats.org/officeDocument/2006/relationships/image" Target="../media/image48.wmf"/><Relationship Id="rId4" Type="http://schemas.openxmlformats.org/officeDocument/2006/relationships/image" Target="../media/image47.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44.wmf"/><Relationship Id="rId1" Type="http://schemas.openxmlformats.org/officeDocument/2006/relationships/image" Target="../media/image49.wmf"/><Relationship Id="rId4" Type="http://schemas.openxmlformats.org/officeDocument/2006/relationships/image" Target="../media/image48.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39.wmf"/><Relationship Id="rId1" Type="http://schemas.openxmlformats.org/officeDocument/2006/relationships/image" Target="../media/image44.wmf"/><Relationship Id="rId4" Type="http://schemas.openxmlformats.org/officeDocument/2006/relationships/image" Target="../media/image5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3.wmf"/><Relationship Id="rId5" Type="http://schemas.openxmlformats.org/officeDocument/2006/relationships/image" Target="../media/image10.wmf"/><Relationship Id="rId4" Type="http://schemas.openxmlformats.org/officeDocument/2006/relationships/image" Target="../media/image9.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s>
</file>

<file path=ppt/drawings/_rels/vmlDrawing42.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2.wmf"/><Relationship Id="rId1" Type="http://schemas.openxmlformats.org/officeDocument/2006/relationships/image" Target="../media/image51.wmf"/><Relationship Id="rId4" Type="http://schemas.openxmlformats.org/officeDocument/2006/relationships/image" Target="../media/image55.w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3.wmf"/><Relationship Id="rId5" Type="http://schemas.openxmlformats.org/officeDocument/2006/relationships/image" Target="../media/image11.wmf"/><Relationship Id="rId4"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15.wmf"/><Relationship Id="rId2" Type="http://schemas.openxmlformats.org/officeDocument/2006/relationships/image" Target="../media/image12.wmf"/><Relationship Id="rId1" Type="http://schemas.openxmlformats.org/officeDocument/2006/relationships/image" Target="../media/image4.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7.wmf"/><Relationship Id="rId1" Type="http://schemas.openxmlformats.org/officeDocument/2006/relationships/image" Target="../media/image16.wmf"/><Relationship Id="rId4"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3.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1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6EB59B-A899-4FAC-9B89-A6935275337D}" type="slidenum">
              <a:rPr lang="en-US"/>
              <a:pPr/>
              <a:t>‹#›</a:t>
            </a:fld>
            <a:endParaRPr lang="en-US"/>
          </a:p>
        </p:txBody>
      </p:sp>
    </p:spTree>
    <p:extLst>
      <p:ext uri="{BB962C8B-B14F-4D97-AF65-F5344CB8AC3E}">
        <p14:creationId xmlns:p14="http://schemas.microsoft.com/office/powerpoint/2010/main" val="3732754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B3C3B27-5F80-445D-994A-13132E12896C}" type="slidenum">
              <a:rPr lang="en-US"/>
              <a:pPr/>
              <a:t>‹#›</a:t>
            </a:fld>
            <a:endParaRPr lang="en-US"/>
          </a:p>
        </p:txBody>
      </p:sp>
    </p:spTree>
    <p:extLst>
      <p:ext uri="{BB962C8B-B14F-4D97-AF65-F5344CB8AC3E}">
        <p14:creationId xmlns:p14="http://schemas.microsoft.com/office/powerpoint/2010/main" val="2267091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86CA41C-1928-42C7-BB62-2E2F403B6096}" type="slidenum">
              <a:rPr lang="en-US"/>
              <a:pPr/>
              <a:t>‹#›</a:t>
            </a:fld>
            <a:endParaRPr lang="en-US"/>
          </a:p>
        </p:txBody>
      </p:sp>
    </p:spTree>
    <p:extLst>
      <p:ext uri="{BB962C8B-B14F-4D97-AF65-F5344CB8AC3E}">
        <p14:creationId xmlns:p14="http://schemas.microsoft.com/office/powerpoint/2010/main" val="1449570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DA5DA9E-BDA7-4A2B-8A0B-4AE0F9610008}" type="slidenum">
              <a:rPr lang="en-US"/>
              <a:pPr/>
              <a:t>‹#›</a:t>
            </a:fld>
            <a:endParaRPr lang="en-US"/>
          </a:p>
        </p:txBody>
      </p:sp>
    </p:spTree>
    <p:extLst>
      <p:ext uri="{BB962C8B-B14F-4D97-AF65-F5344CB8AC3E}">
        <p14:creationId xmlns:p14="http://schemas.microsoft.com/office/powerpoint/2010/main" val="1195844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490CD4D-6103-4D3C-A23C-11C4D5017ED4}" type="slidenum">
              <a:rPr lang="en-US"/>
              <a:pPr/>
              <a:t>‹#›</a:t>
            </a:fld>
            <a:endParaRPr lang="en-US"/>
          </a:p>
        </p:txBody>
      </p:sp>
    </p:spTree>
    <p:extLst>
      <p:ext uri="{BB962C8B-B14F-4D97-AF65-F5344CB8AC3E}">
        <p14:creationId xmlns:p14="http://schemas.microsoft.com/office/powerpoint/2010/main" val="277481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3DEB65B-845C-4FC3-9960-17A4FE2B7584}" type="slidenum">
              <a:rPr lang="en-US"/>
              <a:pPr/>
              <a:t>‹#›</a:t>
            </a:fld>
            <a:endParaRPr lang="en-US"/>
          </a:p>
        </p:txBody>
      </p:sp>
    </p:spTree>
    <p:extLst>
      <p:ext uri="{BB962C8B-B14F-4D97-AF65-F5344CB8AC3E}">
        <p14:creationId xmlns:p14="http://schemas.microsoft.com/office/powerpoint/2010/main" val="1300756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7D0D631-3358-4897-AB28-56864490C408}" type="slidenum">
              <a:rPr lang="en-US"/>
              <a:pPr/>
              <a:t>‹#›</a:t>
            </a:fld>
            <a:endParaRPr lang="en-US"/>
          </a:p>
        </p:txBody>
      </p:sp>
    </p:spTree>
    <p:extLst>
      <p:ext uri="{BB962C8B-B14F-4D97-AF65-F5344CB8AC3E}">
        <p14:creationId xmlns:p14="http://schemas.microsoft.com/office/powerpoint/2010/main" val="3537669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128B73F-750C-4729-AF68-50027F7EEDB8}" type="slidenum">
              <a:rPr lang="en-US"/>
              <a:pPr/>
              <a:t>‹#›</a:t>
            </a:fld>
            <a:endParaRPr lang="en-US"/>
          </a:p>
        </p:txBody>
      </p:sp>
    </p:spTree>
    <p:extLst>
      <p:ext uri="{BB962C8B-B14F-4D97-AF65-F5344CB8AC3E}">
        <p14:creationId xmlns:p14="http://schemas.microsoft.com/office/powerpoint/2010/main" val="1677864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8807D69-1855-48D5-AE56-CB0E408A4B82}" type="slidenum">
              <a:rPr lang="en-US"/>
              <a:pPr/>
              <a:t>‹#›</a:t>
            </a:fld>
            <a:endParaRPr lang="en-US"/>
          </a:p>
        </p:txBody>
      </p:sp>
    </p:spTree>
    <p:extLst>
      <p:ext uri="{BB962C8B-B14F-4D97-AF65-F5344CB8AC3E}">
        <p14:creationId xmlns:p14="http://schemas.microsoft.com/office/powerpoint/2010/main" val="1799426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DCA7422-851A-414B-85FF-82DF261A04C3}" type="slidenum">
              <a:rPr lang="en-US"/>
              <a:pPr/>
              <a:t>‹#›</a:t>
            </a:fld>
            <a:endParaRPr lang="en-US"/>
          </a:p>
        </p:txBody>
      </p:sp>
    </p:spTree>
    <p:extLst>
      <p:ext uri="{BB962C8B-B14F-4D97-AF65-F5344CB8AC3E}">
        <p14:creationId xmlns:p14="http://schemas.microsoft.com/office/powerpoint/2010/main" val="1770800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3A89AD6-9F9A-4440-B74E-FCEE878D5EB9}" type="slidenum">
              <a:rPr lang="en-US"/>
              <a:pPr/>
              <a:t>‹#›</a:t>
            </a:fld>
            <a:endParaRPr lang="en-US"/>
          </a:p>
        </p:txBody>
      </p:sp>
    </p:spTree>
    <p:extLst>
      <p:ext uri="{BB962C8B-B14F-4D97-AF65-F5344CB8AC3E}">
        <p14:creationId xmlns:p14="http://schemas.microsoft.com/office/powerpoint/2010/main" val="3014275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970685F0-CFC8-44E3-95EB-75B17AB937C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40.bin"/><Relationship Id="rId7"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5" Type="http://schemas.openxmlformats.org/officeDocument/2006/relationships/oleObject" Target="../embeddings/oleObject41.bin"/><Relationship Id="rId10" Type="http://schemas.openxmlformats.org/officeDocument/2006/relationships/image" Target="../media/image18.wmf"/><Relationship Id="rId4" Type="http://schemas.openxmlformats.org/officeDocument/2006/relationships/image" Target="../media/image2.wmf"/><Relationship Id="rId9" Type="http://schemas.openxmlformats.org/officeDocument/2006/relationships/oleObject" Target="../embeddings/oleObject43.bin"/></Relationships>
</file>

<file path=ppt/slides/_rels/slide11.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44.bin"/><Relationship Id="rId7" Type="http://schemas.openxmlformats.org/officeDocument/2006/relationships/oleObject" Target="../embeddings/oleObject46.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wmf"/><Relationship Id="rId11" Type="http://schemas.openxmlformats.org/officeDocument/2006/relationships/oleObject" Target="../embeddings/oleObject48.bin"/><Relationship Id="rId5" Type="http://schemas.openxmlformats.org/officeDocument/2006/relationships/oleObject" Target="../embeddings/oleObject45.bin"/><Relationship Id="rId10" Type="http://schemas.openxmlformats.org/officeDocument/2006/relationships/image" Target="../media/image20.wmf"/><Relationship Id="rId4" Type="http://schemas.openxmlformats.org/officeDocument/2006/relationships/image" Target="../media/image2.wmf"/><Relationship Id="rId9" Type="http://schemas.openxmlformats.org/officeDocument/2006/relationships/oleObject" Target="../embeddings/oleObject47.bin"/></Relationships>
</file>

<file path=ppt/slides/_rels/slide12.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54.bin"/><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oleObject" Target="../embeddings/oleObject53.bin"/><Relationship Id="rId5" Type="http://schemas.openxmlformats.org/officeDocument/2006/relationships/oleObject" Target="../embeddings/oleObject50.bin"/><Relationship Id="rId10" Type="http://schemas.openxmlformats.org/officeDocument/2006/relationships/image" Target="../media/image20.wmf"/><Relationship Id="rId4" Type="http://schemas.openxmlformats.org/officeDocument/2006/relationships/image" Target="../media/image2.wmf"/><Relationship Id="rId9" Type="http://schemas.openxmlformats.org/officeDocument/2006/relationships/oleObject" Target="../embeddings/oleObject52.bin"/><Relationship Id="rId14" Type="http://schemas.openxmlformats.org/officeDocument/2006/relationships/image" Target="../media/image18.wmf"/></Relationships>
</file>

<file path=ppt/slides/_rels/slide13.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image" Target="../media/image2.wmf"/><Relationship Id="rId3" Type="http://schemas.openxmlformats.org/officeDocument/2006/relationships/oleObject" Target="../embeddings/oleObject55.bin"/><Relationship Id="rId7" Type="http://schemas.openxmlformats.org/officeDocument/2006/relationships/oleObject" Target="../embeddings/oleObject57.bin"/><Relationship Id="rId12"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8.wmf"/><Relationship Id="rId11" Type="http://schemas.openxmlformats.org/officeDocument/2006/relationships/oleObject" Target="../embeddings/oleObject59.bin"/><Relationship Id="rId5" Type="http://schemas.openxmlformats.org/officeDocument/2006/relationships/oleObject" Target="../embeddings/oleObject56.bin"/><Relationship Id="rId15" Type="http://schemas.openxmlformats.org/officeDocument/2006/relationships/image" Target="../media/image3.wmf"/><Relationship Id="rId10" Type="http://schemas.openxmlformats.org/officeDocument/2006/relationships/image" Target="../media/image21.wmf"/><Relationship Id="rId4" Type="http://schemas.openxmlformats.org/officeDocument/2006/relationships/image" Target="../media/image22.wmf"/><Relationship Id="rId9" Type="http://schemas.openxmlformats.org/officeDocument/2006/relationships/oleObject" Target="../embeddings/oleObject58.bin"/><Relationship Id="rId14" Type="http://schemas.openxmlformats.org/officeDocument/2006/relationships/oleObject" Target="../embeddings/oleObject61.bin"/></Relationships>
</file>

<file path=ppt/slides/_rels/slide14.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3.wmf"/><Relationship Id="rId5" Type="http://schemas.openxmlformats.org/officeDocument/2006/relationships/oleObject" Target="../embeddings/oleObject63.bin"/><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5.wmf"/><Relationship Id="rId11" Type="http://schemas.openxmlformats.org/officeDocument/2006/relationships/oleObject" Target="../embeddings/oleObject69.bin"/><Relationship Id="rId5" Type="http://schemas.openxmlformats.org/officeDocument/2006/relationships/oleObject" Target="../embeddings/oleObject66.bin"/><Relationship Id="rId10" Type="http://schemas.openxmlformats.org/officeDocument/2006/relationships/image" Target="../media/image18.wmf"/><Relationship Id="rId4" Type="http://schemas.openxmlformats.org/officeDocument/2006/relationships/image" Target="../media/image2.wmf"/><Relationship Id="rId9" Type="http://schemas.openxmlformats.org/officeDocument/2006/relationships/oleObject" Target="../embeddings/oleObject68.bin"/></Relationships>
</file>

<file path=ppt/slides/_rels/slide16.xml.rels><?xml version="1.0" encoding="UTF-8" standalone="yes"?>
<Relationships xmlns="http://schemas.openxmlformats.org/package/2006/relationships"><Relationship Id="rId8" Type="http://schemas.openxmlformats.org/officeDocument/2006/relationships/image" Target="../media/image24.wmf"/><Relationship Id="rId13" Type="http://schemas.openxmlformats.org/officeDocument/2006/relationships/oleObject" Target="../embeddings/oleObject75.bin"/><Relationship Id="rId3" Type="http://schemas.openxmlformats.org/officeDocument/2006/relationships/oleObject" Target="../embeddings/oleObject70.bin"/><Relationship Id="rId7" Type="http://schemas.openxmlformats.org/officeDocument/2006/relationships/oleObject" Target="../embeddings/oleObject72.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5.wmf"/><Relationship Id="rId11" Type="http://schemas.openxmlformats.org/officeDocument/2006/relationships/oleObject" Target="../embeddings/oleObject74.bin"/><Relationship Id="rId5" Type="http://schemas.openxmlformats.org/officeDocument/2006/relationships/oleObject" Target="../embeddings/oleObject71.bin"/><Relationship Id="rId10" Type="http://schemas.openxmlformats.org/officeDocument/2006/relationships/image" Target="../media/image25.wmf"/><Relationship Id="rId4" Type="http://schemas.openxmlformats.org/officeDocument/2006/relationships/image" Target="../media/image2.wmf"/><Relationship Id="rId9" Type="http://schemas.openxmlformats.org/officeDocument/2006/relationships/oleObject" Target="../embeddings/oleObject73.bin"/><Relationship Id="rId14" Type="http://schemas.openxmlformats.org/officeDocument/2006/relationships/image" Target="../media/image3.wmf"/></Relationships>
</file>

<file path=ppt/slides/_rels/slide17.xml.rels><?xml version="1.0" encoding="UTF-8" standalone="yes"?>
<Relationships xmlns="http://schemas.openxmlformats.org/package/2006/relationships"><Relationship Id="rId8" Type="http://schemas.openxmlformats.org/officeDocument/2006/relationships/image" Target="../media/image24.wmf"/><Relationship Id="rId13" Type="http://schemas.openxmlformats.org/officeDocument/2006/relationships/oleObject" Target="../embeddings/oleObject81.bin"/><Relationship Id="rId3" Type="http://schemas.openxmlformats.org/officeDocument/2006/relationships/oleObject" Target="../embeddings/oleObject76.bin"/><Relationship Id="rId7" Type="http://schemas.openxmlformats.org/officeDocument/2006/relationships/oleObject" Target="../embeddings/oleObject78.bin"/><Relationship Id="rId12" Type="http://schemas.openxmlformats.org/officeDocument/2006/relationships/image" Target="../media/image26.wmf"/><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6.vml"/><Relationship Id="rId6" Type="http://schemas.openxmlformats.org/officeDocument/2006/relationships/image" Target="../media/image5.wmf"/><Relationship Id="rId11" Type="http://schemas.openxmlformats.org/officeDocument/2006/relationships/oleObject" Target="../embeddings/oleObject80.bin"/><Relationship Id="rId5" Type="http://schemas.openxmlformats.org/officeDocument/2006/relationships/oleObject" Target="../embeddings/oleObject77.bin"/><Relationship Id="rId15" Type="http://schemas.openxmlformats.org/officeDocument/2006/relationships/oleObject" Target="../embeddings/oleObject82.bin"/><Relationship Id="rId10" Type="http://schemas.openxmlformats.org/officeDocument/2006/relationships/image" Target="../media/image25.wmf"/><Relationship Id="rId4" Type="http://schemas.openxmlformats.org/officeDocument/2006/relationships/image" Target="../media/image2.wmf"/><Relationship Id="rId9" Type="http://schemas.openxmlformats.org/officeDocument/2006/relationships/oleObject" Target="../embeddings/oleObject79.bin"/><Relationship Id="rId14" Type="http://schemas.openxmlformats.org/officeDocument/2006/relationships/image" Target="../media/image18.wmf"/></Relationships>
</file>

<file path=ppt/slides/_rels/slide18.xml.rels><?xml version="1.0" encoding="UTF-8" standalone="yes"?>
<Relationships xmlns="http://schemas.openxmlformats.org/package/2006/relationships"><Relationship Id="rId8" Type="http://schemas.openxmlformats.org/officeDocument/2006/relationships/image" Target="../media/image24.wmf"/><Relationship Id="rId13" Type="http://schemas.openxmlformats.org/officeDocument/2006/relationships/oleObject" Target="../embeddings/oleObject88.bin"/><Relationship Id="rId18" Type="http://schemas.openxmlformats.org/officeDocument/2006/relationships/image" Target="../media/image18.wmf"/><Relationship Id="rId3" Type="http://schemas.openxmlformats.org/officeDocument/2006/relationships/oleObject" Target="../embeddings/oleObject83.bin"/><Relationship Id="rId7" Type="http://schemas.openxmlformats.org/officeDocument/2006/relationships/oleObject" Target="../embeddings/oleObject85.bin"/><Relationship Id="rId12" Type="http://schemas.openxmlformats.org/officeDocument/2006/relationships/image" Target="../media/image26.wmf"/><Relationship Id="rId17" Type="http://schemas.openxmlformats.org/officeDocument/2006/relationships/oleObject" Target="../embeddings/oleObject90.bin"/><Relationship Id="rId2" Type="http://schemas.openxmlformats.org/officeDocument/2006/relationships/slideLayout" Target="../slideLayouts/slideLayout7.xml"/><Relationship Id="rId16" Type="http://schemas.openxmlformats.org/officeDocument/2006/relationships/image" Target="../media/image28.wmf"/><Relationship Id="rId20" Type="http://schemas.openxmlformats.org/officeDocument/2006/relationships/image" Target="../media/image3.wmf"/><Relationship Id="rId1" Type="http://schemas.openxmlformats.org/officeDocument/2006/relationships/vmlDrawing" Target="../drawings/vmlDrawing17.vml"/><Relationship Id="rId6" Type="http://schemas.openxmlformats.org/officeDocument/2006/relationships/image" Target="../media/image5.wmf"/><Relationship Id="rId11" Type="http://schemas.openxmlformats.org/officeDocument/2006/relationships/oleObject" Target="../embeddings/oleObject87.bin"/><Relationship Id="rId5" Type="http://schemas.openxmlformats.org/officeDocument/2006/relationships/oleObject" Target="../embeddings/oleObject84.bin"/><Relationship Id="rId15" Type="http://schemas.openxmlformats.org/officeDocument/2006/relationships/oleObject" Target="../embeddings/oleObject89.bin"/><Relationship Id="rId10" Type="http://schemas.openxmlformats.org/officeDocument/2006/relationships/image" Target="../media/image25.wmf"/><Relationship Id="rId19" Type="http://schemas.openxmlformats.org/officeDocument/2006/relationships/oleObject" Target="../embeddings/oleObject91.bin"/><Relationship Id="rId4" Type="http://schemas.openxmlformats.org/officeDocument/2006/relationships/image" Target="../media/image2.wmf"/><Relationship Id="rId9" Type="http://schemas.openxmlformats.org/officeDocument/2006/relationships/oleObject" Target="../embeddings/oleObject86.bin"/><Relationship Id="rId14" Type="http://schemas.openxmlformats.org/officeDocument/2006/relationships/image" Target="../media/image27.wmf"/></Relationships>
</file>

<file path=ppt/slides/_rels/slide1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92.bin"/><Relationship Id="rId7" Type="http://schemas.openxmlformats.org/officeDocument/2006/relationships/oleObject" Target="../embeddings/oleObject94.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8.wmf"/><Relationship Id="rId5" Type="http://schemas.openxmlformats.org/officeDocument/2006/relationships/oleObject" Target="../embeddings/oleObject93.bin"/><Relationship Id="rId10" Type="http://schemas.openxmlformats.org/officeDocument/2006/relationships/image" Target="../media/image29.wmf"/><Relationship Id="rId4" Type="http://schemas.openxmlformats.org/officeDocument/2006/relationships/image" Target="../media/image2.wmf"/><Relationship Id="rId9" Type="http://schemas.openxmlformats.org/officeDocument/2006/relationships/oleObject" Target="../embeddings/oleObject95.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101.bin"/><Relationship Id="rId3" Type="http://schemas.openxmlformats.org/officeDocument/2006/relationships/oleObject" Target="../embeddings/oleObject96.bin"/><Relationship Id="rId7" Type="http://schemas.openxmlformats.org/officeDocument/2006/relationships/oleObject" Target="../embeddings/oleObject98.bin"/><Relationship Id="rId12" Type="http://schemas.openxmlformats.org/officeDocument/2006/relationships/image" Target="../media/image31.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wmf"/><Relationship Id="rId11" Type="http://schemas.openxmlformats.org/officeDocument/2006/relationships/oleObject" Target="../embeddings/oleObject100.bin"/><Relationship Id="rId5" Type="http://schemas.openxmlformats.org/officeDocument/2006/relationships/oleObject" Target="../embeddings/oleObject97.bin"/><Relationship Id="rId10" Type="http://schemas.openxmlformats.org/officeDocument/2006/relationships/image" Target="../media/image3.wmf"/><Relationship Id="rId4" Type="http://schemas.openxmlformats.org/officeDocument/2006/relationships/image" Target="../media/image30.wmf"/><Relationship Id="rId9" Type="http://schemas.openxmlformats.org/officeDocument/2006/relationships/oleObject" Target="../embeddings/oleObject99.bin"/><Relationship Id="rId14" Type="http://schemas.openxmlformats.org/officeDocument/2006/relationships/image" Target="../media/image29.wmf"/></Relationships>
</file>

<file path=ppt/slides/_rels/slide21.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107.bin"/><Relationship Id="rId3" Type="http://schemas.openxmlformats.org/officeDocument/2006/relationships/oleObject" Target="../embeddings/oleObject102.bin"/><Relationship Id="rId7" Type="http://schemas.openxmlformats.org/officeDocument/2006/relationships/oleObject" Target="../embeddings/oleObject104.bin"/><Relationship Id="rId12" Type="http://schemas.openxmlformats.org/officeDocument/2006/relationships/image" Target="../media/image31.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wmf"/><Relationship Id="rId11" Type="http://schemas.openxmlformats.org/officeDocument/2006/relationships/oleObject" Target="../embeddings/oleObject106.bin"/><Relationship Id="rId5" Type="http://schemas.openxmlformats.org/officeDocument/2006/relationships/oleObject" Target="../embeddings/oleObject103.bin"/><Relationship Id="rId10" Type="http://schemas.openxmlformats.org/officeDocument/2006/relationships/image" Target="../media/image3.wmf"/><Relationship Id="rId4" Type="http://schemas.openxmlformats.org/officeDocument/2006/relationships/image" Target="../media/image32.wmf"/><Relationship Id="rId9" Type="http://schemas.openxmlformats.org/officeDocument/2006/relationships/oleObject" Target="../embeddings/oleObject105.bin"/><Relationship Id="rId14" Type="http://schemas.openxmlformats.org/officeDocument/2006/relationships/image" Target="../media/image29.wmf"/></Relationships>
</file>

<file path=ppt/slides/_rels/slide22.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13.bin"/><Relationship Id="rId3" Type="http://schemas.openxmlformats.org/officeDocument/2006/relationships/oleObject" Target="../embeddings/oleObject108.bin"/><Relationship Id="rId7" Type="http://schemas.openxmlformats.org/officeDocument/2006/relationships/oleObject" Target="../embeddings/oleObject110.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9.wmf"/><Relationship Id="rId11" Type="http://schemas.openxmlformats.org/officeDocument/2006/relationships/oleObject" Target="../embeddings/oleObject112.bin"/><Relationship Id="rId5" Type="http://schemas.openxmlformats.org/officeDocument/2006/relationships/oleObject" Target="../embeddings/oleObject109.bin"/><Relationship Id="rId10" Type="http://schemas.openxmlformats.org/officeDocument/2006/relationships/image" Target="../media/image18.wmf"/><Relationship Id="rId4" Type="http://schemas.openxmlformats.org/officeDocument/2006/relationships/image" Target="../media/image33.wmf"/><Relationship Id="rId9" Type="http://schemas.openxmlformats.org/officeDocument/2006/relationships/oleObject" Target="../embeddings/oleObject111.bin"/><Relationship Id="rId14" Type="http://schemas.openxmlformats.org/officeDocument/2006/relationships/oleObject" Target="../embeddings/oleObject114.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15.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34.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16.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35.wmf"/><Relationship Id="rId5" Type="http://schemas.openxmlformats.org/officeDocument/2006/relationships/oleObject" Target="../embeddings/oleObject117.bin"/><Relationship Id="rId4" Type="http://schemas.openxmlformats.org/officeDocument/2006/relationships/image" Target="../media/image34.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35.wmf"/><Relationship Id="rId5" Type="http://schemas.openxmlformats.org/officeDocument/2006/relationships/oleObject" Target="../embeddings/oleObject119.bin"/><Relationship Id="rId4" Type="http://schemas.openxmlformats.org/officeDocument/2006/relationships/image" Target="../media/image34.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20.bin"/><Relationship Id="rId2" Type="http://schemas.openxmlformats.org/officeDocument/2006/relationships/slideLayout" Target="../slideLayouts/slideLayout7.xml"/><Relationship Id="rId1" Type="http://schemas.openxmlformats.org/officeDocument/2006/relationships/vmlDrawing" Target="../drawings/vmlDrawing25.vml"/><Relationship Id="rId4" Type="http://schemas.openxmlformats.org/officeDocument/2006/relationships/image" Target="../media/image34.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21.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34.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22.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34.wmf"/></Relationships>
</file>

<file path=ppt/slides/_rels/slide29.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oleObject" Target="../embeddings/oleObject123.bin"/><Relationship Id="rId7" Type="http://schemas.openxmlformats.org/officeDocument/2006/relationships/oleObject" Target="../embeddings/oleObject125.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37.wmf"/><Relationship Id="rId5" Type="http://schemas.openxmlformats.org/officeDocument/2006/relationships/oleObject" Target="../embeddings/oleObject124.bin"/><Relationship Id="rId4" Type="http://schemas.openxmlformats.org/officeDocument/2006/relationships/image" Target="../media/image36.wmf"/></Relationships>
</file>

<file path=ppt/slides/_rels/slide3.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4.bin"/><Relationship Id="rId10" Type="http://schemas.openxmlformats.org/officeDocument/2006/relationships/image" Target="../media/image3.wmf"/><Relationship Id="rId4" Type="http://schemas.openxmlformats.org/officeDocument/2006/relationships/image" Target="../media/image4.wmf"/><Relationship Id="rId9" Type="http://schemas.openxmlformats.org/officeDocument/2006/relationships/oleObject" Target="../embeddings/oleObject6.bin"/></Relationships>
</file>

<file path=ppt/slides/_rels/slide30.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126.bin"/><Relationship Id="rId7" Type="http://schemas.openxmlformats.org/officeDocument/2006/relationships/oleObject" Target="../embeddings/oleObject128.bin"/><Relationship Id="rId12"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40.wmf"/><Relationship Id="rId11" Type="http://schemas.openxmlformats.org/officeDocument/2006/relationships/oleObject" Target="../embeddings/oleObject130.bin"/><Relationship Id="rId5" Type="http://schemas.openxmlformats.org/officeDocument/2006/relationships/oleObject" Target="../embeddings/oleObject127.bin"/><Relationship Id="rId10" Type="http://schemas.openxmlformats.org/officeDocument/2006/relationships/image" Target="../media/image42.wmf"/><Relationship Id="rId4" Type="http://schemas.openxmlformats.org/officeDocument/2006/relationships/image" Target="../media/image39.wmf"/><Relationship Id="rId9" Type="http://schemas.openxmlformats.org/officeDocument/2006/relationships/oleObject" Target="../embeddings/oleObject129.bin"/></Relationships>
</file>

<file path=ppt/slides/_rels/slide31.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oleObject" Target="../embeddings/oleObject131.bin"/><Relationship Id="rId7" Type="http://schemas.openxmlformats.org/officeDocument/2006/relationships/oleObject" Target="../embeddings/oleObject133.bin"/><Relationship Id="rId12" Type="http://schemas.openxmlformats.org/officeDocument/2006/relationships/image" Target="../media/image42.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39.wmf"/><Relationship Id="rId11" Type="http://schemas.openxmlformats.org/officeDocument/2006/relationships/oleObject" Target="../embeddings/oleObject135.bin"/><Relationship Id="rId5" Type="http://schemas.openxmlformats.org/officeDocument/2006/relationships/oleObject" Target="../embeddings/oleObject132.bin"/><Relationship Id="rId10" Type="http://schemas.openxmlformats.org/officeDocument/2006/relationships/image" Target="../media/image41.wmf"/><Relationship Id="rId4" Type="http://schemas.openxmlformats.org/officeDocument/2006/relationships/image" Target="../media/image34.wmf"/><Relationship Id="rId9" Type="http://schemas.openxmlformats.org/officeDocument/2006/relationships/oleObject" Target="../embeddings/oleObject134.bin"/></Relationships>
</file>

<file path=ppt/slides/_rels/slide32.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oleObject" Target="../embeddings/oleObject136.bin"/><Relationship Id="rId7" Type="http://schemas.openxmlformats.org/officeDocument/2006/relationships/oleObject" Target="../embeddings/oleObject138.bin"/><Relationship Id="rId12" Type="http://schemas.openxmlformats.org/officeDocument/2006/relationships/image" Target="../media/image42.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39.wmf"/><Relationship Id="rId11" Type="http://schemas.openxmlformats.org/officeDocument/2006/relationships/oleObject" Target="../embeddings/oleObject140.bin"/><Relationship Id="rId5" Type="http://schemas.openxmlformats.org/officeDocument/2006/relationships/oleObject" Target="../embeddings/oleObject137.bin"/><Relationship Id="rId10" Type="http://schemas.openxmlformats.org/officeDocument/2006/relationships/image" Target="../media/image41.wmf"/><Relationship Id="rId4" Type="http://schemas.openxmlformats.org/officeDocument/2006/relationships/image" Target="../media/image34.wmf"/><Relationship Id="rId9" Type="http://schemas.openxmlformats.org/officeDocument/2006/relationships/oleObject" Target="../embeddings/oleObject139.bin"/></Relationships>
</file>

<file path=ppt/slides/_rels/slide33.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141.bin"/><Relationship Id="rId7" Type="http://schemas.openxmlformats.org/officeDocument/2006/relationships/oleObject" Target="../embeddings/oleObject143.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44.wmf"/><Relationship Id="rId5" Type="http://schemas.openxmlformats.org/officeDocument/2006/relationships/oleObject" Target="../embeddings/oleObject142.bin"/><Relationship Id="rId4" Type="http://schemas.openxmlformats.org/officeDocument/2006/relationships/image" Target="../media/image43.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44.bin"/><Relationship Id="rId2" Type="http://schemas.openxmlformats.org/officeDocument/2006/relationships/slideLayout" Target="../slideLayouts/slideLayout7.xml"/><Relationship Id="rId1" Type="http://schemas.openxmlformats.org/officeDocument/2006/relationships/vmlDrawing" Target="../drawings/vmlDrawing33.vml"/><Relationship Id="rId4" Type="http://schemas.openxmlformats.org/officeDocument/2006/relationships/image" Target="../media/image45.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45.bin"/><Relationship Id="rId2" Type="http://schemas.openxmlformats.org/officeDocument/2006/relationships/slideLayout" Target="../slideLayouts/slideLayout7.xml"/><Relationship Id="rId1" Type="http://schemas.openxmlformats.org/officeDocument/2006/relationships/vmlDrawing" Target="../drawings/vmlDrawing34.vml"/><Relationship Id="rId4" Type="http://schemas.openxmlformats.org/officeDocument/2006/relationships/image" Target="../media/image45.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46.bin"/><Relationship Id="rId2" Type="http://schemas.openxmlformats.org/officeDocument/2006/relationships/slideLayout" Target="../slideLayouts/slideLayout7.xml"/><Relationship Id="rId1" Type="http://schemas.openxmlformats.org/officeDocument/2006/relationships/vmlDrawing" Target="../drawings/vmlDrawing35.vml"/><Relationship Id="rId4" Type="http://schemas.openxmlformats.org/officeDocument/2006/relationships/image" Target="../media/image45.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47.bin"/><Relationship Id="rId2" Type="http://schemas.openxmlformats.org/officeDocument/2006/relationships/slideLayout" Target="../slideLayouts/slideLayout7.xml"/><Relationship Id="rId1" Type="http://schemas.openxmlformats.org/officeDocument/2006/relationships/vmlDrawing" Target="../drawings/vmlDrawing36.vml"/><Relationship Id="rId4" Type="http://schemas.openxmlformats.org/officeDocument/2006/relationships/image" Target="../media/image45.wmf"/></Relationships>
</file>

<file path=ppt/slides/_rels/slide39.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oleObject" Target="../embeddings/oleObject148.bin"/><Relationship Id="rId7" Type="http://schemas.openxmlformats.org/officeDocument/2006/relationships/oleObject" Target="../embeddings/oleObject150.bin"/><Relationship Id="rId12" Type="http://schemas.openxmlformats.org/officeDocument/2006/relationships/image" Target="../media/image48.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39.wmf"/><Relationship Id="rId11" Type="http://schemas.openxmlformats.org/officeDocument/2006/relationships/oleObject" Target="../embeddings/oleObject152.bin"/><Relationship Id="rId5" Type="http://schemas.openxmlformats.org/officeDocument/2006/relationships/oleObject" Target="../embeddings/oleObject149.bin"/><Relationship Id="rId10" Type="http://schemas.openxmlformats.org/officeDocument/2006/relationships/image" Target="../media/image47.wmf"/><Relationship Id="rId4" Type="http://schemas.openxmlformats.org/officeDocument/2006/relationships/image" Target="../media/image44.wmf"/><Relationship Id="rId9" Type="http://schemas.openxmlformats.org/officeDocument/2006/relationships/oleObject" Target="../embeddings/oleObject151.bin"/></Relationships>
</file>

<file path=ppt/slides/_rels/slide4.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5.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10.bin"/><Relationship Id="rId14" Type="http://schemas.openxmlformats.org/officeDocument/2006/relationships/image" Target="../media/image3.wmf"/></Relationships>
</file>

<file path=ppt/slides/_rels/slide40.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153.bin"/><Relationship Id="rId7" Type="http://schemas.openxmlformats.org/officeDocument/2006/relationships/oleObject" Target="../embeddings/oleObject155.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44.wmf"/><Relationship Id="rId5" Type="http://schemas.openxmlformats.org/officeDocument/2006/relationships/oleObject" Target="../embeddings/oleObject154.bin"/><Relationship Id="rId10" Type="http://schemas.openxmlformats.org/officeDocument/2006/relationships/image" Target="../media/image48.wmf"/><Relationship Id="rId4" Type="http://schemas.openxmlformats.org/officeDocument/2006/relationships/image" Target="../media/image49.wmf"/><Relationship Id="rId9" Type="http://schemas.openxmlformats.org/officeDocument/2006/relationships/oleObject" Target="../embeddings/oleObject156.bin"/></Relationships>
</file>

<file path=ppt/slides/_rels/slide41.x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oleObject" Target="../embeddings/oleObject157.bin"/><Relationship Id="rId7" Type="http://schemas.openxmlformats.org/officeDocument/2006/relationships/oleObject" Target="../embeddings/oleObject159.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39.wmf"/><Relationship Id="rId5" Type="http://schemas.openxmlformats.org/officeDocument/2006/relationships/oleObject" Target="../embeddings/oleObject158.bin"/><Relationship Id="rId10" Type="http://schemas.openxmlformats.org/officeDocument/2006/relationships/image" Target="../media/image50.wmf"/><Relationship Id="rId4" Type="http://schemas.openxmlformats.org/officeDocument/2006/relationships/image" Target="../media/image44.wmf"/><Relationship Id="rId9" Type="http://schemas.openxmlformats.org/officeDocument/2006/relationships/oleObject" Target="../embeddings/oleObject160.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61.bin"/><Relationship Id="rId2" Type="http://schemas.openxmlformats.org/officeDocument/2006/relationships/slideLayout" Target="../slideLayouts/slideLayout7.xml"/><Relationship Id="rId1" Type="http://schemas.openxmlformats.org/officeDocument/2006/relationships/vmlDrawing" Target="../drawings/vmlDrawing40.vml"/><Relationship Id="rId4" Type="http://schemas.openxmlformats.org/officeDocument/2006/relationships/image" Target="../media/image51.wmf"/></Relationships>
</file>

<file path=ppt/slides/_rels/slide43.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oleObject" Target="../embeddings/oleObject162.bin"/><Relationship Id="rId7" Type="http://schemas.openxmlformats.org/officeDocument/2006/relationships/oleObject" Target="../embeddings/oleObject164.bin"/><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image" Target="../media/image52.wmf"/><Relationship Id="rId5" Type="http://schemas.openxmlformats.org/officeDocument/2006/relationships/oleObject" Target="../embeddings/oleObject163.bin"/><Relationship Id="rId4" Type="http://schemas.openxmlformats.org/officeDocument/2006/relationships/image" Target="../media/image51.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65.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52.wmf"/><Relationship Id="rId5" Type="http://schemas.openxmlformats.org/officeDocument/2006/relationships/oleObject" Target="../embeddings/oleObject166.bin"/><Relationship Id="rId4" Type="http://schemas.openxmlformats.org/officeDocument/2006/relationships/image" Target="../media/image51.wmf"/></Relationships>
</file>

<file path=ppt/slides/_rels/slide45.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167.bin"/><Relationship Id="rId7" Type="http://schemas.openxmlformats.org/officeDocument/2006/relationships/oleObject" Target="../embeddings/oleObject169.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52.wmf"/><Relationship Id="rId5" Type="http://schemas.openxmlformats.org/officeDocument/2006/relationships/oleObject" Target="../embeddings/oleObject168.bin"/><Relationship Id="rId10" Type="http://schemas.openxmlformats.org/officeDocument/2006/relationships/image" Target="../media/image55.wmf"/><Relationship Id="rId4" Type="http://schemas.openxmlformats.org/officeDocument/2006/relationships/image" Target="../media/image51.wmf"/><Relationship Id="rId9" Type="http://schemas.openxmlformats.org/officeDocument/2006/relationships/oleObject" Target="../embeddings/oleObject170.bin"/></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71.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52.wmf"/><Relationship Id="rId5" Type="http://schemas.openxmlformats.org/officeDocument/2006/relationships/oleObject" Target="../embeddings/oleObject172.bin"/><Relationship Id="rId4" Type="http://schemas.openxmlformats.org/officeDocument/2006/relationships/image" Target="../media/image51.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73.bin"/><Relationship Id="rId2" Type="http://schemas.openxmlformats.org/officeDocument/2006/relationships/slideLayout" Target="../slideLayouts/slideLayout7.xml"/><Relationship Id="rId1" Type="http://schemas.openxmlformats.org/officeDocument/2006/relationships/vmlDrawing" Target="../drawings/vmlDrawing45.vml"/><Relationship Id="rId4" Type="http://schemas.openxmlformats.org/officeDocument/2006/relationships/image" Target="../media/image51.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74.bin"/><Relationship Id="rId2" Type="http://schemas.openxmlformats.org/officeDocument/2006/relationships/slideLayout" Target="../slideLayouts/slideLayout7.xml"/><Relationship Id="rId1" Type="http://schemas.openxmlformats.org/officeDocument/2006/relationships/vmlDrawing" Target="../drawings/vmlDrawing46.vml"/><Relationship Id="rId4" Type="http://schemas.openxmlformats.org/officeDocument/2006/relationships/image" Target="../media/image56.wmf"/></Relationships>
</file>

<file path=ppt/slides/_rels/slide49.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5.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9.wmf"/><Relationship Id="rId4" Type="http://schemas.openxmlformats.org/officeDocument/2006/relationships/image" Target="../media/image4.wmf"/><Relationship Id="rId9" Type="http://schemas.openxmlformats.org/officeDocument/2006/relationships/oleObject" Target="../embeddings/oleObject16.bin"/><Relationship Id="rId14" Type="http://schemas.openxmlformats.org/officeDocument/2006/relationships/image" Target="../media/image3.wmf"/></Relationships>
</file>

<file path=ppt/slides/_rels/slide6.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11.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9.wmf"/><Relationship Id="rId4" Type="http://schemas.openxmlformats.org/officeDocument/2006/relationships/image" Target="../media/image4.wmf"/><Relationship Id="rId9" Type="http://schemas.openxmlformats.org/officeDocument/2006/relationships/oleObject" Target="../embeddings/oleObject22.bin"/><Relationship Id="rId14" Type="http://schemas.openxmlformats.org/officeDocument/2006/relationships/image" Target="../media/image3.wmf"/></Relationships>
</file>

<file path=ppt/slides/_rels/slide7.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image" Target="../media/image15.wmf"/><Relationship Id="rId1" Type="http://schemas.openxmlformats.org/officeDocument/2006/relationships/vmlDrawing" Target="../drawings/vmlDrawing6.vml"/><Relationship Id="rId6" Type="http://schemas.openxmlformats.org/officeDocument/2006/relationships/image" Target="../media/image12.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6.wmf"/><Relationship Id="rId4" Type="http://schemas.openxmlformats.org/officeDocument/2006/relationships/image" Target="../media/image4.wmf"/><Relationship Id="rId9" Type="http://schemas.openxmlformats.org/officeDocument/2006/relationships/oleObject" Target="../embeddings/oleObject28.bin"/><Relationship Id="rId14" Type="http://schemas.openxmlformats.org/officeDocument/2006/relationships/image" Target="../media/image14.wmf"/></Relationships>
</file>

<file path=ppt/slides/_rels/slide8.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7.wmf"/><Relationship Id="rId11" Type="http://schemas.openxmlformats.org/officeDocument/2006/relationships/oleObject" Target="../embeddings/oleObject36.bin"/><Relationship Id="rId5" Type="http://schemas.openxmlformats.org/officeDocument/2006/relationships/oleObject" Target="../embeddings/oleObject33.bin"/><Relationship Id="rId10" Type="http://schemas.openxmlformats.org/officeDocument/2006/relationships/image" Target="../media/image3.wmf"/><Relationship Id="rId4" Type="http://schemas.openxmlformats.org/officeDocument/2006/relationships/image" Target="../media/image16.wmf"/><Relationship Id="rId9" Type="http://schemas.openxmlformats.org/officeDocument/2006/relationships/oleObject" Target="../embeddings/oleObject35.bin"/></Relationships>
</file>

<file path=ppt/slides/_rels/slide9.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5" Type="http://schemas.openxmlformats.org/officeDocument/2006/relationships/oleObject" Target="../embeddings/oleObject38.bin"/><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 Simple Regression Analysis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7270776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654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236557"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a:t>
            </a:r>
            <a:r>
              <a:rPr lang="en-GB" sz="1500" b="1" dirty="0" smtClean="0"/>
              <a:t>e </a:t>
            </a:r>
            <a:r>
              <a:rPr lang="en-GB" sz="1500" b="1" dirty="0"/>
              <a:t>start with the definition of a residual.</a:t>
            </a:r>
            <a:endParaRPr lang="en-GB" sz="1500" b="1" dirty="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8"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33" name="Rectangle 6"/>
          <p:cNvSpPr>
            <a:spLocks noChangeArrowheads="1"/>
          </p:cNvSpPr>
          <p:nvPr/>
        </p:nvSpPr>
        <p:spPr bwMode="auto">
          <a:xfrm>
            <a:off x="3700463" y="12573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sp>
        <p:nvSpPr>
          <p:cNvPr id="21" name="Rectangle 16"/>
          <p:cNvSpPr>
            <a:spLocks noChangeArrowheads="1"/>
          </p:cNvSpPr>
          <p:nvPr/>
        </p:nvSpPr>
        <p:spPr bwMode="auto">
          <a:xfrm>
            <a:off x="0" y="1893599"/>
            <a:ext cx="9144000" cy="33642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36745"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36746" name="Equation" r:id="rId5" imgW="1460160" imgH="444240" progId="Equation.DSMT4">
                  <p:embed/>
                </p:oleObj>
              </mc:Choice>
              <mc:Fallback>
                <p:oleObj name="Equation" r:id="rId5" imgW="1460160" imgH="4442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02541614"/>
              </p:ext>
            </p:extLst>
          </p:nvPr>
        </p:nvGraphicFramePr>
        <p:xfrm>
          <a:off x="3779838" y="2106613"/>
          <a:ext cx="1358900" cy="430212"/>
        </p:xfrm>
        <a:graphic>
          <a:graphicData uri="http://schemas.openxmlformats.org/presentationml/2006/ole">
            <mc:AlternateContent xmlns:mc="http://schemas.openxmlformats.org/markup-compatibility/2006">
              <mc:Choice xmlns:v="urn:schemas-microsoft-com:vml" Requires="v">
                <p:oleObj spid="_x0000_s236747" name="Equation" r:id="rId7" imgW="1358310" imgH="431613" progId="Equation.DSMT4">
                  <p:embed/>
                </p:oleObj>
              </mc:Choice>
              <mc:Fallback>
                <p:oleObj name="Equation" r:id="rId7" imgW="1358310" imgH="431613"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838" y="2106613"/>
                        <a:ext cx="1358900"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36748" name="Equation" r:id="rId9" imgW="812447" imgH="368140" progId="Equation.3">
                  <p:embed/>
                </p:oleObj>
              </mc:Choice>
              <mc:Fallback>
                <p:oleObj name="Equation" r:id="rId9" imgW="812447" imgH="368140" progId="Equation.3">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55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23553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Sum over all the observations.</a:t>
            </a:r>
            <a:endParaRPr lang="en-GB" sz="1500" b="1">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4"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9" name="Rectangle 6"/>
          <p:cNvSpPr>
            <a:spLocks noChangeArrowheads="1"/>
          </p:cNvSpPr>
          <p:nvPr/>
        </p:nvSpPr>
        <p:spPr bwMode="auto">
          <a:xfrm>
            <a:off x="3700463" y="12573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sp>
        <p:nvSpPr>
          <p:cNvPr id="33" name="Rectangle 16"/>
          <p:cNvSpPr>
            <a:spLocks noChangeArrowheads="1"/>
          </p:cNvSpPr>
          <p:nvPr/>
        </p:nvSpPr>
        <p:spPr bwMode="auto">
          <a:xfrm>
            <a:off x="0" y="1893599"/>
            <a:ext cx="9144000" cy="33642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35764"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35765" name="Equation" r:id="rId5" imgW="1460160" imgH="444240" progId="Equation.DSMT4">
                  <p:embed/>
                </p:oleObj>
              </mc:Choice>
              <mc:Fallback>
                <p:oleObj name="Equation" r:id="rId5" imgW="1460160" imgH="4442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02541614"/>
              </p:ext>
            </p:extLst>
          </p:nvPr>
        </p:nvGraphicFramePr>
        <p:xfrm>
          <a:off x="3779838" y="2106613"/>
          <a:ext cx="1358900" cy="430212"/>
        </p:xfrm>
        <a:graphic>
          <a:graphicData uri="http://schemas.openxmlformats.org/presentationml/2006/ole">
            <mc:AlternateContent xmlns:mc="http://schemas.openxmlformats.org/markup-compatibility/2006">
              <mc:Choice xmlns:v="urn:schemas-microsoft-com:vml" Requires="v">
                <p:oleObj spid="_x0000_s235766" name="Equation" r:id="rId7" imgW="1358640" imgH="431640" progId="Equation.DSMT4">
                  <p:embed/>
                </p:oleObj>
              </mc:Choice>
              <mc:Fallback>
                <p:oleObj name="Equation" r:id="rId7" imgW="1358640" imgH="43164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838" y="2106613"/>
                        <a:ext cx="1358900"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90291724"/>
              </p:ext>
            </p:extLst>
          </p:nvPr>
        </p:nvGraphicFramePr>
        <p:xfrm>
          <a:off x="3402013" y="2781300"/>
          <a:ext cx="2489200" cy="457200"/>
        </p:xfrm>
        <a:graphic>
          <a:graphicData uri="http://schemas.openxmlformats.org/presentationml/2006/ole">
            <mc:AlternateContent xmlns:mc="http://schemas.openxmlformats.org/markup-compatibility/2006">
              <mc:Choice xmlns:v="urn:schemas-microsoft-com:vml" Requires="v">
                <p:oleObj spid="_x0000_s235767" name="Equation" r:id="rId9" imgW="2489040" imgH="457200" progId="Equation.DSMT4">
                  <p:embed/>
                </p:oleObj>
              </mc:Choice>
              <mc:Fallback>
                <p:oleObj name="Equation" r:id="rId9" imgW="2489040" imgH="45720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02013" y="2781300"/>
                        <a:ext cx="248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35768" name="Equation" r:id="rId11" imgW="812447" imgH="368140" progId="Equation.3">
                  <p:embed/>
                </p:oleObj>
              </mc:Choice>
              <mc:Fallback>
                <p:oleObj name="Equation" r:id="rId11" imgW="812447" imgH="36814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4"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504"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234514"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sum of the residuals is zero, from the previous result.  Divide through by </a:t>
            </a:r>
            <a:r>
              <a:rPr lang="en-GB" sz="1500" b="1" i="1"/>
              <a:t>n</a:t>
            </a:r>
            <a:r>
              <a:rPr lang="en-GB" sz="1500" b="1"/>
              <a:t>.</a:t>
            </a:r>
            <a:endParaRPr lang="en-GB" sz="1500" b="1">
              <a:latin typeface="Times New Roman" pitchFamily="18"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5"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30" name="Rectangle 6"/>
          <p:cNvSpPr>
            <a:spLocks noChangeArrowheads="1"/>
          </p:cNvSpPr>
          <p:nvPr/>
        </p:nvSpPr>
        <p:spPr bwMode="auto">
          <a:xfrm>
            <a:off x="3700463" y="12573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sp>
        <p:nvSpPr>
          <p:cNvPr id="35" name="Rectangle 16"/>
          <p:cNvSpPr>
            <a:spLocks noChangeArrowheads="1"/>
          </p:cNvSpPr>
          <p:nvPr/>
        </p:nvSpPr>
        <p:spPr bwMode="auto">
          <a:xfrm>
            <a:off x="0" y="1893599"/>
            <a:ext cx="9144000" cy="33642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34791"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34792" name="Equation" r:id="rId5" imgW="1460160" imgH="444240" progId="Equation.DSMT4">
                  <p:embed/>
                </p:oleObj>
              </mc:Choice>
              <mc:Fallback>
                <p:oleObj name="Equation" r:id="rId5" imgW="1460160" imgH="4442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02541614"/>
              </p:ext>
            </p:extLst>
          </p:nvPr>
        </p:nvGraphicFramePr>
        <p:xfrm>
          <a:off x="3779838" y="2106613"/>
          <a:ext cx="1358900" cy="430212"/>
        </p:xfrm>
        <a:graphic>
          <a:graphicData uri="http://schemas.openxmlformats.org/presentationml/2006/ole">
            <mc:AlternateContent xmlns:mc="http://schemas.openxmlformats.org/markup-compatibility/2006">
              <mc:Choice xmlns:v="urn:schemas-microsoft-com:vml" Requires="v">
                <p:oleObj spid="_x0000_s234793" name="Equation" r:id="rId7" imgW="1358640" imgH="431640" progId="Equation.DSMT4">
                  <p:embed/>
                </p:oleObj>
              </mc:Choice>
              <mc:Fallback>
                <p:oleObj name="Equation" r:id="rId7" imgW="1358640" imgH="43164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838" y="2106613"/>
                        <a:ext cx="1358900"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90291724"/>
              </p:ext>
            </p:extLst>
          </p:nvPr>
        </p:nvGraphicFramePr>
        <p:xfrm>
          <a:off x="3402013" y="2781300"/>
          <a:ext cx="2489200" cy="457200"/>
        </p:xfrm>
        <a:graphic>
          <a:graphicData uri="http://schemas.openxmlformats.org/presentationml/2006/ole">
            <mc:AlternateContent xmlns:mc="http://schemas.openxmlformats.org/markup-compatibility/2006">
              <mc:Choice xmlns:v="urn:schemas-microsoft-com:vml" Requires="v">
                <p:oleObj spid="_x0000_s234794" name="Equation" r:id="rId9" imgW="2489040" imgH="457200" progId="Equation.DSMT4">
                  <p:embed/>
                </p:oleObj>
              </mc:Choice>
              <mc:Fallback>
                <p:oleObj name="Equation" r:id="rId9" imgW="2489040" imgH="45720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02013" y="2781300"/>
                        <a:ext cx="248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64462316"/>
              </p:ext>
            </p:extLst>
          </p:nvPr>
        </p:nvGraphicFramePr>
        <p:xfrm>
          <a:off x="3883025" y="3560763"/>
          <a:ext cx="3556000" cy="722312"/>
        </p:xfrm>
        <a:graphic>
          <a:graphicData uri="http://schemas.openxmlformats.org/presentationml/2006/ole">
            <mc:AlternateContent xmlns:mc="http://schemas.openxmlformats.org/markup-compatibility/2006">
              <mc:Choice xmlns:v="urn:schemas-microsoft-com:vml" Requires="v">
                <p:oleObj spid="_x0000_s234795" name="Equation" r:id="rId11" imgW="3556000" imgH="723900" progId="Equation.3">
                  <p:embed/>
                </p:oleObj>
              </mc:Choice>
              <mc:Fallback>
                <p:oleObj name="Equation" r:id="rId11" imgW="3556000" imgH="723900" progId="Equation.3">
                  <p:embed/>
                  <p:pic>
                    <p:nvPicPr>
                      <p:cNvPr id="0" name="Object 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83025" y="3560763"/>
                        <a:ext cx="3556000" cy="72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34796" name="Equation" r:id="rId13" imgW="812447" imgH="368140" progId="Equation.3">
                  <p:embed/>
                </p:oleObj>
              </mc:Choice>
              <mc:Fallback>
                <p:oleObj name="Equation" r:id="rId13" imgW="812447" imgH="368140" progId="Equation.3">
                  <p:embed/>
                  <p:pic>
                    <p:nvPicPr>
                      <p:cNvPr id="0" name="Object 3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16"/>
          <p:cNvSpPr>
            <a:spLocks noChangeArrowheads="1"/>
          </p:cNvSpPr>
          <p:nvPr/>
        </p:nvSpPr>
        <p:spPr bwMode="auto">
          <a:xfrm>
            <a:off x="0" y="1893599"/>
            <a:ext cx="9144000" cy="33642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30"/>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233477" name="Object 5"/>
          <p:cNvGraphicFramePr>
            <a:graphicFrameLocks noChangeAspect="1"/>
          </p:cNvGraphicFramePr>
          <p:nvPr>
            <p:extLst>
              <p:ext uri="{D42A27DB-BD31-4B8C-83A1-F6EECF244321}">
                <p14:modId xmlns:p14="http://schemas.microsoft.com/office/powerpoint/2010/main" val="590291724"/>
              </p:ext>
            </p:extLst>
          </p:nvPr>
        </p:nvGraphicFramePr>
        <p:xfrm>
          <a:off x="3402013" y="2781300"/>
          <a:ext cx="2489200" cy="457200"/>
        </p:xfrm>
        <a:graphic>
          <a:graphicData uri="http://schemas.openxmlformats.org/presentationml/2006/ole">
            <mc:AlternateContent xmlns:mc="http://schemas.openxmlformats.org/markup-compatibility/2006">
              <mc:Choice xmlns:v="urn:schemas-microsoft-com:vml" Requires="v">
                <p:oleObj spid="_x0000_s233800" name="Equation" r:id="rId3" imgW="2489040" imgH="457200" progId="Equation.DSMT4">
                  <p:embed/>
                </p:oleObj>
              </mc:Choice>
              <mc:Fallback>
                <p:oleObj name="Equation" r:id="rId3" imgW="2489040" imgH="457200" progId="Equation.DSMT4">
                  <p:embed/>
                  <p:pic>
                    <p:nvPicPr>
                      <p:cNvPr id="0" name="Object 5"/>
                      <p:cNvPicPr>
                        <a:picLocks noChangeAspect="1" noChangeArrowheads="1"/>
                      </p:cNvPicPr>
                      <p:nvPr/>
                    </p:nvPicPr>
                    <p:blipFill>
                      <a:blip r:embed="rId4"/>
                      <a:srcRect/>
                      <a:stretch>
                        <a:fillRect/>
                      </a:stretch>
                    </p:blipFill>
                    <p:spPr bwMode="auto">
                      <a:xfrm>
                        <a:off x="3402013" y="2781300"/>
                        <a:ext cx="248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3480" name="Object 8"/>
          <p:cNvGraphicFramePr>
            <a:graphicFrameLocks noChangeAspect="1"/>
          </p:cNvGraphicFramePr>
          <p:nvPr>
            <p:extLst>
              <p:ext uri="{D42A27DB-BD31-4B8C-83A1-F6EECF244321}">
                <p14:modId xmlns:p14="http://schemas.microsoft.com/office/powerpoint/2010/main" val="807427838"/>
              </p:ext>
            </p:extLst>
          </p:nvPr>
        </p:nvGraphicFramePr>
        <p:xfrm>
          <a:off x="3802063" y="4594225"/>
          <a:ext cx="811212" cy="368300"/>
        </p:xfrm>
        <a:graphic>
          <a:graphicData uri="http://schemas.openxmlformats.org/presentationml/2006/ole">
            <mc:AlternateContent xmlns:mc="http://schemas.openxmlformats.org/markup-compatibility/2006">
              <mc:Choice xmlns:v="urn:schemas-microsoft-com:vml" Requires="v">
                <p:oleObj spid="_x0000_s233801" name="Equation" r:id="rId5" imgW="812520" imgH="368280" progId="Equation.3">
                  <p:embed/>
                </p:oleObj>
              </mc:Choice>
              <mc:Fallback>
                <p:oleObj name="Equation" r:id="rId5" imgW="812520" imgH="3682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2063" y="45942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34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the mean of the fitted values is equal to the mean of the actual values.</a:t>
            </a:r>
            <a:endParaRPr lang="en-GB" sz="1500" b="1">
              <a:latin typeface="Times New Roman" pitchFamily="18" charset="0"/>
            </a:endParaRPr>
          </a:p>
        </p:txBody>
      </p:sp>
      <p:sp>
        <p:nvSpPr>
          <p:cNvPr id="233482"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graphicFrame>
        <p:nvGraphicFramePr>
          <p:cNvPr id="233483" name="Object 11"/>
          <p:cNvGraphicFramePr>
            <a:graphicFrameLocks noChangeAspect="1"/>
          </p:cNvGraphicFramePr>
          <p:nvPr>
            <p:extLst>
              <p:ext uri="{D42A27DB-BD31-4B8C-83A1-F6EECF244321}">
                <p14:modId xmlns:p14="http://schemas.microsoft.com/office/powerpoint/2010/main" val="2102541614"/>
              </p:ext>
            </p:extLst>
          </p:nvPr>
        </p:nvGraphicFramePr>
        <p:xfrm>
          <a:off x="3779838" y="2106613"/>
          <a:ext cx="1358900" cy="430212"/>
        </p:xfrm>
        <a:graphic>
          <a:graphicData uri="http://schemas.openxmlformats.org/presentationml/2006/ole">
            <mc:AlternateContent xmlns:mc="http://schemas.openxmlformats.org/markup-compatibility/2006">
              <mc:Choice xmlns:v="urn:schemas-microsoft-com:vml" Requires="v">
                <p:oleObj spid="_x0000_s233802" name="Equation" r:id="rId7" imgW="1358640" imgH="431640" progId="Equation.DSMT4">
                  <p:embed/>
                </p:oleObj>
              </mc:Choice>
              <mc:Fallback>
                <p:oleObj name="Equation" r:id="rId7" imgW="1358640" imgH="431640" progId="Equation.DSMT4">
                  <p:embed/>
                  <p:pic>
                    <p:nvPicPr>
                      <p:cNvPr id="0" name="Object 11"/>
                      <p:cNvPicPr>
                        <a:picLocks noChangeAspect="1" noChangeArrowheads="1"/>
                      </p:cNvPicPr>
                      <p:nvPr/>
                    </p:nvPicPr>
                    <p:blipFill>
                      <a:blip r:embed="rId8"/>
                      <a:srcRect/>
                      <a:stretch>
                        <a:fillRect/>
                      </a:stretch>
                    </p:blipFill>
                    <p:spPr bwMode="auto">
                      <a:xfrm>
                        <a:off x="3779838" y="2106613"/>
                        <a:ext cx="1358900"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3494" name="Object 22"/>
          <p:cNvGraphicFramePr>
            <a:graphicFrameLocks noChangeAspect="1"/>
          </p:cNvGraphicFramePr>
          <p:nvPr>
            <p:extLst>
              <p:ext uri="{D42A27DB-BD31-4B8C-83A1-F6EECF244321}">
                <p14:modId xmlns:p14="http://schemas.microsoft.com/office/powerpoint/2010/main" val="2764462316"/>
              </p:ext>
            </p:extLst>
          </p:nvPr>
        </p:nvGraphicFramePr>
        <p:xfrm>
          <a:off x="3883025" y="3560763"/>
          <a:ext cx="3556000" cy="722312"/>
        </p:xfrm>
        <a:graphic>
          <a:graphicData uri="http://schemas.openxmlformats.org/presentationml/2006/ole">
            <mc:AlternateContent xmlns:mc="http://schemas.openxmlformats.org/markup-compatibility/2006">
              <mc:Choice xmlns:v="urn:schemas-microsoft-com:vml" Requires="v">
                <p:oleObj spid="_x0000_s233803" name="Equation" r:id="rId9" imgW="3555720" imgH="723600" progId="Equation.3">
                  <p:embed/>
                </p:oleObj>
              </mc:Choice>
              <mc:Fallback>
                <p:oleObj name="Equation" r:id="rId9" imgW="3555720" imgH="723600" progId="Equation.3">
                  <p:embed/>
                  <p:pic>
                    <p:nvPicPr>
                      <p:cNvPr id="0"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83025" y="3560763"/>
                        <a:ext cx="3556000" cy="72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3"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8" name="Rectangle 6"/>
          <p:cNvSpPr>
            <a:spLocks noChangeArrowheads="1"/>
          </p:cNvSpPr>
          <p:nvPr/>
        </p:nvSpPr>
        <p:spPr bwMode="auto">
          <a:xfrm>
            <a:off x="3700463" y="12573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30" name="Object 30"/>
          <p:cNvGraphicFramePr>
            <a:graphicFrameLocks noChangeAspect="1"/>
          </p:cNvGraphicFramePr>
          <p:nvPr>
            <p:extLst>
              <p:ext uri="{D42A27DB-BD31-4B8C-83A1-F6EECF244321}">
                <p14:modId xmlns:p14="http://schemas.microsoft.com/office/powerpoint/2010/main" val="1220668297"/>
              </p:ext>
            </p:extLst>
          </p:nvPr>
        </p:nvGraphicFramePr>
        <p:xfrm>
          <a:off x="3804975" y="1228725"/>
          <a:ext cx="811212" cy="368300"/>
        </p:xfrm>
        <a:graphic>
          <a:graphicData uri="http://schemas.openxmlformats.org/presentationml/2006/ole">
            <mc:AlternateContent xmlns:mc="http://schemas.openxmlformats.org/markup-compatibility/2006">
              <mc:Choice xmlns:v="urn:schemas-microsoft-com:vml" Requires="v">
                <p:oleObj spid="_x0000_s233804" name="Equation" r:id="rId11" imgW="812520" imgH="368280" progId="Equation.3">
                  <p:embed/>
                </p:oleObj>
              </mc:Choice>
              <mc:Fallback>
                <p:oleObj name="Equation" r:id="rId11" imgW="8125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4975"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33805" name="Equation" r:id="rId12" imgW="685800" imgH="317160" progId="Equation.DSMT4">
                  <p:embed/>
                </p:oleObj>
              </mc:Choice>
              <mc:Fallback>
                <p:oleObj name="Equation" r:id="rId12" imgW="685800" imgH="317160" progId="Equation.DSMT4">
                  <p:embed/>
                  <p:pic>
                    <p:nvPicPr>
                      <p:cNvPr id="0" name="Object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33806" name="Equation" r:id="rId14" imgW="1460160" imgH="444240" progId="Equation.DSMT4">
                  <p:embed/>
                </p:oleObj>
              </mc:Choice>
              <mc:Fallback>
                <p:oleObj name="Equation" r:id="rId14" imgW="1460160" imgH="444240" progId="Equation.DSMT4">
                  <p:embed/>
                  <p:pic>
                    <p:nvPicPr>
                      <p:cNvPr id="0" name="Object 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962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23962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Next we will demonstrate that the sum of the products of the values of </a:t>
            </a:r>
            <a:r>
              <a:rPr lang="en-GB" sz="1500" b="1" i="1"/>
              <a:t>X</a:t>
            </a:r>
            <a:r>
              <a:rPr lang="en-GB" sz="1500" b="1"/>
              <a:t> and the residuals is zero.</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8"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4"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39777"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39778" name="Equation" r:id="rId5" imgW="1460160" imgH="444240" progId="Equation.DSMT4">
                  <p:embed/>
                </p:oleObj>
              </mc:Choice>
              <mc:Fallback>
                <p:oleObj name="Equation" r:id="rId5" imgW="1460160" imgH="4442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39779" name="Equation" r:id="rId7" imgW="812447" imgH="368140" progId="Equation.3">
                  <p:embed/>
                </p:oleObj>
              </mc:Choice>
              <mc:Fallback>
                <p:oleObj name="Equation" r:id="rId7" imgW="812447" imgH="368140" progId="Equation.3">
                  <p:embed/>
                  <p:pic>
                    <p:nvPicPr>
                      <p:cNvPr id="0" name="Object 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1893600"/>
            <a:ext cx="9144000" cy="3516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9"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064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24065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start </a:t>
            </a:r>
            <a:r>
              <a:rPr lang="en-GB" sz="1500" b="1" dirty="0" smtClean="0"/>
              <a:t>again by recalling the expression for </a:t>
            </a:r>
            <a:r>
              <a:rPr lang="en-GB" sz="1500" b="1" i="1" dirty="0" smtClean="0"/>
              <a:t>RSS</a:t>
            </a:r>
            <a:r>
              <a:rPr lang="en-GB" sz="1500" b="1" dirty="0" smtClean="0"/>
              <a:t>. Now we consider the second normal equation, the condition that the partial derivative of </a:t>
            </a:r>
            <a:r>
              <a:rPr lang="en-GB" sz="1500" b="1" i="1" dirty="0" smtClean="0"/>
              <a:t>RSS</a:t>
            </a:r>
            <a:r>
              <a:rPr lang="en-GB" sz="1500" b="1" dirty="0" smtClean="0"/>
              <a:t> with respect to </a:t>
            </a:r>
            <a:r>
              <a:rPr lang="en-GB" sz="1500" b="1" i="1" dirty="0" smtClean="0"/>
              <a:t>b</a:t>
            </a:r>
            <a:r>
              <a:rPr lang="en-GB" sz="1500" b="1" baseline="-25000" dirty="0" smtClean="0"/>
              <a:t>2</a:t>
            </a:r>
            <a:r>
              <a:rPr lang="en-GB" sz="1500" b="1" dirty="0" smtClean="0"/>
              <a:t> should be zero. The OLS coefficients must satisfy this condition.</a:t>
            </a:r>
            <a:endParaRPr lang="en-GB" sz="1500" b="1" dirty="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3"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5"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40892"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123380860"/>
              </p:ext>
            </p:extLst>
          </p:nvPr>
        </p:nvGraphicFramePr>
        <p:xfrm>
          <a:off x="650875" y="1952625"/>
          <a:ext cx="8332788" cy="442913"/>
        </p:xfrm>
        <a:graphic>
          <a:graphicData uri="http://schemas.openxmlformats.org/presentationml/2006/ole">
            <mc:AlternateContent xmlns:mc="http://schemas.openxmlformats.org/markup-compatibility/2006">
              <mc:Choice xmlns:v="urn:schemas-microsoft-com:vml" Requires="v">
                <p:oleObj spid="_x0000_s240893" name="Equation" r:id="rId5" imgW="8331200" imgH="444500" progId="Equation.3">
                  <p:embed/>
                </p:oleObj>
              </mc:Choice>
              <mc:Fallback>
                <p:oleObj name="Equation" r:id="rId5" imgW="8331200" imgH="44450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95262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52760477"/>
              </p:ext>
            </p:extLst>
          </p:nvPr>
        </p:nvGraphicFramePr>
        <p:xfrm>
          <a:off x="547688" y="2590800"/>
          <a:ext cx="6681787" cy="800100"/>
        </p:xfrm>
        <a:graphic>
          <a:graphicData uri="http://schemas.openxmlformats.org/presentationml/2006/ole">
            <mc:AlternateContent xmlns:mc="http://schemas.openxmlformats.org/markup-compatibility/2006">
              <mc:Choice xmlns:v="urn:schemas-microsoft-com:vml" Requires="v">
                <p:oleObj spid="_x0000_s240894" name="Equation" r:id="rId7" imgW="6680160" imgH="799920" progId="Equation.DSMT4">
                  <p:embed/>
                </p:oleObj>
              </mc:Choice>
              <mc:Fallback>
                <p:oleObj name="Equation" r:id="rId7" imgW="6680160" imgH="799920"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88" y="2590800"/>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40895" name="Equation" r:id="rId9" imgW="812447" imgH="368140" progId="Equation.3">
                  <p:embed/>
                </p:oleObj>
              </mc:Choice>
              <mc:Fallback>
                <p:oleObj name="Equation" r:id="rId9" imgW="812447" imgH="368140" progId="Equation.3">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4269211175"/>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40896" name="Equation" r:id="rId11" imgW="1460160" imgH="444240" progId="Equation.DSMT4">
                  <p:embed/>
                </p:oleObj>
              </mc:Choice>
              <mc:Fallback>
                <p:oleObj name="Equation" r:id="rId11" imgW="1460160" imgH="4442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1893600"/>
            <a:ext cx="9144000" cy="3516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9"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064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24065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a:t>
            </a:r>
            <a:r>
              <a:rPr lang="en-GB" sz="1500" b="1" dirty="0" smtClean="0"/>
              <a:t>divide through by ‒2 and rearrange.</a:t>
            </a:r>
            <a:endParaRPr lang="en-GB" sz="1500" b="1" dirty="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3"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5"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1907118671"/>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94986"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562964705"/>
              </p:ext>
            </p:extLst>
          </p:nvPr>
        </p:nvGraphicFramePr>
        <p:xfrm>
          <a:off x="650875" y="1952625"/>
          <a:ext cx="8332788" cy="442913"/>
        </p:xfrm>
        <a:graphic>
          <a:graphicData uri="http://schemas.openxmlformats.org/presentationml/2006/ole">
            <mc:AlternateContent xmlns:mc="http://schemas.openxmlformats.org/markup-compatibility/2006">
              <mc:Choice xmlns:v="urn:schemas-microsoft-com:vml" Requires="v">
                <p:oleObj spid="_x0000_s294987" name="Equation" r:id="rId5" imgW="8331200" imgH="444500" progId="Equation.3">
                  <p:embed/>
                </p:oleObj>
              </mc:Choice>
              <mc:Fallback>
                <p:oleObj name="Equation" r:id="rId5" imgW="83312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95262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981999754"/>
              </p:ext>
            </p:extLst>
          </p:nvPr>
        </p:nvGraphicFramePr>
        <p:xfrm>
          <a:off x="547688" y="2590800"/>
          <a:ext cx="6681787" cy="800100"/>
        </p:xfrm>
        <a:graphic>
          <a:graphicData uri="http://schemas.openxmlformats.org/presentationml/2006/ole">
            <mc:AlternateContent xmlns:mc="http://schemas.openxmlformats.org/markup-compatibility/2006">
              <mc:Choice xmlns:v="urn:schemas-microsoft-com:vml" Requires="v">
                <p:oleObj spid="_x0000_s294988" name="Equation" r:id="rId7" imgW="6680160" imgH="799920" progId="Equation.DSMT4">
                  <p:embed/>
                </p:oleObj>
              </mc:Choice>
              <mc:Fallback>
                <p:oleObj name="Equation" r:id="rId7" imgW="6680160" imgH="7999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88" y="2590800"/>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79024990"/>
              </p:ext>
            </p:extLst>
          </p:nvPr>
        </p:nvGraphicFramePr>
        <p:xfrm>
          <a:off x="3106738" y="3448050"/>
          <a:ext cx="4114800" cy="457200"/>
        </p:xfrm>
        <a:graphic>
          <a:graphicData uri="http://schemas.openxmlformats.org/presentationml/2006/ole">
            <mc:AlternateContent xmlns:mc="http://schemas.openxmlformats.org/markup-compatibility/2006">
              <mc:Choice xmlns:v="urn:schemas-microsoft-com:vml" Requires="v">
                <p:oleObj spid="_x0000_s294989" name="Equation" r:id="rId9" imgW="4114800" imgH="457200" progId="Equation.DSMT4">
                  <p:embed/>
                </p:oleObj>
              </mc:Choice>
              <mc:Fallback>
                <p:oleObj name="Equation" r:id="rId9" imgW="4114800" imgH="457200" progId="Equation.DSMT4">
                  <p:embed/>
                  <p:pic>
                    <p:nvPicPr>
                      <p:cNvPr id="0" name=""/>
                      <p:cNvPicPr>
                        <a:picLocks noChangeAspect="1" noChangeArrowheads="1"/>
                      </p:cNvPicPr>
                      <p:nvPr/>
                    </p:nvPicPr>
                    <p:blipFill>
                      <a:blip r:embed="rId10"/>
                      <a:srcRect/>
                      <a:stretch>
                        <a:fillRect/>
                      </a:stretch>
                    </p:blipFill>
                    <p:spPr bwMode="auto">
                      <a:xfrm>
                        <a:off x="3106738" y="3448050"/>
                        <a:ext cx="4114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534580729"/>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94990" name="Equation" r:id="rId11" imgW="812447" imgH="368140" progId="Equation.3">
                  <p:embed/>
                </p:oleObj>
              </mc:Choice>
              <mc:Fallback>
                <p:oleObj name="Equation" r:id="rId11" imgW="812447" imgH="3681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4269211175"/>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94991" name="Equation" r:id="rId13" imgW="1460160" imgH="444240" progId="Equation.DSMT4">
                  <p:embed/>
                </p:oleObj>
              </mc:Choice>
              <mc:Fallback>
                <p:oleObj name="Equation" r:id="rId13" imgW="1460160" imgH="44424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368622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1893600"/>
            <a:ext cx="9144000" cy="3516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9"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064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24065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Hence we obtain the expression shown.</a:t>
            </a:r>
            <a:endParaRPr lang="en-GB" sz="1500" b="1" dirty="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3"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5"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121420381"/>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96022"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953339619"/>
              </p:ext>
            </p:extLst>
          </p:nvPr>
        </p:nvGraphicFramePr>
        <p:xfrm>
          <a:off x="650875" y="1952625"/>
          <a:ext cx="8332788" cy="442913"/>
        </p:xfrm>
        <a:graphic>
          <a:graphicData uri="http://schemas.openxmlformats.org/presentationml/2006/ole">
            <mc:AlternateContent xmlns:mc="http://schemas.openxmlformats.org/markup-compatibility/2006">
              <mc:Choice xmlns:v="urn:schemas-microsoft-com:vml" Requires="v">
                <p:oleObj spid="_x0000_s296023" name="Equation" r:id="rId5" imgW="8331200" imgH="444500" progId="Equation.3">
                  <p:embed/>
                </p:oleObj>
              </mc:Choice>
              <mc:Fallback>
                <p:oleObj name="Equation" r:id="rId5" imgW="83312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95262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690893078"/>
              </p:ext>
            </p:extLst>
          </p:nvPr>
        </p:nvGraphicFramePr>
        <p:xfrm>
          <a:off x="547688" y="2590800"/>
          <a:ext cx="6681787" cy="800100"/>
        </p:xfrm>
        <a:graphic>
          <a:graphicData uri="http://schemas.openxmlformats.org/presentationml/2006/ole">
            <mc:AlternateContent xmlns:mc="http://schemas.openxmlformats.org/markup-compatibility/2006">
              <mc:Choice xmlns:v="urn:schemas-microsoft-com:vml" Requires="v">
                <p:oleObj spid="_x0000_s296024" name="Equation" r:id="rId7" imgW="6680160" imgH="799920" progId="Equation.DSMT4">
                  <p:embed/>
                </p:oleObj>
              </mc:Choice>
              <mc:Fallback>
                <p:oleObj name="Equation" r:id="rId7" imgW="6680160" imgH="7999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88" y="2590800"/>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16327694"/>
              </p:ext>
            </p:extLst>
          </p:nvPr>
        </p:nvGraphicFramePr>
        <p:xfrm>
          <a:off x="3106738" y="3448050"/>
          <a:ext cx="4114800" cy="457200"/>
        </p:xfrm>
        <a:graphic>
          <a:graphicData uri="http://schemas.openxmlformats.org/presentationml/2006/ole">
            <mc:AlternateContent xmlns:mc="http://schemas.openxmlformats.org/markup-compatibility/2006">
              <mc:Choice xmlns:v="urn:schemas-microsoft-com:vml" Requires="v">
                <p:oleObj spid="_x0000_s296025" name="Equation" r:id="rId9" imgW="4114800" imgH="457200" progId="Equation.DSMT4">
                  <p:embed/>
                </p:oleObj>
              </mc:Choice>
              <mc:Fallback>
                <p:oleObj name="Equation" r:id="rId9" imgW="4114800" imgH="457200" progId="Equation.DSMT4">
                  <p:embed/>
                  <p:pic>
                    <p:nvPicPr>
                      <p:cNvPr id="0" name=""/>
                      <p:cNvPicPr>
                        <a:picLocks noChangeAspect="1" noChangeArrowheads="1"/>
                      </p:cNvPicPr>
                      <p:nvPr/>
                    </p:nvPicPr>
                    <p:blipFill>
                      <a:blip r:embed="rId10"/>
                      <a:srcRect/>
                      <a:stretch>
                        <a:fillRect/>
                      </a:stretch>
                    </p:blipFill>
                    <p:spPr bwMode="auto">
                      <a:xfrm>
                        <a:off x="3106738" y="3448050"/>
                        <a:ext cx="4114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02813827"/>
              </p:ext>
            </p:extLst>
          </p:nvPr>
        </p:nvGraphicFramePr>
        <p:xfrm>
          <a:off x="3960813" y="4127500"/>
          <a:ext cx="3263900" cy="508000"/>
        </p:xfrm>
        <a:graphic>
          <a:graphicData uri="http://schemas.openxmlformats.org/presentationml/2006/ole">
            <mc:AlternateContent xmlns:mc="http://schemas.openxmlformats.org/markup-compatibility/2006">
              <mc:Choice xmlns:v="urn:schemas-microsoft-com:vml" Requires="v">
                <p:oleObj spid="_x0000_s296026" name="Equation" r:id="rId11" imgW="3263760" imgH="507960" progId="Equation.DSMT4">
                  <p:embed/>
                </p:oleObj>
              </mc:Choice>
              <mc:Fallback>
                <p:oleObj name="Equation" r:id="rId11" imgW="3263760" imgH="507960" progId="Equation.DSMT4">
                  <p:embed/>
                  <p:pic>
                    <p:nvPicPr>
                      <p:cNvPr id="0" name=""/>
                      <p:cNvPicPr>
                        <a:picLocks noChangeAspect="1" noChangeArrowheads="1"/>
                      </p:cNvPicPr>
                      <p:nvPr/>
                    </p:nvPicPr>
                    <p:blipFill>
                      <a:blip r:embed="rId12"/>
                      <a:srcRect/>
                      <a:stretch>
                        <a:fillRect/>
                      </a:stretch>
                    </p:blipFill>
                    <p:spPr bwMode="auto">
                      <a:xfrm>
                        <a:off x="3960813" y="4127500"/>
                        <a:ext cx="3263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453666631"/>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96027" name="Equation" r:id="rId13" imgW="812447" imgH="368140" progId="Equation.3">
                  <p:embed/>
                </p:oleObj>
              </mc:Choice>
              <mc:Fallback>
                <p:oleObj name="Equation" r:id="rId13" imgW="812447" imgH="3681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4269211175"/>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96028" name="Equation" r:id="rId15" imgW="1460160" imgH="444240" progId="Equation.DSMT4">
                  <p:embed/>
                </p:oleObj>
              </mc:Choice>
              <mc:Fallback>
                <p:oleObj name="Equation" r:id="rId15" imgW="1460160" imgH="4442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225678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1893600"/>
            <a:ext cx="9144000" cy="3516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9"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064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24065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This gives us what we want.</a:t>
            </a:r>
            <a:endParaRPr lang="en-GB" sz="1500" b="1" dirty="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3"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5"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3929165007"/>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97070"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26446335"/>
              </p:ext>
            </p:extLst>
          </p:nvPr>
        </p:nvGraphicFramePr>
        <p:xfrm>
          <a:off x="650875" y="1952625"/>
          <a:ext cx="8332788" cy="442913"/>
        </p:xfrm>
        <a:graphic>
          <a:graphicData uri="http://schemas.openxmlformats.org/presentationml/2006/ole">
            <mc:AlternateContent xmlns:mc="http://schemas.openxmlformats.org/markup-compatibility/2006">
              <mc:Choice xmlns:v="urn:schemas-microsoft-com:vml" Requires="v">
                <p:oleObj spid="_x0000_s297071" name="Equation" r:id="rId5" imgW="8331200" imgH="444500" progId="Equation.3">
                  <p:embed/>
                </p:oleObj>
              </mc:Choice>
              <mc:Fallback>
                <p:oleObj name="Equation" r:id="rId5" imgW="83312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95262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129473076"/>
              </p:ext>
            </p:extLst>
          </p:nvPr>
        </p:nvGraphicFramePr>
        <p:xfrm>
          <a:off x="547688" y="2590800"/>
          <a:ext cx="6681787" cy="800100"/>
        </p:xfrm>
        <a:graphic>
          <a:graphicData uri="http://schemas.openxmlformats.org/presentationml/2006/ole">
            <mc:AlternateContent xmlns:mc="http://schemas.openxmlformats.org/markup-compatibility/2006">
              <mc:Choice xmlns:v="urn:schemas-microsoft-com:vml" Requires="v">
                <p:oleObj spid="_x0000_s297072" name="Equation" r:id="rId7" imgW="6680160" imgH="799920" progId="Equation.DSMT4">
                  <p:embed/>
                </p:oleObj>
              </mc:Choice>
              <mc:Fallback>
                <p:oleObj name="Equation" r:id="rId7" imgW="6680160" imgH="7999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88" y="2590800"/>
                        <a:ext cx="6681787"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533204649"/>
              </p:ext>
            </p:extLst>
          </p:nvPr>
        </p:nvGraphicFramePr>
        <p:xfrm>
          <a:off x="3106738" y="3448050"/>
          <a:ext cx="4114800" cy="457200"/>
        </p:xfrm>
        <a:graphic>
          <a:graphicData uri="http://schemas.openxmlformats.org/presentationml/2006/ole">
            <mc:AlternateContent xmlns:mc="http://schemas.openxmlformats.org/markup-compatibility/2006">
              <mc:Choice xmlns:v="urn:schemas-microsoft-com:vml" Requires="v">
                <p:oleObj spid="_x0000_s297073" name="Equation" r:id="rId9" imgW="4114800" imgH="457200" progId="Equation.DSMT4">
                  <p:embed/>
                </p:oleObj>
              </mc:Choice>
              <mc:Fallback>
                <p:oleObj name="Equation" r:id="rId9" imgW="4114800" imgH="457200" progId="Equation.DSMT4">
                  <p:embed/>
                  <p:pic>
                    <p:nvPicPr>
                      <p:cNvPr id="0" name=""/>
                      <p:cNvPicPr>
                        <a:picLocks noChangeAspect="1" noChangeArrowheads="1"/>
                      </p:cNvPicPr>
                      <p:nvPr/>
                    </p:nvPicPr>
                    <p:blipFill>
                      <a:blip r:embed="rId10"/>
                      <a:srcRect/>
                      <a:stretch>
                        <a:fillRect/>
                      </a:stretch>
                    </p:blipFill>
                    <p:spPr bwMode="auto">
                      <a:xfrm>
                        <a:off x="3106738" y="3448050"/>
                        <a:ext cx="4114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08423660"/>
              </p:ext>
            </p:extLst>
          </p:nvPr>
        </p:nvGraphicFramePr>
        <p:xfrm>
          <a:off x="3960813" y="4127500"/>
          <a:ext cx="3263900" cy="508000"/>
        </p:xfrm>
        <a:graphic>
          <a:graphicData uri="http://schemas.openxmlformats.org/presentationml/2006/ole">
            <mc:AlternateContent xmlns:mc="http://schemas.openxmlformats.org/markup-compatibility/2006">
              <mc:Choice xmlns:v="urn:schemas-microsoft-com:vml" Requires="v">
                <p:oleObj spid="_x0000_s297074" name="Equation" r:id="rId11" imgW="3263760" imgH="507960" progId="Equation.DSMT4">
                  <p:embed/>
                </p:oleObj>
              </mc:Choice>
              <mc:Fallback>
                <p:oleObj name="Equation" r:id="rId11" imgW="3263760" imgH="507960" progId="Equation.DSMT4">
                  <p:embed/>
                  <p:pic>
                    <p:nvPicPr>
                      <p:cNvPr id="0" name=""/>
                      <p:cNvPicPr>
                        <a:picLocks noChangeAspect="1" noChangeArrowheads="1"/>
                      </p:cNvPicPr>
                      <p:nvPr/>
                    </p:nvPicPr>
                    <p:blipFill>
                      <a:blip r:embed="rId12"/>
                      <a:srcRect/>
                      <a:stretch>
                        <a:fillRect/>
                      </a:stretch>
                    </p:blipFill>
                    <p:spPr bwMode="auto">
                      <a:xfrm>
                        <a:off x="3960813" y="4127500"/>
                        <a:ext cx="3263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566107949"/>
              </p:ext>
            </p:extLst>
          </p:nvPr>
        </p:nvGraphicFramePr>
        <p:xfrm>
          <a:off x="5776913" y="4730750"/>
          <a:ext cx="1460500" cy="444500"/>
        </p:xfrm>
        <a:graphic>
          <a:graphicData uri="http://schemas.openxmlformats.org/presentationml/2006/ole">
            <mc:AlternateContent xmlns:mc="http://schemas.openxmlformats.org/markup-compatibility/2006">
              <mc:Choice xmlns:v="urn:schemas-microsoft-com:vml" Requires="v">
                <p:oleObj spid="_x0000_s297075" name="Equation" r:id="rId13" imgW="1460160" imgH="444240" progId="Equation.DSMT4">
                  <p:embed/>
                </p:oleObj>
              </mc:Choice>
              <mc:Fallback>
                <p:oleObj name="Equation" r:id="rId13" imgW="1460160" imgH="444240" progId="Equation.DSMT4">
                  <p:embed/>
                  <p:pic>
                    <p:nvPicPr>
                      <p:cNvPr id="0" name=""/>
                      <p:cNvPicPr>
                        <a:picLocks noChangeAspect="1" noChangeArrowheads="1"/>
                      </p:cNvPicPr>
                      <p:nvPr/>
                    </p:nvPicPr>
                    <p:blipFill>
                      <a:blip r:embed="rId14"/>
                      <a:srcRect/>
                      <a:stretch>
                        <a:fillRect/>
                      </a:stretch>
                    </p:blipFill>
                    <p:spPr bwMode="auto">
                      <a:xfrm>
                        <a:off x="5776913" y="4730750"/>
                        <a:ext cx="14605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5"/>
          <p:cNvSpPr>
            <a:spLocks noChangeArrowheads="1"/>
          </p:cNvSpPr>
          <p:nvPr/>
        </p:nvSpPr>
        <p:spPr bwMode="auto">
          <a:xfrm>
            <a:off x="881062" y="4957538"/>
            <a:ext cx="3557588" cy="549500"/>
          </a:xfrm>
          <a:prstGeom prst="rect">
            <a:avLst/>
          </a:prstGeom>
          <a:solidFill>
            <a:srgbClr val="F8F8FA"/>
          </a:solidFill>
          <a:ln>
            <a:noFill/>
          </a:ln>
          <a:effectLst>
            <a:innerShdw blurRad="114300">
              <a:srgbClr val="003366"/>
            </a:innerShdw>
          </a:effectLst>
        </p:spPr>
        <p:txBody>
          <a:bodyPr/>
          <a:lstStyle/>
          <a:p>
            <a:pPr>
              <a:defRPr/>
            </a:pPr>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2017651365"/>
              </p:ext>
            </p:extLst>
          </p:nvPr>
        </p:nvGraphicFramePr>
        <p:xfrm>
          <a:off x="958850" y="5010150"/>
          <a:ext cx="3429000" cy="430213"/>
        </p:xfrm>
        <a:graphic>
          <a:graphicData uri="http://schemas.openxmlformats.org/presentationml/2006/ole">
            <mc:AlternateContent xmlns:mc="http://schemas.openxmlformats.org/markup-compatibility/2006">
              <mc:Choice xmlns:v="urn:schemas-microsoft-com:vml" Requires="v">
                <p:oleObj spid="_x0000_s297076" name="Equation" r:id="rId15" imgW="3429000" imgH="431640" progId="Equation.DSMT4">
                  <p:embed/>
                </p:oleObj>
              </mc:Choice>
              <mc:Fallback>
                <p:oleObj name="Equation" r:id="rId15" imgW="3429000" imgH="431640" progId="Equation.DSMT4">
                  <p:embed/>
                  <p:pic>
                    <p:nvPicPr>
                      <p:cNvPr id="0" name=""/>
                      <p:cNvPicPr>
                        <a:picLocks noChangeAspect="1" noChangeArrowheads="1"/>
                      </p:cNvPicPr>
                      <p:nvPr/>
                    </p:nvPicPr>
                    <p:blipFill>
                      <a:blip r:embed="rId16"/>
                      <a:srcRect/>
                      <a:stretch>
                        <a:fillRect/>
                      </a:stretch>
                    </p:blipFill>
                    <p:spPr bwMode="auto">
                      <a:xfrm>
                        <a:off x="958850" y="5010150"/>
                        <a:ext cx="3429000"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577895480"/>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97077" name="Equation" r:id="rId17" imgW="812447" imgH="368140" progId="Equation.3">
                  <p:embed/>
                </p:oleObj>
              </mc:Choice>
              <mc:Fallback>
                <p:oleObj name="Equation" r:id="rId17" imgW="812447" imgH="36814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4269211175"/>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97078" name="Equation" r:id="rId19" imgW="1460160" imgH="444240" progId="Equation.DSMT4">
                  <p:embed/>
                </p:oleObj>
              </mc:Choice>
              <mc:Fallback>
                <p:oleObj name="Equation" r:id="rId19" imgW="1460160" imgH="44424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250924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474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18</a:t>
            </a:r>
          </a:p>
        </p:txBody>
      </p:sp>
      <p:sp>
        <p:nvSpPr>
          <p:cNvPr id="24474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Finally, as a by-product of this last result, </a:t>
            </a:r>
            <a:r>
              <a:rPr lang="en-GB" b="1" dirty="0"/>
              <a:t>we will demonstrate that the sum of the products of the fitted values of </a:t>
            </a:r>
            <a:r>
              <a:rPr lang="en-GB" b="1" i="1" dirty="0"/>
              <a:t>Y</a:t>
            </a:r>
            <a:r>
              <a:rPr lang="en-GB" b="1" dirty="0"/>
              <a:t> and the residuals is zero.</a:t>
            </a:r>
            <a:r>
              <a:rPr lang="en-GB" sz="1500" b="1" dirty="0"/>
              <a:t> </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1"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3"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44939"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44940" name="Equation" r:id="rId5" imgW="812447" imgH="368140" progId="Equation.3">
                  <p:embed/>
                </p:oleObj>
              </mc:Choice>
              <mc:Fallback>
                <p:oleObj name="Equation" r:id="rId5" imgW="812447" imgH="368140" progId="Equation.3">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4269211175"/>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44941" name="Equation" r:id="rId7" imgW="1460160" imgH="444240" progId="Equation.DSMT4">
                  <p:embed/>
                </p:oleObj>
              </mc:Choice>
              <mc:Fallback>
                <p:oleObj name="Equation" r:id="rId7" imgW="1460160" imgH="4442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Rectangle 8"/>
          <p:cNvSpPr>
            <a:spLocks noChangeArrowheads="1"/>
          </p:cNvSpPr>
          <p:nvPr/>
        </p:nvSpPr>
        <p:spPr bwMode="auto">
          <a:xfrm>
            <a:off x="5194800" y="1244600"/>
            <a:ext cx="157680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0" name="Object 11"/>
          <p:cNvGraphicFramePr>
            <a:graphicFrameLocks noChangeAspect="1"/>
          </p:cNvGraphicFramePr>
          <p:nvPr>
            <p:extLst>
              <p:ext uri="{D42A27DB-BD31-4B8C-83A1-F6EECF244321}">
                <p14:modId xmlns:p14="http://schemas.microsoft.com/office/powerpoint/2010/main" val="277377861"/>
              </p:ext>
            </p:extLst>
          </p:nvPr>
        </p:nvGraphicFramePr>
        <p:xfrm>
          <a:off x="5346700" y="1252538"/>
          <a:ext cx="1358900" cy="457200"/>
        </p:xfrm>
        <a:graphic>
          <a:graphicData uri="http://schemas.openxmlformats.org/presentationml/2006/ole">
            <mc:AlternateContent xmlns:mc="http://schemas.openxmlformats.org/markup-compatibility/2006">
              <mc:Choice xmlns:v="urn:schemas-microsoft-com:vml" Requires="v">
                <p:oleObj spid="_x0000_s244942" name="Equation" r:id="rId9" imgW="1358640" imgH="457200" progId="Equation.DSMT4">
                  <p:embed/>
                </p:oleObj>
              </mc:Choice>
              <mc:Fallback>
                <p:oleObj name="Equation" r:id="rId9" imgW="1358640" imgH="457200" progId="Equation.DSMT4">
                  <p:embed/>
                  <p:pic>
                    <p:nvPicPr>
                      <p:cNvPr id="0" name=""/>
                      <p:cNvPicPr>
                        <a:picLocks noChangeAspect="1" noChangeArrowheads="1"/>
                      </p:cNvPicPr>
                      <p:nvPr/>
                    </p:nvPicPr>
                    <p:blipFill>
                      <a:blip r:embed="rId10"/>
                      <a:srcRect/>
                      <a:stretch>
                        <a:fillRect/>
                      </a:stretch>
                    </p:blipFill>
                    <p:spPr bwMode="auto">
                      <a:xfrm>
                        <a:off x="5346700" y="1252538"/>
                        <a:ext cx="135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920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7920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a:t>
            </a:r>
            <a:endParaRPr lang="en-US" sz="1000">
              <a:solidFill>
                <a:srgbClr val="3366FF"/>
              </a:solidFill>
            </a:endParaRPr>
          </a:p>
        </p:txBody>
      </p:sp>
      <p:sp>
        <p:nvSpPr>
          <p:cNvPr id="179236" name="Text Box 36"/>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sequence explains measures of goodness of fit in regression analysis.  It is convenient to start by demonstrating </a:t>
            </a:r>
            <a:r>
              <a:rPr lang="en-GB" sz="1500" b="1" dirty="0" smtClean="0"/>
              <a:t>two </a:t>
            </a:r>
            <a:r>
              <a:rPr lang="en-GB" sz="1500" b="1" dirty="0"/>
              <a:t>useful results.  The first is that the mean value of the residuals must be zero.</a:t>
            </a:r>
            <a:endParaRPr lang="en-GB" sz="1500" b="1" dirty="0">
              <a:latin typeface="Times New Roman" pitchFamily="18" charset="0"/>
            </a:endParaRPr>
          </a:p>
        </p:txBody>
      </p:sp>
      <p:sp>
        <p:nvSpPr>
          <p:cNvPr id="18"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497135264"/>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179327"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179328" name="Equation" r:id="rId5" imgW="1460160" imgH="444240" progId="Equation.DSMT4">
                  <p:embed/>
                </p:oleObj>
              </mc:Choice>
              <mc:Fallback>
                <p:oleObj name="Equation" r:id="rId5" imgW="1460160" imgH="4442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6"/>
          <p:cNvSpPr>
            <a:spLocks noChangeArrowheads="1"/>
          </p:cNvSpPr>
          <p:nvPr/>
        </p:nvSpPr>
        <p:spPr bwMode="auto">
          <a:xfrm>
            <a:off x="0" y="1893600"/>
            <a:ext cx="9144000" cy="2383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30"/>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576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24577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start by substituting for the fitted value of </a:t>
            </a:r>
            <a:r>
              <a:rPr lang="en-GB" sz="1500" b="1" i="1"/>
              <a:t>Y</a:t>
            </a:r>
            <a:r>
              <a:rPr lang="en-GB" sz="1500" b="1"/>
              <a:t>.</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3"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5"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sp>
        <p:nvSpPr>
          <p:cNvPr id="29" name="Rectangle 5"/>
          <p:cNvSpPr>
            <a:spLocks noChangeArrowheads="1"/>
          </p:cNvSpPr>
          <p:nvPr/>
        </p:nvSpPr>
        <p:spPr bwMode="auto">
          <a:xfrm>
            <a:off x="6415087" y="2069876"/>
            <a:ext cx="1995488" cy="5495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0" name="Object 17"/>
          <p:cNvGraphicFramePr>
            <a:graphicFrameLocks noChangeAspect="1"/>
          </p:cNvGraphicFramePr>
          <p:nvPr>
            <p:extLst>
              <p:ext uri="{D42A27DB-BD31-4B8C-83A1-F6EECF244321}">
                <p14:modId xmlns:p14="http://schemas.microsoft.com/office/powerpoint/2010/main" val="3178309332"/>
              </p:ext>
            </p:extLst>
          </p:nvPr>
        </p:nvGraphicFramePr>
        <p:xfrm>
          <a:off x="6502400" y="2119313"/>
          <a:ext cx="1803400" cy="430212"/>
        </p:xfrm>
        <a:graphic>
          <a:graphicData uri="http://schemas.openxmlformats.org/presentationml/2006/ole">
            <mc:AlternateContent xmlns:mc="http://schemas.openxmlformats.org/markup-compatibility/2006">
              <mc:Choice xmlns:v="urn:schemas-microsoft-com:vml" Requires="v">
                <p:oleObj spid="_x0000_s246046" name="Equation" r:id="rId3" imgW="1803240" imgH="431640" progId="Equation.DSMT4">
                  <p:embed/>
                </p:oleObj>
              </mc:Choice>
              <mc:Fallback>
                <p:oleObj name="Equation" r:id="rId3" imgW="1803240" imgH="431640" progId="Equation.DSMT4">
                  <p:embed/>
                  <p:pic>
                    <p:nvPicPr>
                      <p:cNvPr id="0" name=""/>
                      <p:cNvPicPr>
                        <a:picLocks noChangeAspect="1" noChangeArrowheads="1"/>
                      </p:cNvPicPr>
                      <p:nvPr/>
                    </p:nvPicPr>
                    <p:blipFill>
                      <a:blip r:embed="rId4"/>
                      <a:srcRect/>
                      <a:stretch>
                        <a:fillRect/>
                      </a:stretch>
                    </p:blipFill>
                    <p:spPr bwMode="auto">
                      <a:xfrm>
                        <a:off x="6502400" y="2119313"/>
                        <a:ext cx="1803400"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46047" name="Equation" r:id="rId5" imgW="685800" imgH="317160" progId="Equation.DSMT4">
                  <p:embed/>
                </p:oleObj>
              </mc:Choice>
              <mc:Fallback>
                <p:oleObj name="Equation" r:id="rId5" imgW="685800" imgH="31716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46048" name="Equation" r:id="rId7" imgW="812447" imgH="368140" progId="Equation.3">
                  <p:embed/>
                </p:oleObj>
              </mc:Choice>
              <mc:Fallback>
                <p:oleObj name="Equation" r:id="rId7" imgW="812447" imgH="368140" progId="Equation.3">
                  <p:embed/>
                  <p:pic>
                    <p:nvPicPr>
                      <p:cNvPr id="0" name="Object 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2365328151"/>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46049" name="Equation" r:id="rId9" imgW="1460160" imgH="444240" progId="Equation.DSMT4">
                  <p:embed/>
                </p:oleObj>
              </mc:Choice>
              <mc:Fallback>
                <p:oleObj name="Equation" r:id="rId9" imgW="1460160" imgH="4442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72323410"/>
              </p:ext>
            </p:extLst>
          </p:nvPr>
        </p:nvGraphicFramePr>
        <p:xfrm>
          <a:off x="2603500" y="2105025"/>
          <a:ext cx="3876675" cy="1752600"/>
        </p:xfrm>
        <a:graphic>
          <a:graphicData uri="http://schemas.openxmlformats.org/presentationml/2006/ole">
            <mc:AlternateContent xmlns:mc="http://schemas.openxmlformats.org/markup-compatibility/2006">
              <mc:Choice xmlns:v="urn:schemas-microsoft-com:vml" Requires="v">
                <p:oleObj spid="_x0000_s246050" name="Equation" r:id="rId11" imgW="3873500" imgH="1765300" progId="Equation.DSMT4">
                  <p:embed/>
                </p:oleObj>
              </mc:Choice>
              <mc:Fallback>
                <p:oleObj name="Equation" r:id="rId11" imgW="3873500" imgH="1765300"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03500" y="2105025"/>
                        <a:ext cx="38766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5774" name="Rectangle 14"/>
          <p:cNvSpPr>
            <a:spLocks noChangeArrowheads="1"/>
          </p:cNvSpPr>
          <p:nvPr/>
        </p:nvSpPr>
        <p:spPr bwMode="auto">
          <a:xfrm>
            <a:off x="3276600" y="2709863"/>
            <a:ext cx="3382963" cy="14144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8"/>
          <p:cNvSpPr>
            <a:spLocks noChangeArrowheads="1"/>
          </p:cNvSpPr>
          <p:nvPr/>
        </p:nvSpPr>
        <p:spPr bwMode="auto">
          <a:xfrm>
            <a:off x="5194800" y="1244600"/>
            <a:ext cx="157680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6" name="Object 11"/>
          <p:cNvGraphicFramePr>
            <a:graphicFrameLocks noChangeAspect="1"/>
          </p:cNvGraphicFramePr>
          <p:nvPr>
            <p:extLst>
              <p:ext uri="{D42A27DB-BD31-4B8C-83A1-F6EECF244321}">
                <p14:modId xmlns:p14="http://schemas.microsoft.com/office/powerpoint/2010/main" val="277377861"/>
              </p:ext>
            </p:extLst>
          </p:nvPr>
        </p:nvGraphicFramePr>
        <p:xfrm>
          <a:off x="5346700" y="1252538"/>
          <a:ext cx="1358900" cy="457200"/>
        </p:xfrm>
        <a:graphic>
          <a:graphicData uri="http://schemas.openxmlformats.org/presentationml/2006/ole">
            <mc:AlternateContent xmlns:mc="http://schemas.openxmlformats.org/markup-compatibility/2006">
              <mc:Choice xmlns:v="urn:schemas-microsoft-com:vml" Requires="v">
                <p:oleObj spid="_x0000_s246051" name="Equation" r:id="rId13" imgW="1358640" imgH="457200" progId="Equation.DSMT4">
                  <p:embed/>
                </p:oleObj>
              </mc:Choice>
              <mc:Fallback>
                <p:oleObj name="Equation" r:id="rId13" imgW="1358640" imgH="457200" progId="Equation.DSMT4">
                  <p:embed/>
                  <p:pic>
                    <p:nvPicPr>
                      <p:cNvPr id="0" name=""/>
                      <p:cNvPicPr>
                        <a:picLocks noChangeAspect="1" noChangeArrowheads="1"/>
                      </p:cNvPicPr>
                      <p:nvPr/>
                    </p:nvPicPr>
                    <p:blipFill>
                      <a:blip r:embed="rId14"/>
                      <a:srcRect/>
                      <a:stretch>
                        <a:fillRect/>
                      </a:stretch>
                    </p:blipFill>
                    <p:spPr bwMode="auto">
                      <a:xfrm>
                        <a:off x="5346700" y="1252538"/>
                        <a:ext cx="135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1893600"/>
            <a:ext cx="9144000" cy="2383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31"/>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3"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1" name="Rectangle 5"/>
          <p:cNvSpPr>
            <a:spLocks noChangeArrowheads="1"/>
          </p:cNvSpPr>
          <p:nvPr/>
        </p:nvSpPr>
        <p:spPr bwMode="auto">
          <a:xfrm>
            <a:off x="3409949" y="4151313"/>
            <a:ext cx="1552575" cy="5495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678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24679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expand and rearrange.</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5"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7"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46800" name="Object 16"/>
          <p:cNvGraphicFramePr>
            <a:graphicFrameLocks noChangeAspect="1"/>
          </p:cNvGraphicFramePr>
          <p:nvPr>
            <p:extLst>
              <p:ext uri="{D42A27DB-BD31-4B8C-83A1-F6EECF244321}">
                <p14:modId xmlns:p14="http://schemas.microsoft.com/office/powerpoint/2010/main" val="4216013330"/>
              </p:ext>
            </p:extLst>
          </p:nvPr>
        </p:nvGraphicFramePr>
        <p:xfrm>
          <a:off x="3519488" y="4195763"/>
          <a:ext cx="1333500" cy="444500"/>
        </p:xfrm>
        <a:graphic>
          <a:graphicData uri="http://schemas.openxmlformats.org/presentationml/2006/ole">
            <mc:AlternateContent xmlns:mc="http://schemas.openxmlformats.org/markup-compatibility/2006">
              <mc:Choice xmlns:v="urn:schemas-microsoft-com:vml" Requires="v">
                <p:oleObj spid="_x0000_s247096" name="Equation" r:id="rId3" imgW="1333440" imgH="444240" progId="Equation.DSMT4">
                  <p:embed/>
                </p:oleObj>
              </mc:Choice>
              <mc:Fallback>
                <p:oleObj name="Equation" r:id="rId3" imgW="1333440" imgH="444240" progId="Equation.DSMT4">
                  <p:embed/>
                  <p:pic>
                    <p:nvPicPr>
                      <p:cNvPr id="0" name="Object 16"/>
                      <p:cNvPicPr>
                        <a:picLocks noChangeAspect="1" noChangeArrowheads="1"/>
                      </p:cNvPicPr>
                      <p:nvPr/>
                    </p:nvPicPr>
                    <p:blipFill>
                      <a:blip r:embed="rId4"/>
                      <a:srcRect/>
                      <a:stretch>
                        <a:fillRect/>
                      </a:stretch>
                    </p:blipFill>
                    <p:spPr bwMode="auto">
                      <a:xfrm>
                        <a:off x="3519488" y="4195763"/>
                        <a:ext cx="13335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6801" name="Line 17"/>
          <p:cNvSpPr>
            <a:spLocks noChangeShapeType="1"/>
          </p:cNvSpPr>
          <p:nvPr/>
        </p:nvSpPr>
        <p:spPr bwMode="auto">
          <a:xfrm flipV="1">
            <a:off x="4235450" y="3798225"/>
            <a:ext cx="0" cy="288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6798" name="Rectangle 14"/>
          <p:cNvSpPr>
            <a:spLocks noChangeArrowheads="1"/>
          </p:cNvSpPr>
          <p:nvPr/>
        </p:nvSpPr>
        <p:spPr bwMode="auto">
          <a:xfrm>
            <a:off x="5954400" y="3397250"/>
            <a:ext cx="503238" cy="431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47097" name="Equation" r:id="rId5" imgW="685800" imgH="317160" progId="Equation.DSMT4">
                  <p:embed/>
                </p:oleObj>
              </mc:Choice>
              <mc:Fallback>
                <p:oleObj name="Equation" r:id="rId5" imgW="685800" imgH="31716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47098" name="Equation" r:id="rId7" imgW="812447" imgH="368140" progId="Equation.3">
                  <p:embed/>
                </p:oleObj>
              </mc:Choice>
              <mc:Fallback>
                <p:oleObj name="Equation" r:id="rId7" imgW="812447" imgH="368140" progId="Equation.3">
                  <p:embed/>
                  <p:pic>
                    <p:nvPicPr>
                      <p:cNvPr id="0" name="Object 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5" name="Object 34"/>
          <p:cNvGraphicFramePr>
            <a:graphicFrameLocks noChangeAspect="1"/>
          </p:cNvGraphicFramePr>
          <p:nvPr>
            <p:extLst>
              <p:ext uri="{D42A27DB-BD31-4B8C-83A1-F6EECF244321}">
                <p14:modId xmlns:p14="http://schemas.microsoft.com/office/powerpoint/2010/main" val="2365328151"/>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47099" name="Equation" r:id="rId9" imgW="1460160" imgH="444240" progId="Equation.DSMT4">
                  <p:embed/>
                </p:oleObj>
              </mc:Choice>
              <mc:Fallback>
                <p:oleObj name="Equation" r:id="rId9" imgW="1460160" imgH="4442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72323410"/>
              </p:ext>
            </p:extLst>
          </p:nvPr>
        </p:nvGraphicFramePr>
        <p:xfrm>
          <a:off x="2603500" y="2105025"/>
          <a:ext cx="3876675" cy="1752600"/>
        </p:xfrm>
        <a:graphic>
          <a:graphicData uri="http://schemas.openxmlformats.org/presentationml/2006/ole">
            <mc:AlternateContent xmlns:mc="http://schemas.openxmlformats.org/markup-compatibility/2006">
              <mc:Choice xmlns:v="urn:schemas-microsoft-com:vml" Requires="v">
                <p:oleObj spid="_x0000_s247100" name="Equation" r:id="rId11" imgW="3873240" imgH="1765080" progId="Equation.DSMT4">
                  <p:embed/>
                </p:oleObj>
              </mc:Choice>
              <mc:Fallback>
                <p:oleObj name="Equation" r:id="rId11" imgW="3873240" imgH="1765080" progId="Equation.DSMT4">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03500" y="2105025"/>
                        <a:ext cx="38766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 name="Rectangle 8"/>
          <p:cNvSpPr>
            <a:spLocks noChangeArrowheads="1"/>
          </p:cNvSpPr>
          <p:nvPr/>
        </p:nvSpPr>
        <p:spPr bwMode="auto">
          <a:xfrm>
            <a:off x="5194800" y="1244600"/>
            <a:ext cx="157680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7" name="Object 11"/>
          <p:cNvGraphicFramePr>
            <a:graphicFrameLocks noChangeAspect="1"/>
          </p:cNvGraphicFramePr>
          <p:nvPr>
            <p:extLst>
              <p:ext uri="{D42A27DB-BD31-4B8C-83A1-F6EECF244321}">
                <p14:modId xmlns:p14="http://schemas.microsoft.com/office/powerpoint/2010/main" val="277377861"/>
              </p:ext>
            </p:extLst>
          </p:nvPr>
        </p:nvGraphicFramePr>
        <p:xfrm>
          <a:off x="5346700" y="1252538"/>
          <a:ext cx="1358900" cy="457200"/>
        </p:xfrm>
        <a:graphic>
          <a:graphicData uri="http://schemas.openxmlformats.org/presentationml/2006/ole">
            <mc:AlternateContent xmlns:mc="http://schemas.openxmlformats.org/markup-compatibility/2006">
              <mc:Choice xmlns:v="urn:schemas-microsoft-com:vml" Requires="v">
                <p:oleObj spid="_x0000_s247101" name="Equation" r:id="rId13" imgW="1358640" imgH="457200" progId="Equation.DSMT4">
                  <p:embed/>
                </p:oleObj>
              </mc:Choice>
              <mc:Fallback>
                <p:oleObj name="Equation" r:id="rId13" imgW="1358640" imgH="457200" progId="Equation.DSMT4">
                  <p:embed/>
                  <p:pic>
                    <p:nvPicPr>
                      <p:cNvPr id="0" name=""/>
                      <p:cNvPicPr>
                        <a:picLocks noChangeAspect="1" noChangeArrowheads="1"/>
                      </p:cNvPicPr>
                      <p:nvPr/>
                    </p:nvPicPr>
                    <p:blipFill>
                      <a:blip r:embed="rId14"/>
                      <a:srcRect/>
                      <a:stretch>
                        <a:fillRect/>
                      </a:stretch>
                    </p:blipFill>
                    <p:spPr bwMode="auto">
                      <a:xfrm>
                        <a:off x="5346700" y="1252538"/>
                        <a:ext cx="135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6"/>
          <p:cNvSpPr>
            <a:spLocks noChangeArrowheads="1"/>
          </p:cNvSpPr>
          <p:nvPr/>
        </p:nvSpPr>
        <p:spPr bwMode="auto">
          <a:xfrm>
            <a:off x="0" y="1893600"/>
            <a:ext cx="9144000" cy="2383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5"/>
          <p:cNvSpPr>
            <a:spLocks noChangeArrowheads="1"/>
          </p:cNvSpPr>
          <p:nvPr/>
        </p:nvSpPr>
        <p:spPr bwMode="auto">
          <a:xfrm>
            <a:off x="4867275" y="4151313"/>
            <a:ext cx="1638300" cy="5495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2" name="Rectangle 5"/>
          <p:cNvSpPr>
            <a:spLocks noChangeArrowheads="1"/>
          </p:cNvSpPr>
          <p:nvPr/>
        </p:nvSpPr>
        <p:spPr bwMode="auto">
          <a:xfrm>
            <a:off x="3924300" y="4151313"/>
            <a:ext cx="828000" cy="5495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781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24781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expression is equal to zero, given </a:t>
            </a:r>
            <a:r>
              <a:rPr lang="en-GB" sz="1500" b="1" dirty="0" smtClean="0"/>
              <a:t>the </a:t>
            </a:r>
            <a:r>
              <a:rPr lang="en-GB" sz="1500" b="1" dirty="0"/>
              <a:t>useful results.</a:t>
            </a:r>
          </a:p>
        </p:txBody>
      </p:sp>
      <p:graphicFrame>
        <p:nvGraphicFramePr>
          <p:cNvPr id="247821" name="Object 13"/>
          <p:cNvGraphicFramePr>
            <a:graphicFrameLocks noChangeAspect="1"/>
          </p:cNvGraphicFramePr>
          <p:nvPr>
            <p:extLst>
              <p:ext uri="{D42A27DB-BD31-4B8C-83A1-F6EECF244321}">
                <p14:modId xmlns:p14="http://schemas.microsoft.com/office/powerpoint/2010/main" val="572323410"/>
              </p:ext>
            </p:extLst>
          </p:nvPr>
        </p:nvGraphicFramePr>
        <p:xfrm>
          <a:off x="2603500" y="2105025"/>
          <a:ext cx="3876675" cy="1752600"/>
        </p:xfrm>
        <a:graphic>
          <a:graphicData uri="http://schemas.openxmlformats.org/presentationml/2006/ole">
            <mc:AlternateContent xmlns:mc="http://schemas.openxmlformats.org/markup-compatibility/2006">
              <mc:Choice xmlns:v="urn:schemas-microsoft-com:vml" Requires="v">
                <p:oleObj spid="_x0000_s248146" name="Equation" r:id="rId3" imgW="3873240" imgH="1765080" progId="Equation.DSMT4">
                  <p:embed/>
                </p:oleObj>
              </mc:Choice>
              <mc:Fallback>
                <p:oleObj name="Equation" r:id="rId3" imgW="3873240" imgH="1765080" progId="Equation.DSMT4">
                  <p:embed/>
                  <p:pic>
                    <p:nvPicPr>
                      <p:cNvPr id="0" name="Object 13"/>
                      <p:cNvPicPr>
                        <a:picLocks noChangeAspect="1" noChangeArrowheads="1"/>
                      </p:cNvPicPr>
                      <p:nvPr/>
                    </p:nvPicPr>
                    <p:blipFill>
                      <a:blip r:embed="rId4"/>
                      <a:srcRect/>
                      <a:stretch>
                        <a:fillRect/>
                      </a:stretch>
                    </p:blipFill>
                    <p:spPr bwMode="auto">
                      <a:xfrm>
                        <a:off x="2603500" y="2105025"/>
                        <a:ext cx="3876675" cy="175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8" name="Rectangle 17"/>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3"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sp>
        <p:nvSpPr>
          <p:cNvPr id="26" name="Rectangle 8"/>
          <p:cNvSpPr>
            <a:spLocks noChangeArrowheads="1"/>
          </p:cNvSpPr>
          <p:nvPr/>
        </p:nvSpPr>
        <p:spPr bwMode="auto">
          <a:xfrm>
            <a:off x="5194800" y="1244600"/>
            <a:ext cx="157680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7" name="Object 11"/>
          <p:cNvGraphicFramePr>
            <a:graphicFrameLocks noChangeAspect="1"/>
          </p:cNvGraphicFramePr>
          <p:nvPr>
            <p:extLst>
              <p:ext uri="{D42A27DB-BD31-4B8C-83A1-F6EECF244321}">
                <p14:modId xmlns:p14="http://schemas.microsoft.com/office/powerpoint/2010/main" val="2718624620"/>
              </p:ext>
            </p:extLst>
          </p:nvPr>
        </p:nvGraphicFramePr>
        <p:xfrm>
          <a:off x="5346700" y="1252538"/>
          <a:ext cx="1358900" cy="457200"/>
        </p:xfrm>
        <a:graphic>
          <a:graphicData uri="http://schemas.openxmlformats.org/presentationml/2006/ole">
            <mc:AlternateContent xmlns:mc="http://schemas.openxmlformats.org/markup-compatibility/2006">
              <mc:Choice xmlns:v="urn:schemas-microsoft-com:vml" Requires="v">
                <p:oleObj spid="_x0000_s248147" name="Equation" r:id="rId5" imgW="1358640" imgH="457200" progId="Equation.DSMT4">
                  <p:embed/>
                </p:oleObj>
              </mc:Choice>
              <mc:Fallback>
                <p:oleObj name="Equation" r:id="rId5" imgW="1358640" imgH="457200" progId="Equation.DSMT4">
                  <p:embed/>
                  <p:pic>
                    <p:nvPicPr>
                      <p:cNvPr id="0" name=""/>
                      <p:cNvPicPr>
                        <a:picLocks noChangeAspect="1" noChangeArrowheads="1"/>
                      </p:cNvPicPr>
                      <p:nvPr/>
                    </p:nvPicPr>
                    <p:blipFill>
                      <a:blip r:embed="rId6"/>
                      <a:srcRect/>
                      <a:stretch>
                        <a:fillRect/>
                      </a:stretch>
                    </p:blipFill>
                    <p:spPr bwMode="auto">
                      <a:xfrm>
                        <a:off x="5346700" y="1252538"/>
                        <a:ext cx="135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 name="Line 17"/>
          <p:cNvSpPr>
            <a:spLocks noChangeShapeType="1"/>
          </p:cNvSpPr>
          <p:nvPr/>
        </p:nvSpPr>
        <p:spPr bwMode="auto">
          <a:xfrm flipV="1">
            <a:off x="5645150" y="3798888"/>
            <a:ext cx="0" cy="288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4" name="Line 17"/>
          <p:cNvSpPr>
            <a:spLocks noChangeShapeType="1"/>
          </p:cNvSpPr>
          <p:nvPr/>
        </p:nvSpPr>
        <p:spPr bwMode="auto">
          <a:xfrm flipV="1">
            <a:off x="4330700" y="3798888"/>
            <a:ext cx="0" cy="288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48148" name="Equation" r:id="rId7" imgW="685800" imgH="317160" progId="Equation.DSMT4">
                  <p:embed/>
                </p:oleObj>
              </mc:Choice>
              <mc:Fallback>
                <p:oleObj name="Equation" r:id="rId7" imgW="685800" imgH="31716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248149" name="Equation" r:id="rId9" imgW="812447" imgH="368140" progId="Equation.3">
                  <p:embed/>
                </p:oleObj>
              </mc:Choice>
              <mc:Fallback>
                <p:oleObj name="Equation" r:id="rId9" imgW="812447" imgH="368140" progId="Equation.3">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Rectangle 6"/>
          <p:cNvSpPr>
            <a:spLocks noChangeArrowheads="1"/>
          </p:cNvSpPr>
          <p:nvPr/>
        </p:nvSpPr>
        <p:spPr bwMode="auto">
          <a:xfrm>
            <a:off x="5195887" y="609600"/>
            <a:ext cx="1576388"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2365328151"/>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48150" name="Equation" r:id="rId11" imgW="1460160" imgH="444240" progId="Equation.DSMT4">
                  <p:embed/>
                </p:oleObj>
              </mc:Choice>
              <mc:Fallback>
                <p:oleObj name="Equation" r:id="rId11" imgW="1460160" imgH="4442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958430735"/>
              </p:ext>
            </p:extLst>
          </p:nvPr>
        </p:nvGraphicFramePr>
        <p:xfrm>
          <a:off x="4945063" y="4202113"/>
          <a:ext cx="1460500" cy="444500"/>
        </p:xfrm>
        <a:graphic>
          <a:graphicData uri="http://schemas.openxmlformats.org/presentationml/2006/ole">
            <mc:AlternateContent xmlns:mc="http://schemas.openxmlformats.org/markup-compatibility/2006">
              <mc:Choice xmlns:v="urn:schemas-microsoft-com:vml" Requires="v">
                <p:oleObj spid="_x0000_s248151" name="Equation" r:id="rId13" imgW="1459866" imgH="444307" progId="Equation.DSMT4">
                  <p:embed/>
                </p:oleObj>
              </mc:Choice>
              <mc:Fallback>
                <p:oleObj name="Equation" r:id="rId13" imgW="1459866" imgH="444307" progId="Equation.DSMT4">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45063" y="4202113"/>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949629034"/>
              </p:ext>
            </p:extLst>
          </p:nvPr>
        </p:nvGraphicFramePr>
        <p:xfrm>
          <a:off x="3976688" y="4229100"/>
          <a:ext cx="685800" cy="317500"/>
        </p:xfrm>
        <a:graphic>
          <a:graphicData uri="http://schemas.openxmlformats.org/presentationml/2006/ole">
            <mc:AlternateContent xmlns:mc="http://schemas.openxmlformats.org/markup-compatibility/2006">
              <mc:Choice xmlns:v="urn:schemas-microsoft-com:vml" Requires="v">
                <p:oleObj spid="_x0000_s248152" name="Equation" r:id="rId14" imgW="685502" imgH="317362" progId="Equation.DSMT4">
                  <p:embed/>
                </p:oleObj>
              </mc:Choice>
              <mc:Fallback>
                <p:oleObj name="Equation" r:id="rId14" imgW="685502" imgH="317362"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6688" y="4229100"/>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0" y="550800"/>
            <a:ext cx="9144000" cy="3230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11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261156" name="Text Box 3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now come to the discussion of goodness of fit.  </a:t>
            </a:r>
            <a:r>
              <a:rPr lang="en-GB" b="1" dirty="0"/>
              <a:t>One measure of the variation in </a:t>
            </a:r>
            <a:r>
              <a:rPr lang="en-GB" b="1" i="1" dirty="0"/>
              <a:t>Y</a:t>
            </a:r>
            <a:r>
              <a:rPr lang="en-GB" b="1" dirty="0"/>
              <a:t> is the sum of its squared deviations around its sample </a:t>
            </a:r>
            <a:r>
              <a:rPr lang="en-GB" b="1" dirty="0" smtClean="0"/>
              <a:t>mean.  This is usually described as the total sum of squares, </a:t>
            </a:r>
            <a:r>
              <a:rPr lang="en-GB" b="1" i="1" dirty="0" smtClean="0"/>
              <a:t>TSS</a:t>
            </a:r>
            <a:r>
              <a:rPr lang="en-GB" b="1" dirty="0" smtClean="0"/>
              <a:t>.</a:t>
            </a:r>
            <a:endParaRPr lang="en-GB"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613519482"/>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61204" name="Equation" r:id="rId3" imgW="6858000" imgH="2679700" progId="Equation.DSMT4">
                  <p:embed/>
                </p:oleObj>
              </mc:Choice>
              <mc:Fallback>
                <p:oleObj name="Equation" r:id="rId3" imgW="6858000" imgH="26797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11"/>
          <p:cNvSpPr>
            <a:spLocks noChangeArrowheads="1"/>
          </p:cNvSpPr>
          <p:nvPr/>
        </p:nvSpPr>
        <p:spPr bwMode="auto">
          <a:xfrm>
            <a:off x="2627313" y="657225"/>
            <a:ext cx="5545137" cy="27987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550800"/>
            <a:ext cx="9144000" cy="3230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160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28161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a:t>
            </a:r>
            <a:r>
              <a:rPr lang="en-GB" sz="1500" b="1" dirty="0" smtClean="0"/>
              <a:t>decompose the total sum of squares </a:t>
            </a:r>
            <a:r>
              <a:rPr lang="en-GB" sz="1500" b="1" dirty="0"/>
              <a:t>using the fact that the actual value of </a:t>
            </a:r>
            <a:r>
              <a:rPr lang="en-GB" sz="1500" b="1" i="1" dirty="0"/>
              <a:t>Y</a:t>
            </a:r>
            <a:r>
              <a:rPr lang="en-GB" sz="1500" b="1" dirty="0"/>
              <a:t> in any observation is equal to the sum of its fitted value and the residual.</a:t>
            </a:r>
            <a:endParaRPr lang="en-GB"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13519482"/>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81702" name="Equation" r:id="rId3" imgW="6858000" imgH="2679700" progId="Equation.DSMT4">
                  <p:embed/>
                </p:oleObj>
              </mc:Choice>
              <mc:Fallback>
                <p:oleObj name="Equation" r:id="rId3" imgW="6858000" imgH="26797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1611" name="Rectangle 11"/>
          <p:cNvSpPr>
            <a:spLocks noChangeArrowheads="1"/>
          </p:cNvSpPr>
          <p:nvPr/>
        </p:nvSpPr>
        <p:spPr bwMode="auto">
          <a:xfrm>
            <a:off x="2627313" y="685800"/>
            <a:ext cx="5545137" cy="27701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Rectangle 5"/>
          <p:cNvSpPr>
            <a:spLocks noChangeArrowheads="1"/>
          </p:cNvSpPr>
          <p:nvPr/>
        </p:nvSpPr>
        <p:spPr bwMode="auto">
          <a:xfrm>
            <a:off x="2084387" y="1469800"/>
            <a:ext cx="4038602" cy="687613"/>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4" name="Object 3"/>
          <p:cNvGraphicFramePr>
            <a:graphicFrameLocks noChangeAspect="1"/>
          </p:cNvGraphicFramePr>
          <p:nvPr>
            <p:extLst>
              <p:ext uri="{D42A27DB-BD31-4B8C-83A1-F6EECF244321}">
                <p14:modId xmlns:p14="http://schemas.microsoft.com/office/powerpoint/2010/main" val="3032162947"/>
              </p:ext>
            </p:extLst>
          </p:nvPr>
        </p:nvGraphicFramePr>
        <p:xfrm>
          <a:off x="2308225" y="1581150"/>
          <a:ext cx="3594100" cy="430213"/>
        </p:xfrm>
        <a:graphic>
          <a:graphicData uri="http://schemas.openxmlformats.org/presentationml/2006/ole">
            <mc:AlternateContent xmlns:mc="http://schemas.openxmlformats.org/markup-compatibility/2006">
              <mc:Choice xmlns:v="urn:schemas-microsoft-com:vml" Requires="v">
                <p:oleObj spid="_x0000_s281703" name="Equation" r:id="rId5" imgW="3593880" imgH="431640" progId="Equation.DSMT4">
                  <p:embed/>
                </p:oleObj>
              </mc:Choice>
              <mc:Fallback>
                <p:oleObj name="Equation" r:id="rId5" imgW="3593880" imgH="431640" progId="Equation.DSMT4">
                  <p:embed/>
                  <p:pic>
                    <p:nvPicPr>
                      <p:cNvPr id="0" name=""/>
                      <p:cNvPicPr>
                        <a:picLocks noChangeAspect="1" noChangeArrowheads="1"/>
                      </p:cNvPicPr>
                      <p:nvPr/>
                    </p:nvPicPr>
                    <p:blipFill>
                      <a:blip r:embed="rId6"/>
                      <a:srcRect/>
                      <a:stretch>
                        <a:fillRect/>
                      </a:stretch>
                    </p:blipFill>
                    <p:spPr bwMode="auto">
                      <a:xfrm>
                        <a:off x="2308225" y="1581150"/>
                        <a:ext cx="3594100"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0" y="550800"/>
            <a:ext cx="9144000" cy="3230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058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28058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substitute for </a:t>
            </a:r>
            <a:r>
              <a:rPr lang="en-GB" sz="1500" b="1" i="1"/>
              <a:t>Y</a:t>
            </a:r>
            <a:r>
              <a:rPr lang="en-GB" sz="1500" b="1" i="1" baseline="-25000"/>
              <a:t>i</a:t>
            </a:r>
            <a:r>
              <a:rPr lang="en-GB" sz="1500" b="1"/>
              <a:t>.</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13519482"/>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80686" name="Equation" r:id="rId3" imgW="6858000" imgH="2679480" progId="Equation.DSMT4">
                  <p:embed/>
                </p:oleObj>
              </mc:Choice>
              <mc:Fallback>
                <p:oleObj name="Equation" r:id="rId3" imgW="6858000" imgH="267948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0590" name="Rectangle 14"/>
          <p:cNvSpPr>
            <a:spLocks noChangeArrowheads="1"/>
          </p:cNvSpPr>
          <p:nvPr/>
        </p:nvSpPr>
        <p:spPr bwMode="auto">
          <a:xfrm>
            <a:off x="2590800" y="1257300"/>
            <a:ext cx="5384800" cy="20383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5"/>
          <p:cNvSpPr>
            <a:spLocks noChangeArrowheads="1"/>
          </p:cNvSpPr>
          <p:nvPr/>
        </p:nvSpPr>
        <p:spPr bwMode="auto">
          <a:xfrm>
            <a:off x="2084387" y="1469800"/>
            <a:ext cx="4038602" cy="687613"/>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80579" name="Object 3"/>
          <p:cNvGraphicFramePr>
            <a:graphicFrameLocks noChangeAspect="1"/>
          </p:cNvGraphicFramePr>
          <p:nvPr>
            <p:extLst>
              <p:ext uri="{D42A27DB-BD31-4B8C-83A1-F6EECF244321}">
                <p14:modId xmlns:p14="http://schemas.microsoft.com/office/powerpoint/2010/main" val="3067846691"/>
              </p:ext>
            </p:extLst>
          </p:nvPr>
        </p:nvGraphicFramePr>
        <p:xfrm>
          <a:off x="2308225" y="1581150"/>
          <a:ext cx="3594100" cy="430213"/>
        </p:xfrm>
        <a:graphic>
          <a:graphicData uri="http://schemas.openxmlformats.org/presentationml/2006/ole">
            <mc:AlternateContent xmlns:mc="http://schemas.openxmlformats.org/markup-compatibility/2006">
              <mc:Choice xmlns:v="urn:schemas-microsoft-com:vml" Requires="v">
                <p:oleObj spid="_x0000_s280687" name="Equation" r:id="rId5" imgW="3593880" imgH="431640" progId="Equation.DSMT4">
                  <p:embed/>
                </p:oleObj>
              </mc:Choice>
              <mc:Fallback>
                <p:oleObj name="Equation" r:id="rId5" imgW="3593880" imgH="431640" progId="Equation.DSMT4">
                  <p:embed/>
                  <p:pic>
                    <p:nvPicPr>
                      <p:cNvPr id="0" name="Object 3"/>
                      <p:cNvPicPr>
                        <a:picLocks noChangeAspect="1" noChangeArrowheads="1"/>
                      </p:cNvPicPr>
                      <p:nvPr/>
                    </p:nvPicPr>
                    <p:blipFill>
                      <a:blip r:embed="rId6"/>
                      <a:srcRect/>
                      <a:stretch>
                        <a:fillRect/>
                      </a:stretch>
                    </p:blipFill>
                    <p:spPr bwMode="auto">
                      <a:xfrm>
                        <a:off x="2308225" y="1581150"/>
                        <a:ext cx="3594100"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0" y="550800"/>
            <a:ext cx="9144000" cy="3230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853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27853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 re-arrange the expression as shown.</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13519482"/>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78597" name="Equation" r:id="rId3" imgW="6858000" imgH="2679480" progId="Equation.DSMT4">
                  <p:embed/>
                </p:oleObj>
              </mc:Choice>
              <mc:Fallback>
                <p:oleObj name="Equation" r:id="rId3" imgW="6858000" imgH="267948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8545" name="Rectangle 17"/>
          <p:cNvSpPr>
            <a:spLocks noChangeArrowheads="1"/>
          </p:cNvSpPr>
          <p:nvPr/>
        </p:nvSpPr>
        <p:spPr bwMode="auto">
          <a:xfrm>
            <a:off x="2411413" y="1998663"/>
            <a:ext cx="6048375" cy="13065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3230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750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27751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expand the squared terms on the right side of the equation.</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13519482"/>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77570" name="Equation" r:id="rId3" imgW="6858000" imgH="2679480" progId="Equation.DSMT4">
                  <p:embed/>
                </p:oleObj>
              </mc:Choice>
              <mc:Fallback>
                <p:oleObj name="Equation" r:id="rId3" imgW="6858000" imgH="267948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7517" name="Rectangle 13"/>
          <p:cNvSpPr>
            <a:spLocks noChangeArrowheads="1"/>
          </p:cNvSpPr>
          <p:nvPr/>
        </p:nvSpPr>
        <p:spPr bwMode="auto">
          <a:xfrm>
            <a:off x="2411413" y="2649538"/>
            <a:ext cx="6048375" cy="6746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3230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6484" name="Rectangle 4"/>
          <p:cNvSpPr>
            <a:spLocks noChangeArrowheads="1"/>
          </p:cNvSpPr>
          <p:nvPr/>
        </p:nvSpPr>
        <p:spPr bwMode="auto">
          <a:xfrm>
            <a:off x="2133600" y="1552575"/>
            <a:ext cx="3581400" cy="5334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648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276491" name="Rectangle 11"/>
          <p:cNvSpPr>
            <a:spLocks noChangeArrowheads="1"/>
          </p:cNvSpPr>
          <p:nvPr/>
        </p:nvSpPr>
        <p:spPr bwMode="auto">
          <a:xfrm>
            <a:off x="971550" y="2157413"/>
            <a:ext cx="1655763" cy="11525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649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expand the third term on the right side of the equation.</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13519482"/>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76546" name="Equation" r:id="rId3" imgW="6858000" imgH="2679480" progId="Equation.DSMT4">
                  <p:embed/>
                </p:oleObj>
              </mc:Choice>
              <mc:Fallback>
                <p:oleObj name="Equation" r:id="rId3" imgW="6858000" imgH="267948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3230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6934200" y="3675063"/>
            <a:ext cx="1333500" cy="5495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2" name="Rectangle 5"/>
          <p:cNvSpPr>
            <a:spLocks noChangeArrowheads="1"/>
          </p:cNvSpPr>
          <p:nvPr/>
        </p:nvSpPr>
        <p:spPr bwMode="auto">
          <a:xfrm>
            <a:off x="5191125" y="3675063"/>
            <a:ext cx="1581150" cy="5495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546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27546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last two terms are both zero, given the fourth and first useful results.</a:t>
            </a:r>
            <a:endParaRPr lang="en-GB" sz="1500" b="1">
              <a:latin typeface="Times New Roman" pitchFamily="18" charset="0"/>
            </a:endParaRPr>
          </a:p>
        </p:txBody>
      </p:sp>
      <p:graphicFrame>
        <p:nvGraphicFramePr>
          <p:cNvPr id="275469" name="Object 13"/>
          <p:cNvGraphicFramePr>
            <a:graphicFrameLocks noChangeAspect="1"/>
          </p:cNvGraphicFramePr>
          <p:nvPr>
            <p:extLst>
              <p:ext uri="{D42A27DB-BD31-4B8C-83A1-F6EECF244321}">
                <p14:modId xmlns:p14="http://schemas.microsoft.com/office/powerpoint/2010/main" val="569468956"/>
              </p:ext>
            </p:extLst>
          </p:nvPr>
        </p:nvGraphicFramePr>
        <p:xfrm>
          <a:off x="5291138" y="3706813"/>
          <a:ext cx="1358900" cy="457200"/>
        </p:xfrm>
        <a:graphic>
          <a:graphicData uri="http://schemas.openxmlformats.org/presentationml/2006/ole">
            <mc:AlternateContent xmlns:mc="http://schemas.openxmlformats.org/markup-compatibility/2006">
              <mc:Choice xmlns:v="urn:schemas-microsoft-com:vml" Requires="v">
                <p:oleObj spid="_x0000_s275621" name="Equation" r:id="rId3" imgW="1358640" imgH="457200" progId="Equation.DSMT4">
                  <p:embed/>
                </p:oleObj>
              </mc:Choice>
              <mc:Fallback>
                <p:oleObj name="Equation" r:id="rId3" imgW="1358640" imgH="457200" progId="Equation.DSMT4">
                  <p:embed/>
                  <p:pic>
                    <p:nvPicPr>
                      <p:cNvPr id="0" name="Object 13"/>
                      <p:cNvPicPr>
                        <a:picLocks noChangeAspect="1" noChangeArrowheads="1"/>
                      </p:cNvPicPr>
                      <p:nvPr/>
                    </p:nvPicPr>
                    <p:blipFill>
                      <a:blip r:embed="rId4"/>
                      <a:srcRect/>
                      <a:stretch>
                        <a:fillRect/>
                      </a:stretch>
                    </p:blipFill>
                    <p:spPr bwMode="auto">
                      <a:xfrm>
                        <a:off x="5291138" y="3706813"/>
                        <a:ext cx="135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5470" name="Line 14"/>
          <p:cNvSpPr>
            <a:spLocks noChangeShapeType="1"/>
          </p:cNvSpPr>
          <p:nvPr/>
        </p:nvSpPr>
        <p:spPr bwMode="auto">
          <a:xfrm flipV="1">
            <a:off x="6205538" y="3308350"/>
            <a:ext cx="0" cy="288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5471" name="Line 15"/>
          <p:cNvSpPr>
            <a:spLocks noChangeShapeType="1"/>
          </p:cNvSpPr>
          <p:nvPr/>
        </p:nvSpPr>
        <p:spPr bwMode="auto">
          <a:xfrm flipV="1">
            <a:off x="7596188" y="3307350"/>
            <a:ext cx="0" cy="288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275474" name="Object 18"/>
          <p:cNvGraphicFramePr>
            <a:graphicFrameLocks noChangeAspect="1"/>
          </p:cNvGraphicFramePr>
          <p:nvPr>
            <p:extLst>
              <p:ext uri="{D42A27DB-BD31-4B8C-83A1-F6EECF244321}">
                <p14:modId xmlns:p14="http://schemas.microsoft.com/office/powerpoint/2010/main" val="1036794195"/>
              </p:ext>
            </p:extLst>
          </p:nvPr>
        </p:nvGraphicFramePr>
        <p:xfrm>
          <a:off x="7019925" y="3714750"/>
          <a:ext cx="1130300" cy="444500"/>
        </p:xfrm>
        <a:graphic>
          <a:graphicData uri="http://schemas.openxmlformats.org/presentationml/2006/ole">
            <mc:AlternateContent xmlns:mc="http://schemas.openxmlformats.org/markup-compatibility/2006">
              <mc:Choice xmlns:v="urn:schemas-microsoft-com:vml" Requires="v">
                <p:oleObj spid="_x0000_s275622" name="Equation" r:id="rId5" imgW="1130040" imgH="444240" progId="Equation.DSMT4">
                  <p:embed/>
                </p:oleObj>
              </mc:Choice>
              <mc:Fallback>
                <p:oleObj name="Equation" r:id="rId5" imgW="1130040" imgH="444240" progId="Equation.DSMT4">
                  <p:embed/>
                  <p:pic>
                    <p:nvPicPr>
                      <p:cNvPr id="0" name="Object 18"/>
                      <p:cNvPicPr>
                        <a:picLocks noChangeAspect="1" noChangeArrowheads="1"/>
                      </p:cNvPicPr>
                      <p:nvPr/>
                    </p:nvPicPr>
                    <p:blipFill>
                      <a:blip r:embed="rId6"/>
                      <a:srcRect/>
                      <a:stretch>
                        <a:fillRect/>
                      </a:stretch>
                    </p:blipFill>
                    <p:spPr bwMode="auto">
                      <a:xfrm>
                        <a:off x="7019925" y="3714750"/>
                        <a:ext cx="11303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613519482"/>
              </p:ext>
            </p:extLst>
          </p:nvPr>
        </p:nvGraphicFramePr>
        <p:xfrm>
          <a:off x="1116000" y="631725"/>
          <a:ext cx="6851650" cy="2655887"/>
        </p:xfrm>
        <a:graphic>
          <a:graphicData uri="http://schemas.openxmlformats.org/presentationml/2006/ole">
            <mc:AlternateContent xmlns:mc="http://schemas.openxmlformats.org/markup-compatibility/2006">
              <mc:Choice xmlns:v="urn:schemas-microsoft-com:vml" Requires="v">
                <p:oleObj spid="_x0000_s275623" name="Equation" r:id="rId7" imgW="6858000" imgH="2679480" progId="Equation.DSMT4">
                  <p:embed/>
                </p:oleObj>
              </mc:Choice>
              <mc:Fallback>
                <p:oleObj name="Equation" r:id="rId7" imgW="6858000" imgH="2679480" progId="Equation.DSMT4">
                  <p:embed/>
                  <p:pic>
                    <p:nvPicPr>
                      <p:cNvPr id="0" name="Object 15"/>
                      <p:cNvPicPr>
                        <a:picLocks noChangeAspect="1" noChangeArrowheads="1"/>
                      </p:cNvPicPr>
                      <p:nvPr/>
                    </p:nvPicPr>
                    <p:blipFill>
                      <a:blip r:embed="rId8"/>
                      <a:srcRect/>
                      <a:stretch>
                        <a:fillRect/>
                      </a:stretch>
                    </p:blipFill>
                    <p:spPr bwMode="auto">
                      <a:xfrm>
                        <a:off x="1116000" y="631725"/>
                        <a:ext cx="6851650" cy="26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1245599"/>
            <a:ext cx="9144000" cy="3459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2</a:t>
            </a:r>
          </a:p>
        </p:txBody>
      </p:sp>
      <p:sp>
        <p:nvSpPr>
          <p:cNvPr id="228358"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8359" name="Object 7"/>
          <p:cNvGraphicFramePr>
            <a:graphicFrameLocks noChangeAspect="1"/>
          </p:cNvGraphicFramePr>
          <p:nvPr>
            <p:extLst>
              <p:ext uri="{D42A27DB-BD31-4B8C-83A1-F6EECF244321}">
                <p14:modId xmlns:p14="http://schemas.microsoft.com/office/powerpoint/2010/main" val="497135264"/>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88847"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836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When deriving the expressions for the OLS estimators in a previous slideshow, we first obtained an expression for </a:t>
            </a:r>
            <a:r>
              <a:rPr lang="en-GB" sz="1500" b="1" i="1" dirty="0" smtClean="0"/>
              <a:t>RSS</a:t>
            </a:r>
            <a:r>
              <a:rPr lang="en-GB" sz="1500" b="1" dirty="0" smtClean="0"/>
              <a:t> and then used the two first-order conditions for a minimum. </a:t>
            </a:r>
            <a:endParaRPr lang="en-GB" sz="1500" b="1" dirty="0">
              <a:latin typeface="Times New Roman" pitchFamily="18" charset="0"/>
            </a:endParaRPr>
          </a:p>
        </p:txBody>
      </p:sp>
      <p:sp>
        <p:nvSpPr>
          <p:cNvPr id="228375"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38696626"/>
              </p:ext>
            </p:extLst>
          </p:nvPr>
        </p:nvGraphicFramePr>
        <p:xfrm>
          <a:off x="650875" y="1362075"/>
          <a:ext cx="8332788" cy="442913"/>
        </p:xfrm>
        <a:graphic>
          <a:graphicData uri="http://schemas.openxmlformats.org/presentationml/2006/ole">
            <mc:AlternateContent xmlns:mc="http://schemas.openxmlformats.org/markup-compatibility/2006">
              <mc:Choice xmlns:v="urn:schemas-microsoft-com:vml" Requires="v">
                <p:oleObj spid="_x0000_s288848" name="Equation" r:id="rId5" imgW="8331200" imgH="444500" progId="Equation.3">
                  <p:embed/>
                </p:oleObj>
              </mc:Choice>
              <mc:Fallback>
                <p:oleObj name="Equation" r:id="rId5" imgW="8331200" imgH="4445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3620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63733318"/>
              </p:ext>
            </p:extLst>
          </p:nvPr>
        </p:nvGraphicFramePr>
        <p:xfrm>
          <a:off x="504825" y="1931988"/>
          <a:ext cx="5741988" cy="800100"/>
        </p:xfrm>
        <a:graphic>
          <a:graphicData uri="http://schemas.openxmlformats.org/presentationml/2006/ole">
            <mc:AlternateContent xmlns:mc="http://schemas.openxmlformats.org/markup-compatibility/2006">
              <mc:Choice xmlns:v="urn:schemas-microsoft-com:vml" Requires="v">
                <p:oleObj spid="_x0000_s288849" name="Equation" r:id="rId7" imgW="5740200" imgH="799920" progId="Equation.DSMT4">
                  <p:embed/>
                </p:oleObj>
              </mc:Choice>
              <mc:Fallback>
                <p:oleObj name="Equation" r:id="rId7" imgW="5740200" imgH="79992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825" y="1931988"/>
                        <a:ext cx="57419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88850" name="Equation" r:id="rId9" imgW="1460160" imgH="444240" progId="Equation.DSMT4">
                  <p:embed/>
                </p:oleObj>
              </mc:Choice>
              <mc:Fallback>
                <p:oleObj name="Equation" r:id="rId9" imgW="1460160" imgH="44424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5518508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550800"/>
            <a:ext cx="9144000" cy="2854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3514725"/>
            <a:ext cx="9144000" cy="2076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443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graphicFrame>
        <p:nvGraphicFramePr>
          <p:cNvPr id="274445" name="Object 13"/>
          <p:cNvGraphicFramePr>
            <a:graphicFrameLocks noChangeAspect="1"/>
          </p:cNvGraphicFramePr>
          <p:nvPr>
            <p:extLst>
              <p:ext uri="{D42A27DB-BD31-4B8C-83A1-F6EECF244321}">
                <p14:modId xmlns:p14="http://schemas.microsoft.com/office/powerpoint/2010/main" val="3321577799"/>
              </p:ext>
            </p:extLst>
          </p:nvPr>
        </p:nvGraphicFramePr>
        <p:xfrm>
          <a:off x="2046288" y="3670300"/>
          <a:ext cx="2339975" cy="277813"/>
        </p:xfrm>
        <a:graphic>
          <a:graphicData uri="http://schemas.openxmlformats.org/presentationml/2006/ole">
            <mc:AlternateContent xmlns:mc="http://schemas.openxmlformats.org/markup-compatibility/2006">
              <mc:Choice xmlns:v="urn:schemas-microsoft-com:vml" Requires="v">
                <p:oleObj spid="_x0000_s274688" name="Equation" r:id="rId3" imgW="2336760" imgH="279360" progId="Equation.3">
                  <p:embed/>
                </p:oleObj>
              </mc:Choice>
              <mc:Fallback>
                <p:oleObj name="Equation" r:id="rId3" imgW="2336760" imgH="27936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6288" y="3670300"/>
                        <a:ext cx="2339975" cy="27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444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Thus we have shown that </a:t>
            </a:r>
            <a:r>
              <a:rPr lang="en-GB" sz="1500" b="1" i="1" dirty="0"/>
              <a:t>TSS</a:t>
            </a:r>
            <a:r>
              <a:rPr lang="en-GB" sz="1500" b="1" dirty="0"/>
              <a:t>, the total sum of squares of </a:t>
            </a:r>
            <a:r>
              <a:rPr lang="en-GB" sz="1500" b="1" i="1" dirty="0"/>
              <a:t>Y</a:t>
            </a:r>
            <a:r>
              <a:rPr lang="en-GB" sz="1500" b="1" dirty="0"/>
              <a:t> can be decomposed into </a:t>
            </a:r>
            <a:r>
              <a:rPr lang="en-GB" sz="1500" b="1" i="1" dirty="0"/>
              <a:t>ESS</a:t>
            </a:r>
            <a:r>
              <a:rPr lang="en-GB" sz="1500" b="1" dirty="0"/>
              <a:t>, the ‘explained’ sum of squares, </a:t>
            </a:r>
            <a:r>
              <a:rPr lang="en-GB" sz="1500" b="1" dirty="0" smtClean="0"/>
              <a:t>using the fitted values of </a:t>
            </a:r>
            <a:r>
              <a:rPr lang="en-GB" sz="1500" b="1" i="1" dirty="0" smtClean="0"/>
              <a:t>Y</a:t>
            </a:r>
            <a:r>
              <a:rPr lang="en-GB" sz="1500" b="1" dirty="0" smtClean="0"/>
              <a:t>, and </a:t>
            </a:r>
            <a:r>
              <a:rPr lang="en-GB" sz="1500" b="1" i="1" dirty="0"/>
              <a:t>RSS</a:t>
            </a:r>
            <a:r>
              <a:rPr lang="en-GB" sz="1500" b="1" dirty="0"/>
              <a:t>, the residual (‘unexplained’) sum of squares.</a:t>
            </a:r>
            <a:endParaRPr lang="en-GB" sz="1500" b="1" dirty="0">
              <a:latin typeface="Times New Roman" pitchFamily="18" charset="0"/>
            </a:endParaRPr>
          </a:p>
        </p:txBody>
      </p:sp>
      <p:graphicFrame>
        <p:nvGraphicFramePr>
          <p:cNvPr id="274450" name="Object 18"/>
          <p:cNvGraphicFramePr>
            <a:graphicFrameLocks noChangeAspect="1"/>
          </p:cNvGraphicFramePr>
          <p:nvPr>
            <p:extLst>
              <p:ext uri="{D42A27DB-BD31-4B8C-83A1-F6EECF244321}">
                <p14:modId xmlns:p14="http://schemas.microsoft.com/office/powerpoint/2010/main" val="632461307"/>
              </p:ext>
            </p:extLst>
          </p:nvPr>
        </p:nvGraphicFramePr>
        <p:xfrm>
          <a:off x="1127125" y="4481513"/>
          <a:ext cx="1728788" cy="503237"/>
        </p:xfrm>
        <a:graphic>
          <a:graphicData uri="http://schemas.openxmlformats.org/presentationml/2006/ole">
            <mc:AlternateContent xmlns:mc="http://schemas.openxmlformats.org/markup-compatibility/2006">
              <mc:Choice xmlns:v="urn:schemas-microsoft-com:vml" Requires="v">
                <p:oleObj spid="_x0000_s274689" name="Equation" r:id="rId5" imgW="1726920" imgH="507960" progId="Equation.3">
                  <p:embed/>
                </p:oleObj>
              </mc:Choice>
              <mc:Fallback>
                <p:oleObj name="Equation" r:id="rId5" imgW="1726920" imgH="50796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7125" y="4481513"/>
                        <a:ext cx="1728788" cy="503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4451" name="Text Box 19"/>
          <p:cNvSpPr txBox="1">
            <a:spLocks noChangeArrowheads="1"/>
          </p:cNvSpPr>
          <p:nvPr/>
        </p:nvSpPr>
        <p:spPr bwMode="auto">
          <a:xfrm>
            <a:off x="2825750" y="4511675"/>
            <a:ext cx="382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ESS</a:t>
            </a:r>
            <a:r>
              <a:rPr lang="en-GB" sz="1800" b="1" dirty="0"/>
              <a:t>, explained sum of squares</a:t>
            </a:r>
            <a:endParaRPr lang="en-US" sz="2400" b="1" i="1"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692209045"/>
              </p:ext>
            </p:extLst>
          </p:nvPr>
        </p:nvGraphicFramePr>
        <p:xfrm>
          <a:off x="1112400" y="4033838"/>
          <a:ext cx="1754188" cy="465137"/>
        </p:xfrm>
        <a:graphic>
          <a:graphicData uri="http://schemas.openxmlformats.org/presentationml/2006/ole">
            <mc:AlternateContent xmlns:mc="http://schemas.openxmlformats.org/markup-compatibility/2006">
              <mc:Choice xmlns:v="urn:schemas-microsoft-com:vml" Requires="v">
                <p:oleObj spid="_x0000_s274690" name="Equation" r:id="rId7" imgW="1752480" imgH="469800" progId="Equation.3">
                  <p:embed/>
                </p:oleObj>
              </mc:Choice>
              <mc:Fallback>
                <p:oleObj name="Equation" r:id="rId7" imgW="1752480" imgH="469800" progId="Equation.3">
                  <p:embed/>
                  <p:pic>
                    <p:nvPicPr>
                      <p:cNvPr id="0" name="Object 18"/>
                      <p:cNvPicPr>
                        <a:picLocks noChangeAspect="1" noChangeArrowheads="1"/>
                      </p:cNvPicPr>
                      <p:nvPr/>
                    </p:nvPicPr>
                    <p:blipFill>
                      <a:blip r:embed="rId8"/>
                      <a:srcRect/>
                      <a:stretch>
                        <a:fillRect/>
                      </a:stretch>
                    </p:blipFill>
                    <p:spPr bwMode="auto">
                      <a:xfrm>
                        <a:off x="1112400" y="4033838"/>
                        <a:ext cx="1754188"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60159288"/>
              </p:ext>
            </p:extLst>
          </p:nvPr>
        </p:nvGraphicFramePr>
        <p:xfrm>
          <a:off x="1909763" y="5033963"/>
          <a:ext cx="952500" cy="439737"/>
        </p:xfrm>
        <a:graphic>
          <a:graphicData uri="http://schemas.openxmlformats.org/presentationml/2006/ole">
            <mc:AlternateContent xmlns:mc="http://schemas.openxmlformats.org/markup-compatibility/2006">
              <mc:Choice xmlns:v="urn:schemas-microsoft-com:vml" Requires="v">
                <p:oleObj spid="_x0000_s274691" name="Equation" r:id="rId9" imgW="952200" imgH="444240" progId="Equation.DSMT4">
                  <p:embed/>
                </p:oleObj>
              </mc:Choice>
              <mc:Fallback>
                <p:oleObj name="Equation" r:id="rId9" imgW="952200" imgH="444240" progId="Equation.DSMT4">
                  <p:embed/>
                  <p:pic>
                    <p:nvPicPr>
                      <p:cNvPr id="0" name="Object 1"/>
                      <p:cNvPicPr>
                        <a:picLocks noChangeAspect="1" noChangeArrowheads="1"/>
                      </p:cNvPicPr>
                      <p:nvPr/>
                    </p:nvPicPr>
                    <p:blipFill>
                      <a:blip r:embed="rId10"/>
                      <a:srcRect/>
                      <a:stretch>
                        <a:fillRect/>
                      </a:stretch>
                    </p:blipFill>
                    <p:spPr bwMode="auto">
                      <a:xfrm>
                        <a:off x="1909763" y="5033963"/>
                        <a:ext cx="95250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Text Box 19"/>
          <p:cNvSpPr txBox="1">
            <a:spLocks noChangeArrowheads="1"/>
          </p:cNvSpPr>
          <p:nvPr/>
        </p:nvSpPr>
        <p:spPr bwMode="auto">
          <a:xfrm>
            <a:off x="2825750" y="4025900"/>
            <a:ext cx="38227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smtClean="0">
                <a:latin typeface="Times New Roman" pitchFamily="18" charset="0"/>
              </a:rPr>
              <a:t>TSS</a:t>
            </a:r>
            <a:r>
              <a:rPr lang="en-GB" sz="1800" b="1" dirty="0"/>
              <a:t>, </a:t>
            </a:r>
            <a:r>
              <a:rPr lang="en-GB" sz="1800" b="1" dirty="0" smtClean="0"/>
              <a:t>total </a:t>
            </a:r>
            <a:r>
              <a:rPr lang="en-GB" sz="1800" b="1" dirty="0"/>
              <a:t>sum of squares</a:t>
            </a:r>
            <a:endParaRPr lang="en-US" sz="2400" b="1" i="1" dirty="0">
              <a:latin typeface="Times New Roman" pitchFamily="18" charset="0"/>
            </a:endParaRPr>
          </a:p>
        </p:txBody>
      </p:sp>
      <p:sp>
        <p:nvSpPr>
          <p:cNvPr id="20" name="Text Box 19"/>
          <p:cNvSpPr txBox="1">
            <a:spLocks noChangeArrowheads="1"/>
          </p:cNvSpPr>
          <p:nvPr/>
        </p:nvSpPr>
        <p:spPr bwMode="auto">
          <a:xfrm>
            <a:off x="2825750" y="4997475"/>
            <a:ext cx="382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smtClean="0">
                <a:latin typeface="Times New Roman" pitchFamily="18" charset="0"/>
              </a:rPr>
              <a:t>RSS</a:t>
            </a:r>
            <a:r>
              <a:rPr lang="en-GB" sz="1800" b="1" dirty="0"/>
              <a:t>, </a:t>
            </a:r>
            <a:r>
              <a:rPr lang="en-GB" sz="1800" b="1" dirty="0" smtClean="0"/>
              <a:t>residual </a:t>
            </a:r>
            <a:r>
              <a:rPr lang="en-GB" sz="1800" b="1" dirty="0"/>
              <a:t>sum of squares</a:t>
            </a:r>
            <a:endParaRPr lang="en-US" sz="2400" b="1" i="1" dirty="0">
              <a:latin typeface="Times New Roman" pitchFamily="18"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613519482"/>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74692" name="Equation" r:id="rId11" imgW="6858000" imgH="2679480" progId="Equation.DSMT4">
                  <p:embed/>
                </p:oleObj>
              </mc:Choice>
              <mc:Fallback>
                <p:oleObj name="Equation" r:id="rId11" imgW="6858000" imgH="267948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4448" name="Rectangle 16"/>
          <p:cNvSpPr>
            <a:spLocks noChangeArrowheads="1"/>
          </p:cNvSpPr>
          <p:nvPr/>
        </p:nvSpPr>
        <p:spPr bwMode="auto">
          <a:xfrm>
            <a:off x="5410200" y="2714625"/>
            <a:ext cx="2870200" cy="628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3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words </a:t>
            </a:r>
            <a:r>
              <a:rPr lang="en-US" sz="1500" b="1" i="1" dirty="0"/>
              <a:t>explained</a:t>
            </a:r>
            <a:r>
              <a:rPr lang="en-US" sz="1500" b="1" dirty="0"/>
              <a:t> and </a:t>
            </a:r>
            <a:r>
              <a:rPr lang="en-US" sz="1500" b="1" i="1" dirty="0"/>
              <a:t>unexplained</a:t>
            </a:r>
            <a:r>
              <a:rPr lang="en-US" sz="1500" b="1" dirty="0"/>
              <a:t> were put in quotation marks because the explanation may in fact be false.  </a:t>
            </a:r>
            <a:r>
              <a:rPr lang="en-US" sz="1500" b="1" i="1" dirty="0"/>
              <a:t>Y</a:t>
            </a:r>
            <a:r>
              <a:rPr lang="en-US" sz="1500" b="1" dirty="0"/>
              <a:t> might really depend on some other variable </a:t>
            </a:r>
            <a:r>
              <a:rPr lang="en-US" sz="1500" b="1" i="1" dirty="0"/>
              <a:t>Z</a:t>
            </a:r>
            <a:r>
              <a:rPr lang="en-US" sz="1500" b="1" dirty="0"/>
              <a:t>, and </a:t>
            </a:r>
            <a:r>
              <a:rPr lang="en-US" sz="1500" b="1" i="1" dirty="0"/>
              <a:t>X</a:t>
            </a:r>
            <a:r>
              <a:rPr lang="en-US" sz="1500" b="1" dirty="0"/>
              <a:t> might be acting as a proxy for </a:t>
            </a:r>
            <a:r>
              <a:rPr lang="en-US" sz="1500" b="1" i="1" dirty="0"/>
              <a:t>Z</a:t>
            </a:r>
            <a:r>
              <a:rPr lang="en-US" sz="1500" b="1" dirty="0" smtClean="0"/>
              <a:t>.</a:t>
            </a:r>
            <a:endParaRPr lang="en-GB" sz="1500" dirty="0"/>
          </a:p>
        </p:txBody>
      </p:sp>
      <p:sp>
        <p:nvSpPr>
          <p:cNvPr id="27341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30</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8" name="Rectangle 17"/>
          <p:cNvSpPr>
            <a:spLocks noChangeArrowheads="1"/>
          </p:cNvSpPr>
          <p:nvPr/>
        </p:nvSpPr>
        <p:spPr bwMode="auto">
          <a:xfrm>
            <a:off x="0" y="550800"/>
            <a:ext cx="9144000" cy="2854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027225767"/>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73637" name="Equation" r:id="rId3" imgW="6858000" imgH="2679480" progId="Equation.DSMT4">
                  <p:embed/>
                </p:oleObj>
              </mc:Choice>
              <mc:Fallback>
                <p:oleObj name="Equation" r:id="rId3" imgW="6858000" imgH="26794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16"/>
          <p:cNvSpPr>
            <a:spLocks noChangeArrowheads="1"/>
          </p:cNvSpPr>
          <p:nvPr/>
        </p:nvSpPr>
        <p:spPr bwMode="auto">
          <a:xfrm>
            <a:off x="5410200" y="2714625"/>
            <a:ext cx="2870200" cy="628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6"/>
          <p:cNvSpPr>
            <a:spLocks noChangeArrowheads="1"/>
          </p:cNvSpPr>
          <p:nvPr/>
        </p:nvSpPr>
        <p:spPr bwMode="auto">
          <a:xfrm>
            <a:off x="0" y="3514725"/>
            <a:ext cx="9144000" cy="2076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13"/>
          <p:cNvGraphicFramePr>
            <a:graphicFrameLocks noChangeAspect="1"/>
          </p:cNvGraphicFramePr>
          <p:nvPr>
            <p:extLst>
              <p:ext uri="{D42A27DB-BD31-4B8C-83A1-F6EECF244321}">
                <p14:modId xmlns:p14="http://schemas.microsoft.com/office/powerpoint/2010/main" val="621910926"/>
              </p:ext>
            </p:extLst>
          </p:nvPr>
        </p:nvGraphicFramePr>
        <p:xfrm>
          <a:off x="2046288" y="3670300"/>
          <a:ext cx="2339975" cy="277813"/>
        </p:xfrm>
        <a:graphic>
          <a:graphicData uri="http://schemas.openxmlformats.org/presentationml/2006/ole">
            <mc:AlternateContent xmlns:mc="http://schemas.openxmlformats.org/markup-compatibility/2006">
              <mc:Choice xmlns:v="urn:schemas-microsoft-com:vml" Requires="v">
                <p:oleObj spid="_x0000_s273638" name="Equation" r:id="rId5" imgW="2336760" imgH="279360" progId="Equation.3">
                  <p:embed/>
                </p:oleObj>
              </mc:Choice>
              <mc:Fallback>
                <p:oleObj name="Equation" r:id="rId5" imgW="233676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6288" y="3670300"/>
                        <a:ext cx="2339975" cy="27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8"/>
          <p:cNvGraphicFramePr>
            <a:graphicFrameLocks noChangeAspect="1"/>
          </p:cNvGraphicFramePr>
          <p:nvPr>
            <p:extLst>
              <p:ext uri="{D42A27DB-BD31-4B8C-83A1-F6EECF244321}">
                <p14:modId xmlns:p14="http://schemas.microsoft.com/office/powerpoint/2010/main" val="1038124986"/>
              </p:ext>
            </p:extLst>
          </p:nvPr>
        </p:nvGraphicFramePr>
        <p:xfrm>
          <a:off x="1127125" y="4481513"/>
          <a:ext cx="1728788" cy="503237"/>
        </p:xfrm>
        <a:graphic>
          <a:graphicData uri="http://schemas.openxmlformats.org/presentationml/2006/ole">
            <mc:AlternateContent xmlns:mc="http://schemas.openxmlformats.org/markup-compatibility/2006">
              <mc:Choice xmlns:v="urn:schemas-microsoft-com:vml" Requires="v">
                <p:oleObj spid="_x0000_s273639" name="Equation" r:id="rId7" imgW="1726920" imgH="507960" progId="Equation.3">
                  <p:embed/>
                </p:oleObj>
              </mc:Choice>
              <mc:Fallback>
                <p:oleObj name="Equation" r:id="rId7" imgW="1726920" imgH="5079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7125" y="4481513"/>
                        <a:ext cx="1728788" cy="503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 Box 19"/>
          <p:cNvSpPr txBox="1">
            <a:spLocks noChangeArrowheads="1"/>
          </p:cNvSpPr>
          <p:nvPr/>
        </p:nvSpPr>
        <p:spPr bwMode="auto">
          <a:xfrm>
            <a:off x="2825750" y="4511675"/>
            <a:ext cx="382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ESS</a:t>
            </a:r>
            <a:r>
              <a:rPr lang="en-GB" sz="1800" b="1" dirty="0"/>
              <a:t>, explained sum of squares</a:t>
            </a:r>
            <a:endParaRPr lang="en-US" sz="2400" b="1" i="1" dirty="0">
              <a:latin typeface="Times New Roman" pitchFamily="18"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606361571"/>
              </p:ext>
            </p:extLst>
          </p:nvPr>
        </p:nvGraphicFramePr>
        <p:xfrm>
          <a:off x="1112400" y="4033838"/>
          <a:ext cx="1754188" cy="465137"/>
        </p:xfrm>
        <a:graphic>
          <a:graphicData uri="http://schemas.openxmlformats.org/presentationml/2006/ole">
            <mc:AlternateContent xmlns:mc="http://schemas.openxmlformats.org/markup-compatibility/2006">
              <mc:Choice xmlns:v="urn:schemas-microsoft-com:vml" Requires="v">
                <p:oleObj spid="_x0000_s273640" name="Equation" r:id="rId9" imgW="1752480" imgH="469800" progId="Equation.3">
                  <p:embed/>
                </p:oleObj>
              </mc:Choice>
              <mc:Fallback>
                <p:oleObj name="Equation" r:id="rId9" imgW="1752480" imgH="469800" progId="Equation.3">
                  <p:embed/>
                  <p:pic>
                    <p:nvPicPr>
                      <p:cNvPr id="0" name=""/>
                      <p:cNvPicPr>
                        <a:picLocks noChangeAspect="1" noChangeArrowheads="1"/>
                      </p:cNvPicPr>
                      <p:nvPr/>
                    </p:nvPicPr>
                    <p:blipFill>
                      <a:blip r:embed="rId10"/>
                      <a:srcRect/>
                      <a:stretch>
                        <a:fillRect/>
                      </a:stretch>
                    </p:blipFill>
                    <p:spPr bwMode="auto">
                      <a:xfrm>
                        <a:off x="1112400" y="4033838"/>
                        <a:ext cx="1754188"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940806228"/>
              </p:ext>
            </p:extLst>
          </p:nvPr>
        </p:nvGraphicFramePr>
        <p:xfrm>
          <a:off x="1909763" y="5033963"/>
          <a:ext cx="952500" cy="439737"/>
        </p:xfrm>
        <a:graphic>
          <a:graphicData uri="http://schemas.openxmlformats.org/presentationml/2006/ole">
            <mc:AlternateContent xmlns:mc="http://schemas.openxmlformats.org/markup-compatibility/2006">
              <mc:Choice xmlns:v="urn:schemas-microsoft-com:vml" Requires="v">
                <p:oleObj spid="_x0000_s273641" name="Equation" r:id="rId11" imgW="952200" imgH="444240" progId="Equation.DSMT4">
                  <p:embed/>
                </p:oleObj>
              </mc:Choice>
              <mc:Fallback>
                <p:oleObj name="Equation" r:id="rId11" imgW="952200" imgH="444240" progId="Equation.DSMT4">
                  <p:embed/>
                  <p:pic>
                    <p:nvPicPr>
                      <p:cNvPr id="0" name=""/>
                      <p:cNvPicPr>
                        <a:picLocks noChangeAspect="1" noChangeArrowheads="1"/>
                      </p:cNvPicPr>
                      <p:nvPr/>
                    </p:nvPicPr>
                    <p:blipFill>
                      <a:blip r:embed="rId12"/>
                      <a:srcRect/>
                      <a:stretch>
                        <a:fillRect/>
                      </a:stretch>
                    </p:blipFill>
                    <p:spPr bwMode="auto">
                      <a:xfrm>
                        <a:off x="1909763" y="5033963"/>
                        <a:ext cx="95250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Text Box 19"/>
          <p:cNvSpPr txBox="1">
            <a:spLocks noChangeArrowheads="1"/>
          </p:cNvSpPr>
          <p:nvPr/>
        </p:nvSpPr>
        <p:spPr bwMode="auto">
          <a:xfrm>
            <a:off x="2825750" y="4025900"/>
            <a:ext cx="38227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smtClean="0">
                <a:latin typeface="Times New Roman" pitchFamily="18" charset="0"/>
              </a:rPr>
              <a:t>TSS</a:t>
            </a:r>
            <a:r>
              <a:rPr lang="en-GB" sz="1800" b="1" dirty="0"/>
              <a:t>, </a:t>
            </a:r>
            <a:r>
              <a:rPr lang="en-GB" sz="1800" b="1" dirty="0" smtClean="0"/>
              <a:t>total </a:t>
            </a:r>
            <a:r>
              <a:rPr lang="en-GB" sz="1800" b="1" dirty="0"/>
              <a:t>sum of squares</a:t>
            </a:r>
            <a:endParaRPr lang="en-US" sz="2400" b="1" i="1" dirty="0">
              <a:latin typeface="Times New Roman" pitchFamily="18" charset="0"/>
            </a:endParaRPr>
          </a:p>
        </p:txBody>
      </p:sp>
      <p:sp>
        <p:nvSpPr>
          <p:cNvPr id="39" name="Text Box 19"/>
          <p:cNvSpPr txBox="1">
            <a:spLocks noChangeArrowheads="1"/>
          </p:cNvSpPr>
          <p:nvPr/>
        </p:nvSpPr>
        <p:spPr bwMode="auto">
          <a:xfrm>
            <a:off x="2825750" y="4997475"/>
            <a:ext cx="382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smtClean="0">
                <a:latin typeface="Times New Roman" pitchFamily="18" charset="0"/>
              </a:rPr>
              <a:t>RSS</a:t>
            </a:r>
            <a:r>
              <a:rPr lang="en-GB" sz="1800" b="1" dirty="0"/>
              <a:t>, </a:t>
            </a:r>
            <a:r>
              <a:rPr lang="en-GB" sz="1800" b="1" dirty="0" smtClean="0"/>
              <a:t>residual </a:t>
            </a:r>
            <a:r>
              <a:rPr lang="en-GB" sz="1800" b="1" dirty="0"/>
              <a:t>sum of squares</a:t>
            </a:r>
            <a:endParaRPr lang="en-US" sz="2400" b="1" i="1" dirty="0">
              <a:latin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3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It </a:t>
            </a:r>
            <a:r>
              <a:rPr lang="en-US" sz="1500" b="1" dirty="0"/>
              <a:t>would be safer to use the expression </a:t>
            </a:r>
            <a:r>
              <a:rPr lang="en-US" sz="1500" b="1" i="1" dirty="0"/>
              <a:t>apparently explained</a:t>
            </a:r>
            <a:r>
              <a:rPr lang="en-US" sz="1500" b="1" dirty="0"/>
              <a:t> instead of </a:t>
            </a:r>
            <a:r>
              <a:rPr lang="en-US" sz="1500" b="1" i="1" dirty="0"/>
              <a:t>explained</a:t>
            </a:r>
            <a:r>
              <a:rPr lang="en-US" sz="1500" b="1" dirty="0"/>
              <a:t>.</a:t>
            </a:r>
            <a:endParaRPr lang="en-GB" sz="1500" dirty="0"/>
          </a:p>
        </p:txBody>
      </p:sp>
      <p:sp>
        <p:nvSpPr>
          <p:cNvPr id="27341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8" name="Rectangle 17"/>
          <p:cNvSpPr>
            <a:spLocks noChangeArrowheads="1"/>
          </p:cNvSpPr>
          <p:nvPr/>
        </p:nvSpPr>
        <p:spPr bwMode="auto">
          <a:xfrm>
            <a:off x="0" y="550800"/>
            <a:ext cx="9144000" cy="2854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027225767"/>
              </p:ext>
            </p:extLst>
          </p:nvPr>
        </p:nvGraphicFramePr>
        <p:xfrm>
          <a:off x="1116013" y="631825"/>
          <a:ext cx="6851650" cy="2655888"/>
        </p:xfrm>
        <a:graphic>
          <a:graphicData uri="http://schemas.openxmlformats.org/presentationml/2006/ole">
            <mc:AlternateContent xmlns:mc="http://schemas.openxmlformats.org/markup-compatibility/2006">
              <mc:Choice xmlns:v="urn:schemas-microsoft-com:vml" Requires="v">
                <p:oleObj spid="_x0000_s283835" name="Equation" r:id="rId3" imgW="6858000" imgH="2679480" progId="Equation.DSMT4">
                  <p:embed/>
                </p:oleObj>
              </mc:Choice>
              <mc:Fallback>
                <p:oleObj name="Equation" r:id="rId3" imgW="6858000" imgH="26794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631825"/>
                        <a:ext cx="6851650"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16"/>
          <p:cNvSpPr>
            <a:spLocks noChangeArrowheads="1"/>
          </p:cNvSpPr>
          <p:nvPr/>
        </p:nvSpPr>
        <p:spPr bwMode="auto">
          <a:xfrm>
            <a:off x="5410200" y="2714625"/>
            <a:ext cx="2870200" cy="628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6"/>
          <p:cNvSpPr>
            <a:spLocks noChangeArrowheads="1"/>
          </p:cNvSpPr>
          <p:nvPr/>
        </p:nvSpPr>
        <p:spPr bwMode="auto">
          <a:xfrm>
            <a:off x="0" y="3514725"/>
            <a:ext cx="9144000" cy="2076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13"/>
          <p:cNvGraphicFramePr>
            <a:graphicFrameLocks noChangeAspect="1"/>
          </p:cNvGraphicFramePr>
          <p:nvPr>
            <p:extLst>
              <p:ext uri="{D42A27DB-BD31-4B8C-83A1-F6EECF244321}">
                <p14:modId xmlns:p14="http://schemas.microsoft.com/office/powerpoint/2010/main" val="621910926"/>
              </p:ext>
            </p:extLst>
          </p:nvPr>
        </p:nvGraphicFramePr>
        <p:xfrm>
          <a:off x="2046288" y="3670300"/>
          <a:ext cx="2339975" cy="277813"/>
        </p:xfrm>
        <a:graphic>
          <a:graphicData uri="http://schemas.openxmlformats.org/presentationml/2006/ole">
            <mc:AlternateContent xmlns:mc="http://schemas.openxmlformats.org/markup-compatibility/2006">
              <mc:Choice xmlns:v="urn:schemas-microsoft-com:vml" Requires="v">
                <p:oleObj spid="_x0000_s283836" name="Equation" r:id="rId5" imgW="2336760" imgH="279360" progId="Equation.3">
                  <p:embed/>
                </p:oleObj>
              </mc:Choice>
              <mc:Fallback>
                <p:oleObj name="Equation" r:id="rId5" imgW="233676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6288" y="3670300"/>
                        <a:ext cx="2339975" cy="27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8"/>
          <p:cNvGraphicFramePr>
            <a:graphicFrameLocks noChangeAspect="1"/>
          </p:cNvGraphicFramePr>
          <p:nvPr>
            <p:extLst>
              <p:ext uri="{D42A27DB-BD31-4B8C-83A1-F6EECF244321}">
                <p14:modId xmlns:p14="http://schemas.microsoft.com/office/powerpoint/2010/main" val="1038124986"/>
              </p:ext>
            </p:extLst>
          </p:nvPr>
        </p:nvGraphicFramePr>
        <p:xfrm>
          <a:off x="1127125" y="4481513"/>
          <a:ext cx="1728788" cy="503237"/>
        </p:xfrm>
        <a:graphic>
          <a:graphicData uri="http://schemas.openxmlformats.org/presentationml/2006/ole">
            <mc:AlternateContent xmlns:mc="http://schemas.openxmlformats.org/markup-compatibility/2006">
              <mc:Choice xmlns:v="urn:schemas-microsoft-com:vml" Requires="v">
                <p:oleObj spid="_x0000_s283837" name="Equation" r:id="rId7" imgW="1726920" imgH="507960" progId="Equation.3">
                  <p:embed/>
                </p:oleObj>
              </mc:Choice>
              <mc:Fallback>
                <p:oleObj name="Equation" r:id="rId7" imgW="1726920" imgH="5079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7125" y="4481513"/>
                        <a:ext cx="1728788" cy="503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 Box 19"/>
          <p:cNvSpPr txBox="1">
            <a:spLocks noChangeArrowheads="1"/>
          </p:cNvSpPr>
          <p:nvPr/>
        </p:nvSpPr>
        <p:spPr bwMode="auto">
          <a:xfrm>
            <a:off x="2825750" y="4511675"/>
            <a:ext cx="382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a:latin typeface="Times New Roman" pitchFamily="18" charset="0"/>
              </a:rPr>
              <a:t>ESS</a:t>
            </a:r>
            <a:r>
              <a:rPr lang="en-GB" sz="1800" b="1" dirty="0"/>
              <a:t>, explained sum of squares</a:t>
            </a:r>
            <a:endParaRPr lang="en-US" sz="2400" b="1" i="1" dirty="0">
              <a:latin typeface="Times New Roman" pitchFamily="18"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606361571"/>
              </p:ext>
            </p:extLst>
          </p:nvPr>
        </p:nvGraphicFramePr>
        <p:xfrm>
          <a:off x="1112400" y="4033838"/>
          <a:ext cx="1754188" cy="465137"/>
        </p:xfrm>
        <a:graphic>
          <a:graphicData uri="http://schemas.openxmlformats.org/presentationml/2006/ole">
            <mc:AlternateContent xmlns:mc="http://schemas.openxmlformats.org/markup-compatibility/2006">
              <mc:Choice xmlns:v="urn:schemas-microsoft-com:vml" Requires="v">
                <p:oleObj spid="_x0000_s283838" name="Equation" r:id="rId9" imgW="1752480" imgH="469800" progId="Equation.3">
                  <p:embed/>
                </p:oleObj>
              </mc:Choice>
              <mc:Fallback>
                <p:oleObj name="Equation" r:id="rId9" imgW="1752480" imgH="469800" progId="Equation.3">
                  <p:embed/>
                  <p:pic>
                    <p:nvPicPr>
                      <p:cNvPr id="0" name=""/>
                      <p:cNvPicPr>
                        <a:picLocks noChangeAspect="1" noChangeArrowheads="1"/>
                      </p:cNvPicPr>
                      <p:nvPr/>
                    </p:nvPicPr>
                    <p:blipFill>
                      <a:blip r:embed="rId10"/>
                      <a:srcRect/>
                      <a:stretch>
                        <a:fillRect/>
                      </a:stretch>
                    </p:blipFill>
                    <p:spPr bwMode="auto">
                      <a:xfrm>
                        <a:off x="1112400" y="4033838"/>
                        <a:ext cx="1754188"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940806228"/>
              </p:ext>
            </p:extLst>
          </p:nvPr>
        </p:nvGraphicFramePr>
        <p:xfrm>
          <a:off x="1909763" y="5033963"/>
          <a:ext cx="952500" cy="439737"/>
        </p:xfrm>
        <a:graphic>
          <a:graphicData uri="http://schemas.openxmlformats.org/presentationml/2006/ole">
            <mc:AlternateContent xmlns:mc="http://schemas.openxmlformats.org/markup-compatibility/2006">
              <mc:Choice xmlns:v="urn:schemas-microsoft-com:vml" Requires="v">
                <p:oleObj spid="_x0000_s283839" name="Equation" r:id="rId11" imgW="952200" imgH="444240" progId="Equation.DSMT4">
                  <p:embed/>
                </p:oleObj>
              </mc:Choice>
              <mc:Fallback>
                <p:oleObj name="Equation" r:id="rId11" imgW="952200" imgH="444240" progId="Equation.DSMT4">
                  <p:embed/>
                  <p:pic>
                    <p:nvPicPr>
                      <p:cNvPr id="0" name=""/>
                      <p:cNvPicPr>
                        <a:picLocks noChangeAspect="1" noChangeArrowheads="1"/>
                      </p:cNvPicPr>
                      <p:nvPr/>
                    </p:nvPicPr>
                    <p:blipFill>
                      <a:blip r:embed="rId12"/>
                      <a:srcRect/>
                      <a:stretch>
                        <a:fillRect/>
                      </a:stretch>
                    </p:blipFill>
                    <p:spPr bwMode="auto">
                      <a:xfrm>
                        <a:off x="1909763" y="5033963"/>
                        <a:ext cx="95250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Text Box 19"/>
          <p:cNvSpPr txBox="1">
            <a:spLocks noChangeArrowheads="1"/>
          </p:cNvSpPr>
          <p:nvPr/>
        </p:nvSpPr>
        <p:spPr bwMode="auto">
          <a:xfrm>
            <a:off x="2825750" y="4025900"/>
            <a:ext cx="38227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smtClean="0">
                <a:latin typeface="Times New Roman" pitchFamily="18" charset="0"/>
              </a:rPr>
              <a:t>TSS</a:t>
            </a:r>
            <a:r>
              <a:rPr lang="en-GB" sz="1800" b="1" dirty="0"/>
              <a:t>, </a:t>
            </a:r>
            <a:r>
              <a:rPr lang="en-GB" sz="1800" b="1" dirty="0" smtClean="0"/>
              <a:t>total </a:t>
            </a:r>
            <a:r>
              <a:rPr lang="en-GB" sz="1800" b="1" dirty="0"/>
              <a:t>sum of squares</a:t>
            </a:r>
            <a:endParaRPr lang="en-US" sz="2400" b="1" i="1" dirty="0">
              <a:latin typeface="Times New Roman" pitchFamily="18" charset="0"/>
            </a:endParaRPr>
          </a:p>
        </p:txBody>
      </p:sp>
      <p:sp>
        <p:nvSpPr>
          <p:cNvPr id="39" name="Text Box 19"/>
          <p:cNvSpPr txBox="1">
            <a:spLocks noChangeArrowheads="1"/>
          </p:cNvSpPr>
          <p:nvPr/>
        </p:nvSpPr>
        <p:spPr bwMode="auto">
          <a:xfrm>
            <a:off x="2825750" y="4997475"/>
            <a:ext cx="382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dirty="0" smtClean="0">
                <a:latin typeface="Times New Roman" pitchFamily="18" charset="0"/>
              </a:rPr>
              <a:t>RSS</a:t>
            </a:r>
            <a:r>
              <a:rPr lang="en-GB" sz="1800" b="1" dirty="0"/>
              <a:t>, </a:t>
            </a:r>
            <a:r>
              <a:rPr lang="en-GB" sz="1800" b="1" dirty="0" smtClean="0"/>
              <a:t>residual </a:t>
            </a:r>
            <a:r>
              <a:rPr lang="en-GB" sz="1800" b="1" dirty="0"/>
              <a:t>sum of squares</a:t>
            </a:r>
            <a:endParaRPr lang="en-US" sz="2400" b="1" i="1" dirty="0">
              <a:latin typeface="Times New Roman" pitchFamily="18" charset="0"/>
            </a:endParaRPr>
          </a:p>
        </p:txBody>
      </p:sp>
    </p:spTree>
    <p:extLst>
      <p:ext uri="{BB962C8B-B14F-4D97-AF65-F5344CB8AC3E}">
        <p14:creationId xmlns:p14="http://schemas.microsoft.com/office/powerpoint/2010/main" val="16156578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5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26216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main criterion of goodness of fit, formally described as the coefficient of determination, but usually referred to as </a:t>
            </a:r>
            <a:r>
              <a:rPr lang="en-GB" sz="1500" b="1" i="1"/>
              <a:t>R</a:t>
            </a:r>
            <a:r>
              <a:rPr lang="en-GB" sz="1500" b="1" baseline="30000"/>
              <a:t>2</a:t>
            </a:r>
            <a:r>
              <a:rPr lang="en-GB" sz="1500" b="1"/>
              <a:t>, is defined to be the ratio of </a:t>
            </a:r>
            <a:r>
              <a:rPr lang="en-GB" sz="1500" b="1" i="1"/>
              <a:t>ESS</a:t>
            </a:r>
            <a:r>
              <a:rPr lang="en-GB" sz="1500" b="1"/>
              <a:t> to </a:t>
            </a:r>
            <a:r>
              <a:rPr lang="en-GB" sz="1500" b="1" i="1"/>
              <a:t>TSS</a:t>
            </a:r>
            <a:r>
              <a:rPr lang="en-GB" sz="1500" b="1"/>
              <a:t>, that is, the proportion of the variance of </a:t>
            </a:r>
            <a:r>
              <a:rPr lang="en-GB" sz="1500" b="1" i="1"/>
              <a:t>Y</a:t>
            </a:r>
            <a:r>
              <a:rPr lang="en-GB" sz="1500" b="1"/>
              <a:t> explained by the regression equation.</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5" name="Rectangle 16"/>
          <p:cNvSpPr>
            <a:spLocks noChangeArrowheads="1"/>
          </p:cNvSpPr>
          <p:nvPr/>
        </p:nvSpPr>
        <p:spPr bwMode="auto">
          <a:xfrm>
            <a:off x="0" y="1514475"/>
            <a:ext cx="9144000" cy="1200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50799"/>
            <a:ext cx="9144000" cy="84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12"/>
          <p:cNvGraphicFramePr>
            <a:graphicFrameLocks noChangeAspect="1"/>
          </p:cNvGraphicFramePr>
          <p:nvPr>
            <p:extLst>
              <p:ext uri="{D42A27DB-BD31-4B8C-83A1-F6EECF244321}">
                <p14:modId xmlns:p14="http://schemas.microsoft.com/office/powerpoint/2010/main" val="710811409"/>
              </p:ext>
            </p:extLst>
          </p:nvPr>
        </p:nvGraphicFramePr>
        <p:xfrm>
          <a:off x="2859088" y="1554163"/>
          <a:ext cx="3149600" cy="1054100"/>
        </p:xfrm>
        <a:graphic>
          <a:graphicData uri="http://schemas.openxmlformats.org/presentationml/2006/ole">
            <mc:AlternateContent xmlns:mc="http://schemas.openxmlformats.org/markup-compatibility/2006">
              <mc:Choice xmlns:v="urn:schemas-microsoft-com:vml" Requires="v">
                <p:oleObj spid="_x0000_s262304" name="Equation" r:id="rId3" imgW="3149280" imgH="1054080" progId="Equation.DSMT4">
                  <p:embed/>
                </p:oleObj>
              </mc:Choice>
              <mc:Fallback>
                <p:oleObj name="Equation" r:id="rId3" imgW="3149280" imgH="1054080" progId="Equation.DSMT4">
                  <p:embed/>
                  <p:pic>
                    <p:nvPicPr>
                      <p:cNvPr id="0" name=""/>
                      <p:cNvPicPr>
                        <a:picLocks noChangeAspect="1" noChangeArrowheads="1"/>
                      </p:cNvPicPr>
                      <p:nvPr/>
                    </p:nvPicPr>
                    <p:blipFill>
                      <a:blip r:embed="rId4"/>
                      <a:srcRect/>
                      <a:stretch>
                        <a:fillRect/>
                      </a:stretch>
                    </p:blipFill>
                    <p:spPr bwMode="auto">
                      <a:xfrm>
                        <a:off x="2859088" y="1554163"/>
                        <a:ext cx="3149600"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5"/>
          <p:cNvGraphicFramePr>
            <a:graphicFrameLocks noChangeAspect="1"/>
          </p:cNvGraphicFramePr>
          <p:nvPr>
            <p:extLst>
              <p:ext uri="{D42A27DB-BD31-4B8C-83A1-F6EECF244321}">
                <p14:modId xmlns:p14="http://schemas.microsoft.com/office/powerpoint/2010/main" val="1613823642"/>
              </p:ext>
            </p:extLst>
          </p:nvPr>
        </p:nvGraphicFramePr>
        <p:xfrm>
          <a:off x="1116000" y="643125"/>
          <a:ext cx="4286250" cy="554037"/>
        </p:xfrm>
        <a:graphic>
          <a:graphicData uri="http://schemas.openxmlformats.org/presentationml/2006/ole">
            <mc:AlternateContent xmlns:mc="http://schemas.openxmlformats.org/markup-compatibility/2006">
              <mc:Choice xmlns:v="urn:schemas-microsoft-com:vml" Requires="v">
                <p:oleObj spid="_x0000_s262305" name="Equation" r:id="rId5" imgW="4279680" imgH="558720" progId="Equation.DSMT4">
                  <p:embed/>
                </p:oleObj>
              </mc:Choice>
              <mc:Fallback>
                <p:oleObj name="Equation" r:id="rId5" imgW="4279680" imgH="558720" progId="Equation.DSMT4">
                  <p:embed/>
                  <p:pic>
                    <p:nvPicPr>
                      <p:cNvPr id="0" name=""/>
                      <p:cNvPicPr>
                        <a:picLocks noChangeAspect="1" noChangeArrowheads="1"/>
                      </p:cNvPicPr>
                      <p:nvPr/>
                    </p:nvPicPr>
                    <p:blipFill>
                      <a:blip r:embed="rId6"/>
                      <a:srcRect/>
                      <a:stretch>
                        <a:fillRect/>
                      </a:stretch>
                    </p:blipFill>
                    <p:spPr bwMode="auto">
                      <a:xfrm>
                        <a:off x="1116000" y="643125"/>
                        <a:ext cx="4286250" cy="554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6"/>
          <p:cNvGraphicFramePr>
            <a:graphicFrameLocks noChangeAspect="1"/>
          </p:cNvGraphicFramePr>
          <p:nvPr>
            <p:extLst>
              <p:ext uri="{D42A27DB-BD31-4B8C-83A1-F6EECF244321}">
                <p14:modId xmlns:p14="http://schemas.microsoft.com/office/powerpoint/2010/main" val="4247607379"/>
              </p:ext>
            </p:extLst>
          </p:nvPr>
        </p:nvGraphicFramePr>
        <p:xfrm>
          <a:off x="5850000" y="803275"/>
          <a:ext cx="2339975" cy="277813"/>
        </p:xfrm>
        <a:graphic>
          <a:graphicData uri="http://schemas.openxmlformats.org/presentationml/2006/ole">
            <mc:AlternateContent xmlns:mc="http://schemas.openxmlformats.org/markup-compatibility/2006">
              <mc:Choice xmlns:v="urn:schemas-microsoft-com:vml" Requires="v">
                <p:oleObj spid="_x0000_s262306" name="Equation" r:id="rId7" imgW="2336760" imgH="279360" progId="Equation.3">
                  <p:embed/>
                </p:oleObj>
              </mc:Choice>
              <mc:Fallback>
                <p:oleObj name="Equation" r:id="rId7" imgW="233676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0000" y="803275"/>
                        <a:ext cx="2339975" cy="27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47197"/>
            <a:ext cx="9144000" cy="32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5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26216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smtClean="0"/>
              <a:t>R</a:t>
            </a:r>
            <a:r>
              <a:rPr lang="en-GB" sz="1500" b="1" baseline="30000" dirty="0" smtClean="0"/>
              <a:t>2</a:t>
            </a:r>
            <a:r>
              <a:rPr lang="en-GB" sz="1500" b="1" dirty="0" smtClean="0"/>
              <a:t> always is presented as part of the regression output.  Here is the statistic for the regression of hourly earnings on years of schooling.</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5"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7"/>
          <p:cNvSpPr>
            <a:spLocks noChangeArrowheads="1"/>
          </p:cNvSpPr>
          <p:nvPr/>
        </p:nvSpPr>
        <p:spPr bwMode="auto">
          <a:xfrm>
            <a:off x="5966624" y="1774125"/>
            <a:ext cx="2556000" cy="230400"/>
          </a:xfrm>
          <a:prstGeom prst="rect">
            <a:avLst/>
          </a:prstGeom>
          <a:solidFill>
            <a:srgbClr val="FFFF00"/>
          </a:solidFill>
          <a:ln>
            <a:noFill/>
          </a:ln>
          <a:effectLst/>
          <a:extLst/>
        </p:spPr>
        <p:txBody>
          <a:bodyPr wrap="none" anchor="ctr"/>
          <a:lstStyle/>
          <a:p>
            <a:endParaRPr lang="en-GB"/>
          </a:p>
        </p:txBody>
      </p:sp>
      <p:sp>
        <p:nvSpPr>
          <p:cNvPr id="16" name="Text Box 2"/>
          <p:cNvSpPr txBox="1">
            <a:spLocks noChangeArrowheads="1"/>
          </p:cNvSpPr>
          <p:nvPr/>
        </p:nvSpPr>
        <p:spPr bwMode="auto">
          <a:xfrm>
            <a:off x="301625" y="597601"/>
            <a:ext cx="8532813" cy="3174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endParaRPr>
          </a:p>
        </p:txBody>
      </p:sp>
    </p:spTree>
    <p:extLst>
      <p:ext uri="{BB962C8B-B14F-4D97-AF65-F5344CB8AC3E}">
        <p14:creationId xmlns:p14="http://schemas.microsoft.com/office/powerpoint/2010/main" val="5314941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5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26216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a:t>
            </a:r>
            <a:r>
              <a:rPr lang="en-GB" sz="1500" b="1" dirty="0" err="1" smtClean="0"/>
              <a:t>Stata</a:t>
            </a:r>
            <a:r>
              <a:rPr lang="en-GB" sz="1500" b="1" dirty="0" smtClean="0"/>
              <a:t> output also</a:t>
            </a:r>
            <a:r>
              <a:rPr lang="en-US" sz="1500" b="1" dirty="0" smtClean="0"/>
              <a:t> presents </a:t>
            </a:r>
            <a:r>
              <a:rPr lang="en-US" sz="1500" b="1" dirty="0"/>
              <a:t>the underlying analysis of variance</a:t>
            </a:r>
            <a:r>
              <a:rPr lang="en-US" sz="1500" b="1" dirty="0" smtClean="0"/>
              <a:t>.  </a:t>
            </a:r>
            <a:r>
              <a:rPr lang="en-US" sz="1500" b="1" dirty="0"/>
              <a:t>The column heading ‘SS’ stands for sums of squares.  </a:t>
            </a:r>
            <a:r>
              <a:rPr lang="en-US" sz="1500" b="1" i="1" dirty="0"/>
              <a:t>ESS</a:t>
            </a:r>
            <a:r>
              <a:rPr lang="en-US" sz="1500" b="1" dirty="0"/>
              <a:t>, here described as the ‘model’ sum of squares, is </a:t>
            </a:r>
            <a:r>
              <a:rPr lang="en-US" sz="1500" b="1" dirty="0" smtClean="0"/>
              <a:t>6,014.  </a:t>
            </a:r>
            <a:r>
              <a:rPr lang="en-US" sz="1500" b="1" i="1" dirty="0"/>
              <a:t>TSS</a:t>
            </a:r>
            <a:r>
              <a:rPr lang="en-US" sz="1500" b="1" dirty="0"/>
              <a:t> is </a:t>
            </a:r>
            <a:r>
              <a:rPr lang="en-US" sz="1500" b="1" dirty="0" smtClean="0"/>
              <a:t>70,329.</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5"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6"/>
          <p:cNvSpPr>
            <a:spLocks noChangeArrowheads="1"/>
          </p:cNvSpPr>
          <p:nvPr/>
        </p:nvSpPr>
        <p:spPr bwMode="auto">
          <a:xfrm>
            <a:off x="0" y="3914775"/>
            <a:ext cx="9144000" cy="1076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11385412"/>
              </p:ext>
            </p:extLst>
          </p:nvPr>
        </p:nvGraphicFramePr>
        <p:xfrm>
          <a:off x="2732088" y="4065588"/>
          <a:ext cx="3670300" cy="774700"/>
        </p:xfrm>
        <a:graphic>
          <a:graphicData uri="http://schemas.openxmlformats.org/presentationml/2006/ole">
            <mc:AlternateContent xmlns:mc="http://schemas.openxmlformats.org/markup-compatibility/2006">
              <mc:Choice xmlns:v="urn:schemas-microsoft-com:vml" Requires="v">
                <p:oleObj spid="_x0000_s284695" name="Equation" r:id="rId3" imgW="3670200" imgH="774360" progId="Equation.DSMT4">
                  <p:embed/>
                </p:oleObj>
              </mc:Choice>
              <mc:Fallback>
                <p:oleObj name="Equation" r:id="rId3" imgW="3670200" imgH="774360" progId="Equation.DSMT4">
                  <p:embed/>
                  <p:pic>
                    <p:nvPicPr>
                      <p:cNvPr id="0" name="Object 12"/>
                      <p:cNvPicPr>
                        <a:picLocks noChangeAspect="1" noChangeArrowheads="1"/>
                      </p:cNvPicPr>
                      <p:nvPr/>
                    </p:nvPicPr>
                    <p:blipFill>
                      <a:blip r:embed="rId4"/>
                      <a:srcRect/>
                      <a:stretch>
                        <a:fillRect/>
                      </a:stretch>
                    </p:blipFill>
                    <p:spPr bwMode="auto">
                      <a:xfrm>
                        <a:off x="2732088" y="4065588"/>
                        <a:ext cx="36703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5"/>
          <p:cNvSpPr>
            <a:spLocks noChangeArrowheads="1"/>
          </p:cNvSpPr>
          <p:nvPr/>
        </p:nvSpPr>
        <p:spPr bwMode="auto">
          <a:xfrm>
            <a:off x="0" y="547197"/>
            <a:ext cx="9144000" cy="32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7"/>
          <p:cNvSpPr>
            <a:spLocks noChangeArrowheads="1"/>
          </p:cNvSpPr>
          <p:nvPr/>
        </p:nvSpPr>
        <p:spPr bwMode="auto">
          <a:xfrm>
            <a:off x="765974" y="1552200"/>
            <a:ext cx="2268000" cy="230400"/>
          </a:xfrm>
          <a:prstGeom prst="rect">
            <a:avLst/>
          </a:prstGeom>
          <a:solidFill>
            <a:srgbClr val="FFFF00"/>
          </a:solidFill>
          <a:ln>
            <a:noFill/>
          </a:ln>
          <a:effectLst/>
          <a:extLst/>
        </p:spPr>
        <p:txBody>
          <a:bodyPr wrap="none" anchor="ctr"/>
          <a:lstStyle/>
          <a:p>
            <a:endParaRPr lang="en-GB"/>
          </a:p>
        </p:txBody>
      </p:sp>
      <p:sp>
        <p:nvSpPr>
          <p:cNvPr id="21" name="Rectangle 7"/>
          <p:cNvSpPr>
            <a:spLocks noChangeArrowheads="1"/>
          </p:cNvSpPr>
          <p:nvPr/>
        </p:nvSpPr>
        <p:spPr bwMode="auto">
          <a:xfrm>
            <a:off x="765974" y="2199900"/>
            <a:ext cx="2268000" cy="230400"/>
          </a:xfrm>
          <a:prstGeom prst="rect">
            <a:avLst/>
          </a:prstGeom>
          <a:solidFill>
            <a:srgbClr val="FFFF00"/>
          </a:solidFill>
          <a:ln>
            <a:noFill/>
          </a:ln>
          <a:effectLst/>
          <a:extLst/>
        </p:spPr>
        <p:txBody>
          <a:bodyPr wrap="none" anchor="ctr"/>
          <a:lstStyle/>
          <a:p>
            <a:endParaRPr lang="en-GB"/>
          </a:p>
        </p:txBody>
      </p:sp>
      <p:sp>
        <p:nvSpPr>
          <p:cNvPr id="23"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7"/>
          <p:cNvSpPr>
            <a:spLocks noChangeArrowheads="1"/>
          </p:cNvSpPr>
          <p:nvPr/>
        </p:nvSpPr>
        <p:spPr bwMode="auto">
          <a:xfrm>
            <a:off x="5966624" y="1774125"/>
            <a:ext cx="2556000" cy="230400"/>
          </a:xfrm>
          <a:prstGeom prst="rect">
            <a:avLst/>
          </a:prstGeom>
          <a:solidFill>
            <a:srgbClr val="FFFF00"/>
          </a:solidFill>
          <a:ln>
            <a:noFill/>
          </a:ln>
          <a:effectLst/>
          <a:extLst/>
        </p:spPr>
        <p:txBody>
          <a:bodyPr wrap="none" anchor="ctr"/>
          <a:lstStyle/>
          <a:p>
            <a:endParaRPr lang="en-GB"/>
          </a:p>
        </p:txBody>
      </p:sp>
      <p:sp>
        <p:nvSpPr>
          <p:cNvPr id="25" name="Text Box 2"/>
          <p:cNvSpPr txBox="1">
            <a:spLocks noChangeArrowheads="1"/>
          </p:cNvSpPr>
          <p:nvPr/>
        </p:nvSpPr>
        <p:spPr bwMode="auto">
          <a:xfrm>
            <a:off x="301625" y="597601"/>
            <a:ext cx="8532813" cy="3174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endParaRPr>
          </a:p>
        </p:txBody>
      </p:sp>
    </p:spTree>
    <p:extLst>
      <p:ext uri="{BB962C8B-B14F-4D97-AF65-F5344CB8AC3E}">
        <p14:creationId xmlns:p14="http://schemas.microsoft.com/office/powerpoint/2010/main" val="29987867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5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26216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Dividing </a:t>
            </a:r>
            <a:r>
              <a:rPr lang="en-US" sz="1500" b="1" i="1" dirty="0"/>
              <a:t>ESS</a:t>
            </a:r>
            <a:r>
              <a:rPr lang="en-US" sz="1500" b="1" dirty="0"/>
              <a:t> by </a:t>
            </a:r>
            <a:r>
              <a:rPr lang="en-US" sz="1500" b="1" i="1" dirty="0"/>
              <a:t>TSS</a:t>
            </a:r>
            <a:r>
              <a:rPr lang="en-US" sz="1500" b="1" dirty="0"/>
              <a:t>, we have </a:t>
            </a:r>
            <a:r>
              <a:rPr lang="en-US" sz="1500" b="1" i="1" dirty="0"/>
              <a:t>R</a:t>
            </a:r>
            <a:r>
              <a:rPr lang="en-US" sz="1500" b="1" baseline="30000" dirty="0"/>
              <a:t>2</a:t>
            </a:r>
            <a:r>
              <a:rPr lang="en-US" sz="1500" b="1" dirty="0"/>
              <a:t> = </a:t>
            </a:r>
            <a:r>
              <a:rPr lang="en-US" sz="1500" b="1" dirty="0" smtClean="0"/>
              <a:t>6,014 </a:t>
            </a:r>
            <a:r>
              <a:rPr lang="en-US" sz="1500" b="1" dirty="0"/>
              <a:t>/ </a:t>
            </a:r>
            <a:r>
              <a:rPr lang="en-US" sz="1500" b="1" dirty="0" smtClean="0"/>
              <a:t>70,329 </a:t>
            </a:r>
            <a:r>
              <a:rPr lang="en-US" sz="1500" b="1" dirty="0"/>
              <a:t>= </a:t>
            </a:r>
            <a:r>
              <a:rPr lang="en-US" sz="1500" b="1" dirty="0" smtClean="0"/>
              <a:t>0.0855</a:t>
            </a:r>
            <a:r>
              <a:rPr lang="en-US" sz="1500" b="1" dirty="0"/>
              <a:t>, as stated in the top right quarter of the output</a:t>
            </a:r>
            <a:r>
              <a:rPr lang="en-US" sz="1500" b="1" dirty="0" smtClean="0"/>
              <a:t>.</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0"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6"/>
          <p:cNvSpPr>
            <a:spLocks noChangeArrowheads="1"/>
          </p:cNvSpPr>
          <p:nvPr/>
        </p:nvSpPr>
        <p:spPr bwMode="auto">
          <a:xfrm>
            <a:off x="0" y="3914775"/>
            <a:ext cx="9144000" cy="1076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641439997"/>
              </p:ext>
            </p:extLst>
          </p:nvPr>
        </p:nvGraphicFramePr>
        <p:xfrm>
          <a:off x="2732088" y="4065588"/>
          <a:ext cx="3670300" cy="774700"/>
        </p:xfrm>
        <a:graphic>
          <a:graphicData uri="http://schemas.openxmlformats.org/presentationml/2006/ole">
            <mc:AlternateContent xmlns:mc="http://schemas.openxmlformats.org/markup-compatibility/2006">
              <mc:Choice xmlns:v="urn:schemas-microsoft-com:vml" Requires="v">
                <p:oleObj spid="_x0000_s285717" name="Equation" r:id="rId3" imgW="3670200" imgH="774360" progId="Equation.DSMT4">
                  <p:embed/>
                </p:oleObj>
              </mc:Choice>
              <mc:Fallback>
                <p:oleObj name="Equation" r:id="rId3" imgW="3670200" imgH="774360" progId="Equation.DSMT4">
                  <p:embed/>
                  <p:pic>
                    <p:nvPicPr>
                      <p:cNvPr id="0" name=""/>
                      <p:cNvPicPr>
                        <a:picLocks noChangeAspect="1" noChangeArrowheads="1"/>
                      </p:cNvPicPr>
                      <p:nvPr/>
                    </p:nvPicPr>
                    <p:blipFill>
                      <a:blip r:embed="rId4"/>
                      <a:srcRect/>
                      <a:stretch>
                        <a:fillRect/>
                      </a:stretch>
                    </p:blipFill>
                    <p:spPr bwMode="auto">
                      <a:xfrm>
                        <a:off x="2732088" y="4065588"/>
                        <a:ext cx="36703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5"/>
          <p:cNvSpPr>
            <a:spLocks noChangeArrowheads="1"/>
          </p:cNvSpPr>
          <p:nvPr/>
        </p:nvSpPr>
        <p:spPr bwMode="auto">
          <a:xfrm>
            <a:off x="0" y="547197"/>
            <a:ext cx="9144000" cy="32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7"/>
          <p:cNvSpPr>
            <a:spLocks noChangeArrowheads="1"/>
          </p:cNvSpPr>
          <p:nvPr/>
        </p:nvSpPr>
        <p:spPr bwMode="auto">
          <a:xfrm>
            <a:off x="765974" y="1552200"/>
            <a:ext cx="2268000" cy="230400"/>
          </a:xfrm>
          <a:prstGeom prst="rect">
            <a:avLst/>
          </a:prstGeom>
          <a:solidFill>
            <a:srgbClr val="FFFF00"/>
          </a:solidFill>
          <a:ln>
            <a:noFill/>
          </a:ln>
          <a:effectLst/>
          <a:extLst/>
        </p:spPr>
        <p:txBody>
          <a:bodyPr wrap="none" anchor="ctr"/>
          <a:lstStyle/>
          <a:p>
            <a:endParaRPr lang="en-GB"/>
          </a:p>
        </p:txBody>
      </p:sp>
      <p:sp>
        <p:nvSpPr>
          <p:cNvPr id="27" name="Rectangle 7"/>
          <p:cNvSpPr>
            <a:spLocks noChangeArrowheads="1"/>
          </p:cNvSpPr>
          <p:nvPr/>
        </p:nvSpPr>
        <p:spPr bwMode="auto">
          <a:xfrm>
            <a:off x="765974" y="2199900"/>
            <a:ext cx="2268000" cy="230400"/>
          </a:xfrm>
          <a:prstGeom prst="rect">
            <a:avLst/>
          </a:prstGeom>
          <a:solidFill>
            <a:srgbClr val="FFFF00"/>
          </a:solidFill>
          <a:ln>
            <a:noFill/>
          </a:ln>
          <a:effectLst/>
          <a:extLst/>
        </p:spPr>
        <p:txBody>
          <a:bodyPr wrap="none" anchor="ctr"/>
          <a:lstStyle/>
          <a:p>
            <a:endParaRPr lang="en-GB"/>
          </a:p>
        </p:txBody>
      </p:sp>
      <p:sp>
        <p:nvSpPr>
          <p:cNvPr id="28"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7"/>
          <p:cNvSpPr>
            <a:spLocks noChangeArrowheads="1"/>
          </p:cNvSpPr>
          <p:nvPr/>
        </p:nvSpPr>
        <p:spPr bwMode="auto">
          <a:xfrm>
            <a:off x="5966624" y="1774125"/>
            <a:ext cx="2556000" cy="230400"/>
          </a:xfrm>
          <a:prstGeom prst="rect">
            <a:avLst/>
          </a:prstGeom>
          <a:solidFill>
            <a:srgbClr val="FFFF00"/>
          </a:solidFill>
          <a:ln>
            <a:noFill/>
          </a:ln>
          <a:effectLst/>
          <a:extLst/>
        </p:spPr>
        <p:txBody>
          <a:bodyPr wrap="none" anchor="ctr"/>
          <a:lstStyle/>
          <a:p>
            <a:endParaRPr lang="en-GB"/>
          </a:p>
        </p:txBody>
      </p:sp>
      <p:sp>
        <p:nvSpPr>
          <p:cNvPr id="29" name="Text Box 2"/>
          <p:cNvSpPr txBox="1">
            <a:spLocks noChangeArrowheads="1"/>
          </p:cNvSpPr>
          <p:nvPr/>
        </p:nvSpPr>
        <p:spPr bwMode="auto">
          <a:xfrm>
            <a:off x="301625" y="597601"/>
            <a:ext cx="8532813" cy="3174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endParaRPr>
          </a:p>
        </p:txBody>
      </p:sp>
    </p:spTree>
    <p:extLst>
      <p:ext uri="{BB962C8B-B14F-4D97-AF65-F5344CB8AC3E}">
        <p14:creationId xmlns:p14="http://schemas.microsoft.com/office/powerpoint/2010/main" val="35693551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5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26216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low </a:t>
            </a:r>
            <a:r>
              <a:rPr lang="en-US" sz="1500" b="1" i="1" dirty="0"/>
              <a:t>R</a:t>
            </a:r>
            <a:r>
              <a:rPr lang="en-US" sz="1500" b="1" baseline="30000" dirty="0"/>
              <a:t>2</a:t>
            </a:r>
            <a:r>
              <a:rPr lang="en-US" sz="1500" b="1" dirty="0"/>
              <a:t> is partly attributable to the fact that important variables, such as work experience, are missing from the model</a:t>
            </a:r>
            <a:r>
              <a:rPr lang="en-US" sz="1500" b="1" dirty="0" smtClean="0"/>
              <a:t>.</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0"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6"/>
          <p:cNvSpPr>
            <a:spLocks noChangeArrowheads="1"/>
          </p:cNvSpPr>
          <p:nvPr/>
        </p:nvSpPr>
        <p:spPr bwMode="auto">
          <a:xfrm>
            <a:off x="0" y="3914775"/>
            <a:ext cx="9144000" cy="1076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641439997"/>
              </p:ext>
            </p:extLst>
          </p:nvPr>
        </p:nvGraphicFramePr>
        <p:xfrm>
          <a:off x="2732088" y="4065588"/>
          <a:ext cx="3670300" cy="774700"/>
        </p:xfrm>
        <a:graphic>
          <a:graphicData uri="http://schemas.openxmlformats.org/presentationml/2006/ole">
            <mc:AlternateContent xmlns:mc="http://schemas.openxmlformats.org/markup-compatibility/2006">
              <mc:Choice xmlns:v="urn:schemas-microsoft-com:vml" Requires="v">
                <p:oleObj spid="_x0000_s286741" name="Equation" r:id="rId3" imgW="3670200" imgH="774360" progId="Equation.DSMT4">
                  <p:embed/>
                </p:oleObj>
              </mc:Choice>
              <mc:Fallback>
                <p:oleObj name="Equation" r:id="rId3" imgW="3670200" imgH="774360" progId="Equation.DSMT4">
                  <p:embed/>
                  <p:pic>
                    <p:nvPicPr>
                      <p:cNvPr id="0" name=""/>
                      <p:cNvPicPr>
                        <a:picLocks noChangeAspect="1" noChangeArrowheads="1"/>
                      </p:cNvPicPr>
                      <p:nvPr/>
                    </p:nvPicPr>
                    <p:blipFill>
                      <a:blip r:embed="rId4"/>
                      <a:srcRect/>
                      <a:stretch>
                        <a:fillRect/>
                      </a:stretch>
                    </p:blipFill>
                    <p:spPr bwMode="auto">
                      <a:xfrm>
                        <a:off x="2732088" y="4065588"/>
                        <a:ext cx="36703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5"/>
          <p:cNvSpPr>
            <a:spLocks noChangeArrowheads="1"/>
          </p:cNvSpPr>
          <p:nvPr/>
        </p:nvSpPr>
        <p:spPr bwMode="auto">
          <a:xfrm>
            <a:off x="0" y="547197"/>
            <a:ext cx="9144000" cy="32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7"/>
          <p:cNvSpPr>
            <a:spLocks noChangeArrowheads="1"/>
          </p:cNvSpPr>
          <p:nvPr/>
        </p:nvSpPr>
        <p:spPr bwMode="auto">
          <a:xfrm>
            <a:off x="765974" y="1552200"/>
            <a:ext cx="2268000" cy="230400"/>
          </a:xfrm>
          <a:prstGeom prst="rect">
            <a:avLst/>
          </a:prstGeom>
          <a:solidFill>
            <a:srgbClr val="FFFF00"/>
          </a:solidFill>
          <a:ln>
            <a:noFill/>
          </a:ln>
          <a:effectLst/>
          <a:extLst/>
        </p:spPr>
        <p:txBody>
          <a:bodyPr wrap="none" anchor="ctr"/>
          <a:lstStyle/>
          <a:p>
            <a:endParaRPr lang="en-GB"/>
          </a:p>
        </p:txBody>
      </p:sp>
      <p:sp>
        <p:nvSpPr>
          <p:cNvPr id="27" name="Rectangle 7"/>
          <p:cNvSpPr>
            <a:spLocks noChangeArrowheads="1"/>
          </p:cNvSpPr>
          <p:nvPr/>
        </p:nvSpPr>
        <p:spPr bwMode="auto">
          <a:xfrm>
            <a:off x="765974" y="2199900"/>
            <a:ext cx="2268000" cy="230400"/>
          </a:xfrm>
          <a:prstGeom prst="rect">
            <a:avLst/>
          </a:prstGeom>
          <a:solidFill>
            <a:srgbClr val="FFFF00"/>
          </a:solidFill>
          <a:ln>
            <a:noFill/>
          </a:ln>
          <a:effectLst/>
          <a:extLst/>
        </p:spPr>
        <p:txBody>
          <a:bodyPr wrap="none" anchor="ctr"/>
          <a:lstStyle/>
          <a:p>
            <a:endParaRPr lang="en-GB"/>
          </a:p>
        </p:txBody>
      </p:sp>
      <p:sp>
        <p:nvSpPr>
          <p:cNvPr id="28"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7"/>
          <p:cNvSpPr>
            <a:spLocks noChangeArrowheads="1"/>
          </p:cNvSpPr>
          <p:nvPr/>
        </p:nvSpPr>
        <p:spPr bwMode="auto">
          <a:xfrm>
            <a:off x="5966624" y="1774125"/>
            <a:ext cx="2556000" cy="230400"/>
          </a:xfrm>
          <a:prstGeom prst="rect">
            <a:avLst/>
          </a:prstGeom>
          <a:solidFill>
            <a:srgbClr val="FFFF00"/>
          </a:solidFill>
          <a:ln>
            <a:noFill/>
          </a:ln>
          <a:effectLst/>
          <a:extLst/>
        </p:spPr>
        <p:txBody>
          <a:bodyPr wrap="none" anchor="ctr"/>
          <a:lstStyle/>
          <a:p>
            <a:endParaRPr lang="en-GB"/>
          </a:p>
        </p:txBody>
      </p:sp>
      <p:sp>
        <p:nvSpPr>
          <p:cNvPr id="29" name="Text Box 2"/>
          <p:cNvSpPr txBox="1">
            <a:spLocks noChangeArrowheads="1"/>
          </p:cNvSpPr>
          <p:nvPr/>
        </p:nvSpPr>
        <p:spPr bwMode="auto">
          <a:xfrm>
            <a:off x="301625" y="597601"/>
            <a:ext cx="8532813" cy="3174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endParaRPr>
          </a:p>
        </p:txBody>
      </p:sp>
    </p:spTree>
    <p:extLst>
      <p:ext uri="{BB962C8B-B14F-4D97-AF65-F5344CB8AC3E}">
        <p14:creationId xmlns:p14="http://schemas.microsoft.com/office/powerpoint/2010/main" val="26388854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5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26216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It </a:t>
            </a:r>
            <a:r>
              <a:rPr lang="en-US" sz="1500" b="1" dirty="0"/>
              <a:t>is also partly attributable to the fact that unobservable characteristics are important in determining </a:t>
            </a:r>
            <a:r>
              <a:rPr lang="en-US" sz="1500" b="1" dirty="0" smtClean="0"/>
              <a:t>earnings. </a:t>
            </a:r>
            <a:r>
              <a:rPr lang="en-US" sz="1500" b="1" i="1" dirty="0"/>
              <a:t>R</a:t>
            </a:r>
            <a:r>
              <a:rPr lang="en-US" sz="1500" b="1" baseline="30000" dirty="0"/>
              <a:t>2</a:t>
            </a:r>
            <a:r>
              <a:rPr lang="en-US" sz="1500" b="1" dirty="0"/>
              <a:t> </a:t>
            </a:r>
            <a:r>
              <a:rPr lang="en-US" sz="1500" b="1" dirty="0" smtClean="0"/>
              <a:t>is seldom </a:t>
            </a:r>
            <a:r>
              <a:rPr lang="en-US" sz="1500" b="1" dirty="0"/>
              <a:t>much above 0.5 even in a well-specified model.</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2"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6"/>
          <p:cNvSpPr>
            <a:spLocks noChangeArrowheads="1"/>
          </p:cNvSpPr>
          <p:nvPr/>
        </p:nvSpPr>
        <p:spPr bwMode="auto">
          <a:xfrm>
            <a:off x="0" y="3914775"/>
            <a:ext cx="9144000" cy="1076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641439997"/>
              </p:ext>
            </p:extLst>
          </p:nvPr>
        </p:nvGraphicFramePr>
        <p:xfrm>
          <a:off x="2732088" y="4065588"/>
          <a:ext cx="3670300" cy="774700"/>
        </p:xfrm>
        <a:graphic>
          <a:graphicData uri="http://schemas.openxmlformats.org/presentationml/2006/ole">
            <mc:AlternateContent xmlns:mc="http://schemas.openxmlformats.org/markup-compatibility/2006">
              <mc:Choice xmlns:v="urn:schemas-microsoft-com:vml" Requires="v">
                <p:oleObj spid="_x0000_s287768" name="Equation" r:id="rId3" imgW="3670200" imgH="774360" progId="Equation.DSMT4">
                  <p:embed/>
                </p:oleObj>
              </mc:Choice>
              <mc:Fallback>
                <p:oleObj name="Equation" r:id="rId3" imgW="3670200" imgH="774360" progId="Equation.DSMT4">
                  <p:embed/>
                  <p:pic>
                    <p:nvPicPr>
                      <p:cNvPr id="0" name=""/>
                      <p:cNvPicPr>
                        <a:picLocks noChangeAspect="1" noChangeArrowheads="1"/>
                      </p:cNvPicPr>
                      <p:nvPr/>
                    </p:nvPicPr>
                    <p:blipFill>
                      <a:blip r:embed="rId4"/>
                      <a:srcRect/>
                      <a:stretch>
                        <a:fillRect/>
                      </a:stretch>
                    </p:blipFill>
                    <p:spPr bwMode="auto">
                      <a:xfrm>
                        <a:off x="2732088" y="4065588"/>
                        <a:ext cx="36703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5"/>
          <p:cNvSpPr>
            <a:spLocks noChangeArrowheads="1"/>
          </p:cNvSpPr>
          <p:nvPr/>
        </p:nvSpPr>
        <p:spPr bwMode="auto">
          <a:xfrm>
            <a:off x="0" y="547197"/>
            <a:ext cx="9144000" cy="32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7"/>
          <p:cNvSpPr>
            <a:spLocks noChangeArrowheads="1"/>
          </p:cNvSpPr>
          <p:nvPr/>
        </p:nvSpPr>
        <p:spPr bwMode="auto">
          <a:xfrm>
            <a:off x="765974" y="1552200"/>
            <a:ext cx="2268000" cy="230400"/>
          </a:xfrm>
          <a:prstGeom prst="rect">
            <a:avLst/>
          </a:prstGeom>
          <a:solidFill>
            <a:srgbClr val="FFFF00"/>
          </a:solidFill>
          <a:ln>
            <a:noFill/>
          </a:ln>
          <a:effectLst/>
          <a:extLst/>
        </p:spPr>
        <p:txBody>
          <a:bodyPr wrap="none" anchor="ctr"/>
          <a:lstStyle/>
          <a:p>
            <a:endParaRPr lang="en-GB"/>
          </a:p>
        </p:txBody>
      </p:sp>
      <p:sp>
        <p:nvSpPr>
          <p:cNvPr id="27" name="Rectangle 7"/>
          <p:cNvSpPr>
            <a:spLocks noChangeArrowheads="1"/>
          </p:cNvSpPr>
          <p:nvPr/>
        </p:nvSpPr>
        <p:spPr bwMode="auto">
          <a:xfrm>
            <a:off x="765974" y="2199900"/>
            <a:ext cx="2268000" cy="230400"/>
          </a:xfrm>
          <a:prstGeom prst="rect">
            <a:avLst/>
          </a:prstGeom>
          <a:solidFill>
            <a:srgbClr val="FFFF00"/>
          </a:solidFill>
          <a:ln>
            <a:noFill/>
          </a:ln>
          <a:effectLst/>
          <a:extLst/>
        </p:spPr>
        <p:txBody>
          <a:bodyPr wrap="none" anchor="ctr"/>
          <a:lstStyle/>
          <a:p>
            <a:endParaRPr lang="en-GB"/>
          </a:p>
        </p:txBody>
      </p:sp>
      <p:sp>
        <p:nvSpPr>
          <p:cNvPr id="28" name="Rectangle 7"/>
          <p:cNvSpPr>
            <a:spLocks noChangeArrowheads="1"/>
          </p:cNvSpPr>
          <p:nvPr/>
        </p:nvSpPr>
        <p:spPr bwMode="auto">
          <a:xfrm>
            <a:off x="356400" y="637200"/>
            <a:ext cx="1836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7"/>
          <p:cNvSpPr>
            <a:spLocks noChangeArrowheads="1"/>
          </p:cNvSpPr>
          <p:nvPr/>
        </p:nvSpPr>
        <p:spPr bwMode="auto">
          <a:xfrm>
            <a:off x="5966624" y="1774125"/>
            <a:ext cx="2556000" cy="230400"/>
          </a:xfrm>
          <a:prstGeom prst="rect">
            <a:avLst/>
          </a:prstGeom>
          <a:solidFill>
            <a:srgbClr val="FFFF00"/>
          </a:solidFill>
          <a:ln>
            <a:noFill/>
          </a:ln>
          <a:effectLst/>
          <a:extLst/>
        </p:spPr>
        <p:txBody>
          <a:bodyPr wrap="none" anchor="ctr"/>
          <a:lstStyle/>
          <a:p>
            <a:endParaRPr lang="en-GB"/>
          </a:p>
        </p:txBody>
      </p:sp>
      <p:sp>
        <p:nvSpPr>
          <p:cNvPr id="29" name="Text Box 2"/>
          <p:cNvSpPr txBox="1">
            <a:spLocks noChangeArrowheads="1"/>
          </p:cNvSpPr>
          <p:nvPr/>
        </p:nvSpPr>
        <p:spPr bwMode="auto">
          <a:xfrm>
            <a:off x="301625" y="597601"/>
            <a:ext cx="8532813" cy="3174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endParaRPr>
          </a:p>
        </p:txBody>
      </p:sp>
    </p:spTree>
    <p:extLst>
      <p:ext uri="{BB962C8B-B14F-4D97-AF65-F5344CB8AC3E}">
        <p14:creationId xmlns:p14="http://schemas.microsoft.com/office/powerpoint/2010/main" val="208069868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31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263181"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Obviously we would like to locate the regression line so as to make the goodness of fit as high as possible, according to this criterion.  Does this objective clash with our use of the least squares principle to determine </a:t>
            </a:r>
            <a:r>
              <a:rPr lang="en-GB" sz="1500" b="1" i="1" dirty="0"/>
              <a:t> </a:t>
            </a:r>
            <a:r>
              <a:rPr lang="en-GB" sz="1500" b="1" i="1" dirty="0" smtClean="0"/>
              <a:t>    </a:t>
            </a:r>
            <a:r>
              <a:rPr lang="en-GB" sz="1500" b="1" dirty="0" smtClean="0"/>
              <a:t>and </a:t>
            </a:r>
            <a:r>
              <a:rPr lang="en-GB" sz="1500" b="1" i="1" dirty="0"/>
              <a:t> </a:t>
            </a:r>
            <a:r>
              <a:rPr lang="en-GB" sz="1500" b="1" i="1" dirty="0" smtClean="0"/>
              <a:t>   </a:t>
            </a:r>
            <a:r>
              <a:rPr lang="en-GB" sz="1500" b="1" dirty="0" smtClean="0"/>
              <a:t>?</a:t>
            </a:r>
            <a:endParaRPr lang="en-GB" sz="1500" b="1"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Rectangle 16"/>
          <p:cNvSpPr>
            <a:spLocks noChangeArrowheads="1"/>
          </p:cNvSpPr>
          <p:nvPr/>
        </p:nvSpPr>
        <p:spPr bwMode="auto">
          <a:xfrm>
            <a:off x="0" y="1514475"/>
            <a:ext cx="9144000" cy="2362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5" name="Rectangle 14"/>
          <p:cNvSpPr>
            <a:spLocks noChangeArrowheads="1"/>
          </p:cNvSpPr>
          <p:nvPr/>
        </p:nvSpPr>
        <p:spPr bwMode="auto">
          <a:xfrm>
            <a:off x="0" y="550799"/>
            <a:ext cx="9144000" cy="84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3547039986"/>
              </p:ext>
            </p:extLst>
          </p:nvPr>
        </p:nvGraphicFramePr>
        <p:xfrm>
          <a:off x="1116000" y="643125"/>
          <a:ext cx="4286250" cy="554037"/>
        </p:xfrm>
        <a:graphic>
          <a:graphicData uri="http://schemas.openxmlformats.org/presentationml/2006/ole">
            <mc:AlternateContent xmlns:mc="http://schemas.openxmlformats.org/markup-compatibility/2006">
              <mc:Choice xmlns:v="urn:schemas-microsoft-com:vml" Requires="v">
                <p:oleObj spid="_x0000_s263334" name="Equation" r:id="rId3" imgW="4279680" imgH="558720" progId="Equation.DSMT4">
                  <p:embed/>
                </p:oleObj>
              </mc:Choice>
              <mc:Fallback>
                <p:oleObj name="Equation" r:id="rId3" imgW="4279680" imgH="558720" progId="Equation.DSMT4">
                  <p:embed/>
                  <p:pic>
                    <p:nvPicPr>
                      <p:cNvPr id="0" name=""/>
                      <p:cNvPicPr>
                        <a:picLocks noChangeAspect="1" noChangeArrowheads="1"/>
                      </p:cNvPicPr>
                      <p:nvPr/>
                    </p:nvPicPr>
                    <p:blipFill>
                      <a:blip r:embed="rId4"/>
                      <a:srcRect/>
                      <a:stretch>
                        <a:fillRect/>
                      </a:stretch>
                    </p:blipFill>
                    <p:spPr bwMode="auto">
                      <a:xfrm>
                        <a:off x="1116000" y="643125"/>
                        <a:ext cx="4286250" cy="554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715768864"/>
              </p:ext>
            </p:extLst>
          </p:nvPr>
        </p:nvGraphicFramePr>
        <p:xfrm>
          <a:off x="5850000" y="803275"/>
          <a:ext cx="2339975" cy="277813"/>
        </p:xfrm>
        <a:graphic>
          <a:graphicData uri="http://schemas.openxmlformats.org/presentationml/2006/ole">
            <mc:AlternateContent xmlns:mc="http://schemas.openxmlformats.org/markup-compatibility/2006">
              <mc:Choice xmlns:v="urn:schemas-microsoft-com:vml" Requires="v">
                <p:oleObj spid="_x0000_s263335" name="Equation" r:id="rId5" imgW="2336760" imgH="279360" progId="Equation.3">
                  <p:embed/>
                </p:oleObj>
              </mc:Choice>
              <mc:Fallback>
                <p:oleObj name="Equation" r:id="rId5" imgW="233676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50000" y="803275"/>
                        <a:ext cx="2339975" cy="27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03412701"/>
              </p:ext>
            </p:extLst>
          </p:nvPr>
        </p:nvGraphicFramePr>
        <p:xfrm>
          <a:off x="3694113" y="6300788"/>
          <a:ext cx="212725" cy="288925"/>
        </p:xfrm>
        <a:graphic>
          <a:graphicData uri="http://schemas.openxmlformats.org/presentationml/2006/ole">
            <mc:AlternateContent xmlns:mc="http://schemas.openxmlformats.org/markup-compatibility/2006">
              <mc:Choice xmlns:v="urn:schemas-microsoft-com:vml" Requires="v">
                <p:oleObj spid="_x0000_s263336" name="Equation" r:id="rId7" imgW="317160" imgH="431640" progId="Equation.DSMT4">
                  <p:embed/>
                </p:oleObj>
              </mc:Choice>
              <mc:Fallback>
                <p:oleObj name="Equation" r:id="rId7" imgW="317160" imgH="431640" progId="Equation.DSMT4">
                  <p:embed/>
                  <p:pic>
                    <p:nvPicPr>
                      <p:cNvPr id="0" name="Object 2"/>
                      <p:cNvPicPr>
                        <a:picLocks noChangeAspect="1" noChangeArrowheads="1"/>
                      </p:cNvPicPr>
                      <p:nvPr/>
                    </p:nvPicPr>
                    <p:blipFill>
                      <a:blip r:embed="rId8"/>
                      <a:srcRect/>
                      <a:stretch>
                        <a:fillRect/>
                      </a:stretch>
                    </p:blipFill>
                    <p:spPr bwMode="auto">
                      <a:xfrm>
                        <a:off x="3694113" y="6300788"/>
                        <a:ext cx="2127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906007266"/>
              </p:ext>
            </p:extLst>
          </p:nvPr>
        </p:nvGraphicFramePr>
        <p:xfrm>
          <a:off x="4356100" y="6300788"/>
          <a:ext cx="222250" cy="288925"/>
        </p:xfrm>
        <a:graphic>
          <a:graphicData uri="http://schemas.openxmlformats.org/presentationml/2006/ole">
            <mc:AlternateContent xmlns:mc="http://schemas.openxmlformats.org/markup-compatibility/2006">
              <mc:Choice xmlns:v="urn:schemas-microsoft-com:vml" Requires="v">
                <p:oleObj spid="_x0000_s263337" name="Equation" r:id="rId9" imgW="330120" imgH="431640" progId="Equation.DSMT4">
                  <p:embed/>
                </p:oleObj>
              </mc:Choice>
              <mc:Fallback>
                <p:oleObj name="Equation" r:id="rId9" imgW="330120" imgH="431640" progId="Equation.DSMT4">
                  <p:embed/>
                  <p:pic>
                    <p:nvPicPr>
                      <p:cNvPr id="0" name="Object 1"/>
                      <p:cNvPicPr>
                        <a:picLocks noChangeAspect="1" noChangeArrowheads="1"/>
                      </p:cNvPicPr>
                      <p:nvPr/>
                    </p:nvPicPr>
                    <p:blipFill>
                      <a:blip r:embed="rId10"/>
                      <a:srcRect/>
                      <a:stretch>
                        <a:fillRect/>
                      </a:stretch>
                    </p:blipFill>
                    <p:spPr bwMode="auto">
                      <a:xfrm>
                        <a:off x="4356100" y="6300788"/>
                        <a:ext cx="2222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883767044"/>
              </p:ext>
            </p:extLst>
          </p:nvPr>
        </p:nvGraphicFramePr>
        <p:xfrm>
          <a:off x="2725738" y="1554163"/>
          <a:ext cx="3149600" cy="1054100"/>
        </p:xfrm>
        <a:graphic>
          <a:graphicData uri="http://schemas.openxmlformats.org/presentationml/2006/ole">
            <mc:AlternateContent xmlns:mc="http://schemas.openxmlformats.org/markup-compatibility/2006">
              <mc:Choice xmlns:v="urn:schemas-microsoft-com:vml" Requires="v">
                <p:oleObj spid="_x0000_s263338" name="Equation" r:id="rId11" imgW="3149600" imgH="1054100" progId="Equation.DSMT4">
                  <p:embed/>
                </p:oleObj>
              </mc:Choice>
              <mc:Fallback>
                <p:oleObj name="Equation" r:id="rId11" imgW="3149600" imgH="10541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25738" y="1554163"/>
                        <a:ext cx="3149600"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1245599"/>
            <a:ext cx="9144000" cy="3459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3</a:t>
            </a:r>
          </a:p>
        </p:txBody>
      </p:sp>
      <p:sp>
        <p:nvSpPr>
          <p:cNvPr id="228358"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8359" name="Object 7"/>
          <p:cNvGraphicFramePr>
            <a:graphicFrameLocks noChangeAspect="1"/>
          </p:cNvGraphicFramePr>
          <p:nvPr>
            <p:extLst>
              <p:ext uri="{D42A27DB-BD31-4B8C-83A1-F6EECF244321}">
                <p14:modId xmlns:p14="http://schemas.microsoft.com/office/powerpoint/2010/main" val="4254961515"/>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92947"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836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These are known as the normal equations. The first, the partial derivative of </a:t>
            </a:r>
            <a:r>
              <a:rPr lang="en-GB" sz="1500" b="1" i="1" dirty="0" smtClean="0"/>
              <a:t>RSS</a:t>
            </a:r>
            <a:r>
              <a:rPr lang="en-GB" sz="1500" b="1" dirty="0" smtClean="0"/>
              <a:t> with respect to </a:t>
            </a:r>
            <a:r>
              <a:rPr lang="en-GB" sz="1500" b="1" i="1" dirty="0" smtClean="0"/>
              <a:t>b</a:t>
            </a:r>
            <a:r>
              <a:rPr lang="en-GB" sz="1500" b="1" baseline="-25000" dirty="0" smtClean="0"/>
              <a:t>1</a:t>
            </a:r>
            <a:r>
              <a:rPr lang="en-GB" sz="1500" b="1" dirty="0" smtClean="0"/>
              <a:t>, is shown. The OLS estimators      and      must satisfy it.</a:t>
            </a:r>
            <a:endParaRPr lang="en-GB" sz="1500" b="1" dirty="0">
              <a:latin typeface="Times New Roman" pitchFamily="18" charset="0"/>
            </a:endParaRPr>
          </a:p>
        </p:txBody>
      </p:sp>
      <p:sp>
        <p:nvSpPr>
          <p:cNvPr id="228375"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666798691"/>
              </p:ext>
            </p:extLst>
          </p:nvPr>
        </p:nvGraphicFramePr>
        <p:xfrm>
          <a:off x="650875" y="1362075"/>
          <a:ext cx="8332788" cy="442913"/>
        </p:xfrm>
        <a:graphic>
          <a:graphicData uri="http://schemas.openxmlformats.org/presentationml/2006/ole">
            <mc:AlternateContent xmlns:mc="http://schemas.openxmlformats.org/markup-compatibility/2006">
              <mc:Choice xmlns:v="urn:schemas-microsoft-com:vml" Requires="v">
                <p:oleObj spid="_x0000_s292948" name="Equation" r:id="rId5" imgW="8331200" imgH="444500" progId="Equation.3">
                  <p:embed/>
                </p:oleObj>
              </mc:Choice>
              <mc:Fallback>
                <p:oleObj name="Equation" r:id="rId5" imgW="83312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3620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10001145"/>
              </p:ext>
            </p:extLst>
          </p:nvPr>
        </p:nvGraphicFramePr>
        <p:xfrm>
          <a:off x="504825" y="1931988"/>
          <a:ext cx="5741988" cy="800100"/>
        </p:xfrm>
        <a:graphic>
          <a:graphicData uri="http://schemas.openxmlformats.org/presentationml/2006/ole">
            <mc:AlternateContent xmlns:mc="http://schemas.openxmlformats.org/markup-compatibility/2006">
              <mc:Choice xmlns:v="urn:schemas-microsoft-com:vml" Requires="v">
                <p:oleObj spid="_x0000_s292949" name="Equation" r:id="rId7" imgW="5740200" imgH="799920" progId="Equation.DSMT4">
                  <p:embed/>
                </p:oleObj>
              </mc:Choice>
              <mc:Fallback>
                <p:oleObj name="Equation" r:id="rId7" imgW="5740200" imgH="7999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825" y="1931988"/>
                        <a:ext cx="57419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18117106"/>
              </p:ext>
            </p:extLst>
          </p:nvPr>
        </p:nvGraphicFramePr>
        <p:xfrm>
          <a:off x="4411663" y="6069013"/>
          <a:ext cx="215900" cy="293687"/>
        </p:xfrm>
        <a:graphic>
          <a:graphicData uri="http://schemas.openxmlformats.org/presentationml/2006/ole">
            <mc:AlternateContent xmlns:mc="http://schemas.openxmlformats.org/markup-compatibility/2006">
              <mc:Choice xmlns:v="urn:schemas-microsoft-com:vml" Requires="v">
                <p:oleObj spid="_x0000_s292950" name="Equation" r:id="rId9" imgW="317160" imgH="431640" progId="Equation.DSMT4">
                  <p:embed/>
                </p:oleObj>
              </mc:Choice>
              <mc:Fallback>
                <p:oleObj name="Equation" r:id="rId9" imgW="317160" imgH="431640" progId="Equation.DSMT4">
                  <p:embed/>
                  <p:pic>
                    <p:nvPicPr>
                      <p:cNvPr id="0" name="Object 6"/>
                      <p:cNvPicPr>
                        <a:picLocks noChangeAspect="1" noChangeArrowheads="1"/>
                      </p:cNvPicPr>
                      <p:nvPr/>
                    </p:nvPicPr>
                    <p:blipFill>
                      <a:blip r:embed="rId10"/>
                      <a:srcRect/>
                      <a:stretch>
                        <a:fillRect/>
                      </a:stretch>
                    </p:blipFill>
                    <p:spPr bwMode="auto">
                      <a:xfrm>
                        <a:off x="4411663" y="6069013"/>
                        <a:ext cx="215900"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0508855"/>
              </p:ext>
            </p:extLst>
          </p:nvPr>
        </p:nvGraphicFramePr>
        <p:xfrm>
          <a:off x="5054600" y="6069013"/>
          <a:ext cx="223838" cy="293687"/>
        </p:xfrm>
        <a:graphic>
          <a:graphicData uri="http://schemas.openxmlformats.org/presentationml/2006/ole">
            <mc:AlternateContent xmlns:mc="http://schemas.openxmlformats.org/markup-compatibility/2006">
              <mc:Choice xmlns:v="urn:schemas-microsoft-com:vml" Requires="v">
                <p:oleObj spid="_x0000_s292951" name="Equation" r:id="rId11" imgW="330120" imgH="431640" progId="Equation.DSMT4">
                  <p:embed/>
                </p:oleObj>
              </mc:Choice>
              <mc:Fallback>
                <p:oleObj name="Equation" r:id="rId11" imgW="330120" imgH="431640" progId="Equation.DSMT4">
                  <p:embed/>
                  <p:pic>
                    <p:nvPicPr>
                      <p:cNvPr id="0" name="Object 6"/>
                      <p:cNvPicPr>
                        <a:picLocks noChangeAspect="1" noChangeArrowheads="1"/>
                      </p:cNvPicPr>
                      <p:nvPr/>
                    </p:nvPicPr>
                    <p:blipFill>
                      <a:blip r:embed="rId12"/>
                      <a:srcRect/>
                      <a:stretch>
                        <a:fillRect/>
                      </a:stretch>
                    </p:blipFill>
                    <p:spPr bwMode="auto">
                      <a:xfrm>
                        <a:off x="5054600" y="6069013"/>
                        <a:ext cx="223838"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92952" name="Equation" r:id="rId13" imgW="1460160" imgH="444240" progId="Equation.DSMT4">
                  <p:embed/>
                </p:oleObj>
              </mc:Choice>
              <mc:Fallback>
                <p:oleObj name="Equation" r:id="rId13" imgW="1460160" imgH="444240" progId="Equation.DSMT4">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9715382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16"/>
          <p:cNvSpPr>
            <a:spLocks noChangeArrowheads="1"/>
          </p:cNvSpPr>
          <p:nvPr/>
        </p:nvSpPr>
        <p:spPr bwMode="auto">
          <a:xfrm>
            <a:off x="0" y="1514475"/>
            <a:ext cx="9144000" cy="2362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41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sp>
        <p:nvSpPr>
          <p:cNvPr id="26420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Fortunately, there is no clash.  To see this, rewrite the expression for </a:t>
            </a:r>
            <a:r>
              <a:rPr lang="en-GB" sz="1500" b="1" i="1"/>
              <a:t>R</a:t>
            </a:r>
            <a:r>
              <a:rPr lang="en-GB" sz="1500" b="1" baseline="30000"/>
              <a:t>2</a:t>
            </a:r>
            <a:r>
              <a:rPr lang="en-GB" sz="1500" b="1"/>
              <a:t> in term of </a:t>
            </a:r>
            <a:r>
              <a:rPr lang="en-GB" sz="1500" b="1" i="1"/>
              <a:t>RSS</a:t>
            </a:r>
            <a:r>
              <a:rPr lang="en-GB" sz="1500" b="1"/>
              <a:t> as shown.</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1" name="Object 11"/>
          <p:cNvGraphicFramePr>
            <a:graphicFrameLocks noChangeAspect="1"/>
          </p:cNvGraphicFramePr>
          <p:nvPr>
            <p:extLst>
              <p:ext uri="{D42A27DB-BD31-4B8C-83A1-F6EECF244321}">
                <p14:modId xmlns:p14="http://schemas.microsoft.com/office/powerpoint/2010/main" val="3078855384"/>
              </p:ext>
            </p:extLst>
          </p:nvPr>
        </p:nvGraphicFramePr>
        <p:xfrm>
          <a:off x="2730500" y="2728913"/>
          <a:ext cx="4356100" cy="952500"/>
        </p:xfrm>
        <a:graphic>
          <a:graphicData uri="http://schemas.openxmlformats.org/presentationml/2006/ole">
            <mc:AlternateContent xmlns:mc="http://schemas.openxmlformats.org/markup-compatibility/2006">
              <mc:Choice xmlns:v="urn:schemas-microsoft-com:vml" Requires="v">
                <p:oleObj spid="_x0000_s264387" name="Equation" r:id="rId3" imgW="4356000" imgH="952200" progId="Equation.DSMT4">
                  <p:embed/>
                </p:oleObj>
              </mc:Choice>
              <mc:Fallback>
                <p:oleObj name="Equation" r:id="rId3" imgW="4356000" imgH="952200" progId="Equation.DSMT4">
                  <p:embed/>
                  <p:pic>
                    <p:nvPicPr>
                      <p:cNvPr id="0" name=""/>
                      <p:cNvPicPr>
                        <a:picLocks noChangeAspect="1" noChangeArrowheads="1"/>
                      </p:cNvPicPr>
                      <p:nvPr/>
                    </p:nvPicPr>
                    <p:blipFill>
                      <a:blip r:embed="rId4"/>
                      <a:srcRect/>
                      <a:stretch>
                        <a:fillRect/>
                      </a:stretch>
                    </p:blipFill>
                    <p:spPr bwMode="auto">
                      <a:xfrm>
                        <a:off x="2730500" y="2728913"/>
                        <a:ext cx="43561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14"/>
          <p:cNvSpPr>
            <a:spLocks noChangeArrowheads="1"/>
          </p:cNvSpPr>
          <p:nvPr/>
        </p:nvSpPr>
        <p:spPr bwMode="auto">
          <a:xfrm>
            <a:off x="0" y="550799"/>
            <a:ext cx="9144000" cy="84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3547039986"/>
              </p:ext>
            </p:extLst>
          </p:nvPr>
        </p:nvGraphicFramePr>
        <p:xfrm>
          <a:off x="1116000" y="643125"/>
          <a:ext cx="4286250" cy="554037"/>
        </p:xfrm>
        <a:graphic>
          <a:graphicData uri="http://schemas.openxmlformats.org/presentationml/2006/ole">
            <mc:AlternateContent xmlns:mc="http://schemas.openxmlformats.org/markup-compatibility/2006">
              <mc:Choice xmlns:v="urn:schemas-microsoft-com:vml" Requires="v">
                <p:oleObj spid="_x0000_s264388" name="Equation" r:id="rId5" imgW="4279680" imgH="558720" progId="Equation.DSMT4">
                  <p:embed/>
                </p:oleObj>
              </mc:Choice>
              <mc:Fallback>
                <p:oleObj name="Equation" r:id="rId5" imgW="4279680" imgH="558720" progId="Equation.DSMT4">
                  <p:embed/>
                  <p:pic>
                    <p:nvPicPr>
                      <p:cNvPr id="0" name=""/>
                      <p:cNvPicPr>
                        <a:picLocks noChangeAspect="1" noChangeArrowheads="1"/>
                      </p:cNvPicPr>
                      <p:nvPr/>
                    </p:nvPicPr>
                    <p:blipFill>
                      <a:blip r:embed="rId6"/>
                      <a:srcRect/>
                      <a:stretch>
                        <a:fillRect/>
                      </a:stretch>
                    </p:blipFill>
                    <p:spPr bwMode="auto">
                      <a:xfrm>
                        <a:off x="1116000" y="643125"/>
                        <a:ext cx="4286250" cy="554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715768864"/>
              </p:ext>
            </p:extLst>
          </p:nvPr>
        </p:nvGraphicFramePr>
        <p:xfrm>
          <a:off x="5850000" y="803275"/>
          <a:ext cx="2339975" cy="277813"/>
        </p:xfrm>
        <a:graphic>
          <a:graphicData uri="http://schemas.openxmlformats.org/presentationml/2006/ole">
            <mc:AlternateContent xmlns:mc="http://schemas.openxmlformats.org/markup-compatibility/2006">
              <mc:Choice xmlns:v="urn:schemas-microsoft-com:vml" Requires="v">
                <p:oleObj spid="_x0000_s264389" name="Equation" r:id="rId7" imgW="2336760" imgH="279360" progId="Equation.3">
                  <p:embed/>
                </p:oleObj>
              </mc:Choice>
              <mc:Fallback>
                <p:oleObj name="Equation" r:id="rId7" imgW="233676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0000" y="803275"/>
                        <a:ext cx="2339975" cy="27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883767044"/>
              </p:ext>
            </p:extLst>
          </p:nvPr>
        </p:nvGraphicFramePr>
        <p:xfrm>
          <a:off x="2725738" y="1554163"/>
          <a:ext cx="3149600" cy="1054100"/>
        </p:xfrm>
        <a:graphic>
          <a:graphicData uri="http://schemas.openxmlformats.org/presentationml/2006/ole">
            <mc:AlternateContent xmlns:mc="http://schemas.openxmlformats.org/markup-compatibility/2006">
              <mc:Choice xmlns:v="urn:schemas-microsoft-com:vml" Requires="v">
                <p:oleObj spid="_x0000_s264390" name="Equation" r:id="rId9" imgW="3149280" imgH="1054080" progId="Equation.DSMT4">
                  <p:embed/>
                </p:oleObj>
              </mc:Choice>
              <mc:Fallback>
                <p:oleObj name="Equation" r:id="rId9" imgW="3149280" imgH="105408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25738" y="1554163"/>
                        <a:ext cx="3149600"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514475"/>
            <a:ext cx="9144000" cy="2362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5230" name="Rectangle 14"/>
          <p:cNvSpPr>
            <a:spLocks noChangeArrowheads="1"/>
          </p:cNvSpPr>
          <p:nvPr/>
        </p:nvSpPr>
        <p:spPr bwMode="auto">
          <a:xfrm>
            <a:off x="5875338" y="2741613"/>
            <a:ext cx="830262" cy="4746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52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26522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OLS regression coefficients are chosen in such a way as to minimize the sum of the squares of the residuals.  Thus it automatically follows that they maximize </a:t>
            </a:r>
            <a:r>
              <a:rPr lang="en-GB" sz="1500" b="1" i="1"/>
              <a:t>R</a:t>
            </a:r>
            <a:r>
              <a:rPr lang="en-GB" sz="1500" b="1" baseline="30000"/>
              <a:t>2</a:t>
            </a:r>
            <a:r>
              <a:rPr lang="en-GB" sz="1500" b="1"/>
              <a:t>.  </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1" name="Rectangle 20"/>
          <p:cNvSpPr>
            <a:spLocks noChangeArrowheads="1"/>
          </p:cNvSpPr>
          <p:nvPr/>
        </p:nvSpPr>
        <p:spPr bwMode="auto">
          <a:xfrm>
            <a:off x="0" y="550799"/>
            <a:ext cx="9144000" cy="846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2" name="Object 15"/>
          <p:cNvGraphicFramePr>
            <a:graphicFrameLocks noChangeAspect="1"/>
          </p:cNvGraphicFramePr>
          <p:nvPr>
            <p:extLst>
              <p:ext uri="{D42A27DB-BD31-4B8C-83A1-F6EECF244321}">
                <p14:modId xmlns:p14="http://schemas.microsoft.com/office/powerpoint/2010/main" val="3547039986"/>
              </p:ext>
            </p:extLst>
          </p:nvPr>
        </p:nvGraphicFramePr>
        <p:xfrm>
          <a:off x="1116000" y="643125"/>
          <a:ext cx="4286250" cy="554037"/>
        </p:xfrm>
        <a:graphic>
          <a:graphicData uri="http://schemas.openxmlformats.org/presentationml/2006/ole">
            <mc:AlternateContent xmlns:mc="http://schemas.openxmlformats.org/markup-compatibility/2006">
              <mc:Choice xmlns:v="urn:schemas-microsoft-com:vml" Requires="v">
                <p:oleObj spid="_x0000_s265410" name="Equation" r:id="rId3" imgW="4279680" imgH="558720" progId="Equation.DSMT4">
                  <p:embed/>
                </p:oleObj>
              </mc:Choice>
              <mc:Fallback>
                <p:oleObj name="Equation" r:id="rId3" imgW="4279680" imgH="558720" progId="Equation.DSMT4">
                  <p:embed/>
                  <p:pic>
                    <p:nvPicPr>
                      <p:cNvPr id="0" name=""/>
                      <p:cNvPicPr>
                        <a:picLocks noChangeAspect="1" noChangeArrowheads="1"/>
                      </p:cNvPicPr>
                      <p:nvPr/>
                    </p:nvPicPr>
                    <p:blipFill>
                      <a:blip r:embed="rId4"/>
                      <a:srcRect/>
                      <a:stretch>
                        <a:fillRect/>
                      </a:stretch>
                    </p:blipFill>
                    <p:spPr bwMode="auto">
                      <a:xfrm>
                        <a:off x="1116000" y="643125"/>
                        <a:ext cx="4286250" cy="554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6"/>
          <p:cNvGraphicFramePr>
            <a:graphicFrameLocks noChangeAspect="1"/>
          </p:cNvGraphicFramePr>
          <p:nvPr>
            <p:extLst>
              <p:ext uri="{D42A27DB-BD31-4B8C-83A1-F6EECF244321}">
                <p14:modId xmlns:p14="http://schemas.microsoft.com/office/powerpoint/2010/main" val="2715768864"/>
              </p:ext>
            </p:extLst>
          </p:nvPr>
        </p:nvGraphicFramePr>
        <p:xfrm>
          <a:off x="5850000" y="803275"/>
          <a:ext cx="2339975" cy="277813"/>
        </p:xfrm>
        <a:graphic>
          <a:graphicData uri="http://schemas.openxmlformats.org/presentationml/2006/ole">
            <mc:AlternateContent xmlns:mc="http://schemas.openxmlformats.org/markup-compatibility/2006">
              <mc:Choice xmlns:v="urn:schemas-microsoft-com:vml" Requires="v">
                <p:oleObj spid="_x0000_s265411" name="Equation" r:id="rId5" imgW="2336760" imgH="279360" progId="Equation.3">
                  <p:embed/>
                </p:oleObj>
              </mc:Choice>
              <mc:Fallback>
                <p:oleObj name="Equation" r:id="rId5" imgW="233676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50000" y="803275"/>
                        <a:ext cx="2339975" cy="27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83767044"/>
              </p:ext>
            </p:extLst>
          </p:nvPr>
        </p:nvGraphicFramePr>
        <p:xfrm>
          <a:off x="2725738" y="1554163"/>
          <a:ext cx="3149600" cy="1054100"/>
        </p:xfrm>
        <a:graphic>
          <a:graphicData uri="http://schemas.openxmlformats.org/presentationml/2006/ole">
            <mc:AlternateContent xmlns:mc="http://schemas.openxmlformats.org/markup-compatibility/2006">
              <mc:Choice xmlns:v="urn:schemas-microsoft-com:vml" Requires="v">
                <p:oleObj spid="_x0000_s265412" name="Equation" r:id="rId7" imgW="3149600" imgH="1054100" progId="Equation.DSMT4">
                  <p:embed/>
                </p:oleObj>
              </mc:Choice>
              <mc:Fallback>
                <p:oleObj name="Equation" r:id="rId7" imgW="3149600" imgH="10541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5738" y="1554163"/>
                        <a:ext cx="3149600"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078855384"/>
              </p:ext>
            </p:extLst>
          </p:nvPr>
        </p:nvGraphicFramePr>
        <p:xfrm>
          <a:off x="2730500" y="2728913"/>
          <a:ext cx="4356100" cy="952500"/>
        </p:xfrm>
        <a:graphic>
          <a:graphicData uri="http://schemas.openxmlformats.org/presentationml/2006/ole">
            <mc:AlternateContent xmlns:mc="http://schemas.openxmlformats.org/markup-compatibility/2006">
              <mc:Choice xmlns:v="urn:schemas-microsoft-com:vml" Requires="v">
                <p:oleObj spid="_x0000_s265413" name="Equation" r:id="rId9" imgW="4356000" imgH="952200" progId="Equation.DSMT4">
                  <p:embed/>
                </p:oleObj>
              </mc:Choice>
              <mc:Fallback>
                <p:oleObj name="Equation" r:id="rId9" imgW="4356000" imgH="95220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30500" y="2728913"/>
                        <a:ext cx="43561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134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009808910"/>
              </p:ext>
            </p:extLst>
          </p:nvPr>
        </p:nvGraphicFramePr>
        <p:xfrm>
          <a:off x="900113" y="641350"/>
          <a:ext cx="7402512" cy="2339975"/>
        </p:xfrm>
        <a:graphic>
          <a:graphicData uri="http://schemas.openxmlformats.org/presentationml/2006/ole">
            <mc:AlternateContent xmlns:mc="http://schemas.openxmlformats.org/markup-compatibility/2006">
              <mc:Choice xmlns:v="urn:schemas-microsoft-com:vml" Requires="v">
                <p:oleObj spid="_x0000_s238646" name="Equation" r:id="rId3" imgW="7391400" imgH="2349500" progId="Equation.3">
                  <p:embed/>
                </p:oleObj>
              </mc:Choice>
              <mc:Fallback>
                <p:oleObj name="Equation" r:id="rId3" imgW="7391400" imgH="2349500"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641350"/>
                        <a:ext cx="7402512"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9156"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Another natural criterion of goodness of fit is the correlation between the actual and fitted values of </a:t>
            </a:r>
            <a:r>
              <a:rPr lang="en-GB" sz="1500" b="1" i="1"/>
              <a:t>Y</a:t>
            </a:r>
            <a:r>
              <a:rPr lang="en-GB" sz="1500" b="1"/>
              <a:t>.  We will demonstrate that this is maximized by using the least squares principle to determine the regression coefficients </a:t>
            </a:r>
            <a:endParaRPr lang="en-GB" sz="1500" b="1">
              <a:latin typeface="Times New Roman" pitchFamily="18" charset="0"/>
            </a:endParaRPr>
          </a:p>
        </p:txBody>
      </p:sp>
      <p:sp>
        <p:nvSpPr>
          <p:cNvPr id="219157" name="Text Box 2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41</a:t>
            </a:r>
            <a:endParaRPr lang="en-US" sz="1000" dirty="0">
              <a:solidFill>
                <a:srgbClr val="3366FF"/>
              </a:solidFill>
            </a:endParaRPr>
          </a:p>
        </p:txBody>
      </p:sp>
      <p:sp>
        <p:nvSpPr>
          <p:cNvPr id="238601" name="Rectangle 9"/>
          <p:cNvSpPr>
            <a:spLocks noChangeArrowheads="1"/>
          </p:cNvSpPr>
          <p:nvPr/>
        </p:nvSpPr>
        <p:spPr bwMode="auto">
          <a:xfrm>
            <a:off x="4859338" y="692150"/>
            <a:ext cx="3600450" cy="1117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6" name="Rectangle 10"/>
          <p:cNvSpPr>
            <a:spLocks noChangeArrowheads="1"/>
          </p:cNvSpPr>
          <p:nvPr/>
        </p:nvSpPr>
        <p:spPr bwMode="auto">
          <a:xfrm>
            <a:off x="1258888" y="1925638"/>
            <a:ext cx="5473700" cy="1081087"/>
          </a:xfrm>
          <a:prstGeom prst="rect">
            <a:avLst/>
          </a:prstGeom>
          <a:solidFill>
            <a:srgbClr val="969696"/>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134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1133050590"/>
              </p:ext>
            </p:extLst>
          </p:nvPr>
        </p:nvGraphicFramePr>
        <p:xfrm>
          <a:off x="900113" y="641350"/>
          <a:ext cx="7402512" cy="2339975"/>
        </p:xfrm>
        <a:graphic>
          <a:graphicData uri="http://schemas.openxmlformats.org/presentationml/2006/ole">
            <mc:AlternateContent xmlns:mc="http://schemas.openxmlformats.org/markup-compatibility/2006">
              <mc:Choice xmlns:v="urn:schemas-microsoft-com:vml" Requires="v">
                <p:oleObj spid="_x0000_s270454" name="Equation" r:id="rId3" imgW="7391400" imgH="2349500" progId="Equation.3">
                  <p:embed/>
                </p:oleObj>
              </mc:Choice>
              <mc:Fallback>
                <p:oleObj name="Equation" r:id="rId3" imgW="7391400" imgH="23495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641350"/>
                        <a:ext cx="7402512"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034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42</a:t>
            </a:r>
            <a:endParaRPr lang="en-US" sz="1000" dirty="0">
              <a:solidFill>
                <a:srgbClr val="3366FF"/>
              </a:solidFill>
            </a:endParaRPr>
          </a:p>
        </p:txBody>
      </p:sp>
      <p:sp>
        <p:nvSpPr>
          <p:cNvPr id="270346" name="Rectangle 10"/>
          <p:cNvSpPr>
            <a:spLocks noChangeArrowheads="1"/>
          </p:cNvSpPr>
          <p:nvPr/>
        </p:nvSpPr>
        <p:spPr bwMode="auto">
          <a:xfrm>
            <a:off x="1258888" y="1925638"/>
            <a:ext cx="5473700" cy="1081087"/>
          </a:xfrm>
          <a:prstGeom prst="rect">
            <a:avLst/>
          </a:prstGeom>
          <a:solidFill>
            <a:srgbClr val="969696"/>
          </a:solidFill>
          <a:ln>
            <a:noFill/>
          </a:ln>
          <a:effectLst/>
          <a:extLst/>
        </p:spPr>
        <p:txBody>
          <a:bodyPr wrap="none" anchor="ct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5" name="Rectangle 14"/>
          <p:cNvSpPr>
            <a:spLocks noChangeArrowheads="1"/>
          </p:cNvSpPr>
          <p:nvPr/>
        </p:nvSpPr>
        <p:spPr bwMode="auto">
          <a:xfrm>
            <a:off x="0" y="2017648"/>
            <a:ext cx="9144000" cy="30306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836233401"/>
              </p:ext>
            </p:extLst>
          </p:nvPr>
        </p:nvGraphicFramePr>
        <p:xfrm>
          <a:off x="1374775" y="2181600"/>
          <a:ext cx="6483350" cy="2679700"/>
        </p:xfrm>
        <a:graphic>
          <a:graphicData uri="http://schemas.openxmlformats.org/presentationml/2006/ole">
            <mc:AlternateContent xmlns:mc="http://schemas.openxmlformats.org/markup-compatibility/2006">
              <mc:Choice xmlns:v="urn:schemas-microsoft-com:vml" Requires="v">
                <p:oleObj spid="_x0000_s270455" name="Equation" r:id="rId5" imgW="6489360" imgH="2679480" progId="Equation.DSMT4">
                  <p:embed/>
                </p:oleObj>
              </mc:Choice>
              <mc:Fallback>
                <p:oleObj name="Equation" r:id="rId5" imgW="6489360" imgH="2679480" progId="Equation.DSMT4">
                  <p:embed/>
                  <p:pic>
                    <p:nvPicPr>
                      <p:cNvPr id="0" name="Object 27"/>
                      <p:cNvPicPr>
                        <a:picLocks noChangeAspect="1" noChangeArrowheads="1"/>
                      </p:cNvPicPr>
                      <p:nvPr/>
                    </p:nvPicPr>
                    <p:blipFill>
                      <a:blip r:embed="rId6"/>
                      <a:srcRect/>
                      <a:stretch>
                        <a:fillRect/>
                      </a:stretch>
                    </p:blipFill>
                    <p:spPr bwMode="auto">
                      <a:xfrm>
                        <a:off x="1374775" y="2181600"/>
                        <a:ext cx="648335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13"/>
          <p:cNvSpPr>
            <a:spLocks noChangeArrowheads="1"/>
          </p:cNvSpPr>
          <p:nvPr/>
        </p:nvSpPr>
        <p:spPr bwMode="auto">
          <a:xfrm>
            <a:off x="3530600" y="4305301"/>
            <a:ext cx="2060575" cy="6667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13"/>
          <p:cNvSpPr>
            <a:spLocks noChangeArrowheads="1"/>
          </p:cNvSpPr>
          <p:nvPr/>
        </p:nvSpPr>
        <p:spPr bwMode="auto">
          <a:xfrm>
            <a:off x="3492500" y="3448050"/>
            <a:ext cx="4613275" cy="14954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start with the numerator and substitute for the actual value of </a:t>
            </a:r>
            <a:r>
              <a:rPr lang="en-GB" sz="1500" b="1" i="1"/>
              <a:t>Y</a:t>
            </a:r>
            <a:r>
              <a:rPr lang="en-GB" sz="1500" b="1"/>
              <a:t> in the first factor.</a:t>
            </a:r>
            <a:endParaRPr lang="en-GB" sz="1500" b="1">
              <a:latin typeface="Times New Roman" pitchFamily="18" charset="0"/>
            </a:endParaRPr>
          </a:p>
        </p:txBody>
      </p:sp>
      <p:sp>
        <p:nvSpPr>
          <p:cNvPr id="27" name="Rectangle 13"/>
          <p:cNvSpPr>
            <a:spLocks noChangeArrowheads="1"/>
          </p:cNvSpPr>
          <p:nvPr/>
        </p:nvSpPr>
        <p:spPr bwMode="auto">
          <a:xfrm>
            <a:off x="3492500" y="2743201"/>
            <a:ext cx="4613275" cy="223837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5"/>
          <p:cNvSpPr>
            <a:spLocks noChangeArrowheads="1"/>
          </p:cNvSpPr>
          <p:nvPr/>
        </p:nvSpPr>
        <p:spPr bwMode="auto">
          <a:xfrm>
            <a:off x="1722437" y="3108100"/>
            <a:ext cx="1563688" cy="687613"/>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3"/>
          <p:cNvGraphicFramePr>
            <a:graphicFrameLocks noChangeAspect="1"/>
          </p:cNvGraphicFramePr>
          <p:nvPr>
            <p:extLst>
              <p:ext uri="{D42A27DB-BD31-4B8C-83A1-F6EECF244321}">
                <p14:modId xmlns:p14="http://schemas.microsoft.com/office/powerpoint/2010/main" val="1924969478"/>
              </p:ext>
            </p:extLst>
          </p:nvPr>
        </p:nvGraphicFramePr>
        <p:xfrm>
          <a:off x="1825625" y="3219450"/>
          <a:ext cx="1358900" cy="430213"/>
        </p:xfrm>
        <a:graphic>
          <a:graphicData uri="http://schemas.openxmlformats.org/presentationml/2006/ole">
            <mc:AlternateContent xmlns:mc="http://schemas.openxmlformats.org/markup-compatibility/2006">
              <mc:Choice xmlns:v="urn:schemas-microsoft-com:vml" Requires="v">
                <p:oleObj spid="_x0000_s270456" name="Equation" r:id="rId7" imgW="1358640" imgH="431640" progId="Equation.DSMT4">
                  <p:embed/>
                </p:oleObj>
              </mc:Choice>
              <mc:Fallback>
                <p:oleObj name="Equation" r:id="rId7" imgW="1358640" imgH="431640" progId="Equation.DSMT4">
                  <p:embed/>
                  <p:pic>
                    <p:nvPicPr>
                      <p:cNvPr id="0" name=""/>
                      <p:cNvPicPr>
                        <a:picLocks noChangeAspect="1" noChangeArrowheads="1"/>
                      </p:cNvPicPr>
                      <p:nvPr/>
                    </p:nvPicPr>
                    <p:blipFill>
                      <a:blip r:embed="rId8"/>
                      <a:srcRect/>
                      <a:stretch>
                        <a:fillRect/>
                      </a:stretch>
                    </p:blipFill>
                    <p:spPr bwMode="auto">
                      <a:xfrm>
                        <a:off x="1825625" y="3219450"/>
                        <a:ext cx="1358900"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Rectangle 13"/>
          <p:cNvSpPr>
            <a:spLocks noChangeArrowheads="1"/>
          </p:cNvSpPr>
          <p:nvPr/>
        </p:nvSpPr>
        <p:spPr bwMode="auto">
          <a:xfrm>
            <a:off x="4854575" y="647700"/>
            <a:ext cx="3651250" cy="11239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134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4124325525"/>
              </p:ext>
            </p:extLst>
          </p:nvPr>
        </p:nvGraphicFramePr>
        <p:xfrm>
          <a:off x="900113" y="641350"/>
          <a:ext cx="7402512" cy="2339975"/>
        </p:xfrm>
        <a:graphic>
          <a:graphicData uri="http://schemas.openxmlformats.org/presentationml/2006/ole">
            <mc:AlternateContent xmlns:mc="http://schemas.openxmlformats.org/markup-compatibility/2006">
              <mc:Choice xmlns:v="urn:schemas-microsoft-com:vml" Requires="v">
                <p:oleObj spid="_x0000_s297994" name="Equation" r:id="rId3" imgW="7391400" imgH="2349500" progId="Equation.3">
                  <p:embed/>
                </p:oleObj>
              </mc:Choice>
              <mc:Fallback>
                <p:oleObj name="Equation" r:id="rId3" imgW="7391400" imgH="2349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641350"/>
                        <a:ext cx="7402512"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034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43</a:t>
            </a:r>
            <a:endParaRPr lang="en-US" sz="1000" dirty="0">
              <a:solidFill>
                <a:srgbClr val="3366FF"/>
              </a:solidFill>
            </a:endParaRPr>
          </a:p>
        </p:txBody>
      </p:sp>
      <p:sp>
        <p:nvSpPr>
          <p:cNvPr id="270346" name="Rectangle 10"/>
          <p:cNvSpPr>
            <a:spLocks noChangeArrowheads="1"/>
          </p:cNvSpPr>
          <p:nvPr/>
        </p:nvSpPr>
        <p:spPr bwMode="auto">
          <a:xfrm>
            <a:off x="1258888" y="1925638"/>
            <a:ext cx="5473700" cy="1081087"/>
          </a:xfrm>
          <a:prstGeom prst="rect">
            <a:avLst/>
          </a:prstGeom>
          <a:solidFill>
            <a:srgbClr val="969696"/>
          </a:solidFill>
          <a:ln>
            <a:noFill/>
          </a:ln>
          <a:effectLst/>
          <a:extLst/>
        </p:spPr>
        <p:txBody>
          <a:bodyPr wrap="none" anchor="ct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5" name="Rectangle 14"/>
          <p:cNvSpPr>
            <a:spLocks noChangeArrowheads="1"/>
          </p:cNvSpPr>
          <p:nvPr/>
        </p:nvSpPr>
        <p:spPr bwMode="auto">
          <a:xfrm>
            <a:off x="0" y="2017648"/>
            <a:ext cx="9144000" cy="30306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729127019"/>
              </p:ext>
            </p:extLst>
          </p:nvPr>
        </p:nvGraphicFramePr>
        <p:xfrm>
          <a:off x="1374775" y="2181600"/>
          <a:ext cx="6483350" cy="2679700"/>
        </p:xfrm>
        <a:graphic>
          <a:graphicData uri="http://schemas.openxmlformats.org/presentationml/2006/ole">
            <mc:AlternateContent xmlns:mc="http://schemas.openxmlformats.org/markup-compatibility/2006">
              <mc:Choice xmlns:v="urn:schemas-microsoft-com:vml" Requires="v">
                <p:oleObj spid="_x0000_s297995" name="Equation" r:id="rId5" imgW="6489360" imgH="2679480" progId="Equation.DSMT4">
                  <p:embed/>
                </p:oleObj>
              </mc:Choice>
              <mc:Fallback>
                <p:oleObj name="Equation" r:id="rId5" imgW="6489360" imgH="2679480" progId="Equation.DSMT4">
                  <p:embed/>
                  <p:pic>
                    <p:nvPicPr>
                      <p:cNvPr id="0" name=""/>
                      <p:cNvPicPr>
                        <a:picLocks noChangeAspect="1" noChangeArrowheads="1"/>
                      </p:cNvPicPr>
                      <p:nvPr/>
                    </p:nvPicPr>
                    <p:blipFill>
                      <a:blip r:embed="rId6"/>
                      <a:srcRect/>
                      <a:stretch>
                        <a:fillRect/>
                      </a:stretch>
                    </p:blipFill>
                    <p:spPr bwMode="auto">
                      <a:xfrm>
                        <a:off x="1374775" y="2181600"/>
                        <a:ext cx="648335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13"/>
          <p:cNvSpPr>
            <a:spLocks noChangeArrowheads="1"/>
          </p:cNvSpPr>
          <p:nvPr/>
        </p:nvSpPr>
        <p:spPr bwMode="auto">
          <a:xfrm>
            <a:off x="3530600" y="4305301"/>
            <a:ext cx="2060575" cy="6667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rearrange a little.</a:t>
            </a:r>
            <a:endParaRPr lang="en-GB" sz="1500" b="1">
              <a:latin typeface="Times New Roman" pitchFamily="18" charset="0"/>
            </a:endParaRPr>
          </a:p>
        </p:txBody>
      </p:sp>
      <p:sp>
        <p:nvSpPr>
          <p:cNvPr id="25" name="Rectangle 13"/>
          <p:cNvSpPr>
            <a:spLocks noChangeArrowheads="1"/>
          </p:cNvSpPr>
          <p:nvPr/>
        </p:nvSpPr>
        <p:spPr bwMode="auto">
          <a:xfrm>
            <a:off x="3492500" y="3448050"/>
            <a:ext cx="4613275" cy="14954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3"/>
          <p:cNvSpPr>
            <a:spLocks noChangeArrowheads="1"/>
          </p:cNvSpPr>
          <p:nvPr/>
        </p:nvSpPr>
        <p:spPr bwMode="auto">
          <a:xfrm>
            <a:off x="4854575" y="647700"/>
            <a:ext cx="3651250" cy="11239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32907264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134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342840433"/>
              </p:ext>
            </p:extLst>
          </p:nvPr>
        </p:nvGraphicFramePr>
        <p:xfrm>
          <a:off x="900113" y="641350"/>
          <a:ext cx="7402512" cy="2339975"/>
        </p:xfrm>
        <a:graphic>
          <a:graphicData uri="http://schemas.openxmlformats.org/presentationml/2006/ole">
            <mc:AlternateContent xmlns:mc="http://schemas.openxmlformats.org/markup-compatibility/2006">
              <mc:Choice xmlns:v="urn:schemas-microsoft-com:vml" Requires="v">
                <p:oleObj spid="_x0000_s299026" name="Equation" r:id="rId3" imgW="7391400" imgH="2349500" progId="Equation.3">
                  <p:embed/>
                </p:oleObj>
              </mc:Choice>
              <mc:Fallback>
                <p:oleObj name="Equation" r:id="rId3" imgW="7391400" imgH="2349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641350"/>
                        <a:ext cx="7402512"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034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44</a:t>
            </a:r>
            <a:endParaRPr lang="en-US" sz="1000" dirty="0">
              <a:solidFill>
                <a:srgbClr val="3366FF"/>
              </a:solidFill>
            </a:endParaRPr>
          </a:p>
        </p:txBody>
      </p:sp>
      <p:sp>
        <p:nvSpPr>
          <p:cNvPr id="270346" name="Rectangle 10"/>
          <p:cNvSpPr>
            <a:spLocks noChangeArrowheads="1"/>
          </p:cNvSpPr>
          <p:nvPr/>
        </p:nvSpPr>
        <p:spPr bwMode="auto">
          <a:xfrm>
            <a:off x="1258888" y="1925638"/>
            <a:ext cx="5473700" cy="1081087"/>
          </a:xfrm>
          <a:prstGeom prst="rect">
            <a:avLst/>
          </a:prstGeom>
          <a:solidFill>
            <a:srgbClr val="969696"/>
          </a:solidFill>
          <a:ln>
            <a:noFill/>
          </a:ln>
          <a:effectLst/>
          <a:extLst/>
        </p:spPr>
        <p:txBody>
          <a:bodyPr wrap="none" anchor="ct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5" name="Rectangle 14"/>
          <p:cNvSpPr>
            <a:spLocks noChangeArrowheads="1"/>
          </p:cNvSpPr>
          <p:nvPr/>
        </p:nvSpPr>
        <p:spPr bwMode="auto">
          <a:xfrm>
            <a:off x="0" y="2017648"/>
            <a:ext cx="9144000" cy="30306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8388365"/>
              </p:ext>
            </p:extLst>
          </p:nvPr>
        </p:nvGraphicFramePr>
        <p:xfrm>
          <a:off x="1374775" y="2181600"/>
          <a:ext cx="6483350" cy="2679700"/>
        </p:xfrm>
        <a:graphic>
          <a:graphicData uri="http://schemas.openxmlformats.org/presentationml/2006/ole">
            <mc:AlternateContent xmlns:mc="http://schemas.openxmlformats.org/markup-compatibility/2006">
              <mc:Choice xmlns:v="urn:schemas-microsoft-com:vml" Requires="v">
                <p:oleObj spid="_x0000_s299027" name="Equation" r:id="rId5" imgW="6489360" imgH="2679480" progId="Equation.DSMT4">
                  <p:embed/>
                </p:oleObj>
              </mc:Choice>
              <mc:Fallback>
                <p:oleObj name="Equation" r:id="rId5" imgW="6489360" imgH="2679480" progId="Equation.DSMT4">
                  <p:embed/>
                  <p:pic>
                    <p:nvPicPr>
                      <p:cNvPr id="0" name=""/>
                      <p:cNvPicPr>
                        <a:picLocks noChangeAspect="1" noChangeArrowheads="1"/>
                      </p:cNvPicPr>
                      <p:nvPr/>
                    </p:nvPicPr>
                    <p:blipFill>
                      <a:blip r:embed="rId6"/>
                      <a:srcRect/>
                      <a:stretch>
                        <a:fillRect/>
                      </a:stretch>
                    </p:blipFill>
                    <p:spPr bwMode="auto">
                      <a:xfrm>
                        <a:off x="1374775" y="2181600"/>
                        <a:ext cx="648335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expand the expression  The last two terms are both zero (fourth and first useful results).</a:t>
            </a:r>
            <a:endParaRPr lang="en-GB" sz="1500" b="1">
              <a:latin typeface="Times New Roman" pitchFamily="18" charset="0"/>
            </a:endParaRPr>
          </a:p>
        </p:txBody>
      </p:sp>
      <p:sp>
        <p:nvSpPr>
          <p:cNvPr id="17" name="Line 17"/>
          <p:cNvSpPr>
            <a:spLocks noChangeShapeType="1"/>
          </p:cNvSpPr>
          <p:nvPr/>
        </p:nvSpPr>
        <p:spPr bwMode="auto">
          <a:xfrm flipV="1">
            <a:off x="6227763" y="4189413"/>
            <a:ext cx="0" cy="288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Line 20"/>
          <p:cNvSpPr>
            <a:spLocks noChangeShapeType="1"/>
          </p:cNvSpPr>
          <p:nvPr/>
        </p:nvSpPr>
        <p:spPr bwMode="auto">
          <a:xfrm flipV="1">
            <a:off x="7451725" y="4189413"/>
            <a:ext cx="0" cy="288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Rectangle 13"/>
          <p:cNvSpPr>
            <a:spLocks noChangeArrowheads="1"/>
          </p:cNvSpPr>
          <p:nvPr/>
        </p:nvSpPr>
        <p:spPr bwMode="auto">
          <a:xfrm>
            <a:off x="3530600" y="4305301"/>
            <a:ext cx="2060575" cy="6667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5"/>
          <p:cNvSpPr>
            <a:spLocks noChangeArrowheads="1"/>
          </p:cNvSpPr>
          <p:nvPr/>
        </p:nvSpPr>
        <p:spPr bwMode="auto">
          <a:xfrm>
            <a:off x="5248275" y="4560888"/>
            <a:ext cx="1512000" cy="5495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0" name="Object 24"/>
          <p:cNvGraphicFramePr>
            <a:graphicFrameLocks noChangeAspect="1"/>
          </p:cNvGraphicFramePr>
          <p:nvPr>
            <p:extLst>
              <p:ext uri="{D42A27DB-BD31-4B8C-83A1-F6EECF244321}">
                <p14:modId xmlns:p14="http://schemas.microsoft.com/office/powerpoint/2010/main" val="1123164215"/>
              </p:ext>
            </p:extLst>
          </p:nvPr>
        </p:nvGraphicFramePr>
        <p:xfrm>
          <a:off x="5322888" y="4597400"/>
          <a:ext cx="1358900" cy="457200"/>
        </p:xfrm>
        <a:graphic>
          <a:graphicData uri="http://schemas.openxmlformats.org/presentationml/2006/ole">
            <mc:AlternateContent xmlns:mc="http://schemas.openxmlformats.org/markup-compatibility/2006">
              <mc:Choice xmlns:v="urn:schemas-microsoft-com:vml" Requires="v">
                <p:oleObj spid="_x0000_s299028" name="Equation" r:id="rId7" imgW="1358640" imgH="457200" progId="Equation.DSMT4">
                  <p:embed/>
                </p:oleObj>
              </mc:Choice>
              <mc:Fallback>
                <p:oleObj name="Equation" r:id="rId7" imgW="1358640" imgH="457200" progId="Equation.DSMT4">
                  <p:embed/>
                  <p:pic>
                    <p:nvPicPr>
                      <p:cNvPr id="0" name=""/>
                      <p:cNvPicPr>
                        <a:picLocks noChangeAspect="1" noChangeArrowheads="1"/>
                      </p:cNvPicPr>
                      <p:nvPr/>
                    </p:nvPicPr>
                    <p:blipFill>
                      <a:blip r:embed="rId8"/>
                      <a:srcRect/>
                      <a:stretch>
                        <a:fillRect/>
                      </a:stretch>
                    </p:blipFill>
                    <p:spPr bwMode="auto">
                      <a:xfrm>
                        <a:off x="5322888" y="4597400"/>
                        <a:ext cx="1358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Rectangle 5"/>
          <p:cNvSpPr>
            <a:spLocks noChangeArrowheads="1"/>
          </p:cNvSpPr>
          <p:nvPr/>
        </p:nvSpPr>
        <p:spPr bwMode="auto">
          <a:xfrm>
            <a:off x="6838950" y="4560888"/>
            <a:ext cx="1314450" cy="5495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25"/>
          <p:cNvGraphicFramePr>
            <a:graphicFrameLocks noChangeAspect="1"/>
          </p:cNvGraphicFramePr>
          <p:nvPr>
            <p:extLst>
              <p:ext uri="{D42A27DB-BD31-4B8C-83A1-F6EECF244321}">
                <p14:modId xmlns:p14="http://schemas.microsoft.com/office/powerpoint/2010/main" val="2256696782"/>
              </p:ext>
            </p:extLst>
          </p:nvPr>
        </p:nvGraphicFramePr>
        <p:xfrm>
          <a:off x="6946900" y="4611688"/>
          <a:ext cx="1130300" cy="444500"/>
        </p:xfrm>
        <a:graphic>
          <a:graphicData uri="http://schemas.openxmlformats.org/presentationml/2006/ole">
            <mc:AlternateContent xmlns:mc="http://schemas.openxmlformats.org/markup-compatibility/2006">
              <mc:Choice xmlns:v="urn:schemas-microsoft-com:vml" Requires="v">
                <p:oleObj spid="_x0000_s299029" name="Equation" r:id="rId9" imgW="1130040" imgH="444240" progId="Equation.DSMT4">
                  <p:embed/>
                </p:oleObj>
              </mc:Choice>
              <mc:Fallback>
                <p:oleObj name="Equation" r:id="rId9" imgW="1130040" imgH="444240" progId="Equation.DSMT4">
                  <p:embed/>
                  <p:pic>
                    <p:nvPicPr>
                      <p:cNvPr id="0" name=""/>
                      <p:cNvPicPr>
                        <a:picLocks noChangeAspect="1" noChangeArrowheads="1"/>
                      </p:cNvPicPr>
                      <p:nvPr/>
                    </p:nvPicPr>
                    <p:blipFill>
                      <a:blip r:embed="rId10"/>
                      <a:srcRect/>
                      <a:stretch>
                        <a:fillRect/>
                      </a:stretch>
                    </p:blipFill>
                    <p:spPr bwMode="auto">
                      <a:xfrm>
                        <a:off x="6946900" y="4611688"/>
                        <a:ext cx="11303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13"/>
          <p:cNvSpPr>
            <a:spLocks noChangeArrowheads="1"/>
          </p:cNvSpPr>
          <p:nvPr/>
        </p:nvSpPr>
        <p:spPr bwMode="auto">
          <a:xfrm>
            <a:off x="4854575" y="647700"/>
            <a:ext cx="3651250" cy="11239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20939126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134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169507078"/>
              </p:ext>
            </p:extLst>
          </p:nvPr>
        </p:nvGraphicFramePr>
        <p:xfrm>
          <a:off x="900113" y="641350"/>
          <a:ext cx="7402512" cy="2339975"/>
        </p:xfrm>
        <a:graphic>
          <a:graphicData uri="http://schemas.openxmlformats.org/presentationml/2006/ole">
            <mc:AlternateContent xmlns:mc="http://schemas.openxmlformats.org/markup-compatibility/2006">
              <mc:Choice xmlns:v="urn:schemas-microsoft-com:vml" Requires="v">
                <p:oleObj spid="_x0000_s300042" name="Equation" r:id="rId3" imgW="7391400" imgH="2349500" progId="Equation.3">
                  <p:embed/>
                </p:oleObj>
              </mc:Choice>
              <mc:Fallback>
                <p:oleObj name="Equation" r:id="rId3" imgW="7391400" imgH="2349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641350"/>
                        <a:ext cx="7402512"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034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the numerator simplifies to the sum of the squared deviations of the fitted values. </a:t>
            </a:r>
            <a:endParaRPr lang="en-GB" sz="1500" b="1">
              <a:latin typeface="Times New Roman" pitchFamily="18" charset="0"/>
            </a:endParaRPr>
          </a:p>
        </p:txBody>
      </p:sp>
      <p:sp>
        <p:nvSpPr>
          <p:cNvPr id="27034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45</a:t>
            </a:r>
            <a:endParaRPr lang="en-US" sz="1000" dirty="0">
              <a:solidFill>
                <a:srgbClr val="3366FF"/>
              </a:solidFill>
            </a:endParaRPr>
          </a:p>
        </p:txBody>
      </p:sp>
      <p:sp>
        <p:nvSpPr>
          <p:cNvPr id="270346" name="Rectangle 10"/>
          <p:cNvSpPr>
            <a:spLocks noChangeArrowheads="1"/>
          </p:cNvSpPr>
          <p:nvPr/>
        </p:nvSpPr>
        <p:spPr bwMode="auto">
          <a:xfrm>
            <a:off x="1258888" y="1925638"/>
            <a:ext cx="5473700" cy="1081087"/>
          </a:xfrm>
          <a:prstGeom prst="rect">
            <a:avLst/>
          </a:prstGeom>
          <a:solidFill>
            <a:srgbClr val="969696"/>
          </a:solidFill>
          <a:ln>
            <a:noFill/>
          </a:ln>
          <a:effectLst/>
          <a:extLst/>
        </p:spPr>
        <p:txBody>
          <a:bodyPr wrap="none" anchor="ct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5" name="Rectangle 14"/>
          <p:cNvSpPr>
            <a:spLocks noChangeArrowheads="1"/>
          </p:cNvSpPr>
          <p:nvPr/>
        </p:nvSpPr>
        <p:spPr bwMode="auto">
          <a:xfrm>
            <a:off x="0" y="2017648"/>
            <a:ext cx="9144000" cy="3030602"/>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124444212"/>
              </p:ext>
            </p:extLst>
          </p:nvPr>
        </p:nvGraphicFramePr>
        <p:xfrm>
          <a:off x="1374775" y="2181600"/>
          <a:ext cx="6483350" cy="2679700"/>
        </p:xfrm>
        <a:graphic>
          <a:graphicData uri="http://schemas.openxmlformats.org/presentationml/2006/ole">
            <mc:AlternateContent xmlns:mc="http://schemas.openxmlformats.org/markup-compatibility/2006">
              <mc:Choice xmlns:v="urn:schemas-microsoft-com:vml" Requires="v">
                <p:oleObj spid="_x0000_s300043" name="Equation" r:id="rId5" imgW="6489360" imgH="2679480" progId="Equation.DSMT4">
                  <p:embed/>
                </p:oleObj>
              </mc:Choice>
              <mc:Fallback>
                <p:oleObj name="Equation" r:id="rId5" imgW="6489360" imgH="2679480" progId="Equation.DSMT4">
                  <p:embed/>
                  <p:pic>
                    <p:nvPicPr>
                      <p:cNvPr id="0" name=""/>
                      <p:cNvPicPr>
                        <a:picLocks noChangeAspect="1" noChangeArrowheads="1"/>
                      </p:cNvPicPr>
                      <p:nvPr/>
                    </p:nvPicPr>
                    <p:blipFill>
                      <a:blip r:embed="rId6"/>
                      <a:srcRect/>
                      <a:stretch>
                        <a:fillRect/>
                      </a:stretch>
                    </p:blipFill>
                    <p:spPr bwMode="auto">
                      <a:xfrm>
                        <a:off x="1374775" y="2181600"/>
                        <a:ext cx="648335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362064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550800"/>
            <a:ext cx="9144000" cy="264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089218498"/>
              </p:ext>
            </p:extLst>
          </p:nvPr>
        </p:nvGraphicFramePr>
        <p:xfrm>
          <a:off x="900113" y="641350"/>
          <a:ext cx="7402512" cy="2339975"/>
        </p:xfrm>
        <a:graphic>
          <a:graphicData uri="http://schemas.openxmlformats.org/presentationml/2006/ole">
            <mc:AlternateContent xmlns:mc="http://schemas.openxmlformats.org/markup-compatibility/2006">
              <mc:Choice xmlns:v="urn:schemas-microsoft-com:vml" Requires="v">
                <p:oleObj spid="_x0000_s271424" name="Equation" r:id="rId3" imgW="7391160" imgH="2349360" progId="Equation.3">
                  <p:embed/>
                </p:oleObj>
              </mc:Choice>
              <mc:Fallback>
                <p:oleObj name="Equation" r:id="rId3" imgW="7391160" imgH="234936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641350"/>
                        <a:ext cx="7402512"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have the same expression in the denominator, under a square root.  Cancelling, we are left with the square root in the numerator.</a:t>
            </a:r>
            <a:endParaRPr lang="en-GB" sz="1500" b="1">
              <a:latin typeface="Times New Roman" pitchFamily="18" charset="0"/>
            </a:endParaRPr>
          </a:p>
        </p:txBody>
      </p:sp>
      <p:sp>
        <p:nvSpPr>
          <p:cNvPr id="27136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46</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71370" name="Rectangle 10"/>
          <p:cNvSpPr>
            <a:spLocks noChangeArrowheads="1"/>
          </p:cNvSpPr>
          <p:nvPr/>
        </p:nvSpPr>
        <p:spPr bwMode="auto">
          <a:xfrm>
            <a:off x="3419475" y="1878013"/>
            <a:ext cx="3313113" cy="10810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0" y="550800"/>
            <a:ext cx="9144000" cy="264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238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47</a:t>
            </a:r>
            <a:endParaRPr lang="en-US" sz="1000" dirty="0">
              <a:solidFill>
                <a:srgbClr val="3366FF"/>
              </a:solidFill>
            </a:endParaRPr>
          </a:p>
        </p:txBody>
      </p:sp>
      <p:graphicFrame>
        <p:nvGraphicFramePr>
          <p:cNvPr id="272393" name="Object 9"/>
          <p:cNvGraphicFramePr>
            <a:graphicFrameLocks noChangeAspect="1"/>
          </p:cNvGraphicFramePr>
          <p:nvPr>
            <p:extLst>
              <p:ext uri="{D42A27DB-BD31-4B8C-83A1-F6EECF244321}">
                <p14:modId xmlns:p14="http://schemas.microsoft.com/office/powerpoint/2010/main" val="14611035"/>
              </p:ext>
            </p:extLst>
          </p:nvPr>
        </p:nvGraphicFramePr>
        <p:xfrm>
          <a:off x="900113" y="641700"/>
          <a:ext cx="7402512" cy="2339975"/>
        </p:xfrm>
        <a:graphic>
          <a:graphicData uri="http://schemas.openxmlformats.org/presentationml/2006/ole">
            <mc:AlternateContent xmlns:mc="http://schemas.openxmlformats.org/markup-compatibility/2006">
              <mc:Choice xmlns:v="urn:schemas-microsoft-com:vml" Requires="v">
                <p:oleObj spid="_x0000_s272439" name="Equation" r:id="rId3" imgW="7391160" imgH="2349360" progId="Equation.3">
                  <p:embed/>
                </p:oleObj>
              </mc:Choice>
              <mc:Fallback>
                <p:oleObj name="Equation" r:id="rId3" imgW="7391160" imgH="2349360" progId="Equation.3">
                  <p:embed/>
                  <p:pic>
                    <p:nvPicPr>
                      <p:cNvPr id="0" name="Object 9"/>
                      <p:cNvPicPr>
                        <a:picLocks noChangeAspect="1" noChangeArrowheads="1"/>
                      </p:cNvPicPr>
                      <p:nvPr/>
                    </p:nvPicPr>
                    <p:blipFill>
                      <a:blip r:embed="rId4"/>
                      <a:srcRect/>
                      <a:stretch>
                        <a:fillRect/>
                      </a:stretch>
                    </p:blipFill>
                    <p:spPr bwMode="auto">
                      <a:xfrm>
                        <a:off x="900113" y="641700"/>
                        <a:ext cx="7402512" cy="2339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239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the correlation coefficient is the square root of </a:t>
            </a:r>
            <a:r>
              <a:rPr lang="en-GB" sz="1500" b="1" i="1"/>
              <a:t>R</a:t>
            </a:r>
            <a:r>
              <a:rPr lang="en-GB" sz="1500" b="1" baseline="30000"/>
              <a:t>2</a:t>
            </a:r>
            <a:r>
              <a:rPr lang="en-GB" sz="1500" b="1"/>
              <a:t>.  It follows that it is maximized by the use of the least squares principle to determine the regression coefficients.  </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3911"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Sections 1.5 and 1.6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EC2020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123912" name="Text Box 8"/>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2016.04.17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1245599"/>
            <a:ext cx="9144000" cy="3459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4</a:t>
            </a:r>
          </a:p>
        </p:txBody>
      </p:sp>
      <p:sp>
        <p:nvSpPr>
          <p:cNvPr id="228358"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8359" name="Object 7"/>
          <p:cNvGraphicFramePr>
            <a:graphicFrameLocks noChangeAspect="1"/>
          </p:cNvGraphicFramePr>
          <p:nvPr>
            <p:extLst>
              <p:ext uri="{D42A27DB-BD31-4B8C-83A1-F6EECF244321}">
                <p14:modId xmlns:p14="http://schemas.microsoft.com/office/powerpoint/2010/main" val="3547013481"/>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91922"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836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Dividing through by ‒2</a:t>
            </a:r>
            <a:r>
              <a:rPr lang="en-GB" sz="1500" b="1" i="1" dirty="0" smtClean="0"/>
              <a:t>n</a:t>
            </a:r>
            <a:r>
              <a:rPr lang="en-GB" sz="1500" b="1" dirty="0" smtClean="0"/>
              <a:t>, we obtain the equation shown. (We have obtained this in a previous slideshow, on our way to deriving the expression                         .)  </a:t>
            </a:r>
            <a:endParaRPr lang="en-GB" sz="1500" b="1" dirty="0">
              <a:latin typeface="Times New Roman" pitchFamily="18" charset="0"/>
            </a:endParaRPr>
          </a:p>
        </p:txBody>
      </p:sp>
      <p:sp>
        <p:nvSpPr>
          <p:cNvPr id="228375"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95996178"/>
              </p:ext>
            </p:extLst>
          </p:nvPr>
        </p:nvGraphicFramePr>
        <p:xfrm>
          <a:off x="650875" y="1362075"/>
          <a:ext cx="8332788" cy="442913"/>
        </p:xfrm>
        <a:graphic>
          <a:graphicData uri="http://schemas.openxmlformats.org/presentationml/2006/ole">
            <mc:AlternateContent xmlns:mc="http://schemas.openxmlformats.org/markup-compatibility/2006">
              <mc:Choice xmlns:v="urn:schemas-microsoft-com:vml" Requires="v">
                <p:oleObj spid="_x0000_s291923" name="Equation" r:id="rId5" imgW="8331200" imgH="444500" progId="Equation.3">
                  <p:embed/>
                </p:oleObj>
              </mc:Choice>
              <mc:Fallback>
                <p:oleObj name="Equation" r:id="rId5" imgW="83312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3620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855739290"/>
              </p:ext>
            </p:extLst>
          </p:nvPr>
        </p:nvGraphicFramePr>
        <p:xfrm>
          <a:off x="504825" y="1931988"/>
          <a:ext cx="5741988" cy="800100"/>
        </p:xfrm>
        <a:graphic>
          <a:graphicData uri="http://schemas.openxmlformats.org/presentationml/2006/ole">
            <mc:AlternateContent xmlns:mc="http://schemas.openxmlformats.org/markup-compatibility/2006">
              <mc:Choice xmlns:v="urn:schemas-microsoft-com:vml" Requires="v">
                <p:oleObj spid="_x0000_s291924" name="Equation" r:id="rId7" imgW="5740200" imgH="799920" progId="Equation.DSMT4">
                  <p:embed/>
                </p:oleObj>
              </mc:Choice>
              <mc:Fallback>
                <p:oleObj name="Equation" r:id="rId7" imgW="5740200" imgH="7999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825" y="1931988"/>
                        <a:ext cx="57419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85404952"/>
              </p:ext>
            </p:extLst>
          </p:nvPr>
        </p:nvGraphicFramePr>
        <p:xfrm>
          <a:off x="2330450" y="2820988"/>
          <a:ext cx="2146300" cy="431800"/>
        </p:xfrm>
        <a:graphic>
          <a:graphicData uri="http://schemas.openxmlformats.org/presentationml/2006/ole">
            <mc:AlternateContent xmlns:mc="http://schemas.openxmlformats.org/markup-compatibility/2006">
              <mc:Choice xmlns:v="urn:schemas-microsoft-com:vml" Requires="v">
                <p:oleObj spid="_x0000_s291925" name="Equation" r:id="rId9" imgW="2145960" imgH="431640" progId="Equation.DSMT4">
                  <p:embed/>
                </p:oleObj>
              </mc:Choice>
              <mc:Fallback>
                <p:oleObj name="Equation" r:id="rId9" imgW="2145960" imgH="431640" progId="Equation.DSMT4">
                  <p:embed/>
                  <p:pic>
                    <p:nvPicPr>
                      <p:cNvPr id="0" name=""/>
                      <p:cNvPicPr>
                        <a:picLocks noChangeAspect="1" noChangeArrowheads="1"/>
                      </p:cNvPicPr>
                      <p:nvPr/>
                    </p:nvPicPr>
                    <p:blipFill>
                      <a:blip r:embed="rId10"/>
                      <a:srcRect/>
                      <a:stretch>
                        <a:fillRect/>
                      </a:stretch>
                    </p:blipFill>
                    <p:spPr bwMode="auto">
                      <a:xfrm>
                        <a:off x="2330450" y="2820988"/>
                        <a:ext cx="2146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277600343"/>
              </p:ext>
            </p:extLst>
          </p:nvPr>
        </p:nvGraphicFramePr>
        <p:xfrm>
          <a:off x="5727713" y="6069020"/>
          <a:ext cx="1165738" cy="293515"/>
        </p:xfrm>
        <a:graphic>
          <a:graphicData uri="http://schemas.openxmlformats.org/presentationml/2006/ole">
            <mc:AlternateContent xmlns:mc="http://schemas.openxmlformats.org/markup-compatibility/2006">
              <mc:Choice xmlns:v="urn:schemas-microsoft-com:vml" Requires="v">
                <p:oleObj spid="_x0000_s291926" name="Equation" r:id="rId11" imgW="1714320" imgH="431640" progId="Equation.DSMT4">
                  <p:embed/>
                </p:oleObj>
              </mc:Choice>
              <mc:Fallback>
                <p:oleObj name="Equation" r:id="rId11" imgW="1714320" imgH="431640" progId="Equation.DSMT4">
                  <p:embed/>
                  <p:pic>
                    <p:nvPicPr>
                      <p:cNvPr id="0" name=""/>
                      <p:cNvPicPr>
                        <a:picLocks noChangeAspect="1" noChangeArrowheads="1"/>
                      </p:cNvPicPr>
                      <p:nvPr/>
                    </p:nvPicPr>
                    <p:blipFill>
                      <a:blip r:embed="rId12"/>
                      <a:srcRect/>
                      <a:stretch>
                        <a:fillRect/>
                      </a:stretch>
                    </p:blipFill>
                    <p:spPr bwMode="auto">
                      <a:xfrm>
                        <a:off x="5727713" y="6069020"/>
                        <a:ext cx="1165738" cy="2935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91927" name="Equation" r:id="rId13" imgW="1460160" imgH="444240" progId="Equation.DSMT4">
                  <p:embed/>
                </p:oleObj>
              </mc:Choice>
              <mc:Fallback>
                <p:oleObj name="Equation" r:id="rId13" imgW="1460160" imgH="444240" progId="Equation.DSMT4">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2559631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1245599"/>
            <a:ext cx="9144000" cy="3459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5</a:t>
            </a:r>
          </a:p>
        </p:txBody>
      </p:sp>
      <p:sp>
        <p:nvSpPr>
          <p:cNvPr id="228358"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8359" name="Object 7"/>
          <p:cNvGraphicFramePr>
            <a:graphicFrameLocks noChangeAspect="1"/>
          </p:cNvGraphicFramePr>
          <p:nvPr>
            <p:extLst>
              <p:ext uri="{D42A27DB-BD31-4B8C-83A1-F6EECF244321}">
                <p14:modId xmlns:p14="http://schemas.microsoft.com/office/powerpoint/2010/main" val="1012192663"/>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89873"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836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now define the residual in observation </a:t>
            </a:r>
            <a:r>
              <a:rPr lang="en-GB" sz="1500" b="1" i="1" dirty="0" smtClean="0"/>
              <a:t>i</a:t>
            </a:r>
            <a:r>
              <a:rPr lang="en-GB" sz="1500" b="1" dirty="0" smtClean="0"/>
              <a:t> and substitute for the fitted value.</a:t>
            </a:r>
            <a:endParaRPr lang="en-GB" sz="1500" b="1" dirty="0">
              <a:latin typeface="Times New Roman" pitchFamily="18" charset="0"/>
            </a:endParaRPr>
          </a:p>
        </p:txBody>
      </p:sp>
      <p:sp>
        <p:nvSpPr>
          <p:cNvPr id="228375"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551426074"/>
              </p:ext>
            </p:extLst>
          </p:nvPr>
        </p:nvGraphicFramePr>
        <p:xfrm>
          <a:off x="650875" y="1362075"/>
          <a:ext cx="8332788" cy="442913"/>
        </p:xfrm>
        <a:graphic>
          <a:graphicData uri="http://schemas.openxmlformats.org/presentationml/2006/ole">
            <mc:AlternateContent xmlns:mc="http://schemas.openxmlformats.org/markup-compatibility/2006">
              <mc:Choice xmlns:v="urn:schemas-microsoft-com:vml" Requires="v">
                <p:oleObj spid="_x0000_s289874" name="Equation" r:id="rId5" imgW="8331200" imgH="444500" progId="Equation.3">
                  <p:embed/>
                </p:oleObj>
              </mc:Choice>
              <mc:Fallback>
                <p:oleObj name="Equation" r:id="rId5" imgW="83312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3620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93412563"/>
              </p:ext>
            </p:extLst>
          </p:nvPr>
        </p:nvGraphicFramePr>
        <p:xfrm>
          <a:off x="504825" y="1931988"/>
          <a:ext cx="5741988" cy="800100"/>
        </p:xfrm>
        <a:graphic>
          <a:graphicData uri="http://schemas.openxmlformats.org/presentationml/2006/ole">
            <mc:AlternateContent xmlns:mc="http://schemas.openxmlformats.org/markup-compatibility/2006">
              <mc:Choice xmlns:v="urn:schemas-microsoft-com:vml" Requires="v">
                <p:oleObj spid="_x0000_s289875" name="Equation" r:id="rId7" imgW="5740200" imgH="799920" progId="Equation.DSMT4">
                  <p:embed/>
                </p:oleObj>
              </mc:Choice>
              <mc:Fallback>
                <p:oleObj name="Equation" r:id="rId7" imgW="5740200" imgH="7999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825" y="1931988"/>
                        <a:ext cx="57419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46381400"/>
              </p:ext>
            </p:extLst>
          </p:nvPr>
        </p:nvGraphicFramePr>
        <p:xfrm>
          <a:off x="2330450" y="2820988"/>
          <a:ext cx="2146300" cy="431800"/>
        </p:xfrm>
        <a:graphic>
          <a:graphicData uri="http://schemas.openxmlformats.org/presentationml/2006/ole">
            <mc:AlternateContent xmlns:mc="http://schemas.openxmlformats.org/markup-compatibility/2006">
              <mc:Choice xmlns:v="urn:schemas-microsoft-com:vml" Requires="v">
                <p:oleObj spid="_x0000_s289876" name="Equation" r:id="rId9" imgW="2145960" imgH="431640" progId="Equation.DSMT4">
                  <p:embed/>
                </p:oleObj>
              </mc:Choice>
              <mc:Fallback>
                <p:oleObj name="Equation" r:id="rId9" imgW="2145960" imgH="431640" progId="Equation.DSMT4">
                  <p:embed/>
                  <p:pic>
                    <p:nvPicPr>
                      <p:cNvPr id="0" name=""/>
                      <p:cNvPicPr>
                        <a:picLocks noChangeAspect="1" noChangeArrowheads="1"/>
                      </p:cNvPicPr>
                      <p:nvPr/>
                    </p:nvPicPr>
                    <p:blipFill>
                      <a:blip r:embed="rId10"/>
                      <a:srcRect/>
                      <a:stretch>
                        <a:fillRect/>
                      </a:stretch>
                    </p:blipFill>
                    <p:spPr bwMode="auto">
                      <a:xfrm>
                        <a:off x="2330450" y="2820988"/>
                        <a:ext cx="2146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1940190"/>
              </p:ext>
            </p:extLst>
          </p:nvPr>
        </p:nvGraphicFramePr>
        <p:xfrm>
          <a:off x="3708400" y="3411538"/>
          <a:ext cx="3429000" cy="431800"/>
        </p:xfrm>
        <a:graphic>
          <a:graphicData uri="http://schemas.openxmlformats.org/presentationml/2006/ole">
            <mc:AlternateContent xmlns:mc="http://schemas.openxmlformats.org/markup-compatibility/2006">
              <mc:Choice xmlns:v="urn:schemas-microsoft-com:vml" Requires="v">
                <p:oleObj spid="_x0000_s289877" name="Equation" r:id="rId11" imgW="3429000" imgH="431640" progId="Equation.DSMT4">
                  <p:embed/>
                </p:oleObj>
              </mc:Choice>
              <mc:Fallback>
                <p:oleObj name="Equation" r:id="rId11" imgW="3429000" imgH="431640" progId="Equation.DSMT4">
                  <p:embed/>
                  <p:pic>
                    <p:nvPicPr>
                      <p:cNvPr id="0" name=""/>
                      <p:cNvPicPr>
                        <a:picLocks noChangeAspect="1" noChangeArrowheads="1"/>
                      </p:cNvPicPr>
                      <p:nvPr/>
                    </p:nvPicPr>
                    <p:blipFill>
                      <a:blip r:embed="rId12"/>
                      <a:srcRect/>
                      <a:stretch>
                        <a:fillRect/>
                      </a:stretch>
                    </p:blipFill>
                    <p:spPr bwMode="auto">
                      <a:xfrm>
                        <a:off x="3708400" y="3411538"/>
                        <a:ext cx="34290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89878" name="Equation" r:id="rId13" imgW="1460160" imgH="444240" progId="Equation.DSMT4">
                  <p:embed/>
                </p:oleObj>
              </mc:Choice>
              <mc:Fallback>
                <p:oleObj name="Equation" r:id="rId13" imgW="1460160" imgH="444240" progId="Equation.DSMT4">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0346433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1245599"/>
            <a:ext cx="9144000" cy="34597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228358"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8359" name="Object 7"/>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90912" name="Equation" r:id="rId3" imgW="685800" imgH="317160" progId="Equation.DSMT4">
                  <p:embed/>
                </p:oleObj>
              </mc:Choice>
              <mc:Fallback>
                <p:oleObj name="Equation" r:id="rId3" imgW="685800" imgH="317160" progId="Equation.DSMT4">
                  <p:embed/>
                  <p:pic>
                    <p:nvPicPr>
                      <p:cNvPr id="0" name=""/>
                      <p:cNvPicPr>
                        <a:picLocks noChangeAspect="1" noChangeArrowheads="1"/>
                      </p:cNvPicPr>
                      <p:nvPr/>
                    </p:nvPicPr>
                    <p:blipFill>
                      <a:blip r:embed="rId4"/>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8360" name="Object 8"/>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90913" name="Equation" r:id="rId5" imgW="1460160" imgH="444240" progId="Equation.DSMT4">
                  <p:embed/>
                </p:oleObj>
              </mc:Choice>
              <mc:Fallback>
                <p:oleObj name="Equation" r:id="rId5" imgW="1460160" imgH="444240" progId="Equation.DSMT4">
                  <p:embed/>
                  <p:pic>
                    <p:nvPicPr>
                      <p:cNvPr id="0" name=""/>
                      <p:cNvPicPr>
                        <a:picLocks noChangeAspect="1" noChangeArrowheads="1"/>
                      </p:cNvPicPr>
                      <p:nvPr/>
                    </p:nvPicPr>
                    <p:blipFill>
                      <a:blip r:embed="rId6"/>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836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Averaging over all the observations in the sample, and using the line above, we find that the mean of the residuals is zero..</a:t>
            </a:r>
            <a:endParaRPr lang="en-GB" sz="1500" b="1" dirty="0">
              <a:latin typeface="Times New Roman" pitchFamily="18" charset="0"/>
            </a:endParaRPr>
          </a:p>
        </p:txBody>
      </p:sp>
      <p:sp>
        <p:nvSpPr>
          <p:cNvPr id="228375"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19344784"/>
              </p:ext>
            </p:extLst>
          </p:nvPr>
        </p:nvGraphicFramePr>
        <p:xfrm>
          <a:off x="650875" y="1362075"/>
          <a:ext cx="8332788" cy="442913"/>
        </p:xfrm>
        <a:graphic>
          <a:graphicData uri="http://schemas.openxmlformats.org/presentationml/2006/ole">
            <mc:AlternateContent xmlns:mc="http://schemas.openxmlformats.org/markup-compatibility/2006">
              <mc:Choice xmlns:v="urn:schemas-microsoft-com:vml" Requires="v">
                <p:oleObj spid="_x0000_s290914" name="Equation" r:id="rId7" imgW="8331200" imgH="444500" progId="Equation.3">
                  <p:embed/>
                </p:oleObj>
              </mc:Choice>
              <mc:Fallback>
                <p:oleObj name="Equation" r:id="rId7" imgW="8331200" imgH="444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875" y="1362075"/>
                        <a:ext cx="833278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585561894"/>
              </p:ext>
            </p:extLst>
          </p:nvPr>
        </p:nvGraphicFramePr>
        <p:xfrm>
          <a:off x="504825" y="1931988"/>
          <a:ext cx="5741988" cy="800100"/>
        </p:xfrm>
        <a:graphic>
          <a:graphicData uri="http://schemas.openxmlformats.org/presentationml/2006/ole">
            <mc:AlternateContent xmlns:mc="http://schemas.openxmlformats.org/markup-compatibility/2006">
              <mc:Choice xmlns:v="urn:schemas-microsoft-com:vml" Requires="v">
                <p:oleObj spid="_x0000_s290915" name="Equation" r:id="rId9" imgW="5740200" imgH="799920" progId="Equation.DSMT4">
                  <p:embed/>
                </p:oleObj>
              </mc:Choice>
              <mc:Fallback>
                <p:oleObj name="Equation" r:id="rId9" imgW="5740200" imgH="79992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4825" y="1931988"/>
                        <a:ext cx="574198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092044934"/>
              </p:ext>
            </p:extLst>
          </p:nvPr>
        </p:nvGraphicFramePr>
        <p:xfrm>
          <a:off x="2330450" y="2820988"/>
          <a:ext cx="2146300" cy="431800"/>
        </p:xfrm>
        <a:graphic>
          <a:graphicData uri="http://schemas.openxmlformats.org/presentationml/2006/ole">
            <mc:AlternateContent xmlns:mc="http://schemas.openxmlformats.org/markup-compatibility/2006">
              <mc:Choice xmlns:v="urn:schemas-microsoft-com:vml" Requires="v">
                <p:oleObj spid="_x0000_s290916" name="Equation" r:id="rId11" imgW="2145960" imgH="431640" progId="Equation.DSMT4">
                  <p:embed/>
                </p:oleObj>
              </mc:Choice>
              <mc:Fallback>
                <p:oleObj name="Equation" r:id="rId11" imgW="2145960" imgH="431640" progId="Equation.DSMT4">
                  <p:embed/>
                  <p:pic>
                    <p:nvPicPr>
                      <p:cNvPr id="0" name=""/>
                      <p:cNvPicPr>
                        <a:picLocks noChangeAspect="1" noChangeArrowheads="1"/>
                      </p:cNvPicPr>
                      <p:nvPr/>
                    </p:nvPicPr>
                    <p:blipFill>
                      <a:blip r:embed="rId12"/>
                      <a:srcRect/>
                      <a:stretch>
                        <a:fillRect/>
                      </a:stretch>
                    </p:blipFill>
                    <p:spPr bwMode="auto">
                      <a:xfrm>
                        <a:off x="2330450" y="2820988"/>
                        <a:ext cx="2146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07979520"/>
              </p:ext>
            </p:extLst>
          </p:nvPr>
        </p:nvGraphicFramePr>
        <p:xfrm>
          <a:off x="3708400" y="3411538"/>
          <a:ext cx="3429000" cy="431800"/>
        </p:xfrm>
        <a:graphic>
          <a:graphicData uri="http://schemas.openxmlformats.org/presentationml/2006/ole">
            <mc:AlternateContent xmlns:mc="http://schemas.openxmlformats.org/markup-compatibility/2006">
              <mc:Choice xmlns:v="urn:schemas-microsoft-com:vml" Requires="v">
                <p:oleObj spid="_x0000_s290917" name="Equation" r:id="rId13" imgW="3429000" imgH="431640" progId="Equation.DSMT4">
                  <p:embed/>
                </p:oleObj>
              </mc:Choice>
              <mc:Fallback>
                <p:oleObj name="Equation" r:id="rId13" imgW="3429000" imgH="431640" progId="Equation.DSMT4">
                  <p:embed/>
                  <p:pic>
                    <p:nvPicPr>
                      <p:cNvPr id="0" name=""/>
                      <p:cNvPicPr>
                        <a:picLocks noChangeAspect="1" noChangeArrowheads="1"/>
                      </p:cNvPicPr>
                      <p:nvPr/>
                    </p:nvPicPr>
                    <p:blipFill>
                      <a:blip r:embed="rId14"/>
                      <a:srcRect/>
                      <a:stretch>
                        <a:fillRect/>
                      </a:stretch>
                    </p:blipFill>
                    <p:spPr bwMode="auto">
                      <a:xfrm>
                        <a:off x="3708400" y="3411538"/>
                        <a:ext cx="34290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345582589"/>
              </p:ext>
            </p:extLst>
          </p:nvPr>
        </p:nvGraphicFramePr>
        <p:xfrm>
          <a:off x="3692525" y="4059238"/>
          <a:ext cx="2717800" cy="431800"/>
        </p:xfrm>
        <a:graphic>
          <a:graphicData uri="http://schemas.openxmlformats.org/presentationml/2006/ole">
            <mc:AlternateContent xmlns:mc="http://schemas.openxmlformats.org/markup-compatibility/2006">
              <mc:Choice xmlns:v="urn:schemas-microsoft-com:vml" Requires="v">
                <p:oleObj spid="_x0000_s290918" name="Equation" r:id="rId15" imgW="2717640" imgH="431640" progId="Equation.DSMT4">
                  <p:embed/>
                </p:oleObj>
              </mc:Choice>
              <mc:Fallback>
                <p:oleObj name="Equation" r:id="rId15" imgW="2717640" imgH="431640" progId="Equation.DSMT4">
                  <p:embed/>
                  <p:pic>
                    <p:nvPicPr>
                      <p:cNvPr id="0" name=""/>
                      <p:cNvPicPr>
                        <a:picLocks noChangeAspect="1" noChangeArrowheads="1"/>
                      </p:cNvPicPr>
                      <p:nvPr/>
                    </p:nvPicPr>
                    <p:blipFill>
                      <a:blip r:embed="rId16"/>
                      <a:srcRect/>
                      <a:stretch>
                        <a:fillRect/>
                      </a:stretch>
                    </p:blipFill>
                    <p:spPr bwMode="auto">
                      <a:xfrm>
                        <a:off x="3692525" y="4059238"/>
                        <a:ext cx="2717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361539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245600"/>
            <a:ext cx="9144000" cy="2335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262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graphicFrame>
        <p:nvGraphicFramePr>
          <p:cNvPr id="282633" name="Object 9"/>
          <p:cNvGraphicFramePr>
            <a:graphicFrameLocks noChangeAspect="1"/>
          </p:cNvGraphicFramePr>
          <p:nvPr>
            <p:extLst>
              <p:ext uri="{D42A27DB-BD31-4B8C-83A1-F6EECF244321}">
                <p14:modId xmlns:p14="http://schemas.microsoft.com/office/powerpoint/2010/main" val="869979188"/>
              </p:ext>
            </p:extLst>
          </p:nvPr>
        </p:nvGraphicFramePr>
        <p:xfrm>
          <a:off x="3848100" y="2016125"/>
          <a:ext cx="1397000" cy="720725"/>
        </p:xfrm>
        <a:graphic>
          <a:graphicData uri="http://schemas.openxmlformats.org/presentationml/2006/ole">
            <mc:AlternateContent xmlns:mc="http://schemas.openxmlformats.org/markup-compatibility/2006">
              <mc:Choice xmlns:v="urn:schemas-microsoft-com:vml" Requires="v">
                <p:oleObj spid="_x0000_s282878" name="Equation" r:id="rId3" imgW="1396800" imgH="723600" progId="Equation.DSMT4">
                  <p:embed/>
                </p:oleObj>
              </mc:Choice>
              <mc:Fallback>
                <p:oleObj name="Equation" r:id="rId3" imgW="1396800" imgH="723600" progId="Equation.DSMT4">
                  <p:embed/>
                  <p:pic>
                    <p:nvPicPr>
                      <p:cNvPr id="0" name="Object 9"/>
                      <p:cNvPicPr>
                        <a:picLocks noChangeAspect="1" noChangeArrowheads="1"/>
                      </p:cNvPicPr>
                      <p:nvPr/>
                    </p:nvPicPr>
                    <p:blipFill>
                      <a:blip r:embed="rId4"/>
                      <a:srcRect/>
                      <a:stretch>
                        <a:fillRect/>
                      </a:stretch>
                    </p:blipFill>
                    <p:spPr bwMode="auto">
                      <a:xfrm>
                        <a:off x="3848100" y="2016125"/>
                        <a:ext cx="1397000"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264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this result can equivalently be expressed as saying that the sum of the residuals must be zero.</a:t>
            </a:r>
            <a:endParaRPr lang="en-GB" sz="1500" b="1">
              <a:latin typeface="Times New Roman" pitchFamily="18" charset="0"/>
            </a:endParaRPr>
          </a:p>
        </p:txBody>
      </p:sp>
      <p:graphicFrame>
        <p:nvGraphicFramePr>
          <p:cNvPr id="282646" name="Object 22"/>
          <p:cNvGraphicFramePr>
            <a:graphicFrameLocks noChangeAspect="1"/>
          </p:cNvGraphicFramePr>
          <p:nvPr>
            <p:extLst>
              <p:ext uri="{D42A27DB-BD31-4B8C-83A1-F6EECF244321}">
                <p14:modId xmlns:p14="http://schemas.microsoft.com/office/powerpoint/2010/main" val="2322591783"/>
              </p:ext>
            </p:extLst>
          </p:nvPr>
        </p:nvGraphicFramePr>
        <p:xfrm>
          <a:off x="3409950" y="2894013"/>
          <a:ext cx="1130300" cy="442912"/>
        </p:xfrm>
        <a:graphic>
          <a:graphicData uri="http://schemas.openxmlformats.org/presentationml/2006/ole">
            <mc:AlternateContent xmlns:mc="http://schemas.openxmlformats.org/markup-compatibility/2006">
              <mc:Choice xmlns:v="urn:schemas-microsoft-com:vml" Requires="v">
                <p:oleObj spid="_x0000_s282879" name="Equation" r:id="rId5" imgW="1130040" imgH="444240" progId="Equation.DSMT4">
                  <p:embed/>
                </p:oleObj>
              </mc:Choice>
              <mc:Fallback>
                <p:oleObj name="Equation" r:id="rId5" imgW="1130040" imgH="444240" progId="Equation.DSMT4">
                  <p:embed/>
                  <p:pic>
                    <p:nvPicPr>
                      <p:cNvPr id="0" name="Object 22"/>
                      <p:cNvPicPr>
                        <a:picLocks noChangeAspect="1" noChangeArrowheads="1"/>
                      </p:cNvPicPr>
                      <p:nvPr/>
                    </p:nvPicPr>
                    <p:blipFill>
                      <a:blip r:embed="rId6"/>
                      <a:srcRect/>
                      <a:stretch>
                        <a:fillRect/>
                      </a:stretch>
                    </p:blipFill>
                    <p:spPr bwMode="auto">
                      <a:xfrm>
                        <a:off x="3409950" y="2894013"/>
                        <a:ext cx="113030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21"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282880" name="Equation" r:id="rId7" imgW="685800" imgH="317160" progId="Equation.DSMT4">
                  <p:embed/>
                </p:oleObj>
              </mc:Choice>
              <mc:Fallback>
                <p:oleObj name="Equation" r:id="rId7" imgW="685800" imgH="31716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282881" name="Equation" r:id="rId9" imgW="1460160" imgH="444240" progId="Equation.DSMT4">
                  <p:embed/>
                </p:oleObj>
              </mc:Choice>
              <mc:Fallback>
                <p:oleObj name="Equation" r:id="rId9" imgW="1460160" imgH="44424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58382010"/>
              </p:ext>
            </p:extLst>
          </p:nvPr>
        </p:nvGraphicFramePr>
        <p:xfrm>
          <a:off x="3843338" y="1504950"/>
          <a:ext cx="685800" cy="317500"/>
        </p:xfrm>
        <a:graphic>
          <a:graphicData uri="http://schemas.openxmlformats.org/presentationml/2006/ole">
            <mc:AlternateContent xmlns:mc="http://schemas.openxmlformats.org/markup-compatibility/2006">
              <mc:Choice xmlns:v="urn:schemas-microsoft-com:vml" Requires="v">
                <p:oleObj spid="_x0000_s282882" name="Equation" r:id="rId11" imgW="685502" imgH="317362" progId="Equation.DSMT4">
                  <p:embed/>
                </p:oleObj>
              </mc:Choice>
              <mc:Fallback>
                <p:oleObj name="Equation" r:id="rId11" imgW="685502" imgH="317362"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3338" y="1504950"/>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noChangeArrowheads="1"/>
          </p:cNvSpPr>
          <p:nvPr/>
        </p:nvSpPr>
        <p:spPr bwMode="auto">
          <a:xfrm>
            <a:off x="0" y="5512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Rectangle 16"/>
          <p:cNvSpPr>
            <a:spLocks noChangeArrowheads="1"/>
          </p:cNvSpPr>
          <p:nvPr/>
        </p:nvSpPr>
        <p:spPr bwMode="auto">
          <a:xfrm>
            <a:off x="0" y="1198950"/>
            <a:ext cx="9144000" cy="57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6383" name="Text Box 1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86405" name="Text Box 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It follows from this result </a:t>
            </a:r>
            <a:r>
              <a:rPr lang="en-GB" sz="1500" b="1" dirty="0"/>
              <a:t>that the mean of the fitted values of </a:t>
            </a:r>
            <a:r>
              <a:rPr lang="en-GB" sz="1500" b="1" i="1" dirty="0"/>
              <a:t>Y</a:t>
            </a:r>
            <a:r>
              <a:rPr lang="en-GB" sz="1500" b="1" dirty="0"/>
              <a:t> is equal to the mean of the actual values of </a:t>
            </a:r>
            <a:r>
              <a:rPr lang="en-GB" sz="1500" b="1" i="1" dirty="0"/>
              <a:t>Y</a:t>
            </a:r>
            <a:r>
              <a:rPr lang="en-GB" sz="1500" b="1" dirty="0"/>
              <a:t>.</a:t>
            </a:r>
            <a:endParaRPr lang="en-GB" sz="1500" b="1" dirty="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GOODNESS OF FIT</a:t>
            </a:r>
            <a:endParaRPr lang="en-GB" sz="1600" dirty="0">
              <a:latin typeface="Times New Roman" pitchFamily="18" charset="0"/>
            </a:endParaRPr>
          </a:p>
        </p:txBody>
      </p:sp>
      <p:sp>
        <p:nvSpPr>
          <p:cNvPr id="19" name="Rectangle 6"/>
          <p:cNvSpPr>
            <a:spLocks noChangeArrowheads="1"/>
          </p:cNvSpPr>
          <p:nvPr/>
        </p:nvSpPr>
        <p:spPr bwMode="auto">
          <a:xfrm>
            <a:off x="3700463" y="6096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23"/>
          <p:cNvSpPr txBox="1">
            <a:spLocks noChangeArrowheads="1"/>
          </p:cNvSpPr>
          <p:nvPr/>
        </p:nvSpPr>
        <p:spPr bwMode="auto">
          <a:xfrm>
            <a:off x="1035050" y="651600"/>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Two </a:t>
            </a:r>
            <a:r>
              <a:rPr lang="en-US" sz="1800" b="1" dirty="0">
                <a:latin typeface="Arial" charset="0"/>
              </a:rPr>
              <a:t>useful results:</a:t>
            </a:r>
          </a:p>
        </p:txBody>
      </p:sp>
      <p:sp>
        <p:nvSpPr>
          <p:cNvPr id="24" name="Rectangle 6"/>
          <p:cNvSpPr>
            <a:spLocks noChangeArrowheads="1"/>
          </p:cNvSpPr>
          <p:nvPr/>
        </p:nvSpPr>
        <p:spPr bwMode="auto">
          <a:xfrm>
            <a:off x="3700463" y="1257300"/>
            <a:ext cx="950912"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23"/>
          <p:cNvSpPr txBox="1">
            <a:spLocks noChangeArrowheads="1"/>
          </p:cNvSpPr>
          <p:nvPr/>
        </p:nvSpPr>
        <p:spPr bwMode="auto">
          <a:xfrm>
            <a:off x="1035050" y="1308825"/>
            <a:ext cx="2417763"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Further </a:t>
            </a:r>
            <a:r>
              <a:rPr lang="en-US" sz="1800" b="1" dirty="0">
                <a:latin typeface="Arial" charset="0"/>
              </a:rPr>
              <a:t>results:</a:t>
            </a:r>
          </a:p>
        </p:txBody>
      </p:sp>
      <p:graphicFrame>
        <p:nvGraphicFramePr>
          <p:cNvPr id="2" name="Object 1"/>
          <p:cNvGraphicFramePr>
            <a:graphicFrameLocks noChangeAspect="1"/>
          </p:cNvGraphicFramePr>
          <p:nvPr>
            <p:extLst>
              <p:ext uri="{D42A27DB-BD31-4B8C-83A1-F6EECF244321}">
                <p14:modId xmlns:p14="http://schemas.microsoft.com/office/powerpoint/2010/main" val="2262162362"/>
              </p:ext>
            </p:extLst>
          </p:nvPr>
        </p:nvGraphicFramePr>
        <p:xfrm>
          <a:off x="3843338" y="638175"/>
          <a:ext cx="685800" cy="317500"/>
        </p:xfrm>
        <a:graphic>
          <a:graphicData uri="http://schemas.openxmlformats.org/presentationml/2006/ole">
            <mc:AlternateContent xmlns:mc="http://schemas.openxmlformats.org/markup-compatibility/2006">
              <mc:Choice xmlns:v="urn:schemas-microsoft-com:vml" Requires="v">
                <p:oleObj spid="_x0000_s186543" name="Equation" r:id="rId3" imgW="685800" imgH="317160" progId="Equation.DSMT4">
                  <p:embed/>
                </p:oleObj>
              </mc:Choice>
              <mc:Fallback>
                <p:oleObj name="Equation" r:id="rId3" imgW="685800" imgH="3171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3338" y="638175"/>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006119427"/>
              </p:ext>
            </p:extLst>
          </p:nvPr>
        </p:nvGraphicFramePr>
        <p:xfrm>
          <a:off x="5240338" y="611188"/>
          <a:ext cx="1460500" cy="444500"/>
        </p:xfrm>
        <a:graphic>
          <a:graphicData uri="http://schemas.openxmlformats.org/presentationml/2006/ole">
            <mc:AlternateContent xmlns:mc="http://schemas.openxmlformats.org/markup-compatibility/2006">
              <mc:Choice xmlns:v="urn:schemas-microsoft-com:vml" Requires="v">
                <p:oleObj spid="_x0000_s186544" name="Equation" r:id="rId5" imgW="1460160" imgH="444240" progId="Equation.DSMT4">
                  <p:embed/>
                </p:oleObj>
              </mc:Choice>
              <mc:Fallback>
                <p:oleObj name="Equation" r:id="rId5" imgW="1460160" imgH="4442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611188"/>
                        <a:ext cx="1460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220668297"/>
              </p:ext>
            </p:extLst>
          </p:nvPr>
        </p:nvGraphicFramePr>
        <p:xfrm>
          <a:off x="3805238" y="1228725"/>
          <a:ext cx="811212" cy="368300"/>
        </p:xfrm>
        <a:graphic>
          <a:graphicData uri="http://schemas.openxmlformats.org/presentationml/2006/ole">
            <mc:AlternateContent xmlns:mc="http://schemas.openxmlformats.org/markup-compatibility/2006">
              <mc:Choice xmlns:v="urn:schemas-microsoft-com:vml" Requires="v">
                <p:oleObj spid="_x0000_s186545" name="Equation" r:id="rId7" imgW="812447" imgH="368140" progId="Equation.3">
                  <p:embed/>
                </p:oleObj>
              </mc:Choice>
              <mc:Fallback>
                <p:oleObj name="Equation" r:id="rId7" imgW="812447" imgH="368140" progId="Equation.3">
                  <p:embed/>
                  <p:pic>
                    <p:nvPicPr>
                      <p:cNvPr id="0" name="Object 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5238" y="1228725"/>
                        <a:ext cx="811212"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72A1854-4FF0-4FB9-B387-4B163CD0BE39}"/>
</file>

<file path=customXml/itemProps2.xml><?xml version="1.0" encoding="utf-8"?>
<ds:datastoreItem xmlns:ds="http://schemas.openxmlformats.org/officeDocument/2006/customXml" ds:itemID="{D8A78469-4067-4B88-8501-A1C8D2453098}"/>
</file>

<file path=customXml/itemProps3.xml><?xml version="1.0" encoding="utf-8"?>
<ds:datastoreItem xmlns:ds="http://schemas.openxmlformats.org/officeDocument/2006/customXml" ds:itemID="{AAB42BB4-84D3-45B1-8110-B8CCD4170AE8}"/>
</file>

<file path=docProps/app.xml><?xml version="1.0" encoding="utf-8"?>
<Properties xmlns="http://schemas.openxmlformats.org/officeDocument/2006/extended-properties" xmlns:vt="http://schemas.openxmlformats.org/officeDocument/2006/docPropsVTypes">
  <TotalTime>3678</TotalTime>
  <Words>2180</Words>
  <Application>Microsoft Office PowerPoint</Application>
  <PresentationFormat>On-screen Show (4:3)</PresentationFormat>
  <Paragraphs>277</Paragraphs>
  <Slides>49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133</cp:revision>
  <dcterms:created xsi:type="dcterms:W3CDTF">1998-05-09T13:24:56Z</dcterms:created>
  <dcterms:modified xsi:type="dcterms:W3CDTF">2016-04-21T12:24:17Z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