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84" r:id="rId2"/>
    <p:sldId id="341" r:id="rId3"/>
    <p:sldId id="361" r:id="rId4"/>
    <p:sldId id="362" r:id="rId5"/>
    <p:sldId id="363" r:id="rId6"/>
    <p:sldId id="364" r:id="rId7"/>
    <p:sldId id="365" r:id="rId8"/>
    <p:sldId id="367" r:id="rId9"/>
    <p:sldId id="368" r:id="rId10"/>
    <p:sldId id="366" r:id="rId11"/>
    <p:sldId id="369" r:id="rId12"/>
    <p:sldId id="370" r:id="rId13"/>
    <p:sldId id="357" r:id="rId14"/>
    <p:sldId id="378" r:id="rId15"/>
    <p:sldId id="380" r:id="rId16"/>
    <p:sldId id="381" r:id="rId17"/>
    <p:sldId id="379" r:id="rId18"/>
    <p:sldId id="374" r:id="rId19"/>
    <p:sldId id="373" r:id="rId20"/>
    <p:sldId id="375" r:id="rId21"/>
    <p:sldId id="359" r:id="rId22"/>
    <p:sldId id="360" r:id="rId23"/>
    <p:sldId id="377" r:id="rId24"/>
    <p:sldId id="383" r:id="rId25"/>
    <p:sldId id="356" r:id="rId26"/>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B2B2B2"/>
    <a:srgbClr val="003366"/>
    <a:srgbClr val="F8F8FA"/>
    <a:srgbClr val="F5F5F5"/>
    <a:srgbClr val="3366FF"/>
    <a:srgbClr val="FFFF00"/>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27" autoAdjust="0"/>
    <p:restoredTop sz="97604" autoAdjust="0"/>
  </p:normalViewPr>
  <p:slideViewPr>
    <p:cSldViewPr snapToGrid="0" showGuides="1">
      <p:cViewPr>
        <p:scale>
          <a:sx n="100" d="100"/>
          <a:sy n="100" d="100"/>
        </p:scale>
        <p:origin x="-2292" y="-40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3.wmf"/><Relationship Id="rId7" Type="http://schemas.openxmlformats.org/officeDocument/2006/relationships/image" Target="../media/image8.wmf"/><Relationship Id="rId2" Type="http://schemas.openxmlformats.org/officeDocument/2006/relationships/image" Target="../media/image6.wmf"/><Relationship Id="rId1" Type="http://schemas.openxmlformats.org/officeDocument/2006/relationships/image" Target="../media/image2.wmf"/><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16.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4.wmf"/><Relationship Id="rId4" Type="http://schemas.openxmlformats.org/officeDocument/2006/relationships/image" Target="../media/image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8.wmf"/><Relationship Id="rId5" Type="http://schemas.openxmlformats.org/officeDocument/2006/relationships/image" Target="../media/image19.wmf"/><Relationship Id="rId4" Type="http://schemas.openxmlformats.org/officeDocument/2006/relationships/image" Target="../media/image4.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8.wmf"/><Relationship Id="rId7" Type="http://schemas.openxmlformats.org/officeDocument/2006/relationships/image" Target="../media/image19.wmf"/><Relationship Id="rId2" Type="http://schemas.openxmlformats.org/officeDocument/2006/relationships/image" Target="../media/image21.wmf"/><Relationship Id="rId1" Type="http://schemas.openxmlformats.org/officeDocument/2006/relationships/image" Target="../media/image20.wmf"/><Relationship Id="rId6" Type="http://schemas.openxmlformats.org/officeDocument/2006/relationships/image" Target="../media/image4.wmf"/><Relationship Id="rId5" Type="http://schemas.openxmlformats.org/officeDocument/2006/relationships/image" Target="../media/image3.wmf"/><Relationship Id="rId4" Type="http://schemas.openxmlformats.org/officeDocument/2006/relationships/image" Target="../media/image2.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23.wmf"/><Relationship Id="rId2" Type="http://schemas.openxmlformats.org/officeDocument/2006/relationships/image" Target="../media/image2.wmf"/><Relationship Id="rId1" Type="http://schemas.openxmlformats.org/officeDocument/2006/relationships/image" Target="../media/image18.wmf"/><Relationship Id="rId6" Type="http://schemas.openxmlformats.org/officeDocument/2006/relationships/image" Target="../media/image22.wmf"/><Relationship Id="rId5" Type="http://schemas.openxmlformats.org/officeDocument/2006/relationships/image" Target="../media/image19.wmf"/><Relationship Id="rId4" Type="http://schemas.openxmlformats.org/officeDocument/2006/relationships/image" Target="../media/image4.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18.wmf"/><Relationship Id="rId7" Type="http://schemas.openxmlformats.org/officeDocument/2006/relationships/image" Target="../media/image3.wmf"/><Relationship Id="rId2" Type="http://schemas.openxmlformats.org/officeDocument/2006/relationships/image" Target="../media/image24.wmf"/><Relationship Id="rId1" Type="http://schemas.openxmlformats.org/officeDocument/2006/relationships/image" Target="../media/image22.wmf"/><Relationship Id="rId6" Type="http://schemas.openxmlformats.org/officeDocument/2006/relationships/image" Target="../media/image2.wmf"/><Relationship Id="rId5" Type="http://schemas.openxmlformats.org/officeDocument/2006/relationships/image" Target="../media/image23.wmf"/><Relationship Id="rId4"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4.wmf"/><Relationship Id="rId4"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2.wmf"/><Relationship Id="rId5" Type="http://schemas.openxmlformats.org/officeDocument/2006/relationships/image" Target="../media/image4.wmf"/><Relationship Id="rId4"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6.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10.wmf"/><Relationship Id="rId2" Type="http://schemas.openxmlformats.org/officeDocument/2006/relationships/image" Target="../media/image6.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9.wmf"/><Relationship Id="rId4" Type="http://schemas.openxmlformats.org/officeDocument/2006/relationships/image" Target="../media/image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6.wmf"/><Relationship Id="rId1" Type="http://schemas.openxmlformats.org/officeDocument/2006/relationships/image" Target="../media/image2.wmf"/><Relationship Id="rId6" Type="http://schemas.openxmlformats.org/officeDocument/2006/relationships/image" Target="../media/image10.wmf"/><Relationship Id="rId5" Type="http://schemas.openxmlformats.org/officeDocument/2006/relationships/image" Target="../media/image8.wmf"/><Relationship Id="rId4"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6.wmf"/><Relationship Id="rId1" Type="http://schemas.openxmlformats.org/officeDocument/2006/relationships/image" Target="../media/image2.wmf"/><Relationship Id="rId6" Type="http://schemas.openxmlformats.org/officeDocument/2006/relationships/image" Target="../media/image10.wmf"/><Relationship Id="rId5" Type="http://schemas.openxmlformats.org/officeDocument/2006/relationships/image" Target="../media/image8.wmf"/><Relationship Id="rId4" Type="http://schemas.openxmlformats.org/officeDocument/2006/relationships/image" Target="../media/image4.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2.wmf"/><Relationship Id="rId1" Type="http://schemas.openxmlformats.org/officeDocument/2006/relationships/image" Target="../media/image11.wmf"/><Relationship Id="rId6" Type="http://schemas.openxmlformats.org/officeDocument/2006/relationships/image" Target="../media/image10.wmf"/><Relationship Id="rId5" Type="http://schemas.openxmlformats.org/officeDocument/2006/relationships/image" Target="../media/image8.wmf"/><Relationship Id="rId4" Type="http://schemas.openxmlformats.org/officeDocument/2006/relationships/image" Target="../media/image1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8320900-2442-43BD-877C-95DF50C56728}" type="slidenum">
              <a:rPr lang="en-US"/>
              <a:pPr/>
              <a:t>‹#›</a:t>
            </a:fld>
            <a:endParaRPr lang="en-US"/>
          </a:p>
        </p:txBody>
      </p:sp>
    </p:spTree>
    <p:extLst>
      <p:ext uri="{BB962C8B-B14F-4D97-AF65-F5344CB8AC3E}">
        <p14:creationId xmlns:p14="http://schemas.microsoft.com/office/powerpoint/2010/main" val="3366109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B808E5D-1977-45C3-A1E8-8B0EF62C4948}" type="slidenum">
              <a:rPr lang="en-US"/>
              <a:pPr/>
              <a:t>‹#›</a:t>
            </a:fld>
            <a:endParaRPr lang="en-US"/>
          </a:p>
        </p:txBody>
      </p:sp>
    </p:spTree>
    <p:extLst>
      <p:ext uri="{BB962C8B-B14F-4D97-AF65-F5344CB8AC3E}">
        <p14:creationId xmlns:p14="http://schemas.microsoft.com/office/powerpoint/2010/main" val="1847985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E8735DD-23E7-416C-9664-CF640146F813}" type="slidenum">
              <a:rPr lang="en-US"/>
              <a:pPr/>
              <a:t>‹#›</a:t>
            </a:fld>
            <a:endParaRPr lang="en-US"/>
          </a:p>
        </p:txBody>
      </p:sp>
    </p:spTree>
    <p:extLst>
      <p:ext uri="{BB962C8B-B14F-4D97-AF65-F5344CB8AC3E}">
        <p14:creationId xmlns:p14="http://schemas.microsoft.com/office/powerpoint/2010/main" val="1022623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2C52802-5940-4128-A195-077792F3DD0A}" type="slidenum">
              <a:rPr lang="en-US"/>
              <a:pPr/>
              <a:t>‹#›</a:t>
            </a:fld>
            <a:endParaRPr lang="en-US"/>
          </a:p>
        </p:txBody>
      </p:sp>
    </p:spTree>
    <p:extLst>
      <p:ext uri="{BB962C8B-B14F-4D97-AF65-F5344CB8AC3E}">
        <p14:creationId xmlns:p14="http://schemas.microsoft.com/office/powerpoint/2010/main" val="3307474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71EADD6-5BCE-4067-8903-DF1D83025947}" type="slidenum">
              <a:rPr lang="en-US"/>
              <a:pPr/>
              <a:t>‹#›</a:t>
            </a:fld>
            <a:endParaRPr lang="en-US"/>
          </a:p>
        </p:txBody>
      </p:sp>
    </p:spTree>
    <p:extLst>
      <p:ext uri="{BB962C8B-B14F-4D97-AF65-F5344CB8AC3E}">
        <p14:creationId xmlns:p14="http://schemas.microsoft.com/office/powerpoint/2010/main" val="2343603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EDA0757-7620-444E-B0B6-F3B88FEA8B0E}" type="slidenum">
              <a:rPr lang="en-US"/>
              <a:pPr/>
              <a:t>‹#›</a:t>
            </a:fld>
            <a:endParaRPr lang="en-US"/>
          </a:p>
        </p:txBody>
      </p:sp>
    </p:spTree>
    <p:extLst>
      <p:ext uri="{BB962C8B-B14F-4D97-AF65-F5344CB8AC3E}">
        <p14:creationId xmlns:p14="http://schemas.microsoft.com/office/powerpoint/2010/main" val="3436804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4F0AA83D-0C06-45F7-98C9-646313E75E87}" type="slidenum">
              <a:rPr lang="en-US"/>
              <a:pPr/>
              <a:t>‹#›</a:t>
            </a:fld>
            <a:endParaRPr lang="en-US"/>
          </a:p>
        </p:txBody>
      </p:sp>
    </p:spTree>
    <p:extLst>
      <p:ext uri="{BB962C8B-B14F-4D97-AF65-F5344CB8AC3E}">
        <p14:creationId xmlns:p14="http://schemas.microsoft.com/office/powerpoint/2010/main" val="2460955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D1F66D0-4D5C-496E-9DF0-39FBE054C5B0}" type="slidenum">
              <a:rPr lang="en-US"/>
              <a:pPr/>
              <a:t>‹#›</a:t>
            </a:fld>
            <a:endParaRPr lang="en-US"/>
          </a:p>
        </p:txBody>
      </p:sp>
    </p:spTree>
    <p:extLst>
      <p:ext uri="{BB962C8B-B14F-4D97-AF65-F5344CB8AC3E}">
        <p14:creationId xmlns:p14="http://schemas.microsoft.com/office/powerpoint/2010/main" val="1692647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CD5E614-8A44-482D-B577-04FDE2D98B98}" type="slidenum">
              <a:rPr lang="en-US"/>
              <a:pPr/>
              <a:t>‹#›</a:t>
            </a:fld>
            <a:endParaRPr lang="en-US"/>
          </a:p>
        </p:txBody>
      </p:sp>
    </p:spTree>
    <p:extLst>
      <p:ext uri="{BB962C8B-B14F-4D97-AF65-F5344CB8AC3E}">
        <p14:creationId xmlns:p14="http://schemas.microsoft.com/office/powerpoint/2010/main" val="678300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93AB006-C0F1-4172-A1EA-01E7062D91F1}" type="slidenum">
              <a:rPr lang="en-US"/>
              <a:pPr/>
              <a:t>‹#›</a:t>
            </a:fld>
            <a:endParaRPr lang="en-US"/>
          </a:p>
        </p:txBody>
      </p:sp>
    </p:spTree>
    <p:extLst>
      <p:ext uri="{BB962C8B-B14F-4D97-AF65-F5344CB8AC3E}">
        <p14:creationId xmlns:p14="http://schemas.microsoft.com/office/powerpoint/2010/main" val="222363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2F884D2-B70F-4947-850D-9F74D54E0DE6}" type="slidenum">
              <a:rPr lang="en-US"/>
              <a:pPr/>
              <a:t>‹#›</a:t>
            </a:fld>
            <a:endParaRPr lang="en-US"/>
          </a:p>
        </p:txBody>
      </p:sp>
    </p:spTree>
    <p:extLst>
      <p:ext uri="{BB962C8B-B14F-4D97-AF65-F5344CB8AC3E}">
        <p14:creationId xmlns:p14="http://schemas.microsoft.com/office/powerpoint/2010/main" val="4014983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F2D0EA0F-F719-4D92-A6E7-7D5A4F1A1EE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46.bin"/><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2.wmf"/><Relationship Id="rId11" Type="http://schemas.openxmlformats.org/officeDocument/2006/relationships/oleObject" Target="../embeddings/oleObject45.bin"/><Relationship Id="rId5" Type="http://schemas.openxmlformats.org/officeDocument/2006/relationships/oleObject" Target="../embeddings/oleObject42.bin"/><Relationship Id="rId10" Type="http://schemas.openxmlformats.org/officeDocument/2006/relationships/image" Target="../media/image13.wmf"/><Relationship Id="rId4" Type="http://schemas.openxmlformats.org/officeDocument/2006/relationships/image" Target="../media/image11.wmf"/><Relationship Id="rId9" Type="http://schemas.openxmlformats.org/officeDocument/2006/relationships/oleObject" Target="../embeddings/oleObject44.bin"/><Relationship Id="rId14" Type="http://schemas.openxmlformats.org/officeDocument/2006/relationships/image" Target="../media/image10.wmf"/></Relationships>
</file>

<file path=ppt/slides/_rels/slide11.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52.bin"/><Relationship Id="rId18" Type="http://schemas.openxmlformats.org/officeDocument/2006/relationships/image" Target="../media/image10.wmf"/><Relationship Id="rId3" Type="http://schemas.openxmlformats.org/officeDocument/2006/relationships/oleObject" Target="../embeddings/oleObject47.bin"/><Relationship Id="rId7" Type="http://schemas.openxmlformats.org/officeDocument/2006/relationships/oleObject" Target="../embeddings/oleObject49.bin"/><Relationship Id="rId12" Type="http://schemas.openxmlformats.org/officeDocument/2006/relationships/image" Target="../media/image14.wmf"/><Relationship Id="rId17" Type="http://schemas.openxmlformats.org/officeDocument/2006/relationships/oleObject" Target="../embeddings/oleObject54.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10.vml"/><Relationship Id="rId6" Type="http://schemas.openxmlformats.org/officeDocument/2006/relationships/image" Target="../media/image6.wmf"/><Relationship Id="rId11" Type="http://schemas.openxmlformats.org/officeDocument/2006/relationships/oleObject" Target="../embeddings/oleObject51.bin"/><Relationship Id="rId5" Type="http://schemas.openxmlformats.org/officeDocument/2006/relationships/oleObject" Target="../embeddings/oleObject48.bin"/><Relationship Id="rId15" Type="http://schemas.openxmlformats.org/officeDocument/2006/relationships/oleObject" Target="../embeddings/oleObject53.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50.bin"/><Relationship Id="rId14" Type="http://schemas.openxmlformats.org/officeDocument/2006/relationships/image" Target="../media/image15.wmf"/></Relationships>
</file>

<file path=ppt/slides/_rels/slide12.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60.bin"/><Relationship Id="rId3" Type="http://schemas.openxmlformats.org/officeDocument/2006/relationships/oleObject" Target="../embeddings/oleObject55.bin"/><Relationship Id="rId7" Type="http://schemas.openxmlformats.org/officeDocument/2006/relationships/oleObject" Target="../embeddings/oleObject57.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6.wmf"/><Relationship Id="rId11" Type="http://schemas.openxmlformats.org/officeDocument/2006/relationships/oleObject" Target="../embeddings/oleObject59.bin"/><Relationship Id="rId5" Type="http://schemas.openxmlformats.org/officeDocument/2006/relationships/oleObject" Target="../embeddings/oleObject56.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58.bin"/><Relationship Id="rId14" Type="http://schemas.openxmlformats.org/officeDocument/2006/relationships/image" Target="../media/image8.wmf"/></Relationships>
</file>

<file path=ppt/slides/_rels/slide1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61.bin"/><Relationship Id="rId7"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3.wmf"/><Relationship Id="rId5" Type="http://schemas.openxmlformats.org/officeDocument/2006/relationships/oleObject" Target="../embeddings/oleObject62.bin"/><Relationship Id="rId4" Type="http://schemas.openxmlformats.org/officeDocument/2006/relationships/image" Target="../media/image2.wmf"/></Relationships>
</file>

<file path=ppt/slides/_rels/slide1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64.bin"/><Relationship Id="rId7" Type="http://schemas.openxmlformats.org/officeDocument/2006/relationships/oleObject" Target="../embeddings/oleObject66.bin"/><Relationship Id="rId12"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2.wmf"/><Relationship Id="rId11" Type="http://schemas.openxmlformats.org/officeDocument/2006/relationships/oleObject" Target="../embeddings/oleObject68.bin"/><Relationship Id="rId5" Type="http://schemas.openxmlformats.org/officeDocument/2006/relationships/oleObject" Target="../embeddings/oleObject65.bin"/><Relationship Id="rId10" Type="http://schemas.openxmlformats.org/officeDocument/2006/relationships/image" Target="../media/image4.wmf"/><Relationship Id="rId4" Type="http://schemas.openxmlformats.org/officeDocument/2006/relationships/image" Target="../media/image18.wmf"/><Relationship Id="rId9" Type="http://schemas.openxmlformats.org/officeDocument/2006/relationships/oleObject" Target="../embeddings/oleObject67.bin"/></Relationships>
</file>

<file path=ppt/slides/_rels/slide18.x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oleObject" Target="../embeddings/oleObject74.bin"/><Relationship Id="rId3" Type="http://schemas.openxmlformats.org/officeDocument/2006/relationships/oleObject" Target="../embeddings/oleObject69.bin"/><Relationship Id="rId7" Type="http://schemas.openxmlformats.org/officeDocument/2006/relationships/oleObject" Target="../embeddings/oleObject71.bin"/><Relationship Id="rId12" Type="http://schemas.openxmlformats.org/officeDocument/2006/relationships/image" Target="../media/image3.wmf"/><Relationship Id="rId2" Type="http://schemas.openxmlformats.org/officeDocument/2006/relationships/slideLayout" Target="../slideLayouts/slideLayout7.xml"/><Relationship Id="rId16" Type="http://schemas.openxmlformats.org/officeDocument/2006/relationships/image" Target="../media/image19.wmf"/><Relationship Id="rId1" Type="http://schemas.openxmlformats.org/officeDocument/2006/relationships/vmlDrawing" Target="../drawings/vmlDrawing14.vml"/><Relationship Id="rId6" Type="http://schemas.openxmlformats.org/officeDocument/2006/relationships/image" Target="../media/image21.wmf"/><Relationship Id="rId11" Type="http://schemas.openxmlformats.org/officeDocument/2006/relationships/oleObject" Target="../embeddings/oleObject73.bin"/><Relationship Id="rId5" Type="http://schemas.openxmlformats.org/officeDocument/2006/relationships/oleObject" Target="../embeddings/oleObject70.bin"/><Relationship Id="rId15" Type="http://schemas.openxmlformats.org/officeDocument/2006/relationships/oleObject" Target="../embeddings/oleObject75.bin"/><Relationship Id="rId10" Type="http://schemas.openxmlformats.org/officeDocument/2006/relationships/image" Target="../media/image2.wmf"/><Relationship Id="rId4" Type="http://schemas.openxmlformats.org/officeDocument/2006/relationships/image" Target="../media/image20.wmf"/><Relationship Id="rId9" Type="http://schemas.openxmlformats.org/officeDocument/2006/relationships/oleObject" Target="../embeddings/oleObject72.bin"/><Relationship Id="rId14" Type="http://schemas.openxmlformats.org/officeDocument/2006/relationships/image" Target="../media/image4.wmf"/></Relationships>
</file>

<file path=ppt/slides/_rels/slide19.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81.bin"/><Relationship Id="rId3" Type="http://schemas.openxmlformats.org/officeDocument/2006/relationships/oleObject" Target="../embeddings/oleObject76.bin"/><Relationship Id="rId7" Type="http://schemas.openxmlformats.org/officeDocument/2006/relationships/oleObject" Target="../embeddings/oleObject78.bin"/><Relationship Id="rId12" Type="http://schemas.openxmlformats.org/officeDocument/2006/relationships/image" Target="../media/image19.wmf"/><Relationship Id="rId2" Type="http://schemas.openxmlformats.org/officeDocument/2006/relationships/slideLayout" Target="../slideLayouts/slideLayout7.xml"/><Relationship Id="rId16" Type="http://schemas.openxmlformats.org/officeDocument/2006/relationships/image" Target="../media/image23.wmf"/><Relationship Id="rId1" Type="http://schemas.openxmlformats.org/officeDocument/2006/relationships/vmlDrawing" Target="../drawings/vmlDrawing15.vml"/><Relationship Id="rId6" Type="http://schemas.openxmlformats.org/officeDocument/2006/relationships/image" Target="../media/image2.wmf"/><Relationship Id="rId11" Type="http://schemas.openxmlformats.org/officeDocument/2006/relationships/oleObject" Target="../embeddings/oleObject80.bin"/><Relationship Id="rId5" Type="http://schemas.openxmlformats.org/officeDocument/2006/relationships/oleObject" Target="../embeddings/oleObject77.bin"/><Relationship Id="rId15" Type="http://schemas.openxmlformats.org/officeDocument/2006/relationships/oleObject" Target="../embeddings/oleObject82.bin"/><Relationship Id="rId10" Type="http://schemas.openxmlformats.org/officeDocument/2006/relationships/image" Target="../media/image4.wmf"/><Relationship Id="rId4" Type="http://schemas.openxmlformats.org/officeDocument/2006/relationships/image" Target="../media/image18.wmf"/><Relationship Id="rId9" Type="http://schemas.openxmlformats.org/officeDocument/2006/relationships/oleObject" Target="../embeddings/oleObject79.bin"/><Relationship Id="rId14" Type="http://schemas.openxmlformats.org/officeDocument/2006/relationships/image" Target="../media/image22.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oleObject" Target="../embeddings/oleObject88.bin"/><Relationship Id="rId18" Type="http://schemas.openxmlformats.org/officeDocument/2006/relationships/image" Target="../media/image4.wmf"/><Relationship Id="rId3" Type="http://schemas.openxmlformats.org/officeDocument/2006/relationships/oleObject" Target="../embeddings/oleObject83.bin"/><Relationship Id="rId7" Type="http://schemas.openxmlformats.org/officeDocument/2006/relationships/oleObject" Target="../embeddings/oleObject85.bin"/><Relationship Id="rId12" Type="http://schemas.openxmlformats.org/officeDocument/2006/relationships/image" Target="../media/image23.wmf"/><Relationship Id="rId17" Type="http://schemas.openxmlformats.org/officeDocument/2006/relationships/oleObject" Target="../embeddings/oleObject90.bin"/><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6.vml"/><Relationship Id="rId6" Type="http://schemas.openxmlformats.org/officeDocument/2006/relationships/image" Target="../media/image24.wmf"/><Relationship Id="rId11" Type="http://schemas.openxmlformats.org/officeDocument/2006/relationships/oleObject" Target="../embeddings/oleObject87.bin"/><Relationship Id="rId5" Type="http://schemas.openxmlformats.org/officeDocument/2006/relationships/oleObject" Target="../embeddings/oleObject84.bin"/><Relationship Id="rId15" Type="http://schemas.openxmlformats.org/officeDocument/2006/relationships/oleObject" Target="../embeddings/oleObject89.bin"/><Relationship Id="rId10" Type="http://schemas.openxmlformats.org/officeDocument/2006/relationships/image" Target="../media/image19.wmf"/><Relationship Id="rId4" Type="http://schemas.openxmlformats.org/officeDocument/2006/relationships/image" Target="../media/image22.wmf"/><Relationship Id="rId9" Type="http://schemas.openxmlformats.org/officeDocument/2006/relationships/oleObject" Target="../embeddings/oleObject86.bin"/><Relationship Id="rId14" Type="http://schemas.openxmlformats.org/officeDocument/2006/relationships/image" Target="../media/image2.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5.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10.bin"/></Relationships>
</file>

<file path=ppt/slides/_rels/slide5.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7.wmf"/><Relationship Id="rId11" Type="http://schemas.openxmlformats.org/officeDocument/2006/relationships/oleObject" Target="../embeddings/oleObject16.bin"/><Relationship Id="rId5" Type="http://schemas.openxmlformats.org/officeDocument/2006/relationships/oleObject" Target="../embeddings/oleObject13.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15.bin"/></Relationships>
</file>

<file path=ppt/slides/_rels/slide6.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6.wmf"/><Relationship Id="rId11" Type="http://schemas.openxmlformats.org/officeDocument/2006/relationships/oleObject" Target="../embeddings/oleObject21.bin"/><Relationship Id="rId5" Type="http://schemas.openxmlformats.org/officeDocument/2006/relationships/oleObject" Target="../embeddings/oleObject18.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20.bin"/></Relationships>
</file>

<file path=ppt/slides/_rels/slide7.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27.bin"/><Relationship Id="rId3" Type="http://schemas.openxmlformats.org/officeDocument/2006/relationships/oleObject" Target="../embeddings/oleObject22.bin"/><Relationship Id="rId7" Type="http://schemas.openxmlformats.org/officeDocument/2006/relationships/oleObject" Target="../embeddings/oleObject24.bin"/><Relationship Id="rId12" Type="http://schemas.openxmlformats.org/officeDocument/2006/relationships/image" Target="../media/image9.wmf"/><Relationship Id="rId2" Type="http://schemas.openxmlformats.org/officeDocument/2006/relationships/slideLayout" Target="../slideLayouts/slideLayout7.xml"/><Relationship Id="rId16" Type="http://schemas.openxmlformats.org/officeDocument/2006/relationships/image" Target="../media/image10.wmf"/><Relationship Id="rId1" Type="http://schemas.openxmlformats.org/officeDocument/2006/relationships/vmlDrawing" Target="../drawings/vmlDrawing6.vml"/><Relationship Id="rId6" Type="http://schemas.openxmlformats.org/officeDocument/2006/relationships/image" Target="../media/image6.wmf"/><Relationship Id="rId11" Type="http://schemas.openxmlformats.org/officeDocument/2006/relationships/oleObject" Target="../embeddings/oleObject26.bin"/><Relationship Id="rId5" Type="http://schemas.openxmlformats.org/officeDocument/2006/relationships/oleObject" Target="../embeddings/oleObject23.bin"/><Relationship Id="rId15" Type="http://schemas.openxmlformats.org/officeDocument/2006/relationships/oleObject" Target="../embeddings/oleObject28.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25.bin"/><Relationship Id="rId14" Type="http://schemas.openxmlformats.org/officeDocument/2006/relationships/image" Target="../media/image8.wmf"/></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34.bin"/><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6.wmf"/><Relationship Id="rId11" Type="http://schemas.openxmlformats.org/officeDocument/2006/relationships/oleObject" Target="../embeddings/oleObject33.bin"/><Relationship Id="rId5" Type="http://schemas.openxmlformats.org/officeDocument/2006/relationships/oleObject" Target="../embeddings/oleObject30.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32.bin"/><Relationship Id="rId14" Type="http://schemas.openxmlformats.org/officeDocument/2006/relationships/image" Target="../media/image10.wmf"/></Relationships>
</file>

<file path=ppt/slides/_rels/slide9.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40.bin"/><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6.wmf"/><Relationship Id="rId11" Type="http://schemas.openxmlformats.org/officeDocument/2006/relationships/oleObject" Target="../embeddings/oleObject39.bin"/><Relationship Id="rId5" Type="http://schemas.openxmlformats.org/officeDocument/2006/relationships/oleObject" Target="../embeddings/oleObject36.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38.bin"/><Relationship Id="rId14" Type="http://schemas.openxmlformats.org/officeDocument/2006/relationships/image" Target="../media/image1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endParaRPr lang="en-GB" altLang="en-US" sz="1800" dirty="0" smtClean="0">
              <a:solidFill>
                <a:srgbClr val="042960"/>
              </a:solidFill>
            </a:endParaRP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 Simple Regression Analysis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t>
            </a:r>
            <a:r>
              <a:rPr lang="en-GB" sz="1600" dirty="0" smtClean="0">
                <a:solidFill>
                  <a:srgbClr val="000000"/>
                </a:solidFill>
                <a:latin typeface="Arial" pitchFamily="34" charset="0"/>
                <a:ea typeface="Calibri" pitchFamily="34" charset="0"/>
                <a:cs typeface="Arial" pitchFamily="34" charset="0"/>
              </a:rPr>
              <a:t>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7270776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3312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We find that the new slope coefficient is equal to the original one, multiplied by </a:t>
            </a:r>
            <a:r>
              <a:rPr lang="en-US" sz="1500" b="1" i="1">
                <a:latin typeface="Symbol" pitchFamily="18" charset="2"/>
              </a:rPr>
              <a:t>l</a:t>
            </a:r>
            <a:r>
              <a:rPr lang="en-US" sz="1500" b="1" baseline="-25000"/>
              <a:t>2</a:t>
            </a:r>
            <a:r>
              <a:rPr lang="en-US" sz="1500" b="1"/>
              <a:t>.</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9"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0" name="Object 39"/>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33460" name="Equation" r:id="rId3" imgW="3238200" imgH="952200" progId="Equation.DSMT4">
                  <p:embed/>
                </p:oleObj>
              </mc:Choice>
              <mc:Fallback>
                <p:oleObj name="Equation" r:id="rId3" imgW="3238200" imgH="952200" progId="Equation.DSMT4">
                  <p:embed/>
                  <p:pic>
                    <p:nvPicPr>
                      <p:cNvPr id="0" name=""/>
                      <p:cNvPicPr>
                        <a:picLocks noChangeAspect="1" noChangeArrowheads="1"/>
                      </p:cNvPicPr>
                      <p:nvPr/>
                    </p:nvPicPr>
                    <p:blipFill>
                      <a:blip r:embed="rId4"/>
                      <a:srcRect/>
                      <a:stretch>
                        <a:fillRect/>
                      </a:stretch>
                    </p:blipFill>
                    <p:spPr bwMode="auto">
                      <a:xfrm>
                        <a:off x="5260975" y="577850"/>
                        <a:ext cx="3238500" cy="954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370118419"/>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33461" name="Equation" r:id="rId5" imgW="2374900" imgH="381000" progId="Equation.3">
                  <p:embed/>
                </p:oleObj>
              </mc:Choice>
              <mc:Fallback>
                <p:oleObj name="Equation" r:id="rId5" imgW="23749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37961725"/>
              </p:ext>
            </p:extLst>
          </p:nvPr>
        </p:nvGraphicFramePr>
        <p:xfrm>
          <a:off x="2170800" y="1090613"/>
          <a:ext cx="1809750" cy="431800"/>
        </p:xfrm>
        <a:graphic>
          <a:graphicData uri="http://schemas.openxmlformats.org/presentationml/2006/ole">
            <mc:AlternateContent xmlns:mc="http://schemas.openxmlformats.org/markup-compatibility/2006">
              <mc:Choice xmlns:v="urn:schemas-microsoft-com:vml" Requires="v">
                <p:oleObj spid="_x0000_s133462" name="Equation" r:id="rId7" imgW="1803240" imgH="431640" progId="Equation.DSMT4">
                  <p:embed/>
                </p:oleObj>
              </mc:Choice>
              <mc:Fallback>
                <p:oleObj name="Equation" r:id="rId7" imgW="1803240" imgH="431640" progId="Equation.DSMT4">
                  <p:embed/>
                  <p:pic>
                    <p:nvPicPr>
                      <p:cNvPr id="0" name=""/>
                      <p:cNvPicPr>
                        <a:picLocks noChangeAspect="1" noChangeArrowheads="1"/>
                      </p:cNvPicPr>
                      <p:nvPr/>
                    </p:nvPicPr>
                    <p:blipFill>
                      <a:blip r:embed="rId8"/>
                      <a:srcRect/>
                      <a:stretch>
                        <a:fillRect/>
                      </a:stretch>
                    </p:blipFill>
                    <p:spPr bwMode="auto">
                      <a:xfrm>
                        <a:off x="2170800"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 name="Rectangle 40"/>
          <p:cNvSpPr>
            <a:spLocks noChangeArrowheads="1"/>
          </p:cNvSpPr>
          <p:nvPr/>
        </p:nvSpPr>
        <p:spPr bwMode="auto">
          <a:xfrm>
            <a:off x="-1" y="2771775"/>
            <a:ext cx="9144000" cy="2314576"/>
          </a:xfrm>
          <a:prstGeom prst="rect">
            <a:avLst/>
          </a:prstGeom>
          <a:solidFill>
            <a:schemeClr val="bg1"/>
          </a:solidFill>
          <a:ln>
            <a:noFill/>
          </a:ln>
          <a:effectLst>
            <a:innerShdw blurRad="76200">
              <a:srgbClr val="003366"/>
            </a:innerShdw>
          </a:effectLst>
        </p:spPr>
        <p:txBody>
          <a:bodyPr wrap="none" lIns="0" tIns="0" rIns="0" bIns="0" anchor="ctr"/>
          <a:lstStyle/>
          <a:p>
            <a:endParaRPr lang="en-GB"/>
          </a:p>
        </p:txBody>
      </p:sp>
      <p:sp>
        <p:nvSpPr>
          <p:cNvPr id="18"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729303493"/>
              </p:ext>
            </p:extLst>
          </p:nvPr>
        </p:nvGraphicFramePr>
        <p:xfrm>
          <a:off x="3668400" y="2247900"/>
          <a:ext cx="1949450" cy="431800"/>
        </p:xfrm>
        <a:graphic>
          <a:graphicData uri="http://schemas.openxmlformats.org/presentationml/2006/ole">
            <mc:AlternateContent xmlns:mc="http://schemas.openxmlformats.org/markup-compatibility/2006">
              <mc:Choice xmlns:v="urn:schemas-microsoft-com:vml" Requires="v">
                <p:oleObj spid="_x0000_s133463" name="Equation" r:id="rId9" imgW="1942920" imgH="431640" progId="Equation.DSMT4">
                  <p:embed/>
                </p:oleObj>
              </mc:Choice>
              <mc:Fallback>
                <p:oleObj name="Equation" r:id="rId9" imgW="1942920" imgH="431640" progId="Equation.DSMT4">
                  <p:embed/>
                  <p:pic>
                    <p:nvPicPr>
                      <p:cNvPr id="0" name=""/>
                      <p:cNvPicPr>
                        <a:picLocks noChangeAspect="1" noChangeArrowheads="1"/>
                      </p:cNvPicPr>
                      <p:nvPr/>
                    </p:nvPicPr>
                    <p:blipFill>
                      <a:blip r:embed="rId10"/>
                      <a:srcRect/>
                      <a:stretch>
                        <a:fillRect/>
                      </a:stretch>
                    </p:blipFill>
                    <p:spPr bwMode="auto">
                      <a:xfrm>
                        <a:off x="3668400" y="224790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901401161"/>
              </p:ext>
            </p:extLst>
          </p:nvPr>
        </p:nvGraphicFramePr>
        <p:xfrm>
          <a:off x="3665538" y="1695450"/>
          <a:ext cx="1168400" cy="419100"/>
        </p:xfrm>
        <a:graphic>
          <a:graphicData uri="http://schemas.openxmlformats.org/presentationml/2006/ole">
            <mc:AlternateContent xmlns:mc="http://schemas.openxmlformats.org/markup-compatibility/2006">
              <mc:Choice xmlns:v="urn:schemas-microsoft-com:vml" Requires="v">
                <p:oleObj spid="_x0000_s133464" name="Equation" r:id="rId11" imgW="1168200" imgH="419040" progId="Equation.DSMT4">
                  <p:embed/>
                </p:oleObj>
              </mc:Choice>
              <mc:Fallback>
                <p:oleObj name="Equation" r:id="rId11" imgW="1168200" imgH="419040" progId="Equation.DSMT4">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65538" y="1695450"/>
                        <a:ext cx="1168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22810414"/>
              </p:ext>
            </p:extLst>
          </p:nvPr>
        </p:nvGraphicFramePr>
        <p:xfrm>
          <a:off x="1062038" y="2895600"/>
          <a:ext cx="6985000" cy="2024063"/>
        </p:xfrm>
        <a:graphic>
          <a:graphicData uri="http://schemas.openxmlformats.org/presentationml/2006/ole">
            <mc:AlternateContent xmlns:mc="http://schemas.openxmlformats.org/markup-compatibility/2006">
              <mc:Choice xmlns:v="urn:schemas-microsoft-com:vml" Requires="v">
                <p:oleObj spid="_x0000_s133465" name="Equation" r:id="rId13" imgW="6984720" imgH="2019240" progId="Equation.DSMT4">
                  <p:embed/>
                </p:oleObj>
              </mc:Choice>
              <mc:Fallback>
                <p:oleObj name="Equation" r:id="rId13" imgW="6984720" imgH="201924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62038" y="2895600"/>
                        <a:ext cx="6985000"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sp>
        <p:nvSpPr>
          <p:cNvPr id="33" name="Rectangle 40"/>
          <p:cNvSpPr>
            <a:spLocks noChangeArrowheads="1"/>
          </p:cNvSpPr>
          <p:nvPr/>
        </p:nvSpPr>
        <p:spPr bwMode="auto">
          <a:xfrm>
            <a:off x="-1" y="2771775"/>
            <a:ext cx="9144000" cy="2314576"/>
          </a:xfrm>
          <a:prstGeom prst="rect">
            <a:avLst/>
          </a:prstGeom>
          <a:solidFill>
            <a:schemeClr val="bg1"/>
          </a:solidFill>
          <a:ln>
            <a:noFill/>
          </a:ln>
          <a:effectLst>
            <a:innerShdw blurRad="76200">
              <a:srgbClr val="003366"/>
            </a:innerShdw>
          </a:effectLst>
        </p:spPr>
        <p:txBody>
          <a:bodyPr wrap="none" lIns="0" tIns="0" rIns="0" bIns="0" anchor="ctr"/>
          <a:lstStyle/>
          <a:p>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361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This is logical.  A unit change in </a:t>
            </a:r>
            <a:r>
              <a:rPr lang="en-US" sz="1500" b="1" i="1" dirty="0"/>
              <a:t>Y</a:t>
            </a:r>
            <a:r>
              <a:rPr lang="en-US" sz="1500" b="1" dirty="0"/>
              <a:t> is the same as a change of </a:t>
            </a:r>
            <a:r>
              <a:rPr lang="en-US" sz="1500" b="1" i="1" dirty="0">
                <a:latin typeface="Symbol" pitchFamily="18" charset="2"/>
              </a:rPr>
              <a:t>l</a:t>
            </a:r>
            <a:r>
              <a:rPr lang="en-US" sz="1500" b="1" baseline="-25000" dirty="0"/>
              <a:t>2</a:t>
            </a:r>
            <a:r>
              <a:rPr lang="en-US" sz="1500" b="1" dirty="0"/>
              <a:t> units in </a:t>
            </a:r>
            <a:r>
              <a:rPr lang="en-US" sz="1500" b="1" i="1" dirty="0"/>
              <a:t>Y</a:t>
            </a:r>
            <a:r>
              <a:rPr lang="en-US" sz="1500" b="1" dirty="0"/>
              <a:t>*</a:t>
            </a:r>
            <a:r>
              <a:rPr lang="en-GB" sz="1500" b="1" dirty="0"/>
              <a:t>.  According to the regression equation, a unit change in </a:t>
            </a:r>
            <a:r>
              <a:rPr lang="en-GB" sz="1500" b="1" i="1" dirty="0"/>
              <a:t>X</a:t>
            </a:r>
            <a:r>
              <a:rPr lang="en-GB" sz="1500" b="1" dirty="0"/>
              <a:t> leads to a change of </a:t>
            </a:r>
            <a:r>
              <a:rPr lang="en-GB" sz="1500" b="1" dirty="0" smtClean="0"/>
              <a:t>      </a:t>
            </a:r>
            <a:r>
              <a:rPr lang="en-GB" sz="1500" b="1" dirty="0"/>
              <a:t>units in </a:t>
            </a:r>
            <a:r>
              <a:rPr lang="en-GB" sz="1500" b="1" i="1" dirty="0"/>
              <a:t>Y</a:t>
            </a:r>
            <a:r>
              <a:rPr lang="en-GB" sz="1500" b="1" dirty="0"/>
              <a:t>, so it should lead to a change of </a:t>
            </a:r>
            <a:r>
              <a:rPr lang="en-US" sz="1500" b="1" i="1" dirty="0">
                <a:latin typeface="Symbol" pitchFamily="18" charset="2"/>
              </a:rPr>
              <a:t> </a:t>
            </a:r>
            <a:r>
              <a:rPr lang="en-US" sz="1500" b="1" i="1" dirty="0" smtClean="0">
                <a:latin typeface="Symbol" pitchFamily="18" charset="2"/>
              </a:rPr>
              <a:t>     </a:t>
            </a:r>
            <a:r>
              <a:rPr lang="en-GB" sz="1500" b="1" dirty="0" smtClean="0"/>
              <a:t>    units </a:t>
            </a:r>
            <a:r>
              <a:rPr lang="en-GB" sz="1500" b="1" dirty="0"/>
              <a:t>in </a:t>
            </a:r>
            <a:r>
              <a:rPr lang="en-GB" sz="1500" b="1" i="1" dirty="0"/>
              <a:t>Y</a:t>
            </a:r>
            <a:r>
              <a:rPr lang="en-GB" sz="1500" b="1" dirty="0"/>
              <a:t>*.</a:t>
            </a:r>
            <a:endParaRPr lang="en-GB" sz="1500"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7"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1370118419"/>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36535"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1729303493"/>
              </p:ext>
            </p:extLst>
          </p:nvPr>
        </p:nvGraphicFramePr>
        <p:xfrm>
          <a:off x="3668713" y="2247900"/>
          <a:ext cx="1949450" cy="431800"/>
        </p:xfrm>
        <a:graphic>
          <a:graphicData uri="http://schemas.openxmlformats.org/presentationml/2006/ole">
            <mc:AlternateContent xmlns:mc="http://schemas.openxmlformats.org/markup-compatibility/2006">
              <mc:Choice xmlns:v="urn:schemas-microsoft-com:vml" Requires="v">
                <p:oleObj spid="_x0000_s136536" name="Equation" r:id="rId5" imgW="1942920" imgH="431640" progId="Equation.DSMT4">
                  <p:embed/>
                </p:oleObj>
              </mc:Choice>
              <mc:Fallback>
                <p:oleObj name="Equation" r:id="rId5" imgW="1942920" imgH="431640" progId="Equation.DSMT4">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8713" y="224790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36537" name="Equation" r:id="rId7" imgW="3238200" imgH="952200" progId="Equation.DSMT4">
                  <p:embed/>
                </p:oleObj>
              </mc:Choice>
              <mc:Fallback>
                <p:oleObj name="Equation" r:id="rId7" imgW="3238200" imgH="95220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36538" name="Equation" r:id="rId9" imgW="1803240" imgH="431640" progId="Equation.DSMT4">
                  <p:embed/>
                </p:oleObj>
              </mc:Choice>
              <mc:Fallback>
                <p:oleObj name="Equation" r:id="rId9" imgW="1803240" imgH="431640" progId="Equation.DSMT4">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573138944"/>
              </p:ext>
            </p:extLst>
          </p:nvPr>
        </p:nvGraphicFramePr>
        <p:xfrm>
          <a:off x="6232525" y="6072188"/>
          <a:ext cx="223838" cy="293687"/>
        </p:xfrm>
        <a:graphic>
          <a:graphicData uri="http://schemas.openxmlformats.org/presentationml/2006/ole">
            <mc:AlternateContent xmlns:mc="http://schemas.openxmlformats.org/markup-compatibility/2006">
              <mc:Choice xmlns:v="urn:schemas-microsoft-com:vml" Requires="v">
                <p:oleObj spid="_x0000_s136539" name="Equation" r:id="rId11" imgW="330120" imgH="431640" progId="Equation.DSMT4">
                  <p:embed/>
                </p:oleObj>
              </mc:Choice>
              <mc:Fallback>
                <p:oleObj name="Equation" r:id="rId11" imgW="330120" imgH="431640" progId="Equation.DSMT4">
                  <p:embed/>
                  <p:pic>
                    <p:nvPicPr>
                      <p:cNvPr id="0" name="Object 7"/>
                      <p:cNvPicPr>
                        <a:picLocks noChangeAspect="1" noChangeArrowheads="1"/>
                      </p:cNvPicPr>
                      <p:nvPr/>
                    </p:nvPicPr>
                    <p:blipFill>
                      <a:blip r:embed="rId12"/>
                      <a:srcRect/>
                      <a:stretch>
                        <a:fillRect/>
                      </a:stretch>
                    </p:blipFill>
                    <p:spPr bwMode="auto">
                      <a:xfrm>
                        <a:off x="6232525" y="6072188"/>
                        <a:ext cx="22383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945182438"/>
              </p:ext>
            </p:extLst>
          </p:nvPr>
        </p:nvGraphicFramePr>
        <p:xfrm>
          <a:off x="2160588" y="6300788"/>
          <a:ext cx="404812" cy="293687"/>
        </p:xfrm>
        <a:graphic>
          <a:graphicData uri="http://schemas.openxmlformats.org/presentationml/2006/ole">
            <mc:AlternateContent xmlns:mc="http://schemas.openxmlformats.org/markup-compatibility/2006">
              <mc:Choice xmlns:v="urn:schemas-microsoft-com:vml" Requires="v">
                <p:oleObj spid="_x0000_s136540" name="Equation" r:id="rId13" imgW="596880" imgH="431640" progId="Equation.DSMT4">
                  <p:embed/>
                </p:oleObj>
              </mc:Choice>
              <mc:Fallback>
                <p:oleObj name="Equation" r:id="rId13" imgW="596880" imgH="431640" progId="Equation.DSMT4">
                  <p:embed/>
                  <p:pic>
                    <p:nvPicPr>
                      <p:cNvPr id="0" name="Object 6"/>
                      <p:cNvPicPr>
                        <a:picLocks noChangeAspect="1" noChangeArrowheads="1"/>
                      </p:cNvPicPr>
                      <p:nvPr/>
                    </p:nvPicPr>
                    <p:blipFill>
                      <a:blip r:embed="rId14"/>
                      <a:srcRect/>
                      <a:stretch>
                        <a:fillRect/>
                      </a:stretch>
                    </p:blipFill>
                    <p:spPr bwMode="auto">
                      <a:xfrm>
                        <a:off x="2160588" y="6300788"/>
                        <a:ext cx="404812"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901401161"/>
              </p:ext>
            </p:extLst>
          </p:nvPr>
        </p:nvGraphicFramePr>
        <p:xfrm>
          <a:off x="3665538" y="1695450"/>
          <a:ext cx="1168400" cy="419100"/>
        </p:xfrm>
        <a:graphic>
          <a:graphicData uri="http://schemas.openxmlformats.org/presentationml/2006/ole">
            <mc:AlternateContent xmlns:mc="http://schemas.openxmlformats.org/markup-compatibility/2006">
              <mc:Choice xmlns:v="urn:schemas-microsoft-com:vml" Requires="v">
                <p:oleObj spid="_x0000_s136541" name="Equation" r:id="rId15" imgW="1168200" imgH="419040" progId="Equation.DSMT4">
                  <p:embed/>
                </p:oleObj>
              </mc:Choice>
              <mc:Fallback>
                <p:oleObj name="Equation" r:id="rId15" imgW="1168200" imgH="419040" progId="Equation.DSMT4">
                  <p:embed/>
                  <p:pic>
                    <p:nvPicPr>
                      <p:cNvPr id="0" name="Object 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65538" y="1695450"/>
                        <a:ext cx="1168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822810414"/>
              </p:ext>
            </p:extLst>
          </p:nvPr>
        </p:nvGraphicFramePr>
        <p:xfrm>
          <a:off x="1062038" y="2895600"/>
          <a:ext cx="6985000" cy="2024063"/>
        </p:xfrm>
        <a:graphic>
          <a:graphicData uri="http://schemas.openxmlformats.org/presentationml/2006/ole">
            <mc:AlternateContent xmlns:mc="http://schemas.openxmlformats.org/markup-compatibility/2006">
              <mc:Choice xmlns:v="urn:schemas-microsoft-com:vml" Requires="v">
                <p:oleObj spid="_x0000_s136542" name="Equation" r:id="rId17" imgW="6984720" imgH="2019240" progId="Equation.DSMT4">
                  <p:embed/>
                </p:oleObj>
              </mc:Choice>
              <mc:Fallback>
                <p:oleObj name="Equation" r:id="rId17" imgW="6984720" imgH="2019240" progId="Equation.DSMT4">
                  <p:embed/>
                  <p:pic>
                    <p:nvPicPr>
                      <p:cNvPr id="0" name="Object 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62038" y="2895600"/>
                        <a:ext cx="6985000"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1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372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effect on the intercept will be left as an exercise.  The effect of a change in the units of measurement of </a:t>
            </a:r>
            <a:r>
              <a:rPr lang="en-US" sz="1500" b="1" i="1"/>
              <a:t>X</a:t>
            </a:r>
            <a:r>
              <a:rPr lang="en-US" sz="1500" b="1"/>
              <a:t> will also be left as an exercise.</a:t>
            </a:r>
            <a:r>
              <a:rPr lang="en-US" sz="1500"/>
              <a:t>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7"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1370118419"/>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37553"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 name="Rectangle 40"/>
          <p:cNvSpPr>
            <a:spLocks noChangeArrowheads="1"/>
          </p:cNvSpPr>
          <p:nvPr/>
        </p:nvSpPr>
        <p:spPr bwMode="auto">
          <a:xfrm>
            <a:off x="-1" y="2771775"/>
            <a:ext cx="9144000" cy="2314576"/>
          </a:xfrm>
          <a:prstGeom prst="rect">
            <a:avLst/>
          </a:prstGeom>
          <a:solidFill>
            <a:schemeClr val="bg1"/>
          </a:solidFill>
          <a:ln>
            <a:noFill/>
          </a:ln>
          <a:effectLst>
            <a:innerShdw blurRad="76200">
              <a:srgbClr val="003366"/>
            </a:innerShdw>
          </a:effectLst>
        </p:spPr>
        <p:txBody>
          <a:bodyPr wrap="none" lIns="0" tIns="0" rIns="0" bIns="0" anchor="ctr"/>
          <a:lstStyle/>
          <a:p>
            <a:endParaRPr lang="en-GB"/>
          </a:p>
        </p:txBody>
      </p:sp>
      <p:sp>
        <p:nvSpPr>
          <p:cNvPr id="20"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sp>
        <p:nvSpPr>
          <p:cNvPr id="21"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160160721"/>
              </p:ext>
            </p:extLst>
          </p:nvPr>
        </p:nvGraphicFramePr>
        <p:xfrm>
          <a:off x="1062038" y="2895600"/>
          <a:ext cx="6985000" cy="2024063"/>
        </p:xfrm>
        <a:graphic>
          <a:graphicData uri="http://schemas.openxmlformats.org/presentationml/2006/ole">
            <mc:AlternateContent xmlns:mc="http://schemas.openxmlformats.org/markup-compatibility/2006">
              <mc:Choice xmlns:v="urn:schemas-microsoft-com:vml" Requires="v">
                <p:oleObj spid="_x0000_s137554" name="Equation" r:id="rId5" imgW="6984720" imgH="2019240" progId="Equation.DSMT4">
                  <p:embed/>
                </p:oleObj>
              </mc:Choice>
              <mc:Fallback>
                <p:oleObj name="Equation" r:id="rId5" imgW="6984720" imgH="2019240" progId="Equation.DSMT4">
                  <p:embed/>
                  <p:pic>
                    <p:nvPicPr>
                      <p:cNvPr id="0" name="Object 31"/>
                      <p:cNvPicPr>
                        <a:picLocks noChangeAspect="1" noChangeArrowheads="1"/>
                      </p:cNvPicPr>
                      <p:nvPr/>
                    </p:nvPicPr>
                    <p:blipFill>
                      <a:blip r:embed="rId6"/>
                      <a:srcRect/>
                      <a:stretch>
                        <a:fillRect/>
                      </a:stretch>
                    </p:blipFill>
                    <p:spPr bwMode="auto">
                      <a:xfrm>
                        <a:off x="1062038" y="2895600"/>
                        <a:ext cx="6985000"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729303493"/>
              </p:ext>
            </p:extLst>
          </p:nvPr>
        </p:nvGraphicFramePr>
        <p:xfrm>
          <a:off x="3668713" y="2247900"/>
          <a:ext cx="1949450" cy="431800"/>
        </p:xfrm>
        <a:graphic>
          <a:graphicData uri="http://schemas.openxmlformats.org/presentationml/2006/ole">
            <mc:AlternateContent xmlns:mc="http://schemas.openxmlformats.org/markup-compatibility/2006">
              <mc:Choice xmlns:v="urn:schemas-microsoft-com:vml" Requires="v">
                <p:oleObj spid="_x0000_s137555" name="Equation" r:id="rId7" imgW="1942920" imgH="431640" progId="Equation.DSMT4">
                  <p:embed/>
                </p:oleObj>
              </mc:Choice>
              <mc:Fallback>
                <p:oleObj name="Equation" r:id="rId7" imgW="1942920" imgH="431640" progId="Equation.DSMT4">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68713" y="224790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37556" name="Equation" r:id="rId9" imgW="3238200" imgH="952200" progId="Equation.DSMT4">
                  <p:embed/>
                </p:oleObj>
              </mc:Choice>
              <mc:Fallback>
                <p:oleObj name="Equation" r:id="rId9" imgW="3238200" imgH="952200" progId="Equation.DSMT4">
                  <p:embed/>
                  <p:pic>
                    <p:nvPicPr>
                      <p:cNvPr id="0"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37557" name="Equation" r:id="rId11" imgW="1803240" imgH="431640" progId="Equation.DSMT4">
                  <p:embed/>
                </p:oleObj>
              </mc:Choice>
              <mc:Fallback>
                <p:oleObj name="Equation" r:id="rId11" imgW="1803240" imgH="431640" progId="Equation.DSMT4">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901401161"/>
              </p:ext>
            </p:extLst>
          </p:nvPr>
        </p:nvGraphicFramePr>
        <p:xfrm>
          <a:off x="3665538" y="1695450"/>
          <a:ext cx="1168400" cy="419100"/>
        </p:xfrm>
        <a:graphic>
          <a:graphicData uri="http://schemas.openxmlformats.org/presentationml/2006/ole">
            <mc:AlternateContent xmlns:mc="http://schemas.openxmlformats.org/markup-compatibility/2006">
              <mc:Choice xmlns:v="urn:schemas-microsoft-com:vml" Requires="v">
                <p:oleObj spid="_x0000_s137558" name="Equation" r:id="rId13" imgW="1168200" imgH="419040" progId="Equation.DSMT4">
                  <p:embed/>
                </p:oleObj>
              </mc:Choice>
              <mc:Fallback>
                <p:oleObj name="Equation" r:id="rId13" imgW="1168200" imgH="419040" progId="Equation.DSMT4">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65538" y="1695450"/>
                        <a:ext cx="1168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2288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However, we will consider a special case of a change in the measurement of </a:t>
            </a:r>
            <a:r>
              <a:rPr lang="en-US" sz="1500" b="1" i="1"/>
              <a:t>X</a:t>
            </a:r>
            <a:r>
              <a:rPr lang="en-US" sz="1500" b="1"/>
              <a:t>.  Often the intercept in a regression equation has no sensible interpretation because </a:t>
            </a:r>
            <a:r>
              <a:rPr lang="en-US" sz="1500" b="1" i="1"/>
              <a:t>X</a:t>
            </a:r>
            <a:r>
              <a:rPr lang="en-US" sz="1500" b="1"/>
              <a:t> = 0 is distant from the data range.</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5"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1370118419"/>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23091"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23092" name="Equation" r:id="rId5" imgW="3238200" imgH="952200" progId="Equation.DSMT4">
                  <p:embed/>
                </p:oleObj>
              </mc:Choice>
              <mc:Fallback>
                <p:oleObj name="Equation" r:id="rId5" imgW="3238200" imgH="952200" progId="Equation.DSMT4">
                  <p:embed/>
                  <p:pic>
                    <p:nvPicPr>
                      <p:cNvPr id="0"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23093" name="Equation" r:id="rId7" imgW="1803240" imgH="431640" progId="Equation.DSMT4">
                  <p:embed/>
                </p:oleObj>
              </mc:Choice>
              <mc:Fallback>
                <p:oleObj name="Equation" r:id="rId7" imgW="1803240" imgH="431640" progId="Equation.DSMT4">
                  <p:embed/>
                  <p:pic>
                    <p:nvPicPr>
                      <p:cNvPr id="0"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5"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earnings function </a:t>
            </a:r>
            <a:r>
              <a:rPr lang="en-US" sz="1500" b="1" dirty="0" smtClean="0"/>
              <a:t>discussed </a:t>
            </a:r>
            <a:r>
              <a:rPr lang="en-US" sz="1500" b="1" dirty="0"/>
              <a:t>in the previous slideshow is an example, with the intercept </a:t>
            </a:r>
            <a:r>
              <a:rPr lang="en-US" sz="1500" b="1" dirty="0" smtClean="0"/>
              <a:t>being implausibly low.  </a:t>
            </a:r>
            <a:endParaRPr lang="en-GB" sz="1500" dirty="0"/>
          </a:p>
        </p:txBody>
      </p:sp>
      <p:sp>
        <p:nvSpPr>
          <p:cNvPr id="14" name="Rectangle 13"/>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1"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21"/>
          <p:cNvSpPr>
            <a:spLocks noChangeArrowheads="1"/>
          </p:cNvSpPr>
          <p:nvPr/>
        </p:nvSpPr>
        <p:spPr bwMode="auto">
          <a:xfrm>
            <a:off x="1724025" y="960825"/>
            <a:ext cx="3143250"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23" name="TextBox 22"/>
          <p:cNvSpPr txBox="1"/>
          <p:nvPr/>
        </p:nvSpPr>
        <p:spPr>
          <a:xfrm>
            <a:off x="1790699" y="1019175"/>
            <a:ext cx="3067051" cy="369332"/>
          </a:xfrm>
          <a:prstGeom prst="rect">
            <a:avLst/>
          </a:prstGeom>
          <a:noFill/>
        </p:spPr>
        <p:txBody>
          <a:bodyPr wrap="square" rtlCol="0">
            <a:spAutoFit/>
          </a:bodyPr>
          <a:lstStyle/>
          <a:p>
            <a:r>
              <a:rPr lang="en-GB" sz="1800" b="1" i="1" dirty="0" smtClean="0"/>
              <a:t>EARNINGS</a:t>
            </a:r>
            <a:r>
              <a:rPr lang="en-GB" sz="1800" b="1" dirty="0" smtClean="0"/>
              <a:t> = 0.76 + 1.27</a:t>
            </a:r>
            <a:r>
              <a:rPr lang="en-GB" sz="800" b="1" dirty="0" smtClean="0"/>
              <a:t> </a:t>
            </a:r>
            <a:r>
              <a:rPr lang="en-GB" sz="1800" b="1" i="1" dirty="0" smtClean="0"/>
              <a:t>S</a:t>
            </a:r>
            <a:endParaRPr lang="en-GB" sz="1800" b="1" i="1" dirty="0"/>
          </a:p>
        </p:txBody>
      </p:sp>
      <p:sp>
        <p:nvSpPr>
          <p:cNvPr id="24"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extLst>
      <p:ext uri="{BB962C8B-B14F-4D97-AF65-F5344CB8AC3E}">
        <p14:creationId xmlns:p14="http://schemas.microsoft.com/office/powerpoint/2010/main" val="23410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5"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H</a:t>
            </a:r>
            <a:r>
              <a:rPr lang="en-GB" sz="1500" b="1" dirty="0"/>
              <a:t>ere is the output for the </a:t>
            </a:r>
            <a:r>
              <a:rPr lang="en-GB" sz="1500" b="1" dirty="0" smtClean="0"/>
              <a:t>regression.</a:t>
            </a:r>
            <a:endParaRPr lang="en-GB" sz="1500" dirty="0"/>
          </a:p>
          <a:p>
            <a:pPr>
              <a:spcBef>
                <a:spcPct val="50000"/>
              </a:spcBef>
            </a:pPr>
            <a:endParaRPr lang="en-GB" sz="1500" dirty="0"/>
          </a:p>
        </p:txBody>
      </p:sp>
      <p:sp>
        <p:nvSpPr>
          <p:cNvPr id="14"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extLst>
      <p:ext uri="{BB962C8B-B14F-4D97-AF65-F5344CB8AC3E}">
        <p14:creationId xmlns:p14="http://schemas.microsoft.com/office/powerpoint/2010/main" val="3234737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5"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a:t>
            </a:r>
            <a:r>
              <a:rPr lang="en-GB" sz="1500" b="1" dirty="0"/>
              <a:t>he intercept is a </a:t>
            </a:r>
            <a:r>
              <a:rPr lang="en-GB" sz="1500" b="1" dirty="0" smtClean="0"/>
              <a:t>meaningless.  </a:t>
            </a:r>
            <a:r>
              <a:rPr lang="en-GB" sz="1500" b="1" dirty="0"/>
              <a:t>Literally, it is the predicted level of hourly earnings for those with zero years of schooling, but </a:t>
            </a:r>
            <a:r>
              <a:rPr lang="en-GB" sz="1500" b="1" dirty="0" smtClean="0"/>
              <a:t>everybody </a:t>
            </a:r>
            <a:r>
              <a:rPr lang="en-GB" sz="1500" b="1" dirty="0"/>
              <a:t>in the sample had </a:t>
            </a:r>
            <a:r>
              <a:rPr lang="en-GB" sz="1500" b="1" dirty="0" smtClean="0"/>
              <a:t>at least eight </a:t>
            </a:r>
            <a:r>
              <a:rPr lang="en-GB" sz="1500" b="1" dirty="0"/>
              <a:t>years of </a:t>
            </a:r>
            <a:r>
              <a:rPr lang="en-GB" sz="1500" b="1" dirty="0" smtClean="0"/>
              <a:t>schooling.</a:t>
            </a:r>
            <a:r>
              <a:rPr lang="en-US" sz="1500" b="1" dirty="0" smtClean="0"/>
              <a:t>  </a:t>
            </a:r>
            <a:endParaRPr lang="en-GB" sz="1500" dirty="0"/>
          </a:p>
        </p:txBody>
      </p:sp>
      <p:sp>
        <p:nvSpPr>
          <p:cNvPr id="16" name="Rectangle 5"/>
          <p:cNvSpPr>
            <a:spLocks noChangeArrowheads="1"/>
          </p:cNvSpPr>
          <p:nvPr/>
        </p:nvSpPr>
        <p:spPr bwMode="auto">
          <a:xfrm>
            <a:off x="0" y="547200"/>
            <a:ext cx="9144000" cy="32342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8"/>
          <p:cNvSpPr>
            <a:spLocks noChangeArrowheads="1"/>
          </p:cNvSpPr>
          <p:nvPr/>
        </p:nvSpPr>
        <p:spPr bwMode="auto">
          <a:xfrm>
            <a:off x="393700" y="3273425"/>
            <a:ext cx="25020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7"/>
          <p:cNvSpPr>
            <a:spLocks noChangeArrowheads="1"/>
          </p:cNvSpPr>
          <p:nvPr/>
        </p:nvSpPr>
        <p:spPr bwMode="auto">
          <a:xfrm>
            <a:off x="355600" y="640800"/>
            <a:ext cx="18360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extLst>
      <p:ext uri="{BB962C8B-B14F-4D97-AF65-F5344CB8AC3E}">
        <p14:creationId xmlns:p14="http://schemas.microsoft.com/office/powerpoint/2010/main" val="27595868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Sometimes it is useful to deal with </a:t>
            </a:r>
            <a:r>
              <a:rPr lang="en-US" sz="1500" b="1" dirty="0" smtClean="0"/>
              <a:t>this </a:t>
            </a:r>
            <a:r>
              <a:rPr lang="en-US" sz="1500" b="1" dirty="0"/>
              <a:t>problem by defining </a:t>
            </a:r>
            <a:r>
              <a:rPr lang="en-US" sz="1500" b="1" i="1" dirty="0"/>
              <a:t>X</a:t>
            </a:r>
            <a:r>
              <a:rPr lang="en-US" sz="1500" b="1" dirty="0"/>
              <a:t>*</a:t>
            </a:r>
            <a:r>
              <a:rPr lang="en-GB" sz="1500" b="1" dirty="0"/>
              <a:t> as the deviation of </a:t>
            </a:r>
            <a:r>
              <a:rPr lang="en-GB" sz="1500" b="1" i="1" dirty="0"/>
              <a:t>X</a:t>
            </a:r>
            <a:r>
              <a:rPr lang="en-GB" sz="1500" b="1" dirty="0"/>
              <a:t> about its sample mean</a:t>
            </a:r>
            <a:r>
              <a:rPr lang="en-US" sz="1500" dirty="0"/>
              <a:t>.</a:t>
            </a:r>
            <a:endParaRPr lang="en-GB" sz="1500" dirty="0"/>
          </a:p>
        </p:txBody>
      </p:sp>
      <p:sp>
        <p:nvSpPr>
          <p:cNvPr id="27"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81248326"/>
              </p:ext>
            </p:extLst>
          </p:nvPr>
        </p:nvGraphicFramePr>
        <p:xfrm>
          <a:off x="3605213" y="1695450"/>
          <a:ext cx="1651000" cy="419100"/>
        </p:xfrm>
        <a:graphic>
          <a:graphicData uri="http://schemas.openxmlformats.org/presentationml/2006/ole">
            <mc:AlternateContent xmlns:mc="http://schemas.openxmlformats.org/markup-compatibility/2006">
              <mc:Choice xmlns:v="urn:schemas-microsoft-com:vml" Requires="v">
                <p:oleObj spid="_x0000_s147687" name="Equation" r:id="rId3" imgW="1651000" imgH="419100" progId="Equation.3">
                  <p:embed/>
                </p:oleObj>
              </mc:Choice>
              <mc:Fallback>
                <p:oleObj name="Equation" r:id="rId3" imgW="16510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5213" y="1695450"/>
                        <a:ext cx="16510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1724908503"/>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47688" name="Equation" r:id="rId5" imgW="2374900" imgH="381000" progId="Equation.3">
                  <p:embed/>
                </p:oleObj>
              </mc:Choice>
              <mc:Fallback>
                <p:oleObj name="Equation" r:id="rId5" imgW="23749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048430443"/>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47689" name="Equation" r:id="rId7" imgW="3238200" imgH="952200" progId="Equation.DSMT4">
                  <p:embed/>
                </p:oleObj>
              </mc:Choice>
              <mc:Fallback>
                <p:oleObj name="Equation" r:id="rId7" imgW="3238200" imgH="9522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802546132"/>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47690" name="Equation" r:id="rId9" imgW="1803240" imgH="431640" progId="Equation.DSMT4">
                  <p:embed/>
                </p:oleObj>
              </mc:Choice>
              <mc:Fallback>
                <p:oleObj name="Equation" r:id="rId9" imgW="1803240" imgH="4316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2366132695"/>
              </p:ext>
            </p:extLst>
          </p:nvPr>
        </p:nvGraphicFramePr>
        <p:xfrm>
          <a:off x="3744913" y="2247900"/>
          <a:ext cx="1911350" cy="431800"/>
        </p:xfrm>
        <a:graphic>
          <a:graphicData uri="http://schemas.openxmlformats.org/presentationml/2006/ole">
            <mc:AlternateContent xmlns:mc="http://schemas.openxmlformats.org/markup-compatibility/2006">
              <mc:Choice xmlns:v="urn:schemas-microsoft-com:vml" Requires="v">
                <p:oleObj spid="_x0000_s147691" name="Equation" r:id="rId11" imgW="1904760" imgH="431640" progId="Equation.DSMT4">
                  <p:embed/>
                </p:oleObj>
              </mc:Choice>
              <mc:Fallback>
                <p:oleObj name="Equation" r:id="rId11" imgW="1904760" imgH="431640" progId="Equation.DSMT4">
                  <p:embed/>
                  <p:pic>
                    <p:nvPicPr>
                      <p:cNvPr id="0" name=""/>
                      <p:cNvPicPr>
                        <a:picLocks noChangeAspect="1" noChangeArrowheads="1"/>
                      </p:cNvPicPr>
                      <p:nvPr/>
                    </p:nvPicPr>
                    <p:blipFill>
                      <a:blip r:embed="rId12"/>
                      <a:srcRect/>
                      <a:stretch>
                        <a:fillRect/>
                      </a:stretch>
                    </p:blipFill>
                    <p:spPr bwMode="auto">
                      <a:xfrm>
                        <a:off x="3744913" y="2247900"/>
                        <a:ext cx="1911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597219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40"/>
          <p:cNvSpPr>
            <a:spLocks noChangeArrowheads="1"/>
          </p:cNvSpPr>
          <p:nvPr/>
        </p:nvSpPr>
        <p:spPr bwMode="auto">
          <a:xfrm>
            <a:off x="-1" y="2771774"/>
            <a:ext cx="9144000" cy="2667001"/>
          </a:xfrm>
          <a:prstGeom prst="rect">
            <a:avLst/>
          </a:prstGeom>
          <a:solidFill>
            <a:schemeClr val="bg1"/>
          </a:solidFill>
          <a:ln>
            <a:noFill/>
          </a:ln>
          <a:effectLst>
            <a:innerShdw blurRad="76200">
              <a:srgbClr val="003366"/>
            </a:innerShdw>
          </a:effectLst>
        </p:spPr>
        <p:txBody>
          <a:bodyPr wrap="none" lIns="0" tIns="0" rIns="0" bIns="0"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3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14234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Note that, by definition, the sample sum of </a:t>
            </a:r>
            <a:r>
              <a:rPr lang="en-US" sz="1500" b="1" i="1"/>
              <a:t>X</a:t>
            </a:r>
            <a:r>
              <a:rPr lang="en-US" sz="1500" b="1" i="1" baseline="-25000"/>
              <a:t>i</a:t>
            </a:r>
            <a:r>
              <a:rPr lang="en-US" sz="1500" b="1"/>
              <a:t>* is 0, and hence the mean value of </a:t>
            </a:r>
            <a:r>
              <a:rPr lang="en-US" sz="1500" b="1" i="1"/>
              <a:t>X</a:t>
            </a:r>
            <a:r>
              <a:rPr lang="en-US" sz="1500" b="1"/>
              <a:t>* is zero.</a:t>
            </a:r>
            <a:r>
              <a:rPr lang="en-US" sz="1500"/>
              <a:t>.</a:t>
            </a:r>
            <a:endParaRPr lang="en-GB" sz="1500"/>
          </a:p>
        </p:txBody>
      </p:sp>
      <p:graphicFrame>
        <p:nvGraphicFramePr>
          <p:cNvPr id="142349" name="Object 13"/>
          <p:cNvGraphicFramePr>
            <a:graphicFrameLocks noChangeAspect="1"/>
          </p:cNvGraphicFramePr>
          <p:nvPr>
            <p:extLst>
              <p:ext uri="{D42A27DB-BD31-4B8C-83A1-F6EECF244321}">
                <p14:modId xmlns:p14="http://schemas.microsoft.com/office/powerpoint/2010/main" val="1831993587"/>
              </p:ext>
            </p:extLst>
          </p:nvPr>
        </p:nvGraphicFramePr>
        <p:xfrm>
          <a:off x="3235325" y="2843213"/>
          <a:ext cx="2692400" cy="1536700"/>
        </p:xfrm>
        <a:graphic>
          <a:graphicData uri="http://schemas.openxmlformats.org/presentationml/2006/ole">
            <mc:AlternateContent xmlns:mc="http://schemas.openxmlformats.org/markup-compatibility/2006">
              <mc:Choice xmlns:v="urn:schemas-microsoft-com:vml" Requires="v">
                <p:oleObj spid="_x0000_s142677" name="Equation" r:id="rId3" imgW="2692080" imgH="1536480" progId="Equation.3">
                  <p:embed/>
                </p:oleObj>
              </mc:Choice>
              <mc:Fallback>
                <p:oleObj name="Equation" r:id="rId3" imgW="2692080" imgH="1536480" progId="Equation.3">
                  <p:embed/>
                  <p:pic>
                    <p:nvPicPr>
                      <p:cNvPr id="0" name="Object 13"/>
                      <p:cNvPicPr>
                        <a:picLocks noChangeAspect="1" noChangeArrowheads="1"/>
                      </p:cNvPicPr>
                      <p:nvPr/>
                    </p:nvPicPr>
                    <p:blipFill>
                      <a:blip r:embed="rId4"/>
                      <a:srcRect/>
                      <a:stretch>
                        <a:fillRect/>
                      </a:stretch>
                    </p:blipFill>
                    <p:spPr bwMode="auto">
                      <a:xfrm>
                        <a:off x="3235325" y="2843213"/>
                        <a:ext cx="2692400" cy="1536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2350" name="Object 14"/>
          <p:cNvGraphicFramePr>
            <a:graphicFrameLocks noChangeAspect="1"/>
          </p:cNvGraphicFramePr>
          <p:nvPr>
            <p:extLst>
              <p:ext uri="{D42A27DB-BD31-4B8C-83A1-F6EECF244321}">
                <p14:modId xmlns:p14="http://schemas.microsoft.com/office/powerpoint/2010/main" val="3564553314"/>
              </p:ext>
            </p:extLst>
          </p:nvPr>
        </p:nvGraphicFramePr>
        <p:xfrm>
          <a:off x="3603625" y="4616450"/>
          <a:ext cx="2205038" cy="723900"/>
        </p:xfrm>
        <a:graphic>
          <a:graphicData uri="http://schemas.openxmlformats.org/presentationml/2006/ole">
            <mc:AlternateContent xmlns:mc="http://schemas.openxmlformats.org/markup-compatibility/2006">
              <mc:Choice xmlns:v="urn:schemas-microsoft-com:vml" Requires="v">
                <p:oleObj spid="_x0000_s142678" name="Equation" r:id="rId5" imgW="2197080" imgH="723600" progId="Equation.3">
                  <p:embed/>
                </p:oleObj>
              </mc:Choice>
              <mc:Fallback>
                <p:oleObj name="Equation" r:id="rId5" imgW="2197080" imgH="723600" progId="Equation.3">
                  <p:embed/>
                  <p:pic>
                    <p:nvPicPr>
                      <p:cNvPr id="0" name="Object 14"/>
                      <p:cNvPicPr>
                        <a:picLocks noChangeAspect="1" noChangeArrowheads="1"/>
                      </p:cNvPicPr>
                      <p:nvPr/>
                    </p:nvPicPr>
                    <p:blipFill>
                      <a:blip r:embed="rId6"/>
                      <a:srcRect/>
                      <a:stretch>
                        <a:fillRect/>
                      </a:stretch>
                    </p:blipFill>
                    <p:spPr bwMode="auto">
                      <a:xfrm>
                        <a:off x="3603625" y="4616450"/>
                        <a:ext cx="2205038"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29"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4250573199"/>
              </p:ext>
            </p:extLst>
          </p:nvPr>
        </p:nvGraphicFramePr>
        <p:xfrm>
          <a:off x="3605213" y="1695450"/>
          <a:ext cx="1651000" cy="419100"/>
        </p:xfrm>
        <a:graphic>
          <a:graphicData uri="http://schemas.openxmlformats.org/presentationml/2006/ole">
            <mc:AlternateContent xmlns:mc="http://schemas.openxmlformats.org/markup-compatibility/2006">
              <mc:Choice xmlns:v="urn:schemas-microsoft-com:vml" Requires="v">
                <p:oleObj spid="_x0000_s142679" name="Equation" r:id="rId7" imgW="1651000" imgH="419100" progId="Equation.3">
                  <p:embed/>
                </p:oleObj>
              </mc:Choice>
              <mc:Fallback>
                <p:oleObj name="Equation" r:id="rId7" imgW="16510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05213" y="1695450"/>
                        <a:ext cx="16510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1724908503"/>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42680" name="Equation" r:id="rId9" imgW="2374900" imgH="381000" progId="Equation.3">
                  <p:embed/>
                </p:oleObj>
              </mc:Choice>
              <mc:Fallback>
                <p:oleObj name="Equation" r:id="rId9" imgW="23749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048430443"/>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42681" name="Equation" r:id="rId11" imgW="3238200" imgH="952200" progId="Equation.DSMT4">
                  <p:embed/>
                </p:oleObj>
              </mc:Choice>
              <mc:Fallback>
                <p:oleObj name="Equation" r:id="rId11" imgW="3238200" imgH="95220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802546132"/>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42682" name="Equation" r:id="rId13" imgW="1803240" imgH="431640" progId="Equation.DSMT4">
                  <p:embed/>
                </p:oleObj>
              </mc:Choice>
              <mc:Fallback>
                <p:oleObj name="Equation" r:id="rId13" imgW="1803240" imgH="43164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3" name="Object 22"/>
          <p:cNvGraphicFramePr>
            <a:graphicFrameLocks noChangeAspect="1"/>
          </p:cNvGraphicFramePr>
          <p:nvPr>
            <p:extLst>
              <p:ext uri="{D42A27DB-BD31-4B8C-83A1-F6EECF244321}">
                <p14:modId xmlns:p14="http://schemas.microsoft.com/office/powerpoint/2010/main" val="2366132695"/>
              </p:ext>
            </p:extLst>
          </p:nvPr>
        </p:nvGraphicFramePr>
        <p:xfrm>
          <a:off x="3744913" y="2247900"/>
          <a:ext cx="1911350" cy="431800"/>
        </p:xfrm>
        <a:graphic>
          <a:graphicData uri="http://schemas.openxmlformats.org/presentationml/2006/ole">
            <mc:AlternateContent xmlns:mc="http://schemas.openxmlformats.org/markup-compatibility/2006">
              <mc:Choice xmlns:v="urn:schemas-microsoft-com:vml" Requires="v">
                <p:oleObj spid="_x0000_s142683" name="Equation" r:id="rId15" imgW="1904760" imgH="431640" progId="Equation.DSMT4">
                  <p:embed/>
                </p:oleObj>
              </mc:Choice>
              <mc:Fallback>
                <p:oleObj name="Equation" r:id="rId15" imgW="1904760" imgH="431640" progId="Equation.DSMT4">
                  <p:embed/>
                  <p:pic>
                    <p:nvPicPr>
                      <p:cNvPr id="0" name=""/>
                      <p:cNvPicPr>
                        <a:picLocks noChangeAspect="1" noChangeArrowheads="1"/>
                      </p:cNvPicPr>
                      <p:nvPr/>
                    </p:nvPicPr>
                    <p:blipFill>
                      <a:blip r:embed="rId16"/>
                      <a:srcRect/>
                      <a:stretch>
                        <a:fillRect/>
                      </a:stretch>
                    </p:blipFill>
                    <p:spPr bwMode="auto">
                      <a:xfrm>
                        <a:off x="3744913" y="2247900"/>
                        <a:ext cx="1911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29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14029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we </a:t>
            </a:r>
            <a:r>
              <a:rPr lang="en-GB" sz="1500" b="1" dirty="0" smtClean="0"/>
              <a:t>regress </a:t>
            </a:r>
            <a:r>
              <a:rPr lang="en-GB" sz="1500" b="1" i="1" dirty="0"/>
              <a:t>Y</a:t>
            </a:r>
            <a:r>
              <a:rPr lang="en-GB" sz="1500" b="1" dirty="0"/>
              <a:t> on </a:t>
            </a:r>
            <a:r>
              <a:rPr lang="en-GB" sz="1500" b="1" i="1" dirty="0"/>
              <a:t>X</a:t>
            </a:r>
            <a:r>
              <a:rPr lang="en-GB" sz="1500" b="1" dirty="0"/>
              <a:t>* instead of </a:t>
            </a:r>
            <a:r>
              <a:rPr lang="en-GB" sz="1500" b="1" i="1" dirty="0"/>
              <a:t>X</a:t>
            </a:r>
            <a:r>
              <a:rPr lang="en-GB" sz="1500" b="1" dirty="0"/>
              <a:t>, the slope coefficient </a:t>
            </a:r>
            <a:r>
              <a:rPr lang="en-GB" sz="1500" b="1" dirty="0" smtClean="0"/>
              <a:t>is not affected</a:t>
            </a:r>
            <a:r>
              <a:rPr lang="en-GB" sz="1500" b="1" dirty="0"/>
              <a:t>.</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31"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4285879922"/>
              </p:ext>
            </p:extLst>
          </p:nvPr>
        </p:nvGraphicFramePr>
        <p:xfrm>
          <a:off x="3605213" y="1695450"/>
          <a:ext cx="1651000" cy="419100"/>
        </p:xfrm>
        <a:graphic>
          <a:graphicData uri="http://schemas.openxmlformats.org/presentationml/2006/ole">
            <mc:AlternateContent xmlns:mc="http://schemas.openxmlformats.org/markup-compatibility/2006">
              <mc:Choice xmlns:v="urn:schemas-microsoft-com:vml" Requires="v">
                <p:oleObj spid="_x0000_s140653" name="Equation" r:id="rId3" imgW="1651000" imgH="419100" progId="Equation.3">
                  <p:embed/>
                </p:oleObj>
              </mc:Choice>
              <mc:Fallback>
                <p:oleObj name="Equation" r:id="rId3" imgW="16510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5213" y="1695450"/>
                        <a:ext cx="16510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1724908503"/>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40654" name="Equation" r:id="rId5" imgW="2374900" imgH="381000" progId="Equation.3">
                  <p:embed/>
                </p:oleObj>
              </mc:Choice>
              <mc:Fallback>
                <p:oleObj name="Equation" r:id="rId5" imgW="23749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048430443"/>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40655" name="Equation" r:id="rId7" imgW="3238200" imgH="952200" progId="Equation.DSMT4">
                  <p:embed/>
                </p:oleObj>
              </mc:Choice>
              <mc:Fallback>
                <p:oleObj name="Equation" r:id="rId7" imgW="3238200" imgH="9522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802546132"/>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40656" name="Equation" r:id="rId9" imgW="1803240" imgH="431640" progId="Equation.DSMT4">
                  <p:embed/>
                </p:oleObj>
              </mc:Choice>
              <mc:Fallback>
                <p:oleObj name="Equation" r:id="rId9" imgW="1803240" imgH="4316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2366132695"/>
              </p:ext>
            </p:extLst>
          </p:nvPr>
        </p:nvGraphicFramePr>
        <p:xfrm>
          <a:off x="3744913" y="2247900"/>
          <a:ext cx="1911350" cy="431800"/>
        </p:xfrm>
        <a:graphic>
          <a:graphicData uri="http://schemas.openxmlformats.org/presentationml/2006/ole">
            <mc:AlternateContent xmlns:mc="http://schemas.openxmlformats.org/markup-compatibility/2006">
              <mc:Choice xmlns:v="urn:schemas-microsoft-com:vml" Requires="v">
                <p:oleObj spid="_x0000_s140657" name="Equation" r:id="rId11" imgW="1904760" imgH="431640" progId="Equation.DSMT4">
                  <p:embed/>
                </p:oleObj>
              </mc:Choice>
              <mc:Fallback>
                <p:oleObj name="Equation" r:id="rId11" imgW="1904760" imgH="431640" progId="Equation.DSMT4">
                  <p:embed/>
                  <p:pic>
                    <p:nvPicPr>
                      <p:cNvPr id="0" name=""/>
                      <p:cNvPicPr>
                        <a:picLocks noChangeAspect="1" noChangeArrowheads="1"/>
                      </p:cNvPicPr>
                      <p:nvPr/>
                    </p:nvPicPr>
                    <p:blipFill>
                      <a:blip r:embed="rId12"/>
                      <a:srcRect/>
                      <a:stretch>
                        <a:fillRect/>
                      </a:stretch>
                    </p:blipFill>
                    <p:spPr bwMode="auto">
                      <a:xfrm>
                        <a:off x="3744913" y="2247900"/>
                        <a:ext cx="1911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 name="Rectangle 40"/>
          <p:cNvSpPr>
            <a:spLocks noChangeArrowheads="1"/>
          </p:cNvSpPr>
          <p:nvPr/>
        </p:nvSpPr>
        <p:spPr bwMode="auto">
          <a:xfrm>
            <a:off x="-1" y="2771775"/>
            <a:ext cx="9144000" cy="2257425"/>
          </a:xfrm>
          <a:prstGeom prst="rect">
            <a:avLst/>
          </a:prstGeom>
          <a:solidFill>
            <a:schemeClr val="bg1"/>
          </a:solidFill>
          <a:ln>
            <a:noFill/>
          </a:ln>
          <a:effectLst>
            <a:innerShdw blurRad="76200">
              <a:srgbClr val="003366"/>
            </a:innerShdw>
          </a:effectLst>
        </p:spPr>
        <p:txBody>
          <a:bodyPr wrap="none" lIns="0" tIns="0" rIns="0" bIns="0" anchor="ctr"/>
          <a:lstStyle/>
          <a:p>
            <a:endParaRPr lang="en-GB"/>
          </a:p>
        </p:txBody>
      </p:sp>
      <p:graphicFrame>
        <p:nvGraphicFramePr>
          <p:cNvPr id="38" name="Object 6"/>
          <p:cNvGraphicFramePr>
            <a:graphicFrameLocks noChangeAspect="1"/>
          </p:cNvGraphicFramePr>
          <p:nvPr>
            <p:extLst>
              <p:ext uri="{D42A27DB-BD31-4B8C-83A1-F6EECF244321}">
                <p14:modId xmlns:p14="http://schemas.microsoft.com/office/powerpoint/2010/main" val="1780826774"/>
              </p:ext>
            </p:extLst>
          </p:nvPr>
        </p:nvGraphicFramePr>
        <p:xfrm>
          <a:off x="1785938" y="2843213"/>
          <a:ext cx="5537200" cy="2076450"/>
        </p:xfrm>
        <a:graphic>
          <a:graphicData uri="http://schemas.openxmlformats.org/presentationml/2006/ole">
            <mc:AlternateContent xmlns:mc="http://schemas.openxmlformats.org/markup-compatibility/2006">
              <mc:Choice xmlns:v="urn:schemas-microsoft-com:vml" Requires="v">
                <p:oleObj spid="_x0000_s140658" name="Equation" r:id="rId13" imgW="5537160" imgH="2070000" progId="Equation.DSMT4">
                  <p:embed/>
                </p:oleObj>
              </mc:Choice>
              <mc:Fallback>
                <p:oleObj name="Equation" r:id="rId13" imgW="5537160" imgH="2070000" progId="Equation.DSMT4">
                  <p:embed/>
                  <p:pic>
                    <p:nvPicPr>
                      <p:cNvPr id="0" name=""/>
                      <p:cNvPicPr>
                        <a:picLocks noChangeAspect="1" noChangeArrowheads="1"/>
                      </p:cNvPicPr>
                      <p:nvPr/>
                    </p:nvPicPr>
                    <p:blipFill>
                      <a:blip r:embed="rId14"/>
                      <a:srcRect/>
                      <a:stretch>
                        <a:fillRect/>
                      </a:stretch>
                    </p:blipFill>
                    <p:spPr bwMode="auto">
                      <a:xfrm>
                        <a:off x="1785938" y="2843213"/>
                        <a:ext cx="5537200" cy="2076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 name="Rectangle 40"/>
          <p:cNvSpPr>
            <a:spLocks noChangeArrowheads="1"/>
          </p:cNvSpPr>
          <p:nvPr/>
        </p:nvSpPr>
        <p:spPr bwMode="auto">
          <a:xfrm>
            <a:off x="7410449" y="3905250"/>
            <a:ext cx="1009651" cy="466725"/>
          </a:xfrm>
          <a:prstGeom prst="rect">
            <a:avLst/>
          </a:prstGeom>
          <a:solidFill>
            <a:srgbClr val="F5F5F5"/>
          </a:solidFill>
          <a:ln>
            <a:noFill/>
          </a:ln>
          <a:effectLst>
            <a:innerShdw blurRad="76200">
              <a:prstClr val="black"/>
            </a:innerShdw>
          </a:effectLst>
        </p:spPr>
        <p:txBody>
          <a:bodyPr wrap="none" lIns="0" tIns="0" rIns="0" bIns="0" anchor="ctr"/>
          <a:lstStyle/>
          <a:p>
            <a:endParaRPr lang="en-GB"/>
          </a:p>
        </p:txBody>
      </p:sp>
      <p:graphicFrame>
        <p:nvGraphicFramePr>
          <p:cNvPr id="40" name="Object 39"/>
          <p:cNvGraphicFramePr>
            <a:graphicFrameLocks noChangeAspect="1"/>
          </p:cNvGraphicFramePr>
          <p:nvPr>
            <p:extLst>
              <p:ext uri="{D42A27DB-BD31-4B8C-83A1-F6EECF244321}">
                <p14:modId xmlns:p14="http://schemas.microsoft.com/office/powerpoint/2010/main" val="148002704"/>
              </p:ext>
            </p:extLst>
          </p:nvPr>
        </p:nvGraphicFramePr>
        <p:xfrm>
          <a:off x="7450138" y="3940175"/>
          <a:ext cx="893762" cy="342900"/>
        </p:xfrm>
        <a:graphic>
          <a:graphicData uri="http://schemas.openxmlformats.org/presentationml/2006/ole">
            <mc:AlternateContent xmlns:mc="http://schemas.openxmlformats.org/markup-compatibility/2006">
              <mc:Choice xmlns:v="urn:schemas-microsoft-com:vml" Requires="v">
                <p:oleObj spid="_x0000_s140659" name="Equation" r:id="rId15" imgW="888840" imgH="342720" progId="Equation.3">
                  <p:embed/>
                </p:oleObj>
              </mc:Choice>
              <mc:Fallback>
                <p:oleObj name="Equation" r:id="rId15" imgW="888840" imgH="342720" progId="Equation.3">
                  <p:embed/>
                  <p:pic>
                    <p:nvPicPr>
                      <p:cNvPr id="0" name=""/>
                      <p:cNvPicPr>
                        <a:picLocks noChangeAspect="1" noChangeArrowheads="1"/>
                      </p:cNvPicPr>
                      <p:nvPr/>
                    </p:nvPicPr>
                    <p:blipFill>
                      <a:blip r:embed="rId16"/>
                      <a:srcRect/>
                      <a:stretch>
                        <a:fillRect/>
                      </a:stretch>
                    </p:blipFill>
                    <p:spPr bwMode="auto">
                      <a:xfrm>
                        <a:off x="7450138" y="3940175"/>
                        <a:ext cx="893762"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728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97296"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97299"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the units of measurement of </a:t>
            </a:r>
            <a:r>
              <a:rPr lang="en-GB" sz="1500" b="1" i="1"/>
              <a:t>Y</a:t>
            </a:r>
            <a:r>
              <a:rPr lang="en-GB" sz="1500" b="1"/>
              <a:t> or </a:t>
            </a:r>
            <a:r>
              <a:rPr lang="en-GB" sz="1500" b="1" i="1"/>
              <a:t>X</a:t>
            </a:r>
            <a:r>
              <a:rPr lang="en-GB" sz="1500" b="1"/>
              <a:t> are changed.  How will this affect the regression results?  Intuitively, we would anticipate that nothing of substance will be changed, and this is correct.</a:t>
            </a:r>
          </a:p>
        </p:txBody>
      </p:sp>
      <p:sp>
        <p:nvSpPr>
          <p:cNvPr id="11"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13" name="Object 12"/>
          <p:cNvGraphicFramePr>
            <a:graphicFrameLocks noChangeAspect="1"/>
          </p:cNvGraphicFramePr>
          <p:nvPr>
            <p:extLst>
              <p:ext uri="{D42A27DB-BD31-4B8C-83A1-F6EECF244321}">
                <p14:modId xmlns:p14="http://schemas.microsoft.com/office/powerpoint/2010/main" val="772719893"/>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97484"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97485" name="Equation" r:id="rId5" imgW="3238200" imgH="952200" progId="Equation.DSMT4">
                  <p:embed/>
                </p:oleObj>
              </mc:Choice>
              <mc:Fallback>
                <p:oleObj name="Equation" r:id="rId5" imgW="3238200" imgH="952200" progId="Equation.DSMT4">
                  <p:embed/>
                  <p:pic>
                    <p:nvPicPr>
                      <p:cNvPr id="0"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97486" name="Equation" r:id="rId7" imgW="1803240" imgH="431640" progId="Equation.DSMT4">
                  <p:embed/>
                </p:oleObj>
              </mc:Choice>
              <mc:Fallback>
                <p:oleObj name="Equation" r:id="rId7" imgW="1803240" imgH="431640" progId="Equation.DSMT4">
                  <p:embed/>
                  <p:pic>
                    <p:nvPicPr>
                      <p:cNvPr id="0"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40"/>
          <p:cNvSpPr>
            <a:spLocks noChangeArrowheads="1"/>
          </p:cNvSpPr>
          <p:nvPr/>
        </p:nvSpPr>
        <p:spPr bwMode="auto">
          <a:xfrm>
            <a:off x="0" y="5086349"/>
            <a:ext cx="9144000" cy="550800"/>
          </a:xfrm>
          <a:prstGeom prst="rect">
            <a:avLst/>
          </a:prstGeom>
          <a:solidFill>
            <a:schemeClr val="bg1"/>
          </a:solidFill>
          <a:ln>
            <a:noFill/>
          </a:ln>
          <a:effectLst>
            <a:innerShdw blurRad="76200">
              <a:schemeClr val="tx1"/>
            </a:innerShdw>
          </a:effectLst>
        </p:spPr>
        <p:txBody>
          <a:bodyPr wrap="none" lIns="0" tIns="0" rIns="0" bIns="0" anchor="ctr"/>
          <a:lstStyle/>
          <a:p>
            <a:endParaRPr lang="en-GB"/>
          </a:p>
        </p:txBody>
      </p:sp>
      <p:sp>
        <p:nvSpPr>
          <p:cNvPr id="23" name="Rectangle 40"/>
          <p:cNvSpPr>
            <a:spLocks noChangeArrowheads="1"/>
          </p:cNvSpPr>
          <p:nvPr/>
        </p:nvSpPr>
        <p:spPr bwMode="auto">
          <a:xfrm>
            <a:off x="-1" y="2771775"/>
            <a:ext cx="9144000" cy="2257425"/>
          </a:xfrm>
          <a:prstGeom prst="rect">
            <a:avLst/>
          </a:prstGeom>
          <a:solidFill>
            <a:schemeClr val="bg1"/>
          </a:solidFill>
          <a:ln>
            <a:noFill/>
          </a:ln>
          <a:effectLst>
            <a:innerShdw blurRad="76200">
              <a:srgbClr val="003366"/>
            </a:innerShdw>
          </a:effectLst>
        </p:spPr>
        <p:txBody>
          <a:bodyPr wrap="none" lIns="0" tIns="0" rIns="0" bIns="0"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6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14336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a:t>
            </a:r>
            <a:r>
              <a:rPr lang="en-GB" sz="1500" b="1" dirty="0" smtClean="0"/>
              <a:t>intercept is </a:t>
            </a:r>
            <a:r>
              <a:rPr lang="en-GB" sz="1500" b="1" dirty="0"/>
              <a:t>now </a:t>
            </a:r>
            <a:r>
              <a:rPr lang="en-GB" sz="1500" b="1" dirty="0" smtClean="0"/>
              <a:t>the </a:t>
            </a:r>
            <a:r>
              <a:rPr lang="en-GB" sz="1500" b="1" dirty="0"/>
              <a:t>fitted value of </a:t>
            </a:r>
            <a:r>
              <a:rPr lang="en-GB" sz="1500" b="1" i="1" dirty="0"/>
              <a:t>Y</a:t>
            </a:r>
            <a:r>
              <a:rPr lang="en-GB" sz="1500" b="1" dirty="0"/>
              <a:t> at the sample mean of </a:t>
            </a:r>
            <a:r>
              <a:rPr lang="en-GB" sz="1500" b="1" i="1" dirty="0"/>
              <a:t>X</a:t>
            </a:r>
            <a:r>
              <a:rPr lang="en-GB" sz="1500" b="1" dirty="0"/>
              <a:t>.  This is the sample mean of </a:t>
            </a:r>
            <a:r>
              <a:rPr lang="en-GB" sz="1500" b="1" i="1" dirty="0"/>
              <a:t>Y</a:t>
            </a:r>
            <a:r>
              <a:rPr lang="en-GB" sz="1500" b="1" dirty="0"/>
              <a:t> and it may be more informative for analytical purposes.</a:t>
            </a:r>
            <a:r>
              <a:rPr lang="en-US" sz="1500" b="1" dirty="0"/>
              <a:t> </a:t>
            </a:r>
            <a:endParaRPr lang="en-GB" sz="1500" b="1" dirty="0"/>
          </a:p>
        </p:txBody>
      </p:sp>
      <p:graphicFrame>
        <p:nvGraphicFramePr>
          <p:cNvPr id="143366" name="Object 6"/>
          <p:cNvGraphicFramePr>
            <a:graphicFrameLocks noChangeAspect="1"/>
          </p:cNvGraphicFramePr>
          <p:nvPr>
            <p:extLst>
              <p:ext uri="{D42A27DB-BD31-4B8C-83A1-F6EECF244321}">
                <p14:modId xmlns:p14="http://schemas.microsoft.com/office/powerpoint/2010/main" val="2788567439"/>
              </p:ext>
            </p:extLst>
          </p:nvPr>
        </p:nvGraphicFramePr>
        <p:xfrm>
          <a:off x="1785938" y="2843213"/>
          <a:ext cx="5537200" cy="2076450"/>
        </p:xfrm>
        <a:graphic>
          <a:graphicData uri="http://schemas.openxmlformats.org/presentationml/2006/ole">
            <mc:AlternateContent xmlns:mc="http://schemas.openxmlformats.org/markup-compatibility/2006">
              <mc:Choice xmlns:v="urn:schemas-microsoft-com:vml" Requires="v">
                <p:oleObj spid="_x0000_s143771" name="Equation" r:id="rId3" imgW="5537160" imgH="2070000" progId="Equation.DSMT4">
                  <p:embed/>
                </p:oleObj>
              </mc:Choice>
              <mc:Fallback>
                <p:oleObj name="Equation" r:id="rId3" imgW="5537160" imgH="2070000" progId="Equation.DSMT4">
                  <p:embed/>
                  <p:pic>
                    <p:nvPicPr>
                      <p:cNvPr id="0" name="Object 6"/>
                      <p:cNvPicPr>
                        <a:picLocks noChangeAspect="1" noChangeArrowheads="1"/>
                      </p:cNvPicPr>
                      <p:nvPr/>
                    </p:nvPicPr>
                    <p:blipFill>
                      <a:blip r:embed="rId4"/>
                      <a:srcRect/>
                      <a:stretch>
                        <a:fillRect/>
                      </a:stretch>
                    </p:blipFill>
                    <p:spPr bwMode="auto">
                      <a:xfrm>
                        <a:off x="1785938" y="2843213"/>
                        <a:ext cx="5537200" cy="2076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3368" name="Object 8"/>
          <p:cNvGraphicFramePr>
            <a:graphicFrameLocks noChangeAspect="1"/>
          </p:cNvGraphicFramePr>
          <p:nvPr>
            <p:extLst>
              <p:ext uri="{D42A27DB-BD31-4B8C-83A1-F6EECF244321}">
                <p14:modId xmlns:p14="http://schemas.microsoft.com/office/powerpoint/2010/main" val="1282561653"/>
              </p:ext>
            </p:extLst>
          </p:nvPr>
        </p:nvGraphicFramePr>
        <p:xfrm>
          <a:off x="1784350" y="5132388"/>
          <a:ext cx="2425700" cy="431800"/>
        </p:xfrm>
        <a:graphic>
          <a:graphicData uri="http://schemas.openxmlformats.org/presentationml/2006/ole">
            <mc:AlternateContent xmlns:mc="http://schemas.openxmlformats.org/markup-compatibility/2006">
              <mc:Choice xmlns:v="urn:schemas-microsoft-com:vml" Requires="v">
                <p:oleObj spid="_x0000_s143772" name="Equation" r:id="rId5" imgW="2425680" imgH="431640" progId="Equation.DSMT4">
                  <p:embed/>
                </p:oleObj>
              </mc:Choice>
              <mc:Fallback>
                <p:oleObj name="Equation" r:id="rId5" imgW="2425680" imgH="431640" progId="Equation.DSMT4">
                  <p:embed/>
                  <p:pic>
                    <p:nvPicPr>
                      <p:cNvPr id="0" name="Object 8"/>
                      <p:cNvPicPr>
                        <a:picLocks noChangeAspect="1" noChangeArrowheads="1"/>
                      </p:cNvPicPr>
                      <p:nvPr/>
                    </p:nvPicPr>
                    <p:blipFill>
                      <a:blip r:embed="rId6"/>
                      <a:srcRect/>
                      <a:stretch>
                        <a:fillRect/>
                      </a:stretch>
                    </p:blipFill>
                    <p:spPr bwMode="auto">
                      <a:xfrm>
                        <a:off x="1784350" y="5132388"/>
                        <a:ext cx="24257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26"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sp>
        <p:nvSpPr>
          <p:cNvPr id="27"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3162580978"/>
              </p:ext>
            </p:extLst>
          </p:nvPr>
        </p:nvGraphicFramePr>
        <p:xfrm>
          <a:off x="3605213" y="1695450"/>
          <a:ext cx="1651000" cy="419100"/>
        </p:xfrm>
        <a:graphic>
          <a:graphicData uri="http://schemas.openxmlformats.org/presentationml/2006/ole">
            <mc:AlternateContent xmlns:mc="http://schemas.openxmlformats.org/markup-compatibility/2006">
              <mc:Choice xmlns:v="urn:schemas-microsoft-com:vml" Requires="v">
                <p:oleObj spid="_x0000_s143773" name="Equation" r:id="rId7" imgW="1651000" imgH="419100" progId="Equation.3">
                  <p:embed/>
                </p:oleObj>
              </mc:Choice>
              <mc:Fallback>
                <p:oleObj name="Equation" r:id="rId7" imgW="16510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05213" y="1695450"/>
                        <a:ext cx="16510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3243554"/>
              </p:ext>
            </p:extLst>
          </p:nvPr>
        </p:nvGraphicFramePr>
        <p:xfrm>
          <a:off x="3744913" y="2247900"/>
          <a:ext cx="1911350" cy="431800"/>
        </p:xfrm>
        <a:graphic>
          <a:graphicData uri="http://schemas.openxmlformats.org/presentationml/2006/ole">
            <mc:AlternateContent xmlns:mc="http://schemas.openxmlformats.org/markup-compatibility/2006">
              <mc:Choice xmlns:v="urn:schemas-microsoft-com:vml" Requires="v">
                <p:oleObj spid="_x0000_s143774" name="Equation" r:id="rId9" imgW="1904760" imgH="431640" progId="Equation.DSMT4">
                  <p:embed/>
                </p:oleObj>
              </mc:Choice>
              <mc:Fallback>
                <p:oleObj name="Equation" r:id="rId9" imgW="1904760" imgH="431640" progId="Equation.DSMT4">
                  <p:embed/>
                  <p:pic>
                    <p:nvPicPr>
                      <p:cNvPr id="0" name="Object 23"/>
                      <p:cNvPicPr>
                        <a:picLocks noChangeAspect="1" noChangeArrowheads="1"/>
                      </p:cNvPicPr>
                      <p:nvPr/>
                    </p:nvPicPr>
                    <p:blipFill>
                      <a:blip r:embed="rId10"/>
                      <a:srcRect/>
                      <a:stretch>
                        <a:fillRect/>
                      </a:stretch>
                    </p:blipFill>
                    <p:spPr bwMode="auto">
                      <a:xfrm>
                        <a:off x="3744913" y="2247900"/>
                        <a:ext cx="1911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 name="Rectangle 40"/>
          <p:cNvSpPr>
            <a:spLocks noChangeArrowheads="1"/>
          </p:cNvSpPr>
          <p:nvPr/>
        </p:nvSpPr>
        <p:spPr bwMode="auto">
          <a:xfrm>
            <a:off x="7410449" y="3905250"/>
            <a:ext cx="1009651" cy="466725"/>
          </a:xfrm>
          <a:prstGeom prst="rect">
            <a:avLst/>
          </a:prstGeom>
          <a:solidFill>
            <a:srgbClr val="F5F5F5"/>
          </a:solidFill>
          <a:ln>
            <a:noFill/>
          </a:ln>
          <a:effectLst>
            <a:innerShdw blurRad="76200">
              <a:prstClr val="black"/>
            </a:innerShdw>
          </a:effectLst>
        </p:spPr>
        <p:txBody>
          <a:bodyPr wrap="none" lIns="0" tIns="0" rIns="0" bIns="0" anchor="ctr"/>
          <a:lstStyle/>
          <a:p>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1714895354"/>
              </p:ext>
            </p:extLst>
          </p:nvPr>
        </p:nvGraphicFramePr>
        <p:xfrm>
          <a:off x="7450138" y="3940175"/>
          <a:ext cx="893762" cy="342900"/>
        </p:xfrm>
        <a:graphic>
          <a:graphicData uri="http://schemas.openxmlformats.org/presentationml/2006/ole">
            <mc:AlternateContent xmlns:mc="http://schemas.openxmlformats.org/markup-compatibility/2006">
              <mc:Choice xmlns:v="urn:schemas-microsoft-com:vml" Requires="v">
                <p:oleObj spid="_x0000_s143775" name="Equation" r:id="rId11" imgW="888840" imgH="342720" progId="Equation.3">
                  <p:embed/>
                </p:oleObj>
              </mc:Choice>
              <mc:Fallback>
                <p:oleObj name="Equation" r:id="rId11" imgW="888840" imgH="342720" progId="Equation.3">
                  <p:embed/>
                  <p:pic>
                    <p:nvPicPr>
                      <p:cNvPr id="0" name=""/>
                      <p:cNvPicPr>
                        <a:picLocks noChangeAspect="1" noChangeArrowheads="1"/>
                      </p:cNvPicPr>
                      <p:nvPr/>
                    </p:nvPicPr>
                    <p:blipFill>
                      <a:blip r:embed="rId12"/>
                      <a:srcRect/>
                      <a:stretch>
                        <a:fillRect/>
                      </a:stretch>
                    </p:blipFill>
                    <p:spPr bwMode="auto">
                      <a:xfrm>
                        <a:off x="7450138" y="3940175"/>
                        <a:ext cx="893762"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1724908503"/>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43776" name="Equation" r:id="rId13" imgW="2374900" imgH="381000" progId="Equation.3">
                  <p:embed/>
                </p:oleObj>
              </mc:Choice>
              <mc:Fallback>
                <p:oleObj name="Equation" r:id="rId13" imgW="23749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048430443"/>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43777" name="Equation" r:id="rId15" imgW="3238200" imgH="952200" progId="Equation.DSMT4">
                  <p:embed/>
                </p:oleObj>
              </mc:Choice>
              <mc:Fallback>
                <p:oleObj name="Equation" r:id="rId15" imgW="3238200" imgH="95220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802546132"/>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43778" name="Equation" r:id="rId17" imgW="1803240" imgH="431640" progId="Equation.DSMT4">
                  <p:embed/>
                </p:oleObj>
              </mc:Choice>
              <mc:Fallback>
                <p:oleObj name="Equation" r:id="rId17" imgW="1803240" imgH="43164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7201"/>
            <a:ext cx="9144000" cy="1738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4937" name="Rectangle 9"/>
          <p:cNvSpPr>
            <a:spLocks noChangeArrowheads="1"/>
          </p:cNvSpPr>
          <p:nvPr/>
        </p:nvSpPr>
        <p:spPr bwMode="auto">
          <a:xfrm>
            <a:off x="355600" y="635000"/>
            <a:ext cx="822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3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1249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investigate the effect of demeaning </a:t>
            </a:r>
            <a:r>
              <a:rPr lang="en-GB" sz="1500" b="1" dirty="0" smtClean="0"/>
              <a:t>schooling </a:t>
            </a:r>
            <a:r>
              <a:rPr lang="en-GB" sz="1500" b="1" dirty="0" err="1" smtClean="0"/>
              <a:t>int</a:t>
            </a:r>
            <a:r>
              <a:rPr lang="en-GB" sz="1500" b="1" dirty="0" smtClean="0"/>
              <a:t> he wage equation example.  </a:t>
            </a:r>
            <a:r>
              <a:rPr lang="en-GB" sz="1500" b="1" dirty="0"/>
              <a:t>First, we find the sample mean.  (In </a:t>
            </a:r>
            <a:r>
              <a:rPr lang="en-GB" sz="1500" b="1" dirty="0" err="1"/>
              <a:t>Stata</a:t>
            </a:r>
            <a:r>
              <a:rPr lang="en-GB" sz="1500" b="1" dirty="0"/>
              <a:t>, we use the ‘sum’ command.)  We find that the mean is </a:t>
            </a:r>
            <a:r>
              <a:rPr lang="en-GB" sz="1500" b="1" dirty="0" smtClean="0"/>
              <a:t>14.866 </a:t>
            </a:r>
            <a:r>
              <a:rPr lang="en-GB" sz="1500" b="1" dirty="0"/>
              <a:t>years, and we define a new variable </a:t>
            </a:r>
            <a:r>
              <a:rPr lang="en-GB" sz="1500" b="1" i="1" dirty="0"/>
              <a:t>SDEV</a:t>
            </a:r>
            <a:r>
              <a:rPr lang="en-GB" sz="1500" b="1" dirty="0"/>
              <a:t> by subtracting </a:t>
            </a:r>
            <a:r>
              <a:rPr lang="en-GB" sz="1500" b="1" dirty="0" smtClean="0"/>
              <a:t>14.866 </a:t>
            </a:r>
            <a:r>
              <a:rPr lang="en-GB" sz="1500" b="1" dirty="0"/>
              <a:t>from </a:t>
            </a:r>
            <a:r>
              <a:rPr lang="en-GB" sz="1500" b="1" i="1" dirty="0"/>
              <a:t>S</a:t>
            </a:r>
            <a:r>
              <a:rPr lang="en-GB" sz="1500" b="1" dirty="0"/>
              <a:t>.</a:t>
            </a:r>
          </a:p>
        </p:txBody>
      </p:sp>
      <p:sp>
        <p:nvSpPr>
          <p:cNvPr id="124935" name="Text Box 7"/>
          <p:cNvSpPr txBox="1">
            <a:spLocks noChangeArrowheads="1"/>
          </p:cNvSpPr>
          <p:nvPr/>
        </p:nvSpPr>
        <p:spPr bwMode="auto">
          <a:xfrm>
            <a:off x="301625" y="597600"/>
            <a:ext cx="8532813" cy="2002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sum S</a:t>
            </a:r>
            <a:endParaRPr lang="en-GB" sz="1400" b="1" dirty="0">
              <a:latin typeface="Courier New" pitchFamily="49" charset="0"/>
              <a:cs typeface="Courier New" pitchFamily="49" charset="0"/>
            </a:endParaRPr>
          </a:p>
          <a:p>
            <a:endParaRPr lang="en-US" sz="1400" b="1" dirty="0" smtClean="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Variable |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Mean    Std. Dev.       Min        Max</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500      14.866    2.742825          8         20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gen SDEV = S - 14.866</a:t>
            </a:r>
            <a:endParaRPr lang="en-GB" sz="1400" b="1" dirty="0">
              <a:latin typeface="Courier New" pitchFamily="49" charset="0"/>
              <a:cs typeface="Courier New" pitchFamily="49" charset="0"/>
            </a:endParaRPr>
          </a:p>
          <a:p>
            <a:endParaRPr lang="en-GB" sz="1400" b="1" dirty="0">
              <a:latin typeface="Courier New" pitchFamily="49" charset="0"/>
              <a:cs typeface="Courier New" pitchFamily="49"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7200"/>
            <a:ext cx="9144000" cy="320565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84" name="Rectangle 8"/>
          <p:cNvSpPr>
            <a:spLocks noChangeArrowheads="1"/>
          </p:cNvSpPr>
          <p:nvPr/>
        </p:nvSpPr>
        <p:spPr bwMode="auto">
          <a:xfrm>
            <a:off x="355600" y="636375"/>
            <a:ext cx="21312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7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1269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is the output using </a:t>
            </a:r>
            <a:r>
              <a:rPr lang="en-GB" sz="1500" b="1" i="1" dirty="0"/>
              <a:t>SDEV</a:t>
            </a:r>
            <a:r>
              <a:rPr lang="en-GB" sz="1500" b="1" dirty="0"/>
              <a:t> instead of </a:t>
            </a:r>
            <a:r>
              <a:rPr lang="en-GB" sz="1500" b="1" i="1" dirty="0"/>
              <a:t>S</a:t>
            </a:r>
            <a:r>
              <a:rPr lang="en-GB" sz="1500" b="1" dirty="0"/>
              <a:t>.  The intercept, </a:t>
            </a:r>
            <a:r>
              <a:rPr lang="en-GB" sz="1500" b="1" dirty="0" smtClean="0"/>
              <a:t>19.58, </a:t>
            </a:r>
            <a:r>
              <a:rPr lang="en-GB" sz="1500" b="1" dirty="0"/>
              <a:t>now gives the predicted earnings of those with mean schooling.</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7" name="Rectangle 8"/>
          <p:cNvSpPr>
            <a:spLocks noChangeArrowheads="1"/>
          </p:cNvSpPr>
          <p:nvPr/>
        </p:nvSpPr>
        <p:spPr bwMode="auto">
          <a:xfrm>
            <a:off x="393700" y="3273425"/>
            <a:ext cx="25020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7"/>
          <p:cNvSpPr txBox="1">
            <a:spLocks noChangeArrowheads="1"/>
          </p:cNvSpPr>
          <p:nvPr/>
        </p:nvSpPr>
        <p:spPr bwMode="auto">
          <a:xfrm>
            <a:off x="301625" y="597600"/>
            <a:ext cx="8532813" cy="3164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SDEV</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6014.04464     1  6014.04464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64314.9216   498  129.146429           R-squared     =  0.0855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SDEV |   1.265712   .1854782     6.82   0.000     .9012959    1.630128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19.58076   .5082252    38.53   0.000     18.58223    20.57929</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a:spLocks noChangeArrowheads="1"/>
          </p:cNvSpPr>
          <p:nvPr/>
        </p:nvSpPr>
        <p:spPr bwMode="auto">
          <a:xfrm>
            <a:off x="0" y="3110598"/>
            <a:ext cx="9144000" cy="25200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6" name="Rectangle 5"/>
          <p:cNvSpPr>
            <a:spLocks noChangeArrowheads="1"/>
          </p:cNvSpPr>
          <p:nvPr/>
        </p:nvSpPr>
        <p:spPr bwMode="auto">
          <a:xfrm>
            <a:off x="0" y="548373"/>
            <a:ext cx="9144000" cy="25200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8" name="Rectangle 10"/>
          <p:cNvSpPr>
            <a:spLocks noChangeArrowheads="1"/>
          </p:cNvSpPr>
          <p:nvPr/>
        </p:nvSpPr>
        <p:spPr bwMode="auto">
          <a:xfrm>
            <a:off x="392400" y="5207000"/>
            <a:ext cx="25020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5417" name="Rectangle 9"/>
          <p:cNvSpPr>
            <a:spLocks noChangeArrowheads="1"/>
          </p:cNvSpPr>
          <p:nvPr/>
        </p:nvSpPr>
        <p:spPr bwMode="auto">
          <a:xfrm>
            <a:off x="392400" y="2663825"/>
            <a:ext cx="25020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5416" name="Rectangle 8"/>
          <p:cNvSpPr>
            <a:spLocks noChangeArrowheads="1"/>
          </p:cNvSpPr>
          <p:nvPr/>
        </p:nvSpPr>
        <p:spPr bwMode="auto">
          <a:xfrm>
            <a:off x="355600" y="3178175"/>
            <a:ext cx="18065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541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454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Comparing the new output with the original, we see that, apart </a:t>
            </a:r>
            <a:r>
              <a:rPr lang="en-GB" b="1" dirty="0"/>
              <a:t>from </a:t>
            </a:r>
            <a:r>
              <a:rPr lang="en-GB" b="1" dirty="0" smtClean="0"/>
              <a:t>the standard error and </a:t>
            </a:r>
            <a:r>
              <a:rPr lang="en-GB" b="1" i="1" dirty="0"/>
              <a:t>t</a:t>
            </a:r>
            <a:r>
              <a:rPr lang="en-GB" b="1" dirty="0"/>
              <a:t> </a:t>
            </a:r>
            <a:r>
              <a:rPr lang="en-GB" b="1" dirty="0" smtClean="0"/>
              <a:t>statistic of the intercept,</a:t>
            </a:r>
            <a:r>
              <a:rPr lang="en-GB" sz="1500" b="1" dirty="0" smtClean="0"/>
              <a:t> </a:t>
            </a:r>
            <a:r>
              <a:rPr lang="en-GB" sz="1500" b="1" dirty="0"/>
              <a:t>nothing else has changed.</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7" name="Rectangle 8"/>
          <p:cNvSpPr>
            <a:spLocks noChangeArrowheads="1"/>
          </p:cNvSpPr>
          <p:nvPr/>
        </p:nvSpPr>
        <p:spPr bwMode="auto">
          <a:xfrm>
            <a:off x="355600" y="636375"/>
            <a:ext cx="21312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7"/>
          <p:cNvSpPr txBox="1">
            <a:spLocks noChangeArrowheads="1"/>
          </p:cNvSpPr>
          <p:nvPr/>
        </p:nvSpPr>
        <p:spPr bwMode="auto">
          <a:xfrm>
            <a:off x="301625" y="597600"/>
            <a:ext cx="8532813" cy="2498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5000"/>
              </a:lnSpc>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SDEV</a:t>
            </a:r>
            <a:endParaRPr lang="en-GB" sz="1400" b="1" dirty="0">
              <a:latin typeface="Courier New" pitchFamily="49" charset="0"/>
              <a:cs typeface="Courier New" pitchFamily="49" charset="0"/>
            </a:endParaRPr>
          </a:p>
          <a:p>
            <a:pPr>
              <a:lnSpc>
                <a:spcPct val="95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Model |  6014.04464     1  6014.04464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Residual |  64314.9216   498  129.146429           R-squared     =  0.0855</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pPr>
              <a:lnSpc>
                <a:spcPct val="95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SDEV |   1.265712   .1854782     6.82   0.000     .9012959    1.630128</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_cons |   19.58076   .5082252    38.53   0.000     18.58223    20.57929</a:t>
            </a:r>
            <a:endParaRPr lang="en-GB" sz="1400" b="1" dirty="0">
              <a:latin typeface="Courier New" pitchFamily="49" charset="0"/>
              <a:cs typeface="Courier New" pitchFamily="49" charset="0"/>
            </a:endParaRPr>
          </a:p>
          <a:p>
            <a:pPr>
              <a:lnSpc>
                <a:spcPct val="95000"/>
              </a:lnSpc>
            </a:pPr>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0" name="Text Box 2"/>
          <p:cNvSpPr txBox="1">
            <a:spLocks noChangeArrowheads="1"/>
          </p:cNvSpPr>
          <p:nvPr/>
        </p:nvSpPr>
        <p:spPr bwMode="auto">
          <a:xfrm>
            <a:off x="301625" y="3140775"/>
            <a:ext cx="8532813" cy="25170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5000"/>
              </a:lnSpc>
            </a:pPr>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EARNINGS S</a:t>
            </a:r>
            <a:endParaRPr lang="en-GB" sz="1400" b="1" dirty="0">
              <a:latin typeface="Courier New" pitchFamily="49" charset="0"/>
              <a:cs typeface="Courier New" pitchFamily="49" charset="0"/>
            </a:endParaRPr>
          </a:p>
          <a:p>
            <a:pPr>
              <a:lnSpc>
                <a:spcPct val="95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F(  1,   498) =   46.57</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Model |  6014.04474     1  6014.04474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Residual |  64314.9215   498  129.146429           R-squared     =  0.0855</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0.0837</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Total |  70328.9662   499  140.939812           Root MSE      =  11.364</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EARNINGS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pPr>
              <a:lnSpc>
                <a:spcPct val="95000"/>
              </a:lnSpc>
            </a:pPr>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S |   1.265712   .1854782     6.82   0.000     .9012959    1.630128</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     _cons |   .7646844   2.803765     0.27   0.785    -4.743982    6.273351</a:t>
            </a:r>
            <a:endParaRPr lang="en-GB" sz="1400" b="1" dirty="0">
              <a:latin typeface="Courier New" pitchFamily="49" charset="0"/>
              <a:cs typeface="Courier New" pitchFamily="49" charset="0"/>
            </a:endParaRPr>
          </a:p>
          <a:p>
            <a:pPr>
              <a:lnSpc>
                <a:spcPct val="95000"/>
              </a:lnSpc>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28400" y="590400"/>
            <a:ext cx="8298000" cy="488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23</a:t>
            </a:r>
            <a:endParaRPr lang="en-US" sz="1000" dirty="0">
              <a:solidFill>
                <a:srgbClr val="3366FF"/>
              </a:solidFill>
            </a:endParaRPr>
          </a:p>
        </p:txBody>
      </p:sp>
      <p:sp>
        <p:nvSpPr>
          <p:cNvPr id="1454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This is exactly as one would expect.  The only effect of the demeaning of </a:t>
            </a:r>
            <a:r>
              <a:rPr lang="en-GB" sz="1500" b="1" i="1" dirty="0" smtClean="0"/>
              <a:t>S</a:t>
            </a:r>
            <a:r>
              <a:rPr lang="en-GB" sz="1500" b="1" dirty="0" smtClean="0"/>
              <a:t> is to move the vertical axis to the point that was formerly 14.866.  As a consequence, the intercept becomes 19.58.  Otherwise, the regression line is unaffected. </a:t>
            </a:r>
            <a:endParaRPr lang="en-GB"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pic>
        <p:nvPicPr>
          <p:cNvPr id="14848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00" y="590400"/>
            <a:ext cx="8017331" cy="4906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16"/>
          <p:cNvSpPr>
            <a:spLocks noChangeArrowheads="1"/>
          </p:cNvSpPr>
          <p:nvPr/>
        </p:nvSpPr>
        <p:spPr bwMode="auto">
          <a:xfrm>
            <a:off x="1724025" y="960825"/>
            <a:ext cx="3267075" cy="457200"/>
          </a:xfrm>
          <a:prstGeom prst="rect">
            <a:avLst/>
          </a:prstGeom>
          <a:solidFill>
            <a:srgbClr val="F8F8FA"/>
          </a:solidFill>
          <a:ln>
            <a:noFill/>
          </a:ln>
          <a:effectLst>
            <a:innerShdw blurRad="76200">
              <a:srgbClr val="003366"/>
            </a:innerShdw>
          </a:effectLst>
        </p:spPr>
        <p:txBody>
          <a:bodyPr wrap="none" anchor="ctr"/>
          <a:lstStyle/>
          <a:p>
            <a:pPr>
              <a:defRPr/>
            </a:pPr>
            <a:endParaRPr lang="en-GB" sz="1800"/>
          </a:p>
        </p:txBody>
      </p:sp>
      <p:sp>
        <p:nvSpPr>
          <p:cNvPr id="23" name="TextBox 22"/>
          <p:cNvSpPr txBox="1"/>
          <p:nvPr/>
        </p:nvSpPr>
        <p:spPr>
          <a:xfrm>
            <a:off x="1790699" y="1019175"/>
            <a:ext cx="3181351" cy="369332"/>
          </a:xfrm>
          <a:prstGeom prst="rect">
            <a:avLst/>
          </a:prstGeom>
          <a:noFill/>
        </p:spPr>
        <p:txBody>
          <a:bodyPr wrap="square" rtlCol="0">
            <a:spAutoFit/>
          </a:bodyPr>
          <a:lstStyle/>
          <a:p>
            <a:r>
              <a:rPr lang="en-GB" sz="1800" b="1" i="1" dirty="0" smtClean="0"/>
              <a:t>EARNINGS</a:t>
            </a:r>
            <a:r>
              <a:rPr lang="en-GB" sz="1800" b="1" dirty="0" smtClean="0"/>
              <a:t> = 19.58 + 1.27</a:t>
            </a:r>
            <a:r>
              <a:rPr lang="en-GB" sz="800" b="1" dirty="0" smtClean="0"/>
              <a:t> </a:t>
            </a:r>
            <a:r>
              <a:rPr lang="en-GB" sz="1800" b="1" i="1" dirty="0" smtClean="0"/>
              <a:t>S</a:t>
            </a:r>
            <a:endParaRPr lang="en-GB" sz="1800" b="1" i="1" dirty="0"/>
          </a:p>
        </p:txBody>
      </p:sp>
      <p:sp>
        <p:nvSpPr>
          <p:cNvPr id="24" name="Text Box 15"/>
          <p:cNvSpPr txBox="1">
            <a:spLocks noChangeArrowheads="1"/>
          </p:cNvSpPr>
          <p:nvPr/>
        </p:nvSpPr>
        <p:spPr bwMode="auto">
          <a:xfrm>
            <a:off x="2411413" y="958850"/>
            <a:ext cx="2667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a:t>^</a:t>
            </a:r>
          </a:p>
        </p:txBody>
      </p:sp>
    </p:spTree>
    <p:extLst>
      <p:ext uri="{BB962C8B-B14F-4D97-AF65-F5344CB8AC3E}">
        <p14:creationId xmlns:p14="http://schemas.microsoft.com/office/powerpoint/2010/main" val="28654338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2647" name="Text Box 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112648" name="Text Box 8"/>
          <p:cNvSpPr txBox="1">
            <a:spLocks noChangeArrowheads="1"/>
          </p:cNvSpPr>
          <p:nvPr/>
        </p:nvSpPr>
        <p:spPr bwMode="auto">
          <a:xfrm>
            <a:off x="8229601" y="6553200"/>
            <a:ext cx="8382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2016.04.17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800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280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demonstrate this for the estimates of the regression coefficients in this section, and we will trace the implications for the rest of the regression output in due course.  We begin by supposing that the true and fitted models are as shown above.</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1"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13" name="Object 12"/>
          <p:cNvGraphicFramePr>
            <a:graphicFrameLocks noChangeAspect="1"/>
          </p:cNvGraphicFramePr>
          <p:nvPr>
            <p:extLst>
              <p:ext uri="{D42A27DB-BD31-4B8C-83A1-F6EECF244321}">
                <p14:modId xmlns:p14="http://schemas.microsoft.com/office/powerpoint/2010/main" val="772719893"/>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28179"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28180" name="Equation" r:id="rId5" imgW="3238200" imgH="952200" progId="Equation.DSMT4">
                  <p:embed/>
                </p:oleObj>
              </mc:Choice>
              <mc:Fallback>
                <p:oleObj name="Equation" r:id="rId5" imgW="3238200" imgH="952200" progId="Equation.DSMT4">
                  <p:embed/>
                  <p:pic>
                    <p:nvPicPr>
                      <p:cNvPr id="0"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28181" name="Equation" r:id="rId7" imgW="1803240" imgH="431640" progId="Equation.DSMT4">
                  <p:embed/>
                </p:oleObj>
              </mc:Choice>
              <mc:Fallback>
                <p:oleObj name="Equation" r:id="rId7" imgW="1803240" imgH="431640" progId="Equation.DSMT4">
                  <p:embed/>
                  <p:pic>
                    <p:nvPicPr>
                      <p:cNvPr id="0"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6"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290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now suppose that the units of measurement of </a:t>
            </a:r>
            <a:r>
              <a:rPr lang="en-GB" sz="1500" b="1" i="1"/>
              <a:t>Y</a:t>
            </a:r>
            <a:r>
              <a:rPr lang="en-GB" sz="1500" b="1"/>
              <a:t> are changed, with the new measure, </a:t>
            </a:r>
            <a:r>
              <a:rPr lang="en-GB" sz="1500" b="1" i="1"/>
              <a:t>Y</a:t>
            </a:r>
            <a:r>
              <a:rPr lang="en-GB" sz="1500" b="1"/>
              <a:t>*, being a linear function of the old one.</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8"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1370118419"/>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29303"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4248468350"/>
              </p:ext>
            </p:extLst>
          </p:nvPr>
        </p:nvGraphicFramePr>
        <p:xfrm>
          <a:off x="3665538" y="1695450"/>
          <a:ext cx="1739900" cy="419100"/>
        </p:xfrm>
        <a:graphic>
          <a:graphicData uri="http://schemas.openxmlformats.org/presentationml/2006/ole">
            <mc:AlternateContent xmlns:mc="http://schemas.openxmlformats.org/markup-compatibility/2006">
              <mc:Choice xmlns:v="urn:schemas-microsoft-com:vml" Requires="v">
                <p:oleObj spid="_x0000_s129304" name="Equation" r:id="rId5" imgW="1739900" imgH="419100" progId="Equation.3">
                  <p:embed/>
                </p:oleObj>
              </mc:Choice>
              <mc:Fallback>
                <p:oleObj name="Equation" r:id="rId5" imgW="1739900" imgH="4191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5538" y="1695450"/>
                        <a:ext cx="17399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729303493"/>
              </p:ext>
            </p:extLst>
          </p:nvPr>
        </p:nvGraphicFramePr>
        <p:xfrm>
          <a:off x="3668713" y="2247900"/>
          <a:ext cx="1949450" cy="431800"/>
        </p:xfrm>
        <a:graphic>
          <a:graphicData uri="http://schemas.openxmlformats.org/presentationml/2006/ole">
            <mc:AlternateContent xmlns:mc="http://schemas.openxmlformats.org/markup-compatibility/2006">
              <mc:Choice xmlns:v="urn:schemas-microsoft-com:vml" Requires="v">
                <p:oleObj spid="_x0000_s129305" name="Equation" r:id="rId7" imgW="1942920" imgH="431640" progId="Equation.DSMT4">
                  <p:embed/>
                </p:oleObj>
              </mc:Choice>
              <mc:Fallback>
                <p:oleObj name="Equation" r:id="rId7" imgW="1942920" imgH="431640" progId="Equation.DSMT4">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68713" y="224790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29306" name="Equation" r:id="rId9" imgW="3238200" imgH="952200" progId="Equation.DSMT4">
                  <p:embed/>
                </p:oleObj>
              </mc:Choice>
              <mc:Fallback>
                <p:oleObj name="Equation" r:id="rId9" imgW="3238200" imgH="952200" progId="Equation.DSMT4">
                  <p:embed/>
                  <p:pic>
                    <p:nvPicPr>
                      <p:cNvPr id="0"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29307" name="Equation" r:id="rId11" imgW="1803240" imgH="431640" progId="Equation.DSMT4">
                  <p:embed/>
                </p:oleObj>
              </mc:Choice>
              <mc:Fallback>
                <p:oleObj name="Equation" r:id="rId11" imgW="1803240" imgH="431640" progId="Equation.DSMT4">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005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3005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Typically, a change of measurement involves a simple multiplicative scaling, such as when we convert pounds into </a:t>
            </a:r>
            <a:r>
              <a:rPr lang="en-GB" sz="1500" b="1" dirty="0" smtClean="0"/>
              <a:t>grams, and so we will focus on the simplified transformation. </a:t>
            </a:r>
            <a:endParaRPr lang="en-GB" sz="1500"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8"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1370118419"/>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30331"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3901401161"/>
              </p:ext>
            </p:extLst>
          </p:nvPr>
        </p:nvGraphicFramePr>
        <p:xfrm>
          <a:off x="3664800" y="1695450"/>
          <a:ext cx="1168400" cy="419100"/>
        </p:xfrm>
        <a:graphic>
          <a:graphicData uri="http://schemas.openxmlformats.org/presentationml/2006/ole">
            <mc:AlternateContent xmlns:mc="http://schemas.openxmlformats.org/markup-compatibility/2006">
              <mc:Choice xmlns:v="urn:schemas-microsoft-com:vml" Requires="v">
                <p:oleObj spid="_x0000_s130332" name="Equation" r:id="rId5" imgW="1168200" imgH="419040" progId="Equation.DSMT4">
                  <p:embed/>
                </p:oleObj>
              </mc:Choice>
              <mc:Fallback>
                <p:oleObj name="Equation" r:id="rId5" imgW="1168200" imgH="419040" progId="Equation.DSMT4">
                  <p:embed/>
                  <p:pic>
                    <p:nvPicPr>
                      <p:cNvPr id="0" name="Object 4"/>
                      <p:cNvPicPr>
                        <a:picLocks noChangeAspect="1" noChangeArrowheads="1"/>
                      </p:cNvPicPr>
                      <p:nvPr/>
                    </p:nvPicPr>
                    <p:blipFill>
                      <a:blip r:embed="rId6"/>
                      <a:srcRect/>
                      <a:stretch>
                        <a:fillRect/>
                      </a:stretch>
                    </p:blipFill>
                    <p:spPr bwMode="auto">
                      <a:xfrm>
                        <a:off x="3664800" y="1695450"/>
                        <a:ext cx="1168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729303493"/>
              </p:ext>
            </p:extLst>
          </p:nvPr>
        </p:nvGraphicFramePr>
        <p:xfrm>
          <a:off x="3668713" y="2247900"/>
          <a:ext cx="1949450" cy="431800"/>
        </p:xfrm>
        <a:graphic>
          <a:graphicData uri="http://schemas.openxmlformats.org/presentationml/2006/ole">
            <mc:AlternateContent xmlns:mc="http://schemas.openxmlformats.org/markup-compatibility/2006">
              <mc:Choice xmlns:v="urn:schemas-microsoft-com:vml" Requires="v">
                <p:oleObj spid="_x0000_s130333" name="Equation" r:id="rId7" imgW="1942920" imgH="431640" progId="Equation.DSMT4">
                  <p:embed/>
                </p:oleObj>
              </mc:Choice>
              <mc:Fallback>
                <p:oleObj name="Equation" r:id="rId7" imgW="1942920" imgH="431640" progId="Equation.DSMT4">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68713" y="224790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30334" name="Equation" r:id="rId9" imgW="3238200" imgH="952200" progId="Equation.DSMT4">
                  <p:embed/>
                </p:oleObj>
              </mc:Choice>
              <mc:Fallback>
                <p:oleObj name="Equation" r:id="rId9" imgW="3238200" imgH="952200" progId="Equation.DSMT4">
                  <p:embed/>
                  <p:pic>
                    <p:nvPicPr>
                      <p:cNvPr id="0"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30335" name="Equation" r:id="rId11" imgW="1803240" imgH="431640" progId="Equation.DSMT4">
                  <p:embed/>
                </p:oleObj>
              </mc:Choice>
              <mc:Fallback>
                <p:oleObj name="Equation" r:id="rId11" imgW="1803240" imgH="431640" progId="Equation.DSMT4">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7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3107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O</a:t>
            </a:r>
            <a:r>
              <a:rPr lang="en-GB" sz="1500" b="1" dirty="0" smtClean="0"/>
              <a:t>nly </a:t>
            </a:r>
            <a:r>
              <a:rPr lang="en-GB" sz="1500" b="1" dirty="0"/>
              <a:t>occasionally </a:t>
            </a:r>
            <a:r>
              <a:rPr lang="en-GB" sz="1500" b="1" dirty="0" smtClean="0"/>
              <a:t>does one encounter </a:t>
            </a:r>
            <a:r>
              <a:rPr lang="en-GB" sz="1500" b="1" dirty="0"/>
              <a:t>a full linear transformation.  Conversion of temperatures from degrees Celsius to degrees Fahrenheit is an example.</a:t>
            </a:r>
            <a:endParaRPr lang="en-GB" sz="1500"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8"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1370118419"/>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31354"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729303493"/>
              </p:ext>
            </p:extLst>
          </p:nvPr>
        </p:nvGraphicFramePr>
        <p:xfrm>
          <a:off x="3668713" y="2247900"/>
          <a:ext cx="1949450" cy="431800"/>
        </p:xfrm>
        <a:graphic>
          <a:graphicData uri="http://schemas.openxmlformats.org/presentationml/2006/ole">
            <mc:AlternateContent xmlns:mc="http://schemas.openxmlformats.org/markup-compatibility/2006">
              <mc:Choice xmlns:v="urn:schemas-microsoft-com:vml" Requires="v">
                <p:oleObj spid="_x0000_s131355" name="Equation" r:id="rId5" imgW="1942920" imgH="431640" progId="Equation.DSMT4">
                  <p:embed/>
                </p:oleObj>
              </mc:Choice>
              <mc:Fallback>
                <p:oleObj name="Equation" r:id="rId5" imgW="1942920" imgH="431640" progId="Equation.DSMT4">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8713" y="224790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31356" name="Equation" r:id="rId7" imgW="3238200" imgH="952200" progId="Equation.DSMT4">
                  <p:embed/>
                </p:oleObj>
              </mc:Choice>
              <mc:Fallback>
                <p:oleObj name="Equation" r:id="rId7" imgW="3238200" imgH="95220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31357" name="Equation" r:id="rId9" imgW="1803240" imgH="431640" progId="Equation.DSMT4">
                  <p:embed/>
                </p:oleObj>
              </mc:Choice>
              <mc:Fallback>
                <p:oleObj name="Equation" r:id="rId9" imgW="1803240" imgH="431640" progId="Equation.DSMT4">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901401161"/>
              </p:ext>
            </p:extLst>
          </p:nvPr>
        </p:nvGraphicFramePr>
        <p:xfrm>
          <a:off x="3665538" y="1695450"/>
          <a:ext cx="1168400" cy="419100"/>
        </p:xfrm>
        <a:graphic>
          <a:graphicData uri="http://schemas.openxmlformats.org/presentationml/2006/ole">
            <mc:AlternateContent xmlns:mc="http://schemas.openxmlformats.org/markup-compatibility/2006">
              <mc:Choice xmlns:v="urn:schemas-microsoft-com:vml" Requires="v">
                <p:oleObj spid="_x0000_s131358" name="Equation" r:id="rId11" imgW="1168200" imgH="419040" progId="Equation.DSMT4">
                  <p:embed/>
                </p:oleObj>
              </mc:Choice>
              <mc:Fallback>
                <p:oleObj name="Equation" r:id="rId11" imgW="1168200" imgH="419040" progId="Equation.DSMT4">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65538" y="1695450"/>
                        <a:ext cx="1168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sp>
        <p:nvSpPr>
          <p:cNvPr id="37" name="Rectangle 40"/>
          <p:cNvSpPr>
            <a:spLocks noChangeArrowheads="1"/>
          </p:cNvSpPr>
          <p:nvPr/>
        </p:nvSpPr>
        <p:spPr bwMode="auto">
          <a:xfrm>
            <a:off x="-1" y="2771775"/>
            <a:ext cx="9144000" cy="2314576"/>
          </a:xfrm>
          <a:prstGeom prst="rect">
            <a:avLst/>
          </a:prstGeom>
          <a:solidFill>
            <a:schemeClr val="bg1"/>
          </a:solidFill>
          <a:ln>
            <a:noFill/>
          </a:ln>
          <a:effectLst>
            <a:innerShdw blurRad="76200">
              <a:srgbClr val="003366"/>
            </a:innerShdw>
          </a:effectLst>
        </p:spPr>
        <p:txBody>
          <a:bodyPr wrap="none" lIns="0" tIns="0" rIns="0" bIns="0" anchor="ctr"/>
          <a:lstStyle/>
          <a:p>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09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1321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Regressing </a:t>
            </a:r>
            <a:r>
              <a:rPr lang="en-GB" sz="1500" b="1" i="1" dirty="0"/>
              <a:t>Y</a:t>
            </a:r>
            <a:r>
              <a:rPr lang="en-GB" sz="1500" b="1" dirty="0"/>
              <a:t>* on </a:t>
            </a:r>
            <a:r>
              <a:rPr lang="en-GB" sz="1500" b="1" i="1" dirty="0"/>
              <a:t>X</a:t>
            </a:r>
            <a:r>
              <a:rPr lang="en-GB" sz="1500" b="1" dirty="0"/>
              <a:t>, the new slope coefficient </a:t>
            </a:r>
            <a:r>
              <a:rPr lang="en-GB" sz="1500" b="1" dirty="0" smtClean="0"/>
              <a:t>  </a:t>
            </a:r>
            <a:r>
              <a:rPr lang="en-GB" sz="1500" b="1" i="1" dirty="0" smtClean="0"/>
              <a:t>   </a:t>
            </a:r>
            <a:r>
              <a:rPr lang="en-GB" sz="1500" b="1" dirty="0" smtClean="0"/>
              <a:t> </a:t>
            </a:r>
            <a:r>
              <a:rPr lang="en-GB" sz="1500" b="1" dirty="0"/>
              <a:t>is as shown.</a:t>
            </a:r>
            <a:r>
              <a:rPr lang="en-US" sz="1500" dirty="0"/>
              <a:t> </a:t>
            </a:r>
            <a:endParaRPr lang="en-GB" sz="1500" dirty="0"/>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9"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1370118419"/>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32443"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1729303493"/>
              </p:ext>
            </p:extLst>
          </p:nvPr>
        </p:nvGraphicFramePr>
        <p:xfrm>
          <a:off x="3668713" y="2247900"/>
          <a:ext cx="1949450" cy="431800"/>
        </p:xfrm>
        <a:graphic>
          <a:graphicData uri="http://schemas.openxmlformats.org/presentationml/2006/ole">
            <mc:AlternateContent xmlns:mc="http://schemas.openxmlformats.org/markup-compatibility/2006">
              <mc:Choice xmlns:v="urn:schemas-microsoft-com:vml" Requires="v">
                <p:oleObj spid="_x0000_s132444" name="Equation" r:id="rId5" imgW="1942920" imgH="431640" progId="Equation.DSMT4">
                  <p:embed/>
                </p:oleObj>
              </mc:Choice>
              <mc:Fallback>
                <p:oleObj name="Equation" r:id="rId5" imgW="1942920" imgH="431640" progId="Equation.DSMT4">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8713" y="224790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32445" name="Equation" r:id="rId7" imgW="3238200" imgH="952200" progId="Equation.DSMT4">
                  <p:embed/>
                </p:oleObj>
              </mc:Choice>
              <mc:Fallback>
                <p:oleObj name="Equation" r:id="rId7" imgW="3238200" imgH="95220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32446" name="Equation" r:id="rId9" imgW="1803240" imgH="431640" progId="Equation.DSMT4">
                  <p:embed/>
                </p:oleObj>
              </mc:Choice>
              <mc:Fallback>
                <p:oleObj name="Equation" r:id="rId9" imgW="1803240" imgH="431640" progId="Equation.DSMT4">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54227406"/>
              </p:ext>
            </p:extLst>
          </p:nvPr>
        </p:nvGraphicFramePr>
        <p:xfrm>
          <a:off x="4567238" y="5843589"/>
          <a:ext cx="241618" cy="293515"/>
        </p:xfrm>
        <a:graphic>
          <a:graphicData uri="http://schemas.openxmlformats.org/presentationml/2006/ole">
            <mc:AlternateContent xmlns:mc="http://schemas.openxmlformats.org/markup-compatibility/2006">
              <mc:Choice xmlns:v="urn:schemas-microsoft-com:vml" Requires="v">
                <p:oleObj spid="_x0000_s132447" name="Equation" r:id="rId11" imgW="355320" imgH="431640" progId="Equation.DSMT4">
                  <p:embed/>
                </p:oleObj>
              </mc:Choice>
              <mc:Fallback>
                <p:oleObj name="Equation" r:id="rId11" imgW="355320" imgH="431640" progId="Equation.DSMT4">
                  <p:embed/>
                  <p:pic>
                    <p:nvPicPr>
                      <p:cNvPr id="0" name="Object 1"/>
                      <p:cNvPicPr>
                        <a:picLocks noChangeAspect="1" noChangeArrowheads="1"/>
                      </p:cNvPicPr>
                      <p:nvPr/>
                    </p:nvPicPr>
                    <p:blipFill>
                      <a:blip r:embed="rId12"/>
                      <a:srcRect/>
                      <a:stretch>
                        <a:fillRect/>
                      </a:stretch>
                    </p:blipFill>
                    <p:spPr bwMode="auto">
                      <a:xfrm>
                        <a:off x="4567238" y="5843589"/>
                        <a:ext cx="241618" cy="29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901401161"/>
              </p:ext>
            </p:extLst>
          </p:nvPr>
        </p:nvGraphicFramePr>
        <p:xfrm>
          <a:off x="3665538" y="1695450"/>
          <a:ext cx="1168400" cy="419100"/>
        </p:xfrm>
        <a:graphic>
          <a:graphicData uri="http://schemas.openxmlformats.org/presentationml/2006/ole">
            <mc:AlternateContent xmlns:mc="http://schemas.openxmlformats.org/markup-compatibility/2006">
              <mc:Choice xmlns:v="urn:schemas-microsoft-com:vml" Requires="v">
                <p:oleObj spid="_x0000_s132448" name="Equation" r:id="rId13" imgW="1168200" imgH="419040" progId="Equation.DSMT4">
                  <p:embed/>
                </p:oleObj>
              </mc:Choice>
              <mc:Fallback>
                <p:oleObj name="Equation" r:id="rId13" imgW="1168200" imgH="419040" progId="Equation.DSMT4">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65538" y="1695450"/>
                        <a:ext cx="1168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822810414"/>
              </p:ext>
            </p:extLst>
          </p:nvPr>
        </p:nvGraphicFramePr>
        <p:xfrm>
          <a:off x="1062038" y="2895600"/>
          <a:ext cx="6985000" cy="2024063"/>
        </p:xfrm>
        <a:graphic>
          <a:graphicData uri="http://schemas.openxmlformats.org/presentationml/2006/ole">
            <mc:AlternateContent xmlns:mc="http://schemas.openxmlformats.org/markup-compatibility/2006">
              <mc:Choice xmlns:v="urn:schemas-microsoft-com:vml" Requires="v">
                <p:oleObj spid="_x0000_s132449" name="Equation" r:id="rId15" imgW="6984720" imgH="2019240" progId="Equation.DSMT4">
                  <p:embed/>
                </p:oleObj>
              </mc:Choice>
              <mc:Fallback>
                <p:oleObj name="Equation" r:id="rId15" imgW="6984720" imgH="2019240" progId="Equation.DSMT4">
                  <p:embed/>
                  <p:pic>
                    <p:nvPicPr>
                      <p:cNvPr id="0" name="Object 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62038" y="2895600"/>
                        <a:ext cx="6985000"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16"/>
          <p:cNvSpPr>
            <a:spLocks noChangeArrowheads="1"/>
          </p:cNvSpPr>
          <p:nvPr/>
        </p:nvSpPr>
        <p:spPr bwMode="auto">
          <a:xfrm>
            <a:off x="638174" y="3990975"/>
            <a:ext cx="8045451" cy="971550"/>
          </a:xfrm>
          <a:prstGeom prst="rect">
            <a:avLst/>
          </a:prstGeom>
          <a:solidFill>
            <a:srgbClr val="FFFFFF"/>
          </a:solidFill>
          <a:ln>
            <a:noFill/>
          </a:ln>
          <a:effectLst/>
          <a:extLs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34" name="Rectangle 16"/>
          <p:cNvSpPr>
            <a:spLocks noChangeArrowheads="1"/>
          </p:cNvSpPr>
          <p:nvPr/>
        </p:nvSpPr>
        <p:spPr bwMode="auto">
          <a:xfrm>
            <a:off x="4533901" y="2867025"/>
            <a:ext cx="3790950" cy="1066800"/>
          </a:xfrm>
          <a:prstGeom prst="rect">
            <a:avLst/>
          </a:prstGeom>
          <a:solidFill>
            <a:srgbClr val="FFFFFF"/>
          </a:solidFill>
          <a:ln>
            <a:noFill/>
          </a:ln>
          <a:effectLst/>
          <a:extLs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sp>
        <p:nvSpPr>
          <p:cNvPr id="42" name="Rectangle 40"/>
          <p:cNvSpPr>
            <a:spLocks noChangeArrowheads="1"/>
          </p:cNvSpPr>
          <p:nvPr/>
        </p:nvSpPr>
        <p:spPr bwMode="auto">
          <a:xfrm>
            <a:off x="-1" y="2771775"/>
            <a:ext cx="9144000" cy="2314576"/>
          </a:xfrm>
          <a:prstGeom prst="rect">
            <a:avLst/>
          </a:prstGeom>
          <a:solidFill>
            <a:schemeClr val="bg1"/>
          </a:solidFill>
          <a:ln>
            <a:noFill/>
          </a:ln>
          <a:effectLst>
            <a:innerShdw blurRad="76200">
              <a:srgbClr val="003366"/>
            </a:innerShdw>
          </a:effectLst>
        </p:spPr>
        <p:txBody>
          <a:bodyPr wrap="none" lIns="0" tIns="0" rIns="0" bIns="0"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46"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3414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substitute for </a:t>
            </a:r>
            <a:r>
              <a:rPr lang="en-GB" sz="1500" b="1" i="1"/>
              <a:t>Y</a:t>
            </a:r>
            <a:r>
              <a:rPr lang="en-GB" sz="1500" b="1"/>
              <a:t>* from the linear relationship defining it.</a:t>
            </a:r>
            <a:r>
              <a:rPr lang="en-US" sz="1500"/>
              <a:t> </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34"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370118419"/>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34474"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1729303493"/>
              </p:ext>
            </p:extLst>
          </p:nvPr>
        </p:nvGraphicFramePr>
        <p:xfrm>
          <a:off x="3668713" y="2247900"/>
          <a:ext cx="1949450" cy="431800"/>
        </p:xfrm>
        <a:graphic>
          <a:graphicData uri="http://schemas.openxmlformats.org/presentationml/2006/ole">
            <mc:AlternateContent xmlns:mc="http://schemas.openxmlformats.org/markup-compatibility/2006">
              <mc:Choice xmlns:v="urn:schemas-microsoft-com:vml" Requires="v">
                <p:oleObj spid="_x0000_s134475" name="Equation" r:id="rId5" imgW="1942920" imgH="431640" progId="Equation.DSMT4">
                  <p:embed/>
                </p:oleObj>
              </mc:Choice>
              <mc:Fallback>
                <p:oleObj name="Equation" r:id="rId5" imgW="1942920" imgH="431640" progId="Equation.DSMT4">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8713" y="224790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34476" name="Equation" r:id="rId7" imgW="3238200" imgH="952200" progId="Equation.DSMT4">
                  <p:embed/>
                </p:oleObj>
              </mc:Choice>
              <mc:Fallback>
                <p:oleObj name="Equation" r:id="rId7" imgW="3238200" imgH="95220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34477" name="Equation" r:id="rId9" imgW="1803240" imgH="431640" progId="Equation.DSMT4">
                  <p:embed/>
                </p:oleObj>
              </mc:Choice>
              <mc:Fallback>
                <p:oleObj name="Equation" r:id="rId9" imgW="1803240" imgH="431640" progId="Equation.DSMT4">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901401161"/>
              </p:ext>
            </p:extLst>
          </p:nvPr>
        </p:nvGraphicFramePr>
        <p:xfrm>
          <a:off x="3665538" y="1695450"/>
          <a:ext cx="1168400" cy="419100"/>
        </p:xfrm>
        <a:graphic>
          <a:graphicData uri="http://schemas.openxmlformats.org/presentationml/2006/ole">
            <mc:AlternateContent xmlns:mc="http://schemas.openxmlformats.org/markup-compatibility/2006">
              <mc:Choice xmlns:v="urn:schemas-microsoft-com:vml" Requires="v">
                <p:oleObj spid="_x0000_s134478" name="Equation" r:id="rId11" imgW="1168200" imgH="419040" progId="Equation.DSMT4">
                  <p:embed/>
                </p:oleObj>
              </mc:Choice>
              <mc:Fallback>
                <p:oleObj name="Equation" r:id="rId11" imgW="1168200" imgH="419040" progId="Equation.DSMT4">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65538" y="1695450"/>
                        <a:ext cx="1168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822810414"/>
              </p:ext>
            </p:extLst>
          </p:nvPr>
        </p:nvGraphicFramePr>
        <p:xfrm>
          <a:off x="1062038" y="2895600"/>
          <a:ext cx="6985000" cy="2024063"/>
        </p:xfrm>
        <a:graphic>
          <a:graphicData uri="http://schemas.openxmlformats.org/presentationml/2006/ole">
            <mc:AlternateContent xmlns:mc="http://schemas.openxmlformats.org/markup-compatibility/2006">
              <mc:Choice xmlns:v="urn:schemas-microsoft-com:vml" Requires="v">
                <p:oleObj spid="_x0000_s134479" name="Equation" r:id="rId13" imgW="6984720" imgH="2019240" progId="Equation.DSMT4">
                  <p:embed/>
                </p:oleObj>
              </mc:Choice>
              <mc:Fallback>
                <p:oleObj name="Equation" r:id="rId13" imgW="6984720" imgH="201924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62038" y="2895600"/>
                        <a:ext cx="6985000"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60" name="Rectangle 16"/>
          <p:cNvSpPr>
            <a:spLocks noChangeArrowheads="1"/>
          </p:cNvSpPr>
          <p:nvPr/>
        </p:nvSpPr>
        <p:spPr bwMode="auto">
          <a:xfrm>
            <a:off x="638174" y="3905250"/>
            <a:ext cx="8045451" cy="1085850"/>
          </a:xfrm>
          <a:prstGeom prst="rect">
            <a:avLst/>
          </a:prstGeom>
          <a:solidFill>
            <a:srgbClr val="FFFFFF"/>
          </a:solidFill>
          <a:ln>
            <a:noFill/>
          </a:ln>
          <a:effectLst/>
          <a:extLs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40"/>
          <p:cNvSpPr>
            <a:spLocks noChangeArrowheads="1"/>
          </p:cNvSpPr>
          <p:nvPr/>
        </p:nvSpPr>
        <p:spPr bwMode="auto">
          <a:xfrm>
            <a:off x="0" y="2206799"/>
            <a:ext cx="9144000" cy="5112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sp>
        <p:nvSpPr>
          <p:cNvPr id="35" name="Rectangle 40"/>
          <p:cNvSpPr>
            <a:spLocks noChangeArrowheads="1"/>
          </p:cNvSpPr>
          <p:nvPr/>
        </p:nvSpPr>
        <p:spPr bwMode="auto">
          <a:xfrm>
            <a:off x="-1" y="2771775"/>
            <a:ext cx="9144000" cy="2314576"/>
          </a:xfrm>
          <a:prstGeom prst="rect">
            <a:avLst/>
          </a:prstGeom>
          <a:solidFill>
            <a:schemeClr val="bg1"/>
          </a:solidFill>
          <a:ln>
            <a:noFill/>
          </a:ln>
          <a:effectLst>
            <a:innerShdw blurRad="76200">
              <a:srgbClr val="003366"/>
            </a:innerShdw>
          </a:effectLst>
        </p:spPr>
        <p:txBody>
          <a:bodyPr wrap="none" lIns="0" tIns="0" rIns="0" bIns="0" anchor="ctr"/>
          <a:lstStyle/>
          <a:p>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7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3517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t>
            </a:r>
            <a:r>
              <a:rPr lang="en-GB" sz="1500" b="1" i="1">
                <a:latin typeface="Symbol" pitchFamily="18" charset="2"/>
              </a:rPr>
              <a:t>l</a:t>
            </a:r>
            <a:r>
              <a:rPr lang="en-GB" sz="1500" b="1" baseline="-25000"/>
              <a:t>1</a:t>
            </a:r>
            <a:r>
              <a:rPr lang="en-GB" sz="1500" b="1"/>
              <a:t> terms cancel.</a:t>
            </a:r>
            <a:r>
              <a:rPr lang="en-US" sz="1500" b="1"/>
              <a:t>  </a:t>
            </a:r>
            <a:r>
              <a:rPr lang="en-US" sz="1500" b="1" i="1">
                <a:latin typeface="Symbol" pitchFamily="18" charset="2"/>
              </a:rPr>
              <a:t>l</a:t>
            </a:r>
            <a:r>
              <a:rPr lang="en-US" sz="1500" b="1" baseline="-25000"/>
              <a:t>2</a:t>
            </a:r>
            <a:r>
              <a:rPr lang="en-US" sz="1500" b="1"/>
              <a:t> is a common factor in the numerator.</a:t>
            </a:r>
            <a:endParaRPr lang="en-GB" sz="1500" b="1"/>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chemeClr val="tx2"/>
                </a:solidFill>
              </a:rPr>
              <a:t>CHANGES IN THE UNITS OF MEASUREMENT</a:t>
            </a:r>
            <a:endParaRPr lang="en-GB" sz="1600" dirty="0">
              <a:latin typeface="Times New Roman" pitchFamily="18" charset="0"/>
            </a:endParaRPr>
          </a:p>
        </p:txBody>
      </p:sp>
      <p:sp>
        <p:nvSpPr>
          <p:cNvPr id="135184" name="Rectangle 16"/>
          <p:cNvSpPr>
            <a:spLocks noChangeArrowheads="1"/>
          </p:cNvSpPr>
          <p:nvPr/>
        </p:nvSpPr>
        <p:spPr bwMode="auto">
          <a:xfrm>
            <a:off x="7216775" y="3971925"/>
            <a:ext cx="1069976" cy="971550"/>
          </a:xfrm>
          <a:prstGeom prst="rect">
            <a:avLst/>
          </a:prstGeom>
          <a:solidFill>
            <a:srgbClr val="FFFFFF"/>
          </a:solidFill>
          <a:ln>
            <a:noFill/>
          </a:ln>
          <a:effectLst/>
          <a:extLs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en-GB"/>
          </a:p>
        </p:txBody>
      </p:sp>
      <p:sp>
        <p:nvSpPr>
          <p:cNvPr id="19" name="Rectangle 40"/>
          <p:cNvSpPr>
            <a:spLocks noChangeArrowheads="1"/>
          </p:cNvSpPr>
          <p:nvPr/>
        </p:nvSpPr>
        <p:spPr bwMode="auto">
          <a:xfrm>
            <a:off x="-1" y="533400"/>
            <a:ext cx="9144000" cy="1080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1370118419"/>
              </p:ext>
            </p:extLst>
          </p:nvPr>
        </p:nvGraphicFramePr>
        <p:xfrm>
          <a:off x="2171700" y="606425"/>
          <a:ext cx="2374900" cy="374650"/>
        </p:xfrm>
        <a:graphic>
          <a:graphicData uri="http://schemas.openxmlformats.org/presentationml/2006/ole">
            <mc:AlternateContent xmlns:mc="http://schemas.openxmlformats.org/markup-compatibility/2006">
              <mc:Choice xmlns:v="urn:schemas-microsoft-com:vml" Requires="v">
                <p:oleObj spid="_x0000_s135504" name="Equation" r:id="rId3" imgW="2374900" imgH="381000" progId="Equation.3">
                  <p:embed/>
                </p:oleObj>
              </mc:Choice>
              <mc:Fallback>
                <p:oleObj name="Equation" r:id="rId3" imgW="2374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606425"/>
                        <a:ext cx="2374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40"/>
          <p:cNvSpPr>
            <a:spLocks noChangeArrowheads="1"/>
          </p:cNvSpPr>
          <p:nvPr/>
        </p:nvSpPr>
        <p:spPr bwMode="auto">
          <a:xfrm>
            <a:off x="-1" y="1666874"/>
            <a:ext cx="9144000" cy="486000"/>
          </a:xfrm>
          <a:prstGeom prst="rect">
            <a:avLst/>
          </a:prstGeom>
          <a:solidFill>
            <a:srgbClr val="F8F8FA"/>
          </a:solidFill>
          <a:ln>
            <a:noFill/>
          </a:ln>
          <a:effectLst>
            <a:innerShdw blurRad="76200">
              <a:srgbClr val="003366"/>
            </a:innerShdw>
          </a:effectLst>
        </p:spPr>
        <p:txBody>
          <a:bodyPr wrap="none" lIns="0" tIns="0" rIns="0" bIns="0"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1729303493"/>
              </p:ext>
            </p:extLst>
          </p:nvPr>
        </p:nvGraphicFramePr>
        <p:xfrm>
          <a:off x="3668713" y="2247900"/>
          <a:ext cx="1949450" cy="431800"/>
        </p:xfrm>
        <a:graphic>
          <a:graphicData uri="http://schemas.openxmlformats.org/presentationml/2006/ole">
            <mc:AlternateContent xmlns:mc="http://schemas.openxmlformats.org/markup-compatibility/2006">
              <mc:Choice xmlns:v="urn:schemas-microsoft-com:vml" Requires="v">
                <p:oleObj spid="_x0000_s135505" name="Equation" r:id="rId5" imgW="1942920" imgH="431640" progId="Equation.DSMT4">
                  <p:embed/>
                </p:oleObj>
              </mc:Choice>
              <mc:Fallback>
                <p:oleObj name="Equation" r:id="rId5" imgW="1942920" imgH="431640" progId="Equation.DSMT4">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8713" y="224790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142002291"/>
              </p:ext>
            </p:extLst>
          </p:nvPr>
        </p:nvGraphicFramePr>
        <p:xfrm>
          <a:off x="5260975" y="577850"/>
          <a:ext cx="3238500" cy="954088"/>
        </p:xfrm>
        <a:graphic>
          <a:graphicData uri="http://schemas.openxmlformats.org/presentationml/2006/ole">
            <mc:AlternateContent xmlns:mc="http://schemas.openxmlformats.org/markup-compatibility/2006">
              <mc:Choice xmlns:v="urn:schemas-microsoft-com:vml" Requires="v">
                <p:oleObj spid="_x0000_s135506" name="Equation" r:id="rId7" imgW="3238200" imgH="952200" progId="Equation.DSMT4">
                  <p:embed/>
                </p:oleObj>
              </mc:Choice>
              <mc:Fallback>
                <p:oleObj name="Equation" r:id="rId7" imgW="3238200" imgH="95220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60975" y="577850"/>
                        <a:ext cx="32385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7961725"/>
              </p:ext>
            </p:extLst>
          </p:nvPr>
        </p:nvGraphicFramePr>
        <p:xfrm>
          <a:off x="2170113" y="1090613"/>
          <a:ext cx="1809750" cy="431800"/>
        </p:xfrm>
        <a:graphic>
          <a:graphicData uri="http://schemas.openxmlformats.org/presentationml/2006/ole">
            <mc:AlternateContent xmlns:mc="http://schemas.openxmlformats.org/markup-compatibility/2006">
              <mc:Choice xmlns:v="urn:schemas-microsoft-com:vml" Requires="v">
                <p:oleObj spid="_x0000_s135507" name="Equation" r:id="rId9" imgW="1803240" imgH="431640" progId="Equation.DSMT4">
                  <p:embed/>
                </p:oleObj>
              </mc:Choice>
              <mc:Fallback>
                <p:oleObj name="Equation" r:id="rId9" imgW="1803240" imgH="431640" progId="Equation.DSMT4">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0113" y="1090613"/>
                        <a:ext cx="18097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901401161"/>
              </p:ext>
            </p:extLst>
          </p:nvPr>
        </p:nvGraphicFramePr>
        <p:xfrm>
          <a:off x="3665538" y="1695450"/>
          <a:ext cx="1168400" cy="419100"/>
        </p:xfrm>
        <a:graphic>
          <a:graphicData uri="http://schemas.openxmlformats.org/presentationml/2006/ole">
            <mc:AlternateContent xmlns:mc="http://schemas.openxmlformats.org/markup-compatibility/2006">
              <mc:Choice xmlns:v="urn:schemas-microsoft-com:vml" Requires="v">
                <p:oleObj spid="_x0000_s135508" name="Equation" r:id="rId11" imgW="1168200" imgH="419040" progId="Equation.DSMT4">
                  <p:embed/>
                </p:oleObj>
              </mc:Choice>
              <mc:Fallback>
                <p:oleObj name="Equation" r:id="rId11" imgW="1168200" imgH="419040" progId="Equation.DSMT4">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65538" y="1695450"/>
                        <a:ext cx="1168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822810414"/>
              </p:ext>
            </p:extLst>
          </p:nvPr>
        </p:nvGraphicFramePr>
        <p:xfrm>
          <a:off x="1062038" y="2895600"/>
          <a:ext cx="6985000" cy="2024063"/>
        </p:xfrm>
        <a:graphic>
          <a:graphicData uri="http://schemas.openxmlformats.org/presentationml/2006/ole">
            <mc:AlternateContent xmlns:mc="http://schemas.openxmlformats.org/markup-compatibility/2006">
              <mc:Choice xmlns:v="urn:schemas-microsoft-com:vml" Requires="v">
                <p:oleObj spid="_x0000_s135509" name="Equation" r:id="rId13" imgW="6984720" imgH="2019240" progId="Equation.DSMT4">
                  <p:embed/>
                </p:oleObj>
              </mc:Choice>
              <mc:Fallback>
                <p:oleObj name="Equation" r:id="rId13" imgW="6984720" imgH="201924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62038" y="2895600"/>
                        <a:ext cx="6985000"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cap="flat" cmpd="sng" algn="ctr">
              <a:solidFill>
                <a:schemeClr val="hlink"/>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cap="flat" cmpd="sng" algn="ctr">
              <a:solidFill>
                <a:schemeClr val="hlink"/>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961D98D-62BF-4022-94BA-31AC7B21C5C4}"/>
</file>

<file path=customXml/itemProps2.xml><?xml version="1.0" encoding="utf-8"?>
<ds:datastoreItem xmlns:ds="http://schemas.openxmlformats.org/officeDocument/2006/customXml" ds:itemID="{2FB7CBD8-4D72-425D-A527-78038AD2805F}"/>
</file>

<file path=customXml/itemProps3.xml><?xml version="1.0" encoding="utf-8"?>
<ds:datastoreItem xmlns:ds="http://schemas.openxmlformats.org/officeDocument/2006/customXml" ds:itemID="{22B9554D-7E75-48B5-9FC3-3F305E0E7831}"/>
</file>

<file path=docProps/app.xml><?xml version="1.0" encoding="utf-8"?>
<Properties xmlns="http://schemas.openxmlformats.org/officeDocument/2006/extended-properties" xmlns:vt="http://schemas.openxmlformats.org/officeDocument/2006/docPropsVTypes">
  <TotalTime>3863</TotalTime>
  <Words>1586</Words>
  <Application>Microsoft Office PowerPoint</Application>
  <PresentationFormat>On-screen Show (4:3)</PresentationFormat>
  <Paragraphs>168</Paragraphs>
  <Slides>25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108</cp:revision>
  <dcterms:created xsi:type="dcterms:W3CDTF">1998-05-09T13:24:56Z</dcterms:created>
  <dcterms:modified xsi:type="dcterms:W3CDTF">2016-04-21T12:24:08Z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