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5.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69" r:id="rId2"/>
    <p:sldId id="317" r:id="rId3"/>
    <p:sldId id="355" r:id="rId4"/>
    <p:sldId id="356" r:id="rId5"/>
    <p:sldId id="367" r:id="rId6"/>
    <p:sldId id="343" r:id="rId7"/>
    <p:sldId id="344" r:id="rId8"/>
    <p:sldId id="366" r:id="rId9"/>
    <p:sldId id="357" r:id="rId10"/>
    <p:sldId id="358" r:id="rId11"/>
    <p:sldId id="359" r:id="rId12"/>
    <p:sldId id="360" r:id="rId13"/>
    <p:sldId id="349" r:id="rId14"/>
    <p:sldId id="324" r:id="rId15"/>
    <p:sldId id="361" r:id="rId16"/>
    <p:sldId id="362" r:id="rId17"/>
    <p:sldId id="363" r:id="rId18"/>
    <p:sldId id="364" r:id="rId19"/>
    <p:sldId id="354" r:id="rId20"/>
    <p:sldId id="365" r:id="rId21"/>
    <p:sldId id="368" r:id="rId22"/>
    <p:sldId id="284" r:id="rId23"/>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D99"/>
    <a:srgbClr val="B2B2B2"/>
    <a:srgbClr val="969696"/>
    <a:srgbClr val="003366"/>
    <a:srgbClr val="F8F8FA"/>
    <a:srgbClr val="FBFCFF"/>
    <a:srgbClr val="3366FF"/>
    <a:srgbClr val="FFFF00"/>
    <a:srgbClr val="00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33" autoAdjust="0"/>
    <p:restoredTop sz="98487" autoAdjust="0"/>
  </p:normalViewPr>
  <p:slideViewPr>
    <p:cSldViewPr snapToGrid="0" showGuides="1">
      <p:cViewPr>
        <p:scale>
          <a:sx n="100" d="100"/>
          <a:sy n="100" d="100"/>
        </p:scale>
        <p:origin x="-2256" y="-42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2E2BA17-D5D6-4695-A85F-8B4C7F612737}" type="slidenum">
              <a:rPr lang="en-US"/>
              <a:pPr/>
              <a:t>‹#›</a:t>
            </a:fld>
            <a:endParaRPr lang="en-US"/>
          </a:p>
        </p:txBody>
      </p:sp>
    </p:spTree>
    <p:extLst>
      <p:ext uri="{BB962C8B-B14F-4D97-AF65-F5344CB8AC3E}">
        <p14:creationId xmlns:p14="http://schemas.microsoft.com/office/powerpoint/2010/main" val="3432405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54E5880-37D3-4A0D-9EE4-94ABCCE96613}" type="slidenum">
              <a:rPr lang="en-US"/>
              <a:pPr/>
              <a:t>‹#›</a:t>
            </a:fld>
            <a:endParaRPr lang="en-US"/>
          </a:p>
        </p:txBody>
      </p:sp>
    </p:spTree>
    <p:extLst>
      <p:ext uri="{BB962C8B-B14F-4D97-AF65-F5344CB8AC3E}">
        <p14:creationId xmlns:p14="http://schemas.microsoft.com/office/powerpoint/2010/main" val="3027713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A95B649-8AC3-4D56-957A-0EC25CD8C460}" type="slidenum">
              <a:rPr lang="en-US"/>
              <a:pPr/>
              <a:t>‹#›</a:t>
            </a:fld>
            <a:endParaRPr lang="en-US"/>
          </a:p>
        </p:txBody>
      </p:sp>
    </p:spTree>
    <p:extLst>
      <p:ext uri="{BB962C8B-B14F-4D97-AF65-F5344CB8AC3E}">
        <p14:creationId xmlns:p14="http://schemas.microsoft.com/office/powerpoint/2010/main" val="38770885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98C00E3-CB32-4870-87FC-4DC3CFC9163F}" type="slidenum">
              <a:rPr lang="en-US"/>
              <a:pPr/>
              <a:t>‹#›</a:t>
            </a:fld>
            <a:endParaRPr lang="en-US"/>
          </a:p>
        </p:txBody>
      </p:sp>
    </p:spTree>
    <p:extLst>
      <p:ext uri="{BB962C8B-B14F-4D97-AF65-F5344CB8AC3E}">
        <p14:creationId xmlns:p14="http://schemas.microsoft.com/office/powerpoint/2010/main" val="514612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33307B8-D284-40B6-86F6-50228276D111}" type="slidenum">
              <a:rPr lang="en-US"/>
              <a:pPr/>
              <a:t>‹#›</a:t>
            </a:fld>
            <a:endParaRPr lang="en-US"/>
          </a:p>
        </p:txBody>
      </p:sp>
    </p:spTree>
    <p:extLst>
      <p:ext uri="{BB962C8B-B14F-4D97-AF65-F5344CB8AC3E}">
        <p14:creationId xmlns:p14="http://schemas.microsoft.com/office/powerpoint/2010/main" val="21779680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E706F31-66E3-43EF-86D7-BB072F9B2FB5}" type="slidenum">
              <a:rPr lang="en-US"/>
              <a:pPr/>
              <a:t>‹#›</a:t>
            </a:fld>
            <a:endParaRPr lang="en-US"/>
          </a:p>
        </p:txBody>
      </p:sp>
    </p:spTree>
    <p:extLst>
      <p:ext uri="{BB962C8B-B14F-4D97-AF65-F5344CB8AC3E}">
        <p14:creationId xmlns:p14="http://schemas.microsoft.com/office/powerpoint/2010/main" val="36782134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6D0F99FD-31DC-441A-A268-6BE03C461710}" type="slidenum">
              <a:rPr lang="en-US"/>
              <a:pPr/>
              <a:t>‹#›</a:t>
            </a:fld>
            <a:endParaRPr lang="en-US"/>
          </a:p>
        </p:txBody>
      </p:sp>
    </p:spTree>
    <p:extLst>
      <p:ext uri="{BB962C8B-B14F-4D97-AF65-F5344CB8AC3E}">
        <p14:creationId xmlns:p14="http://schemas.microsoft.com/office/powerpoint/2010/main" val="3804854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2585D379-2126-4DDB-B95A-8875C1F9CFF9}" type="slidenum">
              <a:rPr lang="en-US"/>
              <a:pPr/>
              <a:t>‹#›</a:t>
            </a:fld>
            <a:endParaRPr lang="en-US"/>
          </a:p>
        </p:txBody>
      </p:sp>
    </p:spTree>
    <p:extLst>
      <p:ext uri="{BB962C8B-B14F-4D97-AF65-F5344CB8AC3E}">
        <p14:creationId xmlns:p14="http://schemas.microsoft.com/office/powerpoint/2010/main" val="648839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9CE802F6-3E59-4C60-AC3B-517DF8A22209}" type="slidenum">
              <a:rPr lang="en-US"/>
              <a:pPr/>
              <a:t>‹#›</a:t>
            </a:fld>
            <a:endParaRPr lang="en-US"/>
          </a:p>
        </p:txBody>
      </p:sp>
    </p:spTree>
    <p:extLst>
      <p:ext uri="{BB962C8B-B14F-4D97-AF65-F5344CB8AC3E}">
        <p14:creationId xmlns:p14="http://schemas.microsoft.com/office/powerpoint/2010/main" val="13479308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1572567-FD43-45C1-81AA-C0D711CBCD72}" type="slidenum">
              <a:rPr lang="en-US"/>
              <a:pPr/>
              <a:t>‹#›</a:t>
            </a:fld>
            <a:endParaRPr lang="en-US"/>
          </a:p>
        </p:txBody>
      </p:sp>
    </p:spTree>
    <p:extLst>
      <p:ext uri="{BB962C8B-B14F-4D97-AF65-F5344CB8AC3E}">
        <p14:creationId xmlns:p14="http://schemas.microsoft.com/office/powerpoint/2010/main" val="1584483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97F0A02-31FD-450A-97D5-065B8EE9681E}" type="slidenum">
              <a:rPr lang="en-US"/>
              <a:pPr/>
              <a:t>‹#›</a:t>
            </a:fld>
            <a:endParaRPr lang="en-US"/>
          </a:p>
        </p:txBody>
      </p:sp>
    </p:spTree>
    <p:extLst>
      <p:ext uri="{BB962C8B-B14F-4D97-AF65-F5344CB8AC3E}">
        <p14:creationId xmlns:p14="http://schemas.microsoft.com/office/powerpoint/2010/main" val="2028932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2B2B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69CB54C8-37A8-4F57-A7D5-7DBF1F71E23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endParaRPr lang="en-GB" altLang="en-US" sz="1800" dirty="0" smtClean="0">
              <a:solidFill>
                <a:srgbClr val="042960"/>
              </a:solidFill>
            </a:endParaRP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 Simple Regression Analysis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t>
            </a:r>
            <a:r>
              <a:rPr lang="en-GB" sz="1600" dirty="0" smtClean="0">
                <a:solidFill>
                  <a:srgbClr val="000000"/>
                </a:solidFill>
                <a:latin typeface="Arial" pitchFamily="34" charset="0"/>
                <a:ea typeface="Calibri" pitchFamily="34" charset="0"/>
                <a:cs typeface="Arial" pitchFamily="34" charset="0"/>
              </a:rPr>
              <a:t>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7270776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6"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6"/>
          <p:cNvSpPr>
            <a:spLocks noChangeArrowheads="1"/>
          </p:cNvSpPr>
          <p:nvPr/>
        </p:nvSpPr>
        <p:spPr bwMode="auto">
          <a:xfrm>
            <a:off x="1724025" y="960825"/>
            <a:ext cx="3143250" cy="457200"/>
          </a:xfrm>
          <a:prstGeom prst="rect">
            <a:avLst/>
          </a:prstGeom>
          <a:solidFill>
            <a:srgbClr val="F8F8FA"/>
          </a:solidFill>
          <a:ln>
            <a:noFill/>
          </a:ln>
          <a:effectLst>
            <a:innerShdw blurRad="76200">
              <a:srgbClr val="003366"/>
            </a:innerShdw>
          </a:effectLst>
        </p:spPr>
        <p:txBody>
          <a:bodyPr wrap="none" anchor="ctr"/>
          <a:lstStyle/>
          <a:p>
            <a:pPr>
              <a:defRPr/>
            </a:pPr>
            <a:endParaRPr lang="en-GB" sz="1800"/>
          </a:p>
        </p:txBody>
      </p:sp>
      <p:sp>
        <p:nvSpPr>
          <p:cNvPr id="128009" name="Rectangle 9"/>
          <p:cNvSpPr>
            <a:spLocks noChangeArrowheads="1"/>
          </p:cNvSpPr>
          <p:nvPr/>
        </p:nvSpPr>
        <p:spPr bwMode="auto">
          <a:xfrm>
            <a:off x="4017963" y="1066800"/>
            <a:ext cx="540000" cy="2746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Box 17"/>
          <p:cNvSpPr txBox="1"/>
          <p:nvPr/>
        </p:nvSpPr>
        <p:spPr>
          <a:xfrm>
            <a:off x="1790699" y="1019175"/>
            <a:ext cx="3067051" cy="369332"/>
          </a:xfrm>
          <a:prstGeom prst="rect">
            <a:avLst/>
          </a:prstGeom>
          <a:noFill/>
        </p:spPr>
        <p:txBody>
          <a:bodyPr wrap="square" rtlCol="0">
            <a:spAutoFit/>
          </a:bodyPr>
          <a:lstStyle/>
          <a:p>
            <a:r>
              <a:rPr lang="en-GB" sz="1800" b="1" i="1" dirty="0" smtClean="0"/>
              <a:t>EARNINGS</a:t>
            </a:r>
            <a:r>
              <a:rPr lang="en-GB" sz="1800" b="1" dirty="0" smtClean="0"/>
              <a:t> = 0.76 + 1.27</a:t>
            </a:r>
            <a:r>
              <a:rPr lang="en-GB" sz="800" b="1" dirty="0" smtClean="0"/>
              <a:t> </a:t>
            </a:r>
            <a:r>
              <a:rPr lang="en-GB" sz="1800" b="1" i="1" dirty="0" smtClean="0"/>
              <a:t>S</a:t>
            </a:r>
            <a:endParaRPr lang="en-GB" sz="1800" b="1" i="1" dirty="0"/>
          </a:p>
        </p:txBody>
      </p:sp>
      <p:sp>
        <p:nvSpPr>
          <p:cNvPr id="23" name="Text Box 15"/>
          <p:cNvSpPr txBox="1">
            <a:spLocks noChangeArrowheads="1"/>
          </p:cNvSpPr>
          <p:nvPr/>
        </p:nvSpPr>
        <p:spPr bwMode="auto">
          <a:xfrm>
            <a:off x="2411413" y="958850"/>
            <a:ext cx="2667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a:t>^</a:t>
            </a:r>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800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12800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To answer this question, you must refer to the units in which the variables are measured.</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902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10</a:t>
            </a:r>
            <a:endParaRPr lang="en-US" sz="1000">
              <a:solidFill>
                <a:srgbClr val="3366FF"/>
              </a:solidFill>
            </a:endParaRPr>
          </a:p>
        </p:txBody>
      </p:sp>
      <p:sp>
        <p:nvSpPr>
          <p:cNvPr id="12903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dirty="0"/>
              <a:t>S</a:t>
            </a:r>
            <a:r>
              <a:rPr lang="en-GB" sz="1500" b="1" dirty="0"/>
              <a:t> is measured in years (strictly speaking, grades completed), </a:t>
            </a:r>
            <a:r>
              <a:rPr lang="en-GB" sz="1500" b="1" i="1" dirty="0"/>
              <a:t>EARNINGS</a:t>
            </a:r>
            <a:r>
              <a:rPr lang="en-GB" sz="1500" b="1" dirty="0"/>
              <a:t> in dollars per hour.  So the slope coefficient implies that hourly earnings increase by </a:t>
            </a:r>
            <a:r>
              <a:rPr lang="en-GB" sz="1500" b="1" dirty="0" smtClean="0"/>
              <a:t>$1.27 </a:t>
            </a:r>
            <a:r>
              <a:rPr lang="en-GB" sz="1500" b="1" dirty="0"/>
              <a:t>for each extra year of schooling.</a:t>
            </a:r>
          </a:p>
          <a:p>
            <a:pPr>
              <a:spcBef>
                <a:spcPct val="50000"/>
              </a:spcBef>
            </a:pPr>
            <a:endParaRPr lang="en-GB" sz="1500" b="1" i="1"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
        <p:nvSpPr>
          <p:cNvPr id="14" name="Rectangle 13"/>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6"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6"/>
          <p:cNvSpPr>
            <a:spLocks noChangeArrowheads="1"/>
          </p:cNvSpPr>
          <p:nvPr/>
        </p:nvSpPr>
        <p:spPr bwMode="auto">
          <a:xfrm>
            <a:off x="1724025" y="960825"/>
            <a:ext cx="3143250" cy="457200"/>
          </a:xfrm>
          <a:prstGeom prst="rect">
            <a:avLst/>
          </a:prstGeom>
          <a:solidFill>
            <a:srgbClr val="F8F8FA"/>
          </a:solidFill>
          <a:ln>
            <a:noFill/>
          </a:ln>
          <a:effectLst>
            <a:innerShdw blurRad="76200">
              <a:srgbClr val="003366"/>
            </a:innerShdw>
          </a:effectLst>
        </p:spPr>
        <p:txBody>
          <a:bodyPr wrap="none" anchor="ctr"/>
          <a:lstStyle/>
          <a:p>
            <a:pPr>
              <a:defRPr/>
            </a:pPr>
            <a:endParaRPr lang="en-GB" sz="1800"/>
          </a:p>
        </p:txBody>
      </p:sp>
      <p:sp>
        <p:nvSpPr>
          <p:cNvPr id="18" name="Rectangle 9"/>
          <p:cNvSpPr>
            <a:spLocks noChangeArrowheads="1"/>
          </p:cNvSpPr>
          <p:nvPr/>
        </p:nvSpPr>
        <p:spPr bwMode="auto">
          <a:xfrm>
            <a:off x="4017963" y="1066800"/>
            <a:ext cx="540000" cy="2746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Box 18"/>
          <p:cNvSpPr txBox="1"/>
          <p:nvPr/>
        </p:nvSpPr>
        <p:spPr>
          <a:xfrm>
            <a:off x="1790699" y="1019175"/>
            <a:ext cx="3067051" cy="369332"/>
          </a:xfrm>
          <a:prstGeom prst="rect">
            <a:avLst/>
          </a:prstGeom>
          <a:noFill/>
        </p:spPr>
        <p:txBody>
          <a:bodyPr wrap="square" rtlCol="0">
            <a:spAutoFit/>
          </a:bodyPr>
          <a:lstStyle/>
          <a:p>
            <a:r>
              <a:rPr lang="en-GB" sz="1800" b="1" i="1" dirty="0" smtClean="0"/>
              <a:t>EARNINGS</a:t>
            </a:r>
            <a:r>
              <a:rPr lang="en-GB" sz="1800" b="1" dirty="0" smtClean="0"/>
              <a:t> = 0.76 + 1.27</a:t>
            </a:r>
            <a:r>
              <a:rPr lang="en-GB" sz="800" b="1" dirty="0" smtClean="0"/>
              <a:t> </a:t>
            </a:r>
            <a:r>
              <a:rPr lang="en-GB" sz="1800" b="1" i="1" dirty="0" smtClean="0"/>
              <a:t>S</a:t>
            </a:r>
            <a:endParaRPr lang="en-GB" sz="1800" b="1" i="1" dirty="0"/>
          </a:p>
        </p:txBody>
      </p:sp>
      <p:sp>
        <p:nvSpPr>
          <p:cNvPr id="25" name="Text Box 15"/>
          <p:cNvSpPr txBox="1">
            <a:spLocks noChangeArrowheads="1"/>
          </p:cNvSpPr>
          <p:nvPr/>
        </p:nvSpPr>
        <p:spPr bwMode="auto">
          <a:xfrm>
            <a:off x="2411413" y="958850"/>
            <a:ext cx="2667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005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look at a geometrical representation of this interpretation.  To do this, we will enlarge the marked section of the scatter diagram.</a:t>
            </a:r>
          </a:p>
        </p:txBody>
      </p:sp>
      <p:sp>
        <p:nvSpPr>
          <p:cNvPr id="13005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11</a:t>
            </a:r>
            <a:endParaRPr lang="en-US" sz="100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
        <p:nvSpPr>
          <p:cNvPr id="14" name="Rectangle 13"/>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6"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6"/>
          <p:cNvSpPr>
            <a:spLocks noChangeArrowheads="1"/>
          </p:cNvSpPr>
          <p:nvPr/>
        </p:nvSpPr>
        <p:spPr bwMode="auto">
          <a:xfrm>
            <a:off x="1724025" y="960825"/>
            <a:ext cx="3143250" cy="457200"/>
          </a:xfrm>
          <a:prstGeom prst="rect">
            <a:avLst/>
          </a:prstGeom>
          <a:solidFill>
            <a:srgbClr val="F8F8FA"/>
          </a:solidFill>
          <a:ln>
            <a:noFill/>
          </a:ln>
          <a:effectLst>
            <a:innerShdw blurRad="76200">
              <a:srgbClr val="003366"/>
            </a:innerShdw>
          </a:effectLst>
        </p:spPr>
        <p:txBody>
          <a:bodyPr wrap="none" anchor="ctr"/>
          <a:lstStyle/>
          <a:p>
            <a:pPr>
              <a:defRPr/>
            </a:pPr>
            <a:endParaRPr lang="en-GB" sz="1800"/>
          </a:p>
        </p:txBody>
      </p:sp>
      <p:sp>
        <p:nvSpPr>
          <p:cNvPr id="18" name="Rectangle 9"/>
          <p:cNvSpPr>
            <a:spLocks noChangeArrowheads="1"/>
          </p:cNvSpPr>
          <p:nvPr/>
        </p:nvSpPr>
        <p:spPr bwMode="auto">
          <a:xfrm>
            <a:off x="4017963" y="1066800"/>
            <a:ext cx="540000" cy="2746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Box 18"/>
          <p:cNvSpPr txBox="1"/>
          <p:nvPr/>
        </p:nvSpPr>
        <p:spPr>
          <a:xfrm>
            <a:off x="1790699" y="1019175"/>
            <a:ext cx="3067051" cy="369332"/>
          </a:xfrm>
          <a:prstGeom prst="rect">
            <a:avLst/>
          </a:prstGeom>
          <a:noFill/>
        </p:spPr>
        <p:txBody>
          <a:bodyPr wrap="square" rtlCol="0">
            <a:spAutoFit/>
          </a:bodyPr>
          <a:lstStyle/>
          <a:p>
            <a:r>
              <a:rPr lang="en-GB" sz="1800" b="1" i="1" dirty="0" smtClean="0"/>
              <a:t>EARNINGS</a:t>
            </a:r>
            <a:r>
              <a:rPr lang="en-GB" sz="1800" b="1" dirty="0" smtClean="0"/>
              <a:t> = 0.76 + 1.27</a:t>
            </a:r>
            <a:r>
              <a:rPr lang="en-GB" sz="800" b="1" dirty="0" smtClean="0"/>
              <a:t> </a:t>
            </a:r>
            <a:r>
              <a:rPr lang="en-GB" sz="1800" b="1" i="1" dirty="0" smtClean="0"/>
              <a:t>S</a:t>
            </a:r>
            <a:endParaRPr lang="en-GB" sz="1800" b="1" i="1" dirty="0"/>
          </a:p>
        </p:txBody>
      </p:sp>
      <p:sp>
        <p:nvSpPr>
          <p:cNvPr id="26" name="Text Box 15"/>
          <p:cNvSpPr txBox="1">
            <a:spLocks noChangeArrowheads="1"/>
          </p:cNvSpPr>
          <p:nvPr/>
        </p:nvSpPr>
        <p:spPr bwMode="auto">
          <a:xfrm>
            <a:off x="2411413" y="958850"/>
            <a:ext cx="2667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a:t>^</a:t>
            </a:r>
          </a:p>
        </p:txBody>
      </p:sp>
      <p:sp>
        <p:nvSpPr>
          <p:cNvPr id="130058" name="Rectangle 10"/>
          <p:cNvSpPr>
            <a:spLocks noChangeArrowheads="1"/>
          </p:cNvSpPr>
          <p:nvPr/>
        </p:nvSpPr>
        <p:spPr bwMode="auto">
          <a:xfrm>
            <a:off x="4951413" y="4081463"/>
            <a:ext cx="504000" cy="323850"/>
          </a:xfrm>
          <a:prstGeom prst="rect">
            <a:avLst/>
          </a:prstGeom>
          <a:noFill/>
          <a:ln w="9525">
            <a:solidFill>
              <a:schemeClr val="tx1"/>
            </a:solidFill>
            <a:miter lim="800000"/>
            <a:headEnd/>
            <a:tailEnd/>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8787"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regression line indicates that completing 12th grade instead of 11th grade would increase earnings by </a:t>
            </a:r>
            <a:r>
              <a:rPr lang="en-GB" sz="1500" b="1" dirty="0" smtClean="0"/>
              <a:t>$1.27, </a:t>
            </a:r>
            <a:r>
              <a:rPr lang="en-GB" sz="1500" b="1" dirty="0"/>
              <a:t>from $</a:t>
            </a:r>
            <a:r>
              <a:rPr lang="en-GB" sz="1500" b="1" dirty="0" smtClean="0"/>
              <a:t>14.69 </a:t>
            </a:r>
            <a:r>
              <a:rPr lang="en-GB" sz="1500" b="1" dirty="0"/>
              <a:t>to $</a:t>
            </a:r>
            <a:r>
              <a:rPr lang="en-GB" sz="1500" b="1" dirty="0" smtClean="0"/>
              <a:t>15.95, </a:t>
            </a:r>
            <a:r>
              <a:rPr lang="en-GB" sz="1500" b="1" dirty="0"/>
              <a:t>as a general tendency</a:t>
            </a:r>
            <a:r>
              <a:rPr lang="en-GB" sz="1500" b="1" dirty="0" smtClean="0"/>
              <a:t>. (Yes, there is a discrepancy of 0.01, caused by rounding error.) </a:t>
            </a:r>
            <a:endParaRPr lang="en-GB" sz="1500" b="1" dirty="0"/>
          </a:p>
        </p:txBody>
      </p:sp>
      <p:sp>
        <p:nvSpPr>
          <p:cNvPr id="11878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118794" name="Line 10"/>
          <p:cNvSpPr>
            <a:spLocks noChangeShapeType="1"/>
          </p:cNvSpPr>
          <p:nvPr/>
        </p:nvSpPr>
        <p:spPr bwMode="auto">
          <a:xfrm>
            <a:off x="3022600" y="3444874"/>
            <a:ext cx="3511550" cy="3175"/>
          </a:xfrm>
          <a:prstGeom prst="line">
            <a:avLst/>
          </a:prstGeom>
          <a:noFill/>
          <a:ln w="952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795" name="Text Box 11"/>
          <p:cNvSpPr txBox="1">
            <a:spLocks noChangeArrowheads="1"/>
          </p:cNvSpPr>
          <p:nvPr/>
        </p:nvSpPr>
        <p:spPr bwMode="auto">
          <a:xfrm>
            <a:off x="4391025" y="3429000"/>
            <a:ext cx="10668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600" b="1" dirty="0"/>
              <a:t>o</a:t>
            </a:r>
            <a:r>
              <a:rPr lang="en-US" sz="1600" b="1" dirty="0" smtClean="0"/>
              <a:t>ne </a:t>
            </a:r>
            <a:r>
              <a:rPr lang="en-US" sz="1600" b="1" dirty="0"/>
              <a:t>year</a:t>
            </a:r>
          </a:p>
        </p:txBody>
      </p:sp>
      <p:sp>
        <p:nvSpPr>
          <p:cNvPr id="118799" name="Line 15"/>
          <p:cNvSpPr>
            <a:spLocks noChangeShapeType="1"/>
          </p:cNvSpPr>
          <p:nvPr/>
        </p:nvSpPr>
        <p:spPr bwMode="auto">
          <a:xfrm>
            <a:off x="2625725" y="3146425"/>
            <a:ext cx="381000" cy="228600"/>
          </a:xfrm>
          <a:prstGeom prst="line">
            <a:avLst/>
          </a:prstGeom>
          <a:noFill/>
          <a:ln w="952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
        <p:nvSpPr>
          <p:cNvPr id="3" name="TextBox 2"/>
          <p:cNvSpPr txBox="1"/>
          <p:nvPr/>
        </p:nvSpPr>
        <p:spPr>
          <a:xfrm>
            <a:off x="2847975" y="4781550"/>
            <a:ext cx="447675" cy="307777"/>
          </a:xfrm>
          <a:prstGeom prst="rect">
            <a:avLst/>
          </a:prstGeom>
          <a:noFill/>
        </p:spPr>
        <p:txBody>
          <a:bodyPr wrap="square" rtlCol="0">
            <a:spAutoFit/>
          </a:bodyPr>
          <a:lstStyle/>
          <a:p>
            <a:r>
              <a:rPr lang="en-GB" b="1" dirty="0" smtClean="0"/>
              <a:t>11</a:t>
            </a:r>
            <a:endParaRPr lang="en-GB" b="1" dirty="0"/>
          </a:p>
        </p:txBody>
      </p:sp>
      <p:pic>
        <p:nvPicPr>
          <p:cNvPr id="118841" name="Picture 5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22637"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bwMode="auto">
          <a:xfrm>
            <a:off x="1152525" y="4848225"/>
            <a:ext cx="371475" cy="2000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b="0" i="0" u="none" strike="noStrike" cap="none" normalizeH="0" baseline="0" smtClean="0">
              <a:ln>
                <a:noFill/>
              </a:ln>
              <a:solidFill>
                <a:schemeClr val="tx1"/>
              </a:solidFill>
              <a:effectLst/>
              <a:latin typeface="Arial" charset="0"/>
            </a:endParaRPr>
          </a:p>
        </p:txBody>
      </p:sp>
      <p:sp>
        <p:nvSpPr>
          <p:cNvPr id="25" name="TextBox 24"/>
          <p:cNvSpPr txBox="1"/>
          <p:nvPr/>
        </p:nvSpPr>
        <p:spPr>
          <a:xfrm>
            <a:off x="6324600" y="4781550"/>
            <a:ext cx="447675" cy="307777"/>
          </a:xfrm>
          <a:prstGeom prst="rect">
            <a:avLst/>
          </a:prstGeom>
          <a:noFill/>
        </p:spPr>
        <p:txBody>
          <a:bodyPr wrap="square" rtlCol="0">
            <a:spAutoFit/>
          </a:bodyPr>
          <a:lstStyle/>
          <a:p>
            <a:r>
              <a:rPr lang="en-GB" b="1" dirty="0" smtClean="0"/>
              <a:t>12</a:t>
            </a:r>
            <a:endParaRPr lang="en-GB" b="1" dirty="0"/>
          </a:p>
        </p:txBody>
      </p:sp>
      <p:sp>
        <p:nvSpPr>
          <p:cNvPr id="118796" name="Line 12"/>
          <p:cNvSpPr>
            <a:spLocks noChangeShapeType="1"/>
          </p:cNvSpPr>
          <p:nvPr/>
        </p:nvSpPr>
        <p:spPr bwMode="auto">
          <a:xfrm>
            <a:off x="6615113" y="2787650"/>
            <a:ext cx="1587" cy="635000"/>
          </a:xfrm>
          <a:prstGeom prst="line">
            <a:avLst/>
          </a:prstGeom>
          <a:noFill/>
          <a:ln w="952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797" name="Text Box 13"/>
          <p:cNvSpPr txBox="1">
            <a:spLocks noChangeArrowheads="1"/>
          </p:cNvSpPr>
          <p:nvPr/>
        </p:nvSpPr>
        <p:spPr bwMode="auto">
          <a:xfrm>
            <a:off x="6696075" y="3000375"/>
            <a:ext cx="7778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600" b="1" dirty="0" smtClean="0"/>
              <a:t>$1.27</a:t>
            </a:r>
            <a:endParaRPr lang="en-US" sz="1600" b="1" dirty="0"/>
          </a:p>
        </p:txBody>
      </p:sp>
      <p:sp>
        <p:nvSpPr>
          <p:cNvPr id="118800" name="Text Box 16"/>
          <p:cNvSpPr txBox="1">
            <a:spLocks noChangeArrowheads="1"/>
          </p:cNvSpPr>
          <p:nvPr/>
        </p:nvSpPr>
        <p:spPr bwMode="auto">
          <a:xfrm>
            <a:off x="6894513" y="2251075"/>
            <a:ext cx="830262" cy="246221"/>
          </a:xfrm>
          <a:prstGeom prst="rect">
            <a:avLst/>
          </a:prstGeom>
          <a:solidFill>
            <a:schemeClr val="bg1"/>
          </a:solidFill>
          <a:ln>
            <a:noFill/>
          </a:ln>
          <a:effectLst/>
          <a:extLst/>
        </p:spPr>
        <p:txBody>
          <a:bodyPr wrap="square" lIns="0" tIns="0" rIns="0" bIns="0">
            <a:spAutoFit/>
          </a:bodyPr>
          <a:lstStyle/>
          <a:p>
            <a:pPr>
              <a:spcBef>
                <a:spcPct val="50000"/>
              </a:spcBef>
            </a:pPr>
            <a:r>
              <a:rPr lang="en-US" sz="1600" b="1" dirty="0"/>
              <a:t>$</a:t>
            </a:r>
            <a:r>
              <a:rPr lang="en-US" sz="1600" b="1" dirty="0" smtClean="0"/>
              <a:t>15.95</a:t>
            </a:r>
            <a:endParaRPr lang="en-US" sz="1600" b="1" dirty="0"/>
          </a:p>
        </p:txBody>
      </p:sp>
      <p:sp>
        <p:nvSpPr>
          <p:cNvPr id="118801" name="Line 17"/>
          <p:cNvSpPr>
            <a:spLocks noChangeShapeType="1"/>
          </p:cNvSpPr>
          <p:nvPr/>
        </p:nvSpPr>
        <p:spPr bwMode="auto">
          <a:xfrm flipV="1">
            <a:off x="6604000" y="2500313"/>
            <a:ext cx="381000" cy="228600"/>
          </a:xfrm>
          <a:prstGeom prst="line">
            <a:avLst/>
          </a:prstGeom>
          <a:noFill/>
          <a:ln w="9525">
            <a:solidFill>
              <a:schemeClr val="tx1"/>
            </a:solidFill>
            <a:round/>
            <a:headEnd type="triangle" w="sm" len="med"/>
            <a:tailEnd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798" name="Text Box 14"/>
          <p:cNvSpPr txBox="1">
            <a:spLocks noChangeArrowheads="1"/>
          </p:cNvSpPr>
          <p:nvPr/>
        </p:nvSpPr>
        <p:spPr bwMode="auto">
          <a:xfrm>
            <a:off x="2182813" y="2887663"/>
            <a:ext cx="76676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600" b="1" dirty="0"/>
              <a:t>$</a:t>
            </a:r>
            <a:r>
              <a:rPr lang="en-US" sz="1600" b="1" dirty="0" smtClean="0"/>
              <a:t>14.69</a:t>
            </a:r>
            <a:endParaRPr lang="en-US" sz="16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011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You should ask yourself whether this is a plausible figure.  If it is implausible, this could be a sign that your model is misspecified in some way.</a:t>
            </a:r>
          </a:p>
        </p:txBody>
      </p:sp>
      <p:sp>
        <p:nvSpPr>
          <p:cNvPr id="90135" name="Text Box 2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13</a:t>
            </a:r>
            <a:endParaRPr lang="en-US" sz="100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
        <p:nvSpPr>
          <p:cNvPr id="17" name="Rectangle 16"/>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17"/>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Rectangle 24"/>
          <p:cNvSpPr>
            <a:spLocks noChangeArrowheads="1"/>
          </p:cNvSpPr>
          <p:nvPr/>
        </p:nvSpPr>
        <p:spPr bwMode="auto">
          <a:xfrm>
            <a:off x="1724025" y="960825"/>
            <a:ext cx="3143250" cy="457200"/>
          </a:xfrm>
          <a:prstGeom prst="rect">
            <a:avLst/>
          </a:prstGeom>
          <a:solidFill>
            <a:srgbClr val="F8F8FA"/>
          </a:solidFill>
          <a:ln>
            <a:noFill/>
          </a:ln>
          <a:effectLst>
            <a:innerShdw blurRad="76200">
              <a:srgbClr val="003366"/>
            </a:innerShdw>
          </a:effectLst>
        </p:spPr>
        <p:txBody>
          <a:bodyPr wrap="none" anchor="ctr"/>
          <a:lstStyle/>
          <a:p>
            <a:pPr>
              <a:defRPr/>
            </a:pPr>
            <a:endParaRPr lang="en-GB" sz="1800"/>
          </a:p>
        </p:txBody>
      </p:sp>
      <p:sp>
        <p:nvSpPr>
          <p:cNvPr id="26" name="Rectangle 9"/>
          <p:cNvSpPr>
            <a:spLocks noChangeArrowheads="1"/>
          </p:cNvSpPr>
          <p:nvPr/>
        </p:nvSpPr>
        <p:spPr bwMode="auto">
          <a:xfrm>
            <a:off x="4017963" y="1066800"/>
            <a:ext cx="540000" cy="2746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Box 26"/>
          <p:cNvSpPr txBox="1"/>
          <p:nvPr/>
        </p:nvSpPr>
        <p:spPr>
          <a:xfrm>
            <a:off x="1790699" y="1019175"/>
            <a:ext cx="3067051" cy="369332"/>
          </a:xfrm>
          <a:prstGeom prst="rect">
            <a:avLst/>
          </a:prstGeom>
          <a:noFill/>
        </p:spPr>
        <p:txBody>
          <a:bodyPr wrap="square" rtlCol="0">
            <a:spAutoFit/>
          </a:bodyPr>
          <a:lstStyle/>
          <a:p>
            <a:r>
              <a:rPr lang="en-GB" sz="1800" b="1" i="1" dirty="0" smtClean="0"/>
              <a:t>EARNINGS</a:t>
            </a:r>
            <a:r>
              <a:rPr lang="en-GB" sz="1800" b="1" dirty="0" smtClean="0"/>
              <a:t> = 0.76 + 1.27</a:t>
            </a:r>
            <a:r>
              <a:rPr lang="en-GB" sz="800" b="1" dirty="0" smtClean="0"/>
              <a:t> </a:t>
            </a:r>
            <a:r>
              <a:rPr lang="en-GB" sz="1800" b="1" i="1" dirty="0" smtClean="0"/>
              <a:t>S</a:t>
            </a:r>
            <a:endParaRPr lang="en-GB" sz="1800" b="1" i="1" dirty="0"/>
          </a:p>
        </p:txBody>
      </p:sp>
      <p:sp>
        <p:nvSpPr>
          <p:cNvPr id="28" name="Text Box 15"/>
          <p:cNvSpPr txBox="1">
            <a:spLocks noChangeArrowheads="1"/>
          </p:cNvSpPr>
          <p:nvPr/>
        </p:nvSpPr>
        <p:spPr bwMode="auto">
          <a:xfrm>
            <a:off x="2411413" y="958850"/>
            <a:ext cx="2667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107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14</a:t>
            </a:r>
            <a:endParaRPr lang="en-US" sz="1000">
              <a:solidFill>
                <a:srgbClr val="3366FF"/>
              </a:solidFill>
            </a:endParaRPr>
          </a:p>
        </p:txBody>
      </p:sp>
      <p:sp>
        <p:nvSpPr>
          <p:cNvPr id="13108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 low levels of education it might be plausible.  But for high levels it would seem to be an underestimate.</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
        <p:nvSpPr>
          <p:cNvPr id="14" name="Rectangle 13"/>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15"/>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7"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a:spLocks noChangeArrowheads="1"/>
          </p:cNvSpPr>
          <p:nvPr/>
        </p:nvSpPr>
        <p:spPr bwMode="auto">
          <a:xfrm>
            <a:off x="1724025" y="960825"/>
            <a:ext cx="3143250" cy="457200"/>
          </a:xfrm>
          <a:prstGeom prst="rect">
            <a:avLst/>
          </a:prstGeom>
          <a:solidFill>
            <a:srgbClr val="F8F8FA"/>
          </a:solidFill>
          <a:ln>
            <a:noFill/>
          </a:ln>
          <a:effectLst>
            <a:innerShdw blurRad="76200">
              <a:srgbClr val="003366"/>
            </a:innerShdw>
          </a:effectLst>
        </p:spPr>
        <p:txBody>
          <a:bodyPr wrap="none" anchor="ctr"/>
          <a:lstStyle/>
          <a:p>
            <a:pPr>
              <a:defRPr/>
            </a:pPr>
            <a:endParaRPr lang="en-GB" sz="1800"/>
          </a:p>
        </p:txBody>
      </p:sp>
      <p:sp>
        <p:nvSpPr>
          <p:cNvPr id="19" name="Rectangle 9"/>
          <p:cNvSpPr>
            <a:spLocks noChangeArrowheads="1"/>
          </p:cNvSpPr>
          <p:nvPr/>
        </p:nvSpPr>
        <p:spPr bwMode="auto">
          <a:xfrm>
            <a:off x="4017963" y="1066800"/>
            <a:ext cx="540000" cy="2746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Box 24"/>
          <p:cNvSpPr txBox="1"/>
          <p:nvPr/>
        </p:nvSpPr>
        <p:spPr>
          <a:xfrm>
            <a:off x="1790699" y="1019175"/>
            <a:ext cx="3067051" cy="369332"/>
          </a:xfrm>
          <a:prstGeom prst="rect">
            <a:avLst/>
          </a:prstGeom>
          <a:noFill/>
        </p:spPr>
        <p:txBody>
          <a:bodyPr wrap="square" rtlCol="0">
            <a:spAutoFit/>
          </a:bodyPr>
          <a:lstStyle/>
          <a:p>
            <a:r>
              <a:rPr lang="en-GB" sz="1800" b="1" i="1" dirty="0" smtClean="0"/>
              <a:t>EARNINGS</a:t>
            </a:r>
            <a:r>
              <a:rPr lang="en-GB" sz="1800" b="1" dirty="0" smtClean="0"/>
              <a:t> = 0.76 + 1.27</a:t>
            </a:r>
            <a:r>
              <a:rPr lang="en-GB" sz="800" b="1" dirty="0" smtClean="0"/>
              <a:t> </a:t>
            </a:r>
            <a:r>
              <a:rPr lang="en-GB" sz="1800" b="1" i="1" dirty="0" smtClean="0"/>
              <a:t>S</a:t>
            </a:r>
            <a:endParaRPr lang="en-GB" sz="1800" b="1" i="1" dirty="0"/>
          </a:p>
        </p:txBody>
      </p:sp>
      <p:sp>
        <p:nvSpPr>
          <p:cNvPr id="26" name="Text Box 15"/>
          <p:cNvSpPr txBox="1">
            <a:spLocks noChangeArrowheads="1"/>
          </p:cNvSpPr>
          <p:nvPr/>
        </p:nvSpPr>
        <p:spPr bwMode="auto">
          <a:xfrm>
            <a:off x="2411413" y="958850"/>
            <a:ext cx="2667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a: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210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15</a:t>
            </a:r>
            <a:endParaRPr lang="en-US" sz="1000">
              <a:solidFill>
                <a:srgbClr val="3366FF"/>
              </a:solidFill>
            </a:endParaRPr>
          </a:p>
        </p:txBody>
      </p:sp>
      <p:sp>
        <p:nvSpPr>
          <p:cNvPr id="13210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What about the constant term?  (Try to answer this question yourself before continuing with this sequence.)</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
        <p:nvSpPr>
          <p:cNvPr id="14" name="Rectangle 13"/>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15"/>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7"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8"/>
          <p:cNvSpPr>
            <a:spLocks noChangeArrowheads="1"/>
          </p:cNvSpPr>
          <p:nvPr/>
        </p:nvSpPr>
        <p:spPr bwMode="auto">
          <a:xfrm>
            <a:off x="1724025" y="960825"/>
            <a:ext cx="3143250" cy="457200"/>
          </a:xfrm>
          <a:prstGeom prst="rect">
            <a:avLst/>
          </a:prstGeom>
          <a:solidFill>
            <a:srgbClr val="F8F8FA"/>
          </a:solidFill>
          <a:ln>
            <a:noFill/>
          </a:ln>
          <a:effectLst>
            <a:innerShdw blurRad="76200">
              <a:srgbClr val="003366"/>
            </a:innerShdw>
          </a:effectLst>
        </p:spPr>
        <p:txBody>
          <a:bodyPr wrap="none" anchor="ctr"/>
          <a:lstStyle/>
          <a:p>
            <a:pPr>
              <a:defRPr/>
            </a:pPr>
            <a:endParaRPr lang="en-GB" sz="1800"/>
          </a:p>
        </p:txBody>
      </p:sp>
      <p:sp>
        <p:nvSpPr>
          <p:cNvPr id="23" name="Rectangle 9"/>
          <p:cNvSpPr>
            <a:spLocks noChangeArrowheads="1"/>
          </p:cNvSpPr>
          <p:nvPr/>
        </p:nvSpPr>
        <p:spPr bwMode="auto">
          <a:xfrm>
            <a:off x="3303588" y="1066800"/>
            <a:ext cx="540000" cy="2746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Box 24"/>
          <p:cNvSpPr txBox="1"/>
          <p:nvPr/>
        </p:nvSpPr>
        <p:spPr>
          <a:xfrm>
            <a:off x="1790699" y="1019175"/>
            <a:ext cx="3067051" cy="369332"/>
          </a:xfrm>
          <a:prstGeom prst="rect">
            <a:avLst/>
          </a:prstGeom>
          <a:noFill/>
        </p:spPr>
        <p:txBody>
          <a:bodyPr wrap="square" rtlCol="0">
            <a:spAutoFit/>
          </a:bodyPr>
          <a:lstStyle/>
          <a:p>
            <a:r>
              <a:rPr lang="en-GB" sz="1800" b="1" i="1" dirty="0" smtClean="0"/>
              <a:t>EARNINGS</a:t>
            </a:r>
            <a:r>
              <a:rPr lang="en-GB" sz="1800" b="1" dirty="0" smtClean="0"/>
              <a:t> = 0.76 + 1.27</a:t>
            </a:r>
            <a:r>
              <a:rPr lang="en-GB" sz="800" b="1" dirty="0" smtClean="0"/>
              <a:t> </a:t>
            </a:r>
            <a:r>
              <a:rPr lang="en-GB" sz="1800" b="1" i="1" dirty="0" smtClean="0"/>
              <a:t>S</a:t>
            </a:r>
            <a:endParaRPr lang="en-GB" sz="1800" b="1" i="1" dirty="0"/>
          </a:p>
        </p:txBody>
      </p:sp>
      <p:sp>
        <p:nvSpPr>
          <p:cNvPr id="26" name="Text Box 15"/>
          <p:cNvSpPr txBox="1">
            <a:spLocks noChangeArrowheads="1"/>
          </p:cNvSpPr>
          <p:nvPr/>
        </p:nvSpPr>
        <p:spPr bwMode="auto">
          <a:xfrm>
            <a:off x="2411413" y="958850"/>
            <a:ext cx="2667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a: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312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16</a:t>
            </a:r>
            <a:endParaRPr lang="en-US" sz="1000">
              <a:solidFill>
                <a:srgbClr val="3366FF"/>
              </a:solidFill>
            </a:endParaRPr>
          </a:p>
        </p:txBody>
      </p:sp>
      <p:sp>
        <p:nvSpPr>
          <p:cNvPr id="13312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Literally, the constant indicates that an individual with no years of education would </a:t>
            </a:r>
            <a:r>
              <a:rPr lang="en-GB" sz="1500" b="1" dirty="0" smtClean="0"/>
              <a:t>earn $0.76 </a:t>
            </a:r>
            <a:r>
              <a:rPr lang="en-GB" sz="1500" b="1" dirty="0"/>
              <a:t>per </a:t>
            </a:r>
            <a:r>
              <a:rPr lang="en-GB" sz="1500" b="1" dirty="0" smtClean="0"/>
              <a:t>hour.</a:t>
            </a:r>
            <a:endParaRPr lang="en-GB" sz="1500" b="1"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
        <p:nvSpPr>
          <p:cNvPr id="14" name="Rectangle 13"/>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15"/>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7"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a:spLocks noChangeArrowheads="1"/>
          </p:cNvSpPr>
          <p:nvPr/>
        </p:nvSpPr>
        <p:spPr bwMode="auto">
          <a:xfrm>
            <a:off x="1724025" y="960825"/>
            <a:ext cx="3143250" cy="457200"/>
          </a:xfrm>
          <a:prstGeom prst="rect">
            <a:avLst/>
          </a:prstGeom>
          <a:solidFill>
            <a:srgbClr val="F8F8FA"/>
          </a:solidFill>
          <a:ln>
            <a:noFill/>
          </a:ln>
          <a:effectLst>
            <a:innerShdw blurRad="76200">
              <a:srgbClr val="003366"/>
            </a:innerShdw>
          </a:effectLst>
        </p:spPr>
        <p:txBody>
          <a:bodyPr wrap="none" anchor="ctr"/>
          <a:lstStyle/>
          <a:p>
            <a:pPr>
              <a:defRPr/>
            </a:pPr>
            <a:endParaRPr lang="en-GB" sz="1800"/>
          </a:p>
        </p:txBody>
      </p:sp>
      <p:sp>
        <p:nvSpPr>
          <p:cNvPr id="19" name="Rectangle 9"/>
          <p:cNvSpPr>
            <a:spLocks noChangeArrowheads="1"/>
          </p:cNvSpPr>
          <p:nvPr/>
        </p:nvSpPr>
        <p:spPr bwMode="auto">
          <a:xfrm>
            <a:off x="3303588" y="1066800"/>
            <a:ext cx="540000" cy="2746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Box 24"/>
          <p:cNvSpPr txBox="1"/>
          <p:nvPr/>
        </p:nvSpPr>
        <p:spPr>
          <a:xfrm>
            <a:off x="1790699" y="1019175"/>
            <a:ext cx="3067051" cy="369332"/>
          </a:xfrm>
          <a:prstGeom prst="rect">
            <a:avLst/>
          </a:prstGeom>
          <a:noFill/>
        </p:spPr>
        <p:txBody>
          <a:bodyPr wrap="square" rtlCol="0">
            <a:spAutoFit/>
          </a:bodyPr>
          <a:lstStyle/>
          <a:p>
            <a:r>
              <a:rPr lang="en-GB" sz="1800" b="1" i="1" dirty="0" smtClean="0"/>
              <a:t>EARNINGS</a:t>
            </a:r>
            <a:r>
              <a:rPr lang="en-GB" sz="1800" b="1" dirty="0" smtClean="0"/>
              <a:t> = 0.76 + 1.27</a:t>
            </a:r>
            <a:r>
              <a:rPr lang="en-GB" sz="800" b="1" dirty="0" smtClean="0"/>
              <a:t> </a:t>
            </a:r>
            <a:r>
              <a:rPr lang="en-GB" sz="1800" b="1" i="1" dirty="0" smtClean="0"/>
              <a:t>S</a:t>
            </a:r>
            <a:endParaRPr lang="en-GB" sz="1800" b="1" i="1" dirty="0"/>
          </a:p>
        </p:txBody>
      </p:sp>
      <p:sp>
        <p:nvSpPr>
          <p:cNvPr id="26" name="Text Box 15"/>
          <p:cNvSpPr txBox="1">
            <a:spLocks noChangeArrowheads="1"/>
          </p:cNvSpPr>
          <p:nvPr/>
        </p:nvSpPr>
        <p:spPr bwMode="auto">
          <a:xfrm>
            <a:off x="2411413" y="958850"/>
            <a:ext cx="2667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a: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414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17</a:t>
            </a:r>
            <a:endParaRPr lang="en-US" sz="1000">
              <a:solidFill>
                <a:srgbClr val="3366FF"/>
              </a:solidFill>
            </a:endParaRPr>
          </a:p>
        </p:txBody>
      </p:sp>
      <p:sp>
        <p:nvSpPr>
          <p:cNvPr id="13415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This </a:t>
            </a:r>
            <a:r>
              <a:rPr lang="en-GB" sz="1500" b="1" dirty="0" smtClean="0"/>
              <a:t>is an unreasonably small amount and does not make sense.</a:t>
            </a:r>
            <a:endParaRPr lang="en-GB" sz="1500" b="1"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
        <p:nvSpPr>
          <p:cNvPr id="14" name="Rectangle 13"/>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15"/>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7"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a:spLocks noChangeArrowheads="1"/>
          </p:cNvSpPr>
          <p:nvPr/>
        </p:nvSpPr>
        <p:spPr bwMode="auto">
          <a:xfrm>
            <a:off x="1724025" y="960825"/>
            <a:ext cx="3143250" cy="457200"/>
          </a:xfrm>
          <a:prstGeom prst="rect">
            <a:avLst/>
          </a:prstGeom>
          <a:solidFill>
            <a:srgbClr val="F8F8FA"/>
          </a:solidFill>
          <a:ln>
            <a:noFill/>
          </a:ln>
          <a:effectLst>
            <a:innerShdw blurRad="76200">
              <a:srgbClr val="003366"/>
            </a:innerShdw>
          </a:effectLst>
        </p:spPr>
        <p:txBody>
          <a:bodyPr wrap="none" anchor="ctr"/>
          <a:lstStyle/>
          <a:p>
            <a:pPr>
              <a:defRPr/>
            </a:pPr>
            <a:endParaRPr lang="en-GB" sz="1800"/>
          </a:p>
        </p:txBody>
      </p:sp>
      <p:sp>
        <p:nvSpPr>
          <p:cNvPr id="19" name="Rectangle 9"/>
          <p:cNvSpPr>
            <a:spLocks noChangeArrowheads="1"/>
          </p:cNvSpPr>
          <p:nvPr/>
        </p:nvSpPr>
        <p:spPr bwMode="auto">
          <a:xfrm>
            <a:off x="3303588" y="1066800"/>
            <a:ext cx="540000" cy="2746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Box 24"/>
          <p:cNvSpPr txBox="1"/>
          <p:nvPr/>
        </p:nvSpPr>
        <p:spPr>
          <a:xfrm>
            <a:off x="1790699" y="1019175"/>
            <a:ext cx="3067051" cy="369332"/>
          </a:xfrm>
          <a:prstGeom prst="rect">
            <a:avLst/>
          </a:prstGeom>
          <a:noFill/>
        </p:spPr>
        <p:txBody>
          <a:bodyPr wrap="square" rtlCol="0">
            <a:spAutoFit/>
          </a:bodyPr>
          <a:lstStyle/>
          <a:p>
            <a:r>
              <a:rPr lang="en-GB" sz="1800" b="1" i="1" dirty="0" smtClean="0"/>
              <a:t>EARNINGS</a:t>
            </a:r>
            <a:r>
              <a:rPr lang="en-GB" sz="1800" b="1" dirty="0" smtClean="0"/>
              <a:t> = 0.76 + 1.27</a:t>
            </a:r>
            <a:r>
              <a:rPr lang="en-GB" sz="800" b="1" dirty="0" smtClean="0"/>
              <a:t> </a:t>
            </a:r>
            <a:r>
              <a:rPr lang="en-GB" sz="1800" b="1" i="1" dirty="0" smtClean="0"/>
              <a:t>S</a:t>
            </a:r>
            <a:endParaRPr lang="en-GB" sz="1800" b="1" i="1" dirty="0"/>
          </a:p>
        </p:txBody>
      </p:sp>
      <p:sp>
        <p:nvSpPr>
          <p:cNvPr id="26" name="Text Box 15"/>
          <p:cNvSpPr txBox="1">
            <a:spLocks noChangeArrowheads="1"/>
          </p:cNvSpPr>
          <p:nvPr/>
        </p:nvSpPr>
        <p:spPr bwMode="auto">
          <a:xfrm>
            <a:off x="2411413" y="958850"/>
            <a:ext cx="2667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a: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17"/>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390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18</a:t>
            </a:r>
            <a:endParaRPr lang="en-US" sz="1000">
              <a:solidFill>
                <a:srgbClr val="3366FF"/>
              </a:solidFill>
            </a:endParaRPr>
          </a:p>
        </p:txBody>
      </p:sp>
      <p:sp>
        <p:nvSpPr>
          <p:cNvPr id="12391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 safe solution to the problem is to limit the interpretation to the range of the sample data, and to refuse to extrapolate on the ground that we have no evidence outside the data range. </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
        <p:nvSpPr>
          <p:cNvPr id="22" name="Line 6"/>
          <p:cNvSpPr>
            <a:spLocks noChangeShapeType="1"/>
          </p:cNvSpPr>
          <p:nvPr/>
        </p:nvSpPr>
        <p:spPr bwMode="auto">
          <a:xfrm>
            <a:off x="3659188" y="1885575"/>
            <a:ext cx="0" cy="2880000"/>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Line 7"/>
          <p:cNvSpPr>
            <a:spLocks noChangeShapeType="1"/>
          </p:cNvSpPr>
          <p:nvPr/>
        </p:nvSpPr>
        <p:spPr bwMode="auto">
          <a:xfrm>
            <a:off x="8170863" y="1886850"/>
            <a:ext cx="0" cy="2880000"/>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22"/>
          <p:cNvSpPr>
            <a:spLocks noChangeArrowheads="1"/>
          </p:cNvSpPr>
          <p:nvPr/>
        </p:nvSpPr>
        <p:spPr bwMode="auto">
          <a:xfrm>
            <a:off x="1724025" y="960825"/>
            <a:ext cx="3143250" cy="457200"/>
          </a:xfrm>
          <a:prstGeom prst="rect">
            <a:avLst/>
          </a:prstGeom>
          <a:solidFill>
            <a:srgbClr val="F8F8FA"/>
          </a:solidFill>
          <a:ln>
            <a:noFill/>
          </a:ln>
          <a:effectLst>
            <a:innerShdw blurRad="76200">
              <a:srgbClr val="003366"/>
            </a:innerShdw>
          </a:effectLst>
        </p:spPr>
        <p:txBody>
          <a:bodyPr wrap="none" anchor="ctr"/>
          <a:lstStyle/>
          <a:p>
            <a:pPr>
              <a:defRPr/>
            </a:pPr>
            <a:endParaRPr lang="en-GB" sz="1800"/>
          </a:p>
        </p:txBody>
      </p:sp>
      <p:sp>
        <p:nvSpPr>
          <p:cNvPr id="24" name="Rectangle 9"/>
          <p:cNvSpPr>
            <a:spLocks noChangeArrowheads="1"/>
          </p:cNvSpPr>
          <p:nvPr/>
        </p:nvSpPr>
        <p:spPr bwMode="auto">
          <a:xfrm>
            <a:off x="3303588" y="1066800"/>
            <a:ext cx="540000" cy="2746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Box 24"/>
          <p:cNvSpPr txBox="1"/>
          <p:nvPr/>
        </p:nvSpPr>
        <p:spPr>
          <a:xfrm>
            <a:off x="1790699" y="1019175"/>
            <a:ext cx="3067051" cy="369332"/>
          </a:xfrm>
          <a:prstGeom prst="rect">
            <a:avLst/>
          </a:prstGeom>
          <a:noFill/>
        </p:spPr>
        <p:txBody>
          <a:bodyPr wrap="square" rtlCol="0">
            <a:spAutoFit/>
          </a:bodyPr>
          <a:lstStyle/>
          <a:p>
            <a:r>
              <a:rPr lang="en-GB" sz="1800" b="1" i="1" dirty="0" smtClean="0"/>
              <a:t>EARNINGS</a:t>
            </a:r>
            <a:r>
              <a:rPr lang="en-GB" sz="1800" b="1" dirty="0" smtClean="0"/>
              <a:t> = 0.76 + 1.27</a:t>
            </a:r>
            <a:r>
              <a:rPr lang="en-GB" sz="800" b="1" dirty="0" smtClean="0"/>
              <a:t> </a:t>
            </a:r>
            <a:r>
              <a:rPr lang="en-GB" sz="1800" b="1" i="1" dirty="0" smtClean="0"/>
              <a:t>S</a:t>
            </a:r>
            <a:endParaRPr lang="en-GB" sz="1800" b="1" i="1" dirty="0"/>
          </a:p>
        </p:txBody>
      </p:sp>
      <p:sp>
        <p:nvSpPr>
          <p:cNvPr id="26" name="Text Box 15"/>
          <p:cNvSpPr txBox="1">
            <a:spLocks noChangeArrowheads="1"/>
          </p:cNvSpPr>
          <p:nvPr/>
        </p:nvSpPr>
        <p:spPr bwMode="auto">
          <a:xfrm>
            <a:off x="2411413" y="958850"/>
            <a:ext cx="2667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29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8294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
        <p:nvSpPr>
          <p:cNvPr id="829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scatter diagram shows hourly earnings in </a:t>
            </a:r>
            <a:r>
              <a:rPr lang="en-GB" sz="1500" b="1" dirty="0" smtClean="0"/>
              <a:t>2011 </a:t>
            </a:r>
            <a:r>
              <a:rPr lang="en-GB" sz="1500" b="1" dirty="0"/>
              <a:t>plotted against years of schooling, defined as highest grade completed, for a sample of </a:t>
            </a:r>
            <a:r>
              <a:rPr lang="en-GB" sz="1500" b="1" dirty="0" smtClean="0"/>
              <a:t>500 </a:t>
            </a:r>
            <a:r>
              <a:rPr lang="en-GB" sz="1500" b="1" dirty="0"/>
              <a:t>respondents from the National Longitudinal Survey of </a:t>
            </a:r>
            <a:r>
              <a:rPr lang="en-GB" sz="1500" b="1" dirty="0" smtClean="0"/>
              <a:t>Youth 1997–.</a:t>
            </a:r>
            <a:endParaRPr lang="en-GB" sz="1500" b="1" dirty="0">
              <a:latin typeface="Times New Roman" pitchFamily="18" charset="0"/>
            </a:endParaRPr>
          </a:p>
        </p:txBody>
      </p:sp>
      <p:pic>
        <p:nvPicPr>
          <p:cNvPr id="11981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517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19</a:t>
            </a:r>
            <a:endParaRPr lang="en-US" sz="1000">
              <a:solidFill>
                <a:srgbClr val="3366FF"/>
              </a:solidFill>
            </a:endParaRPr>
          </a:p>
        </p:txBody>
      </p:sp>
      <p:sp>
        <p:nvSpPr>
          <p:cNvPr id="135180"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With this explanation, the only function of the constant term is to enable you to draw the regression line at the correct height on the scatter diagram.  It has no meaning of its own.</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
        <p:nvSpPr>
          <p:cNvPr id="18" name="Rectangle 17"/>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9" name="Rectangle 18"/>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0"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Line 6"/>
          <p:cNvSpPr>
            <a:spLocks noChangeShapeType="1"/>
          </p:cNvSpPr>
          <p:nvPr/>
        </p:nvSpPr>
        <p:spPr bwMode="auto">
          <a:xfrm>
            <a:off x="3659188" y="1885575"/>
            <a:ext cx="0" cy="2880000"/>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Line 7"/>
          <p:cNvSpPr>
            <a:spLocks noChangeShapeType="1"/>
          </p:cNvSpPr>
          <p:nvPr/>
        </p:nvSpPr>
        <p:spPr bwMode="auto">
          <a:xfrm>
            <a:off x="8170863" y="1886850"/>
            <a:ext cx="0" cy="2880000"/>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28"/>
          <p:cNvSpPr>
            <a:spLocks noChangeArrowheads="1"/>
          </p:cNvSpPr>
          <p:nvPr/>
        </p:nvSpPr>
        <p:spPr bwMode="auto">
          <a:xfrm>
            <a:off x="1724025" y="960825"/>
            <a:ext cx="3143250" cy="457200"/>
          </a:xfrm>
          <a:prstGeom prst="rect">
            <a:avLst/>
          </a:prstGeom>
          <a:solidFill>
            <a:srgbClr val="F8F8FA"/>
          </a:solidFill>
          <a:ln>
            <a:noFill/>
          </a:ln>
          <a:effectLst>
            <a:innerShdw blurRad="76200">
              <a:srgbClr val="003366"/>
            </a:innerShdw>
          </a:effectLst>
        </p:spPr>
        <p:txBody>
          <a:bodyPr wrap="none" anchor="ctr"/>
          <a:lstStyle/>
          <a:p>
            <a:pPr>
              <a:defRPr/>
            </a:pPr>
            <a:endParaRPr lang="en-GB" sz="1800"/>
          </a:p>
        </p:txBody>
      </p:sp>
      <p:sp>
        <p:nvSpPr>
          <p:cNvPr id="30" name="Rectangle 9"/>
          <p:cNvSpPr>
            <a:spLocks noChangeArrowheads="1"/>
          </p:cNvSpPr>
          <p:nvPr/>
        </p:nvSpPr>
        <p:spPr bwMode="auto">
          <a:xfrm>
            <a:off x="3303588" y="1066800"/>
            <a:ext cx="540000" cy="2746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TextBox 30"/>
          <p:cNvSpPr txBox="1"/>
          <p:nvPr/>
        </p:nvSpPr>
        <p:spPr>
          <a:xfrm>
            <a:off x="1790699" y="1019175"/>
            <a:ext cx="3067051" cy="369332"/>
          </a:xfrm>
          <a:prstGeom prst="rect">
            <a:avLst/>
          </a:prstGeom>
          <a:noFill/>
        </p:spPr>
        <p:txBody>
          <a:bodyPr wrap="square" rtlCol="0">
            <a:spAutoFit/>
          </a:bodyPr>
          <a:lstStyle/>
          <a:p>
            <a:r>
              <a:rPr lang="en-GB" sz="1800" b="1" i="1" dirty="0" smtClean="0"/>
              <a:t>EARNINGS</a:t>
            </a:r>
            <a:r>
              <a:rPr lang="en-GB" sz="1800" b="1" dirty="0" smtClean="0"/>
              <a:t> = 0.76 + 1.27</a:t>
            </a:r>
            <a:r>
              <a:rPr lang="en-GB" sz="800" b="1" dirty="0" smtClean="0"/>
              <a:t> </a:t>
            </a:r>
            <a:r>
              <a:rPr lang="en-GB" sz="1800" b="1" i="1" dirty="0" smtClean="0"/>
              <a:t>S</a:t>
            </a:r>
            <a:endParaRPr lang="en-GB" sz="1800" b="1" i="1" dirty="0"/>
          </a:p>
        </p:txBody>
      </p:sp>
      <p:sp>
        <p:nvSpPr>
          <p:cNvPr id="32" name="Text Box 15"/>
          <p:cNvSpPr txBox="1">
            <a:spLocks noChangeArrowheads="1"/>
          </p:cNvSpPr>
          <p:nvPr/>
        </p:nvSpPr>
        <p:spPr bwMode="auto">
          <a:xfrm>
            <a:off x="2411413" y="958850"/>
            <a:ext cx="2667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a: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704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20</a:t>
            </a:r>
          </a:p>
        </p:txBody>
      </p:sp>
      <p:sp>
        <p:nvSpPr>
          <p:cNvPr id="8704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Another solution is to explore the possibility that the true relationship is </a:t>
            </a:r>
            <a:r>
              <a:rPr lang="en-GB" sz="1500" b="1" dirty="0" smtClean="0"/>
              <a:t>nonlinear (see the red curve) and </a:t>
            </a:r>
            <a:r>
              <a:rPr lang="en-GB" sz="1500" b="1" dirty="0"/>
              <a:t>that we are approximating it with a linear regression.  We will soon extend the regression technique to fit nonlinear models. </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
        <p:nvSpPr>
          <p:cNvPr id="14" name="Rectangle 13"/>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14"/>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16"/>
          <p:cNvSpPr>
            <a:spLocks noChangeArrowheads="1"/>
          </p:cNvSpPr>
          <p:nvPr/>
        </p:nvSpPr>
        <p:spPr bwMode="auto">
          <a:xfrm>
            <a:off x="1724025" y="960825"/>
            <a:ext cx="3143250" cy="457200"/>
          </a:xfrm>
          <a:prstGeom prst="rect">
            <a:avLst/>
          </a:prstGeom>
          <a:solidFill>
            <a:srgbClr val="F8F8FA"/>
          </a:solidFill>
          <a:ln>
            <a:noFill/>
          </a:ln>
          <a:effectLst>
            <a:innerShdw blurRad="76200">
              <a:srgbClr val="003366"/>
            </a:innerShdw>
          </a:effectLst>
        </p:spPr>
        <p:txBody>
          <a:bodyPr wrap="none" anchor="ctr"/>
          <a:lstStyle/>
          <a:p>
            <a:pPr>
              <a:defRPr/>
            </a:pPr>
            <a:endParaRPr lang="en-GB" sz="1800"/>
          </a:p>
        </p:txBody>
      </p:sp>
      <p:sp>
        <p:nvSpPr>
          <p:cNvPr id="18" name="Rectangle 9"/>
          <p:cNvSpPr>
            <a:spLocks noChangeArrowheads="1"/>
          </p:cNvSpPr>
          <p:nvPr/>
        </p:nvSpPr>
        <p:spPr bwMode="auto">
          <a:xfrm>
            <a:off x="3303588" y="1066800"/>
            <a:ext cx="540000" cy="2746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TextBox 23"/>
          <p:cNvSpPr txBox="1"/>
          <p:nvPr/>
        </p:nvSpPr>
        <p:spPr>
          <a:xfrm>
            <a:off x="1790699" y="1019175"/>
            <a:ext cx="3067051" cy="369332"/>
          </a:xfrm>
          <a:prstGeom prst="rect">
            <a:avLst/>
          </a:prstGeom>
          <a:noFill/>
        </p:spPr>
        <p:txBody>
          <a:bodyPr wrap="square" rtlCol="0">
            <a:spAutoFit/>
          </a:bodyPr>
          <a:lstStyle/>
          <a:p>
            <a:r>
              <a:rPr lang="en-GB" sz="1800" b="1" i="1" dirty="0" smtClean="0"/>
              <a:t>EARNINGS</a:t>
            </a:r>
            <a:r>
              <a:rPr lang="en-GB" sz="1800" b="1" dirty="0" smtClean="0"/>
              <a:t> = 0.76 + 1.27</a:t>
            </a:r>
            <a:r>
              <a:rPr lang="en-GB" sz="800" b="1" dirty="0" smtClean="0"/>
              <a:t> </a:t>
            </a:r>
            <a:r>
              <a:rPr lang="en-GB" sz="1800" b="1" i="1" dirty="0" smtClean="0"/>
              <a:t>S</a:t>
            </a:r>
            <a:endParaRPr lang="en-GB" sz="1800" b="1" i="1" dirty="0"/>
          </a:p>
        </p:txBody>
      </p:sp>
      <p:sp>
        <p:nvSpPr>
          <p:cNvPr id="25" name="Text Box 15"/>
          <p:cNvSpPr txBox="1">
            <a:spLocks noChangeArrowheads="1"/>
          </p:cNvSpPr>
          <p:nvPr/>
        </p:nvSpPr>
        <p:spPr bwMode="auto">
          <a:xfrm>
            <a:off x="2411413" y="958850"/>
            <a:ext cx="2667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a:t>^</a:t>
            </a:r>
          </a:p>
        </p:txBody>
      </p:sp>
      <p:pic>
        <p:nvPicPr>
          <p:cNvPr id="11981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93343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3"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1.4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smtClean="0">
                <a:solidFill>
                  <a:schemeClr val="bg1"/>
                </a:solidFill>
                <a:hlinkClick r:id="rId2"/>
              </a:rPr>
              <a:t>http://www.oxfordtextbooks.co.uk/orc/dougherty5e/</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4" name="Text Box 10"/>
          <p:cNvSpPr txBox="1">
            <a:spLocks noChangeArrowheads="1"/>
          </p:cNvSpPr>
          <p:nvPr/>
        </p:nvSpPr>
        <p:spPr bwMode="auto">
          <a:xfrm>
            <a:off x="8244408" y="6553200"/>
            <a:ext cx="82339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2016.04.16</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49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12493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Highest grade completed means just that for elementary and high school.  Grades 13, 14, and 15 mean completion of one, two and three years of college. </a:t>
            </a:r>
            <a:endParaRPr lang="en-GB" sz="1500" b="1" dirty="0">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pic>
        <p:nvPicPr>
          <p:cNvPr id="1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595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12595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Grade 16 means completion of four-year college.  Higher grades indicate years of postgraduate education.</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pic>
        <p:nvPicPr>
          <p:cNvPr id="12"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9879"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9874"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
        <p:nvSpPr>
          <p:cNvPr id="798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is the output from a regression of earnings on years of schooling, using Stata. </a:t>
            </a:r>
            <a:endParaRPr lang="en-GB" sz="1500" b="1">
              <a:latin typeface="Times New Roman" pitchFamily="18" charset="0"/>
            </a:endParaRPr>
          </a:p>
        </p:txBody>
      </p:sp>
      <p:sp>
        <p:nvSpPr>
          <p:cNvPr id="79878"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Tree>
    <p:extLst>
      <p:ext uri="{BB962C8B-B14F-4D97-AF65-F5344CB8AC3E}">
        <p14:creationId xmlns:p14="http://schemas.microsoft.com/office/powerpoint/2010/main" val="29357989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22"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11162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 the time being, we will be concerned only with the estimates of the parameters.  The variables in the regression are listed in the first column and the second column gives the estimates of their coefficients. </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
        <p:nvSpPr>
          <p:cNvPr id="18"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1623" name="Rectangle 7"/>
          <p:cNvSpPr>
            <a:spLocks noChangeArrowheads="1"/>
          </p:cNvSpPr>
          <p:nvPr/>
        </p:nvSpPr>
        <p:spPr bwMode="auto">
          <a:xfrm>
            <a:off x="536575" y="2586975"/>
            <a:ext cx="2339975" cy="95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264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11264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this case there is only one variable, </a:t>
            </a:r>
            <a:r>
              <a:rPr lang="en-GB" sz="1500" b="1" i="1" dirty="0"/>
              <a:t>S</a:t>
            </a:r>
            <a:r>
              <a:rPr lang="en-GB" sz="1500" b="1" dirty="0"/>
              <a:t>, and its coefficient is </a:t>
            </a:r>
            <a:r>
              <a:rPr lang="en-GB" sz="1500" b="1" dirty="0" smtClean="0"/>
              <a:t>1.27.  </a:t>
            </a:r>
            <a:r>
              <a:rPr lang="en-GB" sz="1500" b="1" dirty="0"/>
              <a:t>_cons, in </a:t>
            </a:r>
            <a:r>
              <a:rPr lang="en-GB" sz="1500" b="1" dirty="0" err="1"/>
              <a:t>Stata</a:t>
            </a:r>
            <a:r>
              <a:rPr lang="en-GB" sz="1500" b="1" dirty="0"/>
              <a:t>, refers to the constant.  The estimate of the intercept is </a:t>
            </a:r>
            <a:r>
              <a:rPr lang="en-GB" sz="1500" b="1" dirty="0" smtClean="0"/>
              <a:t>0.76. </a:t>
            </a:r>
            <a:endParaRPr lang="en-GB" sz="1500" b="1" dirty="0">
              <a:latin typeface="Times New Roman" pitchFamily="18" charset="0"/>
            </a:endParaRPr>
          </a:p>
          <a:p>
            <a:pPr>
              <a:spcBef>
                <a:spcPct val="50000"/>
              </a:spcBef>
            </a:pPr>
            <a:endParaRPr lang="en-GB" sz="1500" b="1"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
        <p:nvSpPr>
          <p:cNvPr id="14"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7"/>
          <p:cNvSpPr>
            <a:spLocks noChangeArrowheads="1"/>
          </p:cNvSpPr>
          <p:nvPr/>
        </p:nvSpPr>
        <p:spPr bwMode="auto">
          <a:xfrm>
            <a:off x="536575" y="2586975"/>
            <a:ext cx="2339975" cy="95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397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8397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scatter diagram again, with the regression line shown.</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pic>
        <p:nvPicPr>
          <p:cNvPr id="13"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6"/>
          <p:cNvSpPr>
            <a:spLocks noChangeArrowheads="1"/>
          </p:cNvSpPr>
          <p:nvPr/>
        </p:nvSpPr>
        <p:spPr bwMode="auto">
          <a:xfrm>
            <a:off x="1724025" y="960825"/>
            <a:ext cx="3143250" cy="457200"/>
          </a:xfrm>
          <a:prstGeom prst="rect">
            <a:avLst/>
          </a:prstGeom>
          <a:solidFill>
            <a:srgbClr val="F8F8FA"/>
          </a:solidFill>
          <a:ln>
            <a:noFill/>
          </a:ln>
          <a:effectLst>
            <a:innerShdw blurRad="76200">
              <a:srgbClr val="003366"/>
            </a:innerShdw>
          </a:effectLst>
        </p:spPr>
        <p:txBody>
          <a:bodyPr wrap="none" anchor="ctr"/>
          <a:lstStyle/>
          <a:p>
            <a:pPr>
              <a:defRPr/>
            </a:pPr>
            <a:endParaRPr lang="en-GB" sz="1800"/>
          </a:p>
        </p:txBody>
      </p:sp>
      <p:sp>
        <p:nvSpPr>
          <p:cNvPr id="2" name="TextBox 1"/>
          <p:cNvSpPr txBox="1"/>
          <p:nvPr/>
        </p:nvSpPr>
        <p:spPr>
          <a:xfrm>
            <a:off x="1790699" y="1019175"/>
            <a:ext cx="3067051" cy="369332"/>
          </a:xfrm>
          <a:prstGeom prst="rect">
            <a:avLst/>
          </a:prstGeom>
          <a:noFill/>
        </p:spPr>
        <p:txBody>
          <a:bodyPr wrap="square" rtlCol="0">
            <a:spAutoFit/>
          </a:bodyPr>
          <a:lstStyle/>
          <a:p>
            <a:r>
              <a:rPr lang="en-GB" sz="1800" b="1" i="1" dirty="0" smtClean="0"/>
              <a:t>EARNINGS</a:t>
            </a:r>
            <a:r>
              <a:rPr lang="en-GB" sz="1800" b="1" dirty="0" smtClean="0"/>
              <a:t> = 0.76 + 1.27</a:t>
            </a:r>
            <a:r>
              <a:rPr lang="en-GB" sz="800" b="1" dirty="0" smtClean="0"/>
              <a:t> </a:t>
            </a:r>
            <a:r>
              <a:rPr lang="en-GB" sz="1800" b="1" i="1" dirty="0" smtClean="0"/>
              <a:t>S</a:t>
            </a:r>
            <a:endParaRPr lang="en-GB" sz="1800" b="1" i="1" dirty="0"/>
          </a:p>
        </p:txBody>
      </p:sp>
      <p:sp>
        <p:nvSpPr>
          <p:cNvPr id="12" name="Text Box 15"/>
          <p:cNvSpPr txBox="1">
            <a:spLocks noChangeArrowheads="1"/>
          </p:cNvSpPr>
          <p:nvPr/>
        </p:nvSpPr>
        <p:spPr bwMode="auto">
          <a:xfrm>
            <a:off x="2411413" y="958850"/>
            <a:ext cx="2667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a:t>^</a:t>
            </a:r>
          </a:p>
        </p:txBody>
      </p:sp>
    </p:spTree>
    <p:extLst>
      <p:ext uri="{BB962C8B-B14F-4D97-AF65-F5344CB8AC3E}">
        <p14:creationId xmlns:p14="http://schemas.microsoft.com/office/powerpoint/2010/main" val="25060160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69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12698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What do the coefficients actually mean?</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INTERPRETATION OF A REGRESSION EQUATION</a:t>
            </a:r>
            <a:endParaRPr lang="en-GB" sz="1600" dirty="0">
              <a:latin typeface="Times New Roman" pitchFamily="18" charset="0"/>
            </a:endParaRPr>
          </a:p>
        </p:txBody>
      </p:sp>
      <p:sp>
        <p:nvSpPr>
          <p:cNvPr id="13" name="Rectangle 12"/>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5"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6"/>
          <p:cNvSpPr>
            <a:spLocks noChangeArrowheads="1"/>
          </p:cNvSpPr>
          <p:nvPr/>
        </p:nvSpPr>
        <p:spPr bwMode="auto">
          <a:xfrm>
            <a:off x="1724025" y="960825"/>
            <a:ext cx="3143250" cy="457200"/>
          </a:xfrm>
          <a:prstGeom prst="rect">
            <a:avLst/>
          </a:prstGeom>
          <a:solidFill>
            <a:srgbClr val="F8F8FA"/>
          </a:solidFill>
          <a:ln>
            <a:noFill/>
          </a:ln>
          <a:effectLst>
            <a:innerShdw blurRad="76200">
              <a:srgbClr val="003366"/>
            </a:innerShdw>
          </a:effectLst>
        </p:spPr>
        <p:txBody>
          <a:bodyPr wrap="none" anchor="ctr"/>
          <a:lstStyle/>
          <a:p>
            <a:pPr>
              <a:defRPr/>
            </a:pPr>
            <a:endParaRPr lang="en-GB" sz="1800"/>
          </a:p>
        </p:txBody>
      </p:sp>
      <p:sp>
        <p:nvSpPr>
          <p:cNvPr id="18" name="TextBox 17"/>
          <p:cNvSpPr txBox="1"/>
          <p:nvPr/>
        </p:nvSpPr>
        <p:spPr>
          <a:xfrm>
            <a:off x="1790699" y="1019175"/>
            <a:ext cx="3067051" cy="369332"/>
          </a:xfrm>
          <a:prstGeom prst="rect">
            <a:avLst/>
          </a:prstGeom>
          <a:noFill/>
        </p:spPr>
        <p:txBody>
          <a:bodyPr wrap="square" rtlCol="0">
            <a:spAutoFit/>
          </a:bodyPr>
          <a:lstStyle/>
          <a:p>
            <a:r>
              <a:rPr lang="en-GB" sz="1800" b="1" i="1" dirty="0" smtClean="0"/>
              <a:t>EARNINGS</a:t>
            </a:r>
            <a:r>
              <a:rPr lang="en-GB" sz="1800" b="1" dirty="0" smtClean="0"/>
              <a:t> = 0.76 + 1.27</a:t>
            </a:r>
            <a:r>
              <a:rPr lang="en-GB" sz="800" b="1" dirty="0" smtClean="0"/>
              <a:t> </a:t>
            </a:r>
            <a:r>
              <a:rPr lang="en-GB" sz="1800" b="1" i="1" dirty="0" smtClean="0"/>
              <a:t>S</a:t>
            </a:r>
            <a:endParaRPr lang="en-GB" sz="1800" b="1" i="1" dirty="0"/>
          </a:p>
        </p:txBody>
      </p:sp>
      <p:sp>
        <p:nvSpPr>
          <p:cNvPr id="22" name="Text Box 15"/>
          <p:cNvSpPr txBox="1">
            <a:spLocks noChangeArrowheads="1"/>
          </p:cNvSpPr>
          <p:nvPr/>
        </p:nvSpPr>
        <p:spPr bwMode="auto">
          <a:xfrm>
            <a:off x="2411413" y="958850"/>
            <a:ext cx="2667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3C180E3-B1B6-4E3E-A65A-D5B79230A990}"/>
</file>

<file path=customXml/itemProps2.xml><?xml version="1.0" encoding="utf-8"?>
<ds:datastoreItem xmlns:ds="http://schemas.openxmlformats.org/officeDocument/2006/customXml" ds:itemID="{B83D0A03-4AAF-419B-92EE-9CA84EECFF91}"/>
</file>

<file path=customXml/itemProps3.xml><?xml version="1.0" encoding="utf-8"?>
<ds:datastoreItem xmlns:ds="http://schemas.openxmlformats.org/officeDocument/2006/customXml" ds:itemID="{2A53BEC4-428A-476C-B030-BA259008A0BE}"/>
</file>

<file path=docProps/app.xml><?xml version="1.0" encoding="utf-8"?>
<Properties xmlns="http://schemas.openxmlformats.org/officeDocument/2006/extended-properties" xmlns:vt="http://schemas.openxmlformats.org/officeDocument/2006/docPropsVTypes">
  <TotalTime>3012</TotalTime>
  <Words>1265</Words>
  <Application>Microsoft Office PowerPoint</Application>
  <PresentationFormat>On-screen Show (4:3)</PresentationFormat>
  <Paragraphs>156</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Thomas Dougherty</dc:creator>
  <cp:lastModifiedBy>GOODALL, Fiona</cp:lastModifiedBy>
  <cp:revision>90</cp:revision>
  <dcterms:created xsi:type="dcterms:W3CDTF">1998-05-09T13:24:56Z</dcterms:created>
  <dcterms:modified xsi:type="dcterms:W3CDTF">2016-04-21T12:23:57Z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