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69" r:id="rId2"/>
    <p:sldId id="330" r:id="rId3"/>
    <p:sldId id="354" r:id="rId4"/>
    <p:sldId id="344" r:id="rId5"/>
    <p:sldId id="368" r:id="rId6"/>
    <p:sldId id="367" r:id="rId7"/>
    <p:sldId id="366" r:id="rId8"/>
    <p:sldId id="365" r:id="rId9"/>
    <p:sldId id="364" r:id="rId10"/>
    <p:sldId id="363" r:id="rId11"/>
    <p:sldId id="362" r:id="rId12"/>
    <p:sldId id="361" r:id="rId13"/>
    <p:sldId id="360" r:id="rId14"/>
    <p:sldId id="356" r:id="rId15"/>
    <p:sldId id="358" r:id="rId16"/>
    <p:sldId id="284" r:id="rId1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66"/>
    <a:srgbClr val="F8F8FA"/>
    <a:srgbClr val="004D99"/>
    <a:srgbClr val="969696"/>
    <a:srgbClr val="FBFCFF"/>
    <a:srgbClr val="DDEEFF"/>
    <a:srgbClr val="3366FF"/>
    <a:srgbClr val="FFFF00"/>
    <a:srgbClr val="00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94" autoAdjust="0"/>
    <p:restoredTop sz="94660"/>
  </p:normalViewPr>
  <p:slideViewPr>
    <p:cSldViewPr snapToGrid="0" showGuides="1">
      <p:cViewPr>
        <p:scale>
          <a:sx n="100" d="100"/>
          <a:sy n="100" d="100"/>
        </p:scale>
        <p:origin x="-2076" y="-324"/>
      </p:cViewPr>
      <p:guideLst>
        <p:guide orient="horz" pos="2160"/>
        <p:guide pos="3378"/>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5.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0B6E9D1-6B0A-47C7-84D3-A5A21CCF7A2A}" type="slidenum">
              <a:rPr lang="en-US"/>
              <a:pPr/>
              <a:t>‹#›</a:t>
            </a:fld>
            <a:endParaRPr lang="en-US"/>
          </a:p>
        </p:txBody>
      </p:sp>
    </p:spTree>
    <p:extLst>
      <p:ext uri="{BB962C8B-B14F-4D97-AF65-F5344CB8AC3E}">
        <p14:creationId xmlns:p14="http://schemas.microsoft.com/office/powerpoint/2010/main" val="3052943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F105E33-F20A-40C9-B40C-0341D414FA67}" type="slidenum">
              <a:rPr lang="en-US"/>
              <a:pPr/>
              <a:t>‹#›</a:t>
            </a:fld>
            <a:endParaRPr lang="en-US"/>
          </a:p>
        </p:txBody>
      </p:sp>
    </p:spTree>
    <p:extLst>
      <p:ext uri="{BB962C8B-B14F-4D97-AF65-F5344CB8AC3E}">
        <p14:creationId xmlns:p14="http://schemas.microsoft.com/office/powerpoint/2010/main" val="1651856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018A231-C5CD-4227-A905-A321E7264FE1}" type="slidenum">
              <a:rPr lang="en-US"/>
              <a:pPr/>
              <a:t>‹#›</a:t>
            </a:fld>
            <a:endParaRPr lang="en-US"/>
          </a:p>
        </p:txBody>
      </p:sp>
    </p:spTree>
    <p:extLst>
      <p:ext uri="{BB962C8B-B14F-4D97-AF65-F5344CB8AC3E}">
        <p14:creationId xmlns:p14="http://schemas.microsoft.com/office/powerpoint/2010/main" val="170789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9849CBB-2205-4953-A315-EA07EA7F5714}" type="slidenum">
              <a:rPr lang="en-US"/>
              <a:pPr/>
              <a:t>‹#›</a:t>
            </a:fld>
            <a:endParaRPr lang="en-US"/>
          </a:p>
        </p:txBody>
      </p:sp>
    </p:spTree>
    <p:extLst>
      <p:ext uri="{BB962C8B-B14F-4D97-AF65-F5344CB8AC3E}">
        <p14:creationId xmlns:p14="http://schemas.microsoft.com/office/powerpoint/2010/main" val="222411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C5A0326-99BC-4FAE-9319-ABE106CAD382}" type="slidenum">
              <a:rPr lang="en-US"/>
              <a:pPr/>
              <a:t>‹#›</a:t>
            </a:fld>
            <a:endParaRPr lang="en-US"/>
          </a:p>
        </p:txBody>
      </p:sp>
    </p:spTree>
    <p:extLst>
      <p:ext uri="{BB962C8B-B14F-4D97-AF65-F5344CB8AC3E}">
        <p14:creationId xmlns:p14="http://schemas.microsoft.com/office/powerpoint/2010/main" val="3941795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69286B5-19AE-4280-92A4-F94EE440981E}" type="slidenum">
              <a:rPr lang="en-US"/>
              <a:pPr/>
              <a:t>‹#›</a:t>
            </a:fld>
            <a:endParaRPr lang="en-US"/>
          </a:p>
        </p:txBody>
      </p:sp>
    </p:spTree>
    <p:extLst>
      <p:ext uri="{BB962C8B-B14F-4D97-AF65-F5344CB8AC3E}">
        <p14:creationId xmlns:p14="http://schemas.microsoft.com/office/powerpoint/2010/main" val="1878354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C266092-7D00-480D-B966-2505093FE21E}" type="slidenum">
              <a:rPr lang="en-US"/>
              <a:pPr/>
              <a:t>‹#›</a:t>
            </a:fld>
            <a:endParaRPr lang="en-US"/>
          </a:p>
        </p:txBody>
      </p:sp>
    </p:spTree>
    <p:extLst>
      <p:ext uri="{BB962C8B-B14F-4D97-AF65-F5344CB8AC3E}">
        <p14:creationId xmlns:p14="http://schemas.microsoft.com/office/powerpoint/2010/main" val="216186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942DE6A-8148-4F56-B83A-664D2686C449}" type="slidenum">
              <a:rPr lang="en-US"/>
              <a:pPr/>
              <a:t>‹#›</a:t>
            </a:fld>
            <a:endParaRPr lang="en-US"/>
          </a:p>
        </p:txBody>
      </p:sp>
    </p:spTree>
    <p:extLst>
      <p:ext uri="{BB962C8B-B14F-4D97-AF65-F5344CB8AC3E}">
        <p14:creationId xmlns:p14="http://schemas.microsoft.com/office/powerpoint/2010/main" val="1323544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333A104-9736-45D5-B837-156D342755A9}" type="slidenum">
              <a:rPr lang="en-US"/>
              <a:pPr/>
              <a:t>‹#›</a:t>
            </a:fld>
            <a:endParaRPr lang="en-US"/>
          </a:p>
        </p:txBody>
      </p:sp>
    </p:spTree>
    <p:extLst>
      <p:ext uri="{BB962C8B-B14F-4D97-AF65-F5344CB8AC3E}">
        <p14:creationId xmlns:p14="http://schemas.microsoft.com/office/powerpoint/2010/main" val="357566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FD55D5E-71CB-4B7E-B3E7-D02134F2EE17}" type="slidenum">
              <a:rPr lang="en-US"/>
              <a:pPr/>
              <a:t>‹#›</a:t>
            </a:fld>
            <a:endParaRPr lang="en-US"/>
          </a:p>
        </p:txBody>
      </p:sp>
    </p:spTree>
    <p:extLst>
      <p:ext uri="{BB962C8B-B14F-4D97-AF65-F5344CB8AC3E}">
        <p14:creationId xmlns:p14="http://schemas.microsoft.com/office/powerpoint/2010/main" val="213788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EAAA828-EBEA-44C5-BC1A-14D4CDE9A6F5}" type="slidenum">
              <a:rPr lang="en-US"/>
              <a:pPr/>
              <a:t>‹#›</a:t>
            </a:fld>
            <a:endParaRPr lang="en-US"/>
          </a:p>
        </p:txBody>
      </p:sp>
    </p:spTree>
    <p:extLst>
      <p:ext uri="{BB962C8B-B14F-4D97-AF65-F5344CB8AC3E}">
        <p14:creationId xmlns:p14="http://schemas.microsoft.com/office/powerpoint/2010/main" val="4136972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014347C8-DD65-46BD-9D74-55D7F2BFE8E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9.bin"/><Relationship Id="rId4" Type="http://schemas.openxmlformats.org/officeDocument/2006/relationships/image" Target="../media/image5.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7.wmf"/><Relationship Id="rId5" Type="http://schemas.openxmlformats.org/officeDocument/2006/relationships/oleObject" Target="../embeddings/oleObject11.bin"/><Relationship Id="rId4" Type="http://schemas.openxmlformats.org/officeDocument/2006/relationships/image" Target="../media/image6.wmf"/></Relationships>
</file>

<file path=ppt/slides/_rels/slide1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4.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4.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4.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endParaRPr lang="en-GB" altLang="en-US" sz="1800" dirty="0" smtClean="0">
              <a:solidFill>
                <a:srgbClr val="042960"/>
              </a:solidFill>
            </a:endParaRP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Review: Random Variables, Sampling, Estimation, and Inference</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t>
            </a:r>
            <a:r>
              <a:rPr lang="en-GB" sz="1600" dirty="0" smtClean="0">
                <a:solidFill>
                  <a:srgbClr val="000000"/>
                </a:solidFill>
                <a:latin typeface="Arial" pitchFamily="34" charset="0"/>
                <a:ea typeface="Calibri" pitchFamily="34" charset="0"/>
                <a:cs typeface="Arial" pitchFamily="34" charset="0"/>
              </a:rPr>
              <a:t>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873147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900600" y="567422"/>
            <a:ext cx="7232400" cy="477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10"/>
          <p:cNvSpPr/>
          <p:nvPr/>
        </p:nvSpPr>
        <p:spPr>
          <a:xfrm>
            <a:off x="943200" y="488625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Rectangle 2"/>
          <p:cNvSpPr>
            <a:spLocks noChangeArrowheads="1"/>
          </p:cNvSpPr>
          <p:nvPr/>
        </p:nvSpPr>
        <p:spPr bwMode="auto">
          <a:xfrm>
            <a:off x="2679700" y="1041400"/>
            <a:ext cx="601663" cy="3206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3"/>
          <p:cNvSpPr>
            <a:spLocks noChangeArrowheads="1"/>
          </p:cNvSpPr>
          <p:nvPr/>
        </p:nvSpPr>
        <p:spPr bwMode="auto">
          <a:xfrm>
            <a:off x="5002213" y="1041400"/>
            <a:ext cx="586800" cy="3206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4"/>
          <p:cNvSpPr>
            <a:spLocks noChangeArrowheads="1"/>
          </p:cNvSpPr>
          <p:nvPr/>
        </p:nvSpPr>
        <p:spPr bwMode="auto">
          <a:xfrm>
            <a:off x="6499225" y="1041400"/>
            <a:ext cx="601663" cy="3206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3426" name="Text Box 2"/>
          <p:cNvSpPr txBox="1">
            <a:spLocks noChangeArrowheads="1"/>
          </p:cNvSpPr>
          <p:nvPr/>
        </p:nvSpPr>
        <p:spPr bwMode="auto">
          <a:xfrm>
            <a:off x="301625" y="4937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543050" algn="r"/>
                <a:tab pos="2343150" algn="l"/>
                <a:tab pos="3829050" algn="r"/>
                <a:tab pos="5029200" algn="r"/>
                <a:tab pos="6629400" algn="r"/>
              </a:tabLst>
              <a:defRPr sz="2400">
                <a:solidFill>
                  <a:schemeClr val="tx1"/>
                </a:solidFill>
                <a:latin typeface="Times New Roman" pitchFamily="18" charset="0"/>
              </a:defRPr>
            </a:lvl1pPr>
            <a:lvl2pPr>
              <a:tabLst>
                <a:tab pos="1543050" algn="r"/>
                <a:tab pos="2343150" algn="l"/>
                <a:tab pos="3829050" algn="r"/>
                <a:tab pos="5029200" algn="r"/>
                <a:tab pos="6629400" algn="r"/>
              </a:tabLst>
              <a:defRPr sz="2400">
                <a:solidFill>
                  <a:schemeClr val="tx1"/>
                </a:solidFill>
                <a:latin typeface="Times New Roman" pitchFamily="18" charset="0"/>
              </a:defRPr>
            </a:lvl2pPr>
            <a:lvl3pPr>
              <a:tabLst>
                <a:tab pos="1543050" algn="r"/>
                <a:tab pos="2343150" algn="l"/>
                <a:tab pos="3829050" algn="r"/>
                <a:tab pos="5029200" algn="r"/>
                <a:tab pos="6629400" algn="r"/>
              </a:tabLst>
              <a:defRPr sz="2400">
                <a:solidFill>
                  <a:schemeClr val="tx1"/>
                </a:solidFill>
                <a:latin typeface="Times New Roman" pitchFamily="18" charset="0"/>
              </a:defRPr>
            </a:lvl3pPr>
            <a:lvl4pPr>
              <a:tabLst>
                <a:tab pos="1543050" algn="r"/>
                <a:tab pos="2343150" algn="l"/>
                <a:tab pos="3829050" algn="r"/>
                <a:tab pos="5029200" algn="r"/>
                <a:tab pos="6629400" algn="r"/>
              </a:tabLst>
              <a:defRPr sz="2400">
                <a:solidFill>
                  <a:schemeClr val="tx1"/>
                </a:solidFill>
                <a:latin typeface="Times New Roman" pitchFamily="18" charset="0"/>
              </a:defRPr>
            </a:lvl4pPr>
            <a:lvl5pPr>
              <a:tabLst>
                <a:tab pos="1543050" algn="r"/>
                <a:tab pos="2343150" algn="l"/>
                <a:tab pos="3829050" algn="r"/>
                <a:tab pos="5029200" algn="r"/>
                <a:tab pos="6629400" algn="r"/>
              </a:tabLst>
              <a:defRPr sz="2400">
                <a:solidFill>
                  <a:schemeClr val="tx1"/>
                </a:solidFill>
                <a:latin typeface="Times New Roman" pitchFamily="18" charset="0"/>
              </a:defRPr>
            </a:lvl5pPr>
            <a:lvl6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6pPr>
            <a:lvl7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7pPr>
            <a:lvl8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8pPr>
            <a:lvl9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9pPr>
          </a:lstStyle>
          <a:p>
            <a:r>
              <a:rPr lang="en-US" sz="1800" dirty="0" smtClean="0">
                <a:solidFill>
                  <a:srgbClr val="000000"/>
                </a:solidFill>
                <a:latin typeface="Arial" charset="0"/>
              </a:rPr>
              <a:t>                     </a:t>
            </a:r>
            <a:r>
              <a:rPr lang="en-US" b="1" dirty="0" smtClean="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i="1" dirty="0">
                <a:solidFill>
                  <a:srgbClr val="000000"/>
                </a:solidFill>
              </a:rPr>
              <a:t>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p>
          <a:p>
            <a:pPr>
              <a:spcBef>
                <a:spcPts val="1200"/>
              </a:spcBef>
            </a:pPr>
            <a:r>
              <a:rPr lang="en-US" sz="1800" dirty="0">
                <a:solidFill>
                  <a:srgbClr val="000000"/>
                </a:solidFill>
                <a:latin typeface="Arial" charset="0"/>
              </a:rPr>
              <a:t>	</a:t>
            </a:r>
            <a:r>
              <a:rPr lang="en-US" sz="1800" b="1" dirty="0">
                <a:solidFill>
                  <a:srgbClr val="000000"/>
                </a:solidFill>
                <a:latin typeface="Arial" charset="0"/>
              </a:rPr>
              <a:t>2	1/36	</a:t>
            </a:r>
            <a:r>
              <a:rPr lang="en-US" sz="1800" b="1" dirty="0">
                <a:solidFill>
                  <a:srgbClr val="000000"/>
                </a:solidFill>
                <a:latin typeface="Arial" charset="0"/>
                <a:cs typeface="Arial" charset="0"/>
              </a:rPr>
              <a:t>–</a:t>
            </a:r>
            <a:r>
              <a:rPr lang="en-US" sz="1800" b="1" dirty="0">
                <a:solidFill>
                  <a:srgbClr val="000000"/>
                </a:solidFill>
                <a:latin typeface="Arial" charset="0"/>
              </a:rPr>
              <a:t>5	25	0.69	</a:t>
            </a:r>
          </a:p>
          <a:p>
            <a:pPr>
              <a:spcBef>
                <a:spcPct val="25000"/>
              </a:spcBef>
            </a:pPr>
            <a:r>
              <a:rPr lang="en-US" sz="1800" b="1" dirty="0">
                <a:solidFill>
                  <a:srgbClr val="000000"/>
                </a:solidFill>
                <a:latin typeface="Arial" charset="0"/>
              </a:rPr>
              <a:t>	3	2/36	</a:t>
            </a:r>
            <a:r>
              <a:rPr lang="en-US" sz="1800" b="1" dirty="0">
                <a:solidFill>
                  <a:srgbClr val="000000"/>
                </a:solidFill>
                <a:latin typeface="Arial" charset="0"/>
                <a:cs typeface="Arial" charset="0"/>
              </a:rPr>
              <a:t>–</a:t>
            </a:r>
            <a:r>
              <a:rPr lang="en-US" sz="1800" b="1" dirty="0">
                <a:solidFill>
                  <a:srgbClr val="000000"/>
                </a:solidFill>
                <a:latin typeface="Arial" charset="0"/>
              </a:rPr>
              <a:t>4	16	0.89</a:t>
            </a:r>
          </a:p>
          <a:p>
            <a:pPr>
              <a:spcBef>
                <a:spcPct val="25000"/>
              </a:spcBef>
            </a:pPr>
            <a:r>
              <a:rPr lang="en-US" sz="1800" b="1" dirty="0">
                <a:solidFill>
                  <a:srgbClr val="000000"/>
                </a:solidFill>
                <a:latin typeface="Arial" charset="0"/>
              </a:rPr>
              <a:t>	4	3/36	</a:t>
            </a:r>
            <a:r>
              <a:rPr lang="en-US" sz="1800" b="1" dirty="0">
                <a:solidFill>
                  <a:srgbClr val="000000"/>
                </a:solidFill>
                <a:latin typeface="Arial" charset="0"/>
                <a:cs typeface="Arial" charset="0"/>
              </a:rPr>
              <a:t>–</a:t>
            </a:r>
            <a:r>
              <a:rPr lang="en-US" sz="1800" b="1" dirty="0">
                <a:solidFill>
                  <a:srgbClr val="000000"/>
                </a:solidFill>
                <a:latin typeface="Arial" charset="0"/>
              </a:rPr>
              <a:t>3	9	0.75</a:t>
            </a:r>
          </a:p>
          <a:p>
            <a:pPr>
              <a:spcBef>
                <a:spcPct val="25000"/>
              </a:spcBef>
            </a:pPr>
            <a:r>
              <a:rPr lang="en-US" sz="1800" b="1" dirty="0">
                <a:solidFill>
                  <a:srgbClr val="000000"/>
                </a:solidFill>
                <a:latin typeface="Arial" charset="0"/>
              </a:rPr>
              <a:t>	5	4/36	</a:t>
            </a:r>
            <a:r>
              <a:rPr lang="en-US" sz="1800" b="1" dirty="0">
                <a:solidFill>
                  <a:srgbClr val="000000"/>
                </a:solidFill>
                <a:latin typeface="Arial" charset="0"/>
                <a:cs typeface="Arial" charset="0"/>
              </a:rPr>
              <a:t>–</a:t>
            </a:r>
            <a:r>
              <a:rPr lang="en-US" sz="1800" b="1" dirty="0">
                <a:solidFill>
                  <a:srgbClr val="000000"/>
                </a:solidFill>
                <a:latin typeface="Arial" charset="0"/>
              </a:rPr>
              <a:t>2	4	0.44</a:t>
            </a:r>
          </a:p>
          <a:p>
            <a:pPr>
              <a:spcBef>
                <a:spcPct val="25000"/>
              </a:spcBef>
            </a:pPr>
            <a:r>
              <a:rPr lang="en-US" sz="1800" b="1" dirty="0">
                <a:solidFill>
                  <a:srgbClr val="000000"/>
                </a:solidFill>
                <a:latin typeface="Arial" charset="0"/>
              </a:rPr>
              <a:t>	6	5/36	</a:t>
            </a:r>
            <a:r>
              <a:rPr lang="en-US" sz="1800" b="1" dirty="0">
                <a:solidFill>
                  <a:srgbClr val="000000"/>
                </a:solidFill>
                <a:latin typeface="Arial" charset="0"/>
                <a:cs typeface="Arial" charset="0"/>
              </a:rPr>
              <a:t>–</a:t>
            </a:r>
            <a:r>
              <a:rPr lang="en-US" sz="1800" b="1" dirty="0">
                <a:solidFill>
                  <a:srgbClr val="000000"/>
                </a:solidFill>
                <a:latin typeface="Arial" charset="0"/>
              </a:rPr>
              <a:t>1	1	0.14</a:t>
            </a:r>
          </a:p>
          <a:p>
            <a:pPr>
              <a:spcBef>
                <a:spcPct val="25000"/>
              </a:spcBef>
            </a:pPr>
            <a:r>
              <a:rPr lang="en-US" sz="1800" b="1" dirty="0">
                <a:solidFill>
                  <a:srgbClr val="000000"/>
                </a:solidFill>
                <a:latin typeface="Arial" charset="0"/>
              </a:rPr>
              <a:t>	7	6/36	0	0	0.00</a:t>
            </a:r>
          </a:p>
          <a:p>
            <a:pPr>
              <a:spcBef>
                <a:spcPct val="25000"/>
              </a:spcBef>
            </a:pPr>
            <a:r>
              <a:rPr lang="en-US" sz="1800" b="1" dirty="0">
                <a:solidFill>
                  <a:srgbClr val="000000"/>
                </a:solidFill>
                <a:latin typeface="Arial" charset="0"/>
              </a:rPr>
              <a:t>	8	5/36	1	1	0.14</a:t>
            </a:r>
          </a:p>
          <a:p>
            <a:pPr>
              <a:spcBef>
                <a:spcPct val="25000"/>
              </a:spcBef>
            </a:pPr>
            <a:r>
              <a:rPr lang="en-US" sz="1800" b="1" dirty="0">
                <a:solidFill>
                  <a:srgbClr val="000000"/>
                </a:solidFill>
                <a:latin typeface="Arial" charset="0"/>
              </a:rPr>
              <a:t>	9	4/36	2	4	0.44</a:t>
            </a:r>
          </a:p>
          <a:p>
            <a:pPr>
              <a:spcBef>
                <a:spcPct val="25000"/>
              </a:spcBef>
            </a:pPr>
            <a:r>
              <a:rPr lang="en-US" sz="1800" b="1" dirty="0">
                <a:solidFill>
                  <a:srgbClr val="000000"/>
                </a:solidFill>
                <a:latin typeface="Arial" charset="0"/>
              </a:rPr>
              <a:t>	10	3/36	3	9	0.75</a:t>
            </a:r>
          </a:p>
          <a:p>
            <a:pPr>
              <a:spcBef>
                <a:spcPct val="25000"/>
              </a:spcBef>
            </a:pPr>
            <a:r>
              <a:rPr lang="en-US" sz="1800" b="1" dirty="0">
                <a:solidFill>
                  <a:srgbClr val="000000"/>
                </a:solidFill>
                <a:latin typeface="Arial" charset="0"/>
              </a:rPr>
              <a:t>	11	2/36	4	16	0.89</a:t>
            </a:r>
          </a:p>
          <a:p>
            <a:pPr>
              <a:spcBef>
                <a:spcPct val="25000"/>
              </a:spcBef>
            </a:pPr>
            <a:r>
              <a:rPr lang="en-US" sz="1800" b="1" dirty="0">
                <a:solidFill>
                  <a:srgbClr val="000000"/>
                </a:solidFill>
                <a:latin typeface="Arial" charset="0"/>
              </a:rPr>
              <a:t>	12	1/36	5	25	0.69</a:t>
            </a:r>
          </a:p>
          <a:p>
            <a:pPr>
              <a:spcBef>
                <a:spcPts val="1500"/>
              </a:spcBef>
            </a:pPr>
            <a:r>
              <a:rPr lang="en-US" sz="1800" b="1" dirty="0">
                <a:solidFill>
                  <a:srgbClr val="000000"/>
                </a:solidFill>
                <a:latin typeface="Arial" charset="0"/>
              </a:rPr>
              <a:t>					5.83</a:t>
            </a:r>
            <a:endParaRPr lang="en-US" sz="1800" b="1" dirty="0">
              <a:solidFill>
                <a:srgbClr val="000000"/>
              </a:solidFill>
              <a:latin typeface="Symbol" pitchFamily="18" charset="2"/>
            </a:endParaRPr>
          </a:p>
        </p:txBody>
      </p:sp>
      <p:sp>
        <p:nvSpPr>
          <p:cNvPr id="103433" name="Text Box 9"/>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9</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7" name="Line 6"/>
          <p:cNvSpPr>
            <a:spLocks noChangeShapeType="1"/>
          </p:cNvSpPr>
          <p:nvPr/>
        </p:nvSpPr>
        <p:spPr bwMode="auto">
          <a:xfrm>
            <a:off x="924150" y="48708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3432" name="Rectangle 8"/>
          <p:cNvSpPr>
            <a:spLocks noChangeArrowheads="1"/>
          </p:cNvSpPr>
          <p:nvPr/>
        </p:nvSpPr>
        <p:spPr bwMode="auto">
          <a:xfrm>
            <a:off x="6499225" y="4946650"/>
            <a:ext cx="601663" cy="320675"/>
          </a:xfrm>
          <a:prstGeom prst="rect">
            <a:avLst/>
          </a:prstGeom>
          <a:solidFill>
            <a:srgbClr val="DDEEFF"/>
          </a:solidFill>
          <a:ln>
            <a:noFill/>
          </a:ln>
          <a:effectLst/>
        </p:spPr>
        <p:txBody>
          <a:bodyPr wrap="none" anchor="ctr"/>
          <a:lstStyle/>
          <a:p>
            <a:endParaRPr lang="en-GB"/>
          </a:p>
        </p:txBody>
      </p:sp>
      <p:sp>
        <p:nvSpPr>
          <p:cNvPr id="20" name="Rectangle 2"/>
          <p:cNvSpPr>
            <a:spLocks noChangeArrowheads="1"/>
          </p:cNvSpPr>
          <p:nvPr/>
        </p:nvSpPr>
        <p:spPr bwMode="auto">
          <a:xfrm>
            <a:off x="6477000" y="1428750"/>
            <a:ext cx="622300" cy="3343276"/>
          </a:xfrm>
          <a:prstGeom prst="rect">
            <a:avLst/>
          </a:prstGeom>
          <a:solidFill>
            <a:srgbClr val="FBFCFF"/>
          </a:solidFill>
          <a:ln>
            <a:noFill/>
          </a:ln>
          <a:effectLst/>
        </p:spPr>
        <p:txBody>
          <a:bodyPr wrap="none" anchor="ctr"/>
          <a:lstStyle/>
          <a:p>
            <a:endParaRPr lang="en-GB"/>
          </a:p>
        </p:txBody>
      </p:sp>
      <p:sp>
        <p:nvSpPr>
          <p:cNvPr id="25" name="Text Box 12"/>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we start weighting the squared deviations by the corresponding probabilities.  What do you think the weighted average will be?  Have a guess.</a:t>
            </a:r>
          </a:p>
        </p:txBody>
      </p:sp>
    </p:spTree>
    <p:extLst>
      <p:ext uri="{BB962C8B-B14F-4D97-AF65-F5344CB8AC3E}">
        <p14:creationId xmlns:p14="http://schemas.microsoft.com/office/powerpoint/2010/main" val="10053780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900600" y="567422"/>
            <a:ext cx="7232400" cy="477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10"/>
          <p:cNvSpPr/>
          <p:nvPr/>
        </p:nvSpPr>
        <p:spPr>
          <a:xfrm>
            <a:off x="943200" y="488625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Rectangle 2"/>
          <p:cNvSpPr>
            <a:spLocks noChangeArrowheads="1"/>
          </p:cNvSpPr>
          <p:nvPr/>
        </p:nvSpPr>
        <p:spPr bwMode="auto">
          <a:xfrm>
            <a:off x="2679700" y="1041400"/>
            <a:ext cx="601663" cy="3206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3"/>
          <p:cNvSpPr>
            <a:spLocks noChangeArrowheads="1"/>
          </p:cNvSpPr>
          <p:nvPr/>
        </p:nvSpPr>
        <p:spPr bwMode="auto">
          <a:xfrm>
            <a:off x="5002213" y="1041400"/>
            <a:ext cx="601662" cy="3206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4"/>
          <p:cNvSpPr>
            <a:spLocks noChangeArrowheads="1"/>
          </p:cNvSpPr>
          <p:nvPr/>
        </p:nvSpPr>
        <p:spPr bwMode="auto">
          <a:xfrm>
            <a:off x="6499225" y="1041400"/>
            <a:ext cx="601663" cy="3206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3426" name="Text Box 2"/>
          <p:cNvSpPr txBox="1">
            <a:spLocks noChangeArrowheads="1"/>
          </p:cNvSpPr>
          <p:nvPr/>
        </p:nvSpPr>
        <p:spPr bwMode="auto">
          <a:xfrm>
            <a:off x="301625" y="4937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543050" algn="r"/>
                <a:tab pos="2343150" algn="l"/>
                <a:tab pos="3829050" algn="r"/>
                <a:tab pos="5029200" algn="r"/>
                <a:tab pos="6629400" algn="r"/>
              </a:tabLst>
              <a:defRPr sz="2400">
                <a:solidFill>
                  <a:schemeClr val="tx1"/>
                </a:solidFill>
                <a:latin typeface="Times New Roman" pitchFamily="18" charset="0"/>
              </a:defRPr>
            </a:lvl1pPr>
            <a:lvl2pPr>
              <a:tabLst>
                <a:tab pos="1543050" algn="r"/>
                <a:tab pos="2343150" algn="l"/>
                <a:tab pos="3829050" algn="r"/>
                <a:tab pos="5029200" algn="r"/>
                <a:tab pos="6629400" algn="r"/>
              </a:tabLst>
              <a:defRPr sz="2400">
                <a:solidFill>
                  <a:schemeClr val="tx1"/>
                </a:solidFill>
                <a:latin typeface="Times New Roman" pitchFamily="18" charset="0"/>
              </a:defRPr>
            </a:lvl2pPr>
            <a:lvl3pPr>
              <a:tabLst>
                <a:tab pos="1543050" algn="r"/>
                <a:tab pos="2343150" algn="l"/>
                <a:tab pos="3829050" algn="r"/>
                <a:tab pos="5029200" algn="r"/>
                <a:tab pos="6629400" algn="r"/>
              </a:tabLst>
              <a:defRPr sz="2400">
                <a:solidFill>
                  <a:schemeClr val="tx1"/>
                </a:solidFill>
                <a:latin typeface="Times New Roman" pitchFamily="18" charset="0"/>
              </a:defRPr>
            </a:lvl3pPr>
            <a:lvl4pPr>
              <a:tabLst>
                <a:tab pos="1543050" algn="r"/>
                <a:tab pos="2343150" algn="l"/>
                <a:tab pos="3829050" algn="r"/>
                <a:tab pos="5029200" algn="r"/>
                <a:tab pos="6629400" algn="r"/>
              </a:tabLst>
              <a:defRPr sz="2400">
                <a:solidFill>
                  <a:schemeClr val="tx1"/>
                </a:solidFill>
                <a:latin typeface="Times New Roman" pitchFamily="18" charset="0"/>
              </a:defRPr>
            </a:lvl4pPr>
            <a:lvl5pPr>
              <a:tabLst>
                <a:tab pos="1543050" algn="r"/>
                <a:tab pos="2343150" algn="l"/>
                <a:tab pos="3829050" algn="r"/>
                <a:tab pos="5029200" algn="r"/>
                <a:tab pos="6629400" algn="r"/>
              </a:tabLst>
              <a:defRPr sz="2400">
                <a:solidFill>
                  <a:schemeClr val="tx1"/>
                </a:solidFill>
                <a:latin typeface="Times New Roman" pitchFamily="18" charset="0"/>
              </a:defRPr>
            </a:lvl5pPr>
            <a:lvl6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6pPr>
            <a:lvl7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7pPr>
            <a:lvl8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8pPr>
            <a:lvl9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9pPr>
          </a:lstStyle>
          <a:p>
            <a:r>
              <a:rPr lang="en-US" sz="1800" dirty="0" smtClean="0">
                <a:solidFill>
                  <a:srgbClr val="000000"/>
                </a:solidFill>
                <a:latin typeface="Arial" charset="0"/>
              </a:rPr>
              <a:t>                     </a:t>
            </a:r>
            <a:r>
              <a:rPr lang="en-US" b="1" dirty="0" smtClean="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i="1" dirty="0">
                <a:solidFill>
                  <a:srgbClr val="000000"/>
                </a:solidFill>
              </a:rPr>
              <a:t>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p>
          <a:p>
            <a:pPr>
              <a:spcBef>
                <a:spcPts val="1200"/>
              </a:spcBef>
            </a:pPr>
            <a:r>
              <a:rPr lang="en-US" sz="1800" dirty="0">
                <a:solidFill>
                  <a:srgbClr val="000000"/>
                </a:solidFill>
                <a:latin typeface="Arial" charset="0"/>
              </a:rPr>
              <a:t>	</a:t>
            </a:r>
            <a:r>
              <a:rPr lang="en-US" sz="1800" b="1" dirty="0">
                <a:solidFill>
                  <a:srgbClr val="000000"/>
                </a:solidFill>
                <a:latin typeface="Arial" charset="0"/>
              </a:rPr>
              <a:t>2	1/36	</a:t>
            </a:r>
            <a:r>
              <a:rPr lang="en-US" sz="1800" b="1" dirty="0">
                <a:solidFill>
                  <a:srgbClr val="000000"/>
                </a:solidFill>
                <a:latin typeface="Arial" charset="0"/>
                <a:cs typeface="Arial" charset="0"/>
              </a:rPr>
              <a:t>–</a:t>
            </a:r>
            <a:r>
              <a:rPr lang="en-US" sz="1800" b="1" dirty="0">
                <a:solidFill>
                  <a:srgbClr val="000000"/>
                </a:solidFill>
                <a:latin typeface="Arial" charset="0"/>
              </a:rPr>
              <a:t>5	25	0.69	</a:t>
            </a:r>
          </a:p>
          <a:p>
            <a:pPr>
              <a:spcBef>
                <a:spcPct val="25000"/>
              </a:spcBef>
            </a:pPr>
            <a:r>
              <a:rPr lang="en-US" sz="1800" b="1" dirty="0">
                <a:solidFill>
                  <a:srgbClr val="000000"/>
                </a:solidFill>
                <a:latin typeface="Arial" charset="0"/>
              </a:rPr>
              <a:t>	3	2/36	</a:t>
            </a:r>
            <a:r>
              <a:rPr lang="en-US" sz="1800" b="1" dirty="0">
                <a:solidFill>
                  <a:srgbClr val="000000"/>
                </a:solidFill>
                <a:latin typeface="Arial" charset="0"/>
                <a:cs typeface="Arial" charset="0"/>
              </a:rPr>
              <a:t>–</a:t>
            </a:r>
            <a:r>
              <a:rPr lang="en-US" sz="1800" b="1" dirty="0">
                <a:solidFill>
                  <a:srgbClr val="000000"/>
                </a:solidFill>
                <a:latin typeface="Arial" charset="0"/>
              </a:rPr>
              <a:t>4	16	0.89</a:t>
            </a:r>
          </a:p>
          <a:p>
            <a:pPr>
              <a:spcBef>
                <a:spcPct val="25000"/>
              </a:spcBef>
            </a:pPr>
            <a:r>
              <a:rPr lang="en-US" sz="1800" b="1" dirty="0">
                <a:solidFill>
                  <a:srgbClr val="000000"/>
                </a:solidFill>
                <a:latin typeface="Arial" charset="0"/>
              </a:rPr>
              <a:t>	4	3/36	</a:t>
            </a:r>
            <a:r>
              <a:rPr lang="en-US" sz="1800" b="1" dirty="0">
                <a:solidFill>
                  <a:srgbClr val="000000"/>
                </a:solidFill>
                <a:latin typeface="Arial" charset="0"/>
                <a:cs typeface="Arial" charset="0"/>
              </a:rPr>
              <a:t>–</a:t>
            </a:r>
            <a:r>
              <a:rPr lang="en-US" sz="1800" b="1" dirty="0">
                <a:solidFill>
                  <a:srgbClr val="000000"/>
                </a:solidFill>
                <a:latin typeface="Arial" charset="0"/>
              </a:rPr>
              <a:t>3	9	0.75</a:t>
            </a:r>
          </a:p>
          <a:p>
            <a:pPr>
              <a:spcBef>
                <a:spcPct val="25000"/>
              </a:spcBef>
            </a:pPr>
            <a:r>
              <a:rPr lang="en-US" sz="1800" b="1" dirty="0">
                <a:solidFill>
                  <a:srgbClr val="000000"/>
                </a:solidFill>
                <a:latin typeface="Arial" charset="0"/>
              </a:rPr>
              <a:t>	5	4/36	</a:t>
            </a:r>
            <a:r>
              <a:rPr lang="en-US" sz="1800" b="1" dirty="0">
                <a:solidFill>
                  <a:srgbClr val="000000"/>
                </a:solidFill>
                <a:latin typeface="Arial" charset="0"/>
                <a:cs typeface="Arial" charset="0"/>
              </a:rPr>
              <a:t>–</a:t>
            </a:r>
            <a:r>
              <a:rPr lang="en-US" sz="1800" b="1" dirty="0">
                <a:solidFill>
                  <a:srgbClr val="000000"/>
                </a:solidFill>
                <a:latin typeface="Arial" charset="0"/>
              </a:rPr>
              <a:t>2	4	0.44</a:t>
            </a:r>
          </a:p>
          <a:p>
            <a:pPr>
              <a:spcBef>
                <a:spcPct val="25000"/>
              </a:spcBef>
            </a:pPr>
            <a:r>
              <a:rPr lang="en-US" sz="1800" b="1" dirty="0">
                <a:solidFill>
                  <a:srgbClr val="000000"/>
                </a:solidFill>
                <a:latin typeface="Arial" charset="0"/>
              </a:rPr>
              <a:t>	6	5/36	</a:t>
            </a:r>
            <a:r>
              <a:rPr lang="en-US" sz="1800" b="1" dirty="0">
                <a:solidFill>
                  <a:srgbClr val="000000"/>
                </a:solidFill>
                <a:latin typeface="Arial" charset="0"/>
                <a:cs typeface="Arial" charset="0"/>
              </a:rPr>
              <a:t>–</a:t>
            </a:r>
            <a:r>
              <a:rPr lang="en-US" sz="1800" b="1" dirty="0">
                <a:solidFill>
                  <a:srgbClr val="000000"/>
                </a:solidFill>
                <a:latin typeface="Arial" charset="0"/>
              </a:rPr>
              <a:t>1	1	0.14</a:t>
            </a:r>
          </a:p>
          <a:p>
            <a:pPr>
              <a:spcBef>
                <a:spcPct val="25000"/>
              </a:spcBef>
            </a:pPr>
            <a:r>
              <a:rPr lang="en-US" sz="1800" b="1" dirty="0">
                <a:solidFill>
                  <a:srgbClr val="000000"/>
                </a:solidFill>
                <a:latin typeface="Arial" charset="0"/>
              </a:rPr>
              <a:t>	7	6/36	0	0	0.00</a:t>
            </a:r>
          </a:p>
          <a:p>
            <a:pPr>
              <a:spcBef>
                <a:spcPct val="25000"/>
              </a:spcBef>
            </a:pPr>
            <a:r>
              <a:rPr lang="en-US" sz="1800" b="1" dirty="0">
                <a:solidFill>
                  <a:srgbClr val="000000"/>
                </a:solidFill>
                <a:latin typeface="Arial" charset="0"/>
              </a:rPr>
              <a:t>	8	5/36	1	1	0.14</a:t>
            </a:r>
          </a:p>
          <a:p>
            <a:pPr>
              <a:spcBef>
                <a:spcPct val="25000"/>
              </a:spcBef>
            </a:pPr>
            <a:r>
              <a:rPr lang="en-US" sz="1800" b="1" dirty="0">
                <a:solidFill>
                  <a:srgbClr val="000000"/>
                </a:solidFill>
                <a:latin typeface="Arial" charset="0"/>
              </a:rPr>
              <a:t>	9	4/36	2	4	0.44</a:t>
            </a:r>
          </a:p>
          <a:p>
            <a:pPr>
              <a:spcBef>
                <a:spcPct val="25000"/>
              </a:spcBef>
            </a:pPr>
            <a:r>
              <a:rPr lang="en-US" sz="1800" b="1" dirty="0">
                <a:solidFill>
                  <a:srgbClr val="000000"/>
                </a:solidFill>
                <a:latin typeface="Arial" charset="0"/>
              </a:rPr>
              <a:t>	10	3/36	3	9	0.75</a:t>
            </a:r>
          </a:p>
          <a:p>
            <a:pPr>
              <a:spcBef>
                <a:spcPct val="25000"/>
              </a:spcBef>
            </a:pPr>
            <a:r>
              <a:rPr lang="en-US" sz="1800" b="1" dirty="0">
                <a:solidFill>
                  <a:srgbClr val="000000"/>
                </a:solidFill>
                <a:latin typeface="Arial" charset="0"/>
              </a:rPr>
              <a:t>	11	2/36	4	16	0.89</a:t>
            </a:r>
          </a:p>
          <a:p>
            <a:pPr>
              <a:spcBef>
                <a:spcPct val="25000"/>
              </a:spcBef>
            </a:pPr>
            <a:r>
              <a:rPr lang="en-US" sz="1800" b="1" dirty="0">
                <a:solidFill>
                  <a:srgbClr val="000000"/>
                </a:solidFill>
                <a:latin typeface="Arial" charset="0"/>
              </a:rPr>
              <a:t>	12	1/36	5	25	0.69</a:t>
            </a:r>
          </a:p>
          <a:p>
            <a:pPr>
              <a:spcBef>
                <a:spcPts val="1500"/>
              </a:spcBef>
            </a:pPr>
            <a:r>
              <a:rPr lang="en-US" sz="1800" b="1" dirty="0">
                <a:solidFill>
                  <a:srgbClr val="000000"/>
                </a:solidFill>
                <a:latin typeface="Arial" charset="0"/>
              </a:rPr>
              <a:t>					5.83</a:t>
            </a:r>
            <a:endParaRPr lang="en-US" sz="1800" b="1" dirty="0">
              <a:solidFill>
                <a:srgbClr val="000000"/>
              </a:solidFill>
              <a:latin typeface="Symbol" pitchFamily="18" charset="2"/>
            </a:endParaRPr>
          </a:p>
        </p:txBody>
      </p:sp>
      <p:sp>
        <p:nvSpPr>
          <p:cNvPr id="103433" name="Text Box 9"/>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10</a:t>
            </a:r>
            <a:endParaRPr lang="en-US" sz="1000" dirty="0">
              <a:solidFill>
                <a:srgbClr val="3366FF"/>
              </a:solidFill>
              <a:latin typeface="Arial"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7" name="Line 6"/>
          <p:cNvSpPr>
            <a:spLocks noChangeShapeType="1"/>
          </p:cNvSpPr>
          <p:nvPr/>
        </p:nvSpPr>
        <p:spPr bwMode="auto">
          <a:xfrm>
            <a:off x="924150" y="48708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3432" name="Rectangle 8"/>
          <p:cNvSpPr>
            <a:spLocks noChangeArrowheads="1"/>
          </p:cNvSpPr>
          <p:nvPr/>
        </p:nvSpPr>
        <p:spPr bwMode="auto">
          <a:xfrm>
            <a:off x="6499225" y="4946650"/>
            <a:ext cx="601663" cy="320675"/>
          </a:xfrm>
          <a:prstGeom prst="rect">
            <a:avLst/>
          </a:prstGeom>
          <a:solidFill>
            <a:srgbClr val="DDEEFF"/>
          </a:solidFill>
          <a:ln>
            <a:noFill/>
          </a:ln>
          <a:effectLst/>
        </p:spPr>
        <p:txBody>
          <a:bodyPr wrap="none" anchor="ctr"/>
          <a:lstStyle/>
          <a:p>
            <a:endParaRPr lang="en-GB"/>
          </a:p>
        </p:txBody>
      </p:sp>
      <p:sp>
        <p:nvSpPr>
          <p:cNvPr id="20" name="Rectangle 2"/>
          <p:cNvSpPr>
            <a:spLocks noChangeArrowheads="1"/>
          </p:cNvSpPr>
          <p:nvPr/>
        </p:nvSpPr>
        <p:spPr bwMode="auto">
          <a:xfrm>
            <a:off x="6477000" y="1428750"/>
            <a:ext cx="622300" cy="3343276"/>
          </a:xfrm>
          <a:prstGeom prst="rect">
            <a:avLst/>
          </a:prstGeom>
          <a:solidFill>
            <a:srgbClr val="FBFCFF"/>
          </a:solidFill>
          <a:ln>
            <a:noFill/>
          </a:ln>
          <a:effectLst/>
        </p:spPr>
        <p:txBody>
          <a:bodyPr wrap="none" anchor="ctr"/>
          <a:lstStyle/>
          <a:p>
            <a:endParaRPr lang="en-GB"/>
          </a:p>
        </p:txBody>
      </p:sp>
      <p:sp>
        <p:nvSpPr>
          <p:cNvPr id="24" name="Text Box 5"/>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A reason for making an initial guess is that it may help you to identify an arithmetical error, if you make one.  If the initial guess and the outcome are very different, that is a warning.</a:t>
            </a:r>
          </a:p>
        </p:txBody>
      </p:sp>
    </p:spTree>
    <p:extLst>
      <p:ext uri="{BB962C8B-B14F-4D97-AF65-F5344CB8AC3E}">
        <p14:creationId xmlns:p14="http://schemas.microsoft.com/office/powerpoint/2010/main" val="5529915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900600" y="567422"/>
            <a:ext cx="7232400" cy="477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10"/>
          <p:cNvSpPr/>
          <p:nvPr/>
        </p:nvSpPr>
        <p:spPr>
          <a:xfrm>
            <a:off x="943200" y="488625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9" name="Rectangle 2"/>
          <p:cNvSpPr>
            <a:spLocks noChangeArrowheads="1"/>
          </p:cNvSpPr>
          <p:nvPr/>
        </p:nvSpPr>
        <p:spPr bwMode="auto">
          <a:xfrm>
            <a:off x="6477000" y="1371599"/>
            <a:ext cx="622300" cy="349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3426" name="Text Box 2"/>
          <p:cNvSpPr txBox="1">
            <a:spLocks noChangeArrowheads="1"/>
          </p:cNvSpPr>
          <p:nvPr/>
        </p:nvSpPr>
        <p:spPr bwMode="auto">
          <a:xfrm>
            <a:off x="301625" y="4937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543050" algn="r"/>
                <a:tab pos="2343150" algn="l"/>
                <a:tab pos="3829050" algn="r"/>
                <a:tab pos="5029200" algn="r"/>
                <a:tab pos="6629400" algn="r"/>
              </a:tabLst>
              <a:defRPr sz="2400">
                <a:solidFill>
                  <a:schemeClr val="tx1"/>
                </a:solidFill>
                <a:latin typeface="Times New Roman" pitchFamily="18" charset="0"/>
              </a:defRPr>
            </a:lvl1pPr>
            <a:lvl2pPr>
              <a:tabLst>
                <a:tab pos="1543050" algn="r"/>
                <a:tab pos="2343150" algn="l"/>
                <a:tab pos="3829050" algn="r"/>
                <a:tab pos="5029200" algn="r"/>
                <a:tab pos="6629400" algn="r"/>
              </a:tabLst>
              <a:defRPr sz="2400">
                <a:solidFill>
                  <a:schemeClr val="tx1"/>
                </a:solidFill>
                <a:latin typeface="Times New Roman" pitchFamily="18" charset="0"/>
              </a:defRPr>
            </a:lvl2pPr>
            <a:lvl3pPr>
              <a:tabLst>
                <a:tab pos="1543050" algn="r"/>
                <a:tab pos="2343150" algn="l"/>
                <a:tab pos="3829050" algn="r"/>
                <a:tab pos="5029200" algn="r"/>
                <a:tab pos="6629400" algn="r"/>
              </a:tabLst>
              <a:defRPr sz="2400">
                <a:solidFill>
                  <a:schemeClr val="tx1"/>
                </a:solidFill>
                <a:latin typeface="Times New Roman" pitchFamily="18" charset="0"/>
              </a:defRPr>
            </a:lvl3pPr>
            <a:lvl4pPr>
              <a:tabLst>
                <a:tab pos="1543050" algn="r"/>
                <a:tab pos="2343150" algn="l"/>
                <a:tab pos="3829050" algn="r"/>
                <a:tab pos="5029200" algn="r"/>
                <a:tab pos="6629400" algn="r"/>
              </a:tabLst>
              <a:defRPr sz="2400">
                <a:solidFill>
                  <a:schemeClr val="tx1"/>
                </a:solidFill>
                <a:latin typeface="Times New Roman" pitchFamily="18" charset="0"/>
              </a:defRPr>
            </a:lvl4pPr>
            <a:lvl5pPr>
              <a:tabLst>
                <a:tab pos="1543050" algn="r"/>
                <a:tab pos="2343150" algn="l"/>
                <a:tab pos="3829050" algn="r"/>
                <a:tab pos="5029200" algn="r"/>
                <a:tab pos="6629400" algn="r"/>
              </a:tabLst>
              <a:defRPr sz="2400">
                <a:solidFill>
                  <a:schemeClr val="tx1"/>
                </a:solidFill>
                <a:latin typeface="Times New Roman" pitchFamily="18" charset="0"/>
              </a:defRPr>
            </a:lvl5pPr>
            <a:lvl6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6pPr>
            <a:lvl7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7pPr>
            <a:lvl8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8pPr>
            <a:lvl9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9pPr>
          </a:lstStyle>
          <a:p>
            <a:r>
              <a:rPr lang="en-US" sz="1800" dirty="0" smtClean="0">
                <a:solidFill>
                  <a:srgbClr val="000000"/>
                </a:solidFill>
                <a:latin typeface="Arial" charset="0"/>
              </a:rPr>
              <a:t>                     </a:t>
            </a:r>
            <a:r>
              <a:rPr lang="en-US" b="1" dirty="0" smtClean="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i="1" dirty="0">
                <a:solidFill>
                  <a:srgbClr val="000000"/>
                </a:solidFill>
              </a:rPr>
              <a:t>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p>
          <a:p>
            <a:pPr>
              <a:spcBef>
                <a:spcPts val="1200"/>
              </a:spcBef>
            </a:pPr>
            <a:r>
              <a:rPr lang="en-US" sz="1800" dirty="0">
                <a:solidFill>
                  <a:srgbClr val="000000"/>
                </a:solidFill>
                <a:latin typeface="Arial" charset="0"/>
              </a:rPr>
              <a:t>	</a:t>
            </a:r>
            <a:r>
              <a:rPr lang="en-US" sz="1800" b="1" dirty="0">
                <a:solidFill>
                  <a:srgbClr val="000000"/>
                </a:solidFill>
                <a:latin typeface="Arial" charset="0"/>
              </a:rPr>
              <a:t>2	1/36	</a:t>
            </a:r>
            <a:r>
              <a:rPr lang="en-US" sz="1800" b="1" dirty="0">
                <a:solidFill>
                  <a:srgbClr val="000000"/>
                </a:solidFill>
                <a:latin typeface="Arial" charset="0"/>
                <a:cs typeface="Arial" charset="0"/>
              </a:rPr>
              <a:t>–</a:t>
            </a:r>
            <a:r>
              <a:rPr lang="en-US" sz="1800" b="1" dirty="0">
                <a:solidFill>
                  <a:srgbClr val="000000"/>
                </a:solidFill>
                <a:latin typeface="Arial" charset="0"/>
              </a:rPr>
              <a:t>5	25	0.69	</a:t>
            </a:r>
          </a:p>
          <a:p>
            <a:pPr>
              <a:spcBef>
                <a:spcPct val="25000"/>
              </a:spcBef>
            </a:pPr>
            <a:r>
              <a:rPr lang="en-US" sz="1800" b="1" dirty="0">
                <a:solidFill>
                  <a:srgbClr val="000000"/>
                </a:solidFill>
                <a:latin typeface="Arial" charset="0"/>
              </a:rPr>
              <a:t>	3	2/36	</a:t>
            </a:r>
            <a:r>
              <a:rPr lang="en-US" sz="1800" b="1" dirty="0">
                <a:solidFill>
                  <a:srgbClr val="000000"/>
                </a:solidFill>
                <a:latin typeface="Arial" charset="0"/>
                <a:cs typeface="Arial" charset="0"/>
              </a:rPr>
              <a:t>–</a:t>
            </a:r>
            <a:r>
              <a:rPr lang="en-US" sz="1800" b="1" dirty="0">
                <a:solidFill>
                  <a:srgbClr val="000000"/>
                </a:solidFill>
                <a:latin typeface="Arial" charset="0"/>
              </a:rPr>
              <a:t>4	16	0.89</a:t>
            </a:r>
          </a:p>
          <a:p>
            <a:pPr>
              <a:spcBef>
                <a:spcPct val="25000"/>
              </a:spcBef>
            </a:pPr>
            <a:r>
              <a:rPr lang="en-US" sz="1800" b="1" dirty="0">
                <a:solidFill>
                  <a:srgbClr val="000000"/>
                </a:solidFill>
                <a:latin typeface="Arial" charset="0"/>
              </a:rPr>
              <a:t>	4	3/36	</a:t>
            </a:r>
            <a:r>
              <a:rPr lang="en-US" sz="1800" b="1" dirty="0">
                <a:solidFill>
                  <a:srgbClr val="000000"/>
                </a:solidFill>
                <a:latin typeface="Arial" charset="0"/>
                <a:cs typeface="Arial" charset="0"/>
              </a:rPr>
              <a:t>–</a:t>
            </a:r>
            <a:r>
              <a:rPr lang="en-US" sz="1800" b="1" dirty="0">
                <a:solidFill>
                  <a:srgbClr val="000000"/>
                </a:solidFill>
                <a:latin typeface="Arial" charset="0"/>
              </a:rPr>
              <a:t>3	9	0.75</a:t>
            </a:r>
          </a:p>
          <a:p>
            <a:pPr>
              <a:spcBef>
                <a:spcPct val="25000"/>
              </a:spcBef>
            </a:pPr>
            <a:r>
              <a:rPr lang="en-US" sz="1800" b="1" dirty="0">
                <a:solidFill>
                  <a:srgbClr val="000000"/>
                </a:solidFill>
                <a:latin typeface="Arial" charset="0"/>
              </a:rPr>
              <a:t>	5	4/36	</a:t>
            </a:r>
            <a:r>
              <a:rPr lang="en-US" sz="1800" b="1" dirty="0">
                <a:solidFill>
                  <a:srgbClr val="000000"/>
                </a:solidFill>
                <a:latin typeface="Arial" charset="0"/>
                <a:cs typeface="Arial" charset="0"/>
              </a:rPr>
              <a:t>–</a:t>
            </a:r>
            <a:r>
              <a:rPr lang="en-US" sz="1800" b="1" dirty="0">
                <a:solidFill>
                  <a:srgbClr val="000000"/>
                </a:solidFill>
                <a:latin typeface="Arial" charset="0"/>
              </a:rPr>
              <a:t>2	4	0.44</a:t>
            </a:r>
          </a:p>
          <a:p>
            <a:pPr>
              <a:spcBef>
                <a:spcPct val="25000"/>
              </a:spcBef>
            </a:pPr>
            <a:r>
              <a:rPr lang="en-US" sz="1800" b="1" dirty="0">
                <a:solidFill>
                  <a:srgbClr val="000000"/>
                </a:solidFill>
                <a:latin typeface="Arial" charset="0"/>
              </a:rPr>
              <a:t>	6	5/36	</a:t>
            </a:r>
            <a:r>
              <a:rPr lang="en-US" sz="1800" b="1" dirty="0">
                <a:solidFill>
                  <a:srgbClr val="000000"/>
                </a:solidFill>
                <a:latin typeface="Arial" charset="0"/>
                <a:cs typeface="Arial" charset="0"/>
              </a:rPr>
              <a:t>–</a:t>
            </a:r>
            <a:r>
              <a:rPr lang="en-US" sz="1800" b="1" dirty="0">
                <a:solidFill>
                  <a:srgbClr val="000000"/>
                </a:solidFill>
                <a:latin typeface="Arial" charset="0"/>
              </a:rPr>
              <a:t>1	1	0.14</a:t>
            </a:r>
          </a:p>
          <a:p>
            <a:pPr>
              <a:spcBef>
                <a:spcPct val="25000"/>
              </a:spcBef>
            </a:pPr>
            <a:r>
              <a:rPr lang="en-US" sz="1800" b="1" dirty="0">
                <a:solidFill>
                  <a:srgbClr val="000000"/>
                </a:solidFill>
                <a:latin typeface="Arial" charset="0"/>
              </a:rPr>
              <a:t>	7	6/36	0	0	0.00</a:t>
            </a:r>
          </a:p>
          <a:p>
            <a:pPr>
              <a:spcBef>
                <a:spcPct val="25000"/>
              </a:spcBef>
            </a:pPr>
            <a:r>
              <a:rPr lang="en-US" sz="1800" b="1" dirty="0">
                <a:solidFill>
                  <a:srgbClr val="000000"/>
                </a:solidFill>
                <a:latin typeface="Arial" charset="0"/>
              </a:rPr>
              <a:t>	8	5/36	1	1	0.14</a:t>
            </a:r>
          </a:p>
          <a:p>
            <a:pPr>
              <a:spcBef>
                <a:spcPct val="25000"/>
              </a:spcBef>
            </a:pPr>
            <a:r>
              <a:rPr lang="en-US" sz="1800" b="1" dirty="0">
                <a:solidFill>
                  <a:srgbClr val="000000"/>
                </a:solidFill>
                <a:latin typeface="Arial" charset="0"/>
              </a:rPr>
              <a:t>	9	4/36	2	4	0.44</a:t>
            </a:r>
          </a:p>
          <a:p>
            <a:pPr>
              <a:spcBef>
                <a:spcPct val="25000"/>
              </a:spcBef>
            </a:pPr>
            <a:r>
              <a:rPr lang="en-US" sz="1800" b="1" dirty="0">
                <a:solidFill>
                  <a:srgbClr val="000000"/>
                </a:solidFill>
                <a:latin typeface="Arial" charset="0"/>
              </a:rPr>
              <a:t>	10	3/36	3	9	0.75</a:t>
            </a:r>
          </a:p>
          <a:p>
            <a:pPr>
              <a:spcBef>
                <a:spcPct val="25000"/>
              </a:spcBef>
            </a:pPr>
            <a:r>
              <a:rPr lang="en-US" sz="1800" b="1" dirty="0">
                <a:solidFill>
                  <a:srgbClr val="000000"/>
                </a:solidFill>
                <a:latin typeface="Arial" charset="0"/>
              </a:rPr>
              <a:t>	11	2/36	4	16	0.89</a:t>
            </a:r>
          </a:p>
          <a:p>
            <a:pPr>
              <a:spcBef>
                <a:spcPct val="25000"/>
              </a:spcBef>
            </a:pPr>
            <a:r>
              <a:rPr lang="en-US" sz="1800" b="1" dirty="0">
                <a:solidFill>
                  <a:srgbClr val="000000"/>
                </a:solidFill>
                <a:latin typeface="Arial" charset="0"/>
              </a:rPr>
              <a:t>	12	1/36	5	25	0.69</a:t>
            </a:r>
          </a:p>
          <a:p>
            <a:pPr>
              <a:spcBef>
                <a:spcPts val="1500"/>
              </a:spcBef>
            </a:pPr>
            <a:r>
              <a:rPr lang="en-US" sz="1800" b="1" dirty="0">
                <a:solidFill>
                  <a:srgbClr val="000000"/>
                </a:solidFill>
                <a:latin typeface="Arial" charset="0"/>
              </a:rPr>
              <a:t>					5.83</a:t>
            </a:r>
            <a:endParaRPr lang="en-US" sz="1800" b="1" dirty="0">
              <a:solidFill>
                <a:srgbClr val="000000"/>
              </a:solidFill>
              <a:latin typeface="Symbol" pitchFamily="18" charset="2"/>
            </a:endParaRPr>
          </a:p>
        </p:txBody>
      </p:sp>
      <p:sp>
        <p:nvSpPr>
          <p:cNvPr id="103433" name="Text Box 9"/>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11</a:t>
            </a:r>
            <a:endParaRPr lang="en-US" sz="1000" dirty="0">
              <a:solidFill>
                <a:srgbClr val="3366FF"/>
              </a:solidFill>
              <a:latin typeface="Arial"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7" name="Line 6"/>
          <p:cNvSpPr>
            <a:spLocks noChangeShapeType="1"/>
          </p:cNvSpPr>
          <p:nvPr/>
        </p:nvSpPr>
        <p:spPr bwMode="auto">
          <a:xfrm>
            <a:off x="924150" y="48708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Text Box 4"/>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calculate all the weighted squared deviations.</a:t>
            </a:r>
          </a:p>
        </p:txBody>
      </p:sp>
      <p:sp>
        <p:nvSpPr>
          <p:cNvPr id="103432" name="Rectangle 8"/>
          <p:cNvSpPr>
            <a:spLocks noChangeArrowheads="1"/>
          </p:cNvSpPr>
          <p:nvPr/>
        </p:nvSpPr>
        <p:spPr bwMode="auto">
          <a:xfrm>
            <a:off x="6499225" y="4946650"/>
            <a:ext cx="601663" cy="320675"/>
          </a:xfrm>
          <a:prstGeom prst="rect">
            <a:avLst/>
          </a:prstGeom>
          <a:solidFill>
            <a:srgbClr val="DDEEFF"/>
          </a:solidFill>
          <a:ln>
            <a:noFill/>
          </a:ln>
          <a:effectLst/>
        </p:spPr>
        <p:txBody>
          <a:bodyPr wrap="none" anchor="ctr"/>
          <a:lstStyle/>
          <a:p>
            <a:endParaRPr lang="en-GB"/>
          </a:p>
        </p:txBody>
      </p:sp>
    </p:spTree>
    <p:extLst>
      <p:ext uri="{BB962C8B-B14F-4D97-AF65-F5344CB8AC3E}">
        <p14:creationId xmlns:p14="http://schemas.microsoft.com/office/powerpoint/2010/main" val="34430400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900600" y="567422"/>
            <a:ext cx="7232400" cy="477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10"/>
          <p:cNvSpPr/>
          <p:nvPr/>
        </p:nvSpPr>
        <p:spPr>
          <a:xfrm>
            <a:off x="943200" y="488625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3432" name="Rectangle 8"/>
          <p:cNvSpPr>
            <a:spLocks noChangeArrowheads="1"/>
          </p:cNvSpPr>
          <p:nvPr/>
        </p:nvSpPr>
        <p:spPr bwMode="auto">
          <a:xfrm>
            <a:off x="6499225" y="4946650"/>
            <a:ext cx="601663" cy="3206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3426" name="Text Box 2"/>
          <p:cNvSpPr txBox="1">
            <a:spLocks noChangeArrowheads="1"/>
          </p:cNvSpPr>
          <p:nvPr/>
        </p:nvSpPr>
        <p:spPr bwMode="auto">
          <a:xfrm>
            <a:off x="301625" y="4937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543050" algn="r"/>
                <a:tab pos="2343150" algn="l"/>
                <a:tab pos="3829050" algn="r"/>
                <a:tab pos="5029200" algn="r"/>
                <a:tab pos="6629400" algn="r"/>
              </a:tabLst>
              <a:defRPr sz="2400">
                <a:solidFill>
                  <a:schemeClr val="tx1"/>
                </a:solidFill>
                <a:latin typeface="Times New Roman" pitchFamily="18" charset="0"/>
              </a:defRPr>
            </a:lvl1pPr>
            <a:lvl2pPr>
              <a:tabLst>
                <a:tab pos="1543050" algn="r"/>
                <a:tab pos="2343150" algn="l"/>
                <a:tab pos="3829050" algn="r"/>
                <a:tab pos="5029200" algn="r"/>
                <a:tab pos="6629400" algn="r"/>
              </a:tabLst>
              <a:defRPr sz="2400">
                <a:solidFill>
                  <a:schemeClr val="tx1"/>
                </a:solidFill>
                <a:latin typeface="Times New Roman" pitchFamily="18" charset="0"/>
              </a:defRPr>
            </a:lvl2pPr>
            <a:lvl3pPr>
              <a:tabLst>
                <a:tab pos="1543050" algn="r"/>
                <a:tab pos="2343150" algn="l"/>
                <a:tab pos="3829050" algn="r"/>
                <a:tab pos="5029200" algn="r"/>
                <a:tab pos="6629400" algn="r"/>
              </a:tabLst>
              <a:defRPr sz="2400">
                <a:solidFill>
                  <a:schemeClr val="tx1"/>
                </a:solidFill>
                <a:latin typeface="Times New Roman" pitchFamily="18" charset="0"/>
              </a:defRPr>
            </a:lvl3pPr>
            <a:lvl4pPr>
              <a:tabLst>
                <a:tab pos="1543050" algn="r"/>
                <a:tab pos="2343150" algn="l"/>
                <a:tab pos="3829050" algn="r"/>
                <a:tab pos="5029200" algn="r"/>
                <a:tab pos="6629400" algn="r"/>
              </a:tabLst>
              <a:defRPr sz="2400">
                <a:solidFill>
                  <a:schemeClr val="tx1"/>
                </a:solidFill>
                <a:latin typeface="Times New Roman" pitchFamily="18" charset="0"/>
              </a:defRPr>
            </a:lvl4pPr>
            <a:lvl5pPr>
              <a:tabLst>
                <a:tab pos="1543050" algn="r"/>
                <a:tab pos="2343150" algn="l"/>
                <a:tab pos="3829050" algn="r"/>
                <a:tab pos="5029200" algn="r"/>
                <a:tab pos="6629400" algn="r"/>
              </a:tabLst>
              <a:defRPr sz="2400">
                <a:solidFill>
                  <a:schemeClr val="tx1"/>
                </a:solidFill>
                <a:latin typeface="Times New Roman" pitchFamily="18" charset="0"/>
              </a:defRPr>
            </a:lvl5pPr>
            <a:lvl6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6pPr>
            <a:lvl7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7pPr>
            <a:lvl8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8pPr>
            <a:lvl9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9pPr>
          </a:lstStyle>
          <a:p>
            <a:r>
              <a:rPr lang="en-US" sz="1800" dirty="0" smtClean="0">
                <a:solidFill>
                  <a:srgbClr val="000000"/>
                </a:solidFill>
                <a:latin typeface="Arial" charset="0"/>
              </a:rPr>
              <a:t>                     </a:t>
            </a:r>
            <a:r>
              <a:rPr lang="en-US" b="1" dirty="0" smtClean="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i="1" dirty="0">
                <a:solidFill>
                  <a:srgbClr val="000000"/>
                </a:solidFill>
              </a:rPr>
              <a:t>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p>
          <a:p>
            <a:pPr>
              <a:spcBef>
                <a:spcPts val="1200"/>
              </a:spcBef>
            </a:pPr>
            <a:r>
              <a:rPr lang="en-US" sz="1800" dirty="0">
                <a:solidFill>
                  <a:srgbClr val="000000"/>
                </a:solidFill>
                <a:latin typeface="Arial" charset="0"/>
              </a:rPr>
              <a:t>	</a:t>
            </a:r>
            <a:r>
              <a:rPr lang="en-US" sz="1800" b="1" dirty="0">
                <a:solidFill>
                  <a:srgbClr val="000000"/>
                </a:solidFill>
                <a:latin typeface="Arial" charset="0"/>
              </a:rPr>
              <a:t>2	1/36	</a:t>
            </a:r>
            <a:r>
              <a:rPr lang="en-US" sz="1800" b="1" dirty="0">
                <a:solidFill>
                  <a:srgbClr val="000000"/>
                </a:solidFill>
                <a:latin typeface="Arial" charset="0"/>
                <a:cs typeface="Arial" charset="0"/>
              </a:rPr>
              <a:t>–</a:t>
            </a:r>
            <a:r>
              <a:rPr lang="en-US" sz="1800" b="1" dirty="0">
                <a:solidFill>
                  <a:srgbClr val="000000"/>
                </a:solidFill>
                <a:latin typeface="Arial" charset="0"/>
              </a:rPr>
              <a:t>5	25	0.69	</a:t>
            </a:r>
          </a:p>
          <a:p>
            <a:pPr>
              <a:spcBef>
                <a:spcPct val="25000"/>
              </a:spcBef>
            </a:pPr>
            <a:r>
              <a:rPr lang="en-US" sz="1800" b="1" dirty="0">
                <a:solidFill>
                  <a:srgbClr val="000000"/>
                </a:solidFill>
                <a:latin typeface="Arial" charset="0"/>
              </a:rPr>
              <a:t>	3	2/36	</a:t>
            </a:r>
            <a:r>
              <a:rPr lang="en-US" sz="1800" b="1" dirty="0">
                <a:solidFill>
                  <a:srgbClr val="000000"/>
                </a:solidFill>
                <a:latin typeface="Arial" charset="0"/>
                <a:cs typeface="Arial" charset="0"/>
              </a:rPr>
              <a:t>–</a:t>
            </a:r>
            <a:r>
              <a:rPr lang="en-US" sz="1800" b="1" dirty="0">
                <a:solidFill>
                  <a:srgbClr val="000000"/>
                </a:solidFill>
                <a:latin typeface="Arial" charset="0"/>
              </a:rPr>
              <a:t>4	16	0.89</a:t>
            </a:r>
          </a:p>
          <a:p>
            <a:pPr>
              <a:spcBef>
                <a:spcPct val="25000"/>
              </a:spcBef>
            </a:pPr>
            <a:r>
              <a:rPr lang="en-US" sz="1800" b="1" dirty="0">
                <a:solidFill>
                  <a:srgbClr val="000000"/>
                </a:solidFill>
                <a:latin typeface="Arial" charset="0"/>
              </a:rPr>
              <a:t>	4	3/36	</a:t>
            </a:r>
            <a:r>
              <a:rPr lang="en-US" sz="1800" b="1" dirty="0">
                <a:solidFill>
                  <a:srgbClr val="000000"/>
                </a:solidFill>
                <a:latin typeface="Arial" charset="0"/>
                <a:cs typeface="Arial" charset="0"/>
              </a:rPr>
              <a:t>–</a:t>
            </a:r>
            <a:r>
              <a:rPr lang="en-US" sz="1800" b="1" dirty="0">
                <a:solidFill>
                  <a:srgbClr val="000000"/>
                </a:solidFill>
                <a:latin typeface="Arial" charset="0"/>
              </a:rPr>
              <a:t>3	9	0.75</a:t>
            </a:r>
          </a:p>
          <a:p>
            <a:pPr>
              <a:spcBef>
                <a:spcPct val="25000"/>
              </a:spcBef>
            </a:pPr>
            <a:r>
              <a:rPr lang="en-US" sz="1800" b="1" dirty="0">
                <a:solidFill>
                  <a:srgbClr val="000000"/>
                </a:solidFill>
                <a:latin typeface="Arial" charset="0"/>
              </a:rPr>
              <a:t>	5	4/36	</a:t>
            </a:r>
            <a:r>
              <a:rPr lang="en-US" sz="1800" b="1" dirty="0">
                <a:solidFill>
                  <a:srgbClr val="000000"/>
                </a:solidFill>
                <a:latin typeface="Arial" charset="0"/>
                <a:cs typeface="Arial" charset="0"/>
              </a:rPr>
              <a:t>–</a:t>
            </a:r>
            <a:r>
              <a:rPr lang="en-US" sz="1800" b="1" dirty="0">
                <a:solidFill>
                  <a:srgbClr val="000000"/>
                </a:solidFill>
                <a:latin typeface="Arial" charset="0"/>
              </a:rPr>
              <a:t>2	4	0.44</a:t>
            </a:r>
          </a:p>
          <a:p>
            <a:pPr>
              <a:spcBef>
                <a:spcPct val="25000"/>
              </a:spcBef>
            </a:pPr>
            <a:r>
              <a:rPr lang="en-US" sz="1800" b="1" dirty="0">
                <a:solidFill>
                  <a:srgbClr val="000000"/>
                </a:solidFill>
                <a:latin typeface="Arial" charset="0"/>
              </a:rPr>
              <a:t>	6	5/36	</a:t>
            </a:r>
            <a:r>
              <a:rPr lang="en-US" sz="1800" b="1" dirty="0">
                <a:solidFill>
                  <a:srgbClr val="000000"/>
                </a:solidFill>
                <a:latin typeface="Arial" charset="0"/>
                <a:cs typeface="Arial" charset="0"/>
              </a:rPr>
              <a:t>–</a:t>
            </a:r>
            <a:r>
              <a:rPr lang="en-US" sz="1800" b="1" dirty="0">
                <a:solidFill>
                  <a:srgbClr val="000000"/>
                </a:solidFill>
                <a:latin typeface="Arial" charset="0"/>
              </a:rPr>
              <a:t>1	1	0.14</a:t>
            </a:r>
          </a:p>
          <a:p>
            <a:pPr>
              <a:spcBef>
                <a:spcPct val="25000"/>
              </a:spcBef>
            </a:pPr>
            <a:r>
              <a:rPr lang="en-US" sz="1800" b="1" dirty="0">
                <a:solidFill>
                  <a:srgbClr val="000000"/>
                </a:solidFill>
                <a:latin typeface="Arial" charset="0"/>
              </a:rPr>
              <a:t>	7	6/36	0	0	0.00</a:t>
            </a:r>
          </a:p>
          <a:p>
            <a:pPr>
              <a:spcBef>
                <a:spcPct val="25000"/>
              </a:spcBef>
            </a:pPr>
            <a:r>
              <a:rPr lang="en-US" sz="1800" b="1" dirty="0">
                <a:solidFill>
                  <a:srgbClr val="000000"/>
                </a:solidFill>
                <a:latin typeface="Arial" charset="0"/>
              </a:rPr>
              <a:t>	8	5/36	1	1	0.14</a:t>
            </a:r>
          </a:p>
          <a:p>
            <a:pPr>
              <a:spcBef>
                <a:spcPct val="25000"/>
              </a:spcBef>
            </a:pPr>
            <a:r>
              <a:rPr lang="en-US" sz="1800" b="1" dirty="0">
                <a:solidFill>
                  <a:srgbClr val="000000"/>
                </a:solidFill>
                <a:latin typeface="Arial" charset="0"/>
              </a:rPr>
              <a:t>	9	4/36	2	4	0.44</a:t>
            </a:r>
          </a:p>
          <a:p>
            <a:pPr>
              <a:spcBef>
                <a:spcPct val="25000"/>
              </a:spcBef>
            </a:pPr>
            <a:r>
              <a:rPr lang="en-US" sz="1800" b="1" dirty="0">
                <a:solidFill>
                  <a:srgbClr val="000000"/>
                </a:solidFill>
                <a:latin typeface="Arial" charset="0"/>
              </a:rPr>
              <a:t>	10	3/36	3	9	0.75</a:t>
            </a:r>
          </a:p>
          <a:p>
            <a:pPr>
              <a:spcBef>
                <a:spcPct val="25000"/>
              </a:spcBef>
            </a:pPr>
            <a:r>
              <a:rPr lang="en-US" sz="1800" b="1" dirty="0">
                <a:solidFill>
                  <a:srgbClr val="000000"/>
                </a:solidFill>
                <a:latin typeface="Arial" charset="0"/>
              </a:rPr>
              <a:t>	11	2/36	4	16	0.89</a:t>
            </a:r>
          </a:p>
          <a:p>
            <a:pPr>
              <a:spcBef>
                <a:spcPct val="25000"/>
              </a:spcBef>
            </a:pPr>
            <a:r>
              <a:rPr lang="en-US" sz="1800" b="1" dirty="0">
                <a:solidFill>
                  <a:srgbClr val="000000"/>
                </a:solidFill>
                <a:latin typeface="Arial" charset="0"/>
              </a:rPr>
              <a:t>	12	1/36	5	25	0.69</a:t>
            </a:r>
          </a:p>
          <a:p>
            <a:pPr>
              <a:spcBef>
                <a:spcPts val="1500"/>
              </a:spcBef>
            </a:pPr>
            <a:r>
              <a:rPr lang="en-US" sz="1800" b="1" dirty="0">
                <a:solidFill>
                  <a:srgbClr val="000000"/>
                </a:solidFill>
                <a:latin typeface="Arial" charset="0"/>
              </a:rPr>
              <a:t>					5.83</a:t>
            </a:r>
            <a:endParaRPr lang="en-US" sz="1800" b="1" dirty="0">
              <a:solidFill>
                <a:srgbClr val="000000"/>
              </a:solidFill>
              <a:latin typeface="Symbol" pitchFamily="18" charset="2"/>
            </a:endParaRPr>
          </a:p>
        </p:txBody>
      </p:sp>
      <p:sp>
        <p:nvSpPr>
          <p:cNvPr id="103427" name="Text Box 3"/>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sum is the population variance of </a:t>
            </a:r>
            <a:r>
              <a:rPr lang="en-GB" sz="1500" b="1" i="1"/>
              <a:t>X</a:t>
            </a:r>
            <a:r>
              <a:rPr lang="en-GB" sz="1500" b="1"/>
              <a:t>.</a:t>
            </a:r>
            <a:endParaRPr lang="en-GB" sz="1900">
              <a:latin typeface="Times New Roman" pitchFamily="18" charset="0"/>
            </a:endParaRPr>
          </a:p>
        </p:txBody>
      </p:sp>
      <p:sp>
        <p:nvSpPr>
          <p:cNvPr id="103433" name="Text Box 9"/>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12</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7" name="Line 6"/>
          <p:cNvSpPr>
            <a:spLocks noChangeShapeType="1"/>
          </p:cNvSpPr>
          <p:nvPr/>
        </p:nvSpPr>
        <p:spPr bwMode="auto">
          <a:xfrm>
            <a:off x="924150" y="48708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38637589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6"/>
          <p:cNvSpPr>
            <a:spLocks noChangeArrowheads="1"/>
          </p:cNvSpPr>
          <p:nvPr/>
        </p:nvSpPr>
        <p:spPr bwMode="auto">
          <a:xfrm>
            <a:off x="0" y="2404801"/>
            <a:ext cx="9144000" cy="7384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Rectangle 16"/>
          <p:cNvSpPr>
            <a:spLocks noChangeArrowheads="1"/>
          </p:cNvSpPr>
          <p:nvPr/>
        </p:nvSpPr>
        <p:spPr bwMode="auto">
          <a:xfrm>
            <a:off x="0" y="1461600"/>
            <a:ext cx="9144000" cy="8339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3" name="Rectangle 16"/>
          <p:cNvSpPr>
            <a:spLocks noChangeArrowheads="1"/>
          </p:cNvSpPr>
          <p:nvPr/>
        </p:nvSpPr>
        <p:spPr bwMode="auto">
          <a:xfrm>
            <a:off x="0" y="741751"/>
            <a:ext cx="9144000" cy="610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5714" name="Text Box 2"/>
          <p:cNvSpPr txBox="1">
            <a:spLocks noChangeArrowheads="1"/>
          </p:cNvSpPr>
          <p:nvPr/>
        </p:nvSpPr>
        <p:spPr bwMode="auto">
          <a:xfrm>
            <a:off x="3282950" y="774898"/>
            <a:ext cx="3317875" cy="53002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127500" algn="ctr"/>
                <a:tab pos="6762750" algn="l"/>
              </a:tabLst>
              <a:defRPr sz="2400">
                <a:solidFill>
                  <a:schemeClr val="tx1"/>
                </a:solidFill>
                <a:latin typeface="Times New Roman" pitchFamily="18" charset="0"/>
              </a:defRPr>
            </a:lvl1pPr>
            <a:lvl2pPr>
              <a:tabLst>
                <a:tab pos="4127500" algn="ctr"/>
                <a:tab pos="6762750" algn="l"/>
              </a:tabLst>
              <a:defRPr sz="2400">
                <a:solidFill>
                  <a:schemeClr val="tx1"/>
                </a:solidFill>
                <a:latin typeface="Times New Roman" pitchFamily="18" charset="0"/>
              </a:defRPr>
            </a:lvl2pPr>
            <a:lvl3pPr>
              <a:tabLst>
                <a:tab pos="4127500" algn="ctr"/>
                <a:tab pos="6762750" algn="l"/>
              </a:tabLst>
              <a:defRPr sz="2400">
                <a:solidFill>
                  <a:schemeClr val="tx1"/>
                </a:solidFill>
                <a:latin typeface="Times New Roman" pitchFamily="18" charset="0"/>
              </a:defRPr>
            </a:lvl3pPr>
            <a:lvl4pPr>
              <a:tabLst>
                <a:tab pos="4127500" algn="ctr"/>
                <a:tab pos="6762750" algn="l"/>
              </a:tabLst>
              <a:defRPr sz="2400">
                <a:solidFill>
                  <a:schemeClr val="tx1"/>
                </a:solidFill>
                <a:latin typeface="Times New Roman" pitchFamily="18" charset="0"/>
              </a:defRPr>
            </a:lvl4pPr>
            <a:lvl5pPr>
              <a:tabLst>
                <a:tab pos="4127500" algn="ctr"/>
                <a:tab pos="6762750" algn="l"/>
              </a:tabLst>
              <a:defRPr sz="2400">
                <a:solidFill>
                  <a:schemeClr val="tx1"/>
                </a:solidFill>
                <a:latin typeface="Times New Roman" pitchFamily="18" charset="0"/>
              </a:defRPr>
            </a:lvl5pPr>
            <a:lvl6pPr eaLnBrk="0" fontAlgn="base" hangingPunct="0">
              <a:spcBef>
                <a:spcPct val="0"/>
              </a:spcBef>
              <a:spcAft>
                <a:spcPct val="0"/>
              </a:spcAft>
              <a:tabLst>
                <a:tab pos="4127500" algn="ctr"/>
                <a:tab pos="6762750" algn="l"/>
              </a:tabLst>
              <a:defRPr sz="2400">
                <a:solidFill>
                  <a:schemeClr val="tx1"/>
                </a:solidFill>
                <a:latin typeface="Times New Roman" pitchFamily="18" charset="0"/>
              </a:defRPr>
            </a:lvl6pPr>
            <a:lvl7pPr eaLnBrk="0" fontAlgn="base" hangingPunct="0">
              <a:spcBef>
                <a:spcPct val="0"/>
              </a:spcBef>
              <a:spcAft>
                <a:spcPct val="0"/>
              </a:spcAft>
              <a:tabLst>
                <a:tab pos="4127500" algn="ctr"/>
                <a:tab pos="6762750" algn="l"/>
              </a:tabLst>
              <a:defRPr sz="2400">
                <a:solidFill>
                  <a:schemeClr val="tx1"/>
                </a:solidFill>
                <a:latin typeface="Times New Roman" pitchFamily="18" charset="0"/>
              </a:defRPr>
            </a:lvl7pPr>
            <a:lvl8pPr eaLnBrk="0" fontAlgn="base" hangingPunct="0">
              <a:spcBef>
                <a:spcPct val="0"/>
              </a:spcBef>
              <a:spcAft>
                <a:spcPct val="0"/>
              </a:spcAft>
              <a:tabLst>
                <a:tab pos="4127500" algn="ctr"/>
                <a:tab pos="6762750" algn="l"/>
              </a:tabLst>
              <a:defRPr sz="2400">
                <a:solidFill>
                  <a:schemeClr val="tx1"/>
                </a:solidFill>
                <a:latin typeface="Times New Roman" pitchFamily="18" charset="0"/>
              </a:defRPr>
            </a:lvl8pPr>
            <a:lvl9pPr eaLnBrk="0" fontAlgn="base" hangingPunct="0">
              <a:spcBef>
                <a:spcPct val="0"/>
              </a:spcBef>
              <a:spcAft>
                <a:spcPct val="0"/>
              </a:spcAft>
              <a:tabLst>
                <a:tab pos="4127500" algn="ctr"/>
                <a:tab pos="6762750" algn="l"/>
              </a:tabLst>
              <a:defRPr sz="2400">
                <a:solidFill>
                  <a:schemeClr val="tx1"/>
                </a:solidFill>
                <a:latin typeface="Times New Roman" pitchFamily="18" charset="0"/>
              </a:defRPr>
            </a:lvl9pPr>
          </a:lstStyle>
          <a:p>
            <a:r>
              <a:rPr lang="en-US" sz="1800" b="1" dirty="0" smtClean="0">
                <a:solidFill>
                  <a:srgbClr val="000000"/>
                </a:solidFill>
                <a:latin typeface="Arial" charset="0"/>
              </a:rPr>
              <a:t>Population </a:t>
            </a:r>
            <a:r>
              <a:rPr lang="en-US" sz="1800" b="1" dirty="0">
                <a:solidFill>
                  <a:srgbClr val="000000"/>
                </a:solidFill>
                <a:latin typeface="Arial" charset="0"/>
              </a:rPr>
              <a:t>variance of </a:t>
            </a:r>
            <a:r>
              <a:rPr lang="en-US" b="1" i="1" dirty="0" smtClean="0">
                <a:solidFill>
                  <a:srgbClr val="000000"/>
                </a:solidFill>
              </a:rPr>
              <a:t>X</a:t>
            </a:r>
            <a:endParaRPr lang="en-US" b="1" dirty="0">
              <a:solidFill>
                <a:srgbClr val="000000"/>
              </a:solidFill>
            </a:endParaRPr>
          </a:p>
        </p:txBody>
      </p:sp>
      <p:sp>
        <p:nvSpPr>
          <p:cNvPr id="115715" name="Text Box 3"/>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equations, the population variance of </a:t>
            </a:r>
            <a:r>
              <a:rPr lang="en-GB" sz="1500" b="1" i="1" dirty="0"/>
              <a:t>X</a:t>
            </a:r>
            <a:r>
              <a:rPr lang="en-GB" sz="1500" b="1" dirty="0"/>
              <a:t> is usually written </a:t>
            </a:r>
            <a:r>
              <a:rPr lang="en-GB" sz="1500" b="1" i="1" dirty="0">
                <a:latin typeface="Symbol" pitchFamily="18" charset="2"/>
              </a:rPr>
              <a:t>s</a:t>
            </a:r>
            <a:r>
              <a:rPr lang="en-GB" sz="1500" b="1" i="1" baseline="-25000" dirty="0"/>
              <a:t>X</a:t>
            </a:r>
            <a:r>
              <a:rPr lang="en-GB" sz="1500" b="1" i="1" baseline="30000" dirty="0"/>
              <a:t>2</a:t>
            </a:r>
            <a:r>
              <a:rPr lang="en-GB" sz="1500" b="1" dirty="0"/>
              <a:t>, </a:t>
            </a:r>
            <a:r>
              <a:rPr lang="en-GB" sz="1500" b="1" dirty="0" smtClean="0"/>
              <a:t> </a:t>
            </a:r>
            <a:r>
              <a:rPr lang="en-GB" sz="1500" b="1" i="1" dirty="0" smtClean="0">
                <a:latin typeface="Symbol" pitchFamily="18" charset="2"/>
              </a:rPr>
              <a:t>s</a:t>
            </a:r>
            <a:r>
              <a:rPr lang="en-GB" sz="1500" b="1" dirty="0" smtClean="0"/>
              <a:t>  being </a:t>
            </a:r>
            <a:r>
              <a:rPr lang="en-GB" sz="1500" b="1" dirty="0"/>
              <a:t>the Greek </a:t>
            </a:r>
            <a:r>
              <a:rPr lang="en-GB" sz="1500" b="1" i="1" dirty="0"/>
              <a:t>s</a:t>
            </a:r>
            <a:r>
              <a:rPr lang="en-GB" sz="1500" b="1" dirty="0"/>
              <a:t>.</a:t>
            </a:r>
          </a:p>
        </p:txBody>
      </p:sp>
      <p:graphicFrame>
        <p:nvGraphicFramePr>
          <p:cNvPr id="115719" name="Object 7"/>
          <p:cNvGraphicFramePr>
            <a:graphicFrameLocks noChangeAspect="1"/>
          </p:cNvGraphicFramePr>
          <p:nvPr>
            <p:extLst>
              <p:ext uri="{D42A27DB-BD31-4B8C-83A1-F6EECF244321}">
                <p14:modId xmlns:p14="http://schemas.microsoft.com/office/powerpoint/2010/main" val="3009017177"/>
              </p:ext>
            </p:extLst>
          </p:nvPr>
        </p:nvGraphicFramePr>
        <p:xfrm>
          <a:off x="4368800" y="2533650"/>
          <a:ext cx="404813" cy="404813"/>
        </p:xfrm>
        <a:graphic>
          <a:graphicData uri="http://schemas.openxmlformats.org/presentationml/2006/ole">
            <mc:AlternateContent xmlns:mc="http://schemas.openxmlformats.org/markup-compatibility/2006">
              <mc:Choice xmlns:v="urn:schemas-microsoft-com:vml" Requires="v">
                <p:oleObj spid="_x0000_s115755" name="Equation" r:id="rId3" imgW="406080" imgH="406080" progId="Equation.3">
                  <p:embed/>
                </p:oleObj>
              </mc:Choice>
              <mc:Fallback>
                <p:oleObj name="Equation" r:id="rId3" imgW="406080" imgH="40608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8800" y="2533650"/>
                        <a:ext cx="404813"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5720" name="Text Box 8"/>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13</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46145640"/>
              </p:ext>
            </p:extLst>
          </p:nvPr>
        </p:nvGraphicFramePr>
        <p:xfrm>
          <a:off x="3814725" y="1600500"/>
          <a:ext cx="1689100" cy="493712"/>
        </p:xfrm>
        <a:graphic>
          <a:graphicData uri="http://schemas.openxmlformats.org/presentationml/2006/ole">
            <mc:AlternateContent xmlns:mc="http://schemas.openxmlformats.org/markup-compatibility/2006">
              <mc:Choice xmlns:v="urn:schemas-microsoft-com:vml" Requires="v">
                <p:oleObj spid="_x0000_s115756" name="Equation" r:id="rId5" imgW="1688760" imgH="495000" progId="Equation.3">
                  <p:embed/>
                </p:oleObj>
              </mc:Choice>
              <mc:Fallback>
                <p:oleObj name="Equation" r:id="rId5" imgW="1688760" imgH="49500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4725" y="1600500"/>
                        <a:ext cx="1689100" cy="493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2404801"/>
            <a:ext cx="9144000" cy="7384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Rectangle 16"/>
          <p:cNvSpPr>
            <a:spLocks noChangeArrowheads="1"/>
          </p:cNvSpPr>
          <p:nvPr/>
        </p:nvSpPr>
        <p:spPr bwMode="auto">
          <a:xfrm>
            <a:off x="0" y="1461600"/>
            <a:ext cx="9144000" cy="8339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6" name="Rectangle 16"/>
          <p:cNvSpPr>
            <a:spLocks noChangeArrowheads="1"/>
          </p:cNvSpPr>
          <p:nvPr/>
        </p:nvSpPr>
        <p:spPr bwMode="auto">
          <a:xfrm>
            <a:off x="0" y="741751"/>
            <a:ext cx="9144000" cy="6108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7763" name="Text Box 3"/>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standard deviation of </a:t>
            </a:r>
            <a:r>
              <a:rPr lang="en-GB" sz="1500" b="1" i="1"/>
              <a:t>X</a:t>
            </a:r>
            <a:r>
              <a:rPr lang="en-GB" sz="1500" b="1"/>
              <a:t> is the square root of its population variance.  Usually written </a:t>
            </a:r>
            <a:r>
              <a:rPr lang="en-GB" sz="1500" b="1" i="1">
                <a:latin typeface="Symbol" pitchFamily="18" charset="2"/>
              </a:rPr>
              <a:t>s</a:t>
            </a:r>
            <a:r>
              <a:rPr lang="en-GB" sz="1500" b="1" i="1" baseline="-25000"/>
              <a:t>x</a:t>
            </a:r>
            <a:r>
              <a:rPr lang="en-GB" sz="1500" b="1"/>
              <a:t>, it is an alternative measure of dispersion.  It has the same units as </a:t>
            </a:r>
            <a:r>
              <a:rPr lang="en-GB" sz="1500" b="1" i="1"/>
              <a:t>X</a:t>
            </a:r>
            <a:r>
              <a:rPr lang="en-GB" sz="1500" b="1"/>
              <a:t>.</a:t>
            </a:r>
            <a:endParaRPr lang="en-GB" sz="1500" b="1">
              <a:latin typeface="Times New Roman" pitchFamily="18" charset="0"/>
            </a:endParaRPr>
          </a:p>
          <a:p>
            <a:pPr>
              <a:spcBef>
                <a:spcPct val="50000"/>
              </a:spcBef>
            </a:pPr>
            <a:endParaRPr lang="en-GB" sz="1500" b="1"/>
          </a:p>
        </p:txBody>
      </p:sp>
      <p:graphicFrame>
        <p:nvGraphicFramePr>
          <p:cNvPr id="117766" name="Object 6"/>
          <p:cNvGraphicFramePr>
            <a:graphicFrameLocks noChangeAspect="1"/>
          </p:cNvGraphicFramePr>
          <p:nvPr>
            <p:extLst>
              <p:ext uri="{D42A27DB-BD31-4B8C-83A1-F6EECF244321}">
                <p14:modId xmlns:p14="http://schemas.microsoft.com/office/powerpoint/2010/main" val="718746136"/>
              </p:ext>
            </p:extLst>
          </p:nvPr>
        </p:nvGraphicFramePr>
        <p:xfrm>
          <a:off x="3606800" y="1580400"/>
          <a:ext cx="1866900" cy="520700"/>
        </p:xfrm>
        <a:graphic>
          <a:graphicData uri="http://schemas.openxmlformats.org/presentationml/2006/ole">
            <mc:AlternateContent xmlns:mc="http://schemas.openxmlformats.org/markup-compatibility/2006">
              <mc:Choice xmlns:v="urn:schemas-microsoft-com:vml" Requires="v">
                <p:oleObj spid="_x0000_s117802" name="Equation" r:id="rId3" imgW="1866600" imgH="520560" progId="Equation.3">
                  <p:embed/>
                </p:oleObj>
              </mc:Choice>
              <mc:Fallback>
                <p:oleObj name="Equation" r:id="rId3" imgW="1866600" imgH="520560" progId="Equation.3">
                  <p:embed/>
                  <p:pic>
                    <p:nvPicPr>
                      <p:cNvPr id="0" name="Object 6"/>
                      <p:cNvPicPr>
                        <a:picLocks noChangeAspect="1" noChangeArrowheads="1"/>
                      </p:cNvPicPr>
                      <p:nvPr/>
                    </p:nvPicPr>
                    <p:blipFill>
                      <a:blip r:embed="rId4"/>
                      <a:srcRect/>
                      <a:stretch>
                        <a:fillRect/>
                      </a:stretch>
                    </p:blipFill>
                    <p:spPr bwMode="auto">
                      <a:xfrm>
                        <a:off x="3606800" y="1580400"/>
                        <a:ext cx="1866900"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7769" name="Text Box 9"/>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14</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3" name="Text Box 2"/>
          <p:cNvSpPr txBox="1">
            <a:spLocks noChangeArrowheads="1"/>
          </p:cNvSpPr>
          <p:nvPr/>
        </p:nvSpPr>
        <p:spPr bwMode="auto">
          <a:xfrm>
            <a:off x="3282950" y="774000"/>
            <a:ext cx="3317875" cy="53002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127500" algn="ctr"/>
                <a:tab pos="6762750" algn="l"/>
              </a:tabLst>
              <a:defRPr sz="2400">
                <a:solidFill>
                  <a:schemeClr val="tx1"/>
                </a:solidFill>
                <a:latin typeface="Times New Roman" pitchFamily="18" charset="0"/>
              </a:defRPr>
            </a:lvl1pPr>
            <a:lvl2pPr>
              <a:tabLst>
                <a:tab pos="4127500" algn="ctr"/>
                <a:tab pos="6762750" algn="l"/>
              </a:tabLst>
              <a:defRPr sz="2400">
                <a:solidFill>
                  <a:schemeClr val="tx1"/>
                </a:solidFill>
                <a:latin typeface="Times New Roman" pitchFamily="18" charset="0"/>
              </a:defRPr>
            </a:lvl2pPr>
            <a:lvl3pPr>
              <a:tabLst>
                <a:tab pos="4127500" algn="ctr"/>
                <a:tab pos="6762750" algn="l"/>
              </a:tabLst>
              <a:defRPr sz="2400">
                <a:solidFill>
                  <a:schemeClr val="tx1"/>
                </a:solidFill>
                <a:latin typeface="Times New Roman" pitchFamily="18" charset="0"/>
              </a:defRPr>
            </a:lvl3pPr>
            <a:lvl4pPr>
              <a:tabLst>
                <a:tab pos="4127500" algn="ctr"/>
                <a:tab pos="6762750" algn="l"/>
              </a:tabLst>
              <a:defRPr sz="2400">
                <a:solidFill>
                  <a:schemeClr val="tx1"/>
                </a:solidFill>
                <a:latin typeface="Times New Roman" pitchFamily="18" charset="0"/>
              </a:defRPr>
            </a:lvl4pPr>
            <a:lvl5pPr>
              <a:tabLst>
                <a:tab pos="4127500" algn="ctr"/>
                <a:tab pos="6762750" algn="l"/>
              </a:tabLst>
              <a:defRPr sz="2400">
                <a:solidFill>
                  <a:schemeClr val="tx1"/>
                </a:solidFill>
                <a:latin typeface="Times New Roman" pitchFamily="18" charset="0"/>
              </a:defRPr>
            </a:lvl5pPr>
            <a:lvl6pPr eaLnBrk="0" fontAlgn="base" hangingPunct="0">
              <a:spcBef>
                <a:spcPct val="0"/>
              </a:spcBef>
              <a:spcAft>
                <a:spcPct val="0"/>
              </a:spcAft>
              <a:tabLst>
                <a:tab pos="4127500" algn="ctr"/>
                <a:tab pos="6762750" algn="l"/>
              </a:tabLst>
              <a:defRPr sz="2400">
                <a:solidFill>
                  <a:schemeClr val="tx1"/>
                </a:solidFill>
                <a:latin typeface="Times New Roman" pitchFamily="18" charset="0"/>
              </a:defRPr>
            </a:lvl6pPr>
            <a:lvl7pPr eaLnBrk="0" fontAlgn="base" hangingPunct="0">
              <a:spcBef>
                <a:spcPct val="0"/>
              </a:spcBef>
              <a:spcAft>
                <a:spcPct val="0"/>
              </a:spcAft>
              <a:tabLst>
                <a:tab pos="4127500" algn="ctr"/>
                <a:tab pos="6762750" algn="l"/>
              </a:tabLst>
              <a:defRPr sz="2400">
                <a:solidFill>
                  <a:schemeClr val="tx1"/>
                </a:solidFill>
                <a:latin typeface="Times New Roman" pitchFamily="18" charset="0"/>
              </a:defRPr>
            </a:lvl7pPr>
            <a:lvl8pPr eaLnBrk="0" fontAlgn="base" hangingPunct="0">
              <a:spcBef>
                <a:spcPct val="0"/>
              </a:spcBef>
              <a:spcAft>
                <a:spcPct val="0"/>
              </a:spcAft>
              <a:tabLst>
                <a:tab pos="4127500" algn="ctr"/>
                <a:tab pos="6762750" algn="l"/>
              </a:tabLst>
              <a:defRPr sz="2400">
                <a:solidFill>
                  <a:schemeClr val="tx1"/>
                </a:solidFill>
                <a:latin typeface="Times New Roman" pitchFamily="18" charset="0"/>
              </a:defRPr>
            </a:lvl8pPr>
            <a:lvl9pPr eaLnBrk="0" fontAlgn="base" hangingPunct="0">
              <a:spcBef>
                <a:spcPct val="0"/>
              </a:spcBef>
              <a:spcAft>
                <a:spcPct val="0"/>
              </a:spcAft>
              <a:tabLst>
                <a:tab pos="4127500" algn="ctr"/>
                <a:tab pos="6762750" algn="l"/>
              </a:tabLst>
              <a:defRPr sz="2400">
                <a:solidFill>
                  <a:schemeClr val="tx1"/>
                </a:solidFill>
                <a:latin typeface="Times New Roman" pitchFamily="18" charset="0"/>
              </a:defRPr>
            </a:lvl9pPr>
          </a:lstStyle>
          <a:p>
            <a:r>
              <a:rPr lang="en-US" sz="1800" b="1" dirty="0" smtClean="0">
                <a:solidFill>
                  <a:srgbClr val="000000"/>
                </a:solidFill>
                <a:latin typeface="Arial" charset="0"/>
              </a:rPr>
              <a:t>Standard deviation </a:t>
            </a:r>
            <a:r>
              <a:rPr lang="en-US" sz="1800" b="1" dirty="0">
                <a:solidFill>
                  <a:srgbClr val="000000"/>
                </a:solidFill>
                <a:latin typeface="Arial" charset="0"/>
              </a:rPr>
              <a:t>of </a:t>
            </a:r>
            <a:r>
              <a:rPr lang="en-US" b="1" i="1" dirty="0" smtClean="0">
                <a:solidFill>
                  <a:srgbClr val="000000"/>
                </a:solidFill>
              </a:rPr>
              <a:t>X</a:t>
            </a:r>
            <a:endParaRPr lang="en-US" b="1" dirty="0">
              <a:solidFill>
                <a:srgbClr val="000000"/>
              </a:solidFill>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136030325"/>
              </p:ext>
            </p:extLst>
          </p:nvPr>
        </p:nvGraphicFramePr>
        <p:xfrm>
          <a:off x="4368800" y="2568575"/>
          <a:ext cx="404813" cy="368300"/>
        </p:xfrm>
        <a:graphic>
          <a:graphicData uri="http://schemas.openxmlformats.org/presentationml/2006/ole">
            <mc:AlternateContent xmlns:mc="http://schemas.openxmlformats.org/markup-compatibility/2006">
              <mc:Choice xmlns:v="urn:schemas-microsoft-com:vml" Requires="v">
                <p:oleObj spid="_x0000_s117803" name="Equation" r:id="rId5" imgW="406224" imgH="368140" progId="Equation.3">
                  <p:embed/>
                </p:oleObj>
              </mc:Choice>
              <mc:Fallback>
                <p:oleObj name="Equation" r:id="rId5" imgW="406224" imgH="368140" progId="Equation.3">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68800" y="2568575"/>
                        <a:ext cx="4048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a:t>
            </a:r>
            <a:r>
              <a:rPr lang="en-GB" b="1" dirty="0" smtClean="0">
                <a:solidFill>
                  <a:schemeClr val="bg1"/>
                </a:solidFill>
              </a:rPr>
              <a:t>Dougherty 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R.2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191501" y="6553200"/>
            <a:ext cx="8763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2015.12.17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1722825"/>
            <a:ext cx="9144000" cy="1801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8067" name="Text Box 3"/>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third sequence defined the expected value of a function of a random variable </a:t>
            </a:r>
            <a:r>
              <a:rPr lang="en-GB" sz="1500" b="1" i="1"/>
              <a:t>X</a:t>
            </a:r>
            <a:r>
              <a:rPr lang="en-GB" sz="1500" b="1"/>
              <a:t>.  There is only one function that is of much interest to us, at least initially: the squared deviation from the population mean.		</a:t>
            </a:r>
          </a:p>
        </p:txBody>
      </p:sp>
      <p:sp>
        <p:nvSpPr>
          <p:cNvPr id="88069" name="Text Box 5"/>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a:t>
            </a:r>
          </a:p>
        </p:txBody>
      </p:sp>
      <p:sp>
        <p:nvSpPr>
          <p:cNvPr id="88070"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2" name="Rectangle 16"/>
          <p:cNvSpPr>
            <a:spLocks noChangeArrowheads="1"/>
          </p:cNvSpPr>
          <p:nvPr/>
        </p:nvSpPr>
        <p:spPr bwMode="auto">
          <a:xfrm>
            <a:off x="0" y="741750"/>
            <a:ext cx="9144000" cy="8679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3" name="Object 9"/>
          <p:cNvGraphicFramePr>
            <a:graphicFrameLocks noChangeAspect="1"/>
          </p:cNvGraphicFramePr>
          <p:nvPr>
            <p:extLst>
              <p:ext uri="{D42A27DB-BD31-4B8C-83A1-F6EECF244321}">
                <p14:modId xmlns:p14="http://schemas.microsoft.com/office/powerpoint/2010/main" val="4110084591"/>
              </p:ext>
            </p:extLst>
          </p:nvPr>
        </p:nvGraphicFramePr>
        <p:xfrm>
          <a:off x="1843088" y="1873250"/>
          <a:ext cx="5602287" cy="1481138"/>
        </p:xfrm>
        <a:graphic>
          <a:graphicData uri="http://schemas.openxmlformats.org/presentationml/2006/ole">
            <mc:AlternateContent xmlns:mc="http://schemas.openxmlformats.org/markup-compatibility/2006">
              <mc:Choice xmlns:v="urn:schemas-microsoft-com:vml" Requires="v">
                <p:oleObj spid="_x0000_s88118" name="Equation" r:id="rId3" imgW="5600520" imgH="1485720" progId="Equation.3">
                  <p:embed/>
                </p:oleObj>
              </mc:Choice>
              <mc:Fallback>
                <p:oleObj name="Equation" r:id="rId3" imgW="5600520" imgH="1485720" progId="Equation.3">
                  <p:embed/>
                  <p:pic>
                    <p:nvPicPr>
                      <p:cNvPr id="0" name=""/>
                      <p:cNvPicPr>
                        <a:picLocks noChangeAspect="1" noChangeArrowheads="1"/>
                      </p:cNvPicPr>
                      <p:nvPr/>
                    </p:nvPicPr>
                    <p:blipFill>
                      <a:blip r:embed="rId4"/>
                      <a:srcRect/>
                      <a:stretch>
                        <a:fillRect/>
                      </a:stretch>
                    </p:blipFill>
                    <p:spPr bwMode="auto">
                      <a:xfrm>
                        <a:off x="1843088" y="1873250"/>
                        <a:ext cx="5602287" cy="1481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Text Box 11"/>
          <p:cNvSpPr txBox="1">
            <a:spLocks noChangeArrowheads="1"/>
          </p:cNvSpPr>
          <p:nvPr/>
        </p:nvSpPr>
        <p:spPr bwMode="auto">
          <a:xfrm>
            <a:off x="1901825" y="912814"/>
            <a:ext cx="3451225" cy="5826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829050" algn="r"/>
                <a:tab pos="6762750" algn="l"/>
              </a:tabLst>
              <a:defRPr sz="2400">
                <a:solidFill>
                  <a:schemeClr val="tx1"/>
                </a:solidFill>
                <a:latin typeface="Times New Roman" pitchFamily="18" charset="0"/>
              </a:defRPr>
            </a:lvl1pPr>
            <a:lvl2pPr>
              <a:tabLst>
                <a:tab pos="1612900" algn="l"/>
                <a:tab pos="3829050" algn="r"/>
                <a:tab pos="6762750" algn="l"/>
              </a:tabLst>
              <a:defRPr sz="2400">
                <a:solidFill>
                  <a:schemeClr val="tx1"/>
                </a:solidFill>
                <a:latin typeface="Times New Roman" pitchFamily="18" charset="0"/>
              </a:defRPr>
            </a:lvl2pPr>
            <a:lvl3pPr>
              <a:tabLst>
                <a:tab pos="1612900" algn="l"/>
                <a:tab pos="3829050" algn="r"/>
                <a:tab pos="6762750" algn="l"/>
              </a:tabLst>
              <a:defRPr sz="2400">
                <a:solidFill>
                  <a:schemeClr val="tx1"/>
                </a:solidFill>
                <a:latin typeface="Times New Roman" pitchFamily="18" charset="0"/>
              </a:defRPr>
            </a:lvl3pPr>
            <a:lvl4pPr>
              <a:tabLst>
                <a:tab pos="1612900" algn="l"/>
                <a:tab pos="3829050" algn="r"/>
                <a:tab pos="6762750" algn="l"/>
              </a:tabLst>
              <a:defRPr sz="2400">
                <a:solidFill>
                  <a:schemeClr val="tx1"/>
                </a:solidFill>
                <a:latin typeface="Times New Roman" pitchFamily="18" charset="0"/>
              </a:defRPr>
            </a:lvl4pPr>
            <a:lvl5pPr>
              <a:tabLst>
                <a:tab pos="1612900" algn="l"/>
                <a:tab pos="3829050" algn="r"/>
                <a:tab pos="6762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829050" algn="r"/>
                <a:tab pos="6762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829050" algn="r"/>
                <a:tab pos="6762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829050" algn="r"/>
                <a:tab pos="6762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829050" algn="r"/>
                <a:tab pos="67627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Population </a:t>
            </a:r>
            <a:r>
              <a:rPr lang="en-US" sz="1800" b="1" dirty="0">
                <a:solidFill>
                  <a:srgbClr val="000000"/>
                </a:solidFill>
                <a:latin typeface="Arial" charset="0"/>
              </a:rPr>
              <a:t>variance of </a:t>
            </a:r>
            <a:r>
              <a:rPr lang="en-US" b="1" i="1" dirty="0">
                <a:solidFill>
                  <a:srgbClr val="000000"/>
                </a:solidFill>
              </a:rPr>
              <a:t>X</a:t>
            </a:r>
            <a:r>
              <a:rPr lang="en-US" b="1" dirty="0">
                <a:solidFill>
                  <a:srgbClr val="000000"/>
                </a:solidFill>
              </a:rPr>
              <a:t>:</a:t>
            </a:r>
            <a:endParaRPr lang="en-US" sz="1800" dirty="0">
              <a:solidFill>
                <a:srgbClr val="000000"/>
              </a:solidFill>
              <a:latin typeface="Arial" charset="0"/>
            </a:endParaRPr>
          </a:p>
          <a:p>
            <a:endParaRPr lang="en-US" sz="1800" b="1" dirty="0">
              <a:solidFill>
                <a:srgbClr val="000000"/>
              </a:solidFill>
              <a:latin typeface="Symbol" pitchFamily="18" charset="2"/>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2587194765"/>
              </p:ext>
            </p:extLst>
          </p:nvPr>
        </p:nvGraphicFramePr>
        <p:xfrm>
          <a:off x="5035550" y="871538"/>
          <a:ext cx="1689100" cy="493712"/>
        </p:xfrm>
        <a:graphic>
          <a:graphicData uri="http://schemas.openxmlformats.org/presentationml/2006/ole">
            <mc:AlternateContent xmlns:mc="http://schemas.openxmlformats.org/markup-compatibility/2006">
              <mc:Choice xmlns:v="urn:schemas-microsoft-com:vml" Requires="v">
                <p:oleObj spid="_x0000_s88119" name="Equation" r:id="rId5" imgW="1688760" imgH="495000" progId="Equation.3">
                  <p:embed/>
                </p:oleObj>
              </mc:Choice>
              <mc:Fallback>
                <p:oleObj name="Equation" r:id="rId5" imgW="1688760" imgH="495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5550" y="871538"/>
                        <a:ext cx="1689100" cy="493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3667" name="Text Box 3"/>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expected value of the squared deviation is known as the population variance of </a:t>
            </a:r>
            <a:r>
              <a:rPr lang="en-GB" sz="1500" b="1" i="1"/>
              <a:t>X</a:t>
            </a:r>
            <a:r>
              <a:rPr lang="en-GB" sz="1500" b="1"/>
              <a:t>.  It is a measure of the dispersion of the distribution of </a:t>
            </a:r>
            <a:r>
              <a:rPr lang="en-GB" sz="1500" b="1" i="1"/>
              <a:t>X</a:t>
            </a:r>
            <a:r>
              <a:rPr lang="en-GB" sz="1500" b="1"/>
              <a:t> about its population mean. 				</a:t>
            </a:r>
          </a:p>
        </p:txBody>
      </p:sp>
      <p:sp>
        <p:nvSpPr>
          <p:cNvPr id="113677" name="Text Box 13"/>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4" name="Rectangle 16"/>
          <p:cNvSpPr>
            <a:spLocks noChangeArrowheads="1"/>
          </p:cNvSpPr>
          <p:nvPr/>
        </p:nvSpPr>
        <p:spPr bwMode="auto">
          <a:xfrm>
            <a:off x="0" y="1722825"/>
            <a:ext cx="9144000" cy="1801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Rectangle 16"/>
          <p:cNvSpPr>
            <a:spLocks noChangeArrowheads="1"/>
          </p:cNvSpPr>
          <p:nvPr/>
        </p:nvSpPr>
        <p:spPr bwMode="auto">
          <a:xfrm>
            <a:off x="0" y="741750"/>
            <a:ext cx="9144000" cy="8679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6" name="Object 9"/>
          <p:cNvGraphicFramePr>
            <a:graphicFrameLocks noChangeAspect="1"/>
          </p:cNvGraphicFramePr>
          <p:nvPr>
            <p:extLst>
              <p:ext uri="{D42A27DB-BD31-4B8C-83A1-F6EECF244321}">
                <p14:modId xmlns:p14="http://schemas.microsoft.com/office/powerpoint/2010/main" val="426810744"/>
              </p:ext>
            </p:extLst>
          </p:nvPr>
        </p:nvGraphicFramePr>
        <p:xfrm>
          <a:off x="1843088" y="1873250"/>
          <a:ext cx="5602287" cy="1481138"/>
        </p:xfrm>
        <a:graphic>
          <a:graphicData uri="http://schemas.openxmlformats.org/presentationml/2006/ole">
            <mc:AlternateContent xmlns:mc="http://schemas.openxmlformats.org/markup-compatibility/2006">
              <mc:Choice xmlns:v="urn:schemas-microsoft-com:vml" Requires="v">
                <p:oleObj spid="_x0000_s113712" name="Equation" r:id="rId3" imgW="5600520" imgH="1485720" progId="Equation.3">
                  <p:embed/>
                </p:oleObj>
              </mc:Choice>
              <mc:Fallback>
                <p:oleObj name="Equation" r:id="rId3" imgW="5600520" imgH="1485720" progId="Equation.3">
                  <p:embed/>
                  <p:pic>
                    <p:nvPicPr>
                      <p:cNvPr id="0" name=""/>
                      <p:cNvPicPr>
                        <a:picLocks noChangeAspect="1" noChangeArrowheads="1"/>
                      </p:cNvPicPr>
                      <p:nvPr/>
                    </p:nvPicPr>
                    <p:blipFill>
                      <a:blip r:embed="rId4"/>
                      <a:srcRect/>
                      <a:stretch>
                        <a:fillRect/>
                      </a:stretch>
                    </p:blipFill>
                    <p:spPr bwMode="auto">
                      <a:xfrm>
                        <a:off x="1843088" y="1873250"/>
                        <a:ext cx="5602287" cy="1481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Text Box 11"/>
          <p:cNvSpPr txBox="1">
            <a:spLocks noChangeArrowheads="1"/>
          </p:cNvSpPr>
          <p:nvPr/>
        </p:nvSpPr>
        <p:spPr bwMode="auto">
          <a:xfrm>
            <a:off x="1901825" y="912814"/>
            <a:ext cx="3451225" cy="58261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612900" algn="l"/>
                <a:tab pos="3829050" algn="r"/>
                <a:tab pos="6762750" algn="l"/>
              </a:tabLst>
              <a:defRPr sz="2400">
                <a:solidFill>
                  <a:schemeClr val="tx1"/>
                </a:solidFill>
                <a:latin typeface="Times New Roman" pitchFamily="18" charset="0"/>
              </a:defRPr>
            </a:lvl1pPr>
            <a:lvl2pPr>
              <a:tabLst>
                <a:tab pos="1612900" algn="l"/>
                <a:tab pos="3829050" algn="r"/>
                <a:tab pos="6762750" algn="l"/>
              </a:tabLst>
              <a:defRPr sz="2400">
                <a:solidFill>
                  <a:schemeClr val="tx1"/>
                </a:solidFill>
                <a:latin typeface="Times New Roman" pitchFamily="18" charset="0"/>
              </a:defRPr>
            </a:lvl2pPr>
            <a:lvl3pPr>
              <a:tabLst>
                <a:tab pos="1612900" algn="l"/>
                <a:tab pos="3829050" algn="r"/>
                <a:tab pos="6762750" algn="l"/>
              </a:tabLst>
              <a:defRPr sz="2400">
                <a:solidFill>
                  <a:schemeClr val="tx1"/>
                </a:solidFill>
                <a:latin typeface="Times New Roman" pitchFamily="18" charset="0"/>
              </a:defRPr>
            </a:lvl3pPr>
            <a:lvl4pPr>
              <a:tabLst>
                <a:tab pos="1612900" algn="l"/>
                <a:tab pos="3829050" algn="r"/>
                <a:tab pos="6762750" algn="l"/>
              </a:tabLst>
              <a:defRPr sz="2400">
                <a:solidFill>
                  <a:schemeClr val="tx1"/>
                </a:solidFill>
                <a:latin typeface="Times New Roman" pitchFamily="18" charset="0"/>
              </a:defRPr>
            </a:lvl4pPr>
            <a:lvl5pPr>
              <a:tabLst>
                <a:tab pos="1612900" algn="l"/>
                <a:tab pos="3829050" algn="r"/>
                <a:tab pos="6762750" algn="l"/>
              </a:tabLst>
              <a:defRPr sz="2400">
                <a:solidFill>
                  <a:schemeClr val="tx1"/>
                </a:solidFill>
                <a:latin typeface="Times New Roman" pitchFamily="18" charset="0"/>
              </a:defRPr>
            </a:lvl5pPr>
            <a:lvl6pPr eaLnBrk="0" fontAlgn="base" hangingPunct="0">
              <a:spcBef>
                <a:spcPct val="0"/>
              </a:spcBef>
              <a:spcAft>
                <a:spcPct val="0"/>
              </a:spcAft>
              <a:tabLst>
                <a:tab pos="1612900" algn="l"/>
                <a:tab pos="3829050" algn="r"/>
                <a:tab pos="6762750" algn="l"/>
              </a:tabLst>
              <a:defRPr sz="2400">
                <a:solidFill>
                  <a:schemeClr val="tx1"/>
                </a:solidFill>
                <a:latin typeface="Times New Roman" pitchFamily="18" charset="0"/>
              </a:defRPr>
            </a:lvl6pPr>
            <a:lvl7pPr eaLnBrk="0" fontAlgn="base" hangingPunct="0">
              <a:spcBef>
                <a:spcPct val="0"/>
              </a:spcBef>
              <a:spcAft>
                <a:spcPct val="0"/>
              </a:spcAft>
              <a:tabLst>
                <a:tab pos="1612900" algn="l"/>
                <a:tab pos="3829050" algn="r"/>
                <a:tab pos="6762750" algn="l"/>
              </a:tabLst>
              <a:defRPr sz="2400">
                <a:solidFill>
                  <a:schemeClr val="tx1"/>
                </a:solidFill>
                <a:latin typeface="Times New Roman" pitchFamily="18" charset="0"/>
              </a:defRPr>
            </a:lvl7pPr>
            <a:lvl8pPr eaLnBrk="0" fontAlgn="base" hangingPunct="0">
              <a:spcBef>
                <a:spcPct val="0"/>
              </a:spcBef>
              <a:spcAft>
                <a:spcPct val="0"/>
              </a:spcAft>
              <a:tabLst>
                <a:tab pos="1612900" algn="l"/>
                <a:tab pos="3829050" algn="r"/>
                <a:tab pos="6762750" algn="l"/>
              </a:tabLst>
              <a:defRPr sz="2400">
                <a:solidFill>
                  <a:schemeClr val="tx1"/>
                </a:solidFill>
                <a:latin typeface="Times New Roman" pitchFamily="18" charset="0"/>
              </a:defRPr>
            </a:lvl8pPr>
            <a:lvl9pPr eaLnBrk="0" fontAlgn="base" hangingPunct="0">
              <a:spcBef>
                <a:spcPct val="0"/>
              </a:spcBef>
              <a:spcAft>
                <a:spcPct val="0"/>
              </a:spcAft>
              <a:tabLst>
                <a:tab pos="1612900" algn="l"/>
                <a:tab pos="3829050" algn="r"/>
                <a:tab pos="67627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Population </a:t>
            </a:r>
            <a:r>
              <a:rPr lang="en-US" sz="1800" b="1" dirty="0">
                <a:solidFill>
                  <a:srgbClr val="000000"/>
                </a:solidFill>
                <a:latin typeface="Arial" charset="0"/>
              </a:rPr>
              <a:t>variance of </a:t>
            </a:r>
            <a:r>
              <a:rPr lang="en-US" b="1" i="1" dirty="0">
                <a:solidFill>
                  <a:srgbClr val="000000"/>
                </a:solidFill>
              </a:rPr>
              <a:t>X</a:t>
            </a:r>
            <a:r>
              <a:rPr lang="en-US" b="1" dirty="0">
                <a:solidFill>
                  <a:srgbClr val="000000"/>
                </a:solidFill>
              </a:rPr>
              <a:t>:</a:t>
            </a:r>
            <a:endParaRPr lang="en-US" sz="1800" dirty="0">
              <a:solidFill>
                <a:srgbClr val="000000"/>
              </a:solidFill>
              <a:latin typeface="Arial" charset="0"/>
            </a:endParaRPr>
          </a:p>
          <a:p>
            <a:endParaRPr lang="en-US" sz="1800" b="1" dirty="0">
              <a:solidFill>
                <a:srgbClr val="000000"/>
              </a:solidFill>
              <a:latin typeface="Symbol" pitchFamily="18" charset="2"/>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1744456064"/>
              </p:ext>
            </p:extLst>
          </p:nvPr>
        </p:nvGraphicFramePr>
        <p:xfrm>
          <a:off x="5035550" y="871538"/>
          <a:ext cx="1689100" cy="493712"/>
        </p:xfrm>
        <a:graphic>
          <a:graphicData uri="http://schemas.openxmlformats.org/presentationml/2006/ole">
            <mc:AlternateContent xmlns:mc="http://schemas.openxmlformats.org/markup-compatibility/2006">
              <mc:Choice xmlns:v="urn:schemas-microsoft-com:vml" Requires="v">
                <p:oleObj spid="_x0000_s113713" name="Equation" r:id="rId5" imgW="1688760" imgH="495000" progId="Equation.3">
                  <p:embed/>
                </p:oleObj>
              </mc:Choice>
              <mc:Fallback>
                <p:oleObj name="Equation" r:id="rId5" imgW="1688760" imgH="495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5550" y="871538"/>
                        <a:ext cx="1689100" cy="493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5"/>
          <p:cNvSpPr>
            <a:spLocks noChangeArrowheads="1"/>
          </p:cNvSpPr>
          <p:nvPr/>
        </p:nvSpPr>
        <p:spPr bwMode="auto">
          <a:xfrm>
            <a:off x="900600" y="567422"/>
            <a:ext cx="7232400" cy="477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10"/>
          <p:cNvSpPr/>
          <p:nvPr/>
        </p:nvSpPr>
        <p:spPr>
          <a:xfrm>
            <a:off x="943200" y="488625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3426" name="Text Box 2"/>
          <p:cNvSpPr txBox="1">
            <a:spLocks noChangeArrowheads="1"/>
          </p:cNvSpPr>
          <p:nvPr/>
        </p:nvSpPr>
        <p:spPr bwMode="auto">
          <a:xfrm>
            <a:off x="301625" y="4937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543050" algn="r"/>
                <a:tab pos="2343150" algn="l"/>
                <a:tab pos="3829050" algn="r"/>
                <a:tab pos="5029200" algn="r"/>
                <a:tab pos="6629400" algn="r"/>
              </a:tabLst>
              <a:defRPr sz="2400">
                <a:solidFill>
                  <a:schemeClr val="tx1"/>
                </a:solidFill>
                <a:latin typeface="Times New Roman" pitchFamily="18" charset="0"/>
              </a:defRPr>
            </a:lvl1pPr>
            <a:lvl2pPr>
              <a:tabLst>
                <a:tab pos="1543050" algn="r"/>
                <a:tab pos="2343150" algn="l"/>
                <a:tab pos="3829050" algn="r"/>
                <a:tab pos="5029200" algn="r"/>
                <a:tab pos="6629400" algn="r"/>
              </a:tabLst>
              <a:defRPr sz="2400">
                <a:solidFill>
                  <a:schemeClr val="tx1"/>
                </a:solidFill>
                <a:latin typeface="Times New Roman" pitchFamily="18" charset="0"/>
              </a:defRPr>
            </a:lvl2pPr>
            <a:lvl3pPr>
              <a:tabLst>
                <a:tab pos="1543050" algn="r"/>
                <a:tab pos="2343150" algn="l"/>
                <a:tab pos="3829050" algn="r"/>
                <a:tab pos="5029200" algn="r"/>
                <a:tab pos="6629400" algn="r"/>
              </a:tabLst>
              <a:defRPr sz="2400">
                <a:solidFill>
                  <a:schemeClr val="tx1"/>
                </a:solidFill>
                <a:latin typeface="Times New Roman" pitchFamily="18" charset="0"/>
              </a:defRPr>
            </a:lvl3pPr>
            <a:lvl4pPr>
              <a:tabLst>
                <a:tab pos="1543050" algn="r"/>
                <a:tab pos="2343150" algn="l"/>
                <a:tab pos="3829050" algn="r"/>
                <a:tab pos="5029200" algn="r"/>
                <a:tab pos="6629400" algn="r"/>
              </a:tabLst>
              <a:defRPr sz="2400">
                <a:solidFill>
                  <a:schemeClr val="tx1"/>
                </a:solidFill>
                <a:latin typeface="Times New Roman" pitchFamily="18" charset="0"/>
              </a:defRPr>
            </a:lvl4pPr>
            <a:lvl5pPr>
              <a:tabLst>
                <a:tab pos="1543050" algn="r"/>
                <a:tab pos="2343150" algn="l"/>
                <a:tab pos="3829050" algn="r"/>
                <a:tab pos="5029200" algn="r"/>
                <a:tab pos="6629400" algn="r"/>
              </a:tabLst>
              <a:defRPr sz="2400">
                <a:solidFill>
                  <a:schemeClr val="tx1"/>
                </a:solidFill>
                <a:latin typeface="Times New Roman" pitchFamily="18" charset="0"/>
              </a:defRPr>
            </a:lvl5pPr>
            <a:lvl6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6pPr>
            <a:lvl7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7pPr>
            <a:lvl8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8pPr>
            <a:lvl9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9pPr>
          </a:lstStyle>
          <a:p>
            <a:r>
              <a:rPr lang="en-US" sz="1800" dirty="0" smtClean="0">
                <a:solidFill>
                  <a:srgbClr val="000000"/>
                </a:solidFill>
                <a:latin typeface="Arial" charset="0"/>
              </a:rPr>
              <a:t>                     </a:t>
            </a:r>
            <a:r>
              <a:rPr lang="en-US" b="1" dirty="0" smtClean="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i="1" dirty="0">
                <a:solidFill>
                  <a:srgbClr val="000000"/>
                </a:solidFill>
              </a:rPr>
              <a:t>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p>
          <a:p>
            <a:pPr>
              <a:spcBef>
                <a:spcPts val="1200"/>
              </a:spcBef>
            </a:pPr>
            <a:r>
              <a:rPr lang="en-US" sz="1800" dirty="0">
                <a:solidFill>
                  <a:srgbClr val="000000"/>
                </a:solidFill>
                <a:latin typeface="Arial" charset="0"/>
              </a:rPr>
              <a:t>	</a:t>
            </a:r>
            <a:r>
              <a:rPr lang="en-US" sz="1800" b="1" dirty="0">
                <a:solidFill>
                  <a:srgbClr val="000000"/>
                </a:solidFill>
                <a:latin typeface="Arial" charset="0"/>
              </a:rPr>
              <a:t>2	1/36	</a:t>
            </a:r>
            <a:r>
              <a:rPr lang="en-US" sz="1800" b="1" dirty="0">
                <a:solidFill>
                  <a:srgbClr val="000000"/>
                </a:solidFill>
                <a:latin typeface="Arial" charset="0"/>
                <a:cs typeface="Arial" charset="0"/>
              </a:rPr>
              <a:t>–</a:t>
            </a:r>
            <a:r>
              <a:rPr lang="en-US" sz="1800" b="1" dirty="0">
                <a:solidFill>
                  <a:srgbClr val="000000"/>
                </a:solidFill>
                <a:latin typeface="Arial" charset="0"/>
              </a:rPr>
              <a:t>5	25	0.69	</a:t>
            </a:r>
          </a:p>
          <a:p>
            <a:pPr>
              <a:spcBef>
                <a:spcPct val="25000"/>
              </a:spcBef>
            </a:pPr>
            <a:r>
              <a:rPr lang="en-US" sz="1800" b="1" dirty="0">
                <a:solidFill>
                  <a:srgbClr val="000000"/>
                </a:solidFill>
                <a:latin typeface="Arial" charset="0"/>
              </a:rPr>
              <a:t>	3	2/36	</a:t>
            </a:r>
            <a:r>
              <a:rPr lang="en-US" sz="1800" b="1" dirty="0">
                <a:solidFill>
                  <a:srgbClr val="000000"/>
                </a:solidFill>
                <a:latin typeface="Arial" charset="0"/>
                <a:cs typeface="Arial" charset="0"/>
              </a:rPr>
              <a:t>–</a:t>
            </a:r>
            <a:r>
              <a:rPr lang="en-US" sz="1800" b="1" dirty="0">
                <a:solidFill>
                  <a:srgbClr val="000000"/>
                </a:solidFill>
                <a:latin typeface="Arial" charset="0"/>
              </a:rPr>
              <a:t>4	16	0.89</a:t>
            </a:r>
          </a:p>
          <a:p>
            <a:pPr>
              <a:spcBef>
                <a:spcPct val="25000"/>
              </a:spcBef>
            </a:pPr>
            <a:r>
              <a:rPr lang="en-US" sz="1800" b="1" dirty="0">
                <a:solidFill>
                  <a:srgbClr val="000000"/>
                </a:solidFill>
                <a:latin typeface="Arial" charset="0"/>
              </a:rPr>
              <a:t>	4	3/36	</a:t>
            </a:r>
            <a:r>
              <a:rPr lang="en-US" sz="1800" b="1" dirty="0">
                <a:solidFill>
                  <a:srgbClr val="000000"/>
                </a:solidFill>
                <a:latin typeface="Arial" charset="0"/>
                <a:cs typeface="Arial" charset="0"/>
              </a:rPr>
              <a:t>–</a:t>
            </a:r>
            <a:r>
              <a:rPr lang="en-US" sz="1800" b="1" dirty="0">
                <a:solidFill>
                  <a:srgbClr val="000000"/>
                </a:solidFill>
                <a:latin typeface="Arial" charset="0"/>
              </a:rPr>
              <a:t>3	9	0.75</a:t>
            </a:r>
          </a:p>
          <a:p>
            <a:pPr>
              <a:spcBef>
                <a:spcPct val="25000"/>
              </a:spcBef>
            </a:pPr>
            <a:r>
              <a:rPr lang="en-US" sz="1800" b="1" dirty="0">
                <a:solidFill>
                  <a:srgbClr val="000000"/>
                </a:solidFill>
                <a:latin typeface="Arial" charset="0"/>
              </a:rPr>
              <a:t>	5	4/36	</a:t>
            </a:r>
            <a:r>
              <a:rPr lang="en-US" sz="1800" b="1" dirty="0">
                <a:solidFill>
                  <a:srgbClr val="000000"/>
                </a:solidFill>
                <a:latin typeface="Arial" charset="0"/>
                <a:cs typeface="Arial" charset="0"/>
              </a:rPr>
              <a:t>–</a:t>
            </a:r>
            <a:r>
              <a:rPr lang="en-US" sz="1800" b="1" dirty="0">
                <a:solidFill>
                  <a:srgbClr val="000000"/>
                </a:solidFill>
                <a:latin typeface="Arial" charset="0"/>
              </a:rPr>
              <a:t>2	4	0.44</a:t>
            </a:r>
          </a:p>
          <a:p>
            <a:pPr>
              <a:spcBef>
                <a:spcPct val="25000"/>
              </a:spcBef>
            </a:pPr>
            <a:r>
              <a:rPr lang="en-US" sz="1800" b="1" dirty="0">
                <a:solidFill>
                  <a:srgbClr val="000000"/>
                </a:solidFill>
                <a:latin typeface="Arial" charset="0"/>
              </a:rPr>
              <a:t>	6	5/36	</a:t>
            </a:r>
            <a:r>
              <a:rPr lang="en-US" sz="1800" b="1" dirty="0">
                <a:solidFill>
                  <a:srgbClr val="000000"/>
                </a:solidFill>
                <a:latin typeface="Arial" charset="0"/>
                <a:cs typeface="Arial" charset="0"/>
              </a:rPr>
              <a:t>–</a:t>
            </a:r>
            <a:r>
              <a:rPr lang="en-US" sz="1800" b="1" dirty="0">
                <a:solidFill>
                  <a:srgbClr val="000000"/>
                </a:solidFill>
                <a:latin typeface="Arial" charset="0"/>
              </a:rPr>
              <a:t>1	1	0.14</a:t>
            </a:r>
          </a:p>
          <a:p>
            <a:pPr>
              <a:spcBef>
                <a:spcPct val="25000"/>
              </a:spcBef>
            </a:pPr>
            <a:r>
              <a:rPr lang="en-US" sz="1800" b="1" dirty="0">
                <a:solidFill>
                  <a:srgbClr val="000000"/>
                </a:solidFill>
                <a:latin typeface="Arial" charset="0"/>
              </a:rPr>
              <a:t>	7	6/36	0	0	0.00</a:t>
            </a:r>
          </a:p>
          <a:p>
            <a:pPr>
              <a:spcBef>
                <a:spcPct val="25000"/>
              </a:spcBef>
            </a:pPr>
            <a:r>
              <a:rPr lang="en-US" sz="1800" b="1" dirty="0">
                <a:solidFill>
                  <a:srgbClr val="000000"/>
                </a:solidFill>
                <a:latin typeface="Arial" charset="0"/>
              </a:rPr>
              <a:t>	8	5/36	1	1	0.14</a:t>
            </a:r>
          </a:p>
          <a:p>
            <a:pPr>
              <a:spcBef>
                <a:spcPct val="25000"/>
              </a:spcBef>
            </a:pPr>
            <a:r>
              <a:rPr lang="en-US" sz="1800" b="1" dirty="0">
                <a:solidFill>
                  <a:srgbClr val="000000"/>
                </a:solidFill>
                <a:latin typeface="Arial" charset="0"/>
              </a:rPr>
              <a:t>	9	4/36	2	4	0.44</a:t>
            </a:r>
          </a:p>
          <a:p>
            <a:pPr>
              <a:spcBef>
                <a:spcPct val="25000"/>
              </a:spcBef>
            </a:pPr>
            <a:r>
              <a:rPr lang="en-US" sz="1800" b="1" dirty="0">
                <a:solidFill>
                  <a:srgbClr val="000000"/>
                </a:solidFill>
                <a:latin typeface="Arial" charset="0"/>
              </a:rPr>
              <a:t>	10	3/36	3	9	0.75</a:t>
            </a:r>
          </a:p>
          <a:p>
            <a:pPr>
              <a:spcBef>
                <a:spcPct val="25000"/>
              </a:spcBef>
            </a:pPr>
            <a:r>
              <a:rPr lang="en-US" sz="1800" b="1" dirty="0">
                <a:solidFill>
                  <a:srgbClr val="000000"/>
                </a:solidFill>
                <a:latin typeface="Arial" charset="0"/>
              </a:rPr>
              <a:t>	11	2/36	4	16	0.89</a:t>
            </a:r>
          </a:p>
          <a:p>
            <a:pPr>
              <a:spcBef>
                <a:spcPct val="25000"/>
              </a:spcBef>
            </a:pPr>
            <a:r>
              <a:rPr lang="en-US" sz="1800" b="1" dirty="0">
                <a:solidFill>
                  <a:srgbClr val="000000"/>
                </a:solidFill>
                <a:latin typeface="Arial" charset="0"/>
              </a:rPr>
              <a:t>	12	1/36	5	25	0.69</a:t>
            </a:r>
          </a:p>
          <a:p>
            <a:pPr>
              <a:spcBef>
                <a:spcPts val="1500"/>
              </a:spcBef>
            </a:pPr>
            <a:r>
              <a:rPr lang="en-US" sz="1800" b="1" dirty="0">
                <a:solidFill>
                  <a:srgbClr val="000000"/>
                </a:solidFill>
                <a:latin typeface="Arial" charset="0"/>
              </a:rPr>
              <a:t>					5.83</a:t>
            </a:r>
            <a:endParaRPr lang="en-US" sz="1800" b="1" dirty="0">
              <a:solidFill>
                <a:srgbClr val="000000"/>
              </a:solidFill>
              <a:latin typeface="Symbol" pitchFamily="18" charset="2"/>
            </a:endParaRPr>
          </a:p>
        </p:txBody>
      </p:sp>
      <p:sp>
        <p:nvSpPr>
          <p:cNvPr id="103433" name="Text Box 9"/>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3</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7" name="Line 6"/>
          <p:cNvSpPr>
            <a:spLocks noChangeShapeType="1"/>
          </p:cNvSpPr>
          <p:nvPr/>
        </p:nvSpPr>
        <p:spPr bwMode="auto">
          <a:xfrm>
            <a:off x="924150" y="48708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3432" name="Rectangle 8"/>
          <p:cNvSpPr>
            <a:spLocks noChangeArrowheads="1"/>
          </p:cNvSpPr>
          <p:nvPr/>
        </p:nvSpPr>
        <p:spPr bwMode="auto">
          <a:xfrm>
            <a:off x="6499225" y="4946650"/>
            <a:ext cx="601663" cy="320675"/>
          </a:xfrm>
          <a:prstGeom prst="rect">
            <a:avLst/>
          </a:prstGeom>
          <a:solidFill>
            <a:srgbClr val="DDEEFF"/>
          </a:solidFill>
          <a:ln>
            <a:noFill/>
          </a:ln>
          <a:effectLst/>
        </p:spPr>
        <p:txBody>
          <a:bodyPr wrap="none" anchor="ctr"/>
          <a:lstStyle/>
          <a:p>
            <a:endParaRPr lang="en-GB"/>
          </a:p>
        </p:txBody>
      </p:sp>
      <p:sp>
        <p:nvSpPr>
          <p:cNvPr id="20" name="Rectangle 2"/>
          <p:cNvSpPr>
            <a:spLocks noChangeArrowheads="1"/>
          </p:cNvSpPr>
          <p:nvPr/>
        </p:nvSpPr>
        <p:spPr bwMode="auto">
          <a:xfrm>
            <a:off x="3571875" y="1060450"/>
            <a:ext cx="3527425" cy="3730626"/>
          </a:xfrm>
          <a:prstGeom prst="rect">
            <a:avLst/>
          </a:prstGeom>
          <a:solidFill>
            <a:srgbClr val="FBFCFF"/>
          </a:solidFill>
          <a:ln>
            <a:noFill/>
          </a:ln>
          <a:effectLst/>
        </p:spPr>
        <p:txBody>
          <a:bodyPr wrap="none" anchor="ctr"/>
          <a:lstStyle/>
          <a:p>
            <a:endParaRPr lang="en-GB"/>
          </a:p>
        </p:txBody>
      </p:sp>
      <p:sp>
        <p:nvSpPr>
          <p:cNvPr id="40" name="Rectangle 39"/>
          <p:cNvSpPr/>
          <p:nvPr/>
        </p:nvSpPr>
        <p:spPr>
          <a:xfrm>
            <a:off x="3572100" y="609900"/>
            <a:ext cx="43200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xt Box 3"/>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calculate the population variance of the random variable </a:t>
            </a:r>
            <a:r>
              <a:rPr lang="en-GB" sz="1500" b="1" i="1"/>
              <a:t>X</a:t>
            </a:r>
            <a:r>
              <a:rPr lang="en-GB" sz="1500" b="1"/>
              <a:t> defined in the first sequence.  We start as usual by listing the possible values of </a:t>
            </a:r>
            <a:r>
              <a:rPr lang="en-GB" sz="1500" b="1" i="1"/>
              <a:t>X</a:t>
            </a:r>
            <a:r>
              <a:rPr lang="en-GB" sz="1500" b="1"/>
              <a:t> and the corresponding probabilities.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900600" y="567422"/>
            <a:ext cx="7232400" cy="477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10"/>
          <p:cNvSpPr/>
          <p:nvPr/>
        </p:nvSpPr>
        <p:spPr>
          <a:xfrm>
            <a:off x="943200" y="488625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9" name="Rectangle 3"/>
          <p:cNvSpPr>
            <a:spLocks noChangeArrowheads="1"/>
          </p:cNvSpPr>
          <p:nvPr/>
        </p:nvSpPr>
        <p:spPr bwMode="auto">
          <a:xfrm>
            <a:off x="3706813" y="609600"/>
            <a:ext cx="849312" cy="3413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3426" name="Text Box 2"/>
          <p:cNvSpPr txBox="1">
            <a:spLocks noChangeArrowheads="1"/>
          </p:cNvSpPr>
          <p:nvPr/>
        </p:nvSpPr>
        <p:spPr bwMode="auto">
          <a:xfrm>
            <a:off x="301625" y="4937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543050" algn="r"/>
                <a:tab pos="2343150" algn="l"/>
                <a:tab pos="3829050" algn="r"/>
                <a:tab pos="5029200" algn="r"/>
                <a:tab pos="6629400" algn="r"/>
              </a:tabLst>
              <a:defRPr sz="2400">
                <a:solidFill>
                  <a:schemeClr val="tx1"/>
                </a:solidFill>
                <a:latin typeface="Times New Roman" pitchFamily="18" charset="0"/>
              </a:defRPr>
            </a:lvl1pPr>
            <a:lvl2pPr>
              <a:tabLst>
                <a:tab pos="1543050" algn="r"/>
                <a:tab pos="2343150" algn="l"/>
                <a:tab pos="3829050" algn="r"/>
                <a:tab pos="5029200" algn="r"/>
                <a:tab pos="6629400" algn="r"/>
              </a:tabLst>
              <a:defRPr sz="2400">
                <a:solidFill>
                  <a:schemeClr val="tx1"/>
                </a:solidFill>
                <a:latin typeface="Times New Roman" pitchFamily="18" charset="0"/>
              </a:defRPr>
            </a:lvl2pPr>
            <a:lvl3pPr>
              <a:tabLst>
                <a:tab pos="1543050" algn="r"/>
                <a:tab pos="2343150" algn="l"/>
                <a:tab pos="3829050" algn="r"/>
                <a:tab pos="5029200" algn="r"/>
                <a:tab pos="6629400" algn="r"/>
              </a:tabLst>
              <a:defRPr sz="2400">
                <a:solidFill>
                  <a:schemeClr val="tx1"/>
                </a:solidFill>
                <a:latin typeface="Times New Roman" pitchFamily="18" charset="0"/>
              </a:defRPr>
            </a:lvl3pPr>
            <a:lvl4pPr>
              <a:tabLst>
                <a:tab pos="1543050" algn="r"/>
                <a:tab pos="2343150" algn="l"/>
                <a:tab pos="3829050" algn="r"/>
                <a:tab pos="5029200" algn="r"/>
                <a:tab pos="6629400" algn="r"/>
              </a:tabLst>
              <a:defRPr sz="2400">
                <a:solidFill>
                  <a:schemeClr val="tx1"/>
                </a:solidFill>
                <a:latin typeface="Times New Roman" pitchFamily="18" charset="0"/>
              </a:defRPr>
            </a:lvl4pPr>
            <a:lvl5pPr>
              <a:tabLst>
                <a:tab pos="1543050" algn="r"/>
                <a:tab pos="2343150" algn="l"/>
                <a:tab pos="3829050" algn="r"/>
                <a:tab pos="5029200" algn="r"/>
                <a:tab pos="6629400" algn="r"/>
              </a:tabLst>
              <a:defRPr sz="2400">
                <a:solidFill>
                  <a:schemeClr val="tx1"/>
                </a:solidFill>
                <a:latin typeface="Times New Roman" pitchFamily="18" charset="0"/>
              </a:defRPr>
            </a:lvl5pPr>
            <a:lvl6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6pPr>
            <a:lvl7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7pPr>
            <a:lvl8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8pPr>
            <a:lvl9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9pPr>
          </a:lstStyle>
          <a:p>
            <a:r>
              <a:rPr lang="en-US" sz="1800" dirty="0" smtClean="0">
                <a:solidFill>
                  <a:srgbClr val="000000"/>
                </a:solidFill>
                <a:latin typeface="Arial" charset="0"/>
              </a:rPr>
              <a:t>                     </a:t>
            </a:r>
            <a:r>
              <a:rPr lang="en-US" b="1" dirty="0" smtClean="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i="1" dirty="0">
                <a:solidFill>
                  <a:srgbClr val="000000"/>
                </a:solidFill>
              </a:rPr>
              <a:t>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p>
          <a:p>
            <a:pPr>
              <a:spcBef>
                <a:spcPts val="1200"/>
              </a:spcBef>
            </a:pPr>
            <a:r>
              <a:rPr lang="en-US" sz="1800" dirty="0">
                <a:solidFill>
                  <a:srgbClr val="000000"/>
                </a:solidFill>
                <a:latin typeface="Arial" charset="0"/>
              </a:rPr>
              <a:t>	</a:t>
            </a:r>
            <a:r>
              <a:rPr lang="en-US" sz="1800" b="1" dirty="0">
                <a:solidFill>
                  <a:srgbClr val="000000"/>
                </a:solidFill>
                <a:latin typeface="Arial" charset="0"/>
              </a:rPr>
              <a:t>2	1/36	</a:t>
            </a:r>
            <a:r>
              <a:rPr lang="en-US" sz="1800" b="1" dirty="0">
                <a:solidFill>
                  <a:srgbClr val="000000"/>
                </a:solidFill>
                <a:latin typeface="Arial" charset="0"/>
                <a:cs typeface="Arial" charset="0"/>
              </a:rPr>
              <a:t>–</a:t>
            </a:r>
            <a:r>
              <a:rPr lang="en-US" sz="1800" b="1" dirty="0">
                <a:solidFill>
                  <a:srgbClr val="000000"/>
                </a:solidFill>
                <a:latin typeface="Arial" charset="0"/>
              </a:rPr>
              <a:t>5	25	0.69	</a:t>
            </a:r>
          </a:p>
          <a:p>
            <a:pPr>
              <a:spcBef>
                <a:spcPct val="25000"/>
              </a:spcBef>
            </a:pPr>
            <a:r>
              <a:rPr lang="en-US" sz="1800" b="1" dirty="0">
                <a:solidFill>
                  <a:srgbClr val="000000"/>
                </a:solidFill>
                <a:latin typeface="Arial" charset="0"/>
              </a:rPr>
              <a:t>	3	2/36	</a:t>
            </a:r>
            <a:r>
              <a:rPr lang="en-US" sz="1800" b="1" dirty="0">
                <a:solidFill>
                  <a:srgbClr val="000000"/>
                </a:solidFill>
                <a:latin typeface="Arial" charset="0"/>
                <a:cs typeface="Arial" charset="0"/>
              </a:rPr>
              <a:t>–</a:t>
            </a:r>
            <a:r>
              <a:rPr lang="en-US" sz="1800" b="1" dirty="0">
                <a:solidFill>
                  <a:srgbClr val="000000"/>
                </a:solidFill>
                <a:latin typeface="Arial" charset="0"/>
              </a:rPr>
              <a:t>4	16	0.89</a:t>
            </a:r>
          </a:p>
          <a:p>
            <a:pPr>
              <a:spcBef>
                <a:spcPct val="25000"/>
              </a:spcBef>
            </a:pPr>
            <a:r>
              <a:rPr lang="en-US" sz="1800" b="1" dirty="0">
                <a:solidFill>
                  <a:srgbClr val="000000"/>
                </a:solidFill>
                <a:latin typeface="Arial" charset="0"/>
              </a:rPr>
              <a:t>	4	3/36	</a:t>
            </a:r>
            <a:r>
              <a:rPr lang="en-US" sz="1800" b="1" dirty="0">
                <a:solidFill>
                  <a:srgbClr val="000000"/>
                </a:solidFill>
                <a:latin typeface="Arial" charset="0"/>
                <a:cs typeface="Arial" charset="0"/>
              </a:rPr>
              <a:t>–</a:t>
            </a:r>
            <a:r>
              <a:rPr lang="en-US" sz="1800" b="1" dirty="0">
                <a:solidFill>
                  <a:srgbClr val="000000"/>
                </a:solidFill>
                <a:latin typeface="Arial" charset="0"/>
              </a:rPr>
              <a:t>3	9	0.75</a:t>
            </a:r>
          </a:p>
          <a:p>
            <a:pPr>
              <a:spcBef>
                <a:spcPct val="25000"/>
              </a:spcBef>
            </a:pPr>
            <a:r>
              <a:rPr lang="en-US" sz="1800" b="1" dirty="0">
                <a:solidFill>
                  <a:srgbClr val="000000"/>
                </a:solidFill>
                <a:latin typeface="Arial" charset="0"/>
              </a:rPr>
              <a:t>	5	4/36	</a:t>
            </a:r>
            <a:r>
              <a:rPr lang="en-US" sz="1800" b="1" dirty="0">
                <a:solidFill>
                  <a:srgbClr val="000000"/>
                </a:solidFill>
                <a:latin typeface="Arial" charset="0"/>
                <a:cs typeface="Arial" charset="0"/>
              </a:rPr>
              <a:t>–</a:t>
            </a:r>
            <a:r>
              <a:rPr lang="en-US" sz="1800" b="1" dirty="0">
                <a:solidFill>
                  <a:srgbClr val="000000"/>
                </a:solidFill>
                <a:latin typeface="Arial" charset="0"/>
              </a:rPr>
              <a:t>2	4	0.44</a:t>
            </a:r>
          </a:p>
          <a:p>
            <a:pPr>
              <a:spcBef>
                <a:spcPct val="25000"/>
              </a:spcBef>
            </a:pPr>
            <a:r>
              <a:rPr lang="en-US" sz="1800" b="1" dirty="0">
                <a:solidFill>
                  <a:srgbClr val="000000"/>
                </a:solidFill>
                <a:latin typeface="Arial" charset="0"/>
              </a:rPr>
              <a:t>	6	5/36	</a:t>
            </a:r>
            <a:r>
              <a:rPr lang="en-US" sz="1800" b="1" dirty="0">
                <a:solidFill>
                  <a:srgbClr val="000000"/>
                </a:solidFill>
                <a:latin typeface="Arial" charset="0"/>
                <a:cs typeface="Arial" charset="0"/>
              </a:rPr>
              <a:t>–</a:t>
            </a:r>
            <a:r>
              <a:rPr lang="en-US" sz="1800" b="1" dirty="0">
                <a:solidFill>
                  <a:srgbClr val="000000"/>
                </a:solidFill>
                <a:latin typeface="Arial" charset="0"/>
              </a:rPr>
              <a:t>1	1	0.14</a:t>
            </a:r>
          </a:p>
          <a:p>
            <a:pPr>
              <a:spcBef>
                <a:spcPct val="25000"/>
              </a:spcBef>
            </a:pPr>
            <a:r>
              <a:rPr lang="en-US" sz="1800" b="1" dirty="0">
                <a:solidFill>
                  <a:srgbClr val="000000"/>
                </a:solidFill>
                <a:latin typeface="Arial" charset="0"/>
              </a:rPr>
              <a:t>	7	6/36	0	0	0.00</a:t>
            </a:r>
          </a:p>
          <a:p>
            <a:pPr>
              <a:spcBef>
                <a:spcPct val="25000"/>
              </a:spcBef>
            </a:pPr>
            <a:r>
              <a:rPr lang="en-US" sz="1800" b="1" dirty="0">
                <a:solidFill>
                  <a:srgbClr val="000000"/>
                </a:solidFill>
                <a:latin typeface="Arial" charset="0"/>
              </a:rPr>
              <a:t>	8	5/36	1	1	0.14</a:t>
            </a:r>
          </a:p>
          <a:p>
            <a:pPr>
              <a:spcBef>
                <a:spcPct val="25000"/>
              </a:spcBef>
            </a:pPr>
            <a:r>
              <a:rPr lang="en-US" sz="1800" b="1" dirty="0">
                <a:solidFill>
                  <a:srgbClr val="000000"/>
                </a:solidFill>
                <a:latin typeface="Arial" charset="0"/>
              </a:rPr>
              <a:t>	9	4/36	2	4	0.44</a:t>
            </a:r>
          </a:p>
          <a:p>
            <a:pPr>
              <a:spcBef>
                <a:spcPct val="25000"/>
              </a:spcBef>
            </a:pPr>
            <a:r>
              <a:rPr lang="en-US" sz="1800" b="1" dirty="0">
                <a:solidFill>
                  <a:srgbClr val="000000"/>
                </a:solidFill>
                <a:latin typeface="Arial" charset="0"/>
              </a:rPr>
              <a:t>	10	3/36	3	9	0.75</a:t>
            </a:r>
          </a:p>
          <a:p>
            <a:pPr>
              <a:spcBef>
                <a:spcPct val="25000"/>
              </a:spcBef>
            </a:pPr>
            <a:r>
              <a:rPr lang="en-US" sz="1800" b="1" dirty="0">
                <a:solidFill>
                  <a:srgbClr val="000000"/>
                </a:solidFill>
                <a:latin typeface="Arial" charset="0"/>
              </a:rPr>
              <a:t>	11	2/36	4	16	0.89</a:t>
            </a:r>
          </a:p>
          <a:p>
            <a:pPr>
              <a:spcBef>
                <a:spcPct val="25000"/>
              </a:spcBef>
            </a:pPr>
            <a:r>
              <a:rPr lang="en-US" sz="1800" b="1" dirty="0">
                <a:solidFill>
                  <a:srgbClr val="000000"/>
                </a:solidFill>
                <a:latin typeface="Arial" charset="0"/>
              </a:rPr>
              <a:t>	12	1/36	5	25	0.69</a:t>
            </a:r>
          </a:p>
          <a:p>
            <a:pPr>
              <a:spcBef>
                <a:spcPts val="1500"/>
              </a:spcBef>
            </a:pPr>
            <a:r>
              <a:rPr lang="en-US" sz="1800" b="1" dirty="0">
                <a:solidFill>
                  <a:srgbClr val="000000"/>
                </a:solidFill>
                <a:latin typeface="Arial" charset="0"/>
              </a:rPr>
              <a:t>					5.83</a:t>
            </a:r>
            <a:endParaRPr lang="en-US" sz="1800" b="1" dirty="0">
              <a:solidFill>
                <a:srgbClr val="000000"/>
              </a:solidFill>
              <a:latin typeface="Symbol" pitchFamily="18" charset="2"/>
            </a:endParaRPr>
          </a:p>
        </p:txBody>
      </p:sp>
      <p:sp>
        <p:nvSpPr>
          <p:cNvPr id="103433" name="Text Box 9"/>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4</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7" name="Line 6"/>
          <p:cNvSpPr>
            <a:spLocks noChangeShapeType="1"/>
          </p:cNvSpPr>
          <p:nvPr/>
        </p:nvSpPr>
        <p:spPr bwMode="auto">
          <a:xfrm>
            <a:off x="924150" y="48708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3432" name="Rectangle 8"/>
          <p:cNvSpPr>
            <a:spLocks noChangeArrowheads="1"/>
          </p:cNvSpPr>
          <p:nvPr/>
        </p:nvSpPr>
        <p:spPr bwMode="auto">
          <a:xfrm>
            <a:off x="6499225" y="4946650"/>
            <a:ext cx="601663" cy="320675"/>
          </a:xfrm>
          <a:prstGeom prst="rect">
            <a:avLst/>
          </a:prstGeom>
          <a:solidFill>
            <a:srgbClr val="DDEEFF"/>
          </a:solidFill>
          <a:ln>
            <a:noFill/>
          </a:ln>
          <a:effectLst/>
        </p:spPr>
        <p:txBody>
          <a:bodyPr wrap="none" anchor="ctr"/>
          <a:lstStyle/>
          <a:p>
            <a:endParaRPr lang="en-GB"/>
          </a:p>
        </p:txBody>
      </p:sp>
      <p:sp>
        <p:nvSpPr>
          <p:cNvPr id="20" name="Rectangle 2"/>
          <p:cNvSpPr>
            <a:spLocks noChangeArrowheads="1"/>
          </p:cNvSpPr>
          <p:nvPr/>
        </p:nvSpPr>
        <p:spPr bwMode="auto">
          <a:xfrm>
            <a:off x="3571875" y="1060450"/>
            <a:ext cx="3527425" cy="3730626"/>
          </a:xfrm>
          <a:prstGeom prst="rect">
            <a:avLst/>
          </a:prstGeom>
          <a:solidFill>
            <a:srgbClr val="FBFCFF"/>
          </a:solidFill>
          <a:ln>
            <a:noFill/>
          </a:ln>
          <a:effectLst/>
        </p:spPr>
        <p:txBody>
          <a:bodyPr wrap="none" anchor="ctr"/>
          <a:lstStyle/>
          <a:p>
            <a:endParaRPr lang="en-GB"/>
          </a:p>
        </p:txBody>
      </p:sp>
      <p:sp>
        <p:nvSpPr>
          <p:cNvPr id="36" name="Rectangle 16"/>
          <p:cNvSpPr>
            <a:spLocks noChangeArrowheads="1"/>
          </p:cNvSpPr>
          <p:nvPr/>
        </p:nvSpPr>
        <p:spPr bwMode="auto">
          <a:xfrm>
            <a:off x="5133974" y="2620963"/>
            <a:ext cx="2238375" cy="608012"/>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801754085"/>
              </p:ext>
            </p:extLst>
          </p:nvPr>
        </p:nvGraphicFramePr>
        <p:xfrm>
          <a:off x="5284788" y="2749550"/>
          <a:ext cx="1930400" cy="368300"/>
        </p:xfrm>
        <a:graphic>
          <a:graphicData uri="http://schemas.openxmlformats.org/presentationml/2006/ole">
            <mc:AlternateContent xmlns:mc="http://schemas.openxmlformats.org/markup-compatibility/2006">
              <mc:Choice xmlns:v="urn:schemas-microsoft-com:vml" Requires="v">
                <p:oleObj spid="_x0000_s121869" name="Equation" r:id="rId3" imgW="1930320" imgH="368280" progId="Equation.3">
                  <p:embed/>
                </p:oleObj>
              </mc:Choice>
              <mc:Fallback>
                <p:oleObj name="Equation" r:id="rId3" imgW="19303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4788" y="2749550"/>
                        <a:ext cx="1930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39"/>
          <p:cNvSpPr/>
          <p:nvPr/>
        </p:nvSpPr>
        <p:spPr>
          <a:xfrm>
            <a:off x="4753200" y="609900"/>
            <a:ext cx="28800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ext Box 5"/>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Next we need a column giving the deviations of the possible values of </a:t>
            </a:r>
            <a:r>
              <a:rPr lang="en-GB" sz="1500" b="1" i="1"/>
              <a:t>X</a:t>
            </a:r>
            <a:r>
              <a:rPr lang="en-GB" sz="1500" b="1"/>
              <a:t> about its population mean.  In the second sequence we saw that the population mean of </a:t>
            </a:r>
            <a:r>
              <a:rPr lang="en-GB" sz="1500" b="1" i="1"/>
              <a:t>X</a:t>
            </a:r>
            <a:r>
              <a:rPr lang="en-GB" sz="1500" b="1"/>
              <a:t> was 7.	</a:t>
            </a:r>
          </a:p>
        </p:txBody>
      </p:sp>
    </p:spTree>
    <p:extLst>
      <p:ext uri="{BB962C8B-B14F-4D97-AF65-F5344CB8AC3E}">
        <p14:creationId xmlns:p14="http://schemas.microsoft.com/office/powerpoint/2010/main" val="19262210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900600" y="567422"/>
            <a:ext cx="7232400" cy="477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10"/>
          <p:cNvSpPr/>
          <p:nvPr/>
        </p:nvSpPr>
        <p:spPr>
          <a:xfrm>
            <a:off x="943200" y="488625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1" name="Rectangle 3"/>
          <p:cNvSpPr>
            <a:spLocks noChangeArrowheads="1"/>
          </p:cNvSpPr>
          <p:nvPr/>
        </p:nvSpPr>
        <p:spPr bwMode="auto">
          <a:xfrm>
            <a:off x="1571625" y="1041400"/>
            <a:ext cx="601663" cy="3206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2"/>
          <p:cNvSpPr>
            <a:spLocks noChangeArrowheads="1"/>
          </p:cNvSpPr>
          <p:nvPr/>
        </p:nvSpPr>
        <p:spPr bwMode="auto">
          <a:xfrm>
            <a:off x="3852000" y="1041400"/>
            <a:ext cx="529200" cy="3206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3426" name="Text Box 2"/>
          <p:cNvSpPr txBox="1">
            <a:spLocks noChangeArrowheads="1"/>
          </p:cNvSpPr>
          <p:nvPr/>
        </p:nvSpPr>
        <p:spPr bwMode="auto">
          <a:xfrm>
            <a:off x="301625" y="4937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543050" algn="r"/>
                <a:tab pos="2343150" algn="l"/>
                <a:tab pos="3829050" algn="r"/>
                <a:tab pos="5029200" algn="r"/>
                <a:tab pos="6629400" algn="r"/>
              </a:tabLst>
              <a:defRPr sz="2400">
                <a:solidFill>
                  <a:schemeClr val="tx1"/>
                </a:solidFill>
                <a:latin typeface="Times New Roman" pitchFamily="18" charset="0"/>
              </a:defRPr>
            </a:lvl1pPr>
            <a:lvl2pPr>
              <a:tabLst>
                <a:tab pos="1543050" algn="r"/>
                <a:tab pos="2343150" algn="l"/>
                <a:tab pos="3829050" algn="r"/>
                <a:tab pos="5029200" algn="r"/>
                <a:tab pos="6629400" algn="r"/>
              </a:tabLst>
              <a:defRPr sz="2400">
                <a:solidFill>
                  <a:schemeClr val="tx1"/>
                </a:solidFill>
                <a:latin typeface="Times New Roman" pitchFamily="18" charset="0"/>
              </a:defRPr>
            </a:lvl2pPr>
            <a:lvl3pPr>
              <a:tabLst>
                <a:tab pos="1543050" algn="r"/>
                <a:tab pos="2343150" algn="l"/>
                <a:tab pos="3829050" algn="r"/>
                <a:tab pos="5029200" algn="r"/>
                <a:tab pos="6629400" algn="r"/>
              </a:tabLst>
              <a:defRPr sz="2400">
                <a:solidFill>
                  <a:schemeClr val="tx1"/>
                </a:solidFill>
                <a:latin typeface="Times New Roman" pitchFamily="18" charset="0"/>
              </a:defRPr>
            </a:lvl3pPr>
            <a:lvl4pPr>
              <a:tabLst>
                <a:tab pos="1543050" algn="r"/>
                <a:tab pos="2343150" algn="l"/>
                <a:tab pos="3829050" algn="r"/>
                <a:tab pos="5029200" algn="r"/>
                <a:tab pos="6629400" algn="r"/>
              </a:tabLst>
              <a:defRPr sz="2400">
                <a:solidFill>
                  <a:schemeClr val="tx1"/>
                </a:solidFill>
                <a:latin typeface="Times New Roman" pitchFamily="18" charset="0"/>
              </a:defRPr>
            </a:lvl4pPr>
            <a:lvl5pPr>
              <a:tabLst>
                <a:tab pos="1543050" algn="r"/>
                <a:tab pos="2343150" algn="l"/>
                <a:tab pos="3829050" algn="r"/>
                <a:tab pos="5029200" algn="r"/>
                <a:tab pos="6629400" algn="r"/>
              </a:tabLst>
              <a:defRPr sz="2400">
                <a:solidFill>
                  <a:schemeClr val="tx1"/>
                </a:solidFill>
                <a:latin typeface="Times New Roman" pitchFamily="18" charset="0"/>
              </a:defRPr>
            </a:lvl5pPr>
            <a:lvl6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6pPr>
            <a:lvl7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7pPr>
            <a:lvl8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8pPr>
            <a:lvl9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9pPr>
          </a:lstStyle>
          <a:p>
            <a:r>
              <a:rPr lang="en-US" sz="1800" dirty="0" smtClean="0">
                <a:solidFill>
                  <a:srgbClr val="000000"/>
                </a:solidFill>
                <a:latin typeface="Arial" charset="0"/>
              </a:rPr>
              <a:t>                     </a:t>
            </a:r>
            <a:r>
              <a:rPr lang="en-US" b="1" dirty="0" smtClean="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i="1" dirty="0">
                <a:solidFill>
                  <a:srgbClr val="000000"/>
                </a:solidFill>
              </a:rPr>
              <a:t>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p>
          <a:p>
            <a:pPr>
              <a:spcBef>
                <a:spcPts val="1200"/>
              </a:spcBef>
            </a:pPr>
            <a:r>
              <a:rPr lang="en-US" sz="1800" dirty="0">
                <a:solidFill>
                  <a:srgbClr val="000000"/>
                </a:solidFill>
                <a:latin typeface="Arial" charset="0"/>
              </a:rPr>
              <a:t>	</a:t>
            </a:r>
            <a:r>
              <a:rPr lang="en-US" sz="1800" b="1" dirty="0">
                <a:solidFill>
                  <a:srgbClr val="000000"/>
                </a:solidFill>
                <a:latin typeface="Arial" charset="0"/>
              </a:rPr>
              <a:t>2	1/36	</a:t>
            </a:r>
            <a:r>
              <a:rPr lang="en-US" sz="1800" b="1" dirty="0">
                <a:solidFill>
                  <a:srgbClr val="000000"/>
                </a:solidFill>
                <a:latin typeface="Arial" charset="0"/>
                <a:cs typeface="Arial" charset="0"/>
              </a:rPr>
              <a:t>–</a:t>
            </a:r>
            <a:r>
              <a:rPr lang="en-US" sz="1800" b="1" dirty="0">
                <a:solidFill>
                  <a:srgbClr val="000000"/>
                </a:solidFill>
                <a:latin typeface="Arial" charset="0"/>
              </a:rPr>
              <a:t>5	25	0.69	</a:t>
            </a:r>
          </a:p>
          <a:p>
            <a:pPr>
              <a:spcBef>
                <a:spcPct val="25000"/>
              </a:spcBef>
            </a:pPr>
            <a:r>
              <a:rPr lang="en-US" sz="1800" b="1" dirty="0">
                <a:solidFill>
                  <a:srgbClr val="000000"/>
                </a:solidFill>
                <a:latin typeface="Arial" charset="0"/>
              </a:rPr>
              <a:t>	3	2/36	</a:t>
            </a:r>
            <a:r>
              <a:rPr lang="en-US" sz="1800" b="1" dirty="0">
                <a:solidFill>
                  <a:srgbClr val="000000"/>
                </a:solidFill>
                <a:latin typeface="Arial" charset="0"/>
                <a:cs typeface="Arial" charset="0"/>
              </a:rPr>
              <a:t>–</a:t>
            </a:r>
            <a:r>
              <a:rPr lang="en-US" sz="1800" b="1" dirty="0">
                <a:solidFill>
                  <a:srgbClr val="000000"/>
                </a:solidFill>
                <a:latin typeface="Arial" charset="0"/>
              </a:rPr>
              <a:t>4	16	0.89</a:t>
            </a:r>
          </a:p>
          <a:p>
            <a:pPr>
              <a:spcBef>
                <a:spcPct val="25000"/>
              </a:spcBef>
            </a:pPr>
            <a:r>
              <a:rPr lang="en-US" sz="1800" b="1" dirty="0">
                <a:solidFill>
                  <a:srgbClr val="000000"/>
                </a:solidFill>
                <a:latin typeface="Arial" charset="0"/>
              </a:rPr>
              <a:t>	4	3/36	</a:t>
            </a:r>
            <a:r>
              <a:rPr lang="en-US" sz="1800" b="1" dirty="0">
                <a:solidFill>
                  <a:srgbClr val="000000"/>
                </a:solidFill>
                <a:latin typeface="Arial" charset="0"/>
                <a:cs typeface="Arial" charset="0"/>
              </a:rPr>
              <a:t>–</a:t>
            </a:r>
            <a:r>
              <a:rPr lang="en-US" sz="1800" b="1" dirty="0">
                <a:solidFill>
                  <a:srgbClr val="000000"/>
                </a:solidFill>
                <a:latin typeface="Arial" charset="0"/>
              </a:rPr>
              <a:t>3	9	0.75</a:t>
            </a:r>
          </a:p>
          <a:p>
            <a:pPr>
              <a:spcBef>
                <a:spcPct val="25000"/>
              </a:spcBef>
            </a:pPr>
            <a:r>
              <a:rPr lang="en-US" sz="1800" b="1" dirty="0">
                <a:solidFill>
                  <a:srgbClr val="000000"/>
                </a:solidFill>
                <a:latin typeface="Arial" charset="0"/>
              </a:rPr>
              <a:t>	5	4/36	</a:t>
            </a:r>
            <a:r>
              <a:rPr lang="en-US" sz="1800" b="1" dirty="0">
                <a:solidFill>
                  <a:srgbClr val="000000"/>
                </a:solidFill>
                <a:latin typeface="Arial" charset="0"/>
                <a:cs typeface="Arial" charset="0"/>
              </a:rPr>
              <a:t>–</a:t>
            </a:r>
            <a:r>
              <a:rPr lang="en-US" sz="1800" b="1" dirty="0">
                <a:solidFill>
                  <a:srgbClr val="000000"/>
                </a:solidFill>
                <a:latin typeface="Arial" charset="0"/>
              </a:rPr>
              <a:t>2	4	0.44</a:t>
            </a:r>
          </a:p>
          <a:p>
            <a:pPr>
              <a:spcBef>
                <a:spcPct val="25000"/>
              </a:spcBef>
            </a:pPr>
            <a:r>
              <a:rPr lang="en-US" sz="1800" b="1" dirty="0">
                <a:solidFill>
                  <a:srgbClr val="000000"/>
                </a:solidFill>
                <a:latin typeface="Arial" charset="0"/>
              </a:rPr>
              <a:t>	6	5/36	</a:t>
            </a:r>
            <a:r>
              <a:rPr lang="en-US" sz="1800" b="1" dirty="0">
                <a:solidFill>
                  <a:srgbClr val="000000"/>
                </a:solidFill>
                <a:latin typeface="Arial" charset="0"/>
                <a:cs typeface="Arial" charset="0"/>
              </a:rPr>
              <a:t>–</a:t>
            </a:r>
            <a:r>
              <a:rPr lang="en-US" sz="1800" b="1" dirty="0">
                <a:solidFill>
                  <a:srgbClr val="000000"/>
                </a:solidFill>
                <a:latin typeface="Arial" charset="0"/>
              </a:rPr>
              <a:t>1	1	0.14</a:t>
            </a:r>
          </a:p>
          <a:p>
            <a:pPr>
              <a:spcBef>
                <a:spcPct val="25000"/>
              </a:spcBef>
            </a:pPr>
            <a:r>
              <a:rPr lang="en-US" sz="1800" b="1" dirty="0">
                <a:solidFill>
                  <a:srgbClr val="000000"/>
                </a:solidFill>
                <a:latin typeface="Arial" charset="0"/>
              </a:rPr>
              <a:t>	7	6/36	0	0	0.00</a:t>
            </a:r>
          </a:p>
          <a:p>
            <a:pPr>
              <a:spcBef>
                <a:spcPct val="25000"/>
              </a:spcBef>
            </a:pPr>
            <a:r>
              <a:rPr lang="en-US" sz="1800" b="1" dirty="0">
                <a:solidFill>
                  <a:srgbClr val="000000"/>
                </a:solidFill>
                <a:latin typeface="Arial" charset="0"/>
              </a:rPr>
              <a:t>	8	5/36	1	1	0.14</a:t>
            </a:r>
          </a:p>
          <a:p>
            <a:pPr>
              <a:spcBef>
                <a:spcPct val="25000"/>
              </a:spcBef>
            </a:pPr>
            <a:r>
              <a:rPr lang="en-US" sz="1800" b="1" dirty="0">
                <a:solidFill>
                  <a:srgbClr val="000000"/>
                </a:solidFill>
                <a:latin typeface="Arial" charset="0"/>
              </a:rPr>
              <a:t>	9	4/36	2	4	0.44</a:t>
            </a:r>
          </a:p>
          <a:p>
            <a:pPr>
              <a:spcBef>
                <a:spcPct val="25000"/>
              </a:spcBef>
            </a:pPr>
            <a:r>
              <a:rPr lang="en-US" sz="1800" b="1" dirty="0">
                <a:solidFill>
                  <a:srgbClr val="000000"/>
                </a:solidFill>
                <a:latin typeface="Arial" charset="0"/>
              </a:rPr>
              <a:t>	10	3/36	3	9	0.75</a:t>
            </a:r>
          </a:p>
          <a:p>
            <a:pPr>
              <a:spcBef>
                <a:spcPct val="25000"/>
              </a:spcBef>
            </a:pPr>
            <a:r>
              <a:rPr lang="en-US" sz="1800" b="1" dirty="0">
                <a:solidFill>
                  <a:srgbClr val="000000"/>
                </a:solidFill>
                <a:latin typeface="Arial" charset="0"/>
              </a:rPr>
              <a:t>	11	2/36	4	16	0.89</a:t>
            </a:r>
          </a:p>
          <a:p>
            <a:pPr>
              <a:spcBef>
                <a:spcPct val="25000"/>
              </a:spcBef>
            </a:pPr>
            <a:r>
              <a:rPr lang="en-US" sz="1800" b="1" dirty="0">
                <a:solidFill>
                  <a:srgbClr val="000000"/>
                </a:solidFill>
                <a:latin typeface="Arial" charset="0"/>
              </a:rPr>
              <a:t>	12	1/36	5	25	0.69</a:t>
            </a:r>
          </a:p>
          <a:p>
            <a:pPr>
              <a:spcBef>
                <a:spcPts val="1500"/>
              </a:spcBef>
            </a:pPr>
            <a:r>
              <a:rPr lang="en-US" sz="1800" b="1" dirty="0">
                <a:solidFill>
                  <a:srgbClr val="000000"/>
                </a:solidFill>
                <a:latin typeface="Arial" charset="0"/>
              </a:rPr>
              <a:t>					5.83</a:t>
            </a:r>
            <a:endParaRPr lang="en-US" sz="1800" b="1" dirty="0">
              <a:solidFill>
                <a:srgbClr val="000000"/>
              </a:solidFill>
              <a:latin typeface="Symbol" pitchFamily="18" charset="2"/>
            </a:endParaRPr>
          </a:p>
        </p:txBody>
      </p:sp>
      <p:sp>
        <p:nvSpPr>
          <p:cNvPr id="103433" name="Text Box 9"/>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5</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7" name="Line 6"/>
          <p:cNvSpPr>
            <a:spLocks noChangeShapeType="1"/>
          </p:cNvSpPr>
          <p:nvPr/>
        </p:nvSpPr>
        <p:spPr bwMode="auto">
          <a:xfrm>
            <a:off x="924150" y="48708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3432" name="Rectangle 8"/>
          <p:cNvSpPr>
            <a:spLocks noChangeArrowheads="1"/>
          </p:cNvSpPr>
          <p:nvPr/>
        </p:nvSpPr>
        <p:spPr bwMode="auto">
          <a:xfrm>
            <a:off x="6499225" y="4946650"/>
            <a:ext cx="601663" cy="320675"/>
          </a:xfrm>
          <a:prstGeom prst="rect">
            <a:avLst/>
          </a:prstGeom>
          <a:solidFill>
            <a:srgbClr val="DDEEFF"/>
          </a:solidFill>
          <a:ln>
            <a:noFill/>
          </a:ln>
          <a:effectLst/>
        </p:spPr>
        <p:txBody>
          <a:bodyPr wrap="none" anchor="ctr"/>
          <a:lstStyle/>
          <a:p>
            <a:endParaRPr lang="en-GB"/>
          </a:p>
        </p:txBody>
      </p:sp>
      <p:sp>
        <p:nvSpPr>
          <p:cNvPr id="20" name="Rectangle 2"/>
          <p:cNvSpPr>
            <a:spLocks noChangeArrowheads="1"/>
          </p:cNvSpPr>
          <p:nvPr/>
        </p:nvSpPr>
        <p:spPr bwMode="auto">
          <a:xfrm>
            <a:off x="4724400" y="1060450"/>
            <a:ext cx="2374900" cy="3730626"/>
          </a:xfrm>
          <a:prstGeom prst="rect">
            <a:avLst/>
          </a:prstGeom>
          <a:solidFill>
            <a:srgbClr val="FBFCFF"/>
          </a:solidFill>
          <a:ln>
            <a:noFill/>
          </a:ln>
          <a:effectLst/>
        </p:spPr>
        <p:txBody>
          <a:bodyPr wrap="none" anchor="ctr"/>
          <a:lstStyle/>
          <a:p>
            <a:endParaRPr lang="en-GB"/>
          </a:p>
        </p:txBody>
      </p:sp>
      <p:sp>
        <p:nvSpPr>
          <p:cNvPr id="34" name="Rectangle 2"/>
          <p:cNvSpPr>
            <a:spLocks noChangeArrowheads="1"/>
          </p:cNvSpPr>
          <p:nvPr/>
        </p:nvSpPr>
        <p:spPr bwMode="auto">
          <a:xfrm>
            <a:off x="3851775" y="1371599"/>
            <a:ext cx="529725" cy="3499200"/>
          </a:xfrm>
          <a:prstGeom prst="rect">
            <a:avLst/>
          </a:prstGeom>
          <a:solidFill>
            <a:srgbClr val="FBFCFF"/>
          </a:solidFill>
          <a:ln>
            <a:noFill/>
          </a:ln>
          <a:effectLst/>
        </p:spPr>
        <p:txBody>
          <a:bodyPr wrap="none" anchor="ctr"/>
          <a:lstStyle/>
          <a:p>
            <a:endParaRPr lang="en-GB"/>
          </a:p>
        </p:txBody>
      </p:sp>
      <p:sp>
        <p:nvSpPr>
          <p:cNvPr id="38" name="Text Box 5"/>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When </a:t>
            </a:r>
            <a:r>
              <a:rPr lang="en-GB" sz="1500" b="1" i="1"/>
              <a:t>X</a:t>
            </a:r>
            <a:r>
              <a:rPr lang="en-GB" sz="1500" b="1"/>
              <a:t> is equal to 2, the deviation is </a:t>
            </a:r>
            <a:r>
              <a:rPr lang="en-GB" sz="1500" b="1">
                <a:cs typeface="Arial" charset="0"/>
              </a:rPr>
              <a:t>–</a:t>
            </a:r>
            <a:r>
              <a:rPr lang="en-GB" sz="1500" b="1"/>
              <a:t>5.</a:t>
            </a:r>
          </a:p>
        </p:txBody>
      </p:sp>
      <p:sp>
        <p:nvSpPr>
          <p:cNvPr id="21" name="Rectangle 20"/>
          <p:cNvSpPr/>
          <p:nvPr/>
        </p:nvSpPr>
        <p:spPr>
          <a:xfrm>
            <a:off x="4753200" y="609900"/>
            <a:ext cx="28800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16"/>
          <p:cNvSpPr>
            <a:spLocks noChangeArrowheads="1"/>
          </p:cNvSpPr>
          <p:nvPr/>
        </p:nvSpPr>
        <p:spPr bwMode="auto">
          <a:xfrm>
            <a:off x="5133974" y="2620963"/>
            <a:ext cx="2238375" cy="608012"/>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565056805"/>
              </p:ext>
            </p:extLst>
          </p:nvPr>
        </p:nvGraphicFramePr>
        <p:xfrm>
          <a:off x="5284788" y="2749550"/>
          <a:ext cx="1930400" cy="368300"/>
        </p:xfrm>
        <a:graphic>
          <a:graphicData uri="http://schemas.openxmlformats.org/presentationml/2006/ole">
            <mc:AlternateContent xmlns:mc="http://schemas.openxmlformats.org/markup-compatibility/2006">
              <mc:Choice xmlns:v="urn:schemas-microsoft-com:vml" Requires="v">
                <p:oleObj spid="_x0000_s122893" name="Equation" r:id="rId3" imgW="1930320" imgH="368280" progId="Equation.3">
                  <p:embed/>
                </p:oleObj>
              </mc:Choice>
              <mc:Fallback>
                <p:oleObj name="Equation" r:id="rId3" imgW="19303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4788" y="2749550"/>
                        <a:ext cx="1930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5122100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900600" y="567422"/>
            <a:ext cx="7232400" cy="477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10"/>
          <p:cNvSpPr/>
          <p:nvPr/>
        </p:nvSpPr>
        <p:spPr>
          <a:xfrm>
            <a:off x="943200" y="488625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4" name="Rectangle 2"/>
          <p:cNvSpPr>
            <a:spLocks noChangeArrowheads="1"/>
          </p:cNvSpPr>
          <p:nvPr/>
        </p:nvSpPr>
        <p:spPr bwMode="auto">
          <a:xfrm>
            <a:off x="3851775" y="1371599"/>
            <a:ext cx="529725" cy="349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3426" name="Text Box 2"/>
          <p:cNvSpPr txBox="1">
            <a:spLocks noChangeArrowheads="1"/>
          </p:cNvSpPr>
          <p:nvPr/>
        </p:nvSpPr>
        <p:spPr bwMode="auto">
          <a:xfrm>
            <a:off x="301625" y="4937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543050" algn="r"/>
                <a:tab pos="2343150" algn="l"/>
                <a:tab pos="3829050" algn="r"/>
                <a:tab pos="5029200" algn="r"/>
                <a:tab pos="6629400" algn="r"/>
              </a:tabLst>
              <a:defRPr sz="2400">
                <a:solidFill>
                  <a:schemeClr val="tx1"/>
                </a:solidFill>
                <a:latin typeface="Times New Roman" pitchFamily="18" charset="0"/>
              </a:defRPr>
            </a:lvl1pPr>
            <a:lvl2pPr>
              <a:tabLst>
                <a:tab pos="1543050" algn="r"/>
                <a:tab pos="2343150" algn="l"/>
                <a:tab pos="3829050" algn="r"/>
                <a:tab pos="5029200" algn="r"/>
                <a:tab pos="6629400" algn="r"/>
              </a:tabLst>
              <a:defRPr sz="2400">
                <a:solidFill>
                  <a:schemeClr val="tx1"/>
                </a:solidFill>
                <a:latin typeface="Times New Roman" pitchFamily="18" charset="0"/>
              </a:defRPr>
            </a:lvl2pPr>
            <a:lvl3pPr>
              <a:tabLst>
                <a:tab pos="1543050" algn="r"/>
                <a:tab pos="2343150" algn="l"/>
                <a:tab pos="3829050" algn="r"/>
                <a:tab pos="5029200" algn="r"/>
                <a:tab pos="6629400" algn="r"/>
              </a:tabLst>
              <a:defRPr sz="2400">
                <a:solidFill>
                  <a:schemeClr val="tx1"/>
                </a:solidFill>
                <a:latin typeface="Times New Roman" pitchFamily="18" charset="0"/>
              </a:defRPr>
            </a:lvl3pPr>
            <a:lvl4pPr>
              <a:tabLst>
                <a:tab pos="1543050" algn="r"/>
                <a:tab pos="2343150" algn="l"/>
                <a:tab pos="3829050" algn="r"/>
                <a:tab pos="5029200" algn="r"/>
                <a:tab pos="6629400" algn="r"/>
              </a:tabLst>
              <a:defRPr sz="2400">
                <a:solidFill>
                  <a:schemeClr val="tx1"/>
                </a:solidFill>
                <a:latin typeface="Times New Roman" pitchFamily="18" charset="0"/>
              </a:defRPr>
            </a:lvl4pPr>
            <a:lvl5pPr>
              <a:tabLst>
                <a:tab pos="1543050" algn="r"/>
                <a:tab pos="2343150" algn="l"/>
                <a:tab pos="3829050" algn="r"/>
                <a:tab pos="5029200" algn="r"/>
                <a:tab pos="6629400" algn="r"/>
              </a:tabLst>
              <a:defRPr sz="2400">
                <a:solidFill>
                  <a:schemeClr val="tx1"/>
                </a:solidFill>
                <a:latin typeface="Times New Roman" pitchFamily="18" charset="0"/>
              </a:defRPr>
            </a:lvl5pPr>
            <a:lvl6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6pPr>
            <a:lvl7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7pPr>
            <a:lvl8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8pPr>
            <a:lvl9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9pPr>
          </a:lstStyle>
          <a:p>
            <a:r>
              <a:rPr lang="en-US" sz="1800" dirty="0" smtClean="0">
                <a:solidFill>
                  <a:srgbClr val="000000"/>
                </a:solidFill>
                <a:latin typeface="Arial" charset="0"/>
              </a:rPr>
              <a:t>                     </a:t>
            </a:r>
            <a:r>
              <a:rPr lang="en-US" b="1" dirty="0" smtClean="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i="1" dirty="0">
                <a:solidFill>
                  <a:srgbClr val="000000"/>
                </a:solidFill>
              </a:rPr>
              <a:t>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p>
          <a:p>
            <a:pPr>
              <a:spcBef>
                <a:spcPts val="1200"/>
              </a:spcBef>
            </a:pPr>
            <a:r>
              <a:rPr lang="en-US" sz="1800" dirty="0">
                <a:solidFill>
                  <a:srgbClr val="000000"/>
                </a:solidFill>
                <a:latin typeface="Arial" charset="0"/>
              </a:rPr>
              <a:t>	</a:t>
            </a:r>
            <a:r>
              <a:rPr lang="en-US" sz="1800" b="1" dirty="0">
                <a:solidFill>
                  <a:srgbClr val="000000"/>
                </a:solidFill>
                <a:latin typeface="Arial" charset="0"/>
              </a:rPr>
              <a:t>2	1/36	</a:t>
            </a:r>
            <a:r>
              <a:rPr lang="en-US" sz="1800" b="1" dirty="0">
                <a:solidFill>
                  <a:srgbClr val="000000"/>
                </a:solidFill>
                <a:latin typeface="Arial" charset="0"/>
                <a:cs typeface="Arial" charset="0"/>
              </a:rPr>
              <a:t>–</a:t>
            </a:r>
            <a:r>
              <a:rPr lang="en-US" sz="1800" b="1" dirty="0">
                <a:solidFill>
                  <a:srgbClr val="000000"/>
                </a:solidFill>
                <a:latin typeface="Arial" charset="0"/>
              </a:rPr>
              <a:t>5	25	0.69	</a:t>
            </a:r>
          </a:p>
          <a:p>
            <a:pPr>
              <a:spcBef>
                <a:spcPct val="25000"/>
              </a:spcBef>
            </a:pPr>
            <a:r>
              <a:rPr lang="en-US" sz="1800" b="1" dirty="0">
                <a:solidFill>
                  <a:srgbClr val="000000"/>
                </a:solidFill>
                <a:latin typeface="Arial" charset="0"/>
              </a:rPr>
              <a:t>	3	2/36	</a:t>
            </a:r>
            <a:r>
              <a:rPr lang="en-US" sz="1800" b="1" dirty="0">
                <a:solidFill>
                  <a:srgbClr val="000000"/>
                </a:solidFill>
                <a:latin typeface="Arial" charset="0"/>
                <a:cs typeface="Arial" charset="0"/>
              </a:rPr>
              <a:t>–</a:t>
            </a:r>
            <a:r>
              <a:rPr lang="en-US" sz="1800" b="1" dirty="0">
                <a:solidFill>
                  <a:srgbClr val="000000"/>
                </a:solidFill>
                <a:latin typeface="Arial" charset="0"/>
              </a:rPr>
              <a:t>4	16	0.89</a:t>
            </a:r>
          </a:p>
          <a:p>
            <a:pPr>
              <a:spcBef>
                <a:spcPct val="25000"/>
              </a:spcBef>
            </a:pPr>
            <a:r>
              <a:rPr lang="en-US" sz="1800" b="1" dirty="0">
                <a:solidFill>
                  <a:srgbClr val="000000"/>
                </a:solidFill>
                <a:latin typeface="Arial" charset="0"/>
              </a:rPr>
              <a:t>	4	3/36	</a:t>
            </a:r>
            <a:r>
              <a:rPr lang="en-US" sz="1800" b="1" dirty="0">
                <a:solidFill>
                  <a:srgbClr val="000000"/>
                </a:solidFill>
                <a:latin typeface="Arial" charset="0"/>
                <a:cs typeface="Arial" charset="0"/>
              </a:rPr>
              <a:t>–</a:t>
            </a:r>
            <a:r>
              <a:rPr lang="en-US" sz="1800" b="1" dirty="0">
                <a:solidFill>
                  <a:srgbClr val="000000"/>
                </a:solidFill>
                <a:latin typeface="Arial" charset="0"/>
              </a:rPr>
              <a:t>3	9	0.75</a:t>
            </a:r>
          </a:p>
          <a:p>
            <a:pPr>
              <a:spcBef>
                <a:spcPct val="25000"/>
              </a:spcBef>
            </a:pPr>
            <a:r>
              <a:rPr lang="en-US" sz="1800" b="1" dirty="0">
                <a:solidFill>
                  <a:srgbClr val="000000"/>
                </a:solidFill>
                <a:latin typeface="Arial" charset="0"/>
              </a:rPr>
              <a:t>	5	4/36	</a:t>
            </a:r>
            <a:r>
              <a:rPr lang="en-US" sz="1800" b="1" dirty="0">
                <a:solidFill>
                  <a:srgbClr val="000000"/>
                </a:solidFill>
                <a:latin typeface="Arial" charset="0"/>
                <a:cs typeface="Arial" charset="0"/>
              </a:rPr>
              <a:t>–</a:t>
            </a:r>
            <a:r>
              <a:rPr lang="en-US" sz="1800" b="1" dirty="0">
                <a:solidFill>
                  <a:srgbClr val="000000"/>
                </a:solidFill>
                <a:latin typeface="Arial" charset="0"/>
              </a:rPr>
              <a:t>2	4	0.44</a:t>
            </a:r>
          </a:p>
          <a:p>
            <a:pPr>
              <a:spcBef>
                <a:spcPct val="25000"/>
              </a:spcBef>
            </a:pPr>
            <a:r>
              <a:rPr lang="en-US" sz="1800" b="1" dirty="0">
                <a:solidFill>
                  <a:srgbClr val="000000"/>
                </a:solidFill>
                <a:latin typeface="Arial" charset="0"/>
              </a:rPr>
              <a:t>	6	5/36	</a:t>
            </a:r>
            <a:r>
              <a:rPr lang="en-US" sz="1800" b="1" dirty="0">
                <a:solidFill>
                  <a:srgbClr val="000000"/>
                </a:solidFill>
                <a:latin typeface="Arial" charset="0"/>
                <a:cs typeface="Arial" charset="0"/>
              </a:rPr>
              <a:t>–</a:t>
            </a:r>
            <a:r>
              <a:rPr lang="en-US" sz="1800" b="1" dirty="0">
                <a:solidFill>
                  <a:srgbClr val="000000"/>
                </a:solidFill>
                <a:latin typeface="Arial" charset="0"/>
              </a:rPr>
              <a:t>1	1	0.14</a:t>
            </a:r>
          </a:p>
          <a:p>
            <a:pPr>
              <a:spcBef>
                <a:spcPct val="25000"/>
              </a:spcBef>
            </a:pPr>
            <a:r>
              <a:rPr lang="en-US" sz="1800" b="1" dirty="0">
                <a:solidFill>
                  <a:srgbClr val="000000"/>
                </a:solidFill>
                <a:latin typeface="Arial" charset="0"/>
              </a:rPr>
              <a:t>	7	6/36	0	0	0.00</a:t>
            </a:r>
          </a:p>
          <a:p>
            <a:pPr>
              <a:spcBef>
                <a:spcPct val="25000"/>
              </a:spcBef>
            </a:pPr>
            <a:r>
              <a:rPr lang="en-US" sz="1800" b="1" dirty="0">
                <a:solidFill>
                  <a:srgbClr val="000000"/>
                </a:solidFill>
                <a:latin typeface="Arial" charset="0"/>
              </a:rPr>
              <a:t>	8	5/36	1	1	0.14</a:t>
            </a:r>
          </a:p>
          <a:p>
            <a:pPr>
              <a:spcBef>
                <a:spcPct val="25000"/>
              </a:spcBef>
            </a:pPr>
            <a:r>
              <a:rPr lang="en-US" sz="1800" b="1" dirty="0">
                <a:solidFill>
                  <a:srgbClr val="000000"/>
                </a:solidFill>
                <a:latin typeface="Arial" charset="0"/>
              </a:rPr>
              <a:t>	9	4/36	2	4	0.44</a:t>
            </a:r>
          </a:p>
          <a:p>
            <a:pPr>
              <a:spcBef>
                <a:spcPct val="25000"/>
              </a:spcBef>
            </a:pPr>
            <a:r>
              <a:rPr lang="en-US" sz="1800" b="1" dirty="0">
                <a:solidFill>
                  <a:srgbClr val="000000"/>
                </a:solidFill>
                <a:latin typeface="Arial" charset="0"/>
              </a:rPr>
              <a:t>	10	3/36	3	9	0.75</a:t>
            </a:r>
          </a:p>
          <a:p>
            <a:pPr>
              <a:spcBef>
                <a:spcPct val="25000"/>
              </a:spcBef>
            </a:pPr>
            <a:r>
              <a:rPr lang="en-US" sz="1800" b="1" dirty="0">
                <a:solidFill>
                  <a:srgbClr val="000000"/>
                </a:solidFill>
                <a:latin typeface="Arial" charset="0"/>
              </a:rPr>
              <a:t>	11	2/36	4	16	0.89</a:t>
            </a:r>
          </a:p>
          <a:p>
            <a:pPr>
              <a:spcBef>
                <a:spcPct val="25000"/>
              </a:spcBef>
            </a:pPr>
            <a:r>
              <a:rPr lang="en-US" sz="1800" b="1" dirty="0">
                <a:solidFill>
                  <a:srgbClr val="000000"/>
                </a:solidFill>
                <a:latin typeface="Arial" charset="0"/>
              </a:rPr>
              <a:t>	12	1/36	5	25	0.69</a:t>
            </a:r>
          </a:p>
          <a:p>
            <a:pPr>
              <a:spcBef>
                <a:spcPts val="1500"/>
              </a:spcBef>
            </a:pPr>
            <a:r>
              <a:rPr lang="en-US" sz="1800" b="1" dirty="0">
                <a:solidFill>
                  <a:srgbClr val="000000"/>
                </a:solidFill>
                <a:latin typeface="Arial" charset="0"/>
              </a:rPr>
              <a:t>					5.83</a:t>
            </a:r>
            <a:endParaRPr lang="en-US" sz="1800" b="1" dirty="0">
              <a:solidFill>
                <a:srgbClr val="000000"/>
              </a:solidFill>
              <a:latin typeface="Symbol" pitchFamily="18" charset="2"/>
            </a:endParaRPr>
          </a:p>
        </p:txBody>
      </p:sp>
      <p:sp>
        <p:nvSpPr>
          <p:cNvPr id="103433" name="Text Box 9"/>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6</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7" name="Line 6"/>
          <p:cNvSpPr>
            <a:spLocks noChangeShapeType="1"/>
          </p:cNvSpPr>
          <p:nvPr/>
        </p:nvSpPr>
        <p:spPr bwMode="auto">
          <a:xfrm>
            <a:off x="924150" y="48708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3432" name="Rectangle 8"/>
          <p:cNvSpPr>
            <a:spLocks noChangeArrowheads="1"/>
          </p:cNvSpPr>
          <p:nvPr/>
        </p:nvSpPr>
        <p:spPr bwMode="auto">
          <a:xfrm>
            <a:off x="6499225" y="4946650"/>
            <a:ext cx="601663" cy="320675"/>
          </a:xfrm>
          <a:prstGeom prst="rect">
            <a:avLst/>
          </a:prstGeom>
          <a:solidFill>
            <a:srgbClr val="DDEEFF"/>
          </a:solidFill>
          <a:ln>
            <a:noFill/>
          </a:ln>
          <a:effectLst/>
        </p:spPr>
        <p:txBody>
          <a:bodyPr wrap="none" anchor="ctr"/>
          <a:lstStyle/>
          <a:p>
            <a:endParaRPr lang="en-GB"/>
          </a:p>
        </p:txBody>
      </p:sp>
      <p:sp>
        <p:nvSpPr>
          <p:cNvPr id="20" name="Rectangle 2"/>
          <p:cNvSpPr>
            <a:spLocks noChangeArrowheads="1"/>
          </p:cNvSpPr>
          <p:nvPr/>
        </p:nvSpPr>
        <p:spPr bwMode="auto">
          <a:xfrm>
            <a:off x="4724400" y="1060450"/>
            <a:ext cx="2374900" cy="3730626"/>
          </a:xfrm>
          <a:prstGeom prst="rect">
            <a:avLst/>
          </a:prstGeom>
          <a:solidFill>
            <a:srgbClr val="FBFCFF"/>
          </a:solidFill>
          <a:ln>
            <a:noFill/>
          </a:ln>
          <a:effectLst/>
        </p:spPr>
        <p:txBody>
          <a:bodyPr wrap="none" anchor="ctr"/>
          <a:lstStyle/>
          <a:p>
            <a:endParaRPr lang="en-GB"/>
          </a:p>
        </p:txBody>
      </p:sp>
      <p:sp>
        <p:nvSpPr>
          <p:cNvPr id="33" name="Text Box 4"/>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Similarly for all the other possible values.</a:t>
            </a:r>
          </a:p>
        </p:txBody>
      </p:sp>
      <p:sp>
        <p:nvSpPr>
          <p:cNvPr id="19" name="Rectangle 18"/>
          <p:cNvSpPr/>
          <p:nvPr/>
        </p:nvSpPr>
        <p:spPr>
          <a:xfrm>
            <a:off x="4753200" y="609900"/>
            <a:ext cx="28800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16"/>
          <p:cNvSpPr>
            <a:spLocks noChangeArrowheads="1"/>
          </p:cNvSpPr>
          <p:nvPr/>
        </p:nvSpPr>
        <p:spPr bwMode="auto">
          <a:xfrm>
            <a:off x="5133974" y="2620963"/>
            <a:ext cx="2238375" cy="608012"/>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565056805"/>
              </p:ext>
            </p:extLst>
          </p:nvPr>
        </p:nvGraphicFramePr>
        <p:xfrm>
          <a:off x="5284788" y="2749550"/>
          <a:ext cx="1930400" cy="368300"/>
        </p:xfrm>
        <a:graphic>
          <a:graphicData uri="http://schemas.openxmlformats.org/presentationml/2006/ole">
            <mc:AlternateContent xmlns:mc="http://schemas.openxmlformats.org/markup-compatibility/2006">
              <mc:Choice xmlns:v="urn:schemas-microsoft-com:vml" Requires="v">
                <p:oleObj spid="_x0000_s120846" name="Equation" r:id="rId3" imgW="1930320" imgH="368280" progId="Equation.3">
                  <p:embed/>
                </p:oleObj>
              </mc:Choice>
              <mc:Fallback>
                <p:oleObj name="Equation" r:id="rId3" imgW="19303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4788" y="2749550"/>
                        <a:ext cx="1930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7176956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900600" y="567422"/>
            <a:ext cx="7232400" cy="477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10"/>
          <p:cNvSpPr/>
          <p:nvPr/>
        </p:nvSpPr>
        <p:spPr>
          <a:xfrm>
            <a:off x="943200" y="488625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0" name="Rectangle 2"/>
          <p:cNvSpPr>
            <a:spLocks noChangeArrowheads="1"/>
          </p:cNvSpPr>
          <p:nvPr/>
        </p:nvSpPr>
        <p:spPr bwMode="auto">
          <a:xfrm>
            <a:off x="3852000" y="1041400"/>
            <a:ext cx="529200" cy="3206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Rectangle 3"/>
          <p:cNvSpPr>
            <a:spLocks noChangeArrowheads="1"/>
          </p:cNvSpPr>
          <p:nvPr/>
        </p:nvSpPr>
        <p:spPr bwMode="auto">
          <a:xfrm>
            <a:off x="1571625" y="1041400"/>
            <a:ext cx="601663" cy="3206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4"/>
          <p:cNvSpPr>
            <a:spLocks noChangeArrowheads="1"/>
          </p:cNvSpPr>
          <p:nvPr/>
        </p:nvSpPr>
        <p:spPr bwMode="auto">
          <a:xfrm>
            <a:off x="5002213" y="1041400"/>
            <a:ext cx="586800" cy="3206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3426" name="Text Box 2"/>
          <p:cNvSpPr txBox="1">
            <a:spLocks noChangeArrowheads="1"/>
          </p:cNvSpPr>
          <p:nvPr/>
        </p:nvSpPr>
        <p:spPr bwMode="auto">
          <a:xfrm>
            <a:off x="301625" y="4937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543050" algn="r"/>
                <a:tab pos="2343150" algn="l"/>
                <a:tab pos="3829050" algn="r"/>
                <a:tab pos="5029200" algn="r"/>
                <a:tab pos="6629400" algn="r"/>
              </a:tabLst>
              <a:defRPr sz="2400">
                <a:solidFill>
                  <a:schemeClr val="tx1"/>
                </a:solidFill>
                <a:latin typeface="Times New Roman" pitchFamily="18" charset="0"/>
              </a:defRPr>
            </a:lvl1pPr>
            <a:lvl2pPr>
              <a:tabLst>
                <a:tab pos="1543050" algn="r"/>
                <a:tab pos="2343150" algn="l"/>
                <a:tab pos="3829050" algn="r"/>
                <a:tab pos="5029200" algn="r"/>
                <a:tab pos="6629400" algn="r"/>
              </a:tabLst>
              <a:defRPr sz="2400">
                <a:solidFill>
                  <a:schemeClr val="tx1"/>
                </a:solidFill>
                <a:latin typeface="Times New Roman" pitchFamily="18" charset="0"/>
              </a:defRPr>
            </a:lvl2pPr>
            <a:lvl3pPr>
              <a:tabLst>
                <a:tab pos="1543050" algn="r"/>
                <a:tab pos="2343150" algn="l"/>
                <a:tab pos="3829050" algn="r"/>
                <a:tab pos="5029200" algn="r"/>
                <a:tab pos="6629400" algn="r"/>
              </a:tabLst>
              <a:defRPr sz="2400">
                <a:solidFill>
                  <a:schemeClr val="tx1"/>
                </a:solidFill>
                <a:latin typeface="Times New Roman" pitchFamily="18" charset="0"/>
              </a:defRPr>
            </a:lvl3pPr>
            <a:lvl4pPr>
              <a:tabLst>
                <a:tab pos="1543050" algn="r"/>
                <a:tab pos="2343150" algn="l"/>
                <a:tab pos="3829050" algn="r"/>
                <a:tab pos="5029200" algn="r"/>
                <a:tab pos="6629400" algn="r"/>
              </a:tabLst>
              <a:defRPr sz="2400">
                <a:solidFill>
                  <a:schemeClr val="tx1"/>
                </a:solidFill>
                <a:latin typeface="Times New Roman" pitchFamily="18" charset="0"/>
              </a:defRPr>
            </a:lvl4pPr>
            <a:lvl5pPr>
              <a:tabLst>
                <a:tab pos="1543050" algn="r"/>
                <a:tab pos="2343150" algn="l"/>
                <a:tab pos="3829050" algn="r"/>
                <a:tab pos="5029200" algn="r"/>
                <a:tab pos="6629400" algn="r"/>
              </a:tabLst>
              <a:defRPr sz="2400">
                <a:solidFill>
                  <a:schemeClr val="tx1"/>
                </a:solidFill>
                <a:latin typeface="Times New Roman" pitchFamily="18" charset="0"/>
              </a:defRPr>
            </a:lvl5pPr>
            <a:lvl6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6pPr>
            <a:lvl7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7pPr>
            <a:lvl8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8pPr>
            <a:lvl9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9pPr>
          </a:lstStyle>
          <a:p>
            <a:r>
              <a:rPr lang="en-US" sz="1800" dirty="0" smtClean="0">
                <a:solidFill>
                  <a:srgbClr val="000000"/>
                </a:solidFill>
                <a:latin typeface="Arial" charset="0"/>
              </a:rPr>
              <a:t>                     </a:t>
            </a:r>
            <a:r>
              <a:rPr lang="en-US" b="1" dirty="0" smtClean="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i="1" dirty="0">
                <a:solidFill>
                  <a:srgbClr val="000000"/>
                </a:solidFill>
              </a:rPr>
              <a:t>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p>
          <a:p>
            <a:pPr>
              <a:spcBef>
                <a:spcPts val="1200"/>
              </a:spcBef>
            </a:pPr>
            <a:r>
              <a:rPr lang="en-US" sz="1800" dirty="0">
                <a:solidFill>
                  <a:srgbClr val="000000"/>
                </a:solidFill>
                <a:latin typeface="Arial" charset="0"/>
              </a:rPr>
              <a:t>	</a:t>
            </a:r>
            <a:r>
              <a:rPr lang="en-US" sz="1800" b="1" dirty="0">
                <a:solidFill>
                  <a:srgbClr val="000000"/>
                </a:solidFill>
                <a:latin typeface="Arial" charset="0"/>
              </a:rPr>
              <a:t>2	1/36	</a:t>
            </a:r>
            <a:r>
              <a:rPr lang="en-US" sz="1800" b="1" dirty="0">
                <a:solidFill>
                  <a:srgbClr val="000000"/>
                </a:solidFill>
                <a:latin typeface="Arial" charset="0"/>
                <a:cs typeface="Arial" charset="0"/>
              </a:rPr>
              <a:t>–</a:t>
            </a:r>
            <a:r>
              <a:rPr lang="en-US" sz="1800" b="1" dirty="0">
                <a:solidFill>
                  <a:srgbClr val="000000"/>
                </a:solidFill>
                <a:latin typeface="Arial" charset="0"/>
              </a:rPr>
              <a:t>5	25	0.69	</a:t>
            </a:r>
          </a:p>
          <a:p>
            <a:pPr>
              <a:spcBef>
                <a:spcPct val="25000"/>
              </a:spcBef>
            </a:pPr>
            <a:r>
              <a:rPr lang="en-US" sz="1800" b="1" dirty="0">
                <a:solidFill>
                  <a:srgbClr val="000000"/>
                </a:solidFill>
                <a:latin typeface="Arial" charset="0"/>
              </a:rPr>
              <a:t>	3	2/36	</a:t>
            </a:r>
            <a:r>
              <a:rPr lang="en-US" sz="1800" b="1" dirty="0">
                <a:solidFill>
                  <a:srgbClr val="000000"/>
                </a:solidFill>
                <a:latin typeface="Arial" charset="0"/>
                <a:cs typeface="Arial" charset="0"/>
              </a:rPr>
              <a:t>–</a:t>
            </a:r>
            <a:r>
              <a:rPr lang="en-US" sz="1800" b="1" dirty="0">
                <a:solidFill>
                  <a:srgbClr val="000000"/>
                </a:solidFill>
                <a:latin typeface="Arial" charset="0"/>
              </a:rPr>
              <a:t>4	16	0.89</a:t>
            </a:r>
          </a:p>
          <a:p>
            <a:pPr>
              <a:spcBef>
                <a:spcPct val="25000"/>
              </a:spcBef>
            </a:pPr>
            <a:r>
              <a:rPr lang="en-US" sz="1800" b="1" dirty="0">
                <a:solidFill>
                  <a:srgbClr val="000000"/>
                </a:solidFill>
                <a:latin typeface="Arial" charset="0"/>
              </a:rPr>
              <a:t>	4	3/36	</a:t>
            </a:r>
            <a:r>
              <a:rPr lang="en-US" sz="1800" b="1" dirty="0">
                <a:solidFill>
                  <a:srgbClr val="000000"/>
                </a:solidFill>
                <a:latin typeface="Arial" charset="0"/>
                <a:cs typeface="Arial" charset="0"/>
              </a:rPr>
              <a:t>–</a:t>
            </a:r>
            <a:r>
              <a:rPr lang="en-US" sz="1800" b="1" dirty="0">
                <a:solidFill>
                  <a:srgbClr val="000000"/>
                </a:solidFill>
                <a:latin typeface="Arial" charset="0"/>
              </a:rPr>
              <a:t>3	9	0.75</a:t>
            </a:r>
          </a:p>
          <a:p>
            <a:pPr>
              <a:spcBef>
                <a:spcPct val="25000"/>
              </a:spcBef>
            </a:pPr>
            <a:r>
              <a:rPr lang="en-US" sz="1800" b="1" dirty="0">
                <a:solidFill>
                  <a:srgbClr val="000000"/>
                </a:solidFill>
                <a:latin typeface="Arial" charset="0"/>
              </a:rPr>
              <a:t>	5	4/36	</a:t>
            </a:r>
            <a:r>
              <a:rPr lang="en-US" sz="1800" b="1" dirty="0">
                <a:solidFill>
                  <a:srgbClr val="000000"/>
                </a:solidFill>
                <a:latin typeface="Arial" charset="0"/>
                <a:cs typeface="Arial" charset="0"/>
              </a:rPr>
              <a:t>–</a:t>
            </a:r>
            <a:r>
              <a:rPr lang="en-US" sz="1800" b="1" dirty="0">
                <a:solidFill>
                  <a:srgbClr val="000000"/>
                </a:solidFill>
                <a:latin typeface="Arial" charset="0"/>
              </a:rPr>
              <a:t>2	4	0.44</a:t>
            </a:r>
          </a:p>
          <a:p>
            <a:pPr>
              <a:spcBef>
                <a:spcPct val="25000"/>
              </a:spcBef>
            </a:pPr>
            <a:r>
              <a:rPr lang="en-US" sz="1800" b="1" dirty="0">
                <a:solidFill>
                  <a:srgbClr val="000000"/>
                </a:solidFill>
                <a:latin typeface="Arial" charset="0"/>
              </a:rPr>
              <a:t>	6	5/36	</a:t>
            </a:r>
            <a:r>
              <a:rPr lang="en-US" sz="1800" b="1" dirty="0">
                <a:solidFill>
                  <a:srgbClr val="000000"/>
                </a:solidFill>
                <a:latin typeface="Arial" charset="0"/>
                <a:cs typeface="Arial" charset="0"/>
              </a:rPr>
              <a:t>–</a:t>
            </a:r>
            <a:r>
              <a:rPr lang="en-US" sz="1800" b="1" dirty="0">
                <a:solidFill>
                  <a:srgbClr val="000000"/>
                </a:solidFill>
                <a:latin typeface="Arial" charset="0"/>
              </a:rPr>
              <a:t>1	1	0.14</a:t>
            </a:r>
          </a:p>
          <a:p>
            <a:pPr>
              <a:spcBef>
                <a:spcPct val="25000"/>
              </a:spcBef>
            </a:pPr>
            <a:r>
              <a:rPr lang="en-US" sz="1800" b="1" dirty="0">
                <a:solidFill>
                  <a:srgbClr val="000000"/>
                </a:solidFill>
                <a:latin typeface="Arial" charset="0"/>
              </a:rPr>
              <a:t>	7	6/36	0	0	0.00</a:t>
            </a:r>
          </a:p>
          <a:p>
            <a:pPr>
              <a:spcBef>
                <a:spcPct val="25000"/>
              </a:spcBef>
            </a:pPr>
            <a:r>
              <a:rPr lang="en-US" sz="1800" b="1" dirty="0">
                <a:solidFill>
                  <a:srgbClr val="000000"/>
                </a:solidFill>
                <a:latin typeface="Arial" charset="0"/>
              </a:rPr>
              <a:t>	8	5/36	1	1	0.14</a:t>
            </a:r>
          </a:p>
          <a:p>
            <a:pPr>
              <a:spcBef>
                <a:spcPct val="25000"/>
              </a:spcBef>
            </a:pPr>
            <a:r>
              <a:rPr lang="en-US" sz="1800" b="1" dirty="0">
                <a:solidFill>
                  <a:srgbClr val="000000"/>
                </a:solidFill>
                <a:latin typeface="Arial" charset="0"/>
              </a:rPr>
              <a:t>	9	4/36	2	4	0.44</a:t>
            </a:r>
          </a:p>
          <a:p>
            <a:pPr>
              <a:spcBef>
                <a:spcPct val="25000"/>
              </a:spcBef>
            </a:pPr>
            <a:r>
              <a:rPr lang="en-US" sz="1800" b="1" dirty="0">
                <a:solidFill>
                  <a:srgbClr val="000000"/>
                </a:solidFill>
                <a:latin typeface="Arial" charset="0"/>
              </a:rPr>
              <a:t>	10	3/36	3	9	0.75</a:t>
            </a:r>
          </a:p>
          <a:p>
            <a:pPr>
              <a:spcBef>
                <a:spcPct val="25000"/>
              </a:spcBef>
            </a:pPr>
            <a:r>
              <a:rPr lang="en-US" sz="1800" b="1" dirty="0">
                <a:solidFill>
                  <a:srgbClr val="000000"/>
                </a:solidFill>
                <a:latin typeface="Arial" charset="0"/>
              </a:rPr>
              <a:t>	11	2/36	4	16	0.89</a:t>
            </a:r>
          </a:p>
          <a:p>
            <a:pPr>
              <a:spcBef>
                <a:spcPct val="25000"/>
              </a:spcBef>
            </a:pPr>
            <a:r>
              <a:rPr lang="en-US" sz="1800" b="1" dirty="0">
                <a:solidFill>
                  <a:srgbClr val="000000"/>
                </a:solidFill>
                <a:latin typeface="Arial" charset="0"/>
              </a:rPr>
              <a:t>	12	1/36	5	25	0.69</a:t>
            </a:r>
          </a:p>
          <a:p>
            <a:pPr>
              <a:spcBef>
                <a:spcPts val="1500"/>
              </a:spcBef>
            </a:pPr>
            <a:r>
              <a:rPr lang="en-US" sz="1800" b="1" dirty="0">
                <a:solidFill>
                  <a:srgbClr val="000000"/>
                </a:solidFill>
                <a:latin typeface="Arial" charset="0"/>
              </a:rPr>
              <a:t>					5.83</a:t>
            </a:r>
            <a:endParaRPr lang="en-US" sz="1800" b="1" dirty="0">
              <a:solidFill>
                <a:srgbClr val="000000"/>
              </a:solidFill>
              <a:latin typeface="Symbol" pitchFamily="18" charset="2"/>
            </a:endParaRPr>
          </a:p>
        </p:txBody>
      </p:sp>
      <p:sp>
        <p:nvSpPr>
          <p:cNvPr id="103433" name="Text Box 9"/>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7</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7" name="Line 6"/>
          <p:cNvSpPr>
            <a:spLocks noChangeShapeType="1"/>
          </p:cNvSpPr>
          <p:nvPr/>
        </p:nvSpPr>
        <p:spPr bwMode="auto">
          <a:xfrm>
            <a:off x="924150" y="48708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3432" name="Rectangle 8"/>
          <p:cNvSpPr>
            <a:spLocks noChangeArrowheads="1"/>
          </p:cNvSpPr>
          <p:nvPr/>
        </p:nvSpPr>
        <p:spPr bwMode="auto">
          <a:xfrm>
            <a:off x="6499225" y="4946650"/>
            <a:ext cx="601663" cy="320675"/>
          </a:xfrm>
          <a:prstGeom prst="rect">
            <a:avLst/>
          </a:prstGeom>
          <a:solidFill>
            <a:srgbClr val="DDEEFF"/>
          </a:solidFill>
          <a:ln>
            <a:noFill/>
          </a:ln>
          <a:effectLst/>
        </p:spPr>
        <p:txBody>
          <a:bodyPr wrap="none" anchor="ctr"/>
          <a:lstStyle/>
          <a:p>
            <a:endParaRPr lang="en-GB"/>
          </a:p>
        </p:txBody>
      </p:sp>
      <p:sp>
        <p:nvSpPr>
          <p:cNvPr id="20" name="Rectangle 2"/>
          <p:cNvSpPr>
            <a:spLocks noChangeArrowheads="1"/>
          </p:cNvSpPr>
          <p:nvPr/>
        </p:nvSpPr>
        <p:spPr bwMode="auto">
          <a:xfrm>
            <a:off x="6477000" y="1060450"/>
            <a:ext cx="622300" cy="3730626"/>
          </a:xfrm>
          <a:prstGeom prst="rect">
            <a:avLst/>
          </a:prstGeom>
          <a:solidFill>
            <a:srgbClr val="FBFCFF"/>
          </a:solidFill>
          <a:ln>
            <a:noFill/>
          </a:ln>
          <a:effectLst/>
        </p:spPr>
        <p:txBody>
          <a:bodyPr wrap="none" anchor="ctr"/>
          <a:lstStyle/>
          <a:p>
            <a:endParaRPr lang="en-GB"/>
          </a:p>
        </p:txBody>
      </p:sp>
      <p:sp>
        <p:nvSpPr>
          <p:cNvPr id="28" name="Rectangle 2"/>
          <p:cNvSpPr>
            <a:spLocks noChangeArrowheads="1"/>
          </p:cNvSpPr>
          <p:nvPr/>
        </p:nvSpPr>
        <p:spPr bwMode="auto">
          <a:xfrm>
            <a:off x="5004000" y="1371599"/>
            <a:ext cx="586800" cy="3499200"/>
          </a:xfrm>
          <a:prstGeom prst="rect">
            <a:avLst/>
          </a:prstGeom>
          <a:solidFill>
            <a:srgbClr val="FBFCFF"/>
          </a:solidFill>
          <a:ln>
            <a:noFill/>
          </a:ln>
          <a:effectLst/>
        </p:spPr>
        <p:txBody>
          <a:bodyPr wrap="none" anchor="ctr"/>
          <a:lstStyle/>
          <a:p>
            <a:endParaRPr lang="en-GB"/>
          </a:p>
        </p:txBody>
      </p:sp>
      <p:sp>
        <p:nvSpPr>
          <p:cNvPr id="29" name="Text Box 6"/>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Next we need a column giving the squared deviations.  When </a:t>
            </a:r>
            <a:r>
              <a:rPr lang="en-GB" sz="1500" b="1" i="1"/>
              <a:t>X</a:t>
            </a:r>
            <a:r>
              <a:rPr lang="en-GB" sz="1500" b="1"/>
              <a:t> is equal to 2, the squared deviation is 25.</a:t>
            </a:r>
            <a:endParaRPr lang="en-GB" sz="1500" b="1">
              <a:latin typeface="Times New Roman" pitchFamily="18" charset="0"/>
            </a:endParaRPr>
          </a:p>
          <a:p>
            <a:pPr>
              <a:spcBef>
                <a:spcPct val="50000"/>
              </a:spcBef>
            </a:pPr>
            <a:endParaRPr lang="en-GB" sz="1500" b="1"/>
          </a:p>
        </p:txBody>
      </p:sp>
      <p:sp>
        <p:nvSpPr>
          <p:cNvPr id="19" name="Rectangle 18"/>
          <p:cNvSpPr/>
          <p:nvPr/>
        </p:nvSpPr>
        <p:spPr>
          <a:xfrm>
            <a:off x="6220050" y="609900"/>
            <a:ext cx="14400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558992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900600" y="567422"/>
            <a:ext cx="7232400" cy="477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10"/>
          <p:cNvSpPr/>
          <p:nvPr/>
        </p:nvSpPr>
        <p:spPr>
          <a:xfrm>
            <a:off x="943200" y="4886250"/>
            <a:ext cx="71388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943200" y="609900"/>
            <a:ext cx="71388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924150" y="9756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9" name="Rectangle 2"/>
          <p:cNvSpPr>
            <a:spLocks noChangeArrowheads="1"/>
          </p:cNvSpPr>
          <p:nvPr/>
        </p:nvSpPr>
        <p:spPr bwMode="auto">
          <a:xfrm>
            <a:off x="5004000" y="1371599"/>
            <a:ext cx="586800" cy="349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3426" name="Text Box 2"/>
          <p:cNvSpPr txBox="1">
            <a:spLocks noChangeArrowheads="1"/>
          </p:cNvSpPr>
          <p:nvPr/>
        </p:nvSpPr>
        <p:spPr bwMode="auto">
          <a:xfrm>
            <a:off x="301625" y="4937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543050" algn="r"/>
                <a:tab pos="2343150" algn="l"/>
                <a:tab pos="3829050" algn="r"/>
                <a:tab pos="5029200" algn="r"/>
                <a:tab pos="6629400" algn="r"/>
              </a:tabLst>
              <a:defRPr sz="2400">
                <a:solidFill>
                  <a:schemeClr val="tx1"/>
                </a:solidFill>
                <a:latin typeface="Times New Roman" pitchFamily="18" charset="0"/>
              </a:defRPr>
            </a:lvl1pPr>
            <a:lvl2pPr>
              <a:tabLst>
                <a:tab pos="1543050" algn="r"/>
                <a:tab pos="2343150" algn="l"/>
                <a:tab pos="3829050" algn="r"/>
                <a:tab pos="5029200" algn="r"/>
                <a:tab pos="6629400" algn="r"/>
              </a:tabLst>
              <a:defRPr sz="2400">
                <a:solidFill>
                  <a:schemeClr val="tx1"/>
                </a:solidFill>
                <a:latin typeface="Times New Roman" pitchFamily="18" charset="0"/>
              </a:defRPr>
            </a:lvl2pPr>
            <a:lvl3pPr>
              <a:tabLst>
                <a:tab pos="1543050" algn="r"/>
                <a:tab pos="2343150" algn="l"/>
                <a:tab pos="3829050" algn="r"/>
                <a:tab pos="5029200" algn="r"/>
                <a:tab pos="6629400" algn="r"/>
              </a:tabLst>
              <a:defRPr sz="2400">
                <a:solidFill>
                  <a:schemeClr val="tx1"/>
                </a:solidFill>
                <a:latin typeface="Times New Roman" pitchFamily="18" charset="0"/>
              </a:defRPr>
            </a:lvl3pPr>
            <a:lvl4pPr>
              <a:tabLst>
                <a:tab pos="1543050" algn="r"/>
                <a:tab pos="2343150" algn="l"/>
                <a:tab pos="3829050" algn="r"/>
                <a:tab pos="5029200" algn="r"/>
                <a:tab pos="6629400" algn="r"/>
              </a:tabLst>
              <a:defRPr sz="2400">
                <a:solidFill>
                  <a:schemeClr val="tx1"/>
                </a:solidFill>
                <a:latin typeface="Times New Roman" pitchFamily="18" charset="0"/>
              </a:defRPr>
            </a:lvl4pPr>
            <a:lvl5pPr>
              <a:tabLst>
                <a:tab pos="1543050" algn="r"/>
                <a:tab pos="2343150" algn="l"/>
                <a:tab pos="3829050" algn="r"/>
                <a:tab pos="5029200" algn="r"/>
                <a:tab pos="6629400" algn="r"/>
              </a:tabLst>
              <a:defRPr sz="2400">
                <a:solidFill>
                  <a:schemeClr val="tx1"/>
                </a:solidFill>
                <a:latin typeface="Times New Roman" pitchFamily="18" charset="0"/>
              </a:defRPr>
            </a:lvl5pPr>
            <a:lvl6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6pPr>
            <a:lvl7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7pPr>
            <a:lvl8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8pPr>
            <a:lvl9pPr eaLnBrk="0" fontAlgn="base" hangingPunct="0">
              <a:spcBef>
                <a:spcPct val="0"/>
              </a:spcBef>
              <a:spcAft>
                <a:spcPct val="0"/>
              </a:spcAft>
              <a:tabLst>
                <a:tab pos="1543050" algn="r"/>
                <a:tab pos="2343150" algn="l"/>
                <a:tab pos="3829050" algn="r"/>
                <a:tab pos="5029200" algn="r"/>
                <a:tab pos="6629400" algn="r"/>
              </a:tabLst>
              <a:defRPr sz="2400">
                <a:solidFill>
                  <a:schemeClr val="tx1"/>
                </a:solidFill>
                <a:latin typeface="Times New Roman" pitchFamily="18" charset="0"/>
              </a:defRPr>
            </a:lvl9pPr>
          </a:lstStyle>
          <a:p>
            <a:r>
              <a:rPr lang="en-US" sz="1800" dirty="0" smtClean="0">
                <a:solidFill>
                  <a:srgbClr val="000000"/>
                </a:solidFill>
                <a:latin typeface="Arial" charset="0"/>
              </a:rPr>
              <a:t>                     </a:t>
            </a:r>
            <a:r>
              <a:rPr lang="en-US" b="1" dirty="0" smtClean="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rPr>
              <a:t>	  </a:t>
            </a:r>
            <a:r>
              <a:rPr lang="en-US" b="1" i="1" dirty="0">
                <a:solidFill>
                  <a:srgbClr val="000000"/>
                </a:solidFill>
              </a:rPr>
              <a:t>p</a:t>
            </a:r>
            <a:r>
              <a:rPr lang="en-US" b="1" i="1" baseline="-25000" dirty="0">
                <a:solidFill>
                  <a:srgbClr val="000000"/>
                </a:solidFill>
              </a:rPr>
              <a:t>i   </a:t>
            </a:r>
            <a:r>
              <a:rPr lang="en-US" b="1" dirty="0">
                <a:solidFill>
                  <a:srgbClr val="000000"/>
                </a:solidFill>
              </a:rPr>
              <a:t>       </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i="1" dirty="0">
                <a:solidFill>
                  <a:srgbClr val="000000"/>
                </a:solidFill>
              </a:rPr>
              <a:t>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         </a:t>
            </a:r>
            <a:r>
              <a:rPr lang="en-US" b="1" dirty="0">
                <a:solidFill>
                  <a:srgbClr val="000000"/>
                </a:solidFill>
              </a:rPr>
              <a:t>(</a:t>
            </a:r>
            <a:r>
              <a:rPr lang="en-US" b="1" i="1" dirty="0">
                <a:solidFill>
                  <a:srgbClr val="000000"/>
                </a:solidFill>
              </a:rPr>
              <a:t>x</a:t>
            </a:r>
            <a:r>
              <a:rPr lang="en-US" b="1" i="1" baseline="-25000" dirty="0">
                <a:solidFill>
                  <a:srgbClr val="000000"/>
                </a:solidFill>
              </a:rPr>
              <a:t>i </a:t>
            </a:r>
            <a:r>
              <a:rPr lang="en-US" b="1" dirty="0">
                <a:solidFill>
                  <a:srgbClr val="000000"/>
                </a:solidFill>
                <a:cs typeface="Times New Roman" pitchFamily="18" charset="0"/>
              </a:rPr>
              <a:t>– </a:t>
            </a:r>
            <a:r>
              <a:rPr lang="en-US" b="1" i="1" dirty="0">
                <a:solidFill>
                  <a:srgbClr val="000000"/>
                </a:solidFill>
                <a:latin typeface="Symbol" pitchFamily="18" charset="2"/>
              </a:rPr>
              <a:t>m</a:t>
            </a:r>
            <a:r>
              <a:rPr lang="en-US" b="1" dirty="0">
                <a:solidFill>
                  <a:srgbClr val="000000"/>
                </a:solidFill>
              </a:rPr>
              <a:t>)</a:t>
            </a:r>
            <a:r>
              <a:rPr lang="en-US" b="1" baseline="30000" dirty="0">
                <a:solidFill>
                  <a:srgbClr val="000000"/>
                </a:solidFill>
              </a:rPr>
              <a:t>2</a:t>
            </a:r>
            <a:r>
              <a:rPr lang="en-US" b="1" dirty="0">
                <a:solidFill>
                  <a:srgbClr val="000000"/>
                </a:solidFill>
              </a:rPr>
              <a:t> </a:t>
            </a:r>
            <a:r>
              <a:rPr lang="en-US" b="1" i="1" dirty="0">
                <a:solidFill>
                  <a:srgbClr val="000000"/>
                </a:solidFill>
              </a:rPr>
              <a:t>p</a:t>
            </a:r>
            <a:r>
              <a:rPr lang="en-US" b="1" i="1" baseline="-25000" dirty="0">
                <a:solidFill>
                  <a:srgbClr val="000000"/>
                </a:solidFill>
              </a:rPr>
              <a:t>i</a:t>
            </a:r>
            <a:r>
              <a:rPr lang="en-US" b="1" dirty="0">
                <a:solidFill>
                  <a:srgbClr val="000000"/>
                </a:solidFill>
              </a:rPr>
              <a:t> </a:t>
            </a:r>
          </a:p>
          <a:p>
            <a:pPr>
              <a:spcBef>
                <a:spcPts val="1200"/>
              </a:spcBef>
            </a:pPr>
            <a:r>
              <a:rPr lang="en-US" sz="1800" dirty="0">
                <a:solidFill>
                  <a:srgbClr val="000000"/>
                </a:solidFill>
                <a:latin typeface="Arial" charset="0"/>
              </a:rPr>
              <a:t>	</a:t>
            </a:r>
            <a:r>
              <a:rPr lang="en-US" sz="1800" b="1" dirty="0">
                <a:solidFill>
                  <a:srgbClr val="000000"/>
                </a:solidFill>
                <a:latin typeface="Arial" charset="0"/>
              </a:rPr>
              <a:t>2	1/36	</a:t>
            </a:r>
            <a:r>
              <a:rPr lang="en-US" sz="1800" b="1" dirty="0">
                <a:solidFill>
                  <a:srgbClr val="000000"/>
                </a:solidFill>
                <a:latin typeface="Arial" charset="0"/>
                <a:cs typeface="Arial" charset="0"/>
              </a:rPr>
              <a:t>–</a:t>
            </a:r>
            <a:r>
              <a:rPr lang="en-US" sz="1800" b="1" dirty="0">
                <a:solidFill>
                  <a:srgbClr val="000000"/>
                </a:solidFill>
                <a:latin typeface="Arial" charset="0"/>
              </a:rPr>
              <a:t>5	25	0.69	</a:t>
            </a:r>
          </a:p>
          <a:p>
            <a:pPr>
              <a:spcBef>
                <a:spcPct val="25000"/>
              </a:spcBef>
            </a:pPr>
            <a:r>
              <a:rPr lang="en-US" sz="1800" b="1" dirty="0">
                <a:solidFill>
                  <a:srgbClr val="000000"/>
                </a:solidFill>
                <a:latin typeface="Arial" charset="0"/>
              </a:rPr>
              <a:t>	3	2/36	</a:t>
            </a:r>
            <a:r>
              <a:rPr lang="en-US" sz="1800" b="1" dirty="0">
                <a:solidFill>
                  <a:srgbClr val="000000"/>
                </a:solidFill>
                <a:latin typeface="Arial" charset="0"/>
                <a:cs typeface="Arial" charset="0"/>
              </a:rPr>
              <a:t>–</a:t>
            </a:r>
            <a:r>
              <a:rPr lang="en-US" sz="1800" b="1" dirty="0">
                <a:solidFill>
                  <a:srgbClr val="000000"/>
                </a:solidFill>
                <a:latin typeface="Arial" charset="0"/>
              </a:rPr>
              <a:t>4	16	0.89</a:t>
            </a:r>
          </a:p>
          <a:p>
            <a:pPr>
              <a:spcBef>
                <a:spcPct val="25000"/>
              </a:spcBef>
            </a:pPr>
            <a:r>
              <a:rPr lang="en-US" sz="1800" b="1" dirty="0">
                <a:solidFill>
                  <a:srgbClr val="000000"/>
                </a:solidFill>
                <a:latin typeface="Arial" charset="0"/>
              </a:rPr>
              <a:t>	4	3/36	</a:t>
            </a:r>
            <a:r>
              <a:rPr lang="en-US" sz="1800" b="1" dirty="0">
                <a:solidFill>
                  <a:srgbClr val="000000"/>
                </a:solidFill>
                <a:latin typeface="Arial" charset="0"/>
                <a:cs typeface="Arial" charset="0"/>
              </a:rPr>
              <a:t>–</a:t>
            </a:r>
            <a:r>
              <a:rPr lang="en-US" sz="1800" b="1" dirty="0">
                <a:solidFill>
                  <a:srgbClr val="000000"/>
                </a:solidFill>
                <a:latin typeface="Arial" charset="0"/>
              </a:rPr>
              <a:t>3	9	0.75</a:t>
            </a:r>
          </a:p>
          <a:p>
            <a:pPr>
              <a:spcBef>
                <a:spcPct val="25000"/>
              </a:spcBef>
            </a:pPr>
            <a:r>
              <a:rPr lang="en-US" sz="1800" b="1" dirty="0">
                <a:solidFill>
                  <a:srgbClr val="000000"/>
                </a:solidFill>
                <a:latin typeface="Arial" charset="0"/>
              </a:rPr>
              <a:t>	5	4/36	</a:t>
            </a:r>
            <a:r>
              <a:rPr lang="en-US" sz="1800" b="1" dirty="0">
                <a:solidFill>
                  <a:srgbClr val="000000"/>
                </a:solidFill>
                <a:latin typeface="Arial" charset="0"/>
                <a:cs typeface="Arial" charset="0"/>
              </a:rPr>
              <a:t>–</a:t>
            </a:r>
            <a:r>
              <a:rPr lang="en-US" sz="1800" b="1" dirty="0">
                <a:solidFill>
                  <a:srgbClr val="000000"/>
                </a:solidFill>
                <a:latin typeface="Arial" charset="0"/>
              </a:rPr>
              <a:t>2	4	0.44</a:t>
            </a:r>
          </a:p>
          <a:p>
            <a:pPr>
              <a:spcBef>
                <a:spcPct val="25000"/>
              </a:spcBef>
            </a:pPr>
            <a:r>
              <a:rPr lang="en-US" sz="1800" b="1" dirty="0">
                <a:solidFill>
                  <a:srgbClr val="000000"/>
                </a:solidFill>
                <a:latin typeface="Arial" charset="0"/>
              </a:rPr>
              <a:t>	6	5/36	</a:t>
            </a:r>
            <a:r>
              <a:rPr lang="en-US" sz="1800" b="1" dirty="0">
                <a:solidFill>
                  <a:srgbClr val="000000"/>
                </a:solidFill>
                <a:latin typeface="Arial" charset="0"/>
                <a:cs typeface="Arial" charset="0"/>
              </a:rPr>
              <a:t>–</a:t>
            </a:r>
            <a:r>
              <a:rPr lang="en-US" sz="1800" b="1" dirty="0">
                <a:solidFill>
                  <a:srgbClr val="000000"/>
                </a:solidFill>
                <a:latin typeface="Arial" charset="0"/>
              </a:rPr>
              <a:t>1	1	0.14</a:t>
            </a:r>
          </a:p>
          <a:p>
            <a:pPr>
              <a:spcBef>
                <a:spcPct val="25000"/>
              </a:spcBef>
            </a:pPr>
            <a:r>
              <a:rPr lang="en-US" sz="1800" b="1" dirty="0">
                <a:solidFill>
                  <a:srgbClr val="000000"/>
                </a:solidFill>
                <a:latin typeface="Arial" charset="0"/>
              </a:rPr>
              <a:t>	7	6/36	0	0	0.00</a:t>
            </a:r>
          </a:p>
          <a:p>
            <a:pPr>
              <a:spcBef>
                <a:spcPct val="25000"/>
              </a:spcBef>
            </a:pPr>
            <a:r>
              <a:rPr lang="en-US" sz="1800" b="1" dirty="0">
                <a:solidFill>
                  <a:srgbClr val="000000"/>
                </a:solidFill>
                <a:latin typeface="Arial" charset="0"/>
              </a:rPr>
              <a:t>	8	5/36	1	1	0.14</a:t>
            </a:r>
          </a:p>
          <a:p>
            <a:pPr>
              <a:spcBef>
                <a:spcPct val="25000"/>
              </a:spcBef>
            </a:pPr>
            <a:r>
              <a:rPr lang="en-US" sz="1800" b="1" dirty="0">
                <a:solidFill>
                  <a:srgbClr val="000000"/>
                </a:solidFill>
                <a:latin typeface="Arial" charset="0"/>
              </a:rPr>
              <a:t>	9	4/36	2	4	0.44</a:t>
            </a:r>
          </a:p>
          <a:p>
            <a:pPr>
              <a:spcBef>
                <a:spcPct val="25000"/>
              </a:spcBef>
            </a:pPr>
            <a:r>
              <a:rPr lang="en-US" sz="1800" b="1" dirty="0">
                <a:solidFill>
                  <a:srgbClr val="000000"/>
                </a:solidFill>
                <a:latin typeface="Arial" charset="0"/>
              </a:rPr>
              <a:t>	10	3/36	3	9	0.75</a:t>
            </a:r>
          </a:p>
          <a:p>
            <a:pPr>
              <a:spcBef>
                <a:spcPct val="25000"/>
              </a:spcBef>
            </a:pPr>
            <a:r>
              <a:rPr lang="en-US" sz="1800" b="1" dirty="0">
                <a:solidFill>
                  <a:srgbClr val="000000"/>
                </a:solidFill>
                <a:latin typeface="Arial" charset="0"/>
              </a:rPr>
              <a:t>	11	2/36	4	16	0.89</a:t>
            </a:r>
          </a:p>
          <a:p>
            <a:pPr>
              <a:spcBef>
                <a:spcPct val="25000"/>
              </a:spcBef>
            </a:pPr>
            <a:r>
              <a:rPr lang="en-US" sz="1800" b="1" dirty="0">
                <a:solidFill>
                  <a:srgbClr val="000000"/>
                </a:solidFill>
                <a:latin typeface="Arial" charset="0"/>
              </a:rPr>
              <a:t>	12	1/36	5	25	0.69</a:t>
            </a:r>
          </a:p>
          <a:p>
            <a:pPr>
              <a:spcBef>
                <a:spcPts val="1500"/>
              </a:spcBef>
            </a:pPr>
            <a:r>
              <a:rPr lang="en-US" sz="1800" b="1" dirty="0">
                <a:solidFill>
                  <a:srgbClr val="000000"/>
                </a:solidFill>
                <a:latin typeface="Arial" charset="0"/>
              </a:rPr>
              <a:t>					5.83</a:t>
            </a:r>
            <a:endParaRPr lang="en-US" sz="1800" b="1" dirty="0">
              <a:solidFill>
                <a:srgbClr val="000000"/>
              </a:solidFill>
              <a:latin typeface="Symbol" pitchFamily="18" charset="2"/>
            </a:endParaRPr>
          </a:p>
        </p:txBody>
      </p:sp>
      <p:sp>
        <p:nvSpPr>
          <p:cNvPr id="103433" name="Text Box 9"/>
          <p:cNvSpPr txBox="1">
            <a:spLocks noChangeArrowheads="1"/>
          </p:cNvSpPr>
          <p:nvPr/>
        </p:nvSpPr>
        <p:spPr bwMode="auto">
          <a:xfrm>
            <a:off x="868045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8</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6"/>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POPULATION VARIANCE OF A DISCRETE RANDOM VARIABLE</a:t>
            </a:r>
            <a:endParaRPr lang="en-GB" sz="1600" dirty="0">
              <a:latin typeface="Times New Roman" pitchFamily="18" charset="0"/>
            </a:endParaRPr>
          </a:p>
        </p:txBody>
      </p:sp>
      <p:sp>
        <p:nvSpPr>
          <p:cNvPr id="17" name="Line 6"/>
          <p:cNvSpPr>
            <a:spLocks noChangeShapeType="1"/>
          </p:cNvSpPr>
          <p:nvPr/>
        </p:nvSpPr>
        <p:spPr bwMode="auto">
          <a:xfrm>
            <a:off x="924150" y="4870800"/>
            <a:ext cx="720885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3432" name="Rectangle 8"/>
          <p:cNvSpPr>
            <a:spLocks noChangeArrowheads="1"/>
          </p:cNvSpPr>
          <p:nvPr/>
        </p:nvSpPr>
        <p:spPr bwMode="auto">
          <a:xfrm>
            <a:off x="6499225" y="4946650"/>
            <a:ext cx="601663" cy="320675"/>
          </a:xfrm>
          <a:prstGeom prst="rect">
            <a:avLst/>
          </a:prstGeom>
          <a:solidFill>
            <a:srgbClr val="DDEEFF"/>
          </a:solidFill>
          <a:ln>
            <a:noFill/>
          </a:ln>
          <a:effectLst/>
        </p:spPr>
        <p:txBody>
          <a:bodyPr wrap="none" anchor="ctr"/>
          <a:lstStyle/>
          <a:p>
            <a:endParaRPr lang="en-GB"/>
          </a:p>
        </p:txBody>
      </p:sp>
      <p:sp>
        <p:nvSpPr>
          <p:cNvPr id="20" name="Rectangle 2"/>
          <p:cNvSpPr>
            <a:spLocks noChangeArrowheads="1"/>
          </p:cNvSpPr>
          <p:nvPr/>
        </p:nvSpPr>
        <p:spPr bwMode="auto">
          <a:xfrm>
            <a:off x="6477000" y="1060450"/>
            <a:ext cx="622300" cy="3730626"/>
          </a:xfrm>
          <a:prstGeom prst="rect">
            <a:avLst/>
          </a:prstGeom>
          <a:solidFill>
            <a:srgbClr val="FBFCFF"/>
          </a:solidFill>
          <a:ln>
            <a:noFill/>
          </a:ln>
          <a:effectLst/>
        </p:spPr>
        <p:txBody>
          <a:bodyPr wrap="none" anchor="ctr"/>
          <a:lstStyle/>
          <a:p>
            <a:endParaRPr lang="en-GB"/>
          </a:p>
        </p:txBody>
      </p:sp>
      <p:sp>
        <p:nvSpPr>
          <p:cNvPr id="26" name="Text Box 4"/>
          <p:cNvSpPr txBox="1">
            <a:spLocks noChangeArrowheads="1"/>
          </p:cNvSpPr>
          <p:nvPr/>
        </p:nvSpPr>
        <p:spPr bwMode="auto">
          <a:xfrm>
            <a:off x="301625" y="5786438"/>
            <a:ext cx="8532813"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Similarly for the other values of </a:t>
            </a:r>
            <a:r>
              <a:rPr lang="en-GB" sz="1500" b="1" i="1"/>
              <a:t>X</a:t>
            </a:r>
            <a:r>
              <a:rPr lang="en-GB" sz="1500" b="1"/>
              <a:t>.</a:t>
            </a:r>
          </a:p>
        </p:txBody>
      </p:sp>
      <p:sp>
        <p:nvSpPr>
          <p:cNvPr id="21" name="Rectangle 20"/>
          <p:cNvSpPr/>
          <p:nvPr/>
        </p:nvSpPr>
        <p:spPr>
          <a:xfrm>
            <a:off x="6220050" y="609900"/>
            <a:ext cx="14400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2579545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6102B75-74BE-44DD-8357-9A0456FB743C}"/>
</file>

<file path=customXml/itemProps2.xml><?xml version="1.0" encoding="utf-8"?>
<ds:datastoreItem xmlns:ds="http://schemas.openxmlformats.org/officeDocument/2006/customXml" ds:itemID="{F6943B11-06BF-4B28-BA9F-6CFBB92FA699}"/>
</file>

<file path=customXml/itemProps3.xml><?xml version="1.0" encoding="utf-8"?>
<ds:datastoreItem xmlns:ds="http://schemas.openxmlformats.org/officeDocument/2006/customXml" ds:itemID="{E955EF33-C511-4CDC-8A3E-048ABFFD5D53}"/>
</file>

<file path=docProps/app.xml><?xml version="1.0" encoding="utf-8"?>
<Properties xmlns="http://schemas.openxmlformats.org/officeDocument/2006/extended-properties" xmlns:vt="http://schemas.openxmlformats.org/officeDocument/2006/docPropsVTypes">
  <TotalTime>2886</TotalTime>
  <Words>653</Words>
  <Application>Microsoft Office PowerPoint</Application>
  <PresentationFormat>On-screen Show (4:3)</PresentationFormat>
  <Paragraphs>198</Paragraphs>
  <Slides>16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18"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66</cp:revision>
  <dcterms:created xsi:type="dcterms:W3CDTF">1998-05-09T13:24:56Z</dcterms:created>
  <dcterms:modified xsi:type="dcterms:W3CDTF">2016-04-21T12:28:05Z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