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2.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Layouts/slideLayout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53" r:id="rId2"/>
    <p:sldId id="327" r:id="rId3"/>
    <p:sldId id="330" r:id="rId4"/>
    <p:sldId id="331" r:id="rId5"/>
    <p:sldId id="343" r:id="rId6"/>
    <p:sldId id="344" r:id="rId7"/>
    <p:sldId id="352" r:id="rId8"/>
    <p:sldId id="351" r:id="rId9"/>
    <p:sldId id="350" r:id="rId10"/>
    <p:sldId id="349" r:id="rId11"/>
    <p:sldId id="348" r:id="rId12"/>
    <p:sldId id="347" r:id="rId13"/>
    <p:sldId id="346" r:id="rId14"/>
    <p:sldId id="345" r:id="rId15"/>
    <p:sldId id="342" r:id="rId16"/>
    <p:sldId id="284" r:id="rId17"/>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3366FF"/>
    <a:srgbClr val="FFFF00"/>
    <a:srgbClr val="00FF00"/>
    <a:srgbClr val="FF0000"/>
    <a:srgbClr val="000000"/>
    <a:srgbClr val="66FF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100" d="100"/>
          <a:sy n="100" d="100"/>
        </p:scale>
        <p:origin x="-1944" y="-324"/>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D1B85CF-A6FF-472A-A6A1-C85132D96594}" type="slidenum">
              <a:rPr lang="en-US"/>
              <a:pPr/>
              <a:t>‹#›</a:t>
            </a:fld>
            <a:endParaRPr lang="en-US"/>
          </a:p>
        </p:txBody>
      </p:sp>
    </p:spTree>
    <p:extLst>
      <p:ext uri="{BB962C8B-B14F-4D97-AF65-F5344CB8AC3E}">
        <p14:creationId xmlns:p14="http://schemas.microsoft.com/office/powerpoint/2010/main" val="508441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FB10293-8569-405E-BEF3-039885F44AB9}" type="slidenum">
              <a:rPr lang="en-US"/>
              <a:pPr/>
              <a:t>‹#›</a:t>
            </a:fld>
            <a:endParaRPr lang="en-US"/>
          </a:p>
        </p:txBody>
      </p:sp>
    </p:spTree>
    <p:extLst>
      <p:ext uri="{BB962C8B-B14F-4D97-AF65-F5344CB8AC3E}">
        <p14:creationId xmlns:p14="http://schemas.microsoft.com/office/powerpoint/2010/main" val="2417568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4C46913-3762-42E4-AEF0-2F5A3FC25D7D}" type="slidenum">
              <a:rPr lang="en-US"/>
              <a:pPr/>
              <a:t>‹#›</a:t>
            </a:fld>
            <a:endParaRPr lang="en-US"/>
          </a:p>
        </p:txBody>
      </p:sp>
    </p:spTree>
    <p:extLst>
      <p:ext uri="{BB962C8B-B14F-4D97-AF65-F5344CB8AC3E}">
        <p14:creationId xmlns:p14="http://schemas.microsoft.com/office/powerpoint/2010/main" val="2765786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9809056-C5A8-4283-8A68-1CFE331EB95F}" type="slidenum">
              <a:rPr lang="en-US"/>
              <a:pPr/>
              <a:t>‹#›</a:t>
            </a:fld>
            <a:endParaRPr lang="en-US"/>
          </a:p>
        </p:txBody>
      </p:sp>
    </p:spTree>
    <p:extLst>
      <p:ext uri="{BB962C8B-B14F-4D97-AF65-F5344CB8AC3E}">
        <p14:creationId xmlns:p14="http://schemas.microsoft.com/office/powerpoint/2010/main" val="1477438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3333F79-7586-4523-A0AB-89444E427E31}" type="slidenum">
              <a:rPr lang="en-US"/>
              <a:pPr/>
              <a:t>‹#›</a:t>
            </a:fld>
            <a:endParaRPr lang="en-US"/>
          </a:p>
        </p:txBody>
      </p:sp>
    </p:spTree>
    <p:extLst>
      <p:ext uri="{BB962C8B-B14F-4D97-AF65-F5344CB8AC3E}">
        <p14:creationId xmlns:p14="http://schemas.microsoft.com/office/powerpoint/2010/main" val="2270939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399694F-04BF-4336-9442-63C14E42F032}" type="slidenum">
              <a:rPr lang="en-US"/>
              <a:pPr/>
              <a:t>‹#›</a:t>
            </a:fld>
            <a:endParaRPr lang="en-US"/>
          </a:p>
        </p:txBody>
      </p:sp>
    </p:spTree>
    <p:extLst>
      <p:ext uri="{BB962C8B-B14F-4D97-AF65-F5344CB8AC3E}">
        <p14:creationId xmlns:p14="http://schemas.microsoft.com/office/powerpoint/2010/main" val="3854428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1CF5AF8F-F534-4A19-AF1D-F98D767FFD4F}" type="slidenum">
              <a:rPr lang="en-US"/>
              <a:pPr/>
              <a:t>‹#›</a:t>
            </a:fld>
            <a:endParaRPr lang="en-US"/>
          </a:p>
        </p:txBody>
      </p:sp>
    </p:spTree>
    <p:extLst>
      <p:ext uri="{BB962C8B-B14F-4D97-AF65-F5344CB8AC3E}">
        <p14:creationId xmlns:p14="http://schemas.microsoft.com/office/powerpoint/2010/main" val="4266377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EF855AD-13AF-451D-ACD7-1AD58B0281F6}" type="slidenum">
              <a:rPr lang="en-US"/>
              <a:pPr/>
              <a:t>‹#›</a:t>
            </a:fld>
            <a:endParaRPr lang="en-US"/>
          </a:p>
        </p:txBody>
      </p:sp>
    </p:spTree>
    <p:extLst>
      <p:ext uri="{BB962C8B-B14F-4D97-AF65-F5344CB8AC3E}">
        <p14:creationId xmlns:p14="http://schemas.microsoft.com/office/powerpoint/2010/main" val="4015435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A82B5F1-AEC2-4A10-9A55-1D8B17286A15}" type="slidenum">
              <a:rPr lang="en-US"/>
              <a:pPr/>
              <a:t>‹#›</a:t>
            </a:fld>
            <a:endParaRPr lang="en-US"/>
          </a:p>
        </p:txBody>
      </p:sp>
    </p:spTree>
    <p:extLst>
      <p:ext uri="{BB962C8B-B14F-4D97-AF65-F5344CB8AC3E}">
        <p14:creationId xmlns:p14="http://schemas.microsoft.com/office/powerpoint/2010/main" val="775747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64C4529-DCBA-4D2E-9BDA-AB8BEB87F1CF}" type="slidenum">
              <a:rPr lang="en-US"/>
              <a:pPr/>
              <a:t>‹#›</a:t>
            </a:fld>
            <a:endParaRPr lang="en-US"/>
          </a:p>
        </p:txBody>
      </p:sp>
    </p:spTree>
    <p:extLst>
      <p:ext uri="{BB962C8B-B14F-4D97-AF65-F5344CB8AC3E}">
        <p14:creationId xmlns:p14="http://schemas.microsoft.com/office/powerpoint/2010/main" val="3205728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B2C38EB-B02F-4204-985D-964E60F54187}" type="slidenum">
              <a:rPr lang="en-US"/>
              <a:pPr/>
              <a:t>‹#›</a:t>
            </a:fld>
            <a:endParaRPr lang="en-US"/>
          </a:p>
        </p:txBody>
      </p:sp>
    </p:spTree>
    <p:extLst>
      <p:ext uri="{BB962C8B-B14F-4D97-AF65-F5344CB8AC3E}">
        <p14:creationId xmlns:p14="http://schemas.microsoft.com/office/powerpoint/2010/main" val="1969223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800632A5-1899-4866-BFF9-91D482A75F2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6.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6.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6.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6.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6.wmf"/></Relationships>
</file>

<file path=ppt/slides/_rels/slide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4.wmf"/><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4.wmf"/><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6.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Review: Random Variables, Sampling, Estimation, and Inference</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873147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536575"/>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9090"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sz="1800">
              <a:solidFill>
                <a:schemeClr val="bg1"/>
              </a:solidFill>
              <a:latin typeface="Arial" charset="0"/>
            </a:endParaRPr>
          </a:p>
        </p:txBody>
      </p:sp>
      <p:sp>
        <p:nvSpPr>
          <p:cNvPr id="890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9</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sp>
        <p:nvSpPr>
          <p:cNvPr id="13" name="TextBox 12"/>
          <p:cNvSpPr txBox="1"/>
          <p:nvPr/>
        </p:nvSpPr>
        <p:spPr>
          <a:xfrm>
            <a:off x="533399" y="600075"/>
            <a:ext cx="5229225" cy="369332"/>
          </a:xfrm>
          <a:prstGeom prst="rect">
            <a:avLst/>
          </a:prstGeom>
          <a:noFill/>
        </p:spPr>
        <p:txBody>
          <a:bodyPr wrap="square" rtlCol="0">
            <a:spAutoFit/>
          </a:bodyPr>
          <a:lstStyle/>
          <a:p>
            <a:r>
              <a:rPr lang="en-GB" sz="1800" b="1" dirty="0" smtClean="0"/>
              <a:t>Mean square error = variance + bias squared</a:t>
            </a:r>
            <a:endParaRPr lang="en-GB" sz="1800" b="1" dirty="0"/>
          </a:p>
        </p:txBody>
      </p:sp>
      <p:sp>
        <p:nvSpPr>
          <p:cNvPr id="26"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first term in the expression is by definition the variance of </a:t>
            </a:r>
            <a:r>
              <a:rPr lang="en-GB" sz="1500" b="1" i="1"/>
              <a:t>Z</a:t>
            </a:r>
            <a:r>
              <a:rPr lang="en-GB" sz="1500" b="1"/>
              <a:t>.</a:t>
            </a:r>
          </a:p>
        </p:txBody>
      </p:sp>
      <p:sp>
        <p:nvSpPr>
          <p:cNvPr id="16" name="Rectangle 16"/>
          <p:cNvSpPr>
            <a:spLocks noChangeArrowheads="1"/>
          </p:cNvSpPr>
          <p:nvPr/>
        </p:nvSpPr>
        <p:spPr bwMode="auto">
          <a:xfrm>
            <a:off x="0" y="1191600"/>
            <a:ext cx="9144000" cy="4378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2"/>
          <p:cNvSpPr>
            <a:spLocks noChangeArrowheads="1"/>
          </p:cNvSpPr>
          <p:nvPr/>
        </p:nvSpPr>
        <p:spPr bwMode="auto">
          <a:xfrm>
            <a:off x="2044700" y="3105149"/>
            <a:ext cx="1698625" cy="52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3"/>
          <p:cNvSpPr>
            <a:spLocks noChangeArrowheads="1"/>
          </p:cNvSpPr>
          <p:nvPr/>
        </p:nvSpPr>
        <p:spPr bwMode="auto">
          <a:xfrm>
            <a:off x="2038350" y="3808413"/>
            <a:ext cx="417513" cy="4254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753429972"/>
              </p:ext>
            </p:extLst>
          </p:nvPr>
        </p:nvGraphicFramePr>
        <p:xfrm>
          <a:off x="639763" y="1311275"/>
          <a:ext cx="7824787" cy="4114800"/>
        </p:xfrm>
        <a:graphic>
          <a:graphicData uri="http://schemas.openxmlformats.org/presentationml/2006/ole">
            <mc:AlternateContent xmlns:mc="http://schemas.openxmlformats.org/markup-compatibility/2006">
              <mc:Choice xmlns:v="urn:schemas-microsoft-com:vml" Requires="v">
                <p:oleObj spid="_x0000_s104468" name="Equation" r:id="rId3" imgW="7823160" imgH="4114800" progId="Equation.3">
                  <p:embed/>
                </p:oleObj>
              </mc:Choice>
              <mc:Fallback>
                <p:oleObj name="Equation" r:id="rId3" imgW="7823160" imgH="4114800" progId="Equation.3">
                  <p:embed/>
                  <p:pic>
                    <p:nvPicPr>
                      <p:cNvPr id="0" name=""/>
                      <p:cNvPicPr>
                        <a:picLocks noChangeAspect="1" noChangeArrowheads="1"/>
                      </p:cNvPicPr>
                      <p:nvPr/>
                    </p:nvPicPr>
                    <p:blipFill>
                      <a:blip r:embed="rId4"/>
                      <a:srcRect/>
                      <a:stretch>
                        <a:fillRect/>
                      </a:stretch>
                    </p:blipFill>
                    <p:spPr bwMode="auto">
                      <a:xfrm>
                        <a:off x="639763" y="1311275"/>
                        <a:ext cx="7824787"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8"/>
          <p:cNvSpPr>
            <a:spLocks noChangeArrowheads="1"/>
          </p:cNvSpPr>
          <p:nvPr/>
        </p:nvSpPr>
        <p:spPr bwMode="auto">
          <a:xfrm>
            <a:off x="1447800" y="4352925"/>
            <a:ext cx="5572125" cy="11271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29386534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536575"/>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9090"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sz="1800">
              <a:solidFill>
                <a:schemeClr val="bg1"/>
              </a:solidFill>
              <a:latin typeface="Arial" charset="0"/>
            </a:endParaRPr>
          </a:p>
        </p:txBody>
      </p:sp>
      <p:sp>
        <p:nvSpPr>
          <p:cNvPr id="890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10</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sp>
        <p:nvSpPr>
          <p:cNvPr id="13" name="TextBox 12"/>
          <p:cNvSpPr txBox="1"/>
          <p:nvPr/>
        </p:nvSpPr>
        <p:spPr>
          <a:xfrm>
            <a:off x="533399" y="600075"/>
            <a:ext cx="5229225" cy="369332"/>
          </a:xfrm>
          <a:prstGeom prst="rect">
            <a:avLst/>
          </a:prstGeom>
          <a:noFill/>
        </p:spPr>
        <p:txBody>
          <a:bodyPr wrap="square" rtlCol="0">
            <a:spAutoFit/>
          </a:bodyPr>
          <a:lstStyle/>
          <a:p>
            <a:r>
              <a:rPr lang="en-GB" sz="1800" b="1" dirty="0" smtClean="0"/>
              <a:t>Mean square error = variance + bias squared</a:t>
            </a:r>
            <a:endParaRPr lang="en-GB" sz="1800" b="1" dirty="0"/>
          </a:p>
        </p:txBody>
      </p:sp>
      <p:sp>
        <p:nvSpPr>
          <p:cNvPr id="2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a:t>
            </a:r>
            <a:r>
              <a:rPr lang="en-GB" sz="1500" b="1" i="1" dirty="0" err="1">
                <a:latin typeface="Symbol" pitchFamily="18" charset="2"/>
              </a:rPr>
              <a:t>m</a:t>
            </a:r>
            <a:r>
              <a:rPr lang="en-GB" sz="1500" b="1" i="1" baseline="-25000" dirty="0" err="1"/>
              <a:t>Z</a:t>
            </a:r>
            <a:r>
              <a:rPr lang="en-GB" sz="1500" b="1" dirty="0"/>
              <a:t> </a:t>
            </a:r>
            <a:r>
              <a:rPr lang="en-GB" sz="1500" b="1" dirty="0">
                <a:cs typeface="Arial" charset="0"/>
              </a:rPr>
              <a:t>–</a:t>
            </a:r>
            <a:r>
              <a:rPr lang="en-GB" sz="1500" b="1" dirty="0"/>
              <a:t> </a:t>
            </a:r>
            <a:r>
              <a:rPr lang="en-GB" sz="1500" b="1" i="1" dirty="0">
                <a:latin typeface="Symbol" pitchFamily="18" charset="2"/>
              </a:rPr>
              <a:t>q</a:t>
            </a:r>
            <a:r>
              <a:rPr lang="en-GB" sz="1500" b="1" dirty="0"/>
              <a:t>) is a constant, so the second term is a constant.</a:t>
            </a:r>
            <a:endParaRPr lang="en-GB" sz="1500" b="1" baseline="-25000" dirty="0"/>
          </a:p>
          <a:p>
            <a:pPr>
              <a:spcBef>
                <a:spcPct val="50000"/>
              </a:spcBef>
            </a:pPr>
            <a:endParaRPr lang="en-GB" sz="1500" b="1" dirty="0"/>
          </a:p>
        </p:txBody>
      </p:sp>
      <p:sp>
        <p:nvSpPr>
          <p:cNvPr id="15" name="Rectangle 16"/>
          <p:cNvSpPr>
            <a:spLocks noChangeArrowheads="1"/>
          </p:cNvSpPr>
          <p:nvPr/>
        </p:nvSpPr>
        <p:spPr bwMode="auto">
          <a:xfrm>
            <a:off x="0" y="1191600"/>
            <a:ext cx="9144000" cy="4378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2"/>
          <p:cNvSpPr>
            <a:spLocks noChangeArrowheads="1"/>
          </p:cNvSpPr>
          <p:nvPr/>
        </p:nvSpPr>
        <p:spPr bwMode="auto">
          <a:xfrm>
            <a:off x="4267200" y="3197225"/>
            <a:ext cx="1173163" cy="4095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3"/>
          <p:cNvSpPr>
            <a:spLocks noChangeArrowheads="1"/>
          </p:cNvSpPr>
          <p:nvPr/>
        </p:nvSpPr>
        <p:spPr bwMode="auto">
          <a:xfrm>
            <a:off x="2705100" y="3822700"/>
            <a:ext cx="1181100" cy="4095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6" name="Object 6"/>
          <p:cNvGraphicFramePr>
            <a:graphicFrameLocks noChangeAspect="1"/>
          </p:cNvGraphicFramePr>
          <p:nvPr>
            <p:extLst>
              <p:ext uri="{D42A27DB-BD31-4B8C-83A1-F6EECF244321}">
                <p14:modId xmlns:p14="http://schemas.microsoft.com/office/powerpoint/2010/main" val="3014159080"/>
              </p:ext>
            </p:extLst>
          </p:nvPr>
        </p:nvGraphicFramePr>
        <p:xfrm>
          <a:off x="639763" y="1311275"/>
          <a:ext cx="7824787" cy="4114800"/>
        </p:xfrm>
        <a:graphic>
          <a:graphicData uri="http://schemas.openxmlformats.org/presentationml/2006/ole">
            <mc:AlternateContent xmlns:mc="http://schemas.openxmlformats.org/markup-compatibility/2006">
              <mc:Choice xmlns:v="urn:schemas-microsoft-com:vml" Requires="v">
                <p:oleObj spid="_x0000_s99349" name="Equation" r:id="rId3" imgW="7823160" imgH="4114800" progId="Equation.3">
                  <p:embed/>
                </p:oleObj>
              </mc:Choice>
              <mc:Fallback>
                <p:oleObj name="Equation" r:id="rId3" imgW="7823160" imgH="4114800" progId="Equation.3">
                  <p:embed/>
                  <p:pic>
                    <p:nvPicPr>
                      <p:cNvPr id="0" name=""/>
                      <p:cNvPicPr>
                        <a:picLocks noChangeAspect="1" noChangeArrowheads="1"/>
                      </p:cNvPicPr>
                      <p:nvPr/>
                    </p:nvPicPr>
                    <p:blipFill>
                      <a:blip r:embed="rId4"/>
                      <a:srcRect/>
                      <a:stretch>
                        <a:fillRect/>
                      </a:stretch>
                    </p:blipFill>
                    <p:spPr bwMode="auto">
                      <a:xfrm>
                        <a:off x="639763" y="1311275"/>
                        <a:ext cx="7824787"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8"/>
          <p:cNvSpPr>
            <a:spLocks noChangeArrowheads="1"/>
          </p:cNvSpPr>
          <p:nvPr/>
        </p:nvSpPr>
        <p:spPr bwMode="auto">
          <a:xfrm>
            <a:off x="1447800" y="4352925"/>
            <a:ext cx="5572125" cy="11271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30469493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536575"/>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9090"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sz="1800">
              <a:solidFill>
                <a:schemeClr val="bg1"/>
              </a:solidFill>
              <a:latin typeface="Arial" charset="0"/>
            </a:endParaRPr>
          </a:p>
        </p:txBody>
      </p:sp>
      <p:sp>
        <p:nvSpPr>
          <p:cNvPr id="890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11</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sp>
        <p:nvSpPr>
          <p:cNvPr id="13" name="TextBox 12"/>
          <p:cNvSpPr txBox="1"/>
          <p:nvPr/>
        </p:nvSpPr>
        <p:spPr>
          <a:xfrm>
            <a:off x="533399" y="600075"/>
            <a:ext cx="5229225" cy="369332"/>
          </a:xfrm>
          <a:prstGeom prst="rect">
            <a:avLst/>
          </a:prstGeom>
          <a:noFill/>
        </p:spPr>
        <p:txBody>
          <a:bodyPr wrap="square" rtlCol="0">
            <a:spAutoFit/>
          </a:bodyPr>
          <a:lstStyle/>
          <a:p>
            <a:r>
              <a:rPr lang="en-GB" sz="1800" b="1" dirty="0" smtClean="0"/>
              <a:t>Mean square error = variance + bias squared</a:t>
            </a:r>
            <a:endParaRPr lang="en-GB" sz="1800" b="1" dirty="0"/>
          </a:p>
        </p:txBody>
      </p:sp>
      <p:sp>
        <p:nvSpPr>
          <p:cNvPr id="18"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third term, (</a:t>
            </a:r>
            <a:r>
              <a:rPr lang="en-GB" sz="1500" b="1" i="1">
                <a:latin typeface="Symbol" pitchFamily="18" charset="2"/>
              </a:rPr>
              <a:t>m</a:t>
            </a:r>
            <a:r>
              <a:rPr lang="en-GB" sz="1500" b="1" i="1" baseline="-25000"/>
              <a:t>Z</a:t>
            </a:r>
            <a:r>
              <a:rPr lang="en-GB" sz="1500" b="1"/>
              <a:t> </a:t>
            </a:r>
            <a:r>
              <a:rPr lang="en-GB" sz="1500" b="1">
                <a:cs typeface="Arial" charset="0"/>
              </a:rPr>
              <a:t>–</a:t>
            </a:r>
            <a:r>
              <a:rPr lang="en-GB" sz="1500" b="1"/>
              <a:t> </a:t>
            </a:r>
            <a:r>
              <a:rPr lang="en-GB" sz="1500" b="1" i="1">
                <a:latin typeface="Symbol" pitchFamily="18" charset="2"/>
              </a:rPr>
              <a:t>q</a:t>
            </a:r>
            <a:r>
              <a:rPr lang="en-GB" sz="1500" b="1"/>
              <a:t>) may be brought out of the expectation, again because it is a constant, using the second expected value rule.</a:t>
            </a:r>
          </a:p>
        </p:txBody>
      </p:sp>
      <p:sp>
        <p:nvSpPr>
          <p:cNvPr id="15" name="Rectangle 16"/>
          <p:cNvSpPr>
            <a:spLocks noChangeArrowheads="1"/>
          </p:cNvSpPr>
          <p:nvPr/>
        </p:nvSpPr>
        <p:spPr bwMode="auto">
          <a:xfrm>
            <a:off x="0" y="1191600"/>
            <a:ext cx="9144000" cy="4378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2"/>
          <p:cNvSpPr>
            <a:spLocks noChangeArrowheads="1"/>
          </p:cNvSpPr>
          <p:nvPr/>
        </p:nvSpPr>
        <p:spPr bwMode="auto">
          <a:xfrm>
            <a:off x="7339013" y="3206750"/>
            <a:ext cx="1065212" cy="4095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3"/>
          <p:cNvSpPr>
            <a:spLocks noChangeArrowheads="1"/>
          </p:cNvSpPr>
          <p:nvPr/>
        </p:nvSpPr>
        <p:spPr bwMode="auto">
          <a:xfrm>
            <a:off x="4305300" y="3822700"/>
            <a:ext cx="1065213" cy="4095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6" name="Object 6"/>
          <p:cNvGraphicFramePr>
            <a:graphicFrameLocks noChangeAspect="1"/>
          </p:cNvGraphicFramePr>
          <p:nvPr>
            <p:extLst>
              <p:ext uri="{D42A27DB-BD31-4B8C-83A1-F6EECF244321}">
                <p14:modId xmlns:p14="http://schemas.microsoft.com/office/powerpoint/2010/main" val="3014159080"/>
              </p:ext>
            </p:extLst>
          </p:nvPr>
        </p:nvGraphicFramePr>
        <p:xfrm>
          <a:off x="639763" y="1311275"/>
          <a:ext cx="7824787" cy="4114800"/>
        </p:xfrm>
        <a:graphic>
          <a:graphicData uri="http://schemas.openxmlformats.org/presentationml/2006/ole">
            <mc:AlternateContent xmlns:mc="http://schemas.openxmlformats.org/markup-compatibility/2006">
              <mc:Choice xmlns:v="urn:schemas-microsoft-com:vml" Requires="v">
                <p:oleObj spid="_x0000_s100373" name="Equation" r:id="rId3" imgW="7823160" imgH="4114800" progId="Equation.3">
                  <p:embed/>
                </p:oleObj>
              </mc:Choice>
              <mc:Fallback>
                <p:oleObj name="Equation" r:id="rId3" imgW="7823160" imgH="4114800" progId="Equation.3">
                  <p:embed/>
                  <p:pic>
                    <p:nvPicPr>
                      <p:cNvPr id="0" name=""/>
                      <p:cNvPicPr>
                        <a:picLocks noChangeAspect="1" noChangeArrowheads="1"/>
                      </p:cNvPicPr>
                      <p:nvPr/>
                    </p:nvPicPr>
                    <p:blipFill>
                      <a:blip r:embed="rId4"/>
                      <a:srcRect/>
                      <a:stretch>
                        <a:fillRect/>
                      </a:stretch>
                    </p:blipFill>
                    <p:spPr bwMode="auto">
                      <a:xfrm>
                        <a:off x="639763" y="1311275"/>
                        <a:ext cx="7824787"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8"/>
          <p:cNvSpPr>
            <a:spLocks noChangeArrowheads="1"/>
          </p:cNvSpPr>
          <p:nvPr/>
        </p:nvSpPr>
        <p:spPr bwMode="auto">
          <a:xfrm>
            <a:off x="1447800" y="4352925"/>
            <a:ext cx="5572125" cy="11271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19078292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6"/>
          <p:cNvSpPr>
            <a:spLocks noChangeArrowheads="1"/>
          </p:cNvSpPr>
          <p:nvPr/>
        </p:nvSpPr>
        <p:spPr bwMode="auto">
          <a:xfrm>
            <a:off x="0" y="536575"/>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9090"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sz="1800">
              <a:solidFill>
                <a:schemeClr val="bg1"/>
              </a:solidFill>
              <a:latin typeface="Arial" charset="0"/>
            </a:endParaRPr>
          </a:p>
        </p:txBody>
      </p:sp>
      <p:sp>
        <p:nvSpPr>
          <p:cNvPr id="890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12</a:t>
            </a:r>
            <a:endParaRPr lang="en-US" sz="1000" dirty="0">
              <a:solidFill>
                <a:srgbClr val="3366FF"/>
              </a:solidFill>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sp>
        <p:nvSpPr>
          <p:cNvPr id="13" name="TextBox 12"/>
          <p:cNvSpPr txBox="1"/>
          <p:nvPr/>
        </p:nvSpPr>
        <p:spPr>
          <a:xfrm>
            <a:off x="533399" y="600075"/>
            <a:ext cx="5229225" cy="369332"/>
          </a:xfrm>
          <a:prstGeom prst="rect">
            <a:avLst/>
          </a:prstGeom>
          <a:noFill/>
        </p:spPr>
        <p:txBody>
          <a:bodyPr wrap="square" rtlCol="0">
            <a:spAutoFit/>
          </a:bodyPr>
          <a:lstStyle/>
          <a:p>
            <a:r>
              <a:rPr lang="en-GB" sz="1800" b="1" dirty="0" smtClean="0"/>
              <a:t>Mean square error = variance + bias squared</a:t>
            </a:r>
            <a:endParaRPr lang="en-GB" sz="1800" b="1" dirty="0"/>
          </a:p>
        </p:txBody>
      </p:sp>
      <p:sp>
        <p:nvSpPr>
          <p:cNvPr id="1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a:t>
            </a:r>
            <a:r>
              <a:rPr lang="en-GB" sz="1500" b="1" i="1"/>
              <a:t>E</a:t>
            </a:r>
            <a:r>
              <a:rPr lang="en-GB" sz="1500" b="1"/>
              <a:t>(</a:t>
            </a:r>
            <a:r>
              <a:rPr lang="en-GB" sz="1500" b="1" i="1"/>
              <a:t>Z</a:t>
            </a:r>
            <a:r>
              <a:rPr lang="en-GB" sz="1500" b="1"/>
              <a:t>) is </a:t>
            </a:r>
            <a:r>
              <a:rPr lang="en-GB" sz="1500" b="1" i="1">
                <a:latin typeface="Symbol" pitchFamily="18" charset="2"/>
              </a:rPr>
              <a:t>m</a:t>
            </a:r>
            <a:r>
              <a:rPr lang="en-GB" sz="1500" b="1" i="1" baseline="-25000"/>
              <a:t>Z</a:t>
            </a:r>
            <a:r>
              <a:rPr lang="en-GB" sz="1500" b="1"/>
              <a:t>, and </a:t>
            </a:r>
            <a:r>
              <a:rPr lang="en-GB" sz="1500" b="1" i="1"/>
              <a:t>E</a:t>
            </a:r>
            <a:r>
              <a:rPr lang="en-GB" sz="1500" b="1"/>
              <a:t>(</a:t>
            </a:r>
            <a:r>
              <a:rPr lang="en-GB" sz="1500" b="1">
                <a:cs typeface="Arial" charset="0"/>
              </a:rPr>
              <a:t>–</a:t>
            </a:r>
            <a:r>
              <a:rPr lang="en-GB" sz="1500" b="1" i="1">
                <a:latin typeface="Symbol" pitchFamily="18" charset="2"/>
              </a:rPr>
              <a:t>m</a:t>
            </a:r>
            <a:r>
              <a:rPr lang="en-GB" sz="1500" b="1" i="1" baseline="-25000"/>
              <a:t>Z</a:t>
            </a:r>
            <a:r>
              <a:rPr lang="en-GB" sz="1500" b="1"/>
              <a:t>) is </a:t>
            </a:r>
            <a:r>
              <a:rPr lang="en-GB" sz="1500" b="1">
                <a:cs typeface="Arial" charset="0"/>
              </a:rPr>
              <a:t>–</a:t>
            </a:r>
            <a:r>
              <a:rPr lang="en-GB" sz="1500" b="1" i="1">
                <a:latin typeface="Symbol" pitchFamily="18" charset="2"/>
              </a:rPr>
              <a:t>m</a:t>
            </a:r>
            <a:r>
              <a:rPr lang="en-GB" sz="1500" b="1" i="1" baseline="-25000"/>
              <a:t>Z</a:t>
            </a:r>
            <a:r>
              <a:rPr lang="en-GB" sz="1500" b="1" baseline="-25000"/>
              <a:t>.</a:t>
            </a:r>
          </a:p>
          <a:p>
            <a:pPr>
              <a:spcBef>
                <a:spcPct val="50000"/>
              </a:spcBef>
            </a:pPr>
            <a:endParaRPr lang="en-GB" sz="1500" b="1"/>
          </a:p>
        </p:txBody>
      </p:sp>
      <p:sp>
        <p:nvSpPr>
          <p:cNvPr id="19" name="Rectangle 16"/>
          <p:cNvSpPr>
            <a:spLocks noChangeArrowheads="1"/>
          </p:cNvSpPr>
          <p:nvPr/>
        </p:nvSpPr>
        <p:spPr bwMode="auto">
          <a:xfrm>
            <a:off x="0" y="1191600"/>
            <a:ext cx="9144000" cy="4378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9"/>
          <p:cNvSpPr>
            <a:spLocks noChangeArrowheads="1"/>
          </p:cNvSpPr>
          <p:nvPr/>
        </p:nvSpPr>
        <p:spPr bwMode="auto">
          <a:xfrm>
            <a:off x="5335588" y="3813175"/>
            <a:ext cx="1366837" cy="4095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2"/>
          <p:cNvSpPr>
            <a:spLocks noChangeArrowheads="1"/>
          </p:cNvSpPr>
          <p:nvPr/>
        </p:nvSpPr>
        <p:spPr bwMode="auto">
          <a:xfrm>
            <a:off x="5419724" y="4459288"/>
            <a:ext cx="1044000" cy="3714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0" name="Object 6"/>
          <p:cNvGraphicFramePr>
            <a:graphicFrameLocks noChangeAspect="1"/>
          </p:cNvGraphicFramePr>
          <p:nvPr>
            <p:extLst>
              <p:ext uri="{D42A27DB-BD31-4B8C-83A1-F6EECF244321}">
                <p14:modId xmlns:p14="http://schemas.microsoft.com/office/powerpoint/2010/main" val="3014159080"/>
              </p:ext>
            </p:extLst>
          </p:nvPr>
        </p:nvGraphicFramePr>
        <p:xfrm>
          <a:off x="639763" y="1311275"/>
          <a:ext cx="7824787" cy="4114800"/>
        </p:xfrm>
        <a:graphic>
          <a:graphicData uri="http://schemas.openxmlformats.org/presentationml/2006/ole">
            <mc:AlternateContent xmlns:mc="http://schemas.openxmlformats.org/markup-compatibility/2006">
              <mc:Choice xmlns:v="urn:schemas-microsoft-com:vml" Requires="v">
                <p:oleObj spid="_x0000_s101397" name="Equation" r:id="rId3" imgW="7823160" imgH="4114800" progId="Equation.3">
                  <p:embed/>
                </p:oleObj>
              </mc:Choice>
              <mc:Fallback>
                <p:oleObj name="Equation" r:id="rId3" imgW="7823160" imgH="4114800" progId="Equation.3">
                  <p:embed/>
                  <p:pic>
                    <p:nvPicPr>
                      <p:cNvPr id="0" name=""/>
                      <p:cNvPicPr>
                        <a:picLocks noChangeAspect="1" noChangeArrowheads="1"/>
                      </p:cNvPicPr>
                      <p:nvPr/>
                    </p:nvPicPr>
                    <p:blipFill>
                      <a:blip r:embed="rId4"/>
                      <a:srcRect/>
                      <a:stretch>
                        <a:fillRect/>
                      </a:stretch>
                    </p:blipFill>
                    <p:spPr bwMode="auto">
                      <a:xfrm>
                        <a:off x="639763" y="1311275"/>
                        <a:ext cx="7824787"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8"/>
          <p:cNvSpPr>
            <a:spLocks noChangeArrowheads="1"/>
          </p:cNvSpPr>
          <p:nvPr/>
        </p:nvSpPr>
        <p:spPr bwMode="auto">
          <a:xfrm>
            <a:off x="1447800" y="4937125"/>
            <a:ext cx="2628900" cy="5588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39200857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1191600"/>
            <a:ext cx="9144000" cy="4378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9090"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sz="1800">
              <a:solidFill>
                <a:schemeClr val="bg1"/>
              </a:solidFill>
              <a:latin typeface="Arial" charset="0"/>
            </a:endParaRPr>
          </a:p>
        </p:txBody>
      </p:sp>
      <p:sp>
        <p:nvSpPr>
          <p:cNvPr id="890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8909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Hence the third term is zero and the mean square error of </a:t>
            </a:r>
            <a:r>
              <a:rPr lang="en-GB" sz="1500" b="1" i="1"/>
              <a:t>Z</a:t>
            </a:r>
            <a:r>
              <a:rPr lang="en-GB" sz="1500" b="1"/>
              <a:t> is shown be the sum of the variance of </a:t>
            </a:r>
            <a:r>
              <a:rPr lang="en-GB" sz="1500" b="1" i="1"/>
              <a:t>Z</a:t>
            </a:r>
            <a:r>
              <a:rPr lang="en-GB" sz="1500" b="1"/>
              <a:t> and the bias squared.</a:t>
            </a:r>
          </a:p>
        </p:txBody>
      </p:sp>
      <p:graphicFrame>
        <p:nvGraphicFramePr>
          <p:cNvPr id="89094" name="Object 6"/>
          <p:cNvGraphicFramePr>
            <a:graphicFrameLocks noChangeAspect="1"/>
          </p:cNvGraphicFramePr>
          <p:nvPr>
            <p:extLst>
              <p:ext uri="{D42A27DB-BD31-4B8C-83A1-F6EECF244321}">
                <p14:modId xmlns:p14="http://schemas.microsoft.com/office/powerpoint/2010/main" val="2169716943"/>
              </p:ext>
            </p:extLst>
          </p:nvPr>
        </p:nvGraphicFramePr>
        <p:xfrm>
          <a:off x="639763" y="1311275"/>
          <a:ext cx="7824787" cy="4114800"/>
        </p:xfrm>
        <a:graphic>
          <a:graphicData uri="http://schemas.openxmlformats.org/presentationml/2006/ole">
            <mc:AlternateContent xmlns:mc="http://schemas.openxmlformats.org/markup-compatibility/2006">
              <mc:Choice xmlns:v="urn:schemas-microsoft-com:vml" Requires="v">
                <p:oleObj spid="_x0000_s102421" name="Equation" r:id="rId3" imgW="7823160" imgH="4114800" progId="Equation.3">
                  <p:embed/>
                </p:oleObj>
              </mc:Choice>
              <mc:Fallback>
                <p:oleObj name="Equation" r:id="rId3" imgW="7823160" imgH="4114800" progId="Equation.3">
                  <p:embed/>
                  <p:pic>
                    <p:nvPicPr>
                      <p:cNvPr id="0" name=""/>
                      <p:cNvPicPr>
                        <a:picLocks noChangeAspect="1" noChangeArrowheads="1"/>
                      </p:cNvPicPr>
                      <p:nvPr/>
                    </p:nvPicPr>
                    <p:blipFill>
                      <a:blip r:embed="rId4"/>
                      <a:srcRect/>
                      <a:stretch>
                        <a:fillRect/>
                      </a:stretch>
                    </p:blipFill>
                    <p:spPr bwMode="auto">
                      <a:xfrm>
                        <a:off x="639763" y="1311275"/>
                        <a:ext cx="7824787"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sp>
        <p:nvSpPr>
          <p:cNvPr id="12" name="Rectangle 16"/>
          <p:cNvSpPr>
            <a:spLocks noChangeArrowheads="1"/>
          </p:cNvSpPr>
          <p:nvPr/>
        </p:nvSpPr>
        <p:spPr bwMode="auto">
          <a:xfrm>
            <a:off x="0" y="536575"/>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TextBox 12"/>
          <p:cNvSpPr txBox="1"/>
          <p:nvPr/>
        </p:nvSpPr>
        <p:spPr>
          <a:xfrm>
            <a:off x="533399" y="600075"/>
            <a:ext cx="5229225" cy="369332"/>
          </a:xfrm>
          <a:prstGeom prst="rect">
            <a:avLst/>
          </a:prstGeom>
          <a:noFill/>
        </p:spPr>
        <p:txBody>
          <a:bodyPr wrap="square" rtlCol="0">
            <a:spAutoFit/>
          </a:bodyPr>
          <a:lstStyle/>
          <a:p>
            <a:r>
              <a:rPr lang="en-GB" sz="1800" b="1" dirty="0" smtClean="0"/>
              <a:t>Mean square error = variance + bias squared</a:t>
            </a:r>
            <a:endParaRPr lang="en-GB" sz="1800" b="1" dirty="0"/>
          </a:p>
        </p:txBody>
      </p:sp>
    </p:spTree>
    <p:extLst>
      <p:ext uri="{BB962C8B-B14F-4D97-AF65-F5344CB8AC3E}">
        <p14:creationId xmlns:p14="http://schemas.microsoft.com/office/powerpoint/2010/main" val="34178968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477750" y="698400"/>
            <a:ext cx="8186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62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962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case of the estimators shown, estimator B is probably a little better than estimator A according to the MSE criterion.</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pic>
        <p:nvPicPr>
          <p:cNvPr id="24" name="Picture 32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34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R.6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244408" y="6553200"/>
            <a:ext cx="82339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2015.12.17</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477750" y="698400"/>
            <a:ext cx="8186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788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1</a:t>
            </a:r>
          </a:p>
        </p:txBody>
      </p:sp>
      <p:sp>
        <p:nvSpPr>
          <p:cNvPr id="7885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sp>
        <p:nvSpPr>
          <p:cNvPr id="7885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Suppose that you have alternative estimators of a population characteristic </a:t>
            </a:r>
            <a:r>
              <a:rPr lang="en-GB" sz="1500" b="1" i="1">
                <a:latin typeface="Symbol" pitchFamily="18" charset="2"/>
              </a:rPr>
              <a:t>q</a:t>
            </a:r>
            <a:r>
              <a:rPr lang="en-GB" sz="1500" b="1"/>
              <a:t>, one unbiased, the other biased but with a smaller variance.  How do you choose between them?</a:t>
            </a:r>
          </a:p>
        </p:txBody>
      </p:sp>
      <p:pic>
        <p:nvPicPr>
          <p:cNvPr id="79171" name="Picture 32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34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477750" y="698400"/>
            <a:ext cx="8186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2947"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One way is to define a loss function which reflects the cost to you of making errors, positive or negative, of different sizes.</a:t>
            </a:r>
          </a:p>
        </p:txBody>
      </p:sp>
      <p:sp>
        <p:nvSpPr>
          <p:cNvPr id="8294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pic>
        <p:nvPicPr>
          <p:cNvPr id="82962" name="Picture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34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Straight Connector 2"/>
          <p:cNvCxnSpPr/>
          <p:nvPr/>
        </p:nvCxnSpPr>
        <p:spPr bwMode="auto">
          <a:xfrm>
            <a:off x="4371975" y="5000625"/>
            <a:ext cx="217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477750" y="698400"/>
            <a:ext cx="8186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84001" name="Picture 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34400"/>
            <a:ext cx="6981248" cy="4557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39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839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 widely-used loss function is the mean square error of the estimator, defined as the expected value of the square of the deviation of the estimator about the true value of the population characteristic.</a:t>
            </a:r>
            <a:endParaRPr lang="en-GB" sz="1500" b="1" i="1" baseline="-25000"/>
          </a:p>
          <a:p>
            <a:pPr>
              <a:spcBef>
                <a:spcPct val="50000"/>
              </a:spcBef>
            </a:pPr>
            <a:endParaRPr lang="en-GB" sz="1500" b="1"/>
          </a:p>
        </p:txBody>
      </p:sp>
      <p:sp>
        <p:nvSpPr>
          <p:cNvPr id="83977" name="Text Box 9"/>
          <p:cNvSpPr txBox="1">
            <a:spLocks noChangeArrowheads="1"/>
          </p:cNvSpPr>
          <p:nvPr/>
        </p:nvSpPr>
        <p:spPr bwMode="auto">
          <a:xfrm>
            <a:off x="4389438" y="5024438"/>
            <a:ext cx="520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solidFill>
                  <a:srgbClr val="000000"/>
                </a:solidFill>
                <a:latin typeface="Symbol" pitchFamily="18" charset="2"/>
              </a:rPr>
              <a:t>q</a:t>
            </a:r>
            <a:endParaRPr lang="en-US" sz="1500" dirty="0">
              <a:solidFill>
                <a:schemeClr val="bg1"/>
              </a:solidFill>
            </a:endParaRPr>
          </a:p>
        </p:txBody>
      </p:sp>
      <p:sp>
        <p:nvSpPr>
          <p:cNvPr id="83978" name="Line 10"/>
          <p:cNvSpPr>
            <a:spLocks noChangeShapeType="1"/>
          </p:cNvSpPr>
          <p:nvPr/>
        </p:nvSpPr>
        <p:spPr bwMode="auto">
          <a:xfrm>
            <a:off x="4570413" y="4984750"/>
            <a:ext cx="0" cy="635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83990" name="Object 22"/>
          <p:cNvGraphicFramePr>
            <a:graphicFrameLocks noChangeAspect="1"/>
          </p:cNvGraphicFramePr>
          <p:nvPr>
            <p:extLst>
              <p:ext uri="{D42A27DB-BD31-4B8C-83A1-F6EECF244321}">
                <p14:modId xmlns:p14="http://schemas.microsoft.com/office/powerpoint/2010/main" val="1092513697"/>
              </p:ext>
            </p:extLst>
          </p:nvPr>
        </p:nvGraphicFramePr>
        <p:xfrm>
          <a:off x="3028950" y="1055688"/>
          <a:ext cx="5080000" cy="493712"/>
        </p:xfrm>
        <a:graphic>
          <a:graphicData uri="http://schemas.openxmlformats.org/presentationml/2006/ole">
            <mc:AlternateContent xmlns:mc="http://schemas.openxmlformats.org/markup-compatibility/2006">
              <mc:Choice xmlns:v="urn:schemas-microsoft-com:vml" Requires="v">
                <p:oleObj spid="_x0000_s84021" name="Equation" r:id="rId4" imgW="5079960" imgH="495000" progId="Equation.3">
                  <p:embed/>
                </p:oleObj>
              </mc:Choice>
              <mc:Fallback>
                <p:oleObj name="Equation" r:id="rId4" imgW="5079960" imgH="495000" progId="Equation.3">
                  <p:embed/>
                  <p:pic>
                    <p:nvPicPr>
                      <p:cNvPr id="0" name="Object 22"/>
                      <p:cNvPicPr>
                        <a:picLocks noChangeAspect="1" noChangeArrowheads="1"/>
                      </p:cNvPicPr>
                      <p:nvPr/>
                    </p:nvPicPr>
                    <p:blipFill>
                      <a:blip r:embed="rId5"/>
                      <a:srcRect/>
                      <a:stretch>
                        <a:fillRect/>
                      </a:stretch>
                    </p:blipFill>
                    <p:spPr bwMode="auto">
                      <a:xfrm>
                        <a:off x="3028950" y="1055688"/>
                        <a:ext cx="5080000" cy="493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3991" name="Rectangle 23"/>
          <p:cNvSpPr>
            <a:spLocks noChangeArrowheads="1"/>
          </p:cNvSpPr>
          <p:nvPr/>
        </p:nvSpPr>
        <p:spPr bwMode="auto">
          <a:xfrm>
            <a:off x="6005513" y="971550"/>
            <a:ext cx="2133600" cy="6858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sp>
        <p:nvSpPr>
          <p:cNvPr id="24" name="Line 10"/>
          <p:cNvSpPr>
            <a:spLocks noChangeShapeType="1"/>
          </p:cNvSpPr>
          <p:nvPr/>
        </p:nvSpPr>
        <p:spPr bwMode="auto">
          <a:xfrm>
            <a:off x="5115600" y="4984750"/>
            <a:ext cx="0" cy="635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cxnSp>
        <p:nvCxnSpPr>
          <p:cNvPr id="5" name="Straight Arrow Connector 4"/>
          <p:cNvCxnSpPr/>
          <p:nvPr/>
        </p:nvCxnSpPr>
        <p:spPr bwMode="auto">
          <a:xfrm>
            <a:off x="4578261" y="4924425"/>
            <a:ext cx="511200" cy="0"/>
          </a:xfrm>
          <a:prstGeom prst="straightConnector1">
            <a:avLst/>
          </a:prstGeom>
          <a:solidFill>
            <a:schemeClr val="accent1"/>
          </a:solidFill>
          <a:ln w="15875" cap="flat" cmpd="sng" algn="ctr">
            <a:solidFill>
              <a:schemeClr val="tx1"/>
            </a:solidFill>
            <a:prstDash val="solid"/>
            <a:round/>
            <a:headEnd type="triangle" w="sm"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ext Box 9"/>
          <p:cNvSpPr txBox="1">
            <a:spLocks noChangeArrowheads="1"/>
          </p:cNvSpPr>
          <p:nvPr/>
        </p:nvSpPr>
        <p:spPr bwMode="auto">
          <a:xfrm>
            <a:off x="4884738" y="5005388"/>
            <a:ext cx="520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err="1" smtClean="0">
                <a:solidFill>
                  <a:srgbClr val="000000"/>
                </a:solidFill>
                <a:latin typeface="Symbol" pitchFamily="18" charset="2"/>
              </a:rPr>
              <a:t>m</a:t>
            </a:r>
            <a:r>
              <a:rPr lang="en-US" sz="1800" b="1" i="1" baseline="-25000" dirty="0" err="1" smtClean="0">
                <a:solidFill>
                  <a:srgbClr val="000000"/>
                </a:solidFill>
                <a:latin typeface="+mn-lt"/>
              </a:rPr>
              <a:t>Z</a:t>
            </a:r>
            <a:endParaRPr lang="en-US" sz="1500" baseline="-25000" dirty="0">
              <a:solidFill>
                <a:schemeClr val="bg1"/>
              </a:solidFill>
              <a:latin typeface="+mn-lt"/>
            </a:endParaRPr>
          </a:p>
        </p:txBody>
      </p:sp>
      <p:sp>
        <p:nvSpPr>
          <p:cNvPr id="6" name="TextBox 5"/>
          <p:cNvSpPr txBox="1"/>
          <p:nvPr/>
        </p:nvSpPr>
        <p:spPr>
          <a:xfrm>
            <a:off x="4568737" y="4619625"/>
            <a:ext cx="622388" cy="307777"/>
          </a:xfrm>
          <a:prstGeom prst="rect">
            <a:avLst/>
          </a:prstGeom>
          <a:noFill/>
        </p:spPr>
        <p:txBody>
          <a:bodyPr wrap="square" rtlCol="0">
            <a:spAutoFit/>
          </a:bodyPr>
          <a:lstStyle/>
          <a:p>
            <a:r>
              <a:rPr lang="en-GB" b="1" dirty="0" smtClean="0"/>
              <a:t>bias</a:t>
            </a:r>
            <a:endParaRPr lang="en-GB"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477750" y="698400"/>
            <a:ext cx="8186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1" name="Picture 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34400"/>
            <a:ext cx="6981248" cy="4557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39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4</a:t>
            </a:r>
            <a:endParaRPr lang="en-US" sz="1000" dirty="0">
              <a:solidFill>
                <a:srgbClr val="3366FF"/>
              </a:solidFill>
            </a:endParaRPr>
          </a:p>
        </p:txBody>
      </p:sp>
      <p:sp>
        <p:nvSpPr>
          <p:cNvPr id="83977" name="Text Box 9"/>
          <p:cNvSpPr txBox="1">
            <a:spLocks noChangeArrowheads="1"/>
          </p:cNvSpPr>
          <p:nvPr/>
        </p:nvSpPr>
        <p:spPr bwMode="auto">
          <a:xfrm>
            <a:off x="4389438" y="5024438"/>
            <a:ext cx="520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solidFill>
                  <a:srgbClr val="000000"/>
                </a:solidFill>
                <a:latin typeface="Symbol" pitchFamily="18" charset="2"/>
              </a:rPr>
              <a:t>q</a:t>
            </a:r>
            <a:endParaRPr lang="en-US" sz="1500" dirty="0">
              <a:solidFill>
                <a:schemeClr val="bg1"/>
              </a:solidFill>
            </a:endParaRPr>
          </a:p>
        </p:txBody>
      </p:sp>
      <p:sp>
        <p:nvSpPr>
          <p:cNvPr id="83978" name="Line 10"/>
          <p:cNvSpPr>
            <a:spLocks noChangeShapeType="1"/>
          </p:cNvSpPr>
          <p:nvPr/>
        </p:nvSpPr>
        <p:spPr bwMode="auto">
          <a:xfrm>
            <a:off x="4570413" y="4984750"/>
            <a:ext cx="0" cy="635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83990" name="Object 22"/>
          <p:cNvGraphicFramePr>
            <a:graphicFrameLocks noChangeAspect="1"/>
          </p:cNvGraphicFramePr>
          <p:nvPr>
            <p:extLst>
              <p:ext uri="{D42A27DB-BD31-4B8C-83A1-F6EECF244321}">
                <p14:modId xmlns:p14="http://schemas.microsoft.com/office/powerpoint/2010/main" val="3601524571"/>
              </p:ext>
            </p:extLst>
          </p:nvPr>
        </p:nvGraphicFramePr>
        <p:xfrm>
          <a:off x="3028950" y="1055688"/>
          <a:ext cx="5080000" cy="493712"/>
        </p:xfrm>
        <a:graphic>
          <a:graphicData uri="http://schemas.openxmlformats.org/presentationml/2006/ole">
            <mc:AlternateContent xmlns:mc="http://schemas.openxmlformats.org/markup-compatibility/2006">
              <mc:Choice xmlns:v="urn:schemas-microsoft-com:vml" Requires="v">
                <p:oleObj spid="_x0000_s97302" name="Equation" r:id="rId4" imgW="5079960" imgH="495000" progId="Equation.3">
                  <p:embed/>
                </p:oleObj>
              </mc:Choice>
              <mc:Fallback>
                <p:oleObj name="Equation" r:id="rId4" imgW="5079960" imgH="495000" progId="Equation.3">
                  <p:embed/>
                  <p:pic>
                    <p:nvPicPr>
                      <p:cNvPr id="0" name=""/>
                      <p:cNvPicPr>
                        <a:picLocks noChangeAspect="1" noChangeArrowheads="1"/>
                      </p:cNvPicPr>
                      <p:nvPr/>
                    </p:nvPicPr>
                    <p:blipFill>
                      <a:blip r:embed="rId5"/>
                      <a:srcRect/>
                      <a:stretch>
                        <a:fillRect/>
                      </a:stretch>
                    </p:blipFill>
                    <p:spPr bwMode="auto">
                      <a:xfrm>
                        <a:off x="3028950" y="1055688"/>
                        <a:ext cx="5080000" cy="493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3991" name="Rectangle 23"/>
          <p:cNvSpPr>
            <a:spLocks noChangeArrowheads="1"/>
          </p:cNvSpPr>
          <p:nvPr/>
        </p:nvSpPr>
        <p:spPr bwMode="auto">
          <a:xfrm>
            <a:off x="6005513" y="971550"/>
            <a:ext cx="2133600" cy="6858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sp>
        <p:nvSpPr>
          <p:cNvPr id="24" name="Line 10"/>
          <p:cNvSpPr>
            <a:spLocks noChangeShapeType="1"/>
          </p:cNvSpPr>
          <p:nvPr/>
        </p:nvSpPr>
        <p:spPr bwMode="auto">
          <a:xfrm>
            <a:off x="5115600" y="4984750"/>
            <a:ext cx="0" cy="635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cxnSp>
        <p:nvCxnSpPr>
          <p:cNvPr id="5" name="Straight Arrow Connector 4"/>
          <p:cNvCxnSpPr/>
          <p:nvPr/>
        </p:nvCxnSpPr>
        <p:spPr bwMode="auto">
          <a:xfrm>
            <a:off x="4578261" y="4924425"/>
            <a:ext cx="511200" cy="0"/>
          </a:xfrm>
          <a:prstGeom prst="straightConnector1">
            <a:avLst/>
          </a:prstGeom>
          <a:solidFill>
            <a:schemeClr val="accent1"/>
          </a:solidFill>
          <a:ln w="15875" cap="flat" cmpd="sng" algn="ctr">
            <a:solidFill>
              <a:schemeClr val="tx1"/>
            </a:solidFill>
            <a:prstDash val="solid"/>
            <a:round/>
            <a:headEnd type="triangle" w="sm"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ext Box 9"/>
          <p:cNvSpPr txBox="1">
            <a:spLocks noChangeArrowheads="1"/>
          </p:cNvSpPr>
          <p:nvPr/>
        </p:nvSpPr>
        <p:spPr bwMode="auto">
          <a:xfrm>
            <a:off x="4884738" y="5005388"/>
            <a:ext cx="520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err="1" smtClean="0">
                <a:solidFill>
                  <a:srgbClr val="000000"/>
                </a:solidFill>
                <a:latin typeface="Symbol" pitchFamily="18" charset="2"/>
              </a:rPr>
              <a:t>m</a:t>
            </a:r>
            <a:r>
              <a:rPr lang="en-US" sz="1800" b="1" i="1" baseline="-25000" dirty="0" err="1" smtClean="0">
                <a:solidFill>
                  <a:srgbClr val="000000"/>
                </a:solidFill>
                <a:latin typeface="+mn-lt"/>
              </a:rPr>
              <a:t>Z</a:t>
            </a:r>
            <a:endParaRPr lang="en-US" sz="1500" baseline="-25000" dirty="0">
              <a:solidFill>
                <a:schemeClr val="bg1"/>
              </a:solidFill>
              <a:latin typeface="+mn-lt"/>
            </a:endParaRPr>
          </a:p>
        </p:txBody>
      </p:sp>
      <p:sp>
        <p:nvSpPr>
          <p:cNvPr id="6" name="TextBox 5"/>
          <p:cNvSpPr txBox="1"/>
          <p:nvPr/>
        </p:nvSpPr>
        <p:spPr>
          <a:xfrm>
            <a:off x="4568737" y="4619625"/>
            <a:ext cx="622388" cy="307777"/>
          </a:xfrm>
          <a:prstGeom prst="rect">
            <a:avLst/>
          </a:prstGeom>
          <a:noFill/>
        </p:spPr>
        <p:txBody>
          <a:bodyPr wrap="square" rtlCol="0">
            <a:spAutoFit/>
          </a:bodyPr>
          <a:lstStyle/>
          <a:p>
            <a:r>
              <a:rPr lang="en-GB" b="1" dirty="0" smtClean="0"/>
              <a:t>bias</a:t>
            </a:r>
            <a:endParaRPr lang="en-GB" b="1" dirty="0"/>
          </a:p>
        </p:txBody>
      </p:sp>
      <p:sp>
        <p:nvSpPr>
          <p:cNvPr id="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mean square error involves a trade-off between the variance of the estimator and its bias.  Suppose you have a biased estimator like estimator </a:t>
            </a:r>
            <a:r>
              <a:rPr lang="en-GB" sz="1500" b="1" i="1" dirty="0"/>
              <a:t>B</a:t>
            </a:r>
            <a:r>
              <a:rPr lang="en-GB" sz="1500" b="1" dirty="0"/>
              <a:t> above, with expected value </a:t>
            </a:r>
            <a:r>
              <a:rPr lang="en-GB" sz="1500" b="1" i="1" dirty="0" err="1">
                <a:latin typeface="Symbol" pitchFamily="18" charset="2"/>
              </a:rPr>
              <a:t>m</a:t>
            </a:r>
            <a:r>
              <a:rPr lang="en-GB" sz="1500" b="1" i="1" baseline="-25000" dirty="0" err="1"/>
              <a:t>Z</a:t>
            </a:r>
            <a:r>
              <a:rPr lang="en-GB" sz="1500" b="1" dirty="0"/>
              <a:t>.</a:t>
            </a:r>
          </a:p>
        </p:txBody>
      </p:sp>
    </p:spTree>
    <p:extLst>
      <p:ext uri="{BB962C8B-B14F-4D97-AF65-F5344CB8AC3E}">
        <p14:creationId xmlns:p14="http://schemas.microsoft.com/office/powerpoint/2010/main" val="20994656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477750" y="698400"/>
            <a:ext cx="8186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22" name="Picture 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34400"/>
            <a:ext cx="6981248" cy="4557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39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5</a:t>
            </a:r>
            <a:endParaRPr lang="en-US" sz="1000" dirty="0">
              <a:solidFill>
                <a:srgbClr val="3366FF"/>
              </a:solidFill>
            </a:endParaRPr>
          </a:p>
        </p:txBody>
      </p:sp>
      <p:sp>
        <p:nvSpPr>
          <p:cNvPr id="83977" name="Text Box 9"/>
          <p:cNvSpPr txBox="1">
            <a:spLocks noChangeArrowheads="1"/>
          </p:cNvSpPr>
          <p:nvPr/>
        </p:nvSpPr>
        <p:spPr bwMode="auto">
          <a:xfrm>
            <a:off x="4389438" y="5024438"/>
            <a:ext cx="520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solidFill>
                  <a:srgbClr val="000000"/>
                </a:solidFill>
                <a:latin typeface="Symbol" pitchFamily="18" charset="2"/>
              </a:rPr>
              <a:t>q</a:t>
            </a:r>
            <a:endParaRPr lang="en-US" sz="1500" dirty="0">
              <a:solidFill>
                <a:schemeClr val="bg1"/>
              </a:solidFill>
            </a:endParaRPr>
          </a:p>
        </p:txBody>
      </p:sp>
      <p:sp>
        <p:nvSpPr>
          <p:cNvPr id="83978" name="Line 10"/>
          <p:cNvSpPr>
            <a:spLocks noChangeShapeType="1"/>
          </p:cNvSpPr>
          <p:nvPr/>
        </p:nvSpPr>
        <p:spPr bwMode="auto">
          <a:xfrm>
            <a:off x="4570413" y="4984750"/>
            <a:ext cx="0" cy="635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83990" name="Object 22"/>
          <p:cNvGraphicFramePr>
            <a:graphicFrameLocks noChangeAspect="1"/>
          </p:cNvGraphicFramePr>
          <p:nvPr>
            <p:extLst>
              <p:ext uri="{D42A27DB-BD31-4B8C-83A1-F6EECF244321}">
                <p14:modId xmlns:p14="http://schemas.microsoft.com/office/powerpoint/2010/main" val="1144897913"/>
              </p:ext>
            </p:extLst>
          </p:nvPr>
        </p:nvGraphicFramePr>
        <p:xfrm>
          <a:off x="3028950" y="1055688"/>
          <a:ext cx="5080000" cy="493712"/>
        </p:xfrm>
        <a:graphic>
          <a:graphicData uri="http://schemas.openxmlformats.org/presentationml/2006/ole">
            <mc:AlternateContent xmlns:mc="http://schemas.openxmlformats.org/markup-compatibility/2006">
              <mc:Choice xmlns:v="urn:schemas-microsoft-com:vml" Requires="v">
                <p:oleObj spid="_x0000_s98326" name="Equation" r:id="rId4" imgW="5079960" imgH="495000" progId="Equation.3">
                  <p:embed/>
                </p:oleObj>
              </mc:Choice>
              <mc:Fallback>
                <p:oleObj name="Equation" r:id="rId4" imgW="5079960" imgH="495000" progId="Equation.3">
                  <p:embed/>
                  <p:pic>
                    <p:nvPicPr>
                      <p:cNvPr id="0" name=""/>
                      <p:cNvPicPr>
                        <a:picLocks noChangeAspect="1" noChangeArrowheads="1"/>
                      </p:cNvPicPr>
                      <p:nvPr/>
                    </p:nvPicPr>
                    <p:blipFill>
                      <a:blip r:embed="rId5"/>
                      <a:srcRect/>
                      <a:stretch>
                        <a:fillRect/>
                      </a:stretch>
                    </p:blipFill>
                    <p:spPr bwMode="auto">
                      <a:xfrm>
                        <a:off x="3028950" y="1055688"/>
                        <a:ext cx="5080000" cy="493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sp>
        <p:nvSpPr>
          <p:cNvPr id="24" name="Line 10"/>
          <p:cNvSpPr>
            <a:spLocks noChangeShapeType="1"/>
          </p:cNvSpPr>
          <p:nvPr/>
        </p:nvSpPr>
        <p:spPr bwMode="auto">
          <a:xfrm>
            <a:off x="5115600" y="4984750"/>
            <a:ext cx="0" cy="635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cxnSp>
        <p:nvCxnSpPr>
          <p:cNvPr id="5" name="Straight Arrow Connector 4"/>
          <p:cNvCxnSpPr/>
          <p:nvPr/>
        </p:nvCxnSpPr>
        <p:spPr bwMode="auto">
          <a:xfrm>
            <a:off x="4578261" y="4924425"/>
            <a:ext cx="511200" cy="0"/>
          </a:xfrm>
          <a:prstGeom prst="straightConnector1">
            <a:avLst/>
          </a:prstGeom>
          <a:solidFill>
            <a:schemeClr val="accent1"/>
          </a:solidFill>
          <a:ln w="15875" cap="flat" cmpd="sng" algn="ctr">
            <a:solidFill>
              <a:schemeClr val="tx1"/>
            </a:solidFill>
            <a:prstDash val="solid"/>
            <a:round/>
            <a:headEnd type="triangle" w="sm"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ext Box 9"/>
          <p:cNvSpPr txBox="1">
            <a:spLocks noChangeArrowheads="1"/>
          </p:cNvSpPr>
          <p:nvPr/>
        </p:nvSpPr>
        <p:spPr bwMode="auto">
          <a:xfrm>
            <a:off x="4884738" y="5005388"/>
            <a:ext cx="520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err="1" smtClean="0">
                <a:solidFill>
                  <a:srgbClr val="000000"/>
                </a:solidFill>
                <a:latin typeface="Symbol" pitchFamily="18" charset="2"/>
              </a:rPr>
              <a:t>m</a:t>
            </a:r>
            <a:r>
              <a:rPr lang="en-US" sz="1800" b="1" i="1" baseline="-25000" dirty="0" err="1" smtClean="0">
                <a:solidFill>
                  <a:srgbClr val="000000"/>
                </a:solidFill>
                <a:latin typeface="+mn-lt"/>
              </a:rPr>
              <a:t>Z</a:t>
            </a:r>
            <a:endParaRPr lang="en-US" sz="1500" baseline="-25000" dirty="0">
              <a:solidFill>
                <a:schemeClr val="bg1"/>
              </a:solidFill>
              <a:latin typeface="+mn-lt"/>
            </a:endParaRPr>
          </a:p>
        </p:txBody>
      </p:sp>
      <p:sp>
        <p:nvSpPr>
          <p:cNvPr id="6" name="TextBox 5"/>
          <p:cNvSpPr txBox="1"/>
          <p:nvPr/>
        </p:nvSpPr>
        <p:spPr>
          <a:xfrm>
            <a:off x="4568737" y="4619625"/>
            <a:ext cx="622388" cy="307777"/>
          </a:xfrm>
          <a:prstGeom prst="rect">
            <a:avLst/>
          </a:prstGeom>
          <a:noFill/>
        </p:spPr>
        <p:txBody>
          <a:bodyPr wrap="square" rtlCol="0">
            <a:spAutoFit/>
          </a:bodyPr>
          <a:lstStyle/>
          <a:p>
            <a:r>
              <a:rPr lang="en-GB" b="1" dirty="0" smtClean="0"/>
              <a:t>bias</a:t>
            </a:r>
            <a:endParaRPr lang="en-GB" b="1" dirty="0"/>
          </a:p>
        </p:txBody>
      </p:sp>
      <p:sp>
        <p:nvSpPr>
          <p:cNvPr id="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mean square error can be shown to be equal to the sum of the variance of the estimator and the square of the bias.</a:t>
            </a:r>
          </a:p>
        </p:txBody>
      </p:sp>
    </p:spTree>
    <p:extLst>
      <p:ext uri="{BB962C8B-B14F-4D97-AF65-F5344CB8AC3E}">
        <p14:creationId xmlns:p14="http://schemas.microsoft.com/office/powerpoint/2010/main" val="30729048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536575"/>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9090"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sz="1800">
              <a:solidFill>
                <a:schemeClr val="bg1"/>
              </a:solidFill>
              <a:latin typeface="Arial" charset="0"/>
            </a:endParaRPr>
          </a:p>
        </p:txBody>
      </p:sp>
      <p:sp>
        <p:nvSpPr>
          <p:cNvPr id="890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6</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sp>
        <p:nvSpPr>
          <p:cNvPr id="13" name="TextBox 12"/>
          <p:cNvSpPr txBox="1"/>
          <p:nvPr/>
        </p:nvSpPr>
        <p:spPr>
          <a:xfrm>
            <a:off x="533399" y="600075"/>
            <a:ext cx="5229225" cy="369332"/>
          </a:xfrm>
          <a:prstGeom prst="rect">
            <a:avLst/>
          </a:prstGeom>
          <a:noFill/>
        </p:spPr>
        <p:txBody>
          <a:bodyPr wrap="square" rtlCol="0">
            <a:spAutoFit/>
          </a:bodyPr>
          <a:lstStyle/>
          <a:p>
            <a:r>
              <a:rPr lang="en-GB" sz="1800" b="1" dirty="0" smtClean="0"/>
              <a:t>Mean square error = variance + bias squared</a:t>
            </a:r>
            <a:endParaRPr lang="en-GB" sz="1800" b="1" dirty="0"/>
          </a:p>
        </p:txBody>
      </p:sp>
      <p:sp>
        <p:nvSpPr>
          <p:cNvPr id="3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To demonstrate this, we start by subtracting and adding </a:t>
            </a:r>
            <a:r>
              <a:rPr lang="en-GB" sz="1500" b="1" i="1">
                <a:latin typeface="Symbol" pitchFamily="18" charset="2"/>
              </a:rPr>
              <a:t>m</a:t>
            </a:r>
            <a:r>
              <a:rPr lang="en-GB" sz="1500" b="1" i="1" baseline="-25000"/>
              <a:t>Z </a:t>
            </a:r>
            <a:r>
              <a:rPr lang="en-GB" sz="1500" b="1"/>
              <a:t>.</a:t>
            </a:r>
          </a:p>
        </p:txBody>
      </p:sp>
      <p:sp>
        <p:nvSpPr>
          <p:cNvPr id="15" name="Rectangle 16"/>
          <p:cNvSpPr>
            <a:spLocks noChangeArrowheads="1"/>
          </p:cNvSpPr>
          <p:nvPr/>
        </p:nvSpPr>
        <p:spPr bwMode="auto">
          <a:xfrm>
            <a:off x="0" y="1191600"/>
            <a:ext cx="9144000" cy="4378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6"/>
          <p:cNvGraphicFramePr>
            <a:graphicFrameLocks noChangeAspect="1"/>
          </p:cNvGraphicFramePr>
          <p:nvPr>
            <p:extLst>
              <p:ext uri="{D42A27DB-BD31-4B8C-83A1-F6EECF244321}">
                <p14:modId xmlns:p14="http://schemas.microsoft.com/office/powerpoint/2010/main" val="264734545"/>
              </p:ext>
            </p:extLst>
          </p:nvPr>
        </p:nvGraphicFramePr>
        <p:xfrm>
          <a:off x="639763" y="1311275"/>
          <a:ext cx="7824787" cy="4114800"/>
        </p:xfrm>
        <a:graphic>
          <a:graphicData uri="http://schemas.openxmlformats.org/presentationml/2006/ole">
            <mc:AlternateContent xmlns:mc="http://schemas.openxmlformats.org/markup-compatibility/2006">
              <mc:Choice xmlns:v="urn:schemas-microsoft-com:vml" Requires="v">
                <p:oleObj spid="_x0000_s105491" name="Equation" r:id="rId3" imgW="7823160" imgH="4114800" progId="Equation.3">
                  <p:embed/>
                </p:oleObj>
              </mc:Choice>
              <mc:Fallback>
                <p:oleObj name="Equation" r:id="rId3" imgW="7823160" imgH="4114800" progId="Equation.3">
                  <p:embed/>
                  <p:pic>
                    <p:nvPicPr>
                      <p:cNvPr id="0" name=""/>
                      <p:cNvPicPr>
                        <a:picLocks noChangeAspect="1" noChangeArrowheads="1"/>
                      </p:cNvPicPr>
                      <p:nvPr/>
                    </p:nvPicPr>
                    <p:blipFill>
                      <a:blip r:embed="rId4"/>
                      <a:srcRect/>
                      <a:stretch>
                        <a:fillRect/>
                      </a:stretch>
                    </p:blipFill>
                    <p:spPr bwMode="auto">
                      <a:xfrm>
                        <a:off x="639763" y="1311275"/>
                        <a:ext cx="7824787"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8"/>
          <p:cNvSpPr>
            <a:spLocks noChangeArrowheads="1"/>
          </p:cNvSpPr>
          <p:nvPr/>
        </p:nvSpPr>
        <p:spPr bwMode="auto">
          <a:xfrm>
            <a:off x="1447800" y="2466977"/>
            <a:ext cx="7315200" cy="300037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15787207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536575"/>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9090"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sz="1800">
              <a:solidFill>
                <a:schemeClr val="bg1"/>
              </a:solidFill>
              <a:latin typeface="Arial" charset="0"/>
            </a:endParaRPr>
          </a:p>
        </p:txBody>
      </p:sp>
      <p:sp>
        <p:nvSpPr>
          <p:cNvPr id="890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7</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sp>
        <p:nvSpPr>
          <p:cNvPr id="13" name="TextBox 12"/>
          <p:cNvSpPr txBox="1"/>
          <p:nvPr/>
        </p:nvSpPr>
        <p:spPr>
          <a:xfrm>
            <a:off x="533399" y="600075"/>
            <a:ext cx="5229225" cy="369332"/>
          </a:xfrm>
          <a:prstGeom prst="rect">
            <a:avLst/>
          </a:prstGeom>
          <a:noFill/>
        </p:spPr>
        <p:txBody>
          <a:bodyPr wrap="square" rtlCol="0">
            <a:spAutoFit/>
          </a:bodyPr>
          <a:lstStyle/>
          <a:p>
            <a:r>
              <a:rPr lang="en-GB" sz="1800" b="1" dirty="0" smtClean="0"/>
              <a:t>Mean square error = variance + bias squared</a:t>
            </a:r>
            <a:endParaRPr lang="en-GB" sz="1800" b="1" dirty="0"/>
          </a:p>
        </p:txBody>
      </p:sp>
      <p:sp>
        <p:nvSpPr>
          <p:cNvPr id="30" name="Text Box 5"/>
          <p:cNvSpPr txBox="1">
            <a:spLocks noChangeArrowheads="1"/>
          </p:cNvSpPr>
          <p:nvPr/>
        </p:nvSpPr>
        <p:spPr bwMode="auto">
          <a:xfrm>
            <a:off x="301625" y="5835650"/>
            <a:ext cx="8651875"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expand the quadratic using the rule (</a:t>
            </a:r>
            <a:r>
              <a:rPr lang="en-GB" sz="1500" b="1" i="1" dirty="0"/>
              <a:t>a </a:t>
            </a:r>
            <a:r>
              <a:rPr lang="en-GB" sz="1500" b="1" dirty="0"/>
              <a:t>+ </a:t>
            </a:r>
            <a:r>
              <a:rPr lang="en-GB" sz="1500" b="1" i="1" dirty="0"/>
              <a:t>b</a:t>
            </a:r>
            <a:r>
              <a:rPr lang="en-GB" sz="1500" b="1" dirty="0"/>
              <a:t>)</a:t>
            </a:r>
            <a:r>
              <a:rPr lang="en-GB" sz="1500" b="1" baseline="30000" dirty="0"/>
              <a:t>2 </a:t>
            </a:r>
            <a:r>
              <a:rPr lang="en-GB" sz="1500" b="1" dirty="0"/>
              <a:t>= </a:t>
            </a:r>
            <a:r>
              <a:rPr lang="en-GB" sz="1500" b="1" i="1" dirty="0"/>
              <a:t>a</a:t>
            </a:r>
            <a:r>
              <a:rPr lang="en-GB" sz="1500" b="1" baseline="30000" dirty="0"/>
              <a:t>2</a:t>
            </a:r>
            <a:r>
              <a:rPr lang="en-GB" sz="1500" b="1" dirty="0"/>
              <a:t> + </a:t>
            </a:r>
            <a:r>
              <a:rPr lang="en-GB" sz="1500" b="1" i="1" dirty="0"/>
              <a:t>b</a:t>
            </a:r>
            <a:r>
              <a:rPr lang="en-GB" sz="1500" b="1" baseline="30000" dirty="0"/>
              <a:t>2</a:t>
            </a:r>
            <a:r>
              <a:rPr lang="en-GB" sz="1500" b="1" dirty="0"/>
              <a:t> + 2</a:t>
            </a:r>
            <a:r>
              <a:rPr lang="en-GB" sz="1500" b="1" i="1" dirty="0"/>
              <a:t>ab</a:t>
            </a:r>
            <a:r>
              <a:rPr lang="en-GB" sz="1500" b="1" dirty="0"/>
              <a:t>, where </a:t>
            </a:r>
            <a:r>
              <a:rPr lang="en-GB" sz="1500" b="1" i="1" dirty="0"/>
              <a:t>a </a:t>
            </a:r>
            <a:r>
              <a:rPr lang="en-GB" sz="1500" b="1" dirty="0"/>
              <a:t>= </a:t>
            </a:r>
            <a:r>
              <a:rPr lang="en-GB" sz="1500" b="1" i="1" dirty="0"/>
              <a:t>Z </a:t>
            </a:r>
            <a:r>
              <a:rPr lang="en-GB" sz="1500" b="1" dirty="0">
                <a:cs typeface="Arial" charset="0"/>
              </a:rPr>
              <a:t>–</a:t>
            </a:r>
            <a:r>
              <a:rPr lang="en-GB" sz="1500" b="1" dirty="0"/>
              <a:t> </a:t>
            </a:r>
            <a:r>
              <a:rPr lang="en-GB" sz="1500" b="1" i="1" dirty="0" err="1">
                <a:latin typeface="Symbol" pitchFamily="18" charset="2"/>
              </a:rPr>
              <a:t>m</a:t>
            </a:r>
            <a:r>
              <a:rPr lang="en-GB" sz="1500" b="1" i="1" baseline="-25000" dirty="0" err="1"/>
              <a:t>Z</a:t>
            </a:r>
            <a:r>
              <a:rPr lang="en-GB" sz="1500" b="1" dirty="0"/>
              <a:t> and </a:t>
            </a:r>
            <a:r>
              <a:rPr lang="en-GB" sz="1500" b="1" i="1" dirty="0"/>
              <a:t>b </a:t>
            </a:r>
            <a:r>
              <a:rPr lang="en-GB" sz="1500" b="1" dirty="0"/>
              <a:t>= </a:t>
            </a:r>
            <a:r>
              <a:rPr lang="en-GB" sz="1500" b="1" i="1" dirty="0" err="1">
                <a:latin typeface="Symbol" pitchFamily="18" charset="2"/>
              </a:rPr>
              <a:t>m</a:t>
            </a:r>
            <a:r>
              <a:rPr lang="en-GB" sz="1500" b="1" i="1" baseline="-25000" dirty="0" err="1"/>
              <a:t>Z</a:t>
            </a:r>
            <a:r>
              <a:rPr lang="en-GB" sz="1500" b="1" i="1" baseline="-25000" dirty="0"/>
              <a:t> </a:t>
            </a:r>
            <a:r>
              <a:rPr lang="en-GB" sz="1500" b="1" dirty="0">
                <a:cs typeface="Arial" charset="0"/>
              </a:rPr>
              <a:t>–</a:t>
            </a:r>
            <a:r>
              <a:rPr lang="en-GB" sz="1500" b="1" dirty="0"/>
              <a:t> </a:t>
            </a:r>
            <a:r>
              <a:rPr lang="en-GB" sz="1500" b="1" i="1" dirty="0">
                <a:latin typeface="Symbol" pitchFamily="18" charset="2"/>
              </a:rPr>
              <a:t>q</a:t>
            </a:r>
            <a:r>
              <a:rPr lang="en-GB" sz="1500" b="1" i="1" dirty="0"/>
              <a:t>.</a:t>
            </a:r>
            <a:endParaRPr lang="en-GB" sz="1500" b="1" i="1" baseline="-25000" dirty="0"/>
          </a:p>
          <a:p>
            <a:pPr>
              <a:spcBef>
                <a:spcPct val="50000"/>
              </a:spcBef>
            </a:pPr>
            <a:endParaRPr lang="en-GB" sz="1500" b="1" dirty="0"/>
          </a:p>
        </p:txBody>
      </p:sp>
      <p:sp>
        <p:nvSpPr>
          <p:cNvPr id="15" name="Rectangle 16"/>
          <p:cNvSpPr>
            <a:spLocks noChangeArrowheads="1"/>
          </p:cNvSpPr>
          <p:nvPr/>
        </p:nvSpPr>
        <p:spPr bwMode="auto">
          <a:xfrm>
            <a:off x="0" y="1191600"/>
            <a:ext cx="9144000" cy="4378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6"/>
          <p:cNvGraphicFramePr>
            <a:graphicFrameLocks noChangeAspect="1"/>
          </p:cNvGraphicFramePr>
          <p:nvPr>
            <p:extLst>
              <p:ext uri="{D42A27DB-BD31-4B8C-83A1-F6EECF244321}">
                <p14:modId xmlns:p14="http://schemas.microsoft.com/office/powerpoint/2010/main" val="264734545"/>
              </p:ext>
            </p:extLst>
          </p:nvPr>
        </p:nvGraphicFramePr>
        <p:xfrm>
          <a:off x="639763" y="1311275"/>
          <a:ext cx="7824787" cy="4114800"/>
        </p:xfrm>
        <a:graphic>
          <a:graphicData uri="http://schemas.openxmlformats.org/presentationml/2006/ole">
            <mc:AlternateContent xmlns:mc="http://schemas.openxmlformats.org/markup-compatibility/2006">
              <mc:Choice xmlns:v="urn:schemas-microsoft-com:vml" Requires="v">
                <p:oleObj spid="_x0000_s106515" name="Equation" r:id="rId3" imgW="7823160" imgH="4114800" progId="Equation.3">
                  <p:embed/>
                </p:oleObj>
              </mc:Choice>
              <mc:Fallback>
                <p:oleObj name="Equation" r:id="rId3" imgW="7823160" imgH="4114800" progId="Equation.3">
                  <p:embed/>
                  <p:pic>
                    <p:nvPicPr>
                      <p:cNvPr id="0" name=""/>
                      <p:cNvPicPr>
                        <a:picLocks noChangeAspect="1" noChangeArrowheads="1"/>
                      </p:cNvPicPr>
                      <p:nvPr/>
                    </p:nvPicPr>
                    <p:blipFill>
                      <a:blip r:embed="rId4"/>
                      <a:srcRect/>
                      <a:stretch>
                        <a:fillRect/>
                      </a:stretch>
                    </p:blipFill>
                    <p:spPr bwMode="auto">
                      <a:xfrm>
                        <a:off x="639763" y="1311275"/>
                        <a:ext cx="7824787"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8"/>
          <p:cNvSpPr>
            <a:spLocks noChangeArrowheads="1"/>
          </p:cNvSpPr>
          <p:nvPr/>
        </p:nvSpPr>
        <p:spPr bwMode="auto">
          <a:xfrm>
            <a:off x="1447800" y="3076575"/>
            <a:ext cx="7315200" cy="240347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13812813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536575"/>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9090" name="Text Box 2"/>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endParaRPr lang="en-US" sz="1800">
              <a:latin typeface="Arial" charset="0"/>
            </a:endParaRPr>
          </a:p>
          <a:p>
            <a:endParaRPr lang="en-US" sz="1800">
              <a:solidFill>
                <a:schemeClr val="bg1"/>
              </a:solidFill>
              <a:latin typeface="Arial" charset="0"/>
            </a:endParaRPr>
          </a:p>
        </p:txBody>
      </p:sp>
      <p:sp>
        <p:nvSpPr>
          <p:cNvPr id="890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8</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CONFLICTS BETWEEN UNBIASEDNESS AND MINIMUM VARIANCE</a:t>
            </a:r>
            <a:endParaRPr lang="en-GB" sz="1800" b="1" dirty="0"/>
          </a:p>
        </p:txBody>
      </p:sp>
      <p:sp>
        <p:nvSpPr>
          <p:cNvPr id="13" name="TextBox 12"/>
          <p:cNvSpPr txBox="1"/>
          <p:nvPr/>
        </p:nvSpPr>
        <p:spPr>
          <a:xfrm>
            <a:off x="533399" y="600075"/>
            <a:ext cx="5229225" cy="369332"/>
          </a:xfrm>
          <a:prstGeom prst="rect">
            <a:avLst/>
          </a:prstGeom>
          <a:noFill/>
        </p:spPr>
        <p:txBody>
          <a:bodyPr wrap="square" rtlCol="0">
            <a:spAutoFit/>
          </a:bodyPr>
          <a:lstStyle/>
          <a:p>
            <a:r>
              <a:rPr lang="en-GB" sz="1800" b="1" dirty="0" smtClean="0"/>
              <a:t>Mean square error = variance + bias squared</a:t>
            </a:r>
            <a:endParaRPr lang="en-GB" sz="1800" b="1" dirty="0"/>
          </a:p>
        </p:txBody>
      </p:sp>
      <p:sp>
        <p:nvSpPr>
          <p:cNvPr id="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use the first expected value rule to break up the expectation into its three components.</a:t>
            </a:r>
            <a:endParaRPr lang="en-GB" sz="1500" b="1" baseline="-25000" dirty="0"/>
          </a:p>
          <a:p>
            <a:pPr>
              <a:spcBef>
                <a:spcPct val="50000"/>
              </a:spcBef>
            </a:pPr>
            <a:endParaRPr lang="en-GB" sz="1500" b="1" dirty="0"/>
          </a:p>
        </p:txBody>
      </p:sp>
      <p:sp>
        <p:nvSpPr>
          <p:cNvPr id="15" name="Rectangle 16"/>
          <p:cNvSpPr>
            <a:spLocks noChangeArrowheads="1"/>
          </p:cNvSpPr>
          <p:nvPr/>
        </p:nvSpPr>
        <p:spPr bwMode="auto">
          <a:xfrm>
            <a:off x="0" y="1191600"/>
            <a:ext cx="9144000" cy="4378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6" name="Object 6"/>
          <p:cNvGraphicFramePr>
            <a:graphicFrameLocks noChangeAspect="1"/>
          </p:cNvGraphicFramePr>
          <p:nvPr>
            <p:extLst>
              <p:ext uri="{D42A27DB-BD31-4B8C-83A1-F6EECF244321}">
                <p14:modId xmlns:p14="http://schemas.microsoft.com/office/powerpoint/2010/main" val="264734545"/>
              </p:ext>
            </p:extLst>
          </p:nvPr>
        </p:nvGraphicFramePr>
        <p:xfrm>
          <a:off x="639763" y="1311275"/>
          <a:ext cx="7824787" cy="4114800"/>
        </p:xfrm>
        <a:graphic>
          <a:graphicData uri="http://schemas.openxmlformats.org/presentationml/2006/ole">
            <mc:AlternateContent xmlns:mc="http://schemas.openxmlformats.org/markup-compatibility/2006">
              <mc:Choice xmlns:v="urn:schemas-microsoft-com:vml" Requires="v">
                <p:oleObj spid="_x0000_s103444" name="Equation" r:id="rId3" imgW="7823160" imgH="4114800" progId="Equation.3">
                  <p:embed/>
                </p:oleObj>
              </mc:Choice>
              <mc:Fallback>
                <p:oleObj name="Equation" r:id="rId3" imgW="7823160" imgH="4114800" progId="Equation.3">
                  <p:embed/>
                  <p:pic>
                    <p:nvPicPr>
                      <p:cNvPr id="0" name=""/>
                      <p:cNvPicPr>
                        <a:picLocks noChangeAspect="1" noChangeArrowheads="1"/>
                      </p:cNvPicPr>
                      <p:nvPr/>
                    </p:nvPicPr>
                    <p:blipFill>
                      <a:blip r:embed="rId4"/>
                      <a:srcRect/>
                      <a:stretch>
                        <a:fillRect/>
                      </a:stretch>
                    </p:blipFill>
                    <p:spPr bwMode="auto">
                      <a:xfrm>
                        <a:off x="639763" y="1311275"/>
                        <a:ext cx="7824787"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8"/>
          <p:cNvSpPr>
            <a:spLocks noChangeArrowheads="1"/>
          </p:cNvSpPr>
          <p:nvPr/>
        </p:nvSpPr>
        <p:spPr bwMode="auto">
          <a:xfrm>
            <a:off x="1447800" y="3781426"/>
            <a:ext cx="5676900" cy="170497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2084393625"/>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71E1B1F-463F-477E-B913-CF10AE17EDE4}"/>
</file>

<file path=customXml/itemProps2.xml><?xml version="1.0" encoding="utf-8"?>
<ds:datastoreItem xmlns:ds="http://schemas.openxmlformats.org/officeDocument/2006/customXml" ds:itemID="{C76546D3-C23D-4BA7-B2E1-13C02E3CAC83}"/>
</file>

<file path=customXml/itemProps3.xml><?xml version="1.0" encoding="utf-8"?>
<ds:datastoreItem xmlns:ds="http://schemas.openxmlformats.org/officeDocument/2006/customXml" ds:itemID="{E234C16A-E759-4F7E-A99D-37418EB77ADC}"/>
</file>

<file path=docProps/app.xml><?xml version="1.0" encoding="utf-8"?>
<Properties xmlns="http://schemas.openxmlformats.org/officeDocument/2006/extended-properties" xmlns:vt="http://schemas.openxmlformats.org/officeDocument/2006/docPropsVTypes">
  <TotalTime>2321</TotalTime>
  <Words>715</Words>
  <Application>Microsoft Office PowerPoint</Application>
  <PresentationFormat>On-screen Show (4:3)</PresentationFormat>
  <Paragraphs>81</Paragraphs>
  <Slides>16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18"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60</cp:revision>
  <dcterms:created xsi:type="dcterms:W3CDTF">1998-05-09T13:24:56Z</dcterms:created>
  <dcterms:modified xsi:type="dcterms:W3CDTF">2016-04-21T12:29:03Z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