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320" r:id="rId2"/>
    <p:sldId id="313" r:id="rId3"/>
    <p:sldId id="318" r:id="rId4"/>
    <p:sldId id="317" r:id="rId5"/>
    <p:sldId id="316" r:id="rId6"/>
    <p:sldId id="319" r:id="rId7"/>
    <p:sldId id="284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69696"/>
    <a:srgbClr val="3366FF"/>
    <a:srgbClr val="FFFF00"/>
    <a:srgbClr val="00FF00"/>
    <a:srgbClr val="FF0000"/>
    <a:srgbClr val="000000"/>
    <a:srgbClr val="66FFFF"/>
    <a:srgbClr val="CCEC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578" autoAdjust="0"/>
  </p:normalViewPr>
  <p:slideViewPr>
    <p:cSldViewPr snapToGrid="0" showGuides="1">
      <p:cViewPr>
        <p:scale>
          <a:sx n="100" d="100"/>
          <a:sy n="100" d="100"/>
        </p:scale>
        <p:origin x="-1944" y="-324"/>
      </p:cViewPr>
      <p:guideLst>
        <p:guide orient="horz" pos="367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0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3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5" Type="http://schemas.openxmlformats.org/officeDocument/2006/relationships/image" Target="../media/image4.wmf"/><Relationship Id="rId4" Type="http://schemas.openxmlformats.org/officeDocument/2006/relationships/image" Target="../media/image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3D6456-7299-48DD-A3CB-E9CE4E1E2D5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5729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E2394D-A544-4307-95EA-720E3A4EC4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815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7867C4-B5AB-4AF4-86A3-77725FFB194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469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A9395C-A8E8-4F72-BC3C-2D891E276F6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803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CF4F8E-CEF4-452C-8D49-51F1EC3A3B1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128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C20A4C-98D1-44E7-A8B2-C06D1D0F37C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356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94569B-D564-4CF7-9BF9-C4EB7208EF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499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9B2768-B3F6-4818-8963-A542799125D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174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401EA8-E9CE-460B-AC7E-9F87794371C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9477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70B689-3607-47C9-B508-861C73EBBF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062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109DA6-82C8-4617-B999-DF569657432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805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+mn-lt"/>
              </a:defRPr>
            </a:lvl1pPr>
          </a:lstStyle>
          <a:p>
            <a:fld id="{444F3C2E-ADDF-4F55-A2F4-560E063EB96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2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8.bin"/><Relationship Id="rId10" Type="http://schemas.openxmlformats.org/officeDocument/2006/relationships/image" Target="../media/image4.wmf"/><Relationship Id="rId4" Type="http://schemas.openxmlformats.org/officeDocument/2006/relationships/image" Target="../media/image5.wmf"/><Relationship Id="rId9" Type="http://schemas.openxmlformats.org/officeDocument/2006/relationships/oleObject" Target="../embeddings/oleObject10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3.wmf"/><Relationship Id="rId4" Type="http://schemas.openxmlformats.org/officeDocument/2006/relationships/image" Target="../media/image6.wmf"/><Relationship Id="rId9" Type="http://schemas.openxmlformats.org/officeDocument/2006/relationships/oleObject" Target="../embeddings/oleObject1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lse.ac.uk/study/summerSchools/summerSchool/Home.aspx" TargetMode="External"/><Relationship Id="rId2" Type="http://schemas.openxmlformats.org/officeDocument/2006/relationships/hyperlink" Target="http://www.oxfordtextbooks.co.uk/orc/dougherty5e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../www.londoninternational.ac.uk/ls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dirty="0" smtClean="0">
                <a:solidFill>
                  <a:srgbClr val="042960"/>
                </a:solidFill>
              </a:rPr>
              <a:t>Dougherty</a:t>
            </a:r>
            <a:endParaRPr lang="en-GB" altLang="en-US" sz="1800" dirty="0" smtClean="0">
              <a:solidFill>
                <a:srgbClr val="042960"/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Review: Random Variables, Sampling, Estimation, and Inference</a:t>
            </a:r>
            <a:endParaRPr lang="en-GB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0350" y="6489700"/>
            <a:ext cx="5445125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All rights reserved</a:t>
            </a:r>
            <a:r>
              <a:rPr lang="en-GB" sz="160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731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3492" name="Text Box 4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THE FIXED AND RANDOM COMPONENTS OF A RANDOM VARIABLE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1</a:t>
            </a:r>
          </a:p>
        </p:txBody>
      </p:sp>
      <p:sp>
        <p:nvSpPr>
          <p:cNvPr id="63496" name="Text Box 8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In this short sequence we shall decompose a random variable </a:t>
            </a:r>
            <a:r>
              <a:rPr lang="en-GB" sz="1500" b="1" i="1" dirty="0"/>
              <a:t>X</a:t>
            </a:r>
            <a:r>
              <a:rPr lang="en-GB" sz="1500" b="1" dirty="0"/>
              <a:t> into its fixed and random components.  Let the population mean of </a:t>
            </a:r>
            <a:r>
              <a:rPr lang="en-GB" sz="1500" b="1" i="1" dirty="0"/>
              <a:t>X</a:t>
            </a:r>
            <a:r>
              <a:rPr lang="en-GB" sz="1500" b="1" dirty="0"/>
              <a:t> be </a:t>
            </a:r>
            <a:r>
              <a:rPr lang="en-GB" sz="1500" b="1" i="1" dirty="0" err="1">
                <a:latin typeface="Symbol" pitchFamily="18" charset="2"/>
              </a:rPr>
              <a:t>m</a:t>
            </a:r>
            <a:r>
              <a:rPr lang="en-GB" sz="1500" b="1" i="1" baseline="-25000" dirty="0" err="1"/>
              <a:t>X</a:t>
            </a:r>
            <a:r>
              <a:rPr lang="en-GB" sz="1500" b="1" dirty="0"/>
              <a:t>.</a:t>
            </a: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352424" y="581025"/>
            <a:ext cx="8438400" cy="489585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662400" y="779464"/>
            <a:ext cx="2774950" cy="544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Population 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mean of </a:t>
            </a:r>
            <a:r>
              <a:rPr lang="en-US" b="1" i="1" dirty="0">
                <a:solidFill>
                  <a:srgbClr val="000000"/>
                </a:solidFill>
              </a:rPr>
              <a:t>X</a:t>
            </a:r>
            <a:r>
              <a:rPr lang="en-US" sz="18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en-US" sz="18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9288665"/>
              </p:ext>
            </p:extLst>
          </p:nvPr>
        </p:nvGraphicFramePr>
        <p:xfrm>
          <a:off x="5221288" y="854075"/>
          <a:ext cx="1511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19" name="Equation" r:id="rId3" imgW="1511280" imgH="380880" progId="Equation.3">
                  <p:embed/>
                </p:oleObj>
              </mc:Choice>
              <mc:Fallback>
                <p:oleObj name="Equation" r:id="rId3" imgW="151128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1288" y="854075"/>
                        <a:ext cx="1511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The actual value of </a:t>
            </a:r>
            <a:r>
              <a:rPr lang="en-GB" sz="1500" b="1" i="1" dirty="0"/>
              <a:t>X</a:t>
            </a:r>
            <a:r>
              <a:rPr lang="en-GB" sz="1500" b="1" dirty="0"/>
              <a:t> in any observation will in general be different from </a:t>
            </a:r>
            <a:r>
              <a:rPr lang="en-GB" sz="1500" b="1" i="1" dirty="0" err="1">
                <a:latin typeface="Symbol" pitchFamily="18" charset="2"/>
              </a:rPr>
              <a:t>m</a:t>
            </a:r>
            <a:r>
              <a:rPr lang="en-GB" sz="1500" b="1" i="1" baseline="-25000" dirty="0" err="1"/>
              <a:t>X</a:t>
            </a:r>
            <a:r>
              <a:rPr lang="en-GB" sz="1500" b="1" dirty="0"/>
              <a:t>.  We will call the difference </a:t>
            </a:r>
            <a:r>
              <a:rPr lang="en-GB" sz="1500" b="1" i="1" dirty="0" err="1"/>
              <a:t>u</a:t>
            </a:r>
            <a:r>
              <a:rPr lang="en-GB" sz="1500" b="1" i="1" baseline="-25000" dirty="0" err="1"/>
              <a:t>i</a:t>
            </a:r>
            <a:r>
              <a:rPr lang="en-GB" sz="1500" b="1" dirty="0"/>
              <a:t>, so </a:t>
            </a:r>
            <a:r>
              <a:rPr lang="en-GB" sz="1500" b="1" i="1" dirty="0" err="1"/>
              <a:t>u</a:t>
            </a:r>
            <a:r>
              <a:rPr lang="en-GB" sz="1500" b="1" i="1" baseline="-25000" dirty="0" err="1"/>
              <a:t>i</a:t>
            </a:r>
            <a:r>
              <a:rPr lang="en-GB" sz="1500" b="1" dirty="0"/>
              <a:t> = </a:t>
            </a:r>
            <a:r>
              <a:rPr lang="en-GB" sz="1500" b="1" i="1" dirty="0" smtClean="0"/>
              <a:t>X</a:t>
            </a:r>
            <a:r>
              <a:rPr lang="en-GB" sz="1500" b="1" i="1" baseline="-25000" dirty="0" smtClean="0"/>
              <a:t>i</a:t>
            </a:r>
            <a:r>
              <a:rPr lang="en-GB" sz="1500" b="1" dirty="0" smtClean="0"/>
              <a:t> – </a:t>
            </a:r>
            <a:r>
              <a:rPr lang="en-GB" sz="1500" b="1" i="1" dirty="0" err="1">
                <a:latin typeface="Symbol" pitchFamily="18" charset="2"/>
              </a:rPr>
              <a:t>m</a:t>
            </a:r>
            <a:r>
              <a:rPr lang="en-GB" sz="1500" b="1" i="1" baseline="-25000" dirty="0" err="1"/>
              <a:t>X</a:t>
            </a:r>
            <a:r>
              <a:rPr lang="en-GB" sz="1500" b="1" dirty="0"/>
              <a:t>.</a:t>
            </a:r>
          </a:p>
        </p:txBody>
      </p:sp>
      <p:sp>
        <p:nvSpPr>
          <p:cNvPr id="68616" name="Rectangle 8"/>
          <p:cNvSpPr>
            <a:spLocks noChangeArrowheads="1"/>
          </p:cNvSpPr>
          <p:nvPr/>
        </p:nvSpPr>
        <p:spPr bwMode="auto">
          <a:xfrm>
            <a:off x="827088" y="2636838"/>
            <a:ext cx="7129462" cy="28082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8620" name="Text Box 1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2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THE FIXED AND RANDOM COMPONENTS OF A RANDOM VARIABLE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352424" y="581025"/>
            <a:ext cx="8438400" cy="489585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662400" y="779464"/>
            <a:ext cx="2774950" cy="544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Population 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mean of </a:t>
            </a:r>
            <a:r>
              <a:rPr lang="en-US" b="1" i="1" dirty="0">
                <a:solidFill>
                  <a:srgbClr val="000000"/>
                </a:solidFill>
              </a:rPr>
              <a:t>X</a:t>
            </a:r>
            <a:r>
              <a:rPr lang="en-US" sz="18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en-US" sz="18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9288665"/>
              </p:ext>
            </p:extLst>
          </p:nvPr>
        </p:nvGraphicFramePr>
        <p:xfrm>
          <a:off x="5221288" y="854075"/>
          <a:ext cx="1511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51" name="Equation" r:id="rId3" imgW="1511280" imgH="380880" progId="Equation.3">
                  <p:embed/>
                </p:oleObj>
              </mc:Choice>
              <mc:Fallback>
                <p:oleObj name="Equation" r:id="rId3" imgW="151128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1288" y="854075"/>
                        <a:ext cx="1511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2491883"/>
              </p:ext>
            </p:extLst>
          </p:nvPr>
        </p:nvGraphicFramePr>
        <p:xfrm>
          <a:off x="5760375" y="1613250"/>
          <a:ext cx="1600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52" name="Equation" r:id="rId5" imgW="1600200" imgH="380880" progId="Equation.3">
                  <p:embed/>
                </p:oleObj>
              </mc:Choice>
              <mc:Fallback>
                <p:oleObj name="Equation" r:id="rId5" imgW="160020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0375" y="1613250"/>
                        <a:ext cx="1600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663575" y="1534050"/>
            <a:ext cx="4403725" cy="515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Random component In 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observation </a:t>
            </a:r>
            <a:r>
              <a:rPr lang="en-US" b="1" i="1" dirty="0" smtClean="0">
                <a:solidFill>
                  <a:srgbClr val="000000"/>
                </a:solidFill>
              </a:rPr>
              <a:t>i</a:t>
            </a:r>
            <a:r>
              <a:rPr lang="en-US" sz="18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 </a:t>
            </a:r>
            <a:endParaRPr lang="en-US" sz="18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Re-arranging this equation, we can </a:t>
            </a:r>
            <a:r>
              <a:rPr lang="en-GB" sz="1500" b="1" dirty="0" smtClean="0"/>
              <a:t>decompose </a:t>
            </a:r>
            <a:r>
              <a:rPr lang="en-GB" sz="1500" b="1" i="1" dirty="0" smtClean="0"/>
              <a:t>X</a:t>
            </a:r>
            <a:r>
              <a:rPr lang="en-GB" sz="1500" b="1" i="1" baseline="-25000" dirty="0" smtClean="0"/>
              <a:t>i</a:t>
            </a:r>
            <a:r>
              <a:rPr lang="en-GB" sz="1500" b="1" dirty="0" smtClean="0"/>
              <a:t> </a:t>
            </a:r>
            <a:r>
              <a:rPr lang="en-GB" sz="1500" b="1" dirty="0"/>
              <a:t>as the sum of its fixed component, </a:t>
            </a:r>
            <a:r>
              <a:rPr lang="en-GB" sz="1500" b="1" i="1" dirty="0" err="1">
                <a:latin typeface="Symbol" pitchFamily="18" charset="2"/>
              </a:rPr>
              <a:t>m</a:t>
            </a:r>
            <a:r>
              <a:rPr lang="en-GB" sz="1500" b="1" i="1" baseline="-25000" dirty="0" err="1"/>
              <a:t>X</a:t>
            </a:r>
            <a:r>
              <a:rPr lang="en-GB" sz="1500" b="1" dirty="0"/>
              <a:t>, which is the same for all observations, and its random component, </a:t>
            </a:r>
            <a:r>
              <a:rPr lang="en-GB" sz="1500" b="1" i="1" dirty="0" err="1"/>
              <a:t>u</a:t>
            </a:r>
            <a:r>
              <a:rPr lang="en-GB" sz="1500" b="1" i="1" baseline="-25000" dirty="0" err="1"/>
              <a:t>i</a:t>
            </a:r>
            <a:r>
              <a:rPr lang="en-GB" sz="1500" b="1" dirty="0"/>
              <a:t>.</a:t>
            </a:r>
          </a:p>
        </p:txBody>
      </p:sp>
      <p:sp>
        <p:nvSpPr>
          <p:cNvPr id="67592" name="Rectangle 8"/>
          <p:cNvSpPr>
            <a:spLocks noChangeArrowheads="1"/>
          </p:cNvSpPr>
          <p:nvPr/>
        </p:nvSpPr>
        <p:spPr bwMode="auto">
          <a:xfrm>
            <a:off x="827088" y="3644900"/>
            <a:ext cx="7058025" cy="180022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7597" name="Text Box 1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3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THE FIXED AND RANDOM COMPONENTS OF A RANDOM VARIABLE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882650" y="455613"/>
            <a:ext cx="4175125" cy="306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 b="1" dirty="0">
              <a:solidFill>
                <a:srgbClr val="000000"/>
              </a:solidFill>
              <a:latin typeface="Arial" charset="0"/>
            </a:endParaRPr>
          </a:p>
          <a:p>
            <a:pPr>
              <a:spcBef>
                <a:spcPct val="30000"/>
              </a:spcBef>
            </a:pP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Population 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mean of </a:t>
            </a:r>
            <a:r>
              <a:rPr lang="en-US" b="1" i="1" dirty="0">
                <a:solidFill>
                  <a:srgbClr val="000000"/>
                </a:solidFill>
              </a:rPr>
              <a:t>X</a:t>
            </a:r>
            <a:r>
              <a:rPr lang="en-US" b="1" dirty="0">
                <a:solidFill>
                  <a:srgbClr val="000000"/>
                </a:solidFill>
              </a:rPr>
              <a:t>:</a:t>
            </a:r>
          </a:p>
          <a:p>
            <a:endParaRPr lang="en-US" sz="1800" b="1" dirty="0">
              <a:solidFill>
                <a:srgbClr val="000000"/>
              </a:solidFill>
              <a:latin typeface="Arial" charset="0"/>
            </a:endParaRPr>
          </a:p>
          <a:p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In 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observation </a:t>
            </a:r>
            <a:r>
              <a:rPr lang="en-US" b="1" i="1" dirty="0">
                <a:solidFill>
                  <a:srgbClr val="000000"/>
                </a:solidFill>
              </a:rPr>
              <a:t>i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, the random</a:t>
            </a:r>
          </a:p>
          <a:p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component 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is given by</a:t>
            </a:r>
            <a:endParaRPr lang="en-US" b="1" dirty="0">
              <a:solidFill>
                <a:srgbClr val="000000"/>
              </a:solidFill>
            </a:endParaRPr>
          </a:p>
          <a:p>
            <a:endParaRPr lang="en-US" sz="1800" b="1" dirty="0">
              <a:solidFill>
                <a:srgbClr val="000000"/>
              </a:solidFill>
              <a:latin typeface="Arial" charset="0"/>
            </a:endParaRPr>
          </a:p>
          <a:p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Hence </a:t>
            </a:r>
            <a:r>
              <a:rPr lang="en-US" b="1" i="1" dirty="0">
                <a:solidFill>
                  <a:srgbClr val="000000"/>
                </a:solidFill>
              </a:rPr>
              <a:t>X</a:t>
            </a:r>
            <a:r>
              <a:rPr lang="en-US" b="1" i="1" baseline="-25000" dirty="0">
                <a:solidFill>
                  <a:srgbClr val="000000"/>
                </a:solidFill>
              </a:rPr>
              <a:t>i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 can be decomposed</a:t>
            </a:r>
          </a:p>
          <a:p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into 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fixed and random components:</a:t>
            </a:r>
            <a:endParaRPr lang="en-US" b="1" dirty="0">
              <a:solidFill>
                <a:srgbClr val="000000"/>
              </a:solidFill>
            </a:endParaRPr>
          </a:p>
          <a:p>
            <a:endParaRPr lang="en-US" sz="18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352424" y="581025"/>
            <a:ext cx="8438400" cy="489585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662400" y="779464"/>
            <a:ext cx="2774950" cy="544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Population 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mean of </a:t>
            </a:r>
            <a:r>
              <a:rPr lang="en-US" b="1" i="1" dirty="0">
                <a:solidFill>
                  <a:srgbClr val="000000"/>
                </a:solidFill>
              </a:rPr>
              <a:t>X</a:t>
            </a:r>
            <a:r>
              <a:rPr lang="en-US" sz="18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en-US" sz="18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9288665"/>
              </p:ext>
            </p:extLst>
          </p:nvPr>
        </p:nvGraphicFramePr>
        <p:xfrm>
          <a:off x="5221288" y="854075"/>
          <a:ext cx="1511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43" name="Equation" r:id="rId3" imgW="1511280" imgH="380880" progId="Equation.3">
                  <p:embed/>
                </p:oleObj>
              </mc:Choice>
              <mc:Fallback>
                <p:oleObj name="Equation" r:id="rId3" imgW="151128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1288" y="854075"/>
                        <a:ext cx="1511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2491883"/>
              </p:ext>
            </p:extLst>
          </p:nvPr>
        </p:nvGraphicFramePr>
        <p:xfrm>
          <a:off x="5760375" y="1613250"/>
          <a:ext cx="1600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44" name="Equation" r:id="rId5" imgW="1600200" imgH="380880" progId="Equation.3">
                  <p:embed/>
                </p:oleObj>
              </mc:Choice>
              <mc:Fallback>
                <p:oleObj name="Equation" r:id="rId5" imgW="160020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0375" y="1613250"/>
                        <a:ext cx="1600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280756"/>
              </p:ext>
            </p:extLst>
          </p:nvPr>
        </p:nvGraphicFramePr>
        <p:xfrm>
          <a:off x="5666775" y="2351250"/>
          <a:ext cx="1612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45" name="Equation" r:id="rId7" imgW="1612800" imgH="380880" progId="Equation.3">
                  <p:embed/>
                </p:oleObj>
              </mc:Choice>
              <mc:Fallback>
                <p:oleObj name="Equation" r:id="rId7" imgW="161280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66775" y="2351250"/>
                        <a:ext cx="1612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 Box 2"/>
          <p:cNvSpPr txBox="1">
            <a:spLocks noChangeArrowheads="1"/>
          </p:cNvSpPr>
          <p:nvPr/>
        </p:nvSpPr>
        <p:spPr bwMode="auto">
          <a:xfrm>
            <a:off x="663575" y="1534050"/>
            <a:ext cx="4403725" cy="515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Random component In 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observation </a:t>
            </a:r>
            <a:r>
              <a:rPr lang="en-US" b="1" i="1" dirty="0" smtClean="0">
                <a:solidFill>
                  <a:srgbClr val="000000"/>
                </a:solidFill>
              </a:rPr>
              <a:t>i</a:t>
            </a:r>
            <a:r>
              <a:rPr lang="en-US" sz="18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 </a:t>
            </a:r>
            <a:endParaRPr lang="en-US" sz="18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662400" y="2275650"/>
            <a:ext cx="4175125" cy="544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Decomposition of </a:t>
            </a:r>
            <a:r>
              <a:rPr lang="en-US" b="1" i="1" dirty="0">
                <a:solidFill>
                  <a:srgbClr val="000000"/>
                </a:solidFill>
              </a:rPr>
              <a:t>X</a:t>
            </a:r>
            <a:r>
              <a:rPr lang="en-US" b="1" i="1" baseline="-25000" dirty="0">
                <a:solidFill>
                  <a:srgbClr val="000000"/>
                </a:solidFill>
              </a:rPr>
              <a:t>i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:</a:t>
            </a:r>
            <a:endParaRPr lang="en-US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352424" y="581025"/>
            <a:ext cx="8438400" cy="489585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expected value of the random component is zero.  It does not systematically tend to increase or decrease </a:t>
            </a:r>
            <a:r>
              <a:rPr lang="en-GB" sz="1500" b="1" i="1"/>
              <a:t>X</a:t>
            </a:r>
            <a:r>
              <a:rPr lang="en-GB" sz="1500" b="1"/>
              <a:t>.  It just makes it deviate from its population mean.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66572" name="Text Box 1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4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THE FIXED AND RANDOM COMPONENTS OF A RANDOM VARIABLE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3932355"/>
              </p:ext>
            </p:extLst>
          </p:nvPr>
        </p:nvGraphicFramePr>
        <p:xfrm>
          <a:off x="5303175" y="3060700"/>
          <a:ext cx="3213100" cy="146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50" name="Equation" r:id="rId3" imgW="3213100" imgH="1460500" progId="Equation.3">
                  <p:embed/>
                </p:oleObj>
              </mc:Choice>
              <mc:Fallback>
                <p:oleObj name="Equation" r:id="rId3" imgW="3213100" imgH="14605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3175" y="3060700"/>
                        <a:ext cx="3213100" cy="1460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662400" y="2979739"/>
            <a:ext cx="3336924" cy="601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E</a:t>
            </a: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xpected value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of </a:t>
            </a:r>
            <a:r>
              <a:rPr lang="en-US" b="1" i="1" dirty="0" err="1" smtClean="0">
                <a:solidFill>
                  <a:srgbClr val="000000"/>
                </a:solidFill>
              </a:rPr>
              <a:t>u</a:t>
            </a:r>
            <a:r>
              <a:rPr lang="en-US" b="1" i="1" baseline="-25000" dirty="0" err="1" smtClean="0">
                <a:solidFill>
                  <a:srgbClr val="000000"/>
                </a:solidFill>
              </a:rPr>
              <a:t>i</a:t>
            </a:r>
            <a:r>
              <a:rPr lang="en-US" sz="18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is zero</a:t>
            </a: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:</a:t>
            </a:r>
            <a:endParaRPr lang="en-US" sz="8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662400" y="779464"/>
            <a:ext cx="2774950" cy="544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Population 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mean of </a:t>
            </a:r>
            <a:r>
              <a:rPr lang="en-US" b="1" i="1" dirty="0">
                <a:solidFill>
                  <a:srgbClr val="000000"/>
                </a:solidFill>
              </a:rPr>
              <a:t>X</a:t>
            </a:r>
            <a:r>
              <a:rPr lang="en-US" sz="18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en-US" sz="18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0517121"/>
              </p:ext>
            </p:extLst>
          </p:nvPr>
        </p:nvGraphicFramePr>
        <p:xfrm>
          <a:off x="5221288" y="854075"/>
          <a:ext cx="1511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51" name="Equation" r:id="rId5" imgW="1511280" imgH="380880" progId="Equation.3">
                  <p:embed/>
                </p:oleObj>
              </mc:Choice>
              <mc:Fallback>
                <p:oleObj name="Equation" r:id="rId5" imgW="151128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1288" y="854075"/>
                        <a:ext cx="1511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1208483"/>
              </p:ext>
            </p:extLst>
          </p:nvPr>
        </p:nvGraphicFramePr>
        <p:xfrm>
          <a:off x="5760375" y="1613250"/>
          <a:ext cx="1600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52" name="Equation" r:id="rId7" imgW="1600200" imgH="380880" progId="Equation.3">
                  <p:embed/>
                </p:oleObj>
              </mc:Choice>
              <mc:Fallback>
                <p:oleObj name="Equation" r:id="rId7" imgW="160020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0375" y="1613250"/>
                        <a:ext cx="1600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4310909"/>
              </p:ext>
            </p:extLst>
          </p:nvPr>
        </p:nvGraphicFramePr>
        <p:xfrm>
          <a:off x="5666775" y="2351250"/>
          <a:ext cx="1612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53" name="Equation" r:id="rId9" imgW="1612800" imgH="380880" progId="Equation.3">
                  <p:embed/>
                </p:oleObj>
              </mc:Choice>
              <mc:Fallback>
                <p:oleObj name="Equation" r:id="rId9" imgW="161280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66775" y="2351250"/>
                        <a:ext cx="1612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663575" y="1534050"/>
            <a:ext cx="4403725" cy="515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Random component In 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observation </a:t>
            </a:r>
            <a:r>
              <a:rPr lang="en-US" b="1" i="1" dirty="0" smtClean="0">
                <a:solidFill>
                  <a:srgbClr val="000000"/>
                </a:solidFill>
              </a:rPr>
              <a:t>i</a:t>
            </a:r>
            <a:r>
              <a:rPr lang="en-US" sz="18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 </a:t>
            </a:r>
            <a:endParaRPr lang="en-US" sz="18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 Box 2"/>
          <p:cNvSpPr txBox="1">
            <a:spLocks noChangeArrowheads="1"/>
          </p:cNvSpPr>
          <p:nvPr/>
        </p:nvSpPr>
        <p:spPr bwMode="auto">
          <a:xfrm>
            <a:off x="662400" y="2275650"/>
            <a:ext cx="4175125" cy="544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Decomposition of </a:t>
            </a:r>
            <a:r>
              <a:rPr lang="en-US" b="1" i="1" dirty="0">
                <a:solidFill>
                  <a:srgbClr val="000000"/>
                </a:solidFill>
              </a:rPr>
              <a:t>X</a:t>
            </a:r>
            <a:r>
              <a:rPr lang="en-US" b="1" i="1" baseline="-25000" dirty="0">
                <a:solidFill>
                  <a:srgbClr val="000000"/>
                </a:solidFill>
              </a:rPr>
              <a:t>i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:</a:t>
            </a:r>
            <a:endParaRPr lang="en-US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352424" y="581025"/>
            <a:ext cx="8438400" cy="489585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The variance of </a:t>
            </a:r>
            <a:r>
              <a:rPr lang="en-GB" sz="1500" b="1" i="1" dirty="0" smtClean="0"/>
              <a:t>X</a:t>
            </a:r>
            <a:r>
              <a:rPr lang="en-GB" sz="1500" b="1" dirty="0" smtClean="0"/>
              <a:t> is equal to the variance of </a:t>
            </a:r>
            <a:r>
              <a:rPr lang="en-GB" sz="1500" b="1" i="1" dirty="0" smtClean="0"/>
              <a:t>u</a:t>
            </a:r>
            <a:r>
              <a:rPr lang="en-GB" sz="1500" b="1" dirty="0" smtClean="0"/>
              <a:t>.  This is obvious, since all the variation in </a:t>
            </a:r>
            <a:r>
              <a:rPr lang="en-GB" sz="1500" b="1" i="1" dirty="0" smtClean="0"/>
              <a:t>X</a:t>
            </a:r>
            <a:r>
              <a:rPr lang="en-GB" sz="1500" b="1" dirty="0" smtClean="0"/>
              <a:t> is caused by the variation in </a:t>
            </a:r>
            <a:r>
              <a:rPr lang="en-GB" sz="1500" b="1" i="1" dirty="0" smtClean="0"/>
              <a:t>u</a:t>
            </a:r>
            <a:r>
              <a:rPr lang="en-GB" sz="1500" b="1" dirty="0" smtClean="0"/>
              <a:t>.</a:t>
            </a:r>
            <a:endParaRPr lang="en-GB" sz="1500" b="1" dirty="0">
              <a:latin typeface="Times New Roman" pitchFamily="18" charset="0"/>
            </a:endParaRPr>
          </a:p>
        </p:txBody>
      </p:sp>
      <p:graphicFrame>
        <p:nvGraphicFramePr>
          <p:cNvPr id="6656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343949"/>
              </p:ext>
            </p:extLst>
          </p:nvPr>
        </p:nvGraphicFramePr>
        <p:xfrm>
          <a:off x="5611813" y="2934450"/>
          <a:ext cx="25908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04" name="Equation" r:id="rId3" imgW="2590560" imgH="1079280" progId="Equation.3">
                  <p:embed/>
                </p:oleObj>
              </mc:Choice>
              <mc:Fallback>
                <p:oleObj name="Equation" r:id="rId3" imgW="2590560" imgH="1079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11813" y="2934450"/>
                        <a:ext cx="2590800" cy="1079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572" name="Text Box 1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5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THE FIXED AND RANDOM COMPONENTS OF A RANDOM VARIABLE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3038681"/>
              </p:ext>
            </p:extLst>
          </p:nvPr>
        </p:nvGraphicFramePr>
        <p:xfrm>
          <a:off x="5662800" y="4169250"/>
          <a:ext cx="2209800" cy="109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05" name="Equation" r:id="rId5" imgW="2209680" imgH="1091880" progId="Equation.3">
                  <p:embed/>
                </p:oleObj>
              </mc:Choice>
              <mc:Fallback>
                <p:oleObj name="Equation" r:id="rId5" imgW="2209680" imgH="1091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62800" y="4169250"/>
                        <a:ext cx="2209800" cy="109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662400" y="779464"/>
            <a:ext cx="2774950" cy="544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Population 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mean of </a:t>
            </a:r>
            <a:r>
              <a:rPr lang="en-US" b="1" i="1" dirty="0">
                <a:solidFill>
                  <a:srgbClr val="000000"/>
                </a:solidFill>
              </a:rPr>
              <a:t>X</a:t>
            </a:r>
            <a:r>
              <a:rPr lang="en-US" sz="18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en-US" sz="18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7663931"/>
              </p:ext>
            </p:extLst>
          </p:nvPr>
        </p:nvGraphicFramePr>
        <p:xfrm>
          <a:off x="5221288" y="854075"/>
          <a:ext cx="1511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06" name="Equation" r:id="rId7" imgW="1511280" imgH="380880" progId="Equation.3">
                  <p:embed/>
                </p:oleObj>
              </mc:Choice>
              <mc:Fallback>
                <p:oleObj name="Equation" r:id="rId7" imgW="151128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1288" y="854075"/>
                        <a:ext cx="1511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3985329"/>
              </p:ext>
            </p:extLst>
          </p:nvPr>
        </p:nvGraphicFramePr>
        <p:xfrm>
          <a:off x="5760375" y="1613250"/>
          <a:ext cx="1600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07" name="Equation" r:id="rId9" imgW="1600200" imgH="380880" progId="Equation.3">
                  <p:embed/>
                </p:oleObj>
              </mc:Choice>
              <mc:Fallback>
                <p:oleObj name="Equation" r:id="rId9" imgW="160020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0375" y="1613250"/>
                        <a:ext cx="1600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3061728"/>
              </p:ext>
            </p:extLst>
          </p:nvPr>
        </p:nvGraphicFramePr>
        <p:xfrm>
          <a:off x="5666775" y="2351250"/>
          <a:ext cx="1612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08" name="Equation" r:id="rId11" imgW="1612800" imgH="380880" progId="Equation.3">
                  <p:embed/>
                </p:oleObj>
              </mc:Choice>
              <mc:Fallback>
                <p:oleObj name="Equation" r:id="rId11" imgW="161280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66775" y="2351250"/>
                        <a:ext cx="1612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663575" y="1534050"/>
            <a:ext cx="4403725" cy="515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Random component In 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observation </a:t>
            </a:r>
            <a:r>
              <a:rPr lang="en-US" b="1" i="1" dirty="0" smtClean="0">
                <a:solidFill>
                  <a:srgbClr val="000000"/>
                </a:solidFill>
              </a:rPr>
              <a:t>i</a:t>
            </a:r>
            <a:r>
              <a:rPr lang="en-US" sz="18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 </a:t>
            </a:r>
            <a:endParaRPr lang="en-US" sz="18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662400" y="2275650"/>
            <a:ext cx="4175125" cy="544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Decomposition of </a:t>
            </a:r>
            <a:r>
              <a:rPr lang="en-US" b="1" i="1" dirty="0">
                <a:solidFill>
                  <a:srgbClr val="000000"/>
                </a:solidFill>
              </a:rPr>
              <a:t>X</a:t>
            </a:r>
            <a:r>
              <a:rPr lang="en-US" b="1" i="1" baseline="-25000" dirty="0">
                <a:solidFill>
                  <a:srgbClr val="000000"/>
                </a:solidFill>
              </a:rPr>
              <a:t>i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: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662400" y="2981250"/>
            <a:ext cx="4481100" cy="601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01700" algn="l"/>
                <a:tab pos="5384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Variance of </a:t>
            </a:r>
            <a:r>
              <a:rPr lang="en-US" b="1" i="1" dirty="0" smtClean="0">
                <a:solidFill>
                  <a:srgbClr val="000000"/>
                </a:solidFill>
                <a:latin typeface="+mn-lt"/>
              </a:rPr>
              <a:t>X</a:t>
            </a: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 is same as variance of </a:t>
            </a:r>
            <a:r>
              <a:rPr lang="en-US" b="1" i="1" dirty="0" smtClean="0">
                <a:solidFill>
                  <a:srgbClr val="000000"/>
                </a:solidFill>
              </a:rPr>
              <a:t>u</a:t>
            </a: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:</a:t>
            </a:r>
            <a:endParaRPr lang="en-US" sz="800" b="1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6056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b="1" dirty="0">
                <a:solidFill>
                  <a:schemeClr val="bg1"/>
                </a:solidFill>
              </a:rPr>
              <a:t>Copyright Christopher Dougherty </a:t>
            </a:r>
            <a:r>
              <a:rPr lang="en-GB" b="1" dirty="0" smtClean="0">
                <a:solidFill>
                  <a:schemeClr val="bg1"/>
                </a:solidFill>
              </a:rPr>
              <a:t>2016.</a:t>
            </a:r>
            <a:r>
              <a:rPr lang="en-GB" sz="1200" b="1" dirty="0" smtClean="0">
                <a:solidFill>
                  <a:schemeClr val="bg1"/>
                </a:solidFill>
              </a:rPr>
              <a:t> 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These slideshows may be downloaded by anyone, anywhere for personal use.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Subject to respect for copyright and, where appropriate, attribution, they may be used as a resource for teaching an econometrics course.  There is no need to refer to the author.</a:t>
            </a: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 content of this slideshow comes from Section R.2 of C. Dougherty, </a:t>
            </a:r>
            <a:r>
              <a:rPr lang="en-GB" sz="1200" b="1" i="1" dirty="0">
                <a:solidFill>
                  <a:schemeClr val="bg1"/>
                </a:solidFill>
              </a:rPr>
              <a:t>Introduction to Econometrics</a:t>
            </a:r>
            <a:r>
              <a:rPr lang="en-GB" sz="1200" b="1" dirty="0">
                <a:solidFill>
                  <a:schemeClr val="bg1"/>
                </a:solidFill>
              </a:rPr>
              <a:t>, </a:t>
            </a:r>
            <a:r>
              <a:rPr lang="en-GB" sz="1200" b="1" dirty="0" smtClean="0">
                <a:solidFill>
                  <a:schemeClr val="bg1"/>
                </a:solidFill>
              </a:rPr>
              <a:t>fifth </a:t>
            </a:r>
            <a:r>
              <a:rPr lang="en-GB" sz="1200" b="1" dirty="0">
                <a:solidFill>
                  <a:schemeClr val="bg1"/>
                </a:solidFill>
              </a:rPr>
              <a:t>edition </a:t>
            </a:r>
            <a:r>
              <a:rPr lang="en-GB" sz="1200" b="1" dirty="0" smtClean="0">
                <a:solidFill>
                  <a:schemeClr val="bg1"/>
                </a:solidFill>
              </a:rPr>
              <a:t>2016, </a:t>
            </a:r>
            <a:r>
              <a:rPr lang="en-GB" sz="1200" b="1" dirty="0">
                <a:solidFill>
                  <a:schemeClr val="bg1"/>
                </a:solidFill>
              </a:rPr>
              <a:t>Oxford University Press.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Additional (free) resources for both students and instructors may be downloaded from the OUP Online Resource Centre</a:t>
            </a:r>
          </a:p>
          <a:p>
            <a:pPr>
              <a:lnSpc>
                <a:spcPct val="120000"/>
              </a:lnSpc>
            </a:pPr>
            <a:r>
              <a:rPr lang="en-GB" sz="1200" b="1" smtClean="0">
                <a:solidFill>
                  <a:schemeClr val="bg1"/>
                </a:solidFill>
                <a:hlinkClick r:id="rId2"/>
              </a:rPr>
              <a:t>http://www.oxfordtextbooks.co.uk/orc/dougherty5e/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Individuals studying econometrics on their own </a:t>
            </a:r>
            <a:r>
              <a:rPr lang="en-GB" sz="1200" b="1" dirty="0" smtClean="0">
                <a:solidFill>
                  <a:schemeClr val="bg1"/>
                </a:solidFill>
              </a:rPr>
              <a:t>who </a:t>
            </a:r>
            <a:r>
              <a:rPr lang="en-GB" sz="1200" b="1" dirty="0">
                <a:solidFill>
                  <a:schemeClr val="bg1"/>
                </a:solidFill>
              </a:rPr>
              <a:t>feel that they might benefit from participation in a formal course should consider the London School of Economics summer school course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EC212 Introduction to Econometrics </a:t>
            </a:r>
            <a:r>
              <a:rPr lang="en-GB" sz="1200" b="1" dirty="0">
                <a:solidFill>
                  <a:schemeClr val="bg1"/>
                </a:solidFill>
                <a:hlinkClick r:id="rId3"/>
              </a:rPr>
              <a:t>http://www2.lse.ac.uk/study/summerSchools/summerSchool/Home.aspx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or the University of London International Programmes distance learning course</a:t>
            </a:r>
          </a:p>
          <a:p>
            <a:pPr>
              <a:lnSpc>
                <a:spcPct val="120000"/>
              </a:lnSpc>
            </a:pPr>
            <a:r>
              <a:rPr lang="en-GB" sz="1200" b="1" dirty="0" smtClean="0">
                <a:solidFill>
                  <a:schemeClr val="bg1"/>
                </a:solidFill>
              </a:rPr>
              <a:t>EC2020 </a:t>
            </a:r>
            <a:r>
              <a:rPr lang="en-GB" sz="1200" b="1" dirty="0">
                <a:solidFill>
                  <a:schemeClr val="bg1"/>
                </a:solidFill>
              </a:rPr>
              <a:t>Elements of Econometrics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hlinkClick r:id="rId4"/>
              </a:rPr>
              <a:t>www.londoninternational.ac.uk/lse</a:t>
            </a:r>
            <a:r>
              <a:rPr lang="en-GB" sz="1200" b="1" dirty="0">
                <a:solidFill>
                  <a:schemeClr val="bg1"/>
                </a:solidFill>
              </a:rPr>
              <a:t>.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8210550" y="6553200"/>
            <a:ext cx="857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2015.12.17</a:t>
            </a:r>
            <a:endParaRPr lang="en-US" sz="100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B6C9AE5-52FB-4CE2-BE5C-9E1862DDB05C}"/>
</file>

<file path=customXml/itemProps2.xml><?xml version="1.0" encoding="utf-8"?>
<ds:datastoreItem xmlns:ds="http://schemas.openxmlformats.org/officeDocument/2006/customXml" ds:itemID="{956ABF6A-2CE2-4198-B600-F97092F8D1FB}"/>
</file>

<file path=customXml/itemProps3.xml><?xml version="1.0" encoding="utf-8"?>
<ds:datastoreItem xmlns:ds="http://schemas.openxmlformats.org/officeDocument/2006/customXml" ds:itemID="{B8E83EB9-731B-4400-A683-3FA51137813B}"/>
</file>

<file path=docProps/app.xml><?xml version="1.0" encoding="utf-8"?>
<Properties xmlns="http://schemas.openxmlformats.org/officeDocument/2006/extended-properties" xmlns:vt="http://schemas.openxmlformats.org/officeDocument/2006/docPropsVTypes">
  <TotalTime>1932</TotalTime>
  <Words>488</Words>
  <Application>Microsoft Office PowerPoint</Application>
  <PresentationFormat>On-screen Show (4:3)</PresentationFormat>
  <Paragraphs>59</Paragraphs>
  <Slides>7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Default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Thomas Dougherty</dc:creator>
  <cp:lastModifiedBy>GOODALL, Fiona</cp:lastModifiedBy>
  <cp:revision>51</cp:revision>
  <dcterms:created xsi:type="dcterms:W3CDTF">1998-05-09T13:24:56Z</dcterms:created>
  <dcterms:modified xsi:type="dcterms:W3CDTF">2016-04-21T12:28:21Z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