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2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1.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8.xml" ContentType="application/vnd.openxmlformats-officedocument.presentationml.slide+xml"/>
  <Override PartName="/ppt/slides/slide23.xml" ContentType="application/vnd.openxmlformats-officedocument.presentationml.slide+xml"/>
  <Override PartName="/ppt/slides/slide30.xml" ContentType="application/vnd.openxmlformats-officedocument.presentationml.slide+xml"/>
  <Override PartName="/ppt/slides/slide36.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29.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33.xml" ContentType="application/vnd.openxmlformats-officedocument.presentationml.slid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371" r:id="rId2"/>
    <p:sldId id="327" r:id="rId3"/>
    <p:sldId id="359" r:id="rId4"/>
    <p:sldId id="358" r:id="rId5"/>
    <p:sldId id="357" r:id="rId6"/>
    <p:sldId id="356" r:id="rId7"/>
    <p:sldId id="285" r:id="rId8"/>
    <p:sldId id="291" r:id="rId9"/>
    <p:sldId id="296" r:id="rId10"/>
    <p:sldId id="297" r:id="rId11"/>
    <p:sldId id="294" r:id="rId12"/>
    <p:sldId id="298" r:id="rId13"/>
    <p:sldId id="299" r:id="rId14"/>
    <p:sldId id="300" r:id="rId15"/>
    <p:sldId id="301" r:id="rId16"/>
    <p:sldId id="303" r:id="rId17"/>
    <p:sldId id="302" r:id="rId18"/>
    <p:sldId id="368" r:id="rId19"/>
    <p:sldId id="304" r:id="rId20"/>
    <p:sldId id="319" r:id="rId21"/>
    <p:sldId id="323" r:id="rId22"/>
    <p:sldId id="365" r:id="rId23"/>
    <p:sldId id="366" r:id="rId24"/>
    <p:sldId id="367" r:id="rId25"/>
    <p:sldId id="331" r:id="rId26"/>
    <p:sldId id="360" r:id="rId27"/>
    <p:sldId id="316" r:id="rId28"/>
    <p:sldId id="317" r:id="rId29"/>
    <p:sldId id="333" r:id="rId30"/>
    <p:sldId id="335" r:id="rId31"/>
    <p:sldId id="370" r:id="rId32"/>
    <p:sldId id="364" r:id="rId33"/>
    <p:sldId id="363" r:id="rId34"/>
    <p:sldId id="362" r:id="rId35"/>
    <p:sldId id="361" r:id="rId36"/>
    <p:sldId id="284" r:id="rId37"/>
  </p:sldIdLst>
  <p:sldSz cx="9144000" cy="6858000" type="screen4x3"/>
  <p:notesSz cx="6858000" cy="9144000"/>
  <p:defaultTextStyle>
    <a:defPPr>
      <a:defRPr lang="en-US"/>
    </a:defPPr>
    <a:lvl1pPr algn="ctr" rtl="0" eaLnBrk="0" fontAlgn="base" hangingPunct="0">
      <a:spcBef>
        <a:spcPct val="0"/>
      </a:spcBef>
      <a:spcAft>
        <a:spcPct val="0"/>
      </a:spcAft>
      <a:defRPr sz="1400" kern="1200">
        <a:solidFill>
          <a:schemeClr val="tx1"/>
        </a:solidFill>
        <a:latin typeface="Arial" charset="0"/>
        <a:ea typeface="+mn-ea"/>
        <a:cs typeface="+mn-cs"/>
      </a:defRPr>
    </a:lvl1pPr>
    <a:lvl2pPr marL="457200" algn="ctr" rtl="0" eaLnBrk="0" fontAlgn="base" hangingPunct="0">
      <a:spcBef>
        <a:spcPct val="0"/>
      </a:spcBef>
      <a:spcAft>
        <a:spcPct val="0"/>
      </a:spcAft>
      <a:defRPr sz="1400" kern="1200">
        <a:solidFill>
          <a:schemeClr val="tx1"/>
        </a:solidFill>
        <a:latin typeface="Arial" charset="0"/>
        <a:ea typeface="+mn-ea"/>
        <a:cs typeface="+mn-cs"/>
      </a:defRPr>
    </a:lvl2pPr>
    <a:lvl3pPr marL="914400" algn="ctr" rtl="0" eaLnBrk="0" fontAlgn="base" hangingPunct="0">
      <a:spcBef>
        <a:spcPct val="0"/>
      </a:spcBef>
      <a:spcAft>
        <a:spcPct val="0"/>
      </a:spcAft>
      <a:defRPr sz="1400" kern="1200">
        <a:solidFill>
          <a:schemeClr val="tx1"/>
        </a:solidFill>
        <a:latin typeface="Arial" charset="0"/>
        <a:ea typeface="+mn-ea"/>
        <a:cs typeface="+mn-cs"/>
      </a:defRPr>
    </a:lvl3pPr>
    <a:lvl4pPr marL="1371600" algn="ctr" rtl="0" eaLnBrk="0" fontAlgn="base" hangingPunct="0">
      <a:spcBef>
        <a:spcPct val="0"/>
      </a:spcBef>
      <a:spcAft>
        <a:spcPct val="0"/>
      </a:spcAft>
      <a:defRPr sz="1400" kern="1200">
        <a:solidFill>
          <a:schemeClr val="tx1"/>
        </a:solidFill>
        <a:latin typeface="Arial" charset="0"/>
        <a:ea typeface="+mn-ea"/>
        <a:cs typeface="+mn-cs"/>
      </a:defRPr>
    </a:lvl4pPr>
    <a:lvl5pPr marL="1828800" algn="ctr"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4D99"/>
    <a:srgbClr val="FBFCFF"/>
    <a:srgbClr val="969696"/>
    <a:srgbClr val="003366"/>
    <a:srgbClr val="F8F8FA"/>
    <a:srgbClr val="0066CC"/>
    <a:srgbClr val="333399"/>
    <a:srgbClr val="F8F5FA"/>
    <a:srgbClr val="E7F3FF"/>
    <a:srgbClr val="0099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9145" autoAdjust="0"/>
  </p:normalViewPr>
  <p:slideViewPr>
    <p:cSldViewPr snapToGrid="0" showGuides="1">
      <p:cViewPr>
        <p:scale>
          <a:sx n="100" d="100"/>
          <a:sy n="100" d="100"/>
        </p:scale>
        <p:origin x="-1944" y="-444"/>
      </p:cViewPr>
      <p:guideLst>
        <p:guide orient="horz" pos="3678"/>
        <p:guide pos="1962"/>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ustomXml" Target="../customXml/item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ustomXml" Target="../customXml/item2.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9.wmf"/><Relationship Id="rId1" Type="http://schemas.openxmlformats.org/officeDocument/2006/relationships/image" Target="../media/image10.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9.wmf"/><Relationship Id="rId1" Type="http://schemas.openxmlformats.org/officeDocument/2006/relationships/image" Target="../media/image10.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10.wmf"/><Relationship Id="rId1" Type="http://schemas.openxmlformats.org/officeDocument/2006/relationships/image" Target="../media/image12.wmf"/><Relationship Id="rId4" Type="http://schemas.openxmlformats.org/officeDocument/2006/relationships/image" Target="../media/image11.w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4.wmf"/><Relationship Id="rId1" Type="http://schemas.openxmlformats.org/officeDocument/2006/relationships/image" Target="../media/image13.wmf"/><Relationship Id="rId6" Type="http://schemas.openxmlformats.org/officeDocument/2006/relationships/image" Target="../media/image11.wmf"/><Relationship Id="rId5" Type="http://schemas.openxmlformats.org/officeDocument/2006/relationships/image" Target="../media/image9.wmf"/><Relationship Id="rId4" Type="http://schemas.openxmlformats.org/officeDocument/2006/relationships/image" Target="../media/image10.w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4.wmf"/><Relationship Id="rId1" Type="http://schemas.openxmlformats.org/officeDocument/2006/relationships/image" Target="../media/image13.wmf"/><Relationship Id="rId6" Type="http://schemas.openxmlformats.org/officeDocument/2006/relationships/image" Target="../media/image11.wmf"/><Relationship Id="rId5" Type="http://schemas.openxmlformats.org/officeDocument/2006/relationships/image" Target="../media/image9.wmf"/><Relationship Id="rId4" Type="http://schemas.openxmlformats.org/officeDocument/2006/relationships/image" Target="../media/image10.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8.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2062FFF-92D5-44CD-8B72-E6577E9715DA}" type="slidenum">
              <a:rPr lang="en-US"/>
              <a:pPr/>
              <a:t>‹#›</a:t>
            </a:fld>
            <a:endParaRPr lang="en-US"/>
          </a:p>
        </p:txBody>
      </p:sp>
    </p:spTree>
    <p:extLst>
      <p:ext uri="{BB962C8B-B14F-4D97-AF65-F5344CB8AC3E}">
        <p14:creationId xmlns:p14="http://schemas.microsoft.com/office/powerpoint/2010/main" val="41276128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1C8F05D-ABA1-4758-A84E-00EDAD9F2815}" type="slidenum">
              <a:rPr lang="en-US"/>
              <a:pPr/>
              <a:t>‹#›</a:t>
            </a:fld>
            <a:endParaRPr lang="en-US"/>
          </a:p>
        </p:txBody>
      </p:sp>
    </p:spTree>
    <p:extLst>
      <p:ext uri="{BB962C8B-B14F-4D97-AF65-F5344CB8AC3E}">
        <p14:creationId xmlns:p14="http://schemas.microsoft.com/office/powerpoint/2010/main" val="30865650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3EAA797-5339-443E-8A34-53A1E122BB96}" type="slidenum">
              <a:rPr lang="en-US"/>
              <a:pPr/>
              <a:t>‹#›</a:t>
            </a:fld>
            <a:endParaRPr lang="en-US"/>
          </a:p>
        </p:txBody>
      </p:sp>
    </p:spTree>
    <p:extLst>
      <p:ext uri="{BB962C8B-B14F-4D97-AF65-F5344CB8AC3E}">
        <p14:creationId xmlns:p14="http://schemas.microsoft.com/office/powerpoint/2010/main" val="19942510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2A2B386-DBBE-4AD6-BC7E-1D6B2BE8773C}" type="slidenum">
              <a:rPr lang="en-US"/>
              <a:pPr/>
              <a:t>‹#›</a:t>
            </a:fld>
            <a:endParaRPr lang="en-US"/>
          </a:p>
        </p:txBody>
      </p:sp>
    </p:spTree>
    <p:extLst>
      <p:ext uri="{BB962C8B-B14F-4D97-AF65-F5344CB8AC3E}">
        <p14:creationId xmlns:p14="http://schemas.microsoft.com/office/powerpoint/2010/main" val="22828992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EC1835E-E1CA-4F42-8A19-40360C1E94C5}" type="slidenum">
              <a:rPr lang="en-US"/>
              <a:pPr/>
              <a:t>‹#›</a:t>
            </a:fld>
            <a:endParaRPr lang="en-US"/>
          </a:p>
        </p:txBody>
      </p:sp>
    </p:spTree>
    <p:extLst>
      <p:ext uri="{BB962C8B-B14F-4D97-AF65-F5344CB8AC3E}">
        <p14:creationId xmlns:p14="http://schemas.microsoft.com/office/powerpoint/2010/main" val="9501449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517AED62-9E50-4383-A9DC-C4CB78FF64C7}" type="slidenum">
              <a:rPr lang="en-US"/>
              <a:pPr/>
              <a:t>‹#›</a:t>
            </a:fld>
            <a:endParaRPr lang="en-US"/>
          </a:p>
        </p:txBody>
      </p:sp>
    </p:spTree>
    <p:extLst>
      <p:ext uri="{BB962C8B-B14F-4D97-AF65-F5344CB8AC3E}">
        <p14:creationId xmlns:p14="http://schemas.microsoft.com/office/powerpoint/2010/main" val="3932409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AF0579C1-9F66-43E2-97FA-867C593A644D}" type="slidenum">
              <a:rPr lang="en-US"/>
              <a:pPr/>
              <a:t>‹#›</a:t>
            </a:fld>
            <a:endParaRPr lang="en-US"/>
          </a:p>
        </p:txBody>
      </p:sp>
    </p:spTree>
    <p:extLst>
      <p:ext uri="{BB962C8B-B14F-4D97-AF65-F5344CB8AC3E}">
        <p14:creationId xmlns:p14="http://schemas.microsoft.com/office/powerpoint/2010/main" val="38635118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8AF22C89-3443-4DE4-B43D-9C209F39DF64}" type="slidenum">
              <a:rPr lang="en-US"/>
              <a:pPr/>
              <a:t>‹#›</a:t>
            </a:fld>
            <a:endParaRPr lang="en-US"/>
          </a:p>
        </p:txBody>
      </p:sp>
    </p:spTree>
    <p:extLst>
      <p:ext uri="{BB962C8B-B14F-4D97-AF65-F5344CB8AC3E}">
        <p14:creationId xmlns:p14="http://schemas.microsoft.com/office/powerpoint/2010/main" val="35558689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EFFD34D8-C9CA-4ACF-A376-E93EF3168606}" type="slidenum">
              <a:rPr lang="en-US"/>
              <a:pPr/>
              <a:t>‹#›</a:t>
            </a:fld>
            <a:endParaRPr lang="en-US"/>
          </a:p>
        </p:txBody>
      </p:sp>
    </p:spTree>
    <p:extLst>
      <p:ext uri="{BB962C8B-B14F-4D97-AF65-F5344CB8AC3E}">
        <p14:creationId xmlns:p14="http://schemas.microsoft.com/office/powerpoint/2010/main" val="8928265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23A0096-B3F9-400E-B9DF-89C351063CDB}" type="slidenum">
              <a:rPr lang="en-US"/>
              <a:pPr/>
              <a:t>‹#›</a:t>
            </a:fld>
            <a:endParaRPr lang="en-US"/>
          </a:p>
        </p:txBody>
      </p:sp>
    </p:spTree>
    <p:extLst>
      <p:ext uri="{BB962C8B-B14F-4D97-AF65-F5344CB8AC3E}">
        <p14:creationId xmlns:p14="http://schemas.microsoft.com/office/powerpoint/2010/main" val="20154199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8119B96B-4175-419D-B9FE-AE5328A6665D}" type="slidenum">
              <a:rPr lang="en-US"/>
              <a:pPr/>
              <a:t>‹#›</a:t>
            </a:fld>
            <a:endParaRPr lang="en-US"/>
          </a:p>
        </p:txBody>
      </p:sp>
    </p:spTree>
    <p:extLst>
      <p:ext uri="{BB962C8B-B14F-4D97-AF65-F5344CB8AC3E}">
        <p14:creationId xmlns:p14="http://schemas.microsoft.com/office/powerpoint/2010/main" val="30262758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CDA9F2E7-83D7-4197-A05E-A3C9C11A9A3B}"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7.xml"/><Relationship Id="rId1" Type="http://schemas.openxmlformats.org/officeDocument/2006/relationships/vmlDrawing" Target="../drawings/vmlDrawing6.vml"/><Relationship Id="rId4" Type="http://schemas.openxmlformats.org/officeDocument/2006/relationships/image" Target="../media/image8.wmf"/></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2.wmf"/></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7.xml"/><Relationship Id="rId1" Type="http://schemas.openxmlformats.org/officeDocument/2006/relationships/vmlDrawing" Target="../drawings/vmlDrawing7.vml"/><Relationship Id="rId4" Type="http://schemas.openxmlformats.org/officeDocument/2006/relationships/image" Target="../media/image8.wmf"/></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7.xml"/><Relationship Id="rId1" Type="http://schemas.openxmlformats.org/officeDocument/2006/relationships/vmlDrawing" Target="../drawings/vmlDrawing8.vml"/><Relationship Id="rId4" Type="http://schemas.openxmlformats.org/officeDocument/2006/relationships/image" Target="../media/image8.wmf"/></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7.xml"/><Relationship Id="rId1" Type="http://schemas.openxmlformats.org/officeDocument/2006/relationships/vmlDrawing" Target="../drawings/vmlDrawing9.vml"/><Relationship Id="rId4" Type="http://schemas.openxmlformats.org/officeDocument/2006/relationships/image" Target="../media/image8.wmf"/></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7.xml"/><Relationship Id="rId1" Type="http://schemas.openxmlformats.org/officeDocument/2006/relationships/vmlDrawing" Target="../drawings/vmlDrawing10.vml"/><Relationship Id="rId4" Type="http://schemas.openxmlformats.org/officeDocument/2006/relationships/image" Target="../media/image8.wmf"/></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7.xml"/><Relationship Id="rId1" Type="http://schemas.openxmlformats.org/officeDocument/2006/relationships/vmlDrawing" Target="../drawings/vmlDrawing11.vml"/><Relationship Id="rId4" Type="http://schemas.openxmlformats.org/officeDocument/2006/relationships/image" Target="../media/image8.wmf"/></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image" Target="../media/image3.wmf"/><Relationship Id="rId5" Type="http://schemas.openxmlformats.org/officeDocument/2006/relationships/oleObject" Target="../embeddings/oleObject17.bin"/><Relationship Id="rId4" Type="http://schemas.openxmlformats.org/officeDocument/2006/relationships/image" Target="../media/image2.wmf"/></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image" Target="../media/image3.wmf"/><Relationship Id="rId5" Type="http://schemas.openxmlformats.org/officeDocument/2006/relationships/oleObject" Target="../embeddings/oleObject19.bin"/><Relationship Id="rId4" Type="http://schemas.openxmlformats.org/officeDocument/2006/relationships/image" Target="../media/image2.wmf"/></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7.xml"/><Relationship Id="rId1" Type="http://schemas.openxmlformats.org/officeDocument/2006/relationships/vmlDrawing" Target="../drawings/vmlDrawing14.vml"/><Relationship Id="rId4" Type="http://schemas.openxmlformats.org/officeDocument/2006/relationships/image" Target="../media/image8.wmf"/></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Layout" Target="../slideLayouts/slideLayout7.xml"/><Relationship Id="rId1" Type="http://schemas.openxmlformats.org/officeDocument/2006/relationships/vmlDrawing" Target="../drawings/vmlDrawing15.vml"/><Relationship Id="rId4" Type="http://schemas.openxmlformats.org/officeDocument/2006/relationships/image" Target="../media/image8.wmf"/></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image" Target="../media/image3.wmf"/><Relationship Id="rId5" Type="http://schemas.openxmlformats.org/officeDocument/2006/relationships/oleObject" Target="../embeddings/oleObject23.bin"/><Relationship Id="rId4" Type="http://schemas.openxmlformats.org/officeDocument/2006/relationships/image" Target="../media/image2.wmf"/></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3.wmf"/><Relationship Id="rId5" Type="http://schemas.openxmlformats.org/officeDocument/2006/relationships/oleObject" Target="../embeddings/oleObject3.bin"/><Relationship Id="rId4" Type="http://schemas.openxmlformats.org/officeDocument/2006/relationships/image" Target="../media/image2.wmf"/></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Layout" Target="../slideLayouts/slideLayout7.xml"/><Relationship Id="rId1" Type="http://schemas.openxmlformats.org/officeDocument/2006/relationships/vmlDrawing" Target="../drawings/vmlDrawing17.vml"/><Relationship Id="rId4" Type="http://schemas.openxmlformats.org/officeDocument/2006/relationships/image" Target="../media/image9.wmf"/></Relationships>
</file>

<file path=ppt/slides/_rels/slide31.xml.rels><?xml version="1.0" encoding="UTF-8" standalone="yes"?>
<Relationships xmlns="http://schemas.openxmlformats.org/package/2006/relationships"><Relationship Id="rId8" Type="http://schemas.openxmlformats.org/officeDocument/2006/relationships/image" Target="../media/image11.wmf"/><Relationship Id="rId3" Type="http://schemas.openxmlformats.org/officeDocument/2006/relationships/oleObject" Target="../embeddings/oleObject25.bin"/><Relationship Id="rId7" Type="http://schemas.openxmlformats.org/officeDocument/2006/relationships/oleObject" Target="../embeddings/oleObject27.bin"/><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image" Target="../media/image9.wmf"/><Relationship Id="rId5" Type="http://schemas.openxmlformats.org/officeDocument/2006/relationships/oleObject" Target="../embeddings/oleObject26.bin"/><Relationship Id="rId4" Type="http://schemas.openxmlformats.org/officeDocument/2006/relationships/image" Target="../media/image10.wmf"/></Relationships>
</file>

<file path=ppt/slides/_rels/slide32.xml.rels><?xml version="1.0" encoding="UTF-8" standalone="yes"?>
<Relationships xmlns="http://schemas.openxmlformats.org/package/2006/relationships"><Relationship Id="rId8" Type="http://schemas.openxmlformats.org/officeDocument/2006/relationships/image" Target="../media/image11.wmf"/><Relationship Id="rId3" Type="http://schemas.openxmlformats.org/officeDocument/2006/relationships/oleObject" Target="../embeddings/oleObject28.bin"/><Relationship Id="rId7" Type="http://schemas.openxmlformats.org/officeDocument/2006/relationships/oleObject" Target="../embeddings/oleObject30.bin"/><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image" Target="../media/image9.wmf"/><Relationship Id="rId5" Type="http://schemas.openxmlformats.org/officeDocument/2006/relationships/oleObject" Target="../embeddings/oleObject29.bin"/><Relationship Id="rId4" Type="http://schemas.openxmlformats.org/officeDocument/2006/relationships/image" Target="../media/image10.wmf"/></Relationships>
</file>

<file path=ppt/slides/_rels/slide33.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31.bin"/><Relationship Id="rId7" Type="http://schemas.openxmlformats.org/officeDocument/2006/relationships/oleObject" Target="../embeddings/oleObject33.bin"/><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image" Target="../media/image10.wmf"/><Relationship Id="rId5" Type="http://schemas.openxmlformats.org/officeDocument/2006/relationships/oleObject" Target="../embeddings/oleObject32.bin"/><Relationship Id="rId10" Type="http://schemas.openxmlformats.org/officeDocument/2006/relationships/image" Target="../media/image11.wmf"/><Relationship Id="rId4" Type="http://schemas.openxmlformats.org/officeDocument/2006/relationships/image" Target="../media/image12.wmf"/><Relationship Id="rId9" Type="http://schemas.openxmlformats.org/officeDocument/2006/relationships/oleObject" Target="../embeddings/oleObject34.bin"/></Relationships>
</file>

<file path=ppt/slides/_rels/slide34.xml.rels><?xml version="1.0" encoding="UTF-8" standalone="yes"?>
<Relationships xmlns="http://schemas.openxmlformats.org/package/2006/relationships"><Relationship Id="rId8" Type="http://schemas.openxmlformats.org/officeDocument/2006/relationships/image" Target="../media/image12.wmf"/><Relationship Id="rId13" Type="http://schemas.openxmlformats.org/officeDocument/2006/relationships/oleObject" Target="../embeddings/oleObject40.bin"/><Relationship Id="rId3" Type="http://schemas.openxmlformats.org/officeDocument/2006/relationships/oleObject" Target="../embeddings/oleObject35.bin"/><Relationship Id="rId7" Type="http://schemas.openxmlformats.org/officeDocument/2006/relationships/oleObject" Target="../embeddings/oleObject37.bin"/><Relationship Id="rId12" Type="http://schemas.openxmlformats.org/officeDocument/2006/relationships/image" Target="../media/image9.wmf"/><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image" Target="../media/image14.wmf"/><Relationship Id="rId11" Type="http://schemas.openxmlformats.org/officeDocument/2006/relationships/oleObject" Target="../embeddings/oleObject39.bin"/><Relationship Id="rId5" Type="http://schemas.openxmlformats.org/officeDocument/2006/relationships/oleObject" Target="../embeddings/oleObject36.bin"/><Relationship Id="rId10" Type="http://schemas.openxmlformats.org/officeDocument/2006/relationships/image" Target="../media/image10.wmf"/><Relationship Id="rId4" Type="http://schemas.openxmlformats.org/officeDocument/2006/relationships/image" Target="../media/image13.wmf"/><Relationship Id="rId9" Type="http://schemas.openxmlformats.org/officeDocument/2006/relationships/oleObject" Target="../embeddings/oleObject38.bin"/><Relationship Id="rId14" Type="http://schemas.openxmlformats.org/officeDocument/2006/relationships/image" Target="../media/image11.wmf"/></Relationships>
</file>

<file path=ppt/slides/_rels/slide35.xml.rels><?xml version="1.0" encoding="UTF-8" standalone="yes"?>
<Relationships xmlns="http://schemas.openxmlformats.org/package/2006/relationships"><Relationship Id="rId8" Type="http://schemas.openxmlformats.org/officeDocument/2006/relationships/image" Target="../media/image12.wmf"/><Relationship Id="rId13" Type="http://schemas.openxmlformats.org/officeDocument/2006/relationships/oleObject" Target="../embeddings/oleObject46.bin"/><Relationship Id="rId3" Type="http://schemas.openxmlformats.org/officeDocument/2006/relationships/oleObject" Target="../embeddings/oleObject41.bin"/><Relationship Id="rId7" Type="http://schemas.openxmlformats.org/officeDocument/2006/relationships/oleObject" Target="../embeddings/oleObject43.bin"/><Relationship Id="rId12" Type="http://schemas.openxmlformats.org/officeDocument/2006/relationships/image" Target="../media/image9.wmf"/><Relationship Id="rId2" Type="http://schemas.openxmlformats.org/officeDocument/2006/relationships/slideLayout" Target="../slideLayouts/slideLayout7.xml"/><Relationship Id="rId1" Type="http://schemas.openxmlformats.org/officeDocument/2006/relationships/vmlDrawing" Target="../drawings/vmlDrawing22.vml"/><Relationship Id="rId6" Type="http://schemas.openxmlformats.org/officeDocument/2006/relationships/image" Target="../media/image14.wmf"/><Relationship Id="rId11" Type="http://schemas.openxmlformats.org/officeDocument/2006/relationships/oleObject" Target="../embeddings/oleObject45.bin"/><Relationship Id="rId5" Type="http://schemas.openxmlformats.org/officeDocument/2006/relationships/oleObject" Target="../embeddings/oleObject42.bin"/><Relationship Id="rId10" Type="http://schemas.openxmlformats.org/officeDocument/2006/relationships/image" Target="../media/image10.wmf"/><Relationship Id="rId4" Type="http://schemas.openxmlformats.org/officeDocument/2006/relationships/image" Target="../media/image13.wmf"/><Relationship Id="rId9" Type="http://schemas.openxmlformats.org/officeDocument/2006/relationships/oleObject" Target="../embeddings/oleObject44.bin"/><Relationship Id="rId14" Type="http://schemas.openxmlformats.org/officeDocument/2006/relationships/image" Target="../media/image11.wmf"/></Relationships>
</file>

<file path=ppt/slides/_rels/slide36.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3.wmf"/><Relationship Id="rId5" Type="http://schemas.openxmlformats.org/officeDocument/2006/relationships/oleObject" Target="../embeddings/oleObject5.bin"/><Relationship Id="rId4" Type="http://schemas.openxmlformats.org/officeDocument/2006/relationships/image" Target="../media/image2.wmf"/></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3.wmf"/><Relationship Id="rId5" Type="http://schemas.openxmlformats.org/officeDocument/2006/relationships/oleObject" Target="../embeddings/oleObject7.bin"/><Relationship Id="rId4" Type="http://schemas.openxmlformats.org/officeDocument/2006/relationships/image" Target="../media/image2.wmf"/></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3.wmf"/><Relationship Id="rId5" Type="http://schemas.openxmlformats.org/officeDocument/2006/relationships/oleObject" Target="../embeddings/oleObject9.bin"/><Relationship Id="rId4" Type="http://schemas.openxmlformats.org/officeDocument/2006/relationships/image" Target="../media/image2.wmf"/></Relationships>
</file>

<file path=ppt/slides/_rels/slide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Review: Random Variables, Sampling, Estimation, and Inference</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172132007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bwMode="auto">
          <a:xfrm>
            <a:off x="496800" y="698400"/>
            <a:ext cx="8296275" cy="4780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185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9</a:t>
            </a:r>
          </a:p>
        </p:txBody>
      </p:sp>
      <p:sp>
        <p:nvSpPr>
          <p:cNvPr id="121863"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t>Even when the number of degrees of freedom is small, as in this case, the distributions are very similar.</a:t>
            </a:r>
            <a:endParaRPr lang="en-GB" sz="1500" b="1">
              <a:latin typeface="Times New Roman" pitchFamily="18" charset="0"/>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i="1" dirty="0"/>
              <a:t>t</a:t>
            </a:r>
            <a:r>
              <a:rPr lang="en-GB" sz="1800" b="1" dirty="0"/>
              <a:t> TEST OF A HYPOTHESIS RELATING TO A POPULATION MEAN</a:t>
            </a:r>
            <a:endParaRPr lang="en-GB" sz="1600" dirty="0">
              <a:latin typeface="Times New Roman" pitchFamily="18" charset="0"/>
            </a:endParaRPr>
          </a:p>
        </p:txBody>
      </p:sp>
      <p:pic>
        <p:nvPicPr>
          <p:cNvPr id="121878" name="Picture 2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 Box 7"/>
          <p:cNvSpPr txBox="1">
            <a:spLocks noChangeArrowheads="1"/>
          </p:cNvSpPr>
          <p:nvPr/>
        </p:nvSpPr>
        <p:spPr bwMode="auto">
          <a:xfrm>
            <a:off x="6781800" y="1828800"/>
            <a:ext cx="9906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1800" b="1"/>
              <a:t>normal</a:t>
            </a:r>
          </a:p>
        </p:txBody>
      </p:sp>
      <p:sp>
        <p:nvSpPr>
          <p:cNvPr id="17" name="Line 10"/>
          <p:cNvSpPr>
            <a:spLocks noChangeShapeType="1"/>
          </p:cNvSpPr>
          <p:nvPr/>
        </p:nvSpPr>
        <p:spPr bwMode="auto">
          <a:xfrm>
            <a:off x="6019800" y="1981200"/>
            <a:ext cx="533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Line 11"/>
          <p:cNvSpPr>
            <a:spLocks noChangeShapeType="1"/>
          </p:cNvSpPr>
          <p:nvPr/>
        </p:nvSpPr>
        <p:spPr bwMode="auto">
          <a:xfrm>
            <a:off x="6019800" y="2311400"/>
            <a:ext cx="533400" cy="0"/>
          </a:xfrm>
          <a:prstGeom prst="line">
            <a:avLst/>
          </a:prstGeom>
          <a:noFill/>
          <a:ln w="254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Text Box 13"/>
          <p:cNvSpPr txBox="1">
            <a:spLocks noChangeArrowheads="1"/>
          </p:cNvSpPr>
          <p:nvPr/>
        </p:nvSpPr>
        <p:spPr bwMode="auto">
          <a:xfrm>
            <a:off x="6781800" y="2163763"/>
            <a:ext cx="990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1800" b="1" i="1">
                <a:solidFill>
                  <a:srgbClr val="FF0000"/>
                </a:solidFill>
              </a:rPr>
              <a:t>t</a:t>
            </a:r>
            <a:r>
              <a:rPr lang="en-US" sz="1800" b="1">
                <a:solidFill>
                  <a:srgbClr val="FF0000"/>
                </a:solidFill>
              </a:rPr>
              <a:t>, 10 d.f.</a:t>
            </a:r>
            <a:endParaRPr lang="en-US" sz="1800" b="1" i="1"/>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bwMode="auto">
          <a:xfrm>
            <a:off x="496800" y="698400"/>
            <a:ext cx="8296275" cy="4780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878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10</a:t>
            </a:r>
          </a:p>
        </p:txBody>
      </p:sp>
      <p:sp>
        <p:nvSpPr>
          <p:cNvPr id="11878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t>Here is another </a:t>
            </a:r>
            <a:r>
              <a:rPr lang="en-GB" sz="1500" b="1" i="1"/>
              <a:t>t</a:t>
            </a:r>
            <a:r>
              <a:rPr lang="en-GB" sz="1500" b="1"/>
              <a:t> distribution, this time with only 5 degrees of freedom.  It is still very similar to a normal distribution.</a:t>
            </a:r>
            <a:endParaRPr lang="en-GB" sz="1500" b="1">
              <a:latin typeface="Times New Roman" pitchFamily="18" charset="0"/>
            </a:endParaRP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i="1" dirty="0"/>
              <a:t>t</a:t>
            </a:r>
            <a:r>
              <a:rPr lang="en-GB" sz="1800" b="1" dirty="0"/>
              <a:t> TEST OF A HYPOTHESIS RELATING TO A POPULATION MEAN</a:t>
            </a:r>
            <a:endParaRPr lang="en-GB" sz="1600" dirty="0">
              <a:latin typeface="Times New Roman" pitchFamily="18" charset="0"/>
            </a:endParaRPr>
          </a:p>
        </p:txBody>
      </p:sp>
      <p:sp>
        <p:nvSpPr>
          <p:cNvPr id="19" name="Text Box 7"/>
          <p:cNvSpPr txBox="1">
            <a:spLocks noChangeArrowheads="1"/>
          </p:cNvSpPr>
          <p:nvPr/>
        </p:nvSpPr>
        <p:spPr bwMode="auto">
          <a:xfrm>
            <a:off x="6781800" y="1828800"/>
            <a:ext cx="9906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1800" b="1"/>
              <a:t>normal</a:t>
            </a:r>
          </a:p>
        </p:txBody>
      </p:sp>
      <p:sp>
        <p:nvSpPr>
          <p:cNvPr id="20" name="Line 10"/>
          <p:cNvSpPr>
            <a:spLocks noChangeShapeType="1"/>
          </p:cNvSpPr>
          <p:nvPr/>
        </p:nvSpPr>
        <p:spPr bwMode="auto">
          <a:xfrm>
            <a:off x="6019800" y="1981200"/>
            <a:ext cx="533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Line 11"/>
          <p:cNvSpPr>
            <a:spLocks noChangeShapeType="1"/>
          </p:cNvSpPr>
          <p:nvPr/>
        </p:nvSpPr>
        <p:spPr bwMode="auto">
          <a:xfrm>
            <a:off x="6019800" y="2311400"/>
            <a:ext cx="533400" cy="0"/>
          </a:xfrm>
          <a:prstGeom prst="line">
            <a:avLst/>
          </a:prstGeom>
          <a:noFill/>
          <a:ln w="254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Line 12"/>
          <p:cNvSpPr>
            <a:spLocks noChangeShapeType="1"/>
          </p:cNvSpPr>
          <p:nvPr/>
        </p:nvSpPr>
        <p:spPr bwMode="auto">
          <a:xfrm>
            <a:off x="6019800" y="2649538"/>
            <a:ext cx="533400" cy="0"/>
          </a:xfrm>
          <a:prstGeom prst="line">
            <a:avLst/>
          </a:prstGeom>
          <a:noFill/>
          <a:ln w="25400">
            <a:solidFill>
              <a:srgbClr val="0066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 name="Text Box 13"/>
          <p:cNvSpPr txBox="1">
            <a:spLocks noChangeArrowheads="1"/>
          </p:cNvSpPr>
          <p:nvPr/>
        </p:nvSpPr>
        <p:spPr bwMode="auto">
          <a:xfrm>
            <a:off x="6781800" y="2163763"/>
            <a:ext cx="990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1800" b="1" i="1">
                <a:solidFill>
                  <a:srgbClr val="FF0000"/>
                </a:solidFill>
              </a:rPr>
              <a:t>t</a:t>
            </a:r>
            <a:r>
              <a:rPr lang="en-US" sz="1800" b="1">
                <a:solidFill>
                  <a:srgbClr val="FF0000"/>
                </a:solidFill>
              </a:rPr>
              <a:t>, 10 d.f.</a:t>
            </a:r>
            <a:endParaRPr lang="en-US" sz="1800" b="1" i="1"/>
          </a:p>
        </p:txBody>
      </p:sp>
      <p:sp>
        <p:nvSpPr>
          <p:cNvPr id="24" name="Text Box 14"/>
          <p:cNvSpPr txBox="1">
            <a:spLocks noChangeArrowheads="1"/>
          </p:cNvSpPr>
          <p:nvPr/>
        </p:nvSpPr>
        <p:spPr bwMode="auto">
          <a:xfrm>
            <a:off x="6781800" y="2514600"/>
            <a:ext cx="9906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1800" b="1" i="1">
                <a:solidFill>
                  <a:srgbClr val="0066CC"/>
                </a:solidFill>
              </a:rPr>
              <a:t>t</a:t>
            </a:r>
            <a:r>
              <a:rPr lang="en-US" sz="1800" b="1">
                <a:solidFill>
                  <a:srgbClr val="0066CC"/>
                </a:solidFill>
              </a:rPr>
              <a:t>, 5 d.f.</a:t>
            </a:r>
            <a:endParaRPr lang="en-US" sz="1800" b="1" i="1">
              <a:solidFill>
                <a:srgbClr val="0066CC"/>
              </a:solidFill>
            </a:endParaRPr>
          </a:p>
        </p:txBody>
      </p:sp>
      <p:pic>
        <p:nvPicPr>
          <p:cNvPr id="25" name="Picture 2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769303"/>
          </a:xfrm>
          <a:prstGeom prst="rect">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cap="flat" cmpd="sng">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bwMode="auto">
          <a:xfrm>
            <a:off x="496800" y="698400"/>
            <a:ext cx="8296275" cy="4780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288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11</a:t>
            </a:r>
          </a:p>
        </p:txBody>
      </p:sp>
      <p:sp>
        <p:nvSpPr>
          <p:cNvPr id="12288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t>So why do we make such a fuss about referring to the </a:t>
            </a:r>
            <a:r>
              <a:rPr lang="en-GB" sz="1500" b="1" i="1"/>
              <a:t>t</a:t>
            </a:r>
            <a:r>
              <a:rPr lang="en-GB" sz="1500" b="1"/>
              <a:t> distribution rather than the normal distribution?  Would it really matter if we always used 1.96 for the 5% test and 2.58 for the 1% test?</a:t>
            </a:r>
            <a:endParaRPr lang="en-GB" sz="1500" b="1">
              <a:latin typeface="Times New Roman" pitchFamily="18" charset="0"/>
            </a:endParaRP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i="1" dirty="0"/>
              <a:t>t</a:t>
            </a:r>
            <a:r>
              <a:rPr lang="en-GB" sz="1800" b="1" dirty="0"/>
              <a:t> TEST OF A HYPOTHESIS RELATING TO A POPULATION MEAN</a:t>
            </a:r>
            <a:endParaRPr lang="en-GB" sz="1600" dirty="0">
              <a:latin typeface="Times New Roman" pitchFamily="18" charset="0"/>
            </a:endParaRPr>
          </a:p>
        </p:txBody>
      </p:sp>
      <p:sp>
        <p:nvSpPr>
          <p:cNvPr id="19" name="Text Box 7"/>
          <p:cNvSpPr txBox="1">
            <a:spLocks noChangeArrowheads="1"/>
          </p:cNvSpPr>
          <p:nvPr/>
        </p:nvSpPr>
        <p:spPr bwMode="auto">
          <a:xfrm>
            <a:off x="6781800" y="1828800"/>
            <a:ext cx="9906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1800" b="1"/>
              <a:t>normal</a:t>
            </a:r>
          </a:p>
        </p:txBody>
      </p:sp>
      <p:sp>
        <p:nvSpPr>
          <p:cNvPr id="20" name="Line 10"/>
          <p:cNvSpPr>
            <a:spLocks noChangeShapeType="1"/>
          </p:cNvSpPr>
          <p:nvPr/>
        </p:nvSpPr>
        <p:spPr bwMode="auto">
          <a:xfrm>
            <a:off x="6019800" y="1981200"/>
            <a:ext cx="533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Line 11"/>
          <p:cNvSpPr>
            <a:spLocks noChangeShapeType="1"/>
          </p:cNvSpPr>
          <p:nvPr/>
        </p:nvSpPr>
        <p:spPr bwMode="auto">
          <a:xfrm>
            <a:off x="6019800" y="2311400"/>
            <a:ext cx="533400" cy="0"/>
          </a:xfrm>
          <a:prstGeom prst="line">
            <a:avLst/>
          </a:prstGeom>
          <a:noFill/>
          <a:ln w="254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Line 12"/>
          <p:cNvSpPr>
            <a:spLocks noChangeShapeType="1"/>
          </p:cNvSpPr>
          <p:nvPr/>
        </p:nvSpPr>
        <p:spPr bwMode="auto">
          <a:xfrm>
            <a:off x="6019800" y="2649538"/>
            <a:ext cx="533400" cy="0"/>
          </a:xfrm>
          <a:prstGeom prst="line">
            <a:avLst/>
          </a:prstGeom>
          <a:noFill/>
          <a:ln w="25400">
            <a:solidFill>
              <a:srgbClr val="0066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 name="Text Box 13"/>
          <p:cNvSpPr txBox="1">
            <a:spLocks noChangeArrowheads="1"/>
          </p:cNvSpPr>
          <p:nvPr/>
        </p:nvSpPr>
        <p:spPr bwMode="auto">
          <a:xfrm>
            <a:off x="6781800" y="2163763"/>
            <a:ext cx="990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1800" b="1" i="1">
                <a:solidFill>
                  <a:srgbClr val="FF0000"/>
                </a:solidFill>
              </a:rPr>
              <a:t>t</a:t>
            </a:r>
            <a:r>
              <a:rPr lang="en-US" sz="1800" b="1">
                <a:solidFill>
                  <a:srgbClr val="FF0000"/>
                </a:solidFill>
              </a:rPr>
              <a:t>, 10 d.f.</a:t>
            </a:r>
            <a:endParaRPr lang="en-US" sz="1800" b="1" i="1"/>
          </a:p>
        </p:txBody>
      </p:sp>
      <p:sp>
        <p:nvSpPr>
          <p:cNvPr id="24" name="Text Box 14"/>
          <p:cNvSpPr txBox="1">
            <a:spLocks noChangeArrowheads="1"/>
          </p:cNvSpPr>
          <p:nvPr/>
        </p:nvSpPr>
        <p:spPr bwMode="auto">
          <a:xfrm>
            <a:off x="6781800" y="2514600"/>
            <a:ext cx="9906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1800" b="1" i="1">
                <a:solidFill>
                  <a:srgbClr val="0066CC"/>
                </a:solidFill>
              </a:rPr>
              <a:t>t</a:t>
            </a:r>
            <a:r>
              <a:rPr lang="en-US" sz="1800" b="1">
                <a:solidFill>
                  <a:srgbClr val="0066CC"/>
                </a:solidFill>
              </a:rPr>
              <a:t>, 5 d.f.</a:t>
            </a:r>
            <a:endParaRPr lang="en-US" sz="1800" b="1" i="1">
              <a:solidFill>
                <a:srgbClr val="0066CC"/>
              </a:solidFill>
            </a:endParaRPr>
          </a:p>
        </p:txBody>
      </p:sp>
      <p:pic>
        <p:nvPicPr>
          <p:cNvPr id="25" name="Picture 2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769303"/>
          </a:xfrm>
          <a:prstGeom prst="rect">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cap="flat" cmpd="sng">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bwMode="auto">
          <a:xfrm>
            <a:off x="496800" y="698400"/>
            <a:ext cx="8296275" cy="4780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390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12</a:t>
            </a:r>
          </a:p>
        </p:txBody>
      </p:sp>
      <p:sp>
        <p:nvSpPr>
          <p:cNvPr id="12390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t>The answer is that it does make a difference.  Although the distributions are generally quite similar, the </a:t>
            </a:r>
            <a:r>
              <a:rPr lang="en-GB" sz="1500" b="1" i="1"/>
              <a:t>t</a:t>
            </a:r>
            <a:r>
              <a:rPr lang="en-GB" sz="1500" b="1"/>
              <a:t> distribution has longer tails than the normal distribution, the difference being the greater, the smaller the number of degrees of freedom.</a:t>
            </a:r>
            <a:endParaRPr lang="en-GB" sz="1500" b="1">
              <a:latin typeface="Times New Roman" pitchFamily="18" charset="0"/>
            </a:endParaRPr>
          </a:p>
        </p:txBody>
      </p:sp>
      <p:sp>
        <p:nvSpPr>
          <p:cNvPr id="123911" name="Text Box 7"/>
          <p:cNvSpPr txBox="1">
            <a:spLocks noChangeArrowheads="1"/>
          </p:cNvSpPr>
          <p:nvPr/>
        </p:nvSpPr>
        <p:spPr bwMode="auto">
          <a:xfrm>
            <a:off x="6781800" y="1828800"/>
            <a:ext cx="9906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1800" b="1"/>
              <a:t>normal</a:t>
            </a:r>
          </a:p>
        </p:txBody>
      </p:sp>
      <p:sp>
        <p:nvSpPr>
          <p:cNvPr id="123914" name="Line 10"/>
          <p:cNvSpPr>
            <a:spLocks noChangeShapeType="1"/>
          </p:cNvSpPr>
          <p:nvPr/>
        </p:nvSpPr>
        <p:spPr bwMode="auto">
          <a:xfrm>
            <a:off x="6019800" y="1981200"/>
            <a:ext cx="533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3915" name="Line 11"/>
          <p:cNvSpPr>
            <a:spLocks noChangeShapeType="1"/>
          </p:cNvSpPr>
          <p:nvPr/>
        </p:nvSpPr>
        <p:spPr bwMode="auto">
          <a:xfrm>
            <a:off x="6019800" y="2311400"/>
            <a:ext cx="533400" cy="0"/>
          </a:xfrm>
          <a:prstGeom prst="line">
            <a:avLst/>
          </a:prstGeom>
          <a:noFill/>
          <a:ln w="254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3916" name="Line 12"/>
          <p:cNvSpPr>
            <a:spLocks noChangeShapeType="1"/>
          </p:cNvSpPr>
          <p:nvPr/>
        </p:nvSpPr>
        <p:spPr bwMode="auto">
          <a:xfrm>
            <a:off x="6019800" y="2649538"/>
            <a:ext cx="533400" cy="0"/>
          </a:xfrm>
          <a:prstGeom prst="line">
            <a:avLst/>
          </a:prstGeom>
          <a:noFill/>
          <a:ln w="25400">
            <a:solidFill>
              <a:srgbClr val="0066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3917" name="Text Box 13"/>
          <p:cNvSpPr txBox="1">
            <a:spLocks noChangeArrowheads="1"/>
          </p:cNvSpPr>
          <p:nvPr/>
        </p:nvSpPr>
        <p:spPr bwMode="auto">
          <a:xfrm>
            <a:off x="6781800" y="2163763"/>
            <a:ext cx="990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1800" b="1" i="1">
                <a:solidFill>
                  <a:srgbClr val="FF0000"/>
                </a:solidFill>
              </a:rPr>
              <a:t>t</a:t>
            </a:r>
            <a:r>
              <a:rPr lang="en-US" sz="1800" b="1">
                <a:solidFill>
                  <a:srgbClr val="FF0000"/>
                </a:solidFill>
              </a:rPr>
              <a:t>, 10 d.f.</a:t>
            </a:r>
            <a:endParaRPr lang="en-US" sz="1800" b="1" i="1"/>
          </a:p>
        </p:txBody>
      </p:sp>
      <p:sp>
        <p:nvSpPr>
          <p:cNvPr id="123918" name="Text Box 14"/>
          <p:cNvSpPr txBox="1">
            <a:spLocks noChangeArrowheads="1"/>
          </p:cNvSpPr>
          <p:nvPr/>
        </p:nvSpPr>
        <p:spPr bwMode="auto">
          <a:xfrm>
            <a:off x="6781800" y="2514600"/>
            <a:ext cx="9906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1800" b="1" i="1">
                <a:solidFill>
                  <a:srgbClr val="0066CC"/>
                </a:solidFill>
              </a:rPr>
              <a:t>t</a:t>
            </a:r>
            <a:r>
              <a:rPr lang="en-US" sz="1800" b="1">
                <a:solidFill>
                  <a:srgbClr val="0066CC"/>
                </a:solidFill>
              </a:rPr>
              <a:t>, 5 d.f.</a:t>
            </a:r>
            <a:endParaRPr lang="en-US" sz="1800" b="1" i="1">
              <a:solidFill>
                <a:srgbClr val="0066CC"/>
              </a:solidFill>
            </a:endParaRP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i="1" dirty="0"/>
              <a:t>t</a:t>
            </a:r>
            <a:r>
              <a:rPr lang="en-GB" sz="1800" b="1" dirty="0"/>
              <a:t> TEST OF A HYPOTHESIS RELATING TO A POPULATION MEAN</a:t>
            </a:r>
            <a:endParaRPr lang="en-GB" sz="1600" dirty="0">
              <a:latin typeface="Times New Roman" pitchFamily="18" charset="0"/>
            </a:endParaRPr>
          </a:p>
        </p:txBody>
      </p:sp>
      <p:pic>
        <p:nvPicPr>
          <p:cNvPr id="123925" name="Picture 2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769303"/>
          </a:xfrm>
          <a:prstGeom prst="rect">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cap="flat" cmpd="sng">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bwMode="auto">
          <a:xfrm>
            <a:off x="496800" y="698400"/>
            <a:ext cx="8296275" cy="4780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493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13</a:t>
            </a:r>
          </a:p>
        </p:txBody>
      </p:sp>
      <p:sp>
        <p:nvSpPr>
          <p:cNvPr id="12493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t>As a consequence, the probability of obtaining a high test statistic on a pure chance basis is greater with a </a:t>
            </a:r>
            <a:r>
              <a:rPr lang="en-GB" sz="1500" b="1" i="1"/>
              <a:t>t</a:t>
            </a:r>
            <a:r>
              <a:rPr lang="en-GB" sz="1500" b="1"/>
              <a:t> distribution than with a normal distribution.</a:t>
            </a:r>
            <a:endParaRPr lang="en-GB" sz="1500" b="1">
              <a:latin typeface="Times New Roman" pitchFamily="18" charset="0"/>
            </a:endParaRP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i="1" dirty="0"/>
              <a:t>t</a:t>
            </a:r>
            <a:r>
              <a:rPr lang="en-GB" sz="1800" b="1" dirty="0"/>
              <a:t> TEST OF A HYPOTHESIS RELATING TO A POPULATION MEAN</a:t>
            </a:r>
            <a:endParaRPr lang="en-GB" sz="1600" dirty="0">
              <a:latin typeface="Times New Roman" pitchFamily="18" charset="0"/>
            </a:endParaRPr>
          </a:p>
        </p:txBody>
      </p:sp>
      <p:sp>
        <p:nvSpPr>
          <p:cNvPr id="22" name="Text Box 7"/>
          <p:cNvSpPr txBox="1">
            <a:spLocks noChangeArrowheads="1"/>
          </p:cNvSpPr>
          <p:nvPr/>
        </p:nvSpPr>
        <p:spPr bwMode="auto">
          <a:xfrm>
            <a:off x="7086600" y="1038225"/>
            <a:ext cx="9906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1800" b="1"/>
              <a:t>normal</a:t>
            </a:r>
          </a:p>
        </p:txBody>
      </p:sp>
      <p:sp>
        <p:nvSpPr>
          <p:cNvPr id="23" name="Line 10"/>
          <p:cNvSpPr>
            <a:spLocks noChangeShapeType="1"/>
          </p:cNvSpPr>
          <p:nvPr/>
        </p:nvSpPr>
        <p:spPr bwMode="auto">
          <a:xfrm>
            <a:off x="6324600" y="1190625"/>
            <a:ext cx="533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Line 11"/>
          <p:cNvSpPr>
            <a:spLocks noChangeShapeType="1"/>
          </p:cNvSpPr>
          <p:nvPr/>
        </p:nvSpPr>
        <p:spPr bwMode="auto">
          <a:xfrm>
            <a:off x="6324600" y="1520825"/>
            <a:ext cx="533400" cy="0"/>
          </a:xfrm>
          <a:prstGeom prst="line">
            <a:avLst/>
          </a:prstGeom>
          <a:noFill/>
          <a:ln w="254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 name="Line 12"/>
          <p:cNvSpPr>
            <a:spLocks noChangeShapeType="1"/>
          </p:cNvSpPr>
          <p:nvPr/>
        </p:nvSpPr>
        <p:spPr bwMode="auto">
          <a:xfrm>
            <a:off x="6324600" y="1858963"/>
            <a:ext cx="533400" cy="0"/>
          </a:xfrm>
          <a:prstGeom prst="line">
            <a:avLst/>
          </a:prstGeom>
          <a:noFill/>
          <a:ln w="25400">
            <a:solidFill>
              <a:srgbClr val="0066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 name="Text Box 13"/>
          <p:cNvSpPr txBox="1">
            <a:spLocks noChangeArrowheads="1"/>
          </p:cNvSpPr>
          <p:nvPr/>
        </p:nvSpPr>
        <p:spPr bwMode="auto">
          <a:xfrm>
            <a:off x="7086600" y="1373188"/>
            <a:ext cx="990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1800" b="1" i="1">
                <a:solidFill>
                  <a:srgbClr val="FF0000"/>
                </a:solidFill>
              </a:rPr>
              <a:t>t</a:t>
            </a:r>
            <a:r>
              <a:rPr lang="en-US" sz="1800" b="1">
                <a:solidFill>
                  <a:srgbClr val="FF0000"/>
                </a:solidFill>
              </a:rPr>
              <a:t>, 10 d.f.</a:t>
            </a:r>
            <a:endParaRPr lang="en-US" sz="1800" b="1" i="1"/>
          </a:p>
        </p:txBody>
      </p:sp>
      <p:sp>
        <p:nvSpPr>
          <p:cNvPr id="27" name="Text Box 14"/>
          <p:cNvSpPr txBox="1">
            <a:spLocks noChangeArrowheads="1"/>
          </p:cNvSpPr>
          <p:nvPr/>
        </p:nvSpPr>
        <p:spPr bwMode="auto">
          <a:xfrm>
            <a:off x="7086600" y="1724025"/>
            <a:ext cx="9906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1800" b="1" i="1">
                <a:solidFill>
                  <a:srgbClr val="0066CC"/>
                </a:solidFill>
              </a:rPr>
              <a:t>t</a:t>
            </a:r>
            <a:r>
              <a:rPr lang="en-US" sz="1800" b="1">
                <a:solidFill>
                  <a:srgbClr val="0066CC"/>
                </a:solidFill>
              </a:rPr>
              <a:t>, 5 d.f.</a:t>
            </a:r>
            <a:endParaRPr lang="en-US" sz="1800" b="1" i="1">
              <a:solidFill>
                <a:srgbClr val="0066CC"/>
              </a:solidFill>
            </a:endParaRPr>
          </a:p>
        </p:txBody>
      </p:sp>
      <p:pic>
        <p:nvPicPr>
          <p:cNvPr id="20173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bwMode="auto">
          <a:xfrm>
            <a:off x="496800" y="698400"/>
            <a:ext cx="8296275" cy="4780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5956"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14</a:t>
            </a:r>
          </a:p>
        </p:txBody>
      </p:sp>
      <p:sp>
        <p:nvSpPr>
          <p:cNvPr id="125958"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t>This means that the rejection regions have to start more standard deviations away from zero for a </a:t>
            </a:r>
            <a:r>
              <a:rPr lang="en-GB" sz="1500" b="1" i="1"/>
              <a:t>t</a:t>
            </a:r>
            <a:r>
              <a:rPr lang="en-GB" sz="1500" b="1"/>
              <a:t> distribution than for a normal distribution.</a:t>
            </a:r>
            <a:endParaRPr lang="en-GB" sz="1500" b="1">
              <a:latin typeface="Times New Roman" pitchFamily="18" charset="0"/>
            </a:endParaRP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i="1" dirty="0"/>
              <a:t>t</a:t>
            </a:r>
            <a:r>
              <a:rPr lang="en-GB" sz="1800" b="1" dirty="0"/>
              <a:t> TEST OF A HYPOTHESIS RELATING TO A POPULATION MEAN</a:t>
            </a:r>
            <a:endParaRPr lang="en-GB" sz="1600" dirty="0">
              <a:latin typeface="Times New Roman" pitchFamily="18" charset="0"/>
            </a:endParaRPr>
          </a:p>
        </p:txBody>
      </p:sp>
      <p:sp>
        <p:nvSpPr>
          <p:cNvPr id="24" name="Text Box 7"/>
          <p:cNvSpPr txBox="1">
            <a:spLocks noChangeArrowheads="1"/>
          </p:cNvSpPr>
          <p:nvPr/>
        </p:nvSpPr>
        <p:spPr bwMode="auto">
          <a:xfrm>
            <a:off x="7086600" y="1038225"/>
            <a:ext cx="9906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1800" b="1"/>
              <a:t>normal</a:t>
            </a:r>
          </a:p>
        </p:txBody>
      </p:sp>
      <p:sp>
        <p:nvSpPr>
          <p:cNvPr id="25" name="Line 10"/>
          <p:cNvSpPr>
            <a:spLocks noChangeShapeType="1"/>
          </p:cNvSpPr>
          <p:nvPr/>
        </p:nvSpPr>
        <p:spPr bwMode="auto">
          <a:xfrm>
            <a:off x="6324600" y="1190625"/>
            <a:ext cx="533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 name="Line 11"/>
          <p:cNvSpPr>
            <a:spLocks noChangeShapeType="1"/>
          </p:cNvSpPr>
          <p:nvPr/>
        </p:nvSpPr>
        <p:spPr bwMode="auto">
          <a:xfrm>
            <a:off x="6324600" y="1520825"/>
            <a:ext cx="533400" cy="0"/>
          </a:xfrm>
          <a:prstGeom prst="line">
            <a:avLst/>
          </a:prstGeom>
          <a:noFill/>
          <a:ln w="254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7" name="Line 12"/>
          <p:cNvSpPr>
            <a:spLocks noChangeShapeType="1"/>
          </p:cNvSpPr>
          <p:nvPr/>
        </p:nvSpPr>
        <p:spPr bwMode="auto">
          <a:xfrm>
            <a:off x="6324600" y="1858963"/>
            <a:ext cx="533400" cy="0"/>
          </a:xfrm>
          <a:prstGeom prst="line">
            <a:avLst/>
          </a:prstGeom>
          <a:noFill/>
          <a:ln w="25400">
            <a:solidFill>
              <a:srgbClr val="0066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8" name="Text Box 13"/>
          <p:cNvSpPr txBox="1">
            <a:spLocks noChangeArrowheads="1"/>
          </p:cNvSpPr>
          <p:nvPr/>
        </p:nvSpPr>
        <p:spPr bwMode="auto">
          <a:xfrm>
            <a:off x="7086600" y="1373188"/>
            <a:ext cx="990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1800" b="1" i="1">
                <a:solidFill>
                  <a:srgbClr val="FF0000"/>
                </a:solidFill>
              </a:rPr>
              <a:t>t</a:t>
            </a:r>
            <a:r>
              <a:rPr lang="en-US" sz="1800" b="1">
                <a:solidFill>
                  <a:srgbClr val="FF0000"/>
                </a:solidFill>
              </a:rPr>
              <a:t>, 10 d.f.</a:t>
            </a:r>
            <a:endParaRPr lang="en-US" sz="1800" b="1" i="1"/>
          </a:p>
        </p:txBody>
      </p:sp>
      <p:sp>
        <p:nvSpPr>
          <p:cNvPr id="29" name="Text Box 14"/>
          <p:cNvSpPr txBox="1">
            <a:spLocks noChangeArrowheads="1"/>
          </p:cNvSpPr>
          <p:nvPr/>
        </p:nvSpPr>
        <p:spPr bwMode="auto">
          <a:xfrm>
            <a:off x="7086600" y="1724025"/>
            <a:ext cx="9906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1800" b="1" i="1">
                <a:solidFill>
                  <a:srgbClr val="0066CC"/>
                </a:solidFill>
              </a:rPr>
              <a:t>t</a:t>
            </a:r>
            <a:r>
              <a:rPr lang="en-US" sz="1800" b="1">
                <a:solidFill>
                  <a:srgbClr val="0066CC"/>
                </a:solidFill>
              </a:rPr>
              <a:t>, 5 d.f.</a:t>
            </a:r>
            <a:endParaRPr lang="en-US" sz="1800" b="1" i="1">
              <a:solidFill>
                <a:srgbClr val="0066CC"/>
              </a:solidFill>
            </a:endParaRPr>
          </a:p>
        </p:txBody>
      </p:sp>
      <p:pic>
        <p:nvPicPr>
          <p:cNvPr id="21"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bwMode="auto">
          <a:xfrm>
            <a:off x="496800" y="698400"/>
            <a:ext cx="8296275" cy="4780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8002" name="Freeform 2"/>
          <p:cNvSpPr>
            <a:spLocks/>
          </p:cNvSpPr>
          <p:nvPr/>
        </p:nvSpPr>
        <p:spPr bwMode="auto">
          <a:xfrm>
            <a:off x="2183580" y="1593120"/>
            <a:ext cx="1155146" cy="3324181"/>
          </a:xfrm>
          <a:custGeom>
            <a:avLst/>
            <a:gdLst>
              <a:gd name="T0" fmla="*/ 675 w 675"/>
              <a:gd name="T1" fmla="*/ 939 h 942"/>
              <a:gd name="T2" fmla="*/ 675 w 675"/>
              <a:gd name="T3" fmla="*/ 0 h 942"/>
              <a:gd name="T4" fmla="*/ 615 w 675"/>
              <a:gd name="T5" fmla="*/ 264 h 942"/>
              <a:gd name="T6" fmla="*/ 524 w 675"/>
              <a:gd name="T7" fmla="*/ 551 h 942"/>
              <a:gd name="T8" fmla="*/ 459 w 675"/>
              <a:gd name="T9" fmla="*/ 699 h 942"/>
              <a:gd name="T10" fmla="*/ 392 w 675"/>
              <a:gd name="T11" fmla="*/ 792 h 942"/>
              <a:gd name="T12" fmla="*/ 282 w 675"/>
              <a:gd name="T13" fmla="*/ 885 h 942"/>
              <a:gd name="T14" fmla="*/ 183 w 675"/>
              <a:gd name="T15" fmla="*/ 918 h 942"/>
              <a:gd name="T16" fmla="*/ 90 w 675"/>
              <a:gd name="T17" fmla="*/ 933 h 942"/>
              <a:gd name="T18" fmla="*/ 0 w 675"/>
              <a:gd name="T19" fmla="*/ 942 h 942"/>
              <a:gd name="T20" fmla="*/ 675 w 675"/>
              <a:gd name="T21" fmla="*/ 939 h 942"/>
              <a:gd name="connsiteX0" fmla="*/ 10689 w 10689"/>
              <a:gd name="connsiteY0" fmla="*/ 9968 h 10000"/>
              <a:gd name="connsiteX1" fmla="*/ 10689 w 10689"/>
              <a:gd name="connsiteY1" fmla="*/ 0 h 10000"/>
              <a:gd name="connsiteX2" fmla="*/ 9800 w 10689"/>
              <a:gd name="connsiteY2" fmla="*/ 2803 h 10000"/>
              <a:gd name="connsiteX3" fmla="*/ 8452 w 10689"/>
              <a:gd name="connsiteY3" fmla="*/ 5849 h 10000"/>
              <a:gd name="connsiteX4" fmla="*/ 7489 w 10689"/>
              <a:gd name="connsiteY4" fmla="*/ 7420 h 10000"/>
              <a:gd name="connsiteX5" fmla="*/ 6496 w 10689"/>
              <a:gd name="connsiteY5" fmla="*/ 8408 h 10000"/>
              <a:gd name="connsiteX6" fmla="*/ 4867 w 10689"/>
              <a:gd name="connsiteY6" fmla="*/ 9395 h 10000"/>
              <a:gd name="connsiteX7" fmla="*/ 3400 w 10689"/>
              <a:gd name="connsiteY7" fmla="*/ 9745 h 10000"/>
              <a:gd name="connsiteX8" fmla="*/ 2022 w 10689"/>
              <a:gd name="connsiteY8" fmla="*/ 9904 h 10000"/>
              <a:gd name="connsiteX9" fmla="*/ 0 w 10689"/>
              <a:gd name="connsiteY9" fmla="*/ 10000 h 10000"/>
              <a:gd name="connsiteX10" fmla="*/ 10689 w 10689"/>
              <a:gd name="connsiteY10" fmla="*/ 9968 h 10000"/>
              <a:gd name="connsiteX0" fmla="*/ 10689 w 10689"/>
              <a:gd name="connsiteY0" fmla="*/ 9968 h 10000"/>
              <a:gd name="connsiteX1" fmla="*/ 10689 w 10689"/>
              <a:gd name="connsiteY1" fmla="*/ 0 h 10000"/>
              <a:gd name="connsiteX2" fmla="*/ 9800 w 10689"/>
              <a:gd name="connsiteY2" fmla="*/ 2803 h 10000"/>
              <a:gd name="connsiteX3" fmla="*/ 8452 w 10689"/>
              <a:gd name="connsiteY3" fmla="*/ 5849 h 10000"/>
              <a:gd name="connsiteX4" fmla="*/ 7489 w 10689"/>
              <a:gd name="connsiteY4" fmla="*/ 7420 h 10000"/>
              <a:gd name="connsiteX5" fmla="*/ 6496 w 10689"/>
              <a:gd name="connsiteY5" fmla="*/ 8408 h 10000"/>
              <a:gd name="connsiteX6" fmla="*/ 4867 w 10689"/>
              <a:gd name="connsiteY6" fmla="*/ 9395 h 10000"/>
              <a:gd name="connsiteX7" fmla="*/ 3400 w 10689"/>
              <a:gd name="connsiteY7" fmla="*/ 9745 h 10000"/>
              <a:gd name="connsiteX8" fmla="*/ 2022 w 10689"/>
              <a:gd name="connsiteY8" fmla="*/ 9697 h 10000"/>
              <a:gd name="connsiteX9" fmla="*/ 0 w 10689"/>
              <a:gd name="connsiteY9" fmla="*/ 10000 h 10000"/>
              <a:gd name="connsiteX10" fmla="*/ 10689 w 10689"/>
              <a:gd name="connsiteY10" fmla="*/ 9968 h 10000"/>
              <a:gd name="connsiteX0" fmla="*/ 10689 w 10689"/>
              <a:gd name="connsiteY0" fmla="*/ 9968 h 10000"/>
              <a:gd name="connsiteX1" fmla="*/ 10689 w 10689"/>
              <a:gd name="connsiteY1" fmla="*/ 0 h 10000"/>
              <a:gd name="connsiteX2" fmla="*/ 9800 w 10689"/>
              <a:gd name="connsiteY2" fmla="*/ 2803 h 10000"/>
              <a:gd name="connsiteX3" fmla="*/ 8452 w 10689"/>
              <a:gd name="connsiteY3" fmla="*/ 5849 h 10000"/>
              <a:gd name="connsiteX4" fmla="*/ 7489 w 10689"/>
              <a:gd name="connsiteY4" fmla="*/ 7420 h 10000"/>
              <a:gd name="connsiteX5" fmla="*/ 6496 w 10689"/>
              <a:gd name="connsiteY5" fmla="*/ 8408 h 10000"/>
              <a:gd name="connsiteX6" fmla="*/ 4867 w 10689"/>
              <a:gd name="connsiteY6" fmla="*/ 9395 h 10000"/>
              <a:gd name="connsiteX7" fmla="*/ 3400 w 10689"/>
              <a:gd name="connsiteY7" fmla="*/ 9251 h 10000"/>
              <a:gd name="connsiteX8" fmla="*/ 2022 w 10689"/>
              <a:gd name="connsiteY8" fmla="*/ 9697 h 10000"/>
              <a:gd name="connsiteX9" fmla="*/ 0 w 10689"/>
              <a:gd name="connsiteY9" fmla="*/ 10000 h 10000"/>
              <a:gd name="connsiteX10" fmla="*/ 10689 w 10689"/>
              <a:gd name="connsiteY10" fmla="*/ 9968 h 10000"/>
              <a:gd name="connsiteX0" fmla="*/ 10689 w 10689"/>
              <a:gd name="connsiteY0" fmla="*/ 9968 h 10000"/>
              <a:gd name="connsiteX1" fmla="*/ 10689 w 10689"/>
              <a:gd name="connsiteY1" fmla="*/ 0 h 10000"/>
              <a:gd name="connsiteX2" fmla="*/ 9800 w 10689"/>
              <a:gd name="connsiteY2" fmla="*/ 2803 h 10000"/>
              <a:gd name="connsiteX3" fmla="*/ 8452 w 10689"/>
              <a:gd name="connsiteY3" fmla="*/ 5849 h 10000"/>
              <a:gd name="connsiteX4" fmla="*/ 7489 w 10689"/>
              <a:gd name="connsiteY4" fmla="*/ 7420 h 10000"/>
              <a:gd name="connsiteX5" fmla="*/ 6496 w 10689"/>
              <a:gd name="connsiteY5" fmla="*/ 8408 h 10000"/>
              <a:gd name="connsiteX6" fmla="*/ 4689 w 10689"/>
              <a:gd name="connsiteY6" fmla="*/ 8328 h 10000"/>
              <a:gd name="connsiteX7" fmla="*/ 3400 w 10689"/>
              <a:gd name="connsiteY7" fmla="*/ 9251 h 10000"/>
              <a:gd name="connsiteX8" fmla="*/ 2022 w 10689"/>
              <a:gd name="connsiteY8" fmla="*/ 9697 h 10000"/>
              <a:gd name="connsiteX9" fmla="*/ 0 w 10689"/>
              <a:gd name="connsiteY9" fmla="*/ 10000 h 10000"/>
              <a:gd name="connsiteX10" fmla="*/ 10689 w 10689"/>
              <a:gd name="connsiteY10" fmla="*/ 9968 h 10000"/>
              <a:gd name="connsiteX0" fmla="*/ 10689 w 10689"/>
              <a:gd name="connsiteY0" fmla="*/ 9968 h 10000"/>
              <a:gd name="connsiteX1" fmla="*/ 10689 w 10689"/>
              <a:gd name="connsiteY1" fmla="*/ 0 h 10000"/>
              <a:gd name="connsiteX2" fmla="*/ 9800 w 10689"/>
              <a:gd name="connsiteY2" fmla="*/ 2803 h 10000"/>
              <a:gd name="connsiteX3" fmla="*/ 8452 w 10689"/>
              <a:gd name="connsiteY3" fmla="*/ 5849 h 10000"/>
              <a:gd name="connsiteX4" fmla="*/ 7489 w 10689"/>
              <a:gd name="connsiteY4" fmla="*/ 7420 h 10000"/>
              <a:gd name="connsiteX5" fmla="*/ 6207 w 10689"/>
              <a:gd name="connsiteY5" fmla="*/ 6481 h 10000"/>
              <a:gd name="connsiteX6" fmla="*/ 4689 w 10689"/>
              <a:gd name="connsiteY6" fmla="*/ 8328 h 10000"/>
              <a:gd name="connsiteX7" fmla="*/ 3400 w 10689"/>
              <a:gd name="connsiteY7" fmla="*/ 9251 h 10000"/>
              <a:gd name="connsiteX8" fmla="*/ 2022 w 10689"/>
              <a:gd name="connsiteY8" fmla="*/ 9697 h 10000"/>
              <a:gd name="connsiteX9" fmla="*/ 0 w 10689"/>
              <a:gd name="connsiteY9" fmla="*/ 10000 h 10000"/>
              <a:gd name="connsiteX10" fmla="*/ 10689 w 10689"/>
              <a:gd name="connsiteY10" fmla="*/ 9968 h 10000"/>
              <a:gd name="connsiteX0" fmla="*/ 10689 w 10689"/>
              <a:gd name="connsiteY0" fmla="*/ 9968 h 10000"/>
              <a:gd name="connsiteX1" fmla="*/ 10689 w 10689"/>
              <a:gd name="connsiteY1" fmla="*/ 0 h 10000"/>
              <a:gd name="connsiteX2" fmla="*/ 9800 w 10689"/>
              <a:gd name="connsiteY2" fmla="*/ 2803 h 10000"/>
              <a:gd name="connsiteX3" fmla="*/ 8452 w 10689"/>
              <a:gd name="connsiteY3" fmla="*/ 5849 h 10000"/>
              <a:gd name="connsiteX4" fmla="*/ 7311 w 10689"/>
              <a:gd name="connsiteY4" fmla="*/ 4012 h 10000"/>
              <a:gd name="connsiteX5" fmla="*/ 6207 w 10689"/>
              <a:gd name="connsiteY5" fmla="*/ 6481 h 10000"/>
              <a:gd name="connsiteX6" fmla="*/ 4689 w 10689"/>
              <a:gd name="connsiteY6" fmla="*/ 8328 h 10000"/>
              <a:gd name="connsiteX7" fmla="*/ 3400 w 10689"/>
              <a:gd name="connsiteY7" fmla="*/ 9251 h 10000"/>
              <a:gd name="connsiteX8" fmla="*/ 2022 w 10689"/>
              <a:gd name="connsiteY8" fmla="*/ 9697 h 10000"/>
              <a:gd name="connsiteX9" fmla="*/ 0 w 10689"/>
              <a:gd name="connsiteY9" fmla="*/ 10000 h 10000"/>
              <a:gd name="connsiteX10" fmla="*/ 10689 w 10689"/>
              <a:gd name="connsiteY10" fmla="*/ 9968 h 10000"/>
              <a:gd name="connsiteX0" fmla="*/ 10689 w 10689"/>
              <a:gd name="connsiteY0" fmla="*/ 9968 h 10000"/>
              <a:gd name="connsiteX1" fmla="*/ 10689 w 10689"/>
              <a:gd name="connsiteY1" fmla="*/ 0 h 10000"/>
              <a:gd name="connsiteX2" fmla="*/ 9800 w 10689"/>
              <a:gd name="connsiteY2" fmla="*/ 2803 h 10000"/>
              <a:gd name="connsiteX3" fmla="*/ 8274 w 10689"/>
              <a:gd name="connsiteY3" fmla="*/ 849 h 10000"/>
              <a:gd name="connsiteX4" fmla="*/ 7311 w 10689"/>
              <a:gd name="connsiteY4" fmla="*/ 4012 h 10000"/>
              <a:gd name="connsiteX5" fmla="*/ 6207 w 10689"/>
              <a:gd name="connsiteY5" fmla="*/ 6481 h 10000"/>
              <a:gd name="connsiteX6" fmla="*/ 4689 w 10689"/>
              <a:gd name="connsiteY6" fmla="*/ 8328 h 10000"/>
              <a:gd name="connsiteX7" fmla="*/ 3400 w 10689"/>
              <a:gd name="connsiteY7" fmla="*/ 9251 h 10000"/>
              <a:gd name="connsiteX8" fmla="*/ 2022 w 10689"/>
              <a:gd name="connsiteY8" fmla="*/ 9697 h 10000"/>
              <a:gd name="connsiteX9" fmla="*/ 0 w 10689"/>
              <a:gd name="connsiteY9" fmla="*/ 10000 h 10000"/>
              <a:gd name="connsiteX10" fmla="*/ 10689 w 10689"/>
              <a:gd name="connsiteY10" fmla="*/ 9968 h 10000"/>
              <a:gd name="connsiteX0" fmla="*/ 10689 w 10689"/>
              <a:gd name="connsiteY0" fmla="*/ 12292 h 12324"/>
              <a:gd name="connsiteX1" fmla="*/ 10689 w 10689"/>
              <a:gd name="connsiteY1" fmla="*/ 2324 h 12324"/>
              <a:gd name="connsiteX2" fmla="*/ 9067 w 10689"/>
              <a:gd name="connsiteY2" fmla="*/ 0 h 12324"/>
              <a:gd name="connsiteX3" fmla="*/ 8274 w 10689"/>
              <a:gd name="connsiteY3" fmla="*/ 3173 h 12324"/>
              <a:gd name="connsiteX4" fmla="*/ 7311 w 10689"/>
              <a:gd name="connsiteY4" fmla="*/ 6336 h 12324"/>
              <a:gd name="connsiteX5" fmla="*/ 6207 w 10689"/>
              <a:gd name="connsiteY5" fmla="*/ 8805 h 12324"/>
              <a:gd name="connsiteX6" fmla="*/ 4689 w 10689"/>
              <a:gd name="connsiteY6" fmla="*/ 10652 h 12324"/>
              <a:gd name="connsiteX7" fmla="*/ 3400 w 10689"/>
              <a:gd name="connsiteY7" fmla="*/ 11575 h 12324"/>
              <a:gd name="connsiteX8" fmla="*/ 2022 w 10689"/>
              <a:gd name="connsiteY8" fmla="*/ 12021 h 12324"/>
              <a:gd name="connsiteX9" fmla="*/ 0 w 10689"/>
              <a:gd name="connsiteY9" fmla="*/ 12324 h 12324"/>
              <a:gd name="connsiteX10" fmla="*/ 10689 w 10689"/>
              <a:gd name="connsiteY10" fmla="*/ 12292 h 12324"/>
              <a:gd name="connsiteX0" fmla="*/ 10689 w 10733"/>
              <a:gd name="connsiteY0" fmla="*/ 17165 h 17197"/>
              <a:gd name="connsiteX1" fmla="*/ 10733 w 10733"/>
              <a:gd name="connsiteY1" fmla="*/ 0 h 17197"/>
              <a:gd name="connsiteX2" fmla="*/ 9067 w 10733"/>
              <a:gd name="connsiteY2" fmla="*/ 4873 h 17197"/>
              <a:gd name="connsiteX3" fmla="*/ 8274 w 10733"/>
              <a:gd name="connsiteY3" fmla="*/ 8046 h 17197"/>
              <a:gd name="connsiteX4" fmla="*/ 7311 w 10733"/>
              <a:gd name="connsiteY4" fmla="*/ 11209 h 17197"/>
              <a:gd name="connsiteX5" fmla="*/ 6207 w 10733"/>
              <a:gd name="connsiteY5" fmla="*/ 13678 h 17197"/>
              <a:gd name="connsiteX6" fmla="*/ 4689 w 10733"/>
              <a:gd name="connsiteY6" fmla="*/ 15525 h 17197"/>
              <a:gd name="connsiteX7" fmla="*/ 3400 w 10733"/>
              <a:gd name="connsiteY7" fmla="*/ 16448 h 17197"/>
              <a:gd name="connsiteX8" fmla="*/ 2022 w 10733"/>
              <a:gd name="connsiteY8" fmla="*/ 16894 h 17197"/>
              <a:gd name="connsiteX9" fmla="*/ 0 w 10733"/>
              <a:gd name="connsiteY9" fmla="*/ 17197 h 17197"/>
              <a:gd name="connsiteX10" fmla="*/ 10689 w 10733"/>
              <a:gd name="connsiteY10" fmla="*/ 17165 h 17197"/>
              <a:gd name="connsiteX0" fmla="*/ 10689 w 10711"/>
              <a:gd name="connsiteY0" fmla="*/ 21831 h 21863"/>
              <a:gd name="connsiteX1" fmla="*/ 10711 w 10711"/>
              <a:gd name="connsiteY1" fmla="*/ 0 h 21863"/>
              <a:gd name="connsiteX2" fmla="*/ 9067 w 10711"/>
              <a:gd name="connsiteY2" fmla="*/ 9539 h 21863"/>
              <a:gd name="connsiteX3" fmla="*/ 8274 w 10711"/>
              <a:gd name="connsiteY3" fmla="*/ 12712 h 21863"/>
              <a:gd name="connsiteX4" fmla="*/ 7311 w 10711"/>
              <a:gd name="connsiteY4" fmla="*/ 15875 h 21863"/>
              <a:gd name="connsiteX5" fmla="*/ 6207 w 10711"/>
              <a:gd name="connsiteY5" fmla="*/ 18344 h 21863"/>
              <a:gd name="connsiteX6" fmla="*/ 4689 w 10711"/>
              <a:gd name="connsiteY6" fmla="*/ 20191 h 21863"/>
              <a:gd name="connsiteX7" fmla="*/ 3400 w 10711"/>
              <a:gd name="connsiteY7" fmla="*/ 21114 h 21863"/>
              <a:gd name="connsiteX8" fmla="*/ 2022 w 10711"/>
              <a:gd name="connsiteY8" fmla="*/ 21560 h 21863"/>
              <a:gd name="connsiteX9" fmla="*/ 0 w 10711"/>
              <a:gd name="connsiteY9" fmla="*/ 21863 h 21863"/>
              <a:gd name="connsiteX10" fmla="*/ 10689 w 10711"/>
              <a:gd name="connsiteY10" fmla="*/ 21831 h 21863"/>
              <a:gd name="connsiteX0" fmla="*/ 10689 w 10691"/>
              <a:gd name="connsiteY0" fmla="*/ 22165 h 22197"/>
              <a:gd name="connsiteX1" fmla="*/ 10667 w 10691"/>
              <a:gd name="connsiteY1" fmla="*/ 0 h 22197"/>
              <a:gd name="connsiteX2" fmla="*/ 9067 w 10691"/>
              <a:gd name="connsiteY2" fmla="*/ 9873 h 22197"/>
              <a:gd name="connsiteX3" fmla="*/ 8274 w 10691"/>
              <a:gd name="connsiteY3" fmla="*/ 13046 h 22197"/>
              <a:gd name="connsiteX4" fmla="*/ 7311 w 10691"/>
              <a:gd name="connsiteY4" fmla="*/ 16209 h 22197"/>
              <a:gd name="connsiteX5" fmla="*/ 6207 w 10691"/>
              <a:gd name="connsiteY5" fmla="*/ 18678 h 22197"/>
              <a:gd name="connsiteX6" fmla="*/ 4689 w 10691"/>
              <a:gd name="connsiteY6" fmla="*/ 20525 h 22197"/>
              <a:gd name="connsiteX7" fmla="*/ 3400 w 10691"/>
              <a:gd name="connsiteY7" fmla="*/ 21448 h 22197"/>
              <a:gd name="connsiteX8" fmla="*/ 2022 w 10691"/>
              <a:gd name="connsiteY8" fmla="*/ 21894 h 22197"/>
              <a:gd name="connsiteX9" fmla="*/ 0 w 10691"/>
              <a:gd name="connsiteY9" fmla="*/ 22197 h 22197"/>
              <a:gd name="connsiteX10" fmla="*/ 10689 w 10691"/>
              <a:gd name="connsiteY10" fmla="*/ 22165 h 22197"/>
              <a:gd name="connsiteX0" fmla="*/ 10778 w 10780"/>
              <a:gd name="connsiteY0" fmla="*/ 22165 h 22213"/>
              <a:gd name="connsiteX1" fmla="*/ 10756 w 10780"/>
              <a:gd name="connsiteY1" fmla="*/ 0 h 22213"/>
              <a:gd name="connsiteX2" fmla="*/ 9156 w 10780"/>
              <a:gd name="connsiteY2" fmla="*/ 9873 h 22213"/>
              <a:gd name="connsiteX3" fmla="*/ 8363 w 10780"/>
              <a:gd name="connsiteY3" fmla="*/ 13046 h 22213"/>
              <a:gd name="connsiteX4" fmla="*/ 7400 w 10780"/>
              <a:gd name="connsiteY4" fmla="*/ 16209 h 22213"/>
              <a:gd name="connsiteX5" fmla="*/ 6296 w 10780"/>
              <a:gd name="connsiteY5" fmla="*/ 18678 h 22213"/>
              <a:gd name="connsiteX6" fmla="*/ 4778 w 10780"/>
              <a:gd name="connsiteY6" fmla="*/ 20525 h 22213"/>
              <a:gd name="connsiteX7" fmla="*/ 3489 w 10780"/>
              <a:gd name="connsiteY7" fmla="*/ 21448 h 22213"/>
              <a:gd name="connsiteX8" fmla="*/ 2111 w 10780"/>
              <a:gd name="connsiteY8" fmla="*/ 21894 h 22213"/>
              <a:gd name="connsiteX9" fmla="*/ 0 w 10780"/>
              <a:gd name="connsiteY9" fmla="*/ 22213 h 22213"/>
              <a:gd name="connsiteX10" fmla="*/ 10778 w 10780"/>
              <a:gd name="connsiteY10" fmla="*/ 22165 h 22213"/>
              <a:gd name="connsiteX0" fmla="*/ 10778 w 10780"/>
              <a:gd name="connsiteY0" fmla="*/ 22165 h 22213"/>
              <a:gd name="connsiteX1" fmla="*/ 10756 w 10780"/>
              <a:gd name="connsiteY1" fmla="*/ 0 h 22213"/>
              <a:gd name="connsiteX2" fmla="*/ 9156 w 10780"/>
              <a:gd name="connsiteY2" fmla="*/ 9873 h 22213"/>
              <a:gd name="connsiteX3" fmla="*/ 8363 w 10780"/>
              <a:gd name="connsiteY3" fmla="*/ 13046 h 22213"/>
              <a:gd name="connsiteX4" fmla="*/ 7400 w 10780"/>
              <a:gd name="connsiteY4" fmla="*/ 16209 h 22213"/>
              <a:gd name="connsiteX5" fmla="*/ 6296 w 10780"/>
              <a:gd name="connsiteY5" fmla="*/ 18678 h 22213"/>
              <a:gd name="connsiteX6" fmla="*/ 4778 w 10780"/>
              <a:gd name="connsiteY6" fmla="*/ 20525 h 22213"/>
              <a:gd name="connsiteX7" fmla="*/ 3489 w 10780"/>
              <a:gd name="connsiteY7" fmla="*/ 21448 h 22213"/>
              <a:gd name="connsiteX8" fmla="*/ 2111 w 10780"/>
              <a:gd name="connsiteY8" fmla="*/ 21894 h 22213"/>
              <a:gd name="connsiteX9" fmla="*/ 0 w 10780"/>
              <a:gd name="connsiteY9" fmla="*/ 22213 h 22213"/>
              <a:gd name="connsiteX10" fmla="*/ 10778 w 10780"/>
              <a:gd name="connsiteY10" fmla="*/ 22165 h 22213"/>
              <a:gd name="connsiteX0" fmla="*/ 10778 w 10780"/>
              <a:gd name="connsiteY0" fmla="*/ 22229 h 22229"/>
              <a:gd name="connsiteX1" fmla="*/ 10756 w 10780"/>
              <a:gd name="connsiteY1" fmla="*/ 0 h 22229"/>
              <a:gd name="connsiteX2" fmla="*/ 9156 w 10780"/>
              <a:gd name="connsiteY2" fmla="*/ 9873 h 22229"/>
              <a:gd name="connsiteX3" fmla="*/ 8363 w 10780"/>
              <a:gd name="connsiteY3" fmla="*/ 13046 h 22229"/>
              <a:gd name="connsiteX4" fmla="*/ 7400 w 10780"/>
              <a:gd name="connsiteY4" fmla="*/ 16209 h 22229"/>
              <a:gd name="connsiteX5" fmla="*/ 6296 w 10780"/>
              <a:gd name="connsiteY5" fmla="*/ 18678 h 22229"/>
              <a:gd name="connsiteX6" fmla="*/ 4778 w 10780"/>
              <a:gd name="connsiteY6" fmla="*/ 20525 h 22229"/>
              <a:gd name="connsiteX7" fmla="*/ 3489 w 10780"/>
              <a:gd name="connsiteY7" fmla="*/ 21448 h 22229"/>
              <a:gd name="connsiteX8" fmla="*/ 2111 w 10780"/>
              <a:gd name="connsiteY8" fmla="*/ 21894 h 22229"/>
              <a:gd name="connsiteX9" fmla="*/ 0 w 10780"/>
              <a:gd name="connsiteY9" fmla="*/ 22213 h 22229"/>
              <a:gd name="connsiteX10" fmla="*/ 10778 w 10780"/>
              <a:gd name="connsiteY10" fmla="*/ 22229 h 22229"/>
              <a:gd name="connsiteX0" fmla="*/ 10778 w 10780"/>
              <a:gd name="connsiteY0" fmla="*/ 22229 h 22229"/>
              <a:gd name="connsiteX1" fmla="*/ 10756 w 10780"/>
              <a:gd name="connsiteY1" fmla="*/ 0 h 22229"/>
              <a:gd name="connsiteX2" fmla="*/ 9156 w 10780"/>
              <a:gd name="connsiteY2" fmla="*/ 9873 h 22229"/>
              <a:gd name="connsiteX3" fmla="*/ 8363 w 10780"/>
              <a:gd name="connsiteY3" fmla="*/ 13046 h 22229"/>
              <a:gd name="connsiteX4" fmla="*/ 7400 w 10780"/>
              <a:gd name="connsiteY4" fmla="*/ 16209 h 22229"/>
              <a:gd name="connsiteX5" fmla="*/ 6185 w 10780"/>
              <a:gd name="connsiteY5" fmla="*/ 18630 h 22229"/>
              <a:gd name="connsiteX6" fmla="*/ 4778 w 10780"/>
              <a:gd name="connsiteY6" fmla="*/ 20525 h 22229"/>
              <a:gd name="connsiteX7" fmla="*/ 3489 w 10780"/>
              <a:gd name="connsiteY7" fmla="*/ 21448 h 22229"/>
              <a:gd name="connsiteX8" fmla="*/ 2111 w 10780"/>
              <a:gd name="connsiteY8" fmla="*/ 21894 h 22229"/>
              <a:gd name="connsiteX9" fmla="*/ 0 w 10780"/>
              <a:gd name="connsiteY9" fmla="*/ 22213 h 22229"/>
              <a:gd name="connsiteX10" fmla="*/ 10778 w 10780"/>
              <a:gd name="connsiteY10" fmla="*/ 22229 h 22229"/>
              <a:gd name="connsiteX0" fmla="*/ 10778 w 10780"/>
              <a:gd name="connsiteY0" fmla="*/ 22229 h 22229"/>
              <a:gd name="connsiteX1" fmla="*/ 10756 w 10780"/>
              <a:gd name="connsiteY1" fmla="*/ 0 h 22229"/>
              <a:gd name="connsiteX2" fmla="*/ 9156 w 10780"/>
              <a:gd name="connsiteY2" fmla="*/ 9873 h 22229"/>
              <a:gd name="connsiteX3" fmla="*/ 8363 w 10780"/>
              <a:gd name="connsiteY3" fmla="*/ 13046 h 22229"/>
              <a:gd name="connsiteX4" fmla="*/ 7400 w 10780"/>
              <a:gd name="connsiteY4" fmla="*/ 16209 h 22229"/>
              <a:gd name="connsiteX5" fmla="*/ 6185 w 10780"/>
              <a:gd name="connsiteY5" fmla="*/ 18630 h 22229"/>
              <a:gd name="connsiteX6" fmla="*/ 4778 w 10780"/>
              <a:gd name="connsiteY6" fmla="*/ 20525 h 22229"/>
              <a:gd name="connsiteX7" fmla="*/ 3489 w 10780"/>
              <a:gd name="connsiteY7" fmla="*/ 21448 h 22229"/>
              <a:gd name="connsiteX8" fmla="*/ 2111 w 10780"/>
              <a:gd name="connsiteY8" fmla="*/ 21894 h 22229"/>
              <a:gd name="connsiteX9" fmla="*/ 0 w 10780"/>
              <a:gd name="connsiteY9" fmla="*/ 22213 h 22229"/>
              <a:gd name="connsiteX10" fmla="*/ 10778 w 10780"/>
              <a:gd name="connsiteY10" fmla="*/ 22229 h 22229"/>
              <a:gd name="connsiteX0" fmla="*/ 10778 w 10780"/>
              <a:gd name="connsiteY0" fmla="*/ 22229 h 22229"/>
              <a:gd name="connsiteX1" fmla="*/ 10756 w 10780"/>
              <a:gd name="connsiteY1" fmla="*/ 0 h 22229"/>
              <a:gd name="connsiteX2" fmla="*/ 9156 w 10780"/>
              <a:gd name="connsiteY2" fmla="*/ 9873 h 22229"/>
              <a:gd name="connsiteX3" fmla="*/ 8363 w 10780"/>
              <a:gd name="connsiteY3" fmla="*/ 13046 h 22229"/>
              <a:gd name="connsiteX4" fmla="*/ 7400 w 10780"/>
              <a:gd name="connsiteY4" fmla="*/ 16209 h 22229"/>
              <a:gd name="connsiteX5" fmla="*/ 6185 w 10780"/>
              <a:gd name="connsiteY5" fmla="*/ 18630 h 22229"/>
              <a:gd name="connsiteX6" fmla="*/ 4778 w 10780"/>
              <a:gd name="connsiteY6" fmla="*/ 20525 h 22229"/>
              <a:gd name="connsiteX7" fmla="*/ 3489 w 10780"/>
              <a:gd name="connsiteY7" fmla="*/ 21448 h 22229"/>
              <a:gd name="connsiteX8" fmla="*/ 2111 w 10780"/>
              <a:gd name="connsiteY8" fmla="*/ 21894 h 22229"/>
              <a:gd name="connsiteX9" fmla="*/ 0 w 10780"/>
              <a:gd name="connsiteY9" fmla="*/ 22213 h 22229"/>
              <a:gd name="connsiteX10" fmla="*/ 10778 w 10780"/>
              <a:gd name="connsiteY10" fmla="*/ 22229 h 22229"/>
              <a:gd name="connsiteX0" fmla="*/ 10778 w 10780"/>
              <a:gd name="connsiteY0" fmla="*/ 22229 h 22229"/>
              <a:gd name="connsiteX1" fmla="*/ 10756 w 10780"/>
              <a:gd name="connsiteY1" fmla="*/ 0 h 22229"/>
              <a:gd name="connsiteX2" fmla="*/ 9156 w 10780"/>
              <a:gd name="connsiteY2" fmla="*/ 9873 h 22229"/>
              <a:gd name="connsiteX3" fmla="*/ 8363 w 10780"/>
              <a:gd name="connsiteY3" fmla="*/ 13046 h 22229"/>
              <a:gd name="connsiteX4" fmla="*/ 7400 w 10780"/>
              <a:gd name="connsiteY4" fmla="*/ 16209 h 22229"/>
              <a:gd name="connsiteX5" fmla="*/ 6185 w 10780"/>
              <a:gd name="connsiteY5" fmla="*/ 18630 h 22229"/>
              <a:gd name="connsiteX6" fmla="*/ 4778 w 10780"/>
              <a:gd name="connsiteY6" fmla="*/ 20525 h 22229"/>
              <a:gd name="connsiteX7" fmla="*/ 3422 w 10780"/>
              <a:gd name="connsiteY7" fmla="*/ 21384 h 22229"/>
              <a:gd name="connsiteX8" fmla="*/ 2111 w 10780"/>
              <a:gd name="connsiteY8" fmla="*/ 21894 h 22229"/>
              <a:gd name="connsiteX9" fmla="*/ 0 w 10780"/>
              <a:gd name="connsiteY9" fmla="*/ 22213 h 22229"/>
              <a:gd name="connsiteX10" fmla="*/ 10778 w 10780"/>
              <a:gd name="connsiteY10" fmla="*/ 22229 h 22229"/>
              <a:gd name="connsiteX0" fmla="*/ 10778 w 10780"/>
              <a:gd name="connsiteY0" fmla="*/ 22229 h 22229"/>
              <a:gd name="connsiteX1" fmla="*/ 10756 w 10780"/>
              <a:gd name="connsiteY1" fmla="*/ 0 h 22229"/>
              <a:gd name="connsiteX2" fmla="*/ 9156 w 10780"/>
              <a:gd name="connsiteY2" fmla="*/ 9873 h 22229"/>
              <a:gd name="connsiteX3" fmla="*/ 8363 w 10780"/>
              <a:gd name="connsiteY3" fmla="*/ 13046 h 22229"/>
              <a:gd name="connsiteX4" fmla="*/ 7400 w 10780"/>
              <a:gd name="connsiteY4" fmla="*/ 16209 h 22229"/>
              <a:gd name="connsiteX5" fmla="*/ 6185 w 10780"/>
              <a:gd name="connsiteY5" fmla="*/ 18630 h 22229"/>
              <a:gd name="connsiteX6" fmla="*/ 4778 w 10780"/>
              <a:gd name="connsiteY6" fmla="*/ 20525 h 22229"/>
              <a:gd name="connsiteX7" fmla="*/ 3422 w 10780"/>
              <a:gd name="connsiteY7" fmla="*/ 21384 h 22229"/>
              <a:gd name="connsiteX8" fmla="*/ 2111 w 10780"/>
              <a:gd name="connsiteY8" fmla="*/ 21894 h 22229"/>
              <a:gd name="connsiteX9" fmla="*/ 0 w 10780"/>
              <a:gd name="connsiteY9" fmla="*/ 22213 h 22229"/>
              <a:gd name="connsiteX10" fmla="*/ 10778 w 10780"/>
              <a:gd name="connsiteY10" fmla="*/ 22229 h 22229"/>
              <a:gd name="connsiteX0" fmla="*/ 10778 w 10780"/>
              <a:gd name="connsiteY0" fmla="*/ 22229 h 22229"/>
              <a:gd name="connsiteX1" fmla="*/ 10756 w 10780"/>
              <a:gd name="connsiteY1" fmla="*/ 0 h 22229"/>
              <a:gd name="connsiteX2" fmla="*/ 9156 w 10780"/>
              <a:gd name="connsiteY2" fmla="*/ 9873 h 22229"/>
              <a:gd name="connsiteX3" fmla="*/ 8363 w 10780"/>
              <a:gd name="connsiteY3" fmla="*/ 13046 h 22229"/>
              <a:gd name="connsiteX4" fmla="*/ 7400 w 10780"/>
              <a:gd name="connsiteY4" fmla="*/ 16209 h 22229"/>
              <a:gd name="connsiteX5" fmla="*/ 6185 w 10780"/>
              <a:gd name="connsiteY5" fmla="*/ 18630 h 22229"/>
              <a:gd name="connsiteX6" fmla="*/ 4778 w 10780"/>
              <a:gd name="connsiteY6" fmla="*/ 20525 h 22229"/>
              <a:gd name="connsiteX7" fmla="*/ 3422 w 10780"/>
              <a:gd name="connsiteY7" fmla="*/ 21384 h 22229"/>
              <a:gd name="connsiteX8" fmla="*/ 2089 w 10780"/>
              <a:gd name="connsiteY8" fmla="*/ 21846 h 22229"/>
              <a:gd name="connsiteX9" fmla="*/ 0 w 10780"/>
              <a:gd name="connsiteY9" fmla="*/ 22213 h 22229"/>
              <a:gd name="connsiteX10" fmla="*/ 10778 w 10780"/>
              <a:gd name="connsiteY10" fmla="*/ 22229 h 22229"/>
              <a:gd name="connsiteX0" fmla="*/ 10778 w 10780"/>
              <a:gd name="connsiteY0" fmla="*/ 22229 h 22229"/>
              <a:gd name="connsiteX1" fmla="*/ 10756 w 10780"/>
              <a:gd name="connsiteY1" fmla="*/ 0 h 22229"/>
              <a:gd name="connsiteX2" fmla="*/ 9156 w 10780"/>
              <a:gd name="connsiteY2" fmla="*/ 9873 h 22229"/>
              <a:gd name="connsiteX3" fmla="*/ 8363 w 10780"/>
              <a:gd name="connsiteY3" fmla="*/ 13046 h 22229"/>
              <a:gd name="connsiteX4" fmla="*/ 7400 w 10780"/>
              <a:gd name="connsiteY4" fmla="*/ 16209 h 22229"/>
              <a:gd name="connsiteX5" fmla="*/ 6185 w 10780"/>
              <a:gd name="connsiteY5" fmla="*/ 18630 h 22229"/>
              <a:gd name="connsiteX6" fmla="*/ 4778 w 10780"/>
              <a:gd name="connsiteY6" fmla="*/ 20525 h 22229"/>
              <a:gd name="connsiteX7" fmla="*/ 3422 w 10780"/>
              <a:gd name="connsiteY7" fmla="*/ 21384 h 22229"/>
              <a:gd name="connsiteX8" fmla="*/ 2089 w 10780"/>
              <a:gd name="connsiteY8" fmla="*/ 21846 h 22229"/>
              <a:gd name="connsiteX9" fmla="*/ 0 w 10780"/>
              <a:gd name="connsiteY9" fmla="*/ 22213 h 22229"/>
              <a:gd name="connsiteX10" fmla="*/ 10778 w 10780"/>
              <a:gd name="connsiteY10" fmla="*/ 22229 h 22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0" h="22229">
                <a:moveTo>
                  <a:pt x="10778" y="22229"/>
                </a:moveTo>
                <a:cubicBezTo>
                  <a:pt x="10793" y="16507"/>
                  <a:pt x="10741" y="5722"/>
                  <a:pt x="10756" y="0"/>
                </a:cubicBezTo>
                <a:lnTo>
                  <a:pt x="9156" y="9873"/>
                </a:lnTo>
                <a:lnTo>
                  <a:pt x="8363" y="13046"/>
                </a:lnTo>
                <a:lnTo>
                  <a:pt x="7400" y="16209"/>
                </a:lnTo>
                <a:cubicBezTo>
                  <a:pt x="6995" y="17016"/>
                  <a:pt x="6723" y="17839"/>
                  <a:pt x="6185" y="18630"/>
                </a:cubicBezTo>
                <a:cubicBezTo>
                  <a:pt x="5894" y="19294"/>
                  <a:pt x="5247" y="19893"/>
                  <a:pt x="4778" y="20525"/>
                </a:cubicBezTo>
                <a:cubicBezTo>
                  <a:pt x="4326" y="20811"/>
                  <a:pt x="3963" y="21130"/>
                  <a:pt x="3422" y="21384"/>
                </a:cubicBezTo>
                <a:cubicBezTo>
                  <a:pt x="2978" y="21538"/>
                  <a:pt x="2577" y="21756"/>
                  <a:pt x="2089" y="21846"/>
                </a:cubicBezTo>
                <a:lnTo>
                  <a:pt x="0" y="22213"/>
                </a:lnTo>
                <a:lnTo>
                  <a:pt x="10778" y="22229"/>
                </a:lnTo>
                <a:close/>
              </a:path>
            </a:pathLst>
          </a:custGeom>
          <a:solidFill>
            <a:srgbClr val="969696"/>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8004"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15</a:t>
            </a:r>
          </a:p>
        </p:txBody>
      </p:sp>
      <p:sp>
        <p:nvSpPr>
          <p:cNvPr id="128006"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t>The 2.5% tail of a normal distribution starts 1.96 standard deviations from its mean.</a:t>
            </a:r>
            <a:endParaRPr lang="en-GB" sz="1500" b="1">
              <a:latin typeface="Times New Roman" pitchFamily="18" charset="0"/>
            </a:endParaRPr>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i="1" dirty="0"/>
              <a:t>t</a:t>
            </a:r>
            <a:r>
              <a:rPr lang="en-GB" sz="1800" b="1" dirty="0"/>
              <a:t> TEST OF A HYPOTHESIS RELATING TO A POPULATION MEAN</a:t>
            </a:r>
            <a:endParaRPr lang="en-GB" sz="1600" dirty="0">
              <a:latin typeface="Times New Roman" pitchFamily="18" charset="0"/>
            </a:endParaRPr>
          </a:p>
        </p:txBody>
      </p:sp>
      <p:sp>
        <p:nvSpPr>
          <p:cNvPr id="2" name="Rectangle 1"/>
          <p:cNvSpPr/>
          <p:nvPr/>
        </p:nvSpPr>
        <p:spPr bwMode="auto">
          <a:xfrm>
            <a:off x="3095625" y="4991100"/>
            <a:ext cx="381000" cy="219075"/>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4" name="Line 22"/>
          <p:cNvSpPr>
            <a:spLocks noChangeShapeType="1"/>
          </p:cNvSpPr>
          <p:nvPr/>
        </p:nvSpPr>
        <p:spPr bwMode="auto">
          <a:xfrm>
            <a:off x="3343275" y="4914900"/>
            <a:ext cx="0" cy="172800"/>
          </a:xfrm>
          <a:prstGeom prst="line">
            <a:avLst/>
          </a:prstGeom>
          <a:noFill/>
          <a:ln w="15875">
            <a:solidFill>
              <a:schemeClr val="tx1"/>
            </a:solidFill>
            <a:round/>
            <a:headEnd type="arrow" w="med" len="sm"/>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8019" name="Rectangle 19"/>
          <p:cNvSpPr>
            <a:spLocks noChangeArrowheads="1"/>
          </p:cNvSpPr>
          <p:nvPr/>
        </p:nvSpPr>
        <p:spPr bwMode="auto">
          <a:xfrm>
            <a:off x="3048000" y="5100375"/>
            <a:ext cx="685800" cy="347663"/>
          </a:xfrm>
          <a:prstGeom prst="rect">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8017" name="Text Box 17"/>
          <p:cNvSpPr txBox="1">
            <a:spLocks noChangeArrowheads="1"/>
          </p:cNvSpPr>
          <p:nvPr/>
        </p:nvSpPr>
        <p:spPr bwMode="auto">
          <a:xfrm>
            <a:off x="3105150" y="5135563"/>
            <a:ext cx="628650" cy="274637"/>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lgn="l">
              <a:spcBef>
                <a:spcPct val="50000"/>
              </a:spcBef>
            </a:pPr>
            <a:r>
              <a:rPr lang="en-US" sz="1800" b="1" dirty="0" smtClean="0"/>
              <a:t>–1.96</a:t>
            </a:r>
            <a:endParaRPr lang="en-US" sz="1800" b="1" dirty="0"/>
          </a:p>
        </p:txBody>
      </p:sp>
      <p:sp>
        <p:nvSpPr>
          <p:cNvPr id="26" name="Text Box 7"/>
          <p:cNvSpPr txBox="1">
            <a:spLocks noChangeArrowheads="1"/>
          </p:cNvSpPr>
          <p:nvPr/>
        </p:nvSpPr>
        <p:spPr bwMode="auto">
          <a:xfrm>
            <a:off x="7086600" y="1038225"/>
            <a:ext cx="9906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1800" b="1"/>
              <a:t>normal</a:t>
            </a:r>
          </a:p>
        </p:txBody>
      </p:sp>
      <p:sp>
        <p:nvSpPr>
          <p:cNvPr id="27" name="Line 10"/>
          <p:cNvSpPr>
            <a:spLocks noChangeShapeType="1"/>
          </p:cNvSpPr>
          <p:nvPr/>
        </p:nvSpPr>
        <p:spPr bwMode="auto">
          <a:xfrm>
            <a:off x="6324600" y="1190625"/>
            <a:ext cx="533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8" name="Line 11"/>
          <p:cNvSpPr>
            <a:spLocks noChangeShapeType="1"/>
          </p:cNvSpPr>
          <p:nvPr/>
        </p:nvSpPr>
        <p:spPr bwMode="auto">
          <a:xfrm>
            <a:off x="6324600" y="1520825"/>
            <a:ext cx="533400" cy="0"/>
          </a:xfrm>
          <a:prstGeom prst="line">
            <a:avLst/>
          </a:prstGeom>
          <a:noFill/>
          <a:ln w="254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9" name="Line 12"/>
          <p:cNvSpPr>
            <a:spLocks noChangeShapeType="1"/>
          </p:cNvSpPr>
          <p:nvPr/>
        </p:nvSpPr>
        <p:spPr bwMode="auto">
          <a:xfrm>
            <a:off x="6324600" y="1858963"/>
            <a:ext cx="533400" cy="0"/>
          </a:xfrm>
          <a:prstGeom prst="line">
            <a:avLst/>
          </a:prstGeom>
          <a:noFill/>
          <a:ln w="25400">
            <a:solidFill>
              <a:srgbClr val="0066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0" name="Text Box 13"/>
          <p:cNvSpPr txBox="1">
            <a:spLocks noChangeArrowheads="1"/>
          </p:cNvSpPr>
          <p:nvPr/>
        </p:nvSpPr>
        <p:spPr bwMode="auto">
          <a:xfrm>
            <a:off x="7086600" y="1373188"/>
            <a:ext cx="990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1800" b="1" i="1">
                <a:solidFill>
                  <a:srgbClr val="FF0000"/>
                </a:solidFill>
              </a:rPr>
              <a:t>t</a:t>
            </a:r>
            <a:r>
              <a:rPr lang="en-US" sz="1800" b="1">
                <a:solidFill>
                  <a:srgbClr val="FF0000"/>
                </a:solidFill>
              </a:rPr>
              <a:t>, 10 d.f.</a:t>
            </a:r>
            <a:endParaRPr lang="en-US" sz="1800" b="1" i="1"/>
          </a:p>
        </p:txBody>
      </p:sp>
      <p:sp>
        <p:nvSpPr>
          <p:cNvPr id="31" name="Text Box 14"/>
          <p:cNvSpPr txBox="1">
            <a:spLocks noChangeArrowheads="1"/>
          </p:cNvSpPr>
          <p:nvPr/>
        </p:nvSpPr>
        <p:spPr bwMode="auto">
          <a:xfrm>
            <a:off x="7086600" y="1724025"/>
            <a:ext cx="9906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1800" b="1" i="1">
                <a:solidFill>
                  <a:srgbClr val="0066CC"/>
                </a:solidFill>
              </a:rPr>
              <a:t>t</a:t>
            </a:r>
            <a:r>
              <a:rPr lang="en-US" sz="1800" b="1">
                <a:solidFill>
                  <a:srgbClr val="0066CC"/>
                </a:solidFill>
              </a:rPr>
              <a:t>, 5 d.f.</a:t>
            </a:r>
            <a:endParaRPr lang="en-US" sz="1800" b="1" i="1">
              <a:solidFill>
                <a:srgbClr val="0066CC"/>
              </a:solidFill>
            </a:endParaRPr>
          </a:p>
        </p:txBody>
      </p:sp>
      <p:pic>
        <p:nvPicPr>
          <p:cNvPr id="3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bwMode="auto">
          <a:xfrm>
            <a:off x="496800" y="698400"/>
            <a:ext cx="8296275" cy="4780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6980"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16</a:t>
            </a:r>
          </a:p>
        </p:txBody>
      </p:sp>
      <p:sp>
        <p:nvSpPr>
          <p:cNvPr id="126982"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t>The 2.5% tail of a </a:t>
            </a:r>
            <a:r>
              <a:rPr lang="en-GB" sz="1500" b="1" i="1"/>
              <a:t>t</a:t>
            </a:r>
            <a:r>
              <a:rPr lang="en-GB" sz="1500" b="1"/>
              <a:t> distribution with 10 degrees of freedom starts 2.33 standard deviations from its mean.</a:t>
            </a:r>
            <a:endParaRPr lang="en-GB" sz="1500" b="1">
              <a:latin typeface="Times New Roman" pitchFamily="18" charset="0"/>
            </a:endParaRPr>
          </a:p>
        </p:txBody>
      </p:sp>
      <p:sp>
        <p:nvSpPr>
          <p:cNvPr id="126994" name="Rectangle 18"/>
          <p:cNvSpPr>
            <a:spLocks noChangeArrowheads="1"/>
          </p:cNvSpPr>
          <p:nvPr/>
        </p:nvSpPr>
        <p:spPr bwMode="auto">
          <a:xfrm>
            <a:off x="2667000" y="5099050"/>
            <a:ext cx="685800" cy="347663"/>
          </a:xfrm>
          <a:prstGeom prst="rect">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6993" name="Text Box 17"/>
          <p:cNvSpPr txBox="1">
            <a:spLocks noChangeArrowheads="1"/>
          </p:cNvSpPr>
          <p:nvPr/>
        </p:nvSpPr>
        <p:spPr bwMode="auto">
          <a:xfrm>
            <a:off x="2743199" y="5135563"/>
            <a:ext cx="657225" cy="274637"/>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lgn="l">
              <a:spcBef>
                <a:spcPct val="50000"/>
              </a:spcBef>
            </a:pPr>
            <a:r>
              <a:rPr lang="en-US" sz="1800" b="1" dirty="0" smtClean="0"/>
              <a:t>–2.33</a:t>
            </a:r>
            <a:endParaRPr lang="en-US" sz="1800" b="1" dirty="0"/>
          </a:p>
        </p:txBody>
      </p:sp>
      <p:sp>
        <p:nvSpPr>
          <p:cNvPr id="2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i="1" dirty="0"/>
              <a:t>t</a:t>
            </a:r>
            <a:r>
              <a:rPr lang="en-GB" sz="1800" b="1" dirty="0"/>
              <a:t> TEST OF A HYPOTHESIS RELATING TO A POPULATION MEAN</a:t>
            </a:r>
            <a:endParaRPr lang="en-GB" sz="1600" dirty="0">
              <a:latin typeface="Times New Roman" pitchFamily="18" charset="0"/>
            </a:endParaRPr>
          </a:p>
        </p:txBody>
      </p:sp>
      <p:sp>
        <p:nvSpPr>
          <p:cNvPr id="25" name="Line 22"/>
          <p:cNvSpPr>
            <a:spLocks noChangeShapeType="1"/>
          </p:cNvSpPr>
          <p:nvPr/>
        </p:nvSpPr>
        <p:spPr bwMode="auto">
          <a:xfrm>
            <a:off x="3114675" y="4914900"/>
            <a:ext cx="0" cy="172800"/>
          </a:xfrm>
          <a:prstGeom prst="line">
            <a:avLst/>
          </a:prstGeom>
          <a:noFill/>
          <a:ln w="15875">
            <a:solidFill>
              <a:schemeClr val="tx1"/>
            </a:solidFill>
            <a:round/>
            <a:headEnd type="arrow" w="med" len="sm"/>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 name="Freeform 2"/>
          <p:cNvSpPr>
            <a:spLocks/>
          </p:cNvSpPr>
          <p:nvPr/>
        </p:nvSpPr>
        <p:spPr bwMode="auto">
          <a:xfrm>
            <a:off x="2193117" y="1593119"/>
            <a:ext cx="1145609" cy="3319395"/>
          </a:xfrm>
          <a:custGeom>
            <a:avLst/>
            <a:gdLst>
              <a:gd name="T0" fmla="*/ 675 w 675"/>
              <a:gd name="T1" fmla="*/ 939 h 942"/>
              <a:gd name="T2" fmla="*/ 675 w 675"/>
              <a:gd name="T3" fmla="*/ 0 h 942"/>
              <a:gd name="T4" fmla="*/ 615 w 675"/>
              <a:gd name="T5" fmla="*/ 264 h 942"/>
              <a:gd name="T6" fmla="*/ 524 w 675"/>
              <a:gd name="T7" fmla="*/ 551 h 942"/>
              <a:gd name="T8" fmla="*/ 459 w 675"/>
              <a:gd name="T9" fmla="*/ 699 h 942"/>
              <a:gd name="T10" fmla="*/ 392 w 675"/>
              <a:gd name="T11" fmla="*/ 792 h 942"/>
              <a:gd name="T12" fmla="*/ 282 w 675"/>
              <a:gd name="T13" fmla="*/ 885 h 942"/>
              <a:gd name="T14" fmla="*/ 183 w 675"/>
              <a:gd name="T15" fmla="*/ 918 h 942"/>
              <a:gd name="T16" fmla="*/ 90 w 675"/>
              <a:gd name="T17" fmla="*/ 933 h 942"/>
              <a:gd name="T18" fmla="*/ 0 w 675"/>
              <a:gd name="T19" fmla="*/ 942 h 942"/>
              <a:gd name="T20" fmla="*/ 675 w 675"/>
              <a:gd name="T21" fmla="*/ 939 h 942"/>
              <a:gd name="connsiteX0" fmla="*/ 10689 w 10689"/>
              <a:gd name="connsiteY0" fmla="*/ 9968 h 10000"/>
              <a:gd name="connsiteX1" fmla="*/ 10689 w 10689"/>
              <a:gd name="connsiteY1" fmla="*/ 0 h 10000"/>
              <a:gd name="connsiteX2" fmla="*/ 9800 w 10689"/>
              <a:gd name="connsiteY2" fmla="*/ 2803 h 10000"/>
              <a:gd name="connsiteX3" fmla="*/ 8452 w 10689"/>
              <a:gd name="connsiteY3" fmla="*/ 5849 h 10000"/>
              <a:gd name="connsiteX4" fmla="*/ 7489 w 10689"/>
              <a:gd name="connsiteY4" fmla="*/ 7420 h 10000"/>
              <a:gd name="connsiteX5" fmla="*/ 6496 w 10689"/>
              <a:gd name="connsiteY5" fmla="*/ 8408 h 10000"/>
              <a:gd name="connsiteX6" fmla="*/ 4867 w 10689"/>
              <a:gd name="connsiteY6" fmla="*/ 9395 h 10000"/>
              <a:gd name="connsiteX7" fmla="*/ 3400 w 10689"/>
              <a:gd name="connsiteY7" fmla="*/ 9745 h 10000"/>
              <a:gd name="connsiteX8" fmla="*/ 2022 w 10689"/>
              <a:gd name="connsiteY8" fmla="*/ 9904 h 10000"/>
              <a:gd name="connsiteX9" fmla="*/ 0 w 10689"/>
              <a:gd name="connsiteY9" fmla="*/ 10000 h 10000"/>
              <a:gd name="connsiteX10" fmla="*/ 10689 w 10689"/>
              <a:gd name="connsiteY10" fmla="*/ 9968 h 10000"/>
              <a:gd name="connsiteX0" fmla="*/ 10689 w 10689"/>
              <a:gd name="connsiteY0" fmla="*/ 9968 h 10000"/>
              <a:gd name="connsiteX1" fmla="*/ 10689 w 10689"/>
              <a:gd name="connsiteY1" fmla="*/ 0 h 10000"/>
              <a:gd name="connsiteX2" fmla="*/ 9800 w 10689"/>
              <a:gd name="connsiteY2" fmla="*/ 2803 h 10000"/>
              <a:gd name="connsiteX3" fmla="*/ 8452 w 10689"/>
              <a:gd name="connsiteY3" fmla="*/ 5849 h 10000"/>
              <a:gd name="connsiteX4" fmla="*/ 7489 w 10689"/>
              <a:gd name="connsiteY4" fmla="*/ 7420 h 10000"/>
              <a:gd name="connsiteX5" fmla="*/ 6496 w 10689"/>
              <a:gd name="connsiteY5" fmla="*/ 8408 h 10000"/>
              <a:gd name="connsiteX6" fmla="*/ 4867 w 10689"/>
              <a:gd name="connsiteY6" fmla="*/ 9395 h 10000"/>
              <a:gd name="connsiteX7" fmla="*/ 3400 w 10689"/>
              <a:gd name="connsiteY7" fmla="*/ 9745 h 10000"/>
              <a:gd name="connsiteX8" fmla="*/ 2022 w 10689"/>
              <a:gd name="connsiteY8" fmla="*/ 9697 h 10000"/>
              <a:gd name="connsiteX9" fmla="*/ 0 w 10689"/>
              <a:gd name="connsiteY9" fmla="*/ 10000 h 10000"/>
              <a:gd name="connsiteX10" fmla="*/ 10689 w 10689"/>
              <a:gd name="connsiteY10" fmla="*/ 9968 h 10000"/>
              <a:gd name="connsiteX0" fmla="*/ 10689 w 10689"/>
              <a:gd name="connsiteY0" fmla="*/ 9968 h 10000"/>
              <a:gd name="connsiteX1" fmla="*/ 10689 w 10689"/>
              <a:gd name="connsiteY1" fmla="*/ 0 h 10000"/>
              <a:gd name="connsiteX2" fmla="*/ 9800 w 10689"/>
              <a:gd name="connsiteY2" fmla="*/ 2803 h 10000"/>
              <a:gd name="connsiteX3" fmla="*/ 8452 w 10689"/>
              <a:gd name="connsiteY3" fmla="*/ 5849 h 10000"/>
              <a:gd name="connsiteX4" fmla="*/ 7489 w 10689"/>
              <a:gd name="connsiteY4" fmla="*/ 7420 h 10000"/>
              <a:gd name="connsiteX5" fmla="*/ 6496 w 10689"/>
              <a:gd name="connsiteY5" fmla="*/ 8408 h 10000"/>
              <a:gd name="connsiteX6" fmla="*/ 4867 w 10689"/>
              <a:gd name="connsiteY6" fmla="*/ 9395 h 10000"/>
              <a:gd name="connsiteX7" fmla="*/ 3400 w 10689"/>
              <a:gd name="connsiteY7" fmla="*/ 9251 h 10000"/>
              <a:gd name="connsiteX8" fmla="*/ 2022 w 10689"/>
              <a:gd name="connsiteY8" fmla="*/ 9697 h 10000"/>
              <a:gd name="connsiteX9" fmla="*/ 0 w 10689"/>
              <a:gd name="connsiteY9" fmla="*/ 10000 h 10000"/>
              <a:gd name="connsiteX10" fmla="*/ 10689 w 10689"/>
              <a:gd name="connsiteY10" fmla="*/ 9968 h 10000"/>
              <a:gd name="connsiteX0" fmla="*/ 10689 w 10689"/>
              <a:gd name="connsiteY0" fmla="*/ 9968 h 10000"/>
              <a:gd name="connsiteX1" fmla="*/ 10689 w 10689"/>
              <a:gd name="connsiteY1" fmla="*/ 0 h 10000"/>
              <a:gd name="connsiteX2" fmla="*/ 9800 w 10689"/>
              <a:gd name="connsiteY2" fmla="*/ 2803 h 10000"/>
              <a:gd name="connsiteX3" fmla="*/ 8452 w 10689"/>
              <a:gd name="connsiteY3" fmla="*/ 5849 h 10000"/>
              <a:gd name="connsiteX4" fmla="*/ 7489 w 10689"/>
              <a:gd name="connsiteY4" fmla="*/ 7420 h 10000"/>
              <a:gd name="connsiteX5" fmla="*/ 6496 w 10689"/>
              <a:gd name="connsiteY5" fmla="*/ 8408 h 10000"/>
              <a:gd name="connsiteX6" fmla="*/ 4689 w 10689"/>
              <a:gd name="connsiteY6" fmla="*/ 8328 h 10000"/>
              <a:gd name="connsiteX7" fmla="*/ 3400 w 10689"/>
              <a:gd name="connsiteY7" fmla="*/ 9251 h 10000"/>
              <a:gd name="connsiteX8" fmla="*/ 2022 w 10689"/>
              <a:gd name="connsiteY8" fmla="*/ 9697 h 10000"/>
              <a:gd name="connsiteX9" fmla="*/ 0 w 10689"/>
              <a:gd name="connsiteY9" fmla="*/ 10000 h 10000"/>
              <a:gd name="connsiteX10" fmla="*/ 10689 w 10689"/>
              <a:gd name="connsiteY10" fmla="*/ 9968 h 10000"/>
              <a:gd name="connsiteX0" fmla="*/ 10689 w 10689"/>
              <a:gd name="connsiteY0" fmla="*/ 9968 h 10000"/>
              <a:gd name="connsiteX1" fmla="*/ 10689 w 10689"/>
              <a:gd name="connsiteY1" fmla="*/ 0 h 10000"/>
              <a:gd name="connsiteX2" fmla="*/ 9800 w 10689"/>
              <a:gd name="connsiteY2" fmla="*/ 2803 h 10000"/>
              <a:gd name="connsiteX3" fmla="*/ 8452 w 10689"/>
              <a:gd name="connsiteY3" fmla="*/ 5849 h 10000"/>
              <a:gd name="connsiteX4" fmla="*/ 7489 w 10689"/>
              <a:gd name="connsiteY4" fmla="*/ 7420 h 10000"/>
              <a:gd name="connsiteX5" fmla="*/ 6207 w 10689"/>
              <a:gd name="connsiteY5" fmla="*/ 6481 h 10000"/>
              <a:gd name="connsiteX6" fmla="*/ 4689 w 10689"/>
              <a:gd name="connsiteY6" fmla="*/ 8328 h 10000"/>
              <a:gd name="connsiteX7" fmla="*/ 3400 w 10689"/>
              <a:gd name="connsiteY7" fmla="*/ 9251 h 10000"/>
              <a:gd name="connsiteX8" fmla="*/ 2022 w 10689"/>
              <a:gd name="connsiteY8" fmla="*/ 9697 h 10000"/>
              <a:gd name="connsiteX9" fmla="*/ 0 w 10689"/>
              <a:gd name="connsiteY9" fmla="*/ 10000 h 10000"/>
              <a:gd name="connsiteX10" fmla="*/ 10689 w 10689"/>
              <a:gd name="connsiteY10" fmla="*/ 9968 h 10000"/>
              <a:gd name="connsiteX0" fmla="*/ 10689 w 10689"/>
              <a:gd name="connsiteY0" fmla="*/ 9968 h 10000"/>
              <a:gd name="connsiteX1" fmla="*/ 10689 w 10689"/>
              <a:gd name="connsiteY1" fmla="*/ 0 h 10000"/>
              <a:gd name="connsiteX2" fmla="*/ 9800 w 10689"/>
              <a:gd name="connsiteY2" fmla="*/ 2803 h 10000"/>
              <a:gd name="connsiteX3" fmla="*/ 8452 w 10689"/>
              <a:gd name="connsiteY3" fmla="*/ 5849 h 10000"/>
              <a:gd name="connsiteX4" fmla="*/ 7311 w 10689"/>
              <a:gd name="connsiteY4" fmla="*/ 4012 h 10000"/>
              <a:gd name="connsiteX5" fmla="*/ 6207 w 10689"/>
              <a:gd name="connsiteY5" fmla="*/ 6481 h 10000"/>
              <a:gd name="connsiteX6" fmla="*/ 4689 w 10689"/>
              <a:gd name="connsiteY6" fmla="*/ 8328 h 10000"/>
              <a:gd name="connsiteX7" fmla="*/ 3400 w 10689"/>
              <a:gd name="connsiteY7" fmla="*/ 9251 h 10000"/>
              <a:gd name="connsiteX8" fmla="*/ 2022 w 10689"/>
              <a:gd name="connsiteY8" fmla="*/ 9697 h 10000"/>
              <a:gd name="connsiteX9" fmla="*/ 0 w 10689"/>
              <a:gd name="connsiteY9" fmla="*/ 10000 h 10000"/>
              <a:gd name="connsiteX10" fmla="*/ 10689 w 10689"/>
              <a:gd name="connsiteY10" fmla="*/ 9968 h 10000"/>
              <a:gd name="connsiteX0" fmla="*/ 10689 w 10689"/>
              <a:gd name="connsiteY0" fmla="*/ 9968 h 10000"/>
              <a:gd name="connsiteX1" fmla="*/ 10689 w 10689"/>
              <a:gd name="connsiteY1" fmla="*/ 0 h 10000"/>
              <a:gd name="connsiteX2" fmla="*/ 9800 w 10689"/>
              <a:gd name="connsiteY2" fmla="*/ 2803 h 10000"/>
              <a:gd name="connsiteX3" fmla="*/ 8274 w 10689"/>
              <a:gd name="connsiteY3" fmla="*/ 849 h 10000"/>
              <a:gd name="connsiteX4" fmla="*/ 7311 w 10689"/>
              <a:gd name="connsiteY4" fmla="*/ 4012 h 10000"/>
              <a:gd name="connsiteX5" fmla="*/ 6207 w 10689"/>
              <a:gd name="connsiteY5" fmla="*/ 6481 h 10000"/>
              <a:gd name="connsiteX6" fmla="*/ 4689 w 10689"/>
              <a:gd name="connsiteY6" fmla="*/ 8328 h 10000"/>
              <a:gd name="connsiteX7" fmla="*/ 3400 w 10689"/>
              <a:gd name="connsiteY7" fmla="*/ 9251 h 10000"/>
              <a:gd name="connsiteX8" fmla="*/ 2022 w 10689"/>
              <a:gd name="connsiteY8" fmla="*/ 9697 h 10000"/>
              <a:gd name="connsiteX9" fmla="*/ 0 w 10689"/>
              <a:gd name="connsiteY9" fmla="*/ 10000 h 10000"/>
              <a:gd name="connsiteX10" fmla="*/ 10689 w 10689"/>
              <a:gd name="connsiteY10" fmla="*/ 9968 h 10000"/>
              <a:gd name="connsiteX0" fmla="*/ 10689 w 10689"/>
              <a:gd name="connsiteY0" fmla="*/ 12292 h 12324"/>
              <a:gd name="connsiteX1" fmla="*/ 10689 w 10689"/>
              <a:gd name="connsiteY1" fmla="*/ 2324 h 12324"/>
              <a:gd name="connsiteX2" fmla="*/ 9067 w 10689"/>
              <a:gd name="connsiteY2" fmla="*/ 0 h 12324"/>
              <a:gd name="connsiteX3" fmla="*/ 8274 w 10689"/>
              <a:gd name="connsiteY3" fmla="*/ 3173 h 12324"/>
              <a:gd name="connsiteX4" fmla="*/ 7311 w 10689"/>
              <a:gd name="connsiteY4" fmla="*/ 6336 h 12324"/>
              <a:gd name="connsiteX5" fmla="*/ 6207 w 10689"/>
              <a:gd name="connsiteY5" fmla="*/ 8805 h 12324"/>
              <a:gd name="connsiteX6" fmla="*/ 4689 w 10689"/>
              <a:gd name="connsiteY6" fmla="*/ 10652 h 12324"/>
              <a:gd name="connsiteX7" fmla="*/ 3400 w 10689"/>
              <a:gd name="connsiteY7" fmla="*/ 11575 h 12324"/>
              <a:gd name="connsiteX8" fmla="*/ 2022 w 10689"/>
              <a:gd name="connsiteY8" fmla="*/ 12021 h 12324"/>
              <a:gd name="connsiteX9" fmla="*/ 0 w 10689"/>
              <a:gd name="connsiteY9" fmla="*/ 12324 h 12324"/>
              <a:gd name="connsiteX10" fmla="*/ 10689 w 10689"/>
              <a:gd name="connsiteY10" fmla="*/ 12292 h 12324"/>
              <a:gd name="connsiteX0" fmla="*/ 10689 w 10733"/>
              <a:gd name="connsiteY0" fmla="*/ 17165 h 17197"/>
              <a:gd name="connsiteX1" fmla="*/ 10733 w 10733"/>
              <a:gd name="connsiteY1" fmla="*/ 0 h 17197"/>
              <a:gd name="connsiteX2" fmla="*/ 9067 w 10733"/>
              <a:gd name="connsiteY2" fmla="*/ 4873 h 17197"/>
              <a:gd name="connsiteX3" fmla="*/ 8274 w 10733"/>
              <a:gd name="connsiteY3" fmla="*/ 8046 h 17197"/>
              <a:gd name="connsiteX4" fmla="*/ 7311 w 10733"/>
              <a:gd name="connsiteY4" fmla="*/ 11209 h 17197"/>
              <a:gd name="connsiteX5" fmla="*/ 6207 w 10733"/>
              <a:gd name="connsiteY5" fmla="*/ 13678 h 17197"/>
              <a:gd name="connsiteX6" fmla="*/ 4689 w 10733"/>
              <a:gd name="connsiteY6" fmla="*/ 15525 h 17197"/>
              <a:gd name="connsiteX7" fmla="*/ 3400 w 10733"/>
              <a:gd name="connsiteY7" fmla="*/ 16448 h 17197"/>
              <a:gd name="connsiteX8" fmla="*/ 2022 w 10733"/>
              <a:gd name="connsiteY8" fmla="*/ 16894 h 17197"/>
              <a:gd name="connsiteX9" fmla="*/ 0 w 10733"/>
              <a:gd name="connsiteY9" fmla="*/ 17197 h 17197"/>
              <a:gd name="connsiteX10" fmla="*/ 10689 w 10733"/>
              <a:gd name="connsiteY10" fmla="*/ 17165 h 17197"/>
              <a:gd name="connsiteX0" fmla="*/ 10689 w 10711"/>
              <a:gd name="connsiteY0" fmla="*/ 21831 h 21863"/>
              <a:gd name="connsiteX1" fmla="*/ 10711 w 10711"/>
              <a:gd name="connsiteY1" fmla="*/ 0 h 21863"/>
              <a:gd name="connsiteX2" fmla="*/ 9067 w 10711"/>
              <a:gd name="connsiteY2" fmla="*/ 9539 h 21863"/>
              <a:gd name="connsiteX3" fmla="*/ 8274 w 10711"/>
              <a:gd name="connsiteY3" fmla="*/ 12712 h 21863"/>
              <a:gd name="connsiteX4" fmla="*/ 7311 w 10711"/>
              <a:gd name="connsiteY4" fmla="*/ 15875 h 21863"/>
              <a:gd name="connsiteX5" fmla="*/ 6207 w 10711"/>
              <a:gd name="connsiteY5" fmla="*/ 18344 h 21863"/>
              <a:gd name="connsiteX6" fmla="*/ 4689 w 10711"/>
              <a:gd name="connsiteY6" fmla="*/ 20191 h 21863"/>
              <a:gd name="connsiteX7" fmla="*/ 3400 w 10711"/>
              <a:gd name="connsiteY7" fmla="*/ 21114 h 21863"/>
              <a:gd name="connsiteX8" fmla="*/ 2022 w 10711"/>
              <a:gd name="connsiteY8" fmla="*/ 21560 h 21863"/>
              <a:gd name="connsiteX9" fmla="*/ 0 w 10711"/>
              <a:gd name="connsiteY9" fmla="*/ 21863 h 21863"/>
              <a:gd name="connsiteX10" fmla="*/ 10689 w 10711"/>
              <a:gd name="connsiteY10" fmla="*/ 21831 h 21863"/>
              <a:gd name="connsiteX0" fmla="*/ 10689 w 10691"/>
              <a:gd name="connsiteY0" fmla="*/ 22165 h 22197"/>
              <a:gd name="connsiteX1" fmla="*/ 10667 w 10691"/>
              <a:gd name="connsiteY1" fmla="*/ 0 h 22197"/>
              <a:gd name="connsiteX2" fmla="*/ 9067 w 10691"/>
              <a:gd name="connsiteY2" fmla="*/ 9873 h 22197"/>
              <a:gd name="connsiteX3" fmla="*/ 8274 w 10691"/>
              <a:gd name="connsiteY3" fmla="*/ 13046 h 22197"/>
              <a:gd name="connsiteX4" fmla="*/ 7311 w 10691"/>
              <a:gd name="connsiteY4" fmla="*/ 16209 h 22197"/>
              <a:gd name="connsiteX5" fmla="*/ 6207 w 10691"/>
              <a:gd name="connsiteY5" fmla="*/ 18678 h 22197"/>
              <a:gd name="connsiteX6" fmla="*/ 4689 w 10691"/>
              <a:gd name="connsiteY6" fmla="*/ 20525 h 22197"/>
              <a:gd name="connsiteX7" fmla="*/ 3400 w 10691"/>
              <a:gd name="connsiteY7" fmla="*/ 21448 h 22197"/>
              <a:gd name="connsiteX8" fmla="*/ 2022 w 10691"/>
              <a:gd name="connsiteY8" fmla="*/ 21894 h 22197"/>
              <a:gd name="connsiteX9" fmla="*/ 0 w 10691"/>
              <a:gd name="connsiteY9" fmla="*/ 22197 h 22197"/>
              <a:gd name="connsiteX10" fmla="*/ 10689 w 10691"/>
              <a:gd name="connsiteY10" fmla="*/ 22165 h 22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91" h="22197">
                <a:moveTo>
                  <a:pt x="10689" y="22165"/>
                </a:moveTo>
                <a:cubicBezTo>
                  <a:pt x="10704" y="16443"/>
                  <a:pt x="10652" y="5722"/>
                  <a:pt x="10667" y="0"/>
                </a:cubicBezTo>
                <a:lnTo>
                  <a:pt x="9067" y="9873"/>
                </a:lnTo>
                <a:lnTo>
                  <a:pt x="8274" y="13046"/>
                </a:lnTo>
                <a:lnTo>
                  <a:pt x="7311" y="16209"/>
                </a:lnTo>
                <a:lnTo>
                  <a:pt x="6207" y="18678"/>
                </a:lnTo>
                <a:lnTo>
                  <a:pt x="4689" y="20525"/>
                </a:lnTo>
                <a:lnTo>
                  <a:pt x="3400" y="21448"/>
                </a:lnTo>
                <a:lnTo>
                  <a:pt x="2022" y="21894"/>
                </a:lnTo>
                <a:lnTo>
                  <a:pt x="0" y="22197"/>
                </a:lnTo>
                <a:lnTo>
                  <a:pt x="10689" y="22165"/>
                </a:lnTo>
                <a:close/>
              </a:path>
            </a:pathLst>
          </a:custGeom>
          <a:solidFill>
            <a:srgbClr val="969696"/>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6992" name="Freeform 16"/>
          <p:cNvSpPr>
            <a:spLocks/>
          </p:cNvSpPr>
          <p:nvPr/>
        </p:nvSpPr>
        <p:spPr bwMode="auto">
          <a:xfrm>
            <a:off x="1421563" y="2845648"/>
            <a:ext cx="1690731" cy="2061312"/>
          </a:xfrm>
          <a:custGeom>
            <a:avLst/>
            <a:gdLst>
              <a:gd name="T0" fmla="*/ 926 w 926"/>
              <a:gd name="T1" fmla="*/ 603 h 603"/>
              <a:gd name="T2" fmla="*/ 926 w 926"/>
              <a:gd name="T3" fmla="*/ 0 h 603"/>
              <a:gd name="T4" fmla="*/ 855 w 926"/>
              <a:gd name="T5" fmla="*/ 158 h 603"/>
              <a:gd name="T6" fmla="*/ 747 w 926"/>
              <a:gd name="T7" fmla="*/ 350 h 603"/>
              <a:gd name="T8" fmla="*/ 693 w 926"/>
              <a:gd name="T9" fmla="*/ 407 h 603"/>
              <a:gd name="T10" fmla="*/ 645 w 926"/>
              <a:gd name="T11" fmla="*/ 452 h 603"/>
              <a:gd name="T12" fmla="*/ 552 w 926"/>
              <a:gd name="T13" fmla="*/ 506 h 603"/>
              <a:gd name="T14" fmla="*/ 435 w 926"/>
              <a:gd name="T15" fmla="*/ 548 h 603"/>
              <a:gd name="T16" fmla="*/ 321 w 926"/>
              <a:gd name="T17" fmla="*/ 575 h 603"/>
              <a:gd name="T18" fmla="*/ 0 w 926"/>
              <a:gd name="T19" fmla="*/ 602 h 603"/>
              <a:gd name="T20" fmla="*/ 926 w 926"/>
              <a:gd name="T21" fmla="*/ 603 h 603"/>
              <a:gd name="connsiteX0" fmla="*/ 10991 w 10991"/>
              <a:gd name="connsiteY0" fmla="*/ 10000 h 10000"/>
              <a:gd name="connsiteX1" fmla="*/ 10991 w 10991"/>
              <a:gd name="connsiteY1" fmla="*/ 0 h 10000"/>
              <a:gd name="connsiteX2" fmla="*/ 10224 w 10991"/>
              <a:gd name="connsiteY2" fmla="*/ 2620 h 10000"/>
              <a:gd name="connsiteX3" fmla="*/ 9058 w 10991"/>
              <a:gd name="connsiteY3" fmla="*/ 5804 h 10000"/>
              <a:gd name="connsiteX4" fmla="*/ 8475 w 10991"/>
              <a:gd name="connsiteY4" fmla="*/ 6750 h 10000"/>
              <a:gd name="connsiteX5" fmla="*/ 7956 w 10991"/>
              <a:gd name="connsiteY5" fmla="*/ 7496 h 10000"/>
              <a:gd name="connsiteX6" fmla="*/ 6952 w 10991"/>
              <a:gd name="connsiteY6" fmla="*/ 8391 h 10000"/>
              <a:gd name="connsiteX7" fmla="*/ 5689 w 10991"/>
              <a:gd name="connsiteY7" fmla="*/ 9088 h 10000"/>
              <a:gd name="connsiteX8" fmla="*/ 4458 w 10991"/>
              <a:gd name="connsiteY8" fmla="*/ 9536 h 10000"/>
              <a:gd name="connsiteX9" fmla="*/ 0 w 10991"/>
              <a:gd name="connsiteY9" fmla="*/ 9971 h 10000"/>
              <a:gd name="connsiteX10" fmla="*/ 10991 w 10991"/>
              <a:gd name="connsiteY10" fmla="*/ 10000 h 10000"/>
              <a:gd name="connsiteX0" fmla="*/ 10991 w 10991"/>
              <a:gd name="connsiteY0" fmla="*/ 10000 h 10000"/>
              <a:gd name="connsiteX1" fmla="*/ 10991 w 10991"/>
              <a:gd name="connsiteY1" fmla="*/ 0 h 10000"/>
              <a:gd name="connsiteX2" fmla="*/ 10224 w 10991"/>
              <a:gd name="connsiteY2" fmla="*/ 2620 h 10000"/>
              <a:gd name="connsiteX3" fmla="*/ 9058 w 10991"/>
              <a:gd name="connsiteY3" fmla="*/ 5804 h 10000"/>
              <a:gd name="connsiteX4" fmla="*/ 8475 w 10991"/>
              <a:gd name="connsiteY4" fmla="*/ 6750 h 10000"/>
              <a:gd name="connsiteX5" fmla="*/ 7956 w 10991"/>
              <a:gd name="connsiteY5" fmla="*/ 7496 h 10000"/>
              <a:gd name="connsiteX6" fmla="*/ 6952 w 10991"/>
              <a:gd name="connsiteY6" fmla="*/ 8391 h 10000"/>
              <a:gd name="connsiteX7" fmla="*/ 5689 w 10991"/>
              <a:gd name="connsiteY7" fmla="*/ 9088 h 10000"/>
              <a:gd name="connsiteX8" fmla="*/ 4458 w 10991"/>
              <a:gd name="connsiteY8" fmla="*/ 9536 h 10000"/>
              <a:gd name="connsiteX9" fmla="*/ 0 w 10991"/>
              <a:gd name="connsiteY9" fmla="*/ 9971 h 10000"/>
              <a:gd name="connsiteX10" fmla="*/ 10991 w 10991"/>
              <a:gd name="connsiteY10" fmla="*/ 10000 h 10000"/>
              <a:gd name="connsiteX0" fmla="*/ 10991 w 10991"/>
              <a:gd name="connsiteY0" fmla="*/ 10000 h 10000"/>
              <a:gd name="connsiteX1" fmla="*/ 10991 w 10991"/>
              <a:gd name="connsiteY1" fmla="*/ 0 h 10000"/>
              <a:gd name="connsiteX2" fmla="*/ 10224 w 10991"/>
              <a:gd name="connsiteY2" fmla="*/ 2620 h 10000"/>
              <a:gd name="connsiteX3" fmla="*/ 9058 w 10991"/>
              <a:gd name="connsiteY3" fmla="*/ 5804 h 10000"/>
              <a:gd name="connsiteX4" fmla="*/ 8475 w 10991"/>
              <a:gd name="connsiteY4" fmla="*/ 6750 h 10000"/>
              <a:gd name="connsiteX5" fmla="*/ 7956 w 10991"/>
              <a:gd name="connsiteY5" fmla="*/ 7496 h 10000"/>
              <a:gd name="connsiteX6" fmla="*/ 6952 w 10991"/>
              <a:gd name="connsiteY6" fmla="*/ 8391 h 10000"/>
              <a:gd name="connsiteX7" fmla="*/ 5689 w 10991"/>
              <a:gd name="connsiteY7" fmla="*/ 9088 h 10000"/>
              <a:gd name="connsiteX8" fmla="*/ 4458 w 10991"/>
              <a:gd name="connsiteY8" fmla="*/ 9441 h 10000"/>
              <a:gd name="connsiteX9" fmla="*/ 0 w 10991"/>
              <a:gd name="connsiteY9" fmla="*/ 9971 h 10000"/>
              <a:gd name="connsiteX10" fmla="*/ 10991 w 10991"/>
              <a:gd name="connsiteY10" fmla="*/ 10000 h 10000"/>
              <a:gd name="connsiteX0" fmla="*/ 10991 w 10991"/>
              <a:gd name="connsiteY0" fmla="*/ 10000 h 10000"/>
              <a:gd name="connsiteX1" fmla="*/ 10991 w 10991"/>
              <a:gd name="connsiteY1" fmla="*/ 0 h 10000"/>
              <a:gd name="connsiteX2" fmla="*/ 10224 w 10991"/>
              <a:gd name="connsiteY2" fmla="*/ 2620 h 10000"/>
              <a:gd name="connsiteX3" fmla="*/ 9058 w 10991"/>
              <a:gd name="connsiteY3" fmla="*/ 5804 h 10000"/>
              <a:gd name="connsiteX4" fmla="*/ 8475 w 10991"/>
              <a:gd name="connsiteY4" fmla="*/ 6750 h 10000"/>
              <a:gd name="connsiteX5" fmla="*/ 7956 w 10991"/>
              <a:gd name="connsiteY5" fmla="*/ 7496 h 10000"/>
              <a:gd name="connsiteX6" fmla="*/ 6952 w 10991"/>
              <a:gd name="connsiteY6" fmla="*/ 8391 h 10000"/>
              <a:gd name="connsiteX7" fmla="*/ 5689 w 10991"/>
              <a:gd name="connsiteY7" fmla="*/ 9088 h 10000"/>
              <a:gd name="connsiteX8" fmla="*/ 4458 w 10991"/>
              <a:gd name="connsiteY8" fmla="*/ 9441 h 10000"/>
              <a:gd name="connsiteX9" fmla="*/ 0 w 10991"/>
              <a:gd name="connsiteY9" fmla="*/ 9971 h 10000"/>
              <a:gd name="connsiteX10" fmla="*/ 10991 w 10991"/>
              <a:gd name="connsiteY10" fmla="*/ 10000 h 10000"/>
              <a:gd name="connsiteX0" fmla="*/ 10991 w 10991"/>
              <a:gd name="connsiteY0" fmla="*/ 10000 h 10000"/>
              <a:gd name="connsiteX1" fmla="*/ 10991 w 10991"/>
              <a:gd name="connsiteY1" fmla="*/ 0 h 10000"/>
              <a:gd name="connsiteX2" fmla="*/ 10224 w 10991"/>
              <a:gd name="connsiteY2" fmla="*/ 2620 h 10000"/>
              <a:gd name="connsiteX3" fmla="*/ 9058 w 10991"/>
              <a:gd name="connsiteY3" fmla="*/ 5804 h 10000"/>
              <a:gd name="connsiteX4" fmla="*/ 8475 w 10991"/>
              <a:gd name="connsiteY4" fmla="*/ 6750 h 10000"/>
              <a:gd name="connsiteX5" fmla="*/ 7956 w 10991"/>
              <a:gd name="connsiteY5" fmla="*/ 7496 h 10000"/>
              <a:gd name="connsiteX6" fmla="*/ 6952 w 10991"/>
              <a:gd name="connsiteY6" fmla="*/ 8391 h 10000"/>
              <a:gd name="connsiteX7" fmla="*/ 5674 w 10991"/>
              <a:gd name="connsiteY7" fmla="*/ 8969 h 10000"/>
              <a:gd name="connsiteX8" fmla="*/ 4458 w 10991"/>
              <a:gd name="connsiteY8" fmla="*/ 9441 h 10000"/>
              <a:gd name="connsiteX9" fmla="*/ 0 w 10991"/>
              <a:gd name="connsiteY9" fmla="*/ 9971 h 10000"/>
              <a:gd name="connsiteX10" fmla="*/ 10991 w 10991"/>
              <a:gd name="connsiteY10" fmla="*/ 10000 h 10000"/>
              <a:gd name="connsiteX0" fmla="*/ 10991 w 10991"/>
              <a:gd name="connsiteY0" fmla="*/ 10000 h 10000"/>
              <a:gd name="connsiteX1" fmla="*/ 10991 w 10991"/>
              <a:gd name="connsiteY1" fmla="*/ 0 h 10000"/>
              <a:gd name="connsiteX2" fmla="*/ 10224 w 10991"/>
              <a:gd name="connsiteY2" fmla="*/ 2620 h 10000"/>
              <a:gd name="connsiteX3" fmla="*/ 9058 w 10991"/>
              <a:gd name="connsiteY3" fmla="*/ 5804 h 10000"/>
              <a:gd name="connsiteX4" fmla="*/ 8475 w 10991"/>
              <a:gd name="connsiteY4" fmla="*/ 6750 h 10000"/>
              <a:gd name="connsiteX5" fmla="*/ 7956 w 10991"/>
              <a:gd name="connsiteY5" fmla="*/ 7496 h 10000"/>
              <a:gd name="connsiteX6" fmla="*/ 6859 w 10991"/>
              <a:gd name="connsiteY6" fmla="*/ 8272 h 10000"/>
              <a:gd name="connsiteX7" fmla="*/ 5674 w 10991"/>
              <a:gd name="connsiteY7" fmla="*/ 8969 h 10000"/>
              <a:gd name="connsiteX8" fmla="*/ 4458 w 10991"/>
              <a:gd name="connsiteY8" fmla="*/ 9441 h 10000"/>
              <a:gd name="connsiteX9" fmla="*/ 0 w 10991"/>
              <a:gd name="connsiteY9" fmla="*/ 9971 h 10000"/>
              <a:gd name="connsiteX10" fmla="*/ 10991 w 10991"/>
              <a:gd name="connsiteY10" fmla="*/ 10000 h 10000"/>
              <a:gd name="connsiteX0" fmla="*/ 10991 w 10991"/>
              <a:gd name="connsiteY0" fmla="*/ 10000 h 10000"/>
              <a:gd name="connsiteX1" fmla="*/ 10991 w 10991"/>
              <a:gd name="connsiteY1" fmla="*/ 0 h 10000"/>
              <a:gd name="connsiteX2" fmla="*/ 10224 w 10991"/>
              <a:gd name="connsiteY2" fmla="*/ 2620 h 10000"/>
              <a:gd name="connsiteX3" fmla="*/ 9058 w 10991"/>
              <a:gd name="connsiteY3" fmla="*/ 5804 h 10000"/>
              <a:gd name="connsiteX4" fmla="*/ 8475 w 10991"/>
              <a:gd name="connsiteY4" fmla="*/ 6750 h 10000"/>
              <a:gd name="connsiteX5" fmla="*/ 7956 w 10991"/>
              <a:gd name="connsiteY5" fmla="*/ 7496 h 10000"/>
              <a:gd name="connsiteX6" fmla="*/ 6859 w 10991"/>
              <a:gd name="connsiteY6" fmla="*/ 8272 h 10000"/>
              <a:gd name="connsiteX7" fmla="*/ 5674 w 10991"/>
              <a:gd name="connsiteY7" fmla="*/ 8969 h 10000"/>
              <a:gd name="connsiteX8" fmla="*/ 4458 w 10991"/>
              <a:gd name="connsiteY8" fmla="*/ 9441 h 10000"/>
              <a:gd name="connsiteX9" fmla="*/ 0 w 10991"/>
              <a:gd name="connsiteY9" fmla="*/ 9971 h 10000"/>
              <a:gd name="connsiteX10" fmla="*/ 10991 w 10991"/>
              <a:gd name="connsiteY10" fmla="*/ 10000 h 10000"/>
              <a:gd name="connsiteX0" fmla="*/ 10991 w 10991"/>
              <a:gd name="connsiteY0" fmla="*/ 10000 h 10000"/>
              <a:gd name="connsiteX1" fmla="*/ 10991 w 10991"/>
              <a:gd name="connsiteY1" fmla="*/ 0 h 10000"/>
              <a:gd name="connsiteX2" fmla="*/ 10224 w 10991"/>
              <a:gd name="connsiteY2" fmla="*/ 2620 h 10000"/>
              <a:gd name="connsiteX3" fmla="*/ 9058 w 10991"/>
              <a:gd name="connsiteY3" fmla="*/ 5804 h 10000"/>
              <a:gd name="connsiteX4" fmla="*/ 8475 w 10991"/>
              <a:gd name="connsiteY4" fmla="*/ 6750 h 10000"/>
              <a:gd name="connsiteX5" fmla="*/ 7817 w 10991"/>
              <a:gd name="connsiteY5" fmla="*/ 7377 h 10000"/>
              <a:gd name="connsiteX6" fmla="*/ 6859 w 10991"/>
              <a:gd name="connsiteY6" fmla="*/ 8272 h 10000"/>
              <a:gd name="connsiteX7" fmla="*/ 5674 w 10991"/>
              <a:gd name="connsiteY7" fmla="*/ 8969 h 10000"/>
              <a:gd name="connsiteX8" fmla="*/ 4458 w 10991"/>
              <a:gd name="connsiteY8" fmla="*/ 9441 h 10000"/>
              <a:gd name="connsiteX9" fmla="*/ 0 w 10991"/>
              <a:gd name="connsiteY9" fmla="*/ 9971 h 10000"/>
              <a:gd name="connsiteX10" fmla="*/ 10991 w 10991"/>
              <a:gd name="connsiteY10" fmla="*/ 10000 h 10000"/>
              <a:gd name="connsiteX0" fmla="*/ 10991 w 10991"/>
              <a:gd name="connsiteY0" fmla="*/ 10000 h 10000"/>
              <a:gd name="connsiteX1" fmla="*/ 10991 w 10991"/>
              <a:gd name="connsiteY1" fmla="*/ 0 h 10000"/>
              <a:gd name="connsiteX2" fmla="*/ 10224 w 10991"/>
              <a:gd name="connsiteY2" fmla="*/ 2620 h 10000"/>
              <a:gd name="connsiteX3" fmla="*/ 9058 w 10991"/>
              <a:gd name="connsiteY3" fmla="*/ 5804 h 10000"/>
              <a:gd name="connsiteX4" fmla="*/ 8475 w 10991"/>
              <a:gd name="connsiteY4" fmla="*/ 6750 h 10000"/>
              <a:gd name="connsiteX5" fmla="*/ 7817 w 10991"/>
              <a:gd name="connsiteY5" fmla="*/ 7377 h 10000"/>
              <a:gd name="connsiteX6" fmla="*/ 6859 w 10991"/>
              <a:gd name="connsiteY6" fmla="*/ 8272 h 10000"/>
              <a:gd name="connsiteX7" fmla="*/ 5674 w 10991"/>
              <a:gd name="connsiteY7" fmla="*/ 8969 h 10000"/>
              <a:gd name="connsiteX8" fmla="*/ 4458 w 10991"/>
              <a:gd name="connsiteY8" fmla="*/ 9441 h 10000"/>
              <a:gd name="connsiteX9" fmla="*/ 0 w 10991"/>
              <a:gd name="connsiteY9" fmla="*/ 9971 h 10000"/>
              <a:gd name="connsiteX10" fmla="*/ 10991 w 10991"/>
              <a:gd name="connsiteY10" fmla="*/ 10000 h 10000"/>
              <a:gd name="connsiteX0" fmla="*/ 10991 w 10991"/>
              <a:gd name="connsiteY0" fmla="*/ 10000 h 10000"/>
              <a:gd name="connsiteX1" fmla="*/ 10991 w 10991"/>
              <a:gd name="connsiteY1" fmla="*/ 0 h 10000"/>
              <a:gd name="connsiteX2" fmla="*/ 10224 w 10991"/>
              <a:gd name="connsiteY2" fmla="*/ 2620 h 10000"/>
              <a:gd name="connsiteX3" fmla="*/ 9058 w 10991"/>
              <a:gd name="connsiteY3" fmla="*/ 5804 h 10000"/>
              <a:gd name="connsiteX4" fmla="*/ 8336 w 10991"/>
              <a:gd name="connsiteY4" fmla="*/ 6703 h 10000"/>
              <a:gd name="connsiteX5" fmla="*/ 7817 w 10991"/>
              <a:gd name="connsiteY5" fmla="*/ 7377 h 10000"/>
              <a:gd name="connsiteX6" fmla="*/ 6859 w 10991"/>
              <a:gd name="connsiteY6" fmla="*/ 8272 h 10000"/>
              <a:gd name="connsiteX7" fmla="*/ 5674 w 10991"/>
              <a:gd name="connsiteY7" fmla="*/ 8969 h 10000"/>
              <a:gd name="connsiteX8" fmla="*/ 4458 w 10991"/>
              <a:gd name="connsiteY8" fmla="*/ 9441 h 10000"/>
              <a:gd name="connsiteX9" fmla="*/ 0 w 10991"/>
              <a:gd name="connsiteY9" fmla="*/ 9971 h 10000"/>
              <a:gd name="connsiteX10" fmla="*/ 10991 w 10991"/>
              <a:gd name="connsiteY10" fmla="*/ 10000 h 10000"/>
              <a:gd name="connsiteX0" fmla="*/ 10991 w 10991"/>
              <a:gd name="connsiteY0" fmla="*/ 10000 h 10000"/>
              <a:gd name="connsiteX1" fmla="*/ 10991 w 10991"/>
              <a:gd name="connsiteY1" fmla="*/ 0 h 10000"/>
              <a:gd name="connsiteX2" fmla="*/ 10224 w 10991"/>
              <a:gd name="connsiteY2" fmla="*/ 2620 h 10000"/>
              <a:gd name="connsiteX3" fmla="*/ 8934 w 10991"/>
              <a:gd name="connsiteY3" fmla="*/ 5768 h 10000"/>
              <a:gd name="connsiteX4" fmla="*/ 8336 w 10991"/>
              <a:gd name="connsiteY4" fmla="*/ 6703 h 10000"/>
              <a:gd name="connsiteX5" fmla="*/ 7817 w 10991"/>
              <a:gd name="connsiteY5" fmla="*/ 7377 h 10000"/>
              <a:gd name="connsiteX6" fmla="*/ 6859 w 10991"/>
              <a:gd name="connsiteY6" fmla="*/ 8272 h 10000"/>
              <a:gd name="connsiteX7" fmla="*/ 5674 w 10991"/>
              <a:gd name="connsiteY7" fmla="*/ 8969 h 10000"/>
              <a:gd name="connsiteX8" fmla="*/ 4458 w 10991"/>
              <a:gd name="connsiteY8" fmla="*/ 9441 h 10000"/>
              <a:gd name="connsiteX9" fmla="*/ 0 w 10991"/>
              <a:gd name="connsiteY9" fmla="*/ 9971 h 10000"/>
              <a:gd name="connsiteX10" fmla="*/ 10991 w 10991"/>
              <a:gd name="connsiteY10" fmla="*/ 10000 h 10000"/>
              <a:gd name="connsiteX0" fmla="*/ 10991 w 10991"/>
              <a:gd name="connsiteY0" fmla="*/ 9988 h 9988"/>
              <a:gd name="connsiteX1" fmla="*/ 10960 w 10991"/>
              <a:gd name="connsiteY1" fmla="*/ 0 h 9988"/>
              <a:gd name="connsiteX2" fmla="*/ 10224 w 10991"/>
              <a:gd name="connsiteY2" fmla="*/ 2608 h 9988"/>
              <a:gd name="connsiteX3" fmla="*/ 8934 w 10991"/>
              <a:gd name="connsiteY3" fmla="*/ 5756 h 9988"/>
              <a:gd name="connsiteX4" fmla="*/ 8336 w 10991"/>
              <a:gd name="connsiteY4" fmla="*/ 6691 h 9988"/>
              <a:gd name="connsiteX5" fmla="*/ 7817 w 10991"/>
              <a:gd name="connsiteY5" fmla="*/ 7365 h 9988"/>
              <a:gd name="connsiteX6" fmla="*/ 6859 w 10991"/>
              <a:gd name="connsiteY6" fmla="*/ 8260 h 9988"/>
              <a:gd name="connsiteX7" fmla="*/ 5674 w 10991"/>
              <a:gd name="connsiteY7" fmla="*/ 8957 h 9988"/>
              <a:gd name="connsiteX8" fmla="*/ 4458 w 10991"/>
              <a:gd name="connsiteY8" fmla="*/ 9429 h 9988"/>
              <a:gd name="connsiteX9" fmla="*/ 0 w 10991"/>
              <a:gd name="connsiteY9" fmla="*/ 9959 h 9988"/>
              <a:gd name="connsiteX10" fmla="*/ 10991 w 10991"/>
              <a:gd name="connsiteY10" fmla="*/ 9988 h 9988"/>
              <a:gd name="connsiteX0" fmla="*/ 10000 w 10000"/>
              <a:gd name="connsiteY0" fmla="*/ 10000 h 10000"/>
              <a:gd name="connsiteX1" fmla="*/ 9972 w 10000"/>
              <a:gd name="connsiteY1" fmla="*/ 0 h 10000"/>
              <a:gd name="connsiteX2" fmla="*/ 9302 w 10000"/>
              <a:gd name="connsiteY2" fmla="*/ 2611 h 10000"/>
              <a:gd name="connsiteX3" fmla="*/ 8128 w 10000"/>
              <a:gd name="connsiteY3" fmla="*/ 5763 h 10000"/>
              <a:gd name="connsiteX4" fmla="*/ 7584 w 10000"/>
              <a:gd name="connsiteY4" fmla="*/ 6699 h 10000"/>
              <a:gd name="connsiteX5" fmla="*/ 7112 w 10000"/>
              <a:gd name="connsiteY5" fmla="*/ 7374 h 10000"/>
              <a:gd name="connsiteX6" fmla="*/ 6241 w 10000"/>
              <a:gd name="connsiteY6" fmla="*/ 8270 h 10000"/>
              <a:gd name="connsiteX7" fmla="*/ 5162 w 10000"/>
              <a:gd name="connsiteY7" fmla="*/ 8968 h 10000"/>
              <a:gd name="connsiteX8" fmla="*/ 4056 w 10000"/>
              <a:gd name="connsiteY8" fmla="*/ 9440 h 10000"/>
              <a:gd name="connsiteX9" fmla="*/ 0 w 10000"/>
              <a:gd name="connsiteY9" fmla="*/ 9971 h 10000"/>
              <a:gd name="connsiteX10" fmla="*/ 10000 w 10000"/>
              <a:gd name="connsiteY10" fmla="*/ 10000 h 10000"/>
              <a:gd name="connsiteX0" fmla="*/ 10000 w 10000"/>
              <a:gd name="connsiteY0" fmla="*/ 10119 h 10119"/>
              <a:gd name="connsiteX1" fmla="*/ 9930 w 10000"/>
              <a:gd name="connsiteY1" fmla="*/ 0 h 10119"/>
              <a:gd name="connsiteX2" fmla="*/ 9302 w 10000"/>
              <a:gd name="connsiteY2" fmla="*/ 2730 h 10119"/>
              <a:gd name="connsiteX3" fmla="*/ 8128 w 10000"/>
              <a:gd name="connsiteY3" fmla="*/ 5882 h 10119"/>
              <a:gd name="connsiteX4" fmla="*/ 7584 w 10000"/>
              <a:gd name="connsiteY4" fmla="*/ 6818 h 10119"/>
              <a:gd name="connsiteX5" fmla="*/ 7112 w 10000"/>
              <a:gd name="connsiteY5" fmla="*/ 7493 h 10119"/>
              <a:gd name="connsiteX6" fmla="*/ 6241 w 10000"/>
              <a:gd name="connsiteY6" fmla="*/ 8389 h 10119"/>
              <a:gd name="connsiteX7" fmla="*/ 5162 w 10000"/>
              <a:gd name="connsiteY7" fmla="*/ 9087 h 10119"/>
              <a:gd name="connsiteX8" fmla="*/ 4056 w 10000"/>
              <a:gd name="connsiteY8" fmla="*/ 9559 h 10119"/>
              <a:gd name="connsiteX9" fmla="*/ 0 w 10000"/>
              <a:gd name="connsiteY9" fmla="*/ 10090 h 10119"/>
              <a:gd name="connsiteX10" fmla="*/ 10000 w 10000"/>
              <a:gd name="connsiteY10" fmla="*/ 10119 h 10119"/>
              <a:gd name="connsiteX0" fmla="*/ 10000 w 10000"/>
              <a:gd name="connsiteY0" fmla="*/ 10226 h 10226"/>
              <a:gd name="connsiteX1" fmla="*/ 9972 w 10000"/>
              <a:gd name="connsiteY1" fmla="*/ 0 h 10226"/>
              <a:gd name="connsiteX2" fmla="*/ 9302 w 10000"/>
              <a:gd name="connsiteY2" fmla="*/ 2837 h 10226"/>
              <a:gd name="connsiteX3" fmla="*/ 8128 w 10000"/>
              <a:gd name="connsiteY3" fmla="*/ 5989 h 10226"/>
              <a:gd name="connsiteX4" fmla="*/ 7584 w 10000"/>
              <a:gd name="connsiteY4" fmla="*/ 6925 h 10226"/>
              <a:gd name="connsiteX5" fmla="*/ 7112 w 10000"/>
              <a:gd name="connsiteY5" fmla="*/ 7600 h 10226"/>
              <a:gd name="connsiteX6" fmla="*/ 6241 w 10000"/>
              <a:gd name="connsiteY6" fmla="*/ 8496 h 10226"/>
              <a:gd name="connsiteX7" fmla="*/ 5162 w 10000"/>
              <a:gd name="connsiteY7" fmla="*/ 9194 h 10226"/>
              <a:gd name="connsiteX8" fmla="*/ 4056 w 10000"/>
              <a:gd name="connsiteY8" fmla="*/ 9666 h 10226"/>
              <a:gd name="connsiteX9" fmla="*/ 0 w 10000"/>
              <a:gd name="connsiteY9" fmla="*/ 10197 h 10226"/>
              <a:gd name="connsiteX10" fmla="*/ 10000 w 10000"/>
              <a:gd name="connsiteY10" fmla="*/ 10226 h 10226"/>
              <a:gd name="connsiteX0" fmla="*/ 10000 w 10000"/>
              <a:gd name="connsiteY0" fmla="*/ 10285 h 10285"/>
              <a:gd name="connsiteX1" fmla="*/ 9986 w 10000"/>
              <a:gd name="connsiteY1" fmla="*/ 0 h 10285"/>
              <a:gd name="connsiteX2" fmla="*/ 9302 w 10000"/>
              <a:gd name="connsiteY2" fmla="*/ 2896 h 10285"/>
              <a:gd name="connsiteX3" fmla="*/ 8128 w 10000"/>
              <a:gd name="connsiteY3" fmla="*/ 6048 h 10285"/>
              <a:gd name="connsiteX4" fmla="*/ 7584 w 10000"/>
              <a:gd name="connsiteY4" fmla="*/ 6984 h 10285"/>
              <a:gd name="connsiteX5" fmla="*/ 7112 w 10000"/>
              <a:gd name="connsiteY5" fmla="*/ 7659 h 10285"/>
              <a:gd name="connsiteX6" fmla="*/ 6241 w 10000"/>
              <a:gd name="connsiteY6" fmla="*/ 8555 h 10285"/>
              <a:gd name="connsiteX7" fmla="*/ 5162 w 10000"/>
              <a:gd name="connsiteY7" fmla="*/ 9253 h 10285"/>
              <a:gd name="connsiteX8" fmla="*/ 4056 w 10000"/>
              <a:gd name="connsiteY8" fmla="*/ 9725 h 10285"/>
              <a:gd name="connsiteX9" fmla="*/ 0 w 10000"/>
              <a:gd name="connsiteY9" fmla="*/ 10256 h 10285"/>
              <a:gd name="connsiteX10" fmla="*/ 10000 w 10000"/>
              <a:gd name="connsiteY10" fmla="*/ 10285 h 10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0285">
                <a:moveTo>
                  <a:pt x="10000" y="10285"/>
                </a:moveTo>
                <a:cubicBezTo>
                  <a:pt x="9991" y="6952"/>
                  <a:pt x="9953" y="3333"/>
                  <a:pt x="9986" y="0"/>
                </a:cubicBezTo>
                <a:lnTo>
                  <a:pt x="9302" y="2896"/>
                </a:lnTo>
                <a:lnTo>
                  <a:pt x="8128" y="6048"/>
                </a:lnTo>
                <a:lnTo>
                  <a:pt x="7584" y="6984"/>
                </a:lnTo>
                <a:lnTo>
                  <a:pt x="7112" y="7659"/>
                </a:lnTo>
                <a:cubicBezTo>
                  <a:pt x="6821" y="8013"/>
                  <a:pt x="6532" y="8249"/>
                  <a:pt x="6241" y="8555"/>
                </a:cubicBezTo>
                <a:lnTo>
                  <a:pt x="5162" y="9253"/>
                </a:lnTo>
                <a:lnTo>
                  <a:pt x="4056" y="9725"/>
                </a:lnTo>
                <a:cubicBezTo>
                  <a:pt x="2746" y="10013"/>
                  <a:pt x="1366" y="10170"/>
                  <a:pt x="0" y="10256"/>
                </a:cubicBezTo>
                <a:lnTo>
                  <a:pt x="10000" y="10285"/>
                </a:lnTo>
                <a:close/>
              </a:path>
            </a:pathLst>
          </a:custGeom>
          <a:solidFill>
            <a:srgbClr val="FF0000">
              <a:alpha val="50000"/>
            </a:srgbClr>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3" name="Text Box 7"/>
          <p:cNvSpPr txBox="1">
            <a:spLocks noChangeArrowheads="1"/>
          </p:cNvSpPr>
          <p:nvPr/>
        </p:nvSpPr>
        <p:spPr bwMode="auto">
          <a:xfrm>
            <a:off x="7086600" y="1038225"/>
            <a:ext cx="9906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1800" b="1"/>
              <a:t>normal</a:t>
            </a:r>
          </a:p>
        </p:txBody>
      </p:sp>
      <p:sp>
        <p:nvSpPr>
          <p:cNvPr id="34" name="Line 10"/>
          <p:cNvSpPr>
            <a:spLocks noChangeShapeType="1"/>
          </p:cNvSpPr>
          <p:nvPr/>
        </p:nvSpPr>
        <p:spPr bwMode="auto">
          <a:xfrm>
            <a:off x="6324600" y="1190625"/>
            <a:ext cx="533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5" name="Line 11"/>
          <p:cNvSpPr>
            <a:spLocks noChangeShapeType="1"/>
          </p:cNvSpPr>
          <p:nvPr/>
        </p:nvSpPr>
        <p:spPr bwMode="auto">
          <a:xfrm>
            <a:off x="6324600" y="1520825"/>
            <a:ext cx="533400" cy="0"/>
          </a:xfrm>
          <a:prstGeom prst="line">
            <a:avLst/>
          </a:prstGeom>
          <a:noFill/>
          <a:ln w="254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6" name="Line 12"/>
          <p:cNvSpPr>
            <a:spLocks noChangeShapeType="1"/>
          </p:cNvSpPr>
          <p:nvPr/>
        </p:nvSpPr>
        <p:spPr bwMode="auto">
          <a:xfrm>
            <a:off x="6324600" y="1858963"/>
            <a:ext cx="533400" cy="0"/>
          </a:xfrm>
          <a:prstGeom prst="line">
            <a:avLst/>
          </a:prstGeom>
          <a:noFill/>
          <a:ln w="25400">
            <a:solidFill>
              <a:srgbClr val="0066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7" name="Text Box 13"/>
          <p:cNvSpPr txBox="1">
            <a:spLocks noChangeArrowheads="1"/>
          </p:cNvSpPr>
          <p:nvPr/>
        </p:nvSpPr>
        <p:spPr bwMode="auto">
          <a:xfrm>
            <a:off x="7086600" y="1373188"/>
            <a:ext cx="990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1800" b="1" i="1">
                <a:solidFill>
                  <a:srgbClr val="FF0000"/>
                </a:solidFill>
              </a:rPr>
              <a:t>t</a:t>
            </a:r>
            <a:r>
              <a:rPr lang="en-US" sz="1800" b="1">
                <a:solidFill>
                  <a:srgbClr val="FF0000"/>
                </a:solidFill>
              </a:rPr>
              <a:t>, 10 d.f.</a:t>
            </a:r>
            <a:endParaRPr lang="en-US" sz="1800" b="1" i="1"/>
          </a:p>
        </p:txBody>
      </p:sp>
      <p:sp>
        <p:nvSpPr>
          <p:cNvPr id="38" name="Text Box 14"/>
          <p:cNvSpPr txBox="1">
            <a:spLocks noChangeArrowheads="1"/>
          </p:cNvSpPr>
          <p:nvPr/>
        </p:nvSpPr>
        <p:spPr bwMode="auto">
          <a:xfrm>
            <a:off x="7086600" y="1724025"/>
            <a:ext cx="9906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1800" b="1" i="1">
                <a:solidFill>
                  <a:srgbClr val="0066CC"/>
                </a:solidFill>
              </a:rPr>
              <a:t>t</a:t>
            </a:r>
            <a:r>
              <a:rPr lang="en-US" sz="1800" b="1">
                <a:solidFill>
                  <a:srgbClr val="0066CC"/>
                </a:solidFill>
              </a:rPr>
              <a:t>, 5 d.f.</a:t>
            </a:r>
            <a:endParaRPr lang="en-US" sz="1800" b="1" i="1">
              <a:solidFill>
                <a:srgbClr val="0066CC"/>
              </a:solidFill>
            </a:endParaRPr>
          </a:p>
        </p:txBody>
      </p:sp>
      <p:pic>
        <p:nvPicPr>
          <p:cNvPr id="2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bwMode="auto">
          <a:xfrm>
            <a:off x="496800" y="698400"/>
            <a:ext cx="8296275" cy="4780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6980"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dirty="0" smtClean="0">
                <a:solidFill>
                  <a:srgbClr val="3366FF"/>
                </a:solidFill>
              </a:rPr>
              <a:t>17</a:t>
            </a:r>
            <a:endParaRPr lang="en-US" sz="1000" dirty="0">
              <a:solidFill>
                <a:srgbClr val="3366FF"/>
              </a:solidFill>
            </a:endParaRPr>
          </a:p>
        </p:txBody>
      </p:sp>
      <p:sp>
        <p:nvSpPr>
          <p:cNvPr id="126994" name="Rectangle 18"/>
          <p:cNvSpPr>
            <a:spLocks noChangeArrowheads="1"/>
          </p:cNvSpPr>
          <p:nvPr/>
        </p:nvSpPr>
        <p:spPr bwMode="auto">
          <a:xfrm>
            <a:off x="2552700" y="5099050"/>
            <a:ext cx="685800" cy="347663"/>
          </a:xfrm>
          <a:prstGeom prst="rect">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i="1" dirty="0"/>
              <a:t>t</a:t>
            </a:r>
            <a:r>
              <a:rPr lang="en-GB" sz="1800" b="1" dirty="0"/>
              <a:t> TEST OF A HYPOTHESIS RELATING TO A POPULATION MEAN</a:t>
            </a:r>
            <a:endParaRPr lang="en-GB" sz="1600" dirty="0">
              <a:latin typeface="Times New Roman" pitchFamily="18" charset="0"/>
            </a:endParaRPr>
          </a:p>
        </p:txBody>
      </p:sp>
      <p:sp>
        <p:nvSpPr>
          <p:cNvPr id="25" name="Line 22"/>
          <p:cNvSpPr>
            <a:spLocks noChangeShapeType="1"/>
          </p:cNvSpPr>
          <p:nvPr/>
        </p:nvSpPr>
        <p:spPr bwMode="auto">
          <a:xfrm>
            <a:off x="2962275" y="4914900"/>
            <a:ext cx="0" cy="172800"/>
          </a:xfrm>
          <a:prstGeom prst="line">
            <a:avLst/>
          </a:prstGeom>
          <a:noFill/>
          <a:ln w="15875">
            <a:solidFill>
              <a:schemeClr val="tx1"/>
            </a:solidFill>
            <a:round/>
            <a:headEnd type="arrow" w="med" len="sm"/>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 name="Freeform 2"/>
          <p:cNvSpPr>
            <a:spLocks/>
          </p:cNvSpPr>
          <p:nvPr/>
        </p:nvSpPr>
        <p:spPr bwMode="auto">
          <a:xfrm>
            <a:off x="2193117" y="1593119"/>
            <a:ext cx="1145609" cy="3319395"/>
          </a:xfrm>
          <a:custGeom>
            <a:avLst/>
            <a:gdLst>
              <a:gd name="T0" fmla="*/ 675 w 675"/>
              <a:gd name="T1" fmla="*/ 939 h 942"/>
              <a:gd name="T2" fmla="*/ 675 w 675"/>
              <a:gd name="T3" fmla="*/ 0 h 942"/>
              <a:gd name="T4" fmla="*/ 615 w 675"/>
              <a:gd name="T5" fmla="*/ 264 h 942"/>
              <a:gd name="T6" fmla="*/ 524 w 675"/>
              <a:gd name="T7" fmla="*/ 551 h 942"/>
              <a:gd name="T8" fmla="*/ 459 w 675"/>
              <a:gd name="T9" fmla="*/ 699 h 942"/>
              <a:gd name="T10" fmla="*/ 392 w 675"/>
              <a:gd name="T11" fmla="*/ 792 h 942"/>
              <a:gd name="T12" fmla="*/ 282 w 675"/>
              <a:gd name="T13" fmla="*/ 885 h 942"/>
              <a:gd name="T14" fmla="*/ 183 w 675"/>
              <a:gd name="T15" fmla="*/ 918 h 942"/>
              <a:gd name="T16" fmla="*/ 90 w 675"/>
              <a:gd name="T17" fmla="*/ 933 h 942"/>
              <a:gd name="T18" fmla="*/ 0 w 675"/>
              <a:gd name="T19" fmla="*/ 942 h 942"/>
              <a:gd name="T20" fmla="*/ 675 w 675"/>
              <a:gd name="T21" fmla="*/ 939 h 942"/>
              <a:gd name="connsiteX0" fmla="*/ 10689 w 10689"/>
              <a:gd name="connsiteY0" fmla="*/ 9968 h 10000"/>
              <a:gd name="connsiteX1" fmla="*/ 10689 w 10689"/>
              <a:gd name="connsiteY1" fmla="*/ 0 h 10000"/>
              <a:gd name="connsiteX2" fmla="*/ 9800 w 10689"/>
              <a:gd name="connsiteY2" fmla="*/ 2803 h 10000"/>
              <a:gd name="connsiteX3" fmla="*/ 8452 w 10689"/>
              <a:gd name="connsiteY3" fmla="*/ 5849 h 10000"/>
              <a:gd name="connsiteX4" fmla="*/ 7489 w 10689"/>
              <a:gd name="connsiteY4" fmla="*/ 7420 h 10000"/>
              <a:gd name="connsiteX5" fmla="*/ 6496 w 10689"/>
              <a:gd name="connsiteY5" fmla="*/ 8408 h 10000"/>
              <a:gd name="connsiteX6" fmla="*/ 4867 w 10689"/>
              <a:gd name="connsiteY6" fmla="*/ 9395 h 10000"/>
              <a:gd name="connsiteX7" fmla="*/ 3400 w 10689"/>
              <a:gd name="connsiteY7" fmla="*/ 9745 h 10000"/>
              <a:gd name="connsiteX8" fmla="*/ 2022 w 10689"/>
              <a:gd name="connsiteY8" fmla="*/ 9904 h 10000"/>
              <a:gd name="connsiteX9" fmla="*/ 0 w 10689"/>
              <a:gd name="connsiteY9" fmla="*/ 10000 h 10000"/>
              <a:gd name="connsiteX10" fmla="*/ 10689 w 10689"/>
              <a:gd name="connsiteY10" fmla="*/ 9968 h 10000"/>
              <a:gd name="connsiteX0" fmla="*/ 10689 w 10689"/>
              <a:gd name="connsiteY0" fmla="*/ 9968 h 10000"/>
              <a:gd name="connsiteX1" fmla="*/ 10689 w 10689"/>
              <a:gd name="connsiteY1" fmla="*/ 0 h 10000"/>
              <a:gd name="connsiteX2" fmla="*/ 9800 w 10689"/>
              <a:gd name="connsiteY2" fmla="*/ 2803 h 10000"/>
              <a:gd name="connsiteX3" fmla="*/ 8452 w 10689"/>
              <a:gd name="connsiteY3" fmla="*/ 5849 h 10000"/>
              <a:gd name="connsiteX4" fmla="*/ 7489 w 10689"/>
              <a:gd name="connsiteY4" fmla="*/ 7420 h 10000"/>
              <a:gd name="connsiteX5" fmla="*/ 6496 w 10689"/>
              <a:gd name="connsiteY5" fmla="*/ 8408 h 10000"/>
              <a:gd name="connsiteX6" fmla="*/ 4867 w 10689"/>
              <a:gd name="connsiteY6" fmla="*/ 9395 h 10000"/>
              <a:gd name="connsiteX7" fmla="*/ 3400 w 10689"/>
              <a:gd name="connsiteY7" fmla="*/ 9745 h 10000"/>
              <a:gd name="connsiteX8" fmla="*/ 2022 w 10689"/>
              <a:gd name="connsiteY8" fmla="*/ 9697 h 10000"/>
              <a:gd name="connsiteX9" fmla="*/ 0 w 10689"/>
              <a:gd name="connsiteY9" fmla="*/ 10000 h 10000"/>
              <a:gd name="connsiteX10" fmla="*/ 10689 w 10689"/>
              <a:gd name="connsiteY10" fmla="*/ 9968 h 10000"/>
              <a:gd name="connsiteX0" fmla="*/ 10689 w 10689"/>
              <a:gd name="connsiteY0" fmla="*/ 9968 h 10000"/>
              <a:gd name="connsiteX1" fmla="*/ 10689 w 10689"/>
              <a:gd name="connsiteY1" fmla="*/ 0 h 10000"/>
              <a:gd name="connsiteX2" fmla="*/ 9800 w 10689"/>
              <a:gd name="connsiteY2" fmla="*/ 2803 h 10000"/>
              <a:gd name="connsiteX3" fmla="*/ 8452 w 10689"/>
              <a:gd name="connsiteY3" fmla="*/ 5849 h 10000"/>
              <a:gd name="connsiteX4" fmla="*/ 7489 w 10689"/>
              <a:gd name="connsiteY4" fmla="*/ 7420 h 10000"/>
              <a:gd name="connsiteX5" fmla="*/ 6496 w 10689"/>
              <a:gd name="connsiteY5" fmla="*/ 8408 h 10000"/>
              <a:gd name="connsiteX6" fmla="*/ 4867 w 10689"/>
              <a:gd name="connsiteY6" fmla="*/ 9395 h 10000"/>
              <a:gd name="connsiteX7" fmla="*/ 3400 w 10689"/>
              <a:gd name="connsiteY7" fmla="*/ 9251 h 10000"/>
              <a:gd name="connsiteX8" fmla="*/ 2022 w 10689"/>
              <a:gd name="connsiteY8" fmla="*/ 9697 h 10000"/>
              <a:gd name="connsiteX9" fmla="*/ 0 w 10689"/>
              <a:gd name="connsiteY9" fmla="*/ 10000 h 10000"/>
              <a:gd name="connsiteX10" fmla="*/ 10689 w 10689"/>
              <a:gd name="connsiteY10" fmla="*/ 9968 h 10000"/>
              <a:gd name="connsiteX0" fmla="*/ 10689 w 10689"/>
              <a:gd name="connsiteY0" fmla="*/ 9968 h 10000"/>
              <a:gd name="connsiteX1" fmla="*/ 10689 w 10689"/>
              <a:gd name="connsiteY1" fmla="*/ 0 h 10000"/>
              <a:gd name="connsiteX2" fmla="*/ 9800 w 10689"/>
              <a:gd name="connsiteY2" fmla="*/ 2803 h 10000"/>
              <a:gd name="connsiteX3" fmla="*/ 8452 w 10689"/>
              <a:gd name="connsiteY3" fmla="*/ 5849 h 10000"/>
              <a:gd name="connsiteX4" fmla="*/ 7489 w 10689"/>
              <a:gd name="connsiteY4" fmla="*/ 7420 h 10000"/>
              <a:gd name="connsiteX5" fmla="*/ 6496 w 10689"/>
              <a:gd name="connsiteY5" fmla="*/ 8408 h 10000"/>
              <a:gd name="connsiteX6" fmla="*/ 4689 w 10689"/>
              <a:gd name="connsiteY6" fmla="*/ 8328 h 10000"/>
              <a:gd name="connsiteX7" fmla="*/ 3400 w 10689"/>
              <a:gd name="connsiteY7" fmla="*/ 9251 h 10000"/>
              <a:gd name="connsiteX8" fmla="*/ 2022 w 10689"/>
              <a:gd name="connsiteY8" fmla="*/ 9697 h 10000"/>
              <a:gd name="connsiteX9" fmla="*/ 0 w 10689"/>
              <a:gd name="connsiteY9" fmla="*/ 10000 h 10000"/>
              <a:gd name="connsiteX10" fmla="*/ 10689 w 10689"/>
              <a:gd name="connsiteY10" fmla="*/ 9968 h 10000"/>
              <a:gd name="connsiteX0" fmla="*/ 10689 w 10689"/>
              <a:gd name="connsiteY0" fmla="*/ 9968 h 10000"/>
              <a:gd name="connsiteX1" fmla="*/ 10689 w 10689"/>
              <a:gd name="connsiteY1" fmla="*/ 0 h 10000"/>
              <a:gd name="connsiteX2" fmla="*/ 9800 w 10689"/>
              <a:gd name="connsiteY2" fmla="*/ 2803 h 10000"/>
              <a:gd name="connsiteX3" fmla="*/ 8452 w 10689"/>
              <a:gd name="connsiteY3" fmla="*/ 5849 h 10000"/>
              <a:gd name="connsiteX4" fmla="*/ 7489 w 10689"/>
              <a:gd name="connsiteY4" fmla="*/ 7420 h 10000"/>
              <a:gd name="connsiteX5" fmla="*/ 6207 w 10689"/>
              <a:gd name="connsiteY5" fmla="*/ 6481 h 10000"/>
              <a:gd name="connsiteX6" fmla="*/ 4689 w 10689"/>
              <a:gd name="connsiteY6" fmla="*/ 8328 h 10000"/>
              <a:gd name="connsiteX7" fmla="*/ 3400 w 10689"/>
              <a:gd name="connsiteY7" fmla="*/ 9251 h 10000"/>
              <a:gd name="connsiteX8" fmla="*/ 2022 w 10689"/>
              <a:gd name="connsiteY8" fmla="*/ 9697 h 10000"/>
              <a:gd name="connsiteX9" fmla="*/ 0 w 10689"/>
              <a:gd name="connsiteY9" fmla="*/ 10000 h 10000"/>
              <a:gd name="connsiteX10" fmla="*/ 10689 w 10689"/>
              <a:gd name="connsiteY10" fmla="*/ 9968 h 10000"/>
              <a:gd name="connsiteX0" fmla="*/ 10689 w 10689"/>
              <a:gd name="connsiteY0" fmla="*/ 9968 h 10000"/>
              <a:gd name="connsiteX1" fmla="*/ 10689 w 10689"/>
              <a:gd name="connsiteY1" fmla="*/ 0 h 10000"/>
              <a:gd name="connsiteX2" fmla="*/ 9800 w 10689"/>
              <a:gd name="connsiteY2" fmla="*/ 2803 h 10000"/>
              <a:gd name="connsiteX3" fmla="*/ 8452 w 10689"/>
              <a:gd name="connsiteY3" fmla="*/ 5849 h 10000"/>
              <a:gd name="connsiteX4" fmla="*/ 7311 w 10689"/>
              <a:gd name="connsiteY4" fmla="*/ 4012 h 10000"/>
              <a:gd name="connsiteX5" fmla="*/ 6207 w 10689"/>
              <a:gd name="connsiteY5" fmla="*/ 6481 h 10000"/>
              <a:gd name="connsiteX6" fmla="*/ 4689 w 10689"/>
              <a:gd name="connsiteY6" fmla="*/ 8328 h 10000"/>
              <a:gd name="connsiteX7" fmla="*/ 3400 w 10689"/>
              <a:gd name="connsiteY7" fmla="*/ 9251 h 10000"/>
              <a:gd name="connsiteX8" fmla="*/ 2022 w 10689"/>
              <a:gd name="connsiteY8" fmla="*/ 9697 h 10000"/>
              <a:gd name="connsiteX9" fmla="*/ 0 w 10689"/>
              <a:gd name="connsiteY9" fmla="*/ 10000 h 10000"/>
              <a:gd name="connsiteX10" fmla="*/ 10689 w 10689"/>
              <a:gd name="connsiteY10" fmla="*/ 9968 h 10000"/>
              <a:gd name="connsiteX0" fmla="*/ 10689 w 10689"/>
              <a:gd name="connsiteY0" fmla="*/ 9968 h 10000"/>
              <a:gd name="connsiteX1" fmla="*/ 10689 w 10689"/>
              <a:gd name="connsiteY1" fmla="*/ 0 h 10000"/>
              <a:gd name="connsiteX2" fmla="*/ 9800 w 10689"/>
              <a:gd name="connsiteY2" fmla="*/ 2803 h 10000"/>
              <a:gd name="connsiteX3" fmla="*/ 8274 w 10689"/>
              <a:gd name="connsiteY3" fmla="*/ 849 h 10000"/>
              <a:gd name="connsiteX4" fmla="*/ 7311 w 10689"/>
              <a:gd name="connsiteY4" fmla="*/ 4012 h 10000"/>
              <a:gd name="connsiteX5" fmla="*/ 6207 w 10689"/>
              <a:gd name="connsiteY5" fmla="*/ 6481 h 10000"/>
              <a:gd name="connsiteX6" fmla="*/ 4689 w 10689"/>
              <a:gd name="connsiteY6" fmla="*/ 8328 h 10000"/>
              <a:gd name="connsiteX7" fmla="*/ 3400 w 10689"/>
              <a:gd name="connsiteY7" fmla="*/ 9251 h 10000"/>
              <a:gd name="connsiteX8" fmla="*/ 2022 w 10689"/>
              <a:gd name="connsiteY8" fmla="*/ 9697 h 10000"/>
              <a:gd name="connsiteX9" fmla="*/ 0 w 10689"/>
              <a:gd name="connsiteY9" fmla="*/ 10000 h 10000"/>
              <a:gd name="connsiteX10" fmla="*/ 10689 w 10689"/>
              <a:gd name="connsiteY10" fmla="*/ 9968 h 10000"/>
              <a:gd name="connsiteX0" fmla="*/ 10689 w 10689"/>
              <a:gd name="connsiteY0" fmla="*/ 12292 h 12324"/>
              <a:gd name="connsiteX1" fmla="*/ 10689 w 10689"/>
              <a:gd name="connsiteY1" fmla="*/ 2324 h 12324"/>
              <a:gd name="connsiteX2" fmla="*/ 9067 w 10689"/>
              <a:gd name="connsiteY2" fmla="*/ 0 h 12324"/>
              <a:gd name="connsiteX3" fmla="*/ 8274 w 10689"/>
              <a:gd name="connsiteY3" fmla="*/ 3173 h 12324"/>
              <a:gd name="connsiteX4" fmla="*/ 7311 w 10689"/>
              <a:gd name="connsiteY4" fmla="*/ 6336 h 12324"/>
              <a:gd name="connsiteX5" fmla="*/ 6207 w 10689"/>
              <a:gd name="connsiteY5" fmla="*/ 8805 h 12324"/>
              <a:gd name="connsiteX6" fmla="*/ 4689 w 10689"/>
              <a:gd name="connsiteY6" fmla="*/ 10652 h 12324"/>
              <a:gd name="connsiteX7" fmla="*/ 3400 w 10689"/>
              <a:gd name="connsiteY7" fmla="*/ 11575 h 12324"/>
              <a:gd name="connsiteX8" fmla="*/ 2022 w 10689"/>
              <a:gd name="connsiteY8" fmla="*/ 12021 h 12324"/>
              <a:gd name="connsiteX9" fmla="*/ 0 w 10689"/>
              <a:gd name="connsiteY9" fmla="*/ 12324 h 12324"/>
              <a:gd name="connsiteX10" fmla="*/ 10689 w 10689"/>
              <a:gd name="connsiteY10" fmla="*/ 12292 h 12324"/>
              <a:gd name="connsiteX0" fmla="*/ 10689 w 10733"/>
              <a:gd name="connsiteY0" fmla="*/ 17165 h 17197"/>
              <a:gd name="connsiteX1" fmla="*/ 10733 w 10733"/>
              <a:gd name="connsiteY1" fmla="*/ 0 h 17197"/>
              <a:gd name="connsiteX2" fmla="*/ 9067 w 10733"/>
              <a:gd name="connsiteY2" fmla="*/ 4873 h 17197"/>
              <a:gd name="connsiteX3" fmla="*/ 8274 w 10733"/>
              <a:gd name="connsiteY3" fmla="*/ 8046 h 17197"/>
              <a:gd name="connsiteX4" fmla="*/ 7311 w 10733"/>
              <a:gd name="connsiteY4" fmla="*/ 11209 h 17197"/>
              <a:gd name="connsiteX5" fmla="*/ 6207 w 10733"/>
              <a:gd name="connsiteY5" fmla="*/ 13678 h 17197"/>
              <a:gd name="connsiteX6" fmla="*/ 4689 w 10733"/>
              <a:gd name="connsiteY6" fmla="*/ 15525 h 17197"/>
              <a:gd name="connsiteX7" fmla="*/ 3400 w 10733"/>
              <a:gd name="connsiteY7" fmla="*/ 16448 h 17197"/>
              <a:gd name="connsiteX8" fmla="*/ 2022 w 10733"/>
              <a:gd name="connsiteY8" fmla="*/ 16894 h 17197"/>
              <a:gd name="connsiteX9" fmla="*/ 0 w 10733"/>
              <a:gd name="connsiteY9" fmla="*/ 17197 h 17197"/>
              <a:gd name="connsiteX10" fmla="*/ 10689 w 10733"/>
              <a:gd name="connsiteY10" fmla="*/ 17165 h 17197"/>
              <a:gd name="connsiteX0" fmla="*/ 10689 w 10711"/>
              <a:gd name="connsiteY0" fmla="*/ 21831 h 21863"/>
              <a:gd name="connsiteX1" fmla="*/ 10711 w 10711"/>
              <a:gd name="connsiteY1" fmla="*/ 0 h 21863"/>
              <a:gd name="connsiteX2" fmla="*/ 9067 w 10711"/>
              <a:gd name="connsiteY2" fmla="*/ 9539 h 21863"/>
              <a:gd name="connsiteX3" fmla="*/ 8274 w 10711"/>
              <a:gd name="connsiteY3" fmla="*/ 12712 h 21863"/>
              <a:gd name="connsiteX4" fmla="*/ 7311 w 10711"/>
              <a:gd name="connsiteY4" fmla="*/ 15875 h 21863"/>
              <a:gd name="connsiteX5" fmla="*/ 6207 w 10711"/>
              <a:gd name="connsiteY5" fmla="*/ 18344 h 21863"/>
              <a:gd name="connsiteX6" fmla="*/ 4689 w 10711"/>
              <a:gd name="connsiteY6" fmla="*/ 20191 h 21863"/>
              <a:gd name="connsiteX7" fmla="*/ 3400 w 10711"/>
              <a:gd name="connsiteY7" fmla="*/ 21114 h 21863"/>
              <a:gd name="connsiteX8" fmla="*/ 2022 w 10711"/>
              <a:gd name="connsiteY8" fmla="*/ 21560 h 21863"/>
              <a:gd name="connsiteX9" fmla="*/ 0 w 10711"/>
              <a:gd name="connsiteY9" fmla="*/ 21863 h 21863"/>
              <a:gd name="connsiteX10" fmla="*/ 10689 w 10711"/>
              <a:gd name="connsiteY10" fmla="*/ 21831 h 21863"/>
              <a:gd name="connsiteX0" fmla="*/ 10689 w 10691"/>
              <a:gd name="connsiteY0" fmla="*/ 22165 h 22197"/>
              <a:gd name="connsiteX1" fmla="*/ 10667 w 10691"/>
              <a:gd name="connsiteY1" fmla="*/ 0 h 22197"/>
              <a:gd name="connsiteX2" fmla="*/ 9067 w 10691"/>
              <a:gd name="connsiteY2" fmla="*/ 9873 h 22197"/>
              <a:gd name="connsiteX3" fmla="*/ 8274 w 10691"/>
              <a:gd name="connsiteY3" fmla="*/ 13046 h 22197"/>
              <a:gd name="connsiteX4" fmla="*/ 7311 w 10691"/>
              <a:gd name="connsiteY4" fmla="*/ 16209 h 22197"/>
              <a:gd name="connsiteX5" fmla="*/ 6207 w 10691"/>
              <a:gd name="connsiteY5" fmla="*/ 18678 h 22197"/>
              <a:gd name="connsiteX6" fmla="*/ 4689 w 10691"/>
              <a:gd name="connsiteY6" fmla="*/ 20525 h 22197"/>
              <a:gd name="connsiteX7" fmla="*/ 3400 w 10691"/>
              <a:gd name="connsiteY7" fmla="*/ 21448 h 22197"/>
              <a:gd name="connsiteX8" fmla="*/ 2022 w 10691"/>
              <a:gd name="connsiteY8" fmla="*/ 21894 h 22197"/>
              <a:gd name="connsiteX9" fmla="*/ 0 w 10691"/>
              <a:gd name="connsiteY9" fmla="*/ 22197 h 22197"/>
              <a:gd name="connsiteX10" fmla="*/ 10689 w 10691"/>
              <a:gd name="connsiteY10" fmla="*/ 22165 h 22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91" h="22197">
                <a:moveTo>
                  <a:pt x="10689" y="22165"/>
                </a:moveTo>
                <a:cubicBezTo>
                  <a:pt x="10704" y="16443"/>
                  <a:pt x="10652" y="5722"/>
                  <a:pt x="10667" y="0"/>
                </a:cubicBezTo>
                <a:lnTo>
                  <a:pt x="9067" y="9873"/>
                </a:lnTo>
                <a:lnTo>
                  <a:pt x="8274" y="13046"/>
                </a:lnTo>
                <a:lnTo>
                  <a:pt x="7311" y="16209"/>
                </a:lnTo>
                <a:lnTo>
                  <a:pt x="6207" y="18678"/>
                </a:lnTo>
                <a:lnTo>
                  <a:pt x="4689" y="20525"/>
                </a:lnTo>
                <a:lnTo>
                  <a:pt x="3400" y="21448"/>
                </a:lnTo>
                <a:lnTo>
                  <a:pt x="2022" y="21894"/>
                </a:lnTo>
                <a:lnTo>
                  <a:pt x="0" y="22197"/>
                </a:lnTo>
                <a:lnTo>
                  <a:pt x="10689" y="22165"/>
                </a:lnTo>
                <a:close/>
              </a:path>
            </a:pathLst>
          </a:custGeom>
          <a:solidFill>
            <a:srgbClr val="969696"/>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6992" name="Freeform 16"/>
          <p:cNvSpPr>
            <a:spLocks/>
          </p:cNvSpPr>
          <p:nvPr/>
        </p:nvSpPr>
        <p:spPr bwMode="auto">
          <a:xfrm>
            <a:off x="1421563" y="2845648"/>
            <a:ext cx="1690731" cy="2061312"/>
          </a:xfrm>
          <a:custGeom>
            <a:avLst/>
            <a:gdLst>
              <a:gd name="T0" fmla="*/ 926 w 926"/>
              <a:gd name="T1" fmla="*/ 603 h 603"/>
              <a:gd name="T2" fmla="*/ 926 w 926"/>
              <a:gd name="T3" fmla="*/ 0 h 603"/>
              <a:gd name="T4" fmla="*/ 855 w 926"/>
              <a:gd name="T5" fmla="*/ 158 h 603"/>
              <a:gd name="T6" fmla="*/ 747 w 926"/>
              <a:gd name="T7" fmla="*/ 350 h 603"/>
              <a:gd name="T8" fmla="*/ 693 w 926"/>
              <a:gd name="T9" fmla="*/ 407 h 603"/>
              <a:gd name="T10" fmla="*/ 645 w 926"/>
              <a:gd name="T11" fmla="*/ 452 h 603"/>
              <a:gd name="T12" fmla="*/ 552 w 926"/>
              <a:gd name="T13" fmla="*/ 506 h 603"/>
              <a:gd name="T14" fmla="*/ 435 w 926"/>
              <a:gd name="T15" fmla="*/ 548 h 603"/>
              <a:gd name="T16" fmla="*/ 321 w 926"/>
              <a:gd name="T17" fmla="*/ 575 h 603"/>
              <a:gd name="T18" fmla="*/ 0 w 926"/>
              <a:gd name="T19" fmla="*/ 602 h 603"/>
              <a:gd name="T20" fmla="*/ 926 w 926"/>
              <a:gd name="T21" fmla="*/ 603 h 603"/>
              <a:gd name="connsiteX0" fmla="*/ 10991 w 10991"/>
              <a:gd name="connsiteY0" fmla="*/ 10000 h 10000"/>
              <a:gd name="connsiteX1" fmla="*/ 10991 w 10991"/>
              <a:gd name="connsiteY1" fmla="*/ 0 h 10000"/>
              <a:gd name="connsiteX2" fmla="*/ 10224 w 10991"/>
              <a:gd name="connsiteY2" fmla="*/ 2620 h 10000"/>
              <a:gd name="connsiteX3" fmla="*/ 9058 w 10991"/>
              <a:gd name="connsiteY3" fmla="*/ 5804 h 10000"/>
              <a:gd name="connsiteX4" fmla="*/ 8475 w 10991"/>
              <a:gd name="connsiteY4" fmla="*/ 6750 h 10000"/>
              <a:gd name="connsiteX5" fmla="*/ 7956 w 10991"/>
              <a:gd name="connsiteY5" fmla="*/ 7496 h 10000"/>
              <a:gd name="connsiteX6" fmla="*/ 6952 w 10991"/>
              <a:gd name="connsiteY6" fmla="*/ 8391 h 10000"/>
              <a:gd name="connsiteX7" fmla="*/ 5689 w 10991"/>
              <a:gd name="connsiteY7" fmla="*/ 9088 h 10000"/>
              <a:gd name="connsiteX8" fmla="*/ 4458 w 10991"/>
              <a:gd name="connsiteY8" fmla="*/ 9536 h 10000"/>
              <a:gd name="connsiteX9" fmla="*/ 0 w 10991"/>
              <a:gd name="connsiteY9" fmla="*/ 9971 h 10000"/>
              <a:gd name="connsiteX10" fmla="*/ 10991 w 10991"/>
              <a:gd name="connsiteY10" fmla="*/ 10000 h 10000"/>
              <a:gd name="connsiteX0" fmla="*/ 10991 w 10991"/>
              <a:gd name="connsiteY0" fmla="*/ 10000 h 10000"/>
              <a:gd name="connsiteX1" fmla="*/ 10991 w 10991"/>
              <a:gd name="connsiteY1" fmla="*/ 0 h 10000"/>
              <a:gd name="connsiteX2" fmla="*/ 10224 w 10991"/>
              <a:gd name="connsiteY2" fmla="*/ 2620 h 10000"/>
              <a:gd name="connsiteX3" fmla="*/ 9058 w 10991"/>
              <a:gd name="connsiteY3" fmla="*/ 5804 h 10000"/>
              <a:gd name="connsiteX4" fmla="*/ 8475 w 10991"/>
              <a:gd name="connsiteY4" fmla="*/ 6750 h 10000"/>
              <a:gd name="connsiteX5" fmla="*/ 7956 w 10991"/>
              <a:gd name="connsiteY5" fmla="*/ 7496 h 10000"/>
              <a:gd name="connsiteX6" fmla="*/ 6952 w 10991"/>
              <a:gd name="connsiteY6" fmla="*/ 8391 h 10000"/>
              <a:gd name="connsiteX7" fmla="*/ 5689 w 10991"/>
              <a:gd name="connsiteY7" fmla="*/ 9088 h 10000"/>
              <a:gd name="connsiteX8" fmla="*/ 4458 w 10991"/>
              <a:gd name="connsiteY8" fmla="*/ 9536 h 10000"/>
              <a:gd name="connsiteX9" fmla="*/ 0 w 10991"/>
              <a:gd name="connsiteY9" fmla="*/ 9971 h 10000"/>
              <a:gd name="connsiteX10" fmla="*/ 10991 w 10991"/>
              <a:gd name="connsiteY10" fmla="*/ 10000 h 10000"/>
              <a:gd name="connsiteX0" fmla="*/ 10991 w 10991"/>
              <a:gd name="connsiteY0" fmla="*/ 10000 h 10000"/>
              <a:gd name="connsiteX1" fmla="*/ 10991 w 10991"/>
              <a:gd name="connsiteY1" fmla="*/ 0 h 10000"/>
              <a:gd name="connsiteX2" fmla="*/ 10224 w 10991"/>
              <a:gd name="connsiteY2" fmla="*/ 2620 h 10000"/>
              <a:gd name="connsiteX3" fmla="*/ 9058 w 10991"/>
              <a:gd name="connsiteY3" fmla="*/ 5804 h 10000"/>
              <a:gd name="connsiteX4" fmla="*/ 8475 w 10991"/>
              <a:gd name="connsiteY4" fmla="*/ 6750 h 10000"/>
              <a:gd name="connsiteX5" fmla="*/ 7956 w 10991"/>
              <a:gd name="connsiteY5" fmla="*/ 7496 h 10000"/>
              <a:gd name="connsiteX6" fmla="*/ 6952 w 10991"/>
              <a:gd name="connsiteY6" fmla="*/ 8391 h 10000"/>
              <a:gd name="connsiteX7" fmla="*/ 5689 w 10991"/>
              <a:gd name="connsiteY7" fmla="*/ 9088 h 10000"/>
              <a:gd name="connsiteX8" fmla="*/ 4458 w 10991"/>
              <a:gd name="connsiteY8" fmla="*/ 9441 h 10000"/>
              <a:gd name="connsiteX9" fmla="*/ 0 w 10991"/>
              <a:gd name="connsiteY9" fmla="*/ 9971 h 10000"/>
              <a:gd name="connsiteX10" fmla="*/ 10991 w 10991"/>
              <a:gd name="connsiteY10" fmla="*/ 10000 h 10000"/>
              <a:gd name="connsiteX0" fmla="*/ 10991 w 10991"/>
              <a:gd name="connsiteY0" fmla="*/ 10000 h 10000"/>
              <a:gd name="connsiteX1" fmla="*/ 10991 w 10991"/>
              <a:gd name="connsiteY1" fmla="*/ 0 h 10000"/>
              <a:gd name="connsiteX2" fmla="*/ 10224 w 10991"/>
              <a:gd name="connsiteY2" fmla="*/ 2620 h 10000"/>
              <a:gd name="connsiteX3" fmla="*/ 9058 w 10991"/>
              <a:gd name="connsiteY3" fmla="*/ 5804 h 10000"/>
              <a:gd name="connsiteX4" fmla="*/ 8475 w 10991"/>
              <a:gd name="connsiteY4" fmla="*/ 6750 h 10000"/>
              <a:gd name="connsiteX5" fmla="*/ 7956 w 10991"/>
              <a:gd name="connsiteY5" fmla="*/ 7496 h 10000"/>
              <a:gd name="connsiteX6" fmla="*/ 6952 w 10991"/>
              <a:gd name="connsiteY6" fmla="*/ 8391 h 10000"/>
              <a:gd name="connsiteX7" fmla="*/ 5689 w 10991"/>
              <a:gd name="connsiteY7" fmla="*/ 9088 h 10000"/>
              <a:gd name="connsiteX8" fmla="*/ 4458 w 10991"/>
              <a:gd name="connsiteY8" fmla="*/ 9441 h 10000"/>
              <a:gd name="connsiteX9" fmla="*/ 0 w 10991"/>
              <a:gd name="connsiteY9" fmla="*/ 9971 h 10000"/>
              <a:gd name="connsiteX10" fmla="*/ 10991 w 10991"/>
              <a:gd name="connsiteY10" fmla="*/ 10000 h 10000"/>
              <a:gd name="connsiteX0" fmla="*/ 10991 w 10991"/>
              <a:gd name="connsiteY0" fmla="*/ 10000 h 10000"/>
              <a:gd name="connsiteX1" fmla="*/ 10991 w 10991"/>
              <a:gd name="connsiteY1" fmla="*/ 0 h 10000"/>
              <a:gd name="connsiteX2" fmla="*/ 10224 w 10991"/>
              <a:gd name="connsiteY2" fmla="*/ 2620 h 10000"/>
              <a:gd name="connsiteX3" fmla="*/ 9058 w 10991"/>
              <a:gd name="connsiteY3" fmla="*/ 5804 h 10000"/>
              <a:gd name="connsiteX4" fmla="*/ 8475 w 10991"/>
              <a:gd name="connsiteY4" fmla="*/ 6750 h 10000"/>
              <a:gd name="connsiteX5" fmla="*/ 7956 w 10991"/>
              <a:gd name="connsiteY5" fmla="*/ 7496 h 10000"/>
              <a:gd name="connsiteX6" fmla="*/ 6952 w 10991"/>
              <a:gd name="connsiteY6" fmla="*/ 8391 h 10000"/>
              <a:gd name="connsiteX7" fmla="*/ 5674 w 10991"/>
              <a:gd name="connsiteY7" fmla="*/ 8969 h 10000"/>
              <a:gd name="connsiteX8" fmla="*/ 4458 w 10991"/>
              <a:gd name="connsiteY8" fmla="*/ 9441 h 10000"/>
              <a:gd name="connsiteX9" fmla="*/ 0 w 10991"/>
              <a:gd name="connsiteY9" fmla="*/ 9971 h 10000"/>
              <a:gd name="connsiteX10" fmla="*/ 10991 w 10991"/>
              <a:gd name="connsiteY10" fmla="*/ 10000 h 10000"/>
              <a:gd name="connsiteX0" fmla="*/ 10991 w 10991"/>
              <a:gd name="connsiteY0" fmla="*/ 10000 h 10000"/>
              <a:gd name="connsiteX1" fmla="*/ 10991 w 10991"/>
              <a:gd name="connsiteY1" fmla="*/ 0 h 10000"/>
              <a:gd name="connsiteX2" fmla="*/ 10224 w 10991"/>
              <a:gd name="connsiteY2" fmla="*/ 2620 h 10000"/>
              <a:gd name="connsiteX3" fmla="*/ 9058 w 10991"/>
              <a:gd name="connsiteY3" fmla="*/ 5804 h 10000"/>
              <a:gd name="connsiteX4" fmla="*/ 8475 w 10991"/>
              <a:gd name="connsiteY4" fmla="*/ 6750 h 10000"/>
              <a:gd name="connsiteX5" fmla="*/ 7956 w 10991"/>
              <a:gd name="connsiteY5" fmla="*/ 7496 h 10000"/>
              <a:gd name="connsiteX6" fmla="*/ 6859 w 10991"/>
              <a:gd name="connsiteY6" fmla="*/ 8272 h 10000"/>
              <a:gd name="connsiteX7" fmla="*/ 5674 w 10991"/>
              <a:gd name="connsiteY7" fmla="*/ 8969 h 10000"/>
              <a:gd name="connsiteX8" fmla="*/ 4458 w 10991"/>
              <a:gd name="connsiteY8" fmla="*/ 9441 h 10000"/>
              <a:gd name="connsiteX9" fmla="*/ 0 w 10991"/>
              <a:gd name="connsiteY9" fmla="*/ 9971 h 10000"/>
              <a:gd name="connsiteX10" fmla="*/ 10991 w 10991"/>
              <a:gd name="connsiteY10" fmla="*/ 10000 h 10000"/>
              <a:gd name="connsiteX0" fmla="*/ 10991 w 10991"/>
              <a:gd name="connsiteY0" fmla="*/ 10000 h 10000"/>
              <a:gd name="connsiteX1" fmla="*/ 10991 w 10991"/>
              <a:gd name="connsiteY1" fmla="*/ 0 h 10000"/>
              <a:gd name="connsiteX2" fmla="*/ 10224 w 10991"/>
              <a:gd name="connsiteY2" fmla="*/ 2620 h 10000"/>
              <a:gd name="connsiteX3" fmla="*/ 9058 w 10991"/>
              <a:gd name="connsiteY3" fmla="*/ 5804 h 10000"/>
              <a:gd name="connsiteX4" fmla="*/ 8475 w 10991"/>
              <a:gd name="connsiteY4" fmla="*/ 6750 h 10000"/>
              <a:gd name="connsiteX5" fmla="*/ 7956 w 10991"/>
              <a:gd name="connsiteY5" fmla="*/ 7496 h 10000"/>
              <a:gd name="connsiteX6" fmla="*/ 6859 w 10991"/>
              <a:gd name="connsiteY6" fmla="*/ 8272 h 10000"/>
              <a:gd name="connsiteX7" fmla="*/ 5674 w 10991"/>
              <a:gd name="connsiteY7" fmla="*/ 8969 h 10000"/>
              <a:gd name="connsiteX8" fmla="*/ 4458 w 10991"/>
              <a:gd name="connsiteY8" fmla="*/ 9441 h 10000"/>
              <a:gd name="connsiteX9" fmla="*/ 0 w 10991"/>
              <a:gd name="connsiteY9" fmla="*/ 9971 h 10000"/>
              <a:gd name="connsiteX10" fmla="*/ 10991 w 10991"/>
              <a:gd name="connsiteY10" fmla="*/ 10000 h 10000"/>
              <a:gd name="connsiteX0" fmla="*/ 10991 w 10991"/>
              <a:gd name="connsiteY0" fmla="*/ 10000 h 10000"/>
              <a:gd name="connsiteX1" fmla="*/ 10991 w 10991"/>
              <a:gd name="connsiteY1" fmla="*/ 0 h 10000"/>
              <a:gd name="connsiteX2" fmla="*/ 10224 w 10991"/>
              <a:gd name="connsiteY2" fmla="*/ 2620 h 10000"/>
              <a:gd name="connsiteX3" fmla="*/ 9058 w 10991"/>
              <a:gd name="connsiteY3" fmla="*/ 5804 h 10000"/>
              <a:gd name="connsiteX4" fmla="*/ 8475 w 10991"/>
              <a:gd name="connsiteY4" fmla="*/ 6750 h 10000"/>
              <a:gd name="connsiteX5" fmla="*/ 7817 w 10991"/>
              <a:gd name="connsiteY5" fmla="*/ 7377 h 10000"/>
              <a:gd name="connsiteX6" fmla="*/ 6859 w 10991"/>
              <a:gd name="connsiteY6" fmla="*/ 8272 h 10000"/>
              <a:gd name="connsiteX7" fmla="*/ 5674 w 10991"/>
              <a:gd name="connsiteY7" fmla="*/ 8969 h 10000"/>
              <a:gd name="connsiteX8" fmla="*/ 4458 w 10991"/>
              <a:gd name="connsiteY8" fmla="*/ 9441 h 10000"/>
              <a:gd name="connsiteX9" fmla="*/ 0 w 10991"/>
              <a:gd name="connsiteY9" fmla="*/ 9971 h 10000"/>
              <a:gd name="connsiteX10" fmla="*/ 10991 w 10991"/>
              <a:gd name="connsiteY10" fmla="*/ 10000 h 10000"/>
              <a:gd name="connsiteX0" fmla="*/ 10991 w 10991"/>
              <a:gd name="connsiteY0" fmla="*/ 10000 h 10000"/>
              <a:gd name="connsiteX1" fmla="*/ 10991 w 10991"/>
              <a:gd name="connsiteY1" fmla="*/ 0 h 10000"/>
              <a:gd name="connsiteX2" fmla="*/ 10224 w 10991"/>
              <a:gd name="connsiteY2" fmla="*/ 2620 h 10000"/>
              <a:gd name="connsiteX3" fmla="*/ 9058 w 10991"/>
              <a:gd name="connsiteY3" fmla="*/ 5804 h 10000"/>
              <a:gd name="connsiteX4" fmla="*/ 8475 w 10991"/>
              <a:gd name="connsiteY4" fmla="*/ 6750 h 10000"/>
              <a:gd name="connsiteX5" fmla="*/ 7817 w 10991"/>
              <a:gd name="connsiteY5" fmla="*/ 7377 h 10000"/>
              <a:gd name="connsiteX6" fmla="*/ 6859 w 10991"/>
              <a:gd name="connsiteY6" fmla="*/ 8272 h 10000"/>
              <a:gd name="connsiteX7" fmla="*/ 5674 w 10991"/>
              <a:gd name="connsiteY7" fmla="*/ 8969 h 10000"/>
              <a:gd name="connsiteX8" fmla="*/ 4458 w 10991"/>
              <a:gd name="connsiteY8" fmla="*/ 9441 h 10000"/>
              <a:gd name="connsiteX9" fmla="*/ 0 w 10991"/>
              <a:gd name="connsiteY9" fmla="*/ 9971 h 10000"/>
              <a:gd name="connsiteX10" fmla="*/ 10991 w 10991"/>
              <a:gd name="connsiteY10" fmla="*/ 10000 h 10000"/>
              <a:gd name="connsiteX0" fmla="*/ 10991 w 10991"/>
              <a:gd name="connsiteY0" fmla="*/ 10000 h 10000"/>
              <a:gd name="connsiteX1" fmla="*/ 10991 w 10991"/>
              <a:gd name="connsiteY1" fmla="*/ 0 h 10000"/>
              <a:gd name="connsiteX2" fmla="*/ 10224 w 10991"/>
              <a:gd name="connsiteY2" fmla="*/ 2620 h 10000"/>
              <a:gd name="connsiteX3" fmla="*/ 9058 w 10991"/>
              <a:gd name="connsiteY3" fmla="*/ 5804 h 10000"/>
              <a:gd name="connsiteX4" fmla="*/ 8336 w 10991"/>
              <a:gd name="connsiteY4" fmla="*/ 6703 h 10000"/>
              <a:gd name="connsiteX5" fmla="*/ 7817 w 10991"/>
              <a:gd name="connsiteY5" fmla="*/ 7377 h 10000"/>
              <a:gd name="connsiteX6" fmla="*/ 6859 w 10991"/>
              <a:gd name="connsiteY6" fmla="*/ 8272 h 10000"/>
              <a:gd name="connsiteX7" fmla="*/ 5674 w 10991"/>
              <a:gd name="connsiteY7" fmla="*/ 8969 h 10000"/>
              <a:gd name="connsiteX8" fmla="*/ 4458 w 10991"/>
              <a:gd name="connsiteY8" fmla="*/ 9441 h 10000"/>
              <a:gd name="connsiteX9" fmla="*/ 0 w 10991"/>
              <a:gd name="connsiteY9" fmla="*/ 9971 h 10000"/>
              <a:gd name="connsiteX10" fmla="*/ 10991 w 10991"/>
              <a:gd name="connsiteY10" fmla="*/ 10000 h 10000"/>
              <a:gd name="connsiteX0" fmla="*/ 10991 w 10991"/>
              <a:gd name="connsiteY0" fmla="*/ 10000 h 10000"/>
              <a:gd name="connsiteX1" fmla="*/ 10991 w 10991"/>
              <a:gd name="connsiteY1" fmla="*/ 0 h 10000"/>
              <a:gd name="connsiteX2" fmla="*/ 10224 w 10991"/>
              <a:gd name="connsiteY2" fmla="*/ 2620 h 10000"/>
              <a:gd name="connsiteX3" fmla="*/ 8934 w 10991"/>
              <a:gd name="connsiteY3" fmla="*/ 5768 h 10000"/>
              <a:gd name="connsiteX4" fmla="*/ 8336 w 10991"/>
              <a:gd name="connsiteY4" fmla="*/ 6703 h 10000"/>
              <a:gd name="connsiteX5" fmla="*/ 7817 w 10991"/>
              <a:gd name="connsiteY5" fmla="*/ 7377 h 10000"/>
              <a:gd name="connsiteX6" fmla="*/ 6859 w 10991"/>
              <a:gd name="connsiteY6" fmla="*/ 8272 h 10000"/>
              <a:gd name="connsiteX7" fmla="*/ 5674 w 10991"/>
              <a:gd name="connsiteY7" fmla="*/ 8969 h 10000"/>
              <a:gd name="connsiteX8" fmla="*/ 4458 w 10991"/>
              <a:gd name="connsiteY8" fmla="*/ 9441 h 10000"/>
              <a:gd name="connsiteX9" fmla="*/ 0 w 10991"/>
              <a:gd name="connsiteY9" fmla="*/ 9971 h 10000"/>
              <a:gd name="connsiteX10" fmla="*/ 10991 w 10991"/>
              <a:gd name="connsiteY10" fmla="*/ 10000 h 10000"/>
              <a:gd name="connsiteX0" fmla="*/ 10991 w 10991"/>
              <a:gd name="connsiteY0" fmla="*/ 9988 h 9988"/>
              <a:gd name="connsiteX1" fmla="*/ 10960 w 10991"/>
              <a:gd name="connsiteY1" fmla="*/ 0 h 9988"/>
              <a:gd name="connsiteX2" fmla="*/ 10224 w 10991"/>
              <a:gd name="connsiteY2" fmla="*/ 2608 h 9988"/>
              <a:gd name="connsiteX3" fmla="*/ 8934 w 10991"/>
              <a:gd name="connsiteY3" fmla="*/ 5756 h 9988"/>
              <a:gd name="connsiteX4" fmla="*/ 8336 w 10991"/>
              <a:gd name="connsiteY4" fmla="*/ 6691 h 9988"/>
              <a:gd name="connsiteX5" fmla="*/ 7817 w 10991"/>
              <a:gd name="connsiteY5" fmla="*/ 7365 h 9988"/>
              <a:gd name="connsiteX6" fmla="*/ 6859 w 10991"/>
              <a:gd name="connsiteY6" fmla="*/ 8260 h 9988"/>
              <a:gd name="connsiteX7" fmla="*/ 5674 w 10991"/>
              <a:gd name="connsiteY7" fmla="*/ 8957 h 9988"/>
              <a:gd name="connsiteX8" fmla="*/ 4458 w 10991"/>
              <a:gd name="connsiteY8" fmla="*/ 9429 h 9988"/>
              <a:gd name="connsiteX9" fmla="*/ 0 w 10991"/>
              <a:gd name="connsiteY9" fmla="*/ 9959 h 9988"/>
              <a:gd name="connsiteX10" fmla="*/ 10991 w 10991"/>
              <a:gd name="connsiteY10" fmla="*/ 9988 h 9988"/>
              <a:gd name="connsiteX0" fmla="*/ 10000 w 10000"/>
              <a:gd name="connsiteY0" fmla="*/ 10000 h 10000"/>
              <a:gd name="connsiteX1" fmla="*/ 9972 w 10000"/>
              <a:gd name="connsiteY1" fmla="*/ 0 h 10000"/>
              <a:gd name="connsiteX2" fmla="*/ 9302 w 10000"/>
              <a:gd name="connsiteY2" fmla="*/ 2611 h 10000"/>
              <a:gd name="connsiteX3" fmla="*/ 8128 w 10000"/>
              <a:gd name="connsiteY3" fmla="*/ 5763 h 10000"/>
              <a:gd name="connsiteX4" fmla="*/ 7584 w 10000"/>
              <a:gd name="connsiteY4" fmla="*/ 6699 h 10000"/>
              <a:gd name="connsiteX5" fmla="*/ 7112 w 10000"/>
              <a:gd name="connsiteY5" fmla="*/ 7374 h 10000"/>
              <a:gd name="connsiteX6" fmla="*/ 6241 w 10000"/>
              <a:gd name="connsiteY6" fmla="*/ 8270 h 10000"/>
              <a:gd name="connsiteX7" fmla="*/ 5162 w 10000"/>
              <a:gd name="connsiteY7" fmla="*/ 8968 h 10000"/>
              <a:gd name="connsiteX8" fmla="*/ 4056 w 10000"/>
              <a:gd name="connsiteY8" fmla="*/ 9440 h 10000"/>
              <a:gd name="connsiteX9" fmla="*/ 0 w 10000"/>
              <a:gd name="connsiteY9" fmla="*/ 9971 h 10000"/>
              <a:gd name="connsiteX10" fmla="*/ 10000 w 10000"/>
              <a:gd name="connsiteY10" fmla="*/ 10000 h 10000"/>
              <a:gd name="connsiteX0" fmla="*/ 10000 w 10000"/>
              <a:gd name="connsiteY0" fmla="*/ 10119 h 10119"/>
              <a:gd name="connsiteX1" fmla="*/ 9930 w 10000"/>
              <a:gd name="connsiteY1" fmla="*/ 0 h 10119"/>
              <a:gd name="connsiteX2" fmla="*/ 9302 w 10000"/>
              <a:gd name="connsiteY2" fmla="*/ 2730 h 10119"/>
              <a:gd name="connsiteX3" fmla="*/ 8128 w 10000"/>
              <a:gd name="connsiteY3" fmla="*/ 5882 h 10119"/>
              <a:gd name="connsiteX4" fmla="*/ 7584 w 10000"/>
              <a:gd name="connsiteY4" fmla="*/ 6818 h 10119"/>
              <a:gd name="connsiteX5" fmla="*/ 7112 w 10000"/>
              <a:gd name="connsiteY5" fmla="*/ 7493 h 10119"/>
              <a:gd name="connsiteX6" fmla="*/ 6241 w 10000"/>
              <a:gd name="connsiteY6" fmla="*/ 8389 h 10119"/>
              <a:gd name="connsiteX7" fmla="*/ 5162 w 10000"/>
              <a:gd name="connsiteY7" fmla="*/ 9087 h 10119"/>
              <a:gd name="connsiteX8" fmla="*/ 4056 w 10000"/>
              <a:gd name="connsiteY8" fmla="*/ 9559 h 10119"/>
              <a:gd name="connsiteX9" fmla="*/ 0 w 10000"/>
              <a:gd name="connsiteY9" fmla="*/ 10090 h 10119"/>
              <a:gd name="connsiteX10" fmla="*/ 10000 w 10000"/>
              <a:gd name="connsiteY10" fmla="*/ 10119 h 10119"/>
              <a:gd name="connsiteX0" fmla="*/ 10000 w 10000"/>
              <a:gd name="connsiteY0" fmla="*/ 10226 h 10226"/>
              <a:gd name="connsiteX1" fmla="*/ 9972 w 10000"/>
              <a:gd name="connsiteY1" fmla="*/ 0 h 10226"/>
              <a:gd name="connsiteX2" fmla="*/ 9302 w 10000"/>
              <a:gd name="connsiteY2" fmla="*/ 2837 h 10226"/>
              <a:gd name="connsiteX3" fmla="*/ 8128 w 10000"/>
              <a:gd name="connsiteY3" fmla="*/ 5989 h 10226"/>
              <a:gd name="connsiteX4" fmla="*/ 7584 w 10000"/>
              <a:gd name="connsiteY4" fmla="*/ 6925 h 10226"/>
              <a:gd name="connsiteX5" fmla="*/ 7112 w 10000"/>
              <a:gd name="connsiteY5" fmla="*/ 7600 h 10226"/>
              <a:gd name="connsiteX6" fmla="*/ 6241 w 10000"/>
              <a:gd name="connsiteY6" fmla="*/ 8496 h 10226"/>
              <a:gd name="connsiteX7" fmla="*/ 5162 w 10000"/>
              <a:gd name="connsiteY7" fmla="*/ 9194 h 10226"/>
              <a:gd name="connsiteX8" fmla="*/ 4056 w 10000"/>
              <a:gd name="connsiteY8" fmla="*/ 9666 h 10226"/>
              <a:gd name="connsiteX9" fmla="*/ 0 w 10000"/>
              <a:gd name="connsiteY9" fmla="*/ 10197 h 10226"/>
              <a:gd name="connsiteX10" fmla="*/ 10000 w 10000"/>
              <a:gd name="connsiteY10" fmla="*/ 10226 h 10226"/>
              <a:gd name="connsiteX0" fmla="*/ 10000 w 10000"/>
              <a:gd name="connsiteY0" fmla="*/ 10285 h 10285"/>
              <a:gd name="connsiteX1" fmla="*/ 9986 w 10000"/>
              <a:gd name="connsiteY1" fmla="*/ 0 h 10285"/>
              <a:gd name="connsiteX2" fmla="*/ 9302 w 10000"/>
              <a:gd name="connsiteY2" fmla="*/ 2896 h 10285"/>
              <a:gd name="connsiteX3" fmla="*/ 8128 w 10000"/>
              <a:gd name="connsiteY3" fmla="*/ 6048 h 10285"/>
              <a:gd name="connsiteX4" fmla="*/ 7584 w 10000"/>
              <a:gd name="connsiteY4" fmla="*/ 6984 h 10285"/>
              <a:gd name="connsiteX5" fmla="*/ 7112 w 10000"/>
              <a:gd name="connsiteY5" fmla="*/ 7659 h 10285"/>
              <a:gd name="connsiteX6" fmla="*/ 6241 w 10000"/>
              <a:gd name="connsiteY6" fmla="*/ 8555 h 10285"/>
              <a:gd name="connsiteX7" fmla="*/ 5162 w 10000"/>
              <a:gd name="connsiteY7" fmla="*/ 9253 h 10285"/>
              <a:gd name="connsiteX8" fmla="*/ 4056 w 10000"/>
              <a:gd name="connsiteY8" fmla="*/ 9725 h 10285"/>
              <a:gd name="connsiteX9" fmla="*/ 0 w 10000"/>
              <a:gd name="connsiteY9" fmla="*/ 10256 h 10285"/>
              <a:gd name="connsiteX10" fmla="*/ 10000 w 10000"/>
              <a:gd name="connsiteY10" fmla="*/ 10285 h 10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0285">
                <a:moveTo>
                  <a:pt x="10000" y="10285"/>
                </a:moveTo>
                <a:cubicBezTo>
                  <a:pt x="9991" y="6952"/>
                  <a:pt x="9953" y="3333"/>
                  <a:pt x="9986" y="0"/>
                </a:cubicBezTo>
                <a:lnTo>
                  <a:pt x="9302" y="2896"/>
                </a:lnTo>
                <a:lnTo>
                  <a:pt x="8128" y="6048"/>
                </a:lnTo>
                <a:lnTo>
                  <a:pt x="7584" y="6984"/>
                </a:lnTo>
                <a:lnTo>
                  <a:pt x="7112" y="7659"/>
                </a:lnTo>
                <a:cubicBezTo>
                  <a:pt x="6821" y="8013"/>
                  <a:pt x="6532" y="8249"/>
                  <a:pt x="6241" y="8555"/>
                </a:cubicBezTo>
                <a:lnTo>
                  <a:pt x="5162" y="9253"/>
                </a:lnTo>
                <a:lnTo>
                  <a:pt x="4056" y="9725"/>
                </a:lnTo>
                <a:cubicBezTo>
                  <a:pt x="2746" y="10013"/>
                  <a:pt x="1366" y="10170"/>
                  <a:pt x="0" y="10256"/>
                </a:cubicBezTo>
                <a:lnTo>
                  <a:pt x="10000" y="10285"/>
                </a:lnTo>
                <a:close/>
              </a:path>
            </a:pathLst>
          </a:custGeom>
          <a:solidFill>
            <a:srgbClr val="FF0000">
              <a:alpha val="50000"/>
            </a:srgbClr>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3" name="Text Box 7"/>
          <p:cNvSpPr txBox="1">
            <a:spLocks noChangeArrowheads="1"/>
          </p:cNvSpPr>
          <p:nvPr/>
        </p:nvSpPr>
        <p:spPr bwMode="auto">
          <a:xfrm>
            <a:off x="7086600" y="1038225"/>
            <a:ext cx="9906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1800" b="1"/>
              <a:t>normal</a:t>
            </a:r>
          </a:p>
        </p:txBody>
      </p:sp>
      <p:sp>
        <p:nvSpPr>
          <p:cNvPr id="34" name="Line 10"/>
          <p:cNvSpPr>
            <a:spLocks noChangeShapeType="1"/>
          </p:cNvSpPr>
          <p:nvPr/>
        </p:nvSpPr>
        <p:spPr bwMode="auto">
          <a:xfrm>
            <a:off x="6324600" y="1190625"/>
            <a:ext cx="533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5" name="Line 11"/>
          <p:cNvSpPr>
            <a:spLocks noChangeShapeType="1"/>
          </p:cNvSpPr>
          <p:nvPr/>
        </p:nvSpPr>
        <p:spPr bwMode="auto">
          <a:xfrm>
            <a:off x="6324600" y="1520825"/>
            <a:ext cx="533400" cy="0"/>
          </a:xfrm>
          <a:prstGeom prst="line">
            <a:avLst/>
          </a:prstGeom>
          <a:noFill/>
          <a:ln w="254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6" name="Line 12"/>
          <p:cNvSpPr>
            <a:spLocks noChangeShapeType="1"/>
          </p:cNvSpPr>
          <p:nvPr/>
        </p:nvSpPr>
        <p:spPr bwMode="auto">
          <a:xfrm>
            <a:off x="6324600" y="1858963"/>
            <a:ext cx="533400" cy="0"/>
          </a:xfrm>
          <a:prstGeom prst="line">
            <a:avLst/>
          </a:prstGeom>
          <a:noFill/>
          <a:ln w="25400">
            <a:solidFill>
              <a:srgbClr val="0066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7" name="Text Box 13"/>
          <p:cNvSpPr txBox="1">
            <a:spLocks noChangeArrowheads="1"/>
          </p:cNvSpPr>
          <p:nvPr/>
        </p:nvSpPr>
        <p:spPr bwMode="auto">
          <a:xfrm>
            <a:off x="7086600" y="1373188"/>
            <a:ext cx="990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1800" b="1" i="1">
                <a:solidFill>
                  <a:srgbClr val="FF0000"/>
                </a:solidFill>
              </a:rPr>
              <a:t>t</a:t>
            </a:r>
            <a:r>
              <a:rPr lang="en-US" sz="1800" b="1">
                <a:solidFill>
                  <a:srgbClr val="FF0000"/>
                </a:solidFill>
              </a:rPr>
              <a:t>, 10 d.f.</a:t>
            </a:r>
            <a:endParaRPr lang="en-US" sz="1800" b="1" i="1"/>
          </a:p>
        </p:txBody>
      </p:sp>
      <p:sp>
        <p:nvSpPr>
          <p:cNvPr id="38" name="Text Box 14"/>
          <p:cNvSpPr txBox="1">
            <a:spLocks noChangeArrowheads="1"/>
          </p:cNvSpPr>
          <p:nvPr/>
        </p:nvSpPr>
        <p:spPr bwMode="auto">
          <a:xfrm>
            <a:off x="7086600" y="1724025"/>
            <a:ext cx="9906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1800" b="1" i="1">
                <a:solidFill>
                  <a:srgbClr val="0066CC"/>
                </a:solidFill>
              </a:rPr>
              <a:t>t</a:t>
            </a:r>
            <a:r>
              <a:rPr lang="en-US" sz="1800" b="1">
                <a:solidFill>
                  <a:srgbClr val="0066CC"/>
                </a:solidFill>
              </a:rPr>
              <a:t>, 5 d.f.</a:t>
            </a:r>
            <a:endParaRPr lang="en-US" sz="1800" b="1" i="1">
              <a:solidFill>
                <a:srgbClr val="0066CC"/>
              </a:solidFill>
            </a:endParaRPr>
          </a:p>
        </p:txBody>
      </p:sp>
      <p:sp>
        <p:nvSpPr>
          <p:cNvPr id="20"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t>That for a</a:t>
            </a:r>
            <a:r>
              <a:rPr lang="en-GB" sz="1500" b="1" i="1"/>
              <a:t> t</a:t>
            </a:r>
            <a:r>
              <a:rPr lang="en-GB" sz="1500" b="1"/>
              <a:t> distribution with 5 degrees of freedom starts 2.57 standard deviations from its mean.</a:t>
            </a:r>
            <a:endParaRPr lang="en-GB" sz="1500" b="1">
              <a:latin typeface="Times New Roman" pitchFamily="18" charset="0"/>
            </a:endParaRPr>
          </a:p>
        </p:txBody>
      </p:sp>
      <p:sp>
        <p:nvSpPr>
          <p:cNvPr id="24" name="Freeform 19"/>
          <p:cNvSpPr>
            <a:spLocks/>
          </p:cNvSpPr>
          <p:nvPr/>
        </p:nvSpPr>
        <p:spPr bwMode="auto">
          <a:xfrm>
            <a:off x="834857" y="3152775"/>
            <a:ext cx="2127376" cy="1762170"/>
          </a:xfrm>
          <a:custGeom>
            <a:avLst/>
            <a:gdLst>
              <a:gd name="T0" fmla="*/ 1118 w 1118"/>
              <a:gd name="T1" fmla="*/ 512 h 512"/>
              <a:gd name="T2" fmla="*/ 1118 w 1118"/>
              <a:gd name="T3" fmla="*/ 0 h 512"/>
              <a:gd name="T4" fmla="*/ 1047 w 1118"/>
              <a:gd name="T5" fmla="*/ 134 h 512"/>
              <a:gd name="T6" fmla="*/ 961 w 1118"/>
              <a:gd name="T7" fmla="*/ 227 h 512"/>
              <a:gd name="T8" fmla="*/ 800 w 1118"/>
              <a:gd name="T9" fmla="*/ 348 h 512"/>
              <a:gd name="T10" fmla="*/ 700 w 1118"/>
              <a:gd name="T11" fmla="*/ 394 h 512"/>
              <a:gd name="T12" fmla="*/ 560 w 1118"/>
              <a:gd name="T13" fmla="*/ 444 h 512"/>
              <a:gd name="T14" fmla="*/ 332 w 1118"/>
              <a:gd name="T15" fmla="*/ 480 h 512"/>
              <a:gd name="T16" fmla="*/ 0 w 1118"/>
              <a:gd name="T17" fmla="*/ 512 h 512"/>
              <a:gd name="T18" fmla="*/ 1118 w 1118"/>
              <a:gd name="T19" fmla="*/ 512 h 512"/>
              <a:gd name="connsiteX0" fmla="*/ 10000 w 10000"/>
              <a:gd name="connsiteY0" fmla="*/ 10000 h 10000"/>
              <a:gd name="connsiteX1" fmla="*/ 10000 w 10000"/>
              <a:gd name="connsiteY1" fmla="*/ 0 h 10000"/>
              <a:gd name="connsiteX2" fmla="*/ 9365 w 10000"/>
              <a:gd name="connsiteY2" fmla="*/ 2617 h 10000"/>
              <a:gd name="connsiteX3" fmla="*/ 8596 w 10000"/>
              <a:gd name="connsiteY3" fmla="*/ 4434 h 10000"/>
              <a:gd name="connsiteX4" fmla="*/ 7156 w 10000"/>
              <a:gd name="connsiteY4" fmla="*/ 6797 h 10000"/>
              <a:gd name="connsiteX5" fmla="*/ 6261 w 10000"/>
              <a:gd name="connsiteY5" fmla="*/ 7695 h 10000"/>
              <a:gd name="connsiteX6" fmla="*/ 5009 w 10000"/>
              <a:gd name="connsiteY6" fmla="*/ 8672 h 10000"/>
              <a:gd name="connsiteX7" fmla="*/ 2970 w 10000"/>
              <a:gd name="connsiteY7" fmla="*/ 9375 h 10000"/>
              <a:gd name="connsiteX8" fmla="*/ 391 w 10000"/>
              <a:gd name="connsiteY8" fmla="*/ 9918 h 10000"/>
              <a:gd name="connsiteX9" fmla="*/ 0 w 10000"/>
              <a:gd name="connsiteY9" fmla="*/ 10000 h 10000"/>
              <a:gd name="connsiteX10" fmla="*/ 10000 w 10000"/>
              <a:gd name="connsiteY10" fmla="*/ 10000 h 10000"/>
              <a:gd name="connsiteX0" fmla="*/ 10000 w 10000"/>
              <a:gd name="connsiteY0" fmla="*/ 10000 h 10000"/>
              <a:gd name="connsiteX1" fmla="*/ 10000 w 10000"/>
              <a:gd name="connsiteY1" fmla="*/ 0 h 10000"/>
              <a:gd name="connsiteX2" fmla="*/ 9365 w 10000"/>
              <a:gd name="connsiteY2" fmla="*/ 2617 h 10000"/>
              <a:gd name="connsiteX3" fmla="*/ 8596 w 10000"/>
              <a:gd name="connsiteY3" fmla="*/ 4434 h 10000"/>
              <a:gd name="connsiteX4" fmla="*/ 7156 w 10000"/>
              <a:gd name="connsiteY4" fmla="*/ 6797 h 10000"/>
              <a:gd name="connsiteX5" fmla="*/ 6261 w 10000"/>
              <a:gd name="connsiteY5" fmla="*/ 7695 h 10000"/>
              <a:gd name="connsiteX6" fmla="*/ 5009 w 10000"/>
              <a:gd name="connsiteY6" fmla="*/ 8672 h 10000"/>
              <a:gd name="connsiteX7" fmla="*/ 2970 w 10000"/>
              <a:gd name="connsiteY7" fmla="*/ 9375 h 10000"/>
              <a:gd name="connsiteX8" fmla="*/ 33 w 10000"/>
              <a:gd name="connsiteY8" fmla="*/ 9836 h 10000"/>
              <a:gd name="connsiteX9" fmla="*/ 0 w 10000"/>
              <a:gd name="connsiteY9" fmla="*/ 10000 h 10000"/>
              <a:gd name="connsiteX10" fmla="*/ 10000 w 10000"/>
              <a:gd name="connsiteY10" fmla="*/ 10000 h 10000"/>
              <a:gd name="connsiteX0" fmla="*/ 9971 w 9971"/>
              <a:gd name="connsiteY0" fmla="*/ 10000 h 10000"/>
              <a:gd name="connsiteX1" fmla="*/ 9971 w 9971"/>
              <a:gd name="connsiteY1" fmla="*/ 0 h 10000"/>
              <a:gd name="connsiteX2" fmla="*/ 9336 w 9971"/>
              <a:gd name="connsiteY2" fmla="*/ 2617 h 10000"/>
              <a:gd name="connsiteX3" fmla="*/ 8567 w 9971"/>
              <a:gd name="connsiteY3" fmla="*/ 4434 h 10000"/>
              <a:gd name="connsiteX4" fmla="*/ 7127 w 9971"/>
              <a:gd name="connsiteY4" fmla="*/ 6797 h 10000"/>
              <a:gd name="connsiteX5" fmla="*/ 6232 w 9971"/>
              <a:gd name="connsiteY5" fmla="*/ 7695 h 10000"/>
              <a:gd name="connsiteX6" fmla="*/ 4980 w 9971"/>
              <a:gd name="connsiteY6" fmla="*/ 8672 h 10000"/>
              <a:gd name="connsiteX7" fmla="*/ 2941 w 9971"/>
              <a:gd name="connsiteY7" fmla="*/ 9375 h 10000"/>
              <a:gd name="connsiteX8" fmla="*/ 4 w 9971"/>
              <a:gd name="connsiteY8" fmla="*/ 9836 h 10000"/>
              <a:gd name="connsiteX9" fmla="*/ 5 w 9971"/>
              <a:gd name="connsiteY9" fmla="*/ 10000 h 10000"/>
              <a:gd name="connsiteX10" fmla="*/ 9971 w 9971"/>
              <a:gd name="connsiteY10" fmla="*/ 10000 h 10000"/>
              <a:gd name="connsiteX0" fmla="*/ 10000 w 10000"/>
              <a:gd name="connsiteY0" fmla="*/ 10000 h 10082"/>
              <a:gd name="connsiteX1" fmla="*/ 10000 w 10000"/>
              <a:gd name="connsiteY1" fmla="*/ 0 h 10082"/>
              <a:gd name="connsiteX2" fmla="*/ 9363 w 10000"/>
              <a:gd name="connsiteY2" fmla="*/ 2617 h 10082"/>
              <a:gd name="connsiteX3" fmla="*/ 8592 w 10000"/>
              <a:gd name="connsiteY3" fmla="*/ 4434 h 10082"/>
              <a:gd name="connsiteX4" fmla="*/ 7148 w 10000"/>
              <a:gd name="connsiteY4" fmla="*/ 6797 h 10082"/>
              <a:gd name="connsiteX5" fmla="*/ 6250 w 10000"/>
              <a:gd name="connsiteY5" fmla="*/ 7695 h 10082"/>
              <a:gd name="connsiteX6" fmla="*/ 4994 w 10000"/>
              <a:gd name="connsiteY6" fmla="*/ 8672 h 10082"/>
              <a:gd name="connsiteX7" fmla="*/ 2950 w 10000"/>
              <a:gd name="connsiteY7" fmla="*/ 9375 h 10082"/>
              <a:gd name="connsiteX8" fmla="*/ 4 w 10000"/>
              <a:gd name="connsiteY8" fmla="*/ 9836 h 10082"/>
              <a:gd name="connsiteX9" fmla="*/ 5 w 10000"/>
              <a:gd name="connsiteY9" fmla="*/ 10082 h 10082"/>
              <a:gd name="connsiteX10" fmla="*/ 10000 w 10000"/>
              <a:gd name="connsiteY10" fmla="*/ 10000 h 10082"/>
              <a:gd name="connsiteX0" fmla="*/ 10011 w 10011"/>
              <a:gd name="connsiteY0" fmla="*/ 10082 h 10082"/>
              <a:gd name="connsiteX1" fmla="*/ 10000 w 10011"/>
              <a:gd name="connsiteY1" fmla="*/ 0 h 10082"/>
              <a:gd name="connsiteX2" fmla="*/ 9363 w 10011"/>
              <a:gd name="connsiteY2" fmla="*/ 2617 h 10082"/>
              <a:gd name="connsiteX3" fmla="*/ 8592 w 10011"/>
              <a:gd name="connsiteY3" fmla="*/ 4434 h 10082"/>
              <a:gd name="connsiteX4" fmla="*/ 7148 w 10011"/>
              <a:gd name="connsiteY4" fmla="*/ 6797 h 10082"/>
              <a:gd name="connsiteX5" fmla="*/ 6250 w 10011"/>
              <a:gd name="connsiteY5" fmla="*/ 7695 h 10082"/>
              <a:gd name="connsiteX6" fmla="*/ 4994 w 10011"/>
              <a:gd name="connsiteY6" fmla="*/ 8672 h 10082"/>
              <a:gd name="connsiteX7" fmla="*/ 2950 w 10011"/>
              <a:gd name="connsiteY7" fmla="*/ 9375 h 10082"/>
              <a:gd name="connsiteX8" fmla="*/ 4 w 10011"/>
              <a:gd name="connsiteY8" fmla="*/ 9836 h 10082"/>
              <a:gd name="connsiteX9" fmla="*/ 5 w 10011"/>
              <a:gd name="connsiteY9" fmla="*/ 10082 h 10082"/>
              <a:gd name="connsiteX10" fmla="*/ 10011 w 10011"/>
              <a:gd name="connsiteY10" fmla="*/ 10082 h 10082"/>
              <a:gd name="connsiteX0" fmla="*/ 10011 w 10011"/>
              <a:gd name="connsiteY0" fmla="*/ 10082 h 10082"/>
              <a:gd name="connsiteX1" fmla="*/ 10000 w 10011"/>
              <a:gd name="connsiteY1" fmla="*/ 0 h 10082"/>
              <a:gd name="connsiteX2" fmla="*/ 9363 w 10011"/>
              <a:gd name="connsiteY2" fmla="*/ 2617 h 10082"/>
              <a:gd name="connsiteX3" fmla="*/ 8592 w 10011"/>
              <a:gd name="connsiteY3" fmla="*/ 4434 h 10082"/>
              <a:gd name="connsiteX4" fmla="*/ 7148 w 10011"/>
              <a:gd name="connsiteY4" fmla="*/ 6797 h 10082"/>
              <a:gd name="connsiteX5" fmla="*/ 6250 w 10011"/>
              <a:gd name="connsiteY5" fmla="*/ 7695 h 10082"/>
              <a:gd name="connsiteX6" fmla="*/ 4994 w 10011"/>
              <a:gd name="connsiteY6" fmla="*/ 8672 h 10082"/>
              <a:gd name="connsiteX7" fmla="*/ 2972 w 10011"/>
              <a:gd name="connsiteY7" fmla="*/ 9511 h 10082"/>
              <a:gd name="connsiteX8" fmla="*/ 4 w 10011"/>
              <a:gd name="connsiteY8" fmla="*/ 9836 h 10082"/>
              <a:gd name="connsiteX9" fmla="*/ 5 w 10011"/>
              <a:gd name="connsiteY9" fmla="*/ 10082 h 10082"/>
              <a:gd name="connsiteX10" fmla="*/ 10011 w 10011"/>
              <a:gd name="connsiteY10" fmla="*/ 10082 h 10082"/>
              <a:gd name="connsiteX0" fmla="*/ 10011 w 10011"/>
              <a:gd name="connsiteY0" fmla="*/ 10082 h 10082"/>
              <a:gd name="connsiteX1" fmla="*/ 10000 w 10011"/>
              <a:gd name="connsiteY1" fmla="*/ 0 h 10082"/>
              <a:gd name="connsiteX2" fmla="*/ 9363 w 10011"/>
              <a:gd name="connsiteY2" fmla="*/ 2617 h 10082"/>
              <a:gd name="connsiteX3" fmla="*/ 8592 w 10011"/>
              <a:gd name="connsiteY3" fmla="*/ 4434 h 10082"/>
              <a:gd name="connsiteX4" fmla="*/ 7148 w 10011"/>
              <a:gd name="connsiteY4" fmla="*/ 6797 h 10082"/>
              <a:gd name="connsiteX5" fmla="*/ 6250 w 10011"/>
              <a:gd name="connsiteY5" fmla="*/ 7695 h 10082"/>
              <a:gd name="connsiteX6" fmla="*/ 4994 w 10011"/>
              <a:gd name="connsiteY6" fmla="*/ 8672 h 10082"/>
              <a:gd name="connsiteX7" fmla="*/ 2972 w 10011"/>
              <a:gd name="connsiteY7" fmla="*/ 9511 h 10082"/>
              <a:gd name="connsiteX8" fmla="*/ 1730 w 10011"/>
              <a:gd name="connsiteY8" fmla="*/ 9619 h 10082"/>
              <a:gd name="connsiteX9" fmla="*/ 4 w 10011"/>
              <a:gd name="connsiteY9" fmla="*/ 9836 h 10082"/>
              <a:gd name="connsiteX10" fmla="*/ 5 w 10011"/>
              <a:gd name="connsiteY10" fmla="*/ 10082 h 10082"/>
              <a:gd name="connsiteX11" fmla="*/ 10011 w 10011"/>
              <a:gd name="connsiteY11" fmla="*/ 10082 h 10082"/>
              <a:gd name="connsiteX0" fmla="*/ 10011 w 10011"/>
              <a:gd name="connsiteY0" fmla="*/ 10082 h 10082"/>
              <a:gd name="connsiteX1" fmla="*/ 10000 w 10011"/>
              <a:gd name="connsiteY1" fmla="*/ 0 h 10082"/>
              <a:gd name="connsiteX2" fmla="*/ 9363 w 10011"/>
              <a:gd name="connsiteY2" fmla="*/ 2617 h 10082"/>
              <a:gd name="connsiteX3" fmla="*/ 8592 w 10011"/>
              <a:gd name="connsiteY3" fmla="*/ 4434 h 10082"/>
              <a:gd name="connsiteX4" fmla="*/ 7148 w 10011"/>
              <a:gd name="connsiteY4" fmla="*/ 6797 h 10082"/>
              <a:gd name="connsiteX5" fmla="*/ 6250 w 10011"/>
              <a:gd name="connsiteY5" fmla="*/ 7695 h 10082"/>
              <a:gd name="connsiteX6" fmla="*/ 4994 w 10011"/>
              <a:gd name="connsiteY6" fmla="*/ 8672 h 10082"/>
              <a:gd name="connsiteX7" fmla="*/ 2972 w 10011"/>
              <a:gd name="connsiteY7" fmla="*/ 9511 h 10082"/>
              <a:gd name="connsiteX8" fmla="*/ 1752 w 10011"/>
              <a:gd name="connsiteY8" fmla="*/ 9714 h 10082"/>
              <a:gd name="connsiteX9" fmla="*/ 4 w 10011"/>
              <a:gd name="connsiteY9" fmla="*/ 9836 h 10082"/>
              <a:gd name="connsiteX10" fmla="*/ 5 w 10011"/>
              <a:gd name="connsiteY10" fmla="*/ 10082 h 10082"/>
              <a:gd name="connsiteX11" fmla="*/ 10011 w 10011"/>
              <a:gd name="connsiteY11" fmla="*/ 10082 h 10082"/>
              <a:gd name="connsiteX0" fmla="*/ 10011 w 10011"/>
              <a:gd name="connsiteY0" fmla="*/ 10082 h 10082"/>
              <a:gd name="connsiteX1" fmla="*/ 10000 w 10011"/>
              <a:gd name="connsiteY1" fmla="*/ 0 h 10082"/>
              <a:gd name="connsiteX2" fmla="*/ 9363 w 10011"/>
              <a:gd name="connsiteY2" fmla="*/ 2617 h 10082"/>
              <a:gd name="connsiteX3" fmla="*/ 8592 w 10011"/>
              <a:gd name="connsiteY3" fmla="*/ 4434 h 10082"/>
              <a:gd name="connsiteX4" fmla="*/ 7148 w 10011"/>
              <a:gd name="connsiteY4" fmla="*/ 6797 h 10082"/>
              <a:gd name="connsiteX5" fmla="*/ 6250 w 10011"/>
              <a:gd name="connsiteY5" fmla="*/ 7695 h 10082"/>
              <a:gd name="connsiteX6" fmla="*/ 5039 w 10011"/>
              <a:gd name="connsiteY6" fmla="*/ 8863 h 10082"/>
              <a:gd name="connsiteX7" fmla="*/ 2972 w 10011"/>
              <a:gd name="connsiteY7" fmla="*/ 9511 h 10082"/>
              <a:gd name="connsiteX8" fmla="*/ 1752 w 10011"/>
              <a:gd name="connsiteY8" fmla="*/ 9714 h 10082"/>
              <a:gd name="connsiteX9" fmla="*/ 4 w 10011"/>
              <a:gd name="connsiteY9" fmla="*/ 9836 h 10082"/>
              <a:gd name="connsiteX10" fmla="*/ 5 w 10011"/>
              <a:gd name="connsiteY10" fmla="*/ 10082 h 10082"/>
              <a:gd name="connsiteX11" fmla="*/ 10011 w 10011"/>
              <a:gd name="connsiteY11" fmla="*/ 10082 h 10082"/>
              <a:gd name="connsiteX0" fmla="*/ 10011 w 10011"/>
              <a:gd name="connsiteY0" fmla="*/ 10082 h 10082"/>
              <a:gd name="connsiteX1" fmla="*/ 10000 w 10011"/>
              <a:gd name="connsiteY1" fmla="*/ 0 h 10082"/>
              <a:gd name="connsiteX2" fmla="*/ 9363 w 10011"/>
              <a:gd name="connsiteY2" fmla="*/ 2617 h 10082"/>
              <a:gd name="connsiteX3" fmla="*/ 8592 w 10011"/>
              <a:gd name="connsiteY3" fmla="*/ 4434 h 10082"/>
              <a:gd name="connsiteX4" fmla="*/ 7148 w 10011"/>
              <a:gd name="connsiteY4" fmla="*/ 6797 h 10082"/>
              <a:gd name="connsiteX5" fmla="*/ 6250 w 10011"/>
              <a:gd name="connsiteY5" fmla="*/ 7695 h 10082"/>
              <a:gd name="connsiteX6" fmla="*/ 5039 w 10011"/>
              <a:gd name="connsiteY6" fmla="*/ 8863 h 10082"/>
              <a:gd name="connsiteX7" fmla="*/ 4050 w 10011"/>
              <a:gd name="connsiteY7" fmla="*/ 9169 h 10082"/>
              <a:gd name="connsiteX8" fmla="*/ 2972 w 10011"/>
              <a:gd name="connsiteY8" fmla="*/ 9511 h 10082"/>
              <a:gd name="connsiteX9" fmla="*/ 1752 w 10011"/>
              <a:gd name="connsiteY9" fmla="*/ 9714 h 10082"/>
              <a:gd name="connsiteX10" fmla="*/ 4 w 10011"/>
              <a:gd name="connsiteY10" fmla="*/ 9836 h 10082"/>
              <a:gd name="connsiteX11" fmla="*/ 5 w 10011"/>
              <a:gd name="connsiteY11" fmla="*/ 10082 h 10082"/>
              <a:gd name="connsiteX12" fmla="*/ 10011 w 10011"/>
              <a:gd name="connsiteY12" fmla="*/ 10082 h 10082"/>
              <a:gd name="connsiteX0" fmla="*/ 10011 w 10011"/>
              <a:gd name="connsiteY0" fmla="*/ 10082 h 10082"/>
              <a:gd name="connsiteX1" fmla="*/ 10000 w 10011"/>
              <a:gd name="connsiteY1" fmla="*/ 0 h 10082"/>
              <a:gd name="connsiteX2" fmla="*/ 9363 w 10011"/>
              <a:gd name="connsiteY2" fmla="*/ 2617 h 10082"/>
              <a:gd name="connsiteX3" fmla="*/ 8592 w 10011"/>
              <a:gd name="connsiteY3" fmla="*/ 4434 h 10082"/>
              <a:gd name="connsiteX4" fmla="*/ 7148 w 10011"/>
              <a:gd name="connsiteY4" fmla="*/ 6797 h 10082"/>
              <a:gd name="connsiteX5" fmla="*/ 6250 w 10011"/>
              <a:gd name="connsiteY5" fmla="*/ 7695 h 10082"/>
              <a:gd name="connsiteX6" fmla="*/ 5039 w 10011"/>
              <a:gd name="connsiteY6" fmla="*/ 8863 h 10082"/>
              <a:gd name="connsiteX7" fmla="*/ 4072 w 10011"/>
              <a:gd name="connsiteY7" fmla="*/ 9223 h 10082"/>
              <a:gd name="connsiteX8" fmla="*/ 2972 w 10011"/>
              <a:gd name="connsiteY8" fmla="*/ 9511 h 10082"/>
              <a:gd name="connsiteX9" fmla="*/ 1752 w 10011"/>
              <a:gd name="connsiteY9" fmla="*/ 9714 h 10082"/>
              <a:gd name="connsiteX10" fmla="*/ 4 w 10011"/>
              <a:gd name="connsiteY10" fmla="*/ 9836 h 10082"/>
              <a:gd name="connsiteX11" fmla="*/ 5 w 10011"/>
              <a:gd name="connsiteY11" fmla="*/ 10082 h 10082"/>
              <a:gd name="connsiteX12" fmla="*/ 10011 w 10011"/>
              <a:gd name="connsiteY12" fmla="*/ 10082 h 10082"/>
              <a:gd name="connsiteX0" fmla="*/ 10011 w 10011"/>
              <a:gd name="connsiteY0" fmla="*/ 10082 h 10082"/>
              <a:gd name="connsiteX1" fmla="*/ 10000 w 10011"/>
              <a:gd name="connsiteY1" fmla="*/ 0 h 10082"/>
              <a:gd name="connsiteX2" fmla="*/ 9363 w 10011"/>
              <a:gd name="connsiteY2" fmla="*/ 2617 h 10082"/>
              <a:gd name="connsiteX3" fmla="*/ 8592 w 10011"/>
              <a:gd name="connsiteY3" fmla="*/ 4434 h 10082"/>
              <a:gd name="connsiteX4" fmla="*/ 7148 w 10011"/>
              <a:gd name="connsiteY4" fmla="*/ 6797 h 10082"/>
              <a:gd name="connsiteX5" fmla="*/ 6261 w 10011"/>
              <a:gd name="connsiteY5" fmla="*/ 8090 h 10082"/>
              <a:gd name="connsiteX6" fmla="*/ 5039 w 10011"/>
              <a:gd name="connsiteY6" fmla="*/ 8863 h 10082"/>
              <a:gd name="connsiteX7" fmla="*/ 4072 w 10011"/>
              <a:gd name="connsiteY7" fmla="*/ 9223 h 10082"/>
              <a:gd name="connsiteX8" fmla="*/ 2972 w 10011"/>
              <a:gd name="connsiteY8" fmla="*/ 9511 h 10082"/>
              <a:gd name="connsiteX9" fmla="*/ 1752 w 10011"/>
              <a:gd name="connsiteY9" fmla="*/ 9714 h 10082"/>
              <a:gd name="connsiteX10" fmla="*/ 4 w 10011"/>
              <a:gd name="connsiteY10" fmla="*/ 9836 h 10082"/>
              <a:gd name="connsiteX11" fmla="*/ 5 w 10011"/>
              <a:gd name="connsiteY11" fmla="*/ 10082 h 10082"/>
              <a:gd name="connsiteX12" fmla="*/ 10011 w 10011"/>
              <a:gd name="connsiteY12" fmla="*/ 10082 h 10082"/>
              <a:gd name="connsiteX0" fmla="*/ 10011 w 10011"/>
              <a:gd name="connsiteY0" fmla="*/ 10082 h 10082"/>
              <a:gd name="connsiteX1" fmla="*/ 10000 w 10011"/>
              <a:gd name="connsiteY1" fmla="*/ 0 h 10082"/>
              <a:gd name="connsiteX2" fmla="*/ 9363 w 10011"/>
              <a:gd name="connsiteY2" fmla="*/ 2617 h 10082"/>
              <a:gd name="connsiteX3" fmla="*/ 8592 w 10011"/>
              <a:gd name="connsiteY3" fmla="*/ 4434 h 10082"/>
              <a:gd name="connsiteX4" fmla="*/ 7249 w 10011"/>
              <a:gd name="connsiteY4" fmla="*/ 7097 h 10082"/>
              <a:gd name="connsiteX5" fmla="*/ 6261 w 10011"/>
              <a:gd name="connsiteY5" fmla="*/ 8090 h 10082"/>
              <a:gd name="connsiteX6" fmla="*/ 5039 w 10011"/>
              <a:gd name="connsiteY6" fmla="*/ 8863 h 10082"/>
              <a:gd name="connsiteX7" fmla="*/ 4072 w 10011"/>
              <a:gd name="connsiteY7" fmla="*/ 9223 h 10082"/>
              <a:gd name="connsiteX8" fmla="*/ 2972 w 10011"/>
              <a:gd name="connsiteY8" fmla="*/ 9511 h 10082"/>
              <a:gd name="connsiteX9" fmla="*/ 1752 w 10011"/>
              <a:gd name="connsiteY9" fmla="*/ 9714 h 10082"/>
              <a:gd name="connsiteX10" fmla="*/ 4 w 10011"/>
              <a:gd name="connsiteY10" fmla="*/ 9836 h 10082"/>
              <a:gd name="connsiteX11" fmla="*/ 5 w 10011"/>
              <a:gd name="connsiteY11" fmla="*/ 10082 h 10082"/>
              <a:gd name="connsiteX12" fmla="*/ 10011 w 10011"/>
              <a:gd name="connsiteY12" fmla="*/ 10082 h 10082"/>
              <a:gd name="connsiteX0" fmla="*/ 10011 w 10011"/>
              <a:gd name="connsiteY0" fmla="*/ 10082 h 10082"/>
              <a:gd name="connsiteX1" fmla="*/ 10000 w 10011"/>
              <a:gd name="connsiteY1" fmla="*/ 0 h 10082"/>
              <a:gd name="connsiteX2" fmla="*/ 9363 w 10011"/>
              <a:gd name="connsiteY2" fmla="*/ 2617 h 10082"/>
              <a:gd name="connsiteX3" fmla="*/ 8592 w 10011"/>
              <a:gd name="connsiteY3" fmla="*/ 4434 h 10082"/>
              <a:gd name="connsiteX4" fmla="*/ 7249 w 10011"/>
              <a:gd name="connsiteY4" fmla="*/ 7097 h 10082"/>
              <a:gd name="connsiteX5" fmla="*/ 6261 w 10011"/>
              <a:gd name="connsiteY5" fmla="*/ 8090 h 10082"/>
              <a:gd name="connsiteX6" fmla="*/ 5039 w 10011"/>
              <a:gd name="connsiteY6" fmla="*/ 8863 h 10082"/>
              <a:gd name="connsiteX7" fmla="*/ 4072 w 10011"/>
              <a:gd name="connsiteY7" fmla="*/ 9223 h 10082"/>
              <a:gd name="connsiteX8" fmla="*/ 2972 w 10011"/>
              <a:gd name="connsiteY8" fmla="*/ 9511 h 10082"/>
              <a:gd name="connsiteX9" fmla="*/ 1752 w 10011"/>
              <a:gd name="connsiteY9" fmla="*/ 9714 h 10082"/>
              <a:gd name="connsiteX10" fmla="*/ 4 w 10011"/>
              <a:gd name="connsiteY10" fmla="*/ 9836 h 10082"/>
              <a:gd name="connsiteX11" fmla="*/ 5 w 10011"/>
              <a:gd name="connsiteY11" fmla="*/ 10082 h 10082"/>
              <a:gd name="connsiteX12" fmla="*/ 10011 w 10011"/>
              <a:gd name="connsiteY12" fmla="*/ 10082 h 10082"/>
              <a:gd name="connsiteX0" fmla="*/ 10011 w 10011"/>
              <a:gd name="connsiteY0" fmla="*/ 10082 h 10082"/>
              <a:gd name="connsiteX1" fmla="*/ 10000 w 10011"/>
              <a:gd name="connsiteY1" fmla="*/ 0 h 10082"/>
              <a:gd name="connsiteX2" fmla="*/ 9363 w 10011"/>
              <a:gd name="connsiteY2" fmla="*/ 2617 h 10082"/>
              <a:gd name="connsiteX3" fmla="*/ 8704 w 10011"/>
              <a:gd name="connsiteY3" fmla="*/ 4516 h 10082"/>
              <a:gd name="connsiteX4" fmla="*/ 7249 w 10011"/>
              <a:gd name="connsiteY4" fmla="*/ 7097 h 10082"/>
              <a:gd name="connsiteX5" fmla="*/ 6261 w 10011"/>
              <a:gd name="connsiteY5" fmla="*/ 8090 h 10082"/>
              <a:gd name="connsiteX6" fmla="*/ 5039 w 10011"/>
              <a:gd name="connsiteY6" fmla="*/ 8863 h 10082"/>
              <a:gd name="connsiteX7" fmla="*/ 4072 w 10011"/>
              <a:gd name="connsiteY7" fmla="*/ 9223 h 10082"/>
              <a:gd name="connsiteX8" fmla="*/ 2972 w 10011"/>
              <a:gd name="connsiteY8" fmla="*/ 9511 h 10082"/>
              <a:gd name="connsiteX9" fmla="*/ 1752 w 10011"/>
              <a:gd name="connsiteY9" fmla="*/ 9714 h 10082"/>
              <a:gd name="connsiteX10" fmla="*/ 4 w 10011"/>
              <a:gd name="connsiteY10" fmla="*/ 9836 h 10082"/>
              <a:gd name="connsiteX11" fmla="*/ 5 w 10011"/>
              <a:gd name="connsiteY11" fmla="*/ 10082 h 10082"/>
              <a:gd name="connsiteX12" fmla="*/ 10011 w 10011"/>
              <a:gd name="connsiteY12" fmla="*/ 10082 h 10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11" h="10082">
                <a:moveTo>
                  <a:pt x="10011" y="10082"/>
                </a:moveTo>
                <a:cubicBezTo>
                  <a:pt x="10007" y="6721"/>
                  <a:pt x="10004" y="3361"/>
                  <a:pt x="10000" y="0"/>
                </a:cubicBezTo>
                <a:lnTo>
                  <a:pt x="9363" y="2617"/>
                </a:lnTo>
                <a:lnTo>
                  <a:pt x="8704" y="4516"/>
                </a:lnTo>
                <a:cubicBezTo>
                  <a:pt x="8256" y="5404"/>
                  <a:pt x="7820" y="6359"/>
                  <a:pt x="7249" y="7097"/>
                </a:cubicBezTo>
                <a:lnTo>
                  <a:pt x="6261" y="8090"/>
                </a:lnTo>
                <a:lnTo>
                  <a:pt x="5039" y="8863"/>
                </a:lnTo>
                <a:lnTo>
                  <a:pt x="4072" y="9223"/>
                </a:lnTo>
                <a:lnTo>
                  <a:pt x="2972" y="9511"/>
                </a:lnTo>
                <a:lnTo>
                  <a:pt x="1752" y="9714"/>
                </a:lnTo>
                <a:lnTo>
                  <a:pt x="4" y="9836"/>
                </a:lnTo>
                <a:cubicBezTo>
                  <a:pt x="-7" y="9891"/>
                  <a:pt x="16" y="10027"/>
                  <a:pt x="5" y="10082"/>
                </a:cubicBezTo>
                <a:lnTo>
                  <a:pt x="10011" y="10082"/>
                </a:lnTo>
                <a:close/>
              </a:path>
            </a:pathLst>
          </a:custGeom>
          <a:solidFill>
            <a:srgbClr val="0066CC">
              <a:alpha val="49804"/>
            </a:srgbClr>
          </a:solidFill>
          <a:ln w="9525">
            <a:noFill/>
            <a:round/>
            <a:headEnd/>
            <a:tailEnd/>
          </a:ln>
          <a:effectLst/>
        </p:spPr>
        <p:txBody>
          <a:bodyPr wrap="none" anchor="ctr"/>
          <a:lstStyle/>
          <a:p>
            <a:endParaRPr lang="en-GB"/>
          </a:p>
        </p:txBody>
      </p:sp>
      <p:sp>
        <p:nvSpPr>
          <p:cNvPr id="126993" name="Text Box 17"/>
          <p:cNvSpPr txBox="1">
            <a:spLocks noChangeArrowheads="1"/>
          </p:cNvSpPr>
          <p:nvPr/>
        </p:nvSpPr>
        <p:spPr bwMode="auto">
          <a:xfrm>
            <a:off x="2628899" y="5135563"/>
            <a:ext cx="657225" cy="274637"/>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lgn="l">
              <a:spcBef>
                <a:spcPct val="50000"/>
              </a:spcBef>
            </a:pPr>
            <a:r>
              <a:rPr lang="en-US" sz="1800" b="1" dirty="0" smtClean="0"/>
              <a:t>–2.57</a:t>
            </a:r>
            <a:endParaRPr lang="en-US" sz="1800" b="1" dirty="0"/>
          </a:p>
        </p:txBody>
      </p:sp>
      <p:pic>
        <p:nvPicPr>
          <p:cNvPr id="29"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8060922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482400"/>
            <a:ext cx="9144000" cy="513720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9029"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dirty="0">
                <a:solidFill>
                  <a:srgbClr val="3366FF"/>
                </a:solidFill>
              </a:rPr>
              <a:t>18</a:t>
            </a:r>
          </a:p>
        </p:txBody>
      </p:sp>
      <p:sp>
        <p:nvSpPr>
          <p:cNvPr id="129031"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t>For this reason we need to refer to a table of critical values of </a:t>
            </a:r>
            <a:r>
              <a:rPr lang="en-GB" sz="1500" b="1" i="1"/>
              <a:t>t</a:t>
            </a:r>
            <a:r>
              <a:rPr lang="en-GB" sz="1500" b="1"/>
              <a:t> when performing significance tests on the coefficients of a regression equation.</a:t>
            </a:r>
            <a:endParaRPr lang="en-GB" sz="1500" b="1">
              <a:latin typeface="Times New Roman" pitchFamily="18" charset="0"/>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i="1" dirty="0"/>
              <a:t>t</a:t>
            </a:r>
            <a:r>
              <a:rPr lang="en-GB" sz="1800" b="1" dirty="0"/>
              <a:t> TEST OF A HYPOTHESIS RELATING TO A POPULATION MEAN</a:t>
            </a:r>
            <a:endParaRPr lang="en-GB" sz="1600" dirty="0">
              <a:latin typeface="Times New Roman" pitchFamily="18" charset="0"/>
            </a:endParaRPr>
          </a:p>
        </p:txBody>
      </p:sp>
      <p:sp>
        <p:nvSpPr>
          <p:cNvPr id="13" name="Rectangle 12"/>
          <p:cNvSpPr/>
          <p:nvPr/>
        </p:nvSpPr>
        <p:spPr>
          <a:xfrm>
            <a:off x="43200" y="525600"/>
            <a:ext cx="9057600" cy="4248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p:nvSpPr>
        <p:spPr>
          <a:xfrm>
            <a:off x="43200" y="950400"/>
            <a:ext cx="9057600" cy="633600"/>
          </a:xfrm>
          <a:prstGeom prst="rect">
            <a:avLst/>
          </a:prstGeom>
          <a:solidFill>
            <a:srgbClr val="E7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9042" name="Text Box 18"/>
          <p:cNvSpPr txBox="1">
            <a:spLocks noChangeArrowheads="1"/>
          </p:cNvSpPr>
          <p:nvPr/>
        </p:nvSpPr>
        <p:spPr bwMode="auto">
          <a:xfrm>
            <a:off x="301625" y="531813"/>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1pPr>
            <a:lvl2pPr algn="l">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2pPr>
            <a:lvl3pPr algn="l">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3pPr>
            <a:lvl4pPr algn="l">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4pPr>
            <a:lvl5pPr algn="l">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5pPr>
            <a:lvl6pPr eaLnBrk="0" fontAlgn="base" hangingPunct="0">
              <a:spcBef>
                <a:spcPct val="0"/>
              </a:spcBef>
              <a:spcAft>
                <a:spcPct val="0"/>
              </a:spcAft>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6pPr>
            <a:lvl7pPr eaLnBrk="0" fontAlgn="base" hangingPunct="0">
              <a:spcBef>
                <a:spcPct val="0"/>
              </a:spcBef>
              <a:spcAft>
                <a:spcPct val="0"/>
              </a:spcAft>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7pPr>
            <a:lvl8pPr eaLnBrk="0" fontAlgn="base" hangingPunct="0">
              <a:spcBef>
                <a:spcPct val="0"/>
              </a:spcBef>
              <a:spcAft>
                <a:spcPct val="0"/>
              </a:spcAft>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8pPr>
            <a:lvl9pPr eaLnBrk="0" fontAlgn="base" hangingPunct="0">
              <a:spcBef>
                <a:spcPct val="0"/>
              </a:spcBef>
              <a:spcAft>
                <a:spcPct val="0"/>
              </a:spcAft>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9pPr>
          </a:lstStyle>
          <a:p>
            <a:r>
              <a:rPr lang="en-US" sz="1800" b="1" i="1" dirty="0">
                <a:solidFill>
                  <a:srgbClr val="000000"/>
                </a:solidFill>
                <a:latin typeface="Arial" charset="0"/>
              </a:rPr>
              <a:t>                                     t</a:t>
            </a:r>
            <a:r>
              <a:rPr lang="en-US" sz="1800" b="1" dirty="0">
                <a:solidFill>
                  <a:srgbClr val="000000"/>
                </a:solidFill>
                <a:latin typeface="Arial" charset="0"/>
              </a:rPr>
              <a:t> </a:t>
            </a:r>
            <a:r>
              <a:rPr lang="en-US" sz="1800" b="1" dirty="0" smtClean="0">
                <a:solidFill>
                  <a:srgbClr val="000000"/>
                </a:solidFill>
                <a:latin typeface="Arial" charset="0"/>
              </a:rPr>
              <a:t>distribution</a:t>
            </a:r>
            <a:r>
              <a:rPr lang="en-US" sz="1800" b="1" dirty="0">
                <a:solidFill>
                  <a:srgbClr val="000000"/>
                </a:solidFill>
                <a:latin typeface="Arial" charset="0"/>
              </a:rPr>
              <a:t>: </a:t>
            </a:r>
            <a:r>
              <a:rPr lang="en-US" sz="1800" b="1" dirty="0" smtClean="0">
                <a:solidFill>
                  <a:srgbClr val="000000"/>
                </a:solidFill>
                <a:latin typeface="Arial" charset="0"/>
              </a:rPr>
              <a:t>critical </a:t>
            </a:r>
            <a:r>
              <a:rPr lang="en-US" sz="1800" b="1" dirty="0">
                <a:solidFill>
                  <a:srgbClr val="000000"/>
                </a:solidFill>
                <a:latin typeface="Arial" charset="0"/>
              </a:rPr>
              <a:t>values of </a:t>
            </a:r>
            <a:r>
              <a:rPr lang="en-US" sz="1800" b="1" i="1" dirty="0">
                <a:solidFill>
                  <a:srgbClr val="000000"/>
                </a:solidFill>
                <a:latin typeface="Arial" charset="0"/>
              </a:rPr>
              <a:t>t</a:t>
            </a:r>
          </a:p>
          <a:p>
            <a:endParaRPr lang="en-US" sz="900" b="1" dirty="0">
              <a:solidFill>
                <a:srgbClr val="000000"/>
              </a:solidFill>
              <a:latin typeface="Arial" charset="0"/>
            </a:endParaRPr>
          </a:p>
          <a:p>
            <a:r>
              <a:rPr lang="en-US" sz="1800" b="1" dirty="0">
                <a:solidFill>
                  <a:srgbClr val="000000"/>
                </a:solidFill>
                <a:latin typeface="Arial" charset="0"/>
              </a:rPr>
              <a:t>Degrees of  Two-sided test     10%         5%        2%          1%       0.2%      0.1%</a:t>
            </a:r>
          </a:p>
          <a:p>
            <a:r>
              <a:rPr lang="en-US" sz="1800" b="1" dirty="0">
                <a:solidFill>
                  <a:srgbClr val="000000"/>
                </a:solidFill>
                <a:latin typeface="Arial" charset="0"/>
              </a:rPr>
              <a:t>  freedom     One-sided test       5%      2.5%        1%       0.5%      0.1%     0.05%</a:t>
            </a:r>
          </a:p>
          <a:p>
            <a:endParaRPr lang="en-US" sz="600" b="1" dirty="0">
              <a:solidFill>
                <a:srgbClr val="000000"/>
              </a:solidFill>
              <a:latin typeface="Arial" charset="0"/>
            </a:endParaRPr>
          </a:p>
          <a:p>
            <a:r>
              <a:rPr lang="en-US" sz="1800" b="1" dirty="0">
                <a:solidFill>
                  <a:srgbClr val="000000"/>
                </a:solidFill>
                <a:latin typeface="Arial" charset="0"/>
              </a:rPr>
              <a:t>	1	6.314	12.706	31.821	63.657	318.31	636.62</a:t>
            </a:r>
          </a:p>
          <a:p>
            <a:r>
              <a:rPr lang="en-US" sz="1800" b="1" dirty="0">
                <a:solidFill>
                  <a:srgbClr val="000000"/>
                </a:solidFill>
                <a:latin typeface="Arial" charset="0"/>
              </a:rPr>
              <a:t>	2	2.920	4.303	6.965	9.925	22.327	31.598</a:t>
            </a:r>
          </a:p>
          <a:p>
            <a:r>
              <a:rPr lang="en-US" sz="1800" b="1" dirty="0">
                <a:solidFill>
                  <a:srgbClr val="000000"/>
                </a:solidFill>
                <a:latin typeface="Arial" charset="0"/>
              </a:rPr>
              <a:t>	3	2.353	3.182	4.541	5.841	10.214	12.924</a:t>
            </a:r>
          </a:p>
          <a:p>
            <a:r>
              <a:rPr lang="en-US" sz="1800" b="1" dirty="0">
                <a:solidFill>
                  <a:srgbClr val="000000"/>
                </a:solidFill>
                <a:latin typeface="Arial" charset="0"/>
              </a:rPr>
              <a:t>	4	2.132	2.776	3.747	4.604	7.173	8.610</a:t>
            </a:r>
          </a:p>
          <a:p>
            <a:r>
              <a:rPr lang="en-US" sz="1800" b="1" dirty="0">
                <a:solidFill>
                  <a:srgbClr val="000000"/>
                </a:solidFill>
                <a:latin typeface="Arial" charset="0"/>
              </a:rPr>
              <a:t>	5	2.015	2.571	3.365	4.032	5.893	6.869</a:t>
            </a:r>
          </a:p>
          <a:p>
            <a:r>
              <a:rPr lang="en-US" sz="1800" b="1" dirty="0">
                <a:solidFill>
                  <a:srgbClr val="000000"/>
                </a:solidFill>
                <a:latin typeface="Arial" charset="0"/>
              </a:rPr>
              <a:t>	…	…	…	…	…	…	…</a:t>
            </a:r>
          </a:p>
          <a:p>
            <a:r>
              <a:rPr lang="en-US" sz="1800" b="1" dirty="0">
                <a:solidFill>
                  <a:srgbClr val="000000"/>
                </a:solidFill>
                <a:latin typeface="Arial" charset="0"/>
              </a:rPr>
              <a:t>	…	…	…	…	…	…	…</a:t>
            </a:r>
          </a:p>
          <a:p>
            <a:r>
              <a:rPr lang="en-US" sz="1800" dirty="0">
                <a:solidFill>
                  <a:srgbClr val="000000"/>
                </a:solidFill>
                <a:latin typeface="Arial" charset="0"/>
              </a:rPr>
              <a:t>	</a:t>
            </a:r>
            <a:r>
              <a:rPr lang="en-US" sz="1800" b="1" dirty="0">
                <a:solidFill>
                  <a:srgbClr val="000000"/>
                </a:solidFill>
                <a:latin typeface="Arial" charset="0"/>
              </a:rPr>
              <a:t>18	1.734	2.101	2.552	2.878	3.610	3.922</a:t>
            </a:r>
          </a:p>
          <a:p>
            <a:r>
              <a:rPr lang="en-US" sz="1800" b="1" dirty="0">
                <a:solidFill>
                  <a:srgbClr val="000000"/>
                </a:solidFill>
                <a:latin typeface="Arial" charset="0"/>
              </a:rPr>
              <a:t>	19	1.729	2.093	2.539	2.861	3.579	3.883</a:t>
            </a:r>
          </a:p>
          <a:p>
            <a:r>
              <a:rPr lang="en-US" sz="1800" b="1" dirty="0">
                <a:solidFill>
                  <a:srgbClr val="000000"/>
                </a:solidFill>
                <a:latin typeface="Arial" charset="0"/>
              </a:rPr>
              <a:t>	20	1.725	2.086	2.528	2.845	3.552	3.850</a:t>
            </a:r>
          </a:p>
          <a:p>
            <a:r>
              <a:rPr lang="en-US" sz="1800" b="1" dirty="0">
                <a:solidFill>
                  <a:srgbClr val="000000"/>
                </a:solidFill>
                <a:latin typeface="Arial" charset="0"/>
              </a:rPr>
              <a:t>	…	…	…	…	…	…	…</a:t>
            </a:r>
          </a:p>
          <a:p>
            <a:r>
              <a:rPr lang="en-US" sz="1800" b="1" dirty="0">
                <a:solidFill>
                  <a:srgbClr val="000000"/>
                </a:solidFill>
                <a:latin typeface="Arial" charset="0"/>
              </a:rPr>
              <a:t>	…	…	…	…	…	…	…</a:t>
            </a:r>
          </a:p>
          <a:p>
            <a:r>
              <a:rPr lang="en-US" sz="1800" b="1" dirty="0">
                <a:solidFill>
                  <a:srgbClr val="000000"/>
                </a:solidFill>
                <a:latin typeface="Arial" charset="0"/>
              </a:rPr>
              <a:t>	600	1.647	1.964	2.333	2.584	3.104	3.307</a:t>
            </a:r>
          </a:p>
          <a:p>
            <a:r>
              <a:rPr lang="en-US" sz="1800" b="1" dirty="0">
                <a:solidFill>
                  <a:srgbClr val="000000"/>
                </a:solidFill>
                <a:latin typeface="Arial" charset="0"/>
              </a:rPr>
              <a:t>		1.645	1.960	2.326	2.576	3.090	3.291</a:t>
            </a:r>
          </a:p>
        </p:txBody>
      </p:sp>
      <p:sp>
        <p:nvSpPr>
          <p:cNvPr id="14" name="Line 6"/>
          <p:cNvSpPr>
            <a:spLocks noChangeShapeType="1"/>
          </p:cNvSpPr>
          <p:nvPr/>
        </p:nvSpPr>
        <p:spPr bwMode="auto">
          <a:xfrm>
            <a:off x="21600" y="950400"/>
            <a:ext cx="9100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6" name="Line 6"/>
          <p:cNvSpPr>
            <a:spLocks noChangeShapeType="1"/>
          </p:cNvSpPr>
          <p:nvPr/>
        </p:nvSpPr>
        <p:spPr bwMode="auto">
          <a:xfrm>
            <a:off x="21600" y="1584000"/>
            <a:ext cx="9100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graphicFrame>
        <p:nvGraphicFramePr>
          <p:cNvPr id="2" name="Object 1"/>
          <p:cNvGraphicFramePr>
            <a:graphicFrameLocks noChangeAspect="1"/>
          </p:cNvGraphicFramePr>
          <p:nvPr>
            <p:extLst>
              <p:ext uri="{D42A27DB-BD31-4B8C-83A1-F6EECF244321}">
                <p14:modId xmlns:p14="http://schemas.microsoft.com/office/powerpoint/2010/main" val="488727382"/>
              </p:ext>
            </p:extLst>
          </p:nvPr>
        </p:nvGraphicFramePr>
        <p:xfrm>
          <a:off x="801688" y="5233988"/>
          <a:ext cx="265112" cy="190500"/>
        </p:xfrm>
        <a:graphic>
          <a:graphicData uri="http://schemas.openxmlformats.org/presentationml/2006/ole">
            <mc:AlternateContent xmlns:mc="http://schemas.openxmlformats.org/markup-compatibility/2006">
              <mc:Choice xmlns:v="urn:schemas-microsoft-com:vml" Requires="v">
                <p:oleObj spid="_x0000_s129068" name="Equation" r:id="rId3" imgW="266469" imgH="190335" progId="Equation.3">
                  <p:embed/>
                </p:oleObj>
              </mc:Choice>
              <mc:Fallback>
                <p:oleObj name="Equation" r:id="rId3" imgW="266469" imgH="190335" progId="Equation.3">
                  <p:embed/>
                  <p:pic>
                    <p:nvPicPr>
                      <p:cNvPr id="0" name="Object 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1688" y="5233988"/>
                        <a:ext cx="265112" cy="190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3604"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1</a:t>
            </a:r>
          </a:p>
        </p:txBody>
      </p:sp>
      <p:sp>
        <p:nvSpPr>
          <p:cNvPr id="153605"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i="1" dirty="0"/>
              <a:t>t</a:t>
            </a:r>
            <a:r>
              <a:rPr lang="en-GB" sz="1800" b="1" dirty="0"/>
              <a:t> TEST OF A HYPOTHESIS RELATING TO A POPULATION MEAN</a:t>
            </a:r>
            <a:endParaRPr lang="en-GB" sz="1600" dirty="0">
              <a:latin typeface="Times New Roman" pitchFamily="18" charset="0"/>
            </a:endParaRPr>
          </a:p>
        </p:txBody>
      </p:sp>
      <p:sp>
        <p:nvSpPr>
          <p:cNvPr id="153630" name="Text Box 3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dirty="0"/>
              <a:t>The diagram summarizes the procedure for performing a 5% significance test on the slope coefficient of a regression under the assumption that we know its standard deviation.</a:t>
            </a:r>
            <a:endParaRPr lang="en-GB" sz="1500" b="1" dirty="0">
              <a:latin typeface="Times New Roman" pitchFamily="18" charset="0"/>
            </a:endParaRPr>
          </a:p>
        </p:txBody>
      </p:sp>
      <p:sp>
        <p:nvSpPr>
          <p:cNvPr id="27" name="Rectangle 5"/>
          <p:cNvSpPr>
            <a:spLocks noChangeArrowheads="1"/>
          </p:cNvSpPr>
          <p:nvPr/>
        </p:nvSpPr>
        <p:spPr bwMode="auto">
          <a:xfrm>
            <a:off x="510075" y="800100"/>
            <a:ext cx="8121600" cy="440055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28" name="Text Box 9"/>
          <p:cNvSpPr txBox="1">
            <a:spLocks noChangeArrowheads="1"/>
          </p:cNvSpPr>
          <p:nvPr/>
        </p:nvSpPr>
        <p:spPr bwMode="auto">
          <a:xfrm>
            <a:off x="1238250" y="1695450"/>
            <a:ext cx="2771775"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l">
              <a:spcBef>
                <a:spcPct val="50000"/>
              </a:spcBef>
            </a:pPr>
            <a:r>
              <a:rPr lang="en-GB" sz="1800" b="1" dirty="0"/>
              <a:t>discrepancy between hypothetical value and sample estimate, in terms of </a:t>
            </a:r>
            <a:r>
              <a:rPr lang="en-GB" sz="1800" b="1" dirty="0" err="1"/>
              <a:t>s.d.</a:t>
            </a:r>
            <a:r>
              <a:rPr lang="en-GB" sz="1800" b="1" dirty="0"/>
              <a:t>:</a:t>
            </a:r>
          </a:p>
        </p:txBody>
      </p:sp>
      <p:sp>
        <p:nvSpPr>
          <p:cNvPr id="29" name="Text Box 10"/>
          <p:cNvSpPr txBox="1">
            <a:spLocks noChangeArrowheads="1"/>
          </p:cNvSpPr>
          <p:nvPr/>
        </p:nvSpPr>
        <p:spPr bwMode="auto">
          <a:xfrm>
            <a:off x="1236675" y="3914775"/>
            <a:ext cx="2819400" cy="960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25000"/>
              </a:spcBef>
            </a:pPr>
            <a:r>
              <a:rPr lang="en-GB" sz="1800" b="1" dirty="0"/>
              <a:t>5% significance test:</a:t>
            </a:r>
          </a:p>
          <a:p>
            <a:pPr algn="l">
              <a:spcBef>
                <a:spcPct val="25000"/>
              </a:spcBef>
            </a:pPr>
            <a:r>
              <a:rPr lang="en-GB" sz="1800" b="1" dirty="0"/>
              <a:t>reject </a:t>
            </a:r>
            <a:r>
              <a:rPr lang="en-GB" sz="1800" b="1" i="1" dirty="0"/>
              <a:t>H</a:t>
            </a:r>
            <a:r>
              <a:rPr lang="en-GB" sz="1800" b="1" baseline="-25000" dirty="0"/>
              <a:t>0</a:t>
            </a:r>
            <a:r>
              <a:rPr lang="en-GB" sz="1800" b="1" dirty="0"/>
              <a:t>: </a:t>
            </a:r>
            <a:r>
              <a:rPr lang="en-GB" sz="1800" b="1" i="1" dirty="0">
                <a:latin typeface="Symbol" pitchFamily="18" charset="2"/>
              </a:rPr>
              <a:t>m</a:t>
            </a:r>
            <a:r>
              <a:rPr lang="en-GB" sz="1800" b="1" dirty="0"/>
              <a:t> = </a:t>
            </a:r>
            <a:r>
              <a:rPr lang="en-GB" sz="1800" b="1" i="1" dirty="0">
                <a:latin typeface="Symbol" pitchFamily="18" charset="2"/>
              </a:rPr>
              <a:t>m</a:t>
            </a:r>
            <a:r>
              <a:rPr lang="en-GB" sz="1800" b="1" baseline="-25000" dirty="0"/>
              <a:t>0</a:t>
            </a:r>
            <a:r>
              <a:rPr lang="en-GB" sz="1800" b="1" dirty="0"/>
              <a:t>  if</a:t>
            </a:r>
          </a:p>
          <a:p>
            <a:pPr algn="l">
              <a:spcBef>
                <a:spcPct val="25000"/>
              </a:spcBef>
            </a:pPr>
            <a:r>
              <a:rPr lang="en-GB" sz="1800" b="1" i="1" dirty="0"/>
              <a:t>z</a:t>
            </a:r>
            <a:r>
              <a:rPr lang="en-GB" sz="1800" b="1" dirty="0"/>
              <a:t> &gt; 1.96  or  </a:t>
            </a:r>
            <a:r>
              <a:rPr lang="en-GB" sz="1800" b="1" i="1" dirty="0"/>
              <a:t>z</a:t>
            </a:r>
            <a:r>
              <a:rPr lang="en-GB" sz="1800" b="1" dirty="0"/>
              <a:t> &lt; </a:t>
            </a:r>
            <a:r>
              <a:rPr lang="en-GB" sz="1800" b="1" dirty="0">
                <a:cs typeface="Times New Roman" pitchFamily="18" charset="0"/>
              </a:rPr>
              <a:t>–</a:t>
            </a:r>
            <a:r>
              <a:rPr lang="en-GB" sz="1800" b="1" dirty="0"/>
              <a:t>1.96</a:t>
            </a:r>
          </a:p>
        </p:txBody>
      </p:sp>
      <p:graphicFrame>
        <p:nvGraphicFramePr>
          <p:cNvPr id="32" name="Object 18"/>
          <p:cNvGraphicFramePr>
            <a:graphicFrameLocks noChangeAspect="1"/>
          </p:cNvGraphicFramePr>
          <p:nvPr>
            <p:extLst>
              <p:ext uri="{D42A27DB-BD31-4B8C-83A1-F6EECF244321}">
                <p14:modId xmlns:p14="http://schemas.microsoft.com/office/powerpoint/2010/main" val="1362732123"/>
              </p:ext>
            </p:extLst>
          </p:nvPr>
        </p:nvGraphicFramePr>
        <p:xfrm>
          <a:off x="1806575" y="3063875"/>
          <a:ext cx="1079500" cy="558800"/>
        </p:xfrm>
        <a:graphic>
          <a:graphicData uri="http://schemas.openxmlformats.org/presentationml/2006/ole">
            <mc:AlternateContent xmlns:mc="http://schemas.openxmlformats.org/markup-compatibility/2006">
              <mc:Choice xmlns:v="urn:schemas-microsoft-com:vml" Requires="v">
                <p:oleObj spid="_x0000_s153654" name="Equation" r:id="rId3" imgW="1079280" imgH="558720" progId="Equation.3">
                  <p:embed/>
                </p:oleObj>
              </mc:Choice>
              <mc:Fallback>
                <p:oleObj name="Equation" r:id="rId3" imgW="1079280" imgH="55872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06575" y="3063875"/>
                        <a:ext cx="1079500" cy="558800"/>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3" name="Line 19"/>
          <p:cNvSpPr>
            <a:spLocks noChangeShapeType="1"/>
          </p:cNvSpPr>
          <p:nvPr/>
        </p:nvSpPr>
        <p:spPr bwMode="auto">
          <a:xfrm>
            <a:off x="2252663" y="3089275"/>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6" name="Rectangle 35"/>
          <p:cNvSpPr/>
          <p:nvPr/>
        </p:nvSpPr>
        <p:spPr>
          <a:xfrm>
            <a:off x="554400" y="842399"/>
            <a:ext cx="8035200" cy="595875"/>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Line 6"/>
          <p:cNvSpPr>
            <a:spLocks noChangeShapeType="1"/>
          </p:cNvSpPr>
          <p:nvPr/>
        </p:nvSpPr>
        <p:spPr bwMode="auto">
          <a:xfrm>
            <a:off x="532800" y="1440000"/>
            <a:ext cx="80784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38" name="Text Box 8"/>
          <p:cNvSpPr txBox="1">
            <a:spLocks noChangeArrowheads="1"/>
          </p:cNvSpPr>
          <p:nvPr/>
        </p:nvSpPr>
        <p:spPr bwMode="auto">
          <a:xfrm>
            <a:off x="1390650" y="923925"/>
            <a:ext cx="2514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800" b="1" dirty="0" err="1"/>
              <a:t>s.d.</a:t>
            </a:r>
            <a:r>
              <a:rPr lang="en-GB" sz="1800" b="1" dirty="0"/>
              <a:t> of </a:t>
            </a:r>
            <a:r>
              <a:rPr lang="en-GB" sz="1800" b="1" i="1" dirty="0"/>
              <a:t>X</a:t>
            </a:r>
            <a:r>
              <a:rPr lang="en-GB" sz="1800" b="1" dirty="0"/>
              <a:t> known</a:t>
            </a:r>
            <a:endParaRPr lang="en-GB" sz="1800" dirty="0"/>
          </a:p>
        </p:txBody>
      </p:sp>
      <p:sp>
        <p:nvSpPr>
          <p:cNvPr id="40" name="Line 15"/>
          <p:cNvSpPr>
            <a:spLocks noChangeShapeType="1"/>
          </p:cNvSpPr>
          <p:nvPr/>
        </p:nvSpPr>
        <p:spPr bwMode="auto">
          <a:xfrm>
            <a:off x="2265363" y="1006475"/>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2" name="Line 6"/>
          <p:cNvSpPr>
            <a:spLocks noChangeShapeType="1"/>
          </p:cNvSpPr>
          <p:nvPr/>
        </p:nvSpPr>
        <p:spPr bwMode="auto">
          <a:xfrm>
            <a:off x="4572000" y="820800"/>
            <a:ext cx="0" cy="43560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5"/>
          <p:cNvSpPr>
            <a:spLocks noChangeArrowheads="1"/>
          </p:cNvSpPr>
          <p:nvPr/>
        </p:nvSpPr>
        <p:spPr bwMode="auto">
          <a:xfrm>
            <a:off x="0" y="482400"/>
            <a:ext cx="9144000" cy="513720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4438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19</a:t>
            </a:r>
          </a:p>
        </p:txBody>
      </p:sp>
      <p:sp>
        <p:nvSpPr>
          <p:cNvPr id="144392"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t>At the top of the table are listed possible significance levels for a test.  For the time being we will be performing two-sided tests, so ignore the line for one-sided tests.</a:t>
            </a:r>
            <a:endParaRPr lang="en-GB" sz="1500" b="1">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i="1" dirty="0"/>
              <a:t>t</a:t>
            </a:r>
            <a:r>
              <a:rPr lang="en-GB" sz="1800" b="1" dirty="0"/>
              <a:t> TEST OF A HYPOTHESIS RELATING TO A POPULATION MEAN</a:t>
            </a:r>
            <a:endParaRPr lang="en-GB" sz="1600" dirty="0">
              <a:latin typeface="Times New Roman" pitchFamily="18" charset="0"/>
            </a:endParaRPr>
          </a:p>
        </p:txBody>
      </p:sp>
      <p:sp>
        <p:nvSpPr>
          <p:cNvPr id="17" name="Rectangle 16"/>
          <p:cNvSpPr/>
          <p:nvPr/>
        </p:nvSpPr>
        <p:spPr>
          <a:xfrm>
            <a:off x="43200" y="525600"/>
            <a:ext cx="9057600" cy="4248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43200" y="950400"/>
            <a:ext cx="9057600" cy="633600"/>
          </a:xfrm>
          <a:prstGeom prst="rect">
            <a:avLst/>
          </a:prstGeom>
          <a:solidFill>
            <a:srgbClr val="E7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Line 6"/>
          <p:cNvSpPr>
            <a:spLocks noChangeShapeType="1"/>
          </p:cNvSpPr>
          <p:nvPr/>
        </p:nvSpPr>
        <p:spPr bwMode="auto">
          <a:xfrm>
            <a:off x="21600" y="950400"/>
            <a:ext cx="9100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1" name="Line 6"/>
          <p:cNvSpPr>
            <a:spLocks noChangeShapeType="1"/>
          </p:cNvSpPr>
          <p:nvPr/>
        </p:nvSpPr>
        <p:spPr bwMode="auto">
          <a:xfrm>
            <a:off x="21600" y="1584000"/>
            <a:ext cx="9100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44391" name="Rectangle 7"/>
          <p:cNvSpPr>
            <a:spLocks noChangeArrowheads="1"/>
          </p:cNvSpPr>
          <p:nvPr/>
        </p:nvSpPr>
        <p:spPr bwMode="auto">
          <a:xfrm>
            <a:off x="1676400" y="981075"/>
            <a:ext cx="7010400" cy="304800"/>
          </a:xfrm>
          <a:prstGeom prst="rect">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Text Box 18"/>
          <p:cNvSpPr txBox="1">
            <a:spLocks noChangeArrowheads="1"/>
          </p:cNvSpPr>
          <p:nvPr/>
        </p:nvSpPr>
        <p:spPr bwMode="auto">
          <a:xfrm>
            <a:off x="301625" y="531813"/>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1pPr>
            <a:lvl2pPr algn="l">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2pPr>
            <a:lvl3pPr algn="l">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3pPr>
            <a:lvl4pPr algn="l">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4pPr>
            <a:lvl5pPr algn="l">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5pPr>
            <a:lvl6pPr eaLnBrk="0" fontAlgn="base" hangingPunct="0">
              <a:spcBef>
                <a:spcPct val="0"/>
              </a:spcBef>
              <a:spcAft>
                <a:spcPct val="0"/>
              </a:spcAft>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6pPr>
            <a:lvl7pPr eaLnBrk="0" fontAlgn="base" hangingPunct="0">
              <a:spcBef>
                <a:spcPct val="0"/>
              </a:spcBef>
              <a:spcAft>
                <a:spcPct val="0"/>
              </a:spcAft>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7pPr>
            <a:lvl8pPr eaLnBrk="0" fontAlgn="base" hangingPunct="0">
              <a:spcBef>
                <a:spcPct val="0"/>
              </a:spcBef>
              <a:spcAft>
                <a:spcPct val="0"/>
              </a:spcAft>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8pPr>
            <a:lvl9pPr eaLnBrk="0" fontAlgn="base" hangingPunct="0">
              <a:spcBef>
                <a:spcPct val="0"/>
              </a:spcBef>
              <a:spcAft>
                <a:spcPct val="0"/>
              </a:spcAft>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9pPr>
          </a:lstStyle>
          <a:p>
            <a:r>
              <a:rPr lang="en-US" sz="1800" b="1" i="1" dirty="0">
                <a:solidFill>
                  <a:srgbClr val="000000"/>
                </a:solidFill>
                <a:latin typeface="Arial" charset="0"/>
              </a:rPr>
              <a:t>                                     t</a:t>
            </a:r>
            <a:r>
              <a:rPr lang="en-US" sz="1800" b="1" dirty="0">
                <a:solidFill>
                  <a:srgbClr val="000000"/>
                </a:solidFill>
                <a:latin typeface="Arial" charset="0"/>
              </a:rPr>
              <a:t> </a:t>
            </a:r>
            <a:r>
              <a:rPr lang="en-US" sz="1800" b="1" dirty="0" smtClean="0">
                <a:solidFill>
                  <a:srgbClr val="000000"/>
                </a:solidFill>
                <a:latin typeface="Arial" charset="0"/>
              </a:rPr>
              <a:t>distribution</a:t>
            </a:r>
            <a:r>
              <a:rPr lang="en-US" sz="1800" b="1" dirty="0">
                <a:solidFill>
                  <a:srgbClr val="000000"/>
                </a:solidFill>
                <a:latin typeface="Arial" charset="0"/>
              </a:rPr>
              <a:t>: </a:t>
            </a:r>
            <a:r>
              <a:rPr lang="en-US" sz="1800" b="1" dirty="0" smtClean="0">
                <a:solidFill>
                  <a:srgbClr val="000000"/>
                </a:solidFill>
                <a:latin typeface="Arial" charset="0"/>
              </a:rPr>
              <a:t>critical </a:t>
            </a:r>
            <a:r>
              <a:rPr lang="en-US" sz="1800" b="1" dirty="0">
                <a:solidFill>
                  <a:srgbClr val="000000"/>
                </a:solidFill>
                <a:latin typeface="Arial" charset="0"/>
              </a:rPr>
              <a:t>values of </a:t>
            </a:r>
            <a:r>
              <a:rPr lang="en-US" sz="1800" b="1" i="1" dirty="0">
                <a:solidFill>
                  <a:srgbClr val="000000"/>
                </a:solidFill>
                <a:latin typeface="Arial" charset="0"/>
              </a:rPr>
              <a:t>t</a:t>
            </a:r>
          </a:p>
          <a:p>
            <a:endParaRPr lang="en-US" sz="900" b="1" dirty="0">
              <a:solidFill>
                <a:srgbClr val="000000"/>
              </a:solidFill>
              <a:latin typeface="Arial" charset="0"/>
            </a:endParaRPr>
          </a:p>
          <a:p>
            <a:r>
              <a:rPr lang="en-US" sz="1800" b="1" dirty="0">
                <a:solidFill>
                  <a:srgbClr val="000000"/>
                </a:solidFill>
                <a:latin typeface="Arial" charset="0"/>
              </a:rPr>
              <a:t>Degrees of  Two-sided test     10%         5%        2%          1%       0.2%      0.1%</a:t>
            </a:r>
          </a:p>
          <a:p>
            <a:r>
              <a:rPr lang="en-US" sz="1800" b="1" dirty="0">
                <a:solidFill>
                  <a:srgbClr val="000000"/>
                </a:solidFill>
                <a:latin typeface="Arial" charset="0"/>
              </a:rPr>
              <a:t>  freedom     One-sided test       5%      2.5%        1%       0.5%      0.1%     0.05%</a:t>
            </a:r>
          </a:p>
          <a:p>
            <a:endParaRPr lang="en-US" sz="600" b="1" dirty="0">
              <a:solidFill>
                <a:srgbClr val="000000"/>
              </a:solidFill>
              <a:latin typeface="Arial" charset="0"/>
            </a:endParaRPr>
          </a:p>
          <a:p>
            <a:r>
              <a:rPr lang="en-US" sz="1800" b="1" dirty="0">
                <a:solidFill>
                  <a:srgbClr val="000000"/>
                </a:solidFill>
                <a:latin typeface="Arial" charset="0"/>
              </a:rPr>
              <a:t>	1	6.314	12.706	31.821	63.657	318.31	636.62</a:t>
            </a:r>
          </a:p>
          <a:p>
            <a:r>
              <a:rPr lang="en-US" sz="1800" b="1" dirty="0">
                <a:solidFill>
                  <a:srgbClr val="000000"/>
                </a:solidFill>
                <a:latin typeface="Arial" charset="0"/>
              </a:rPr>
              <a:t>	2	2.920	4.303	6.965	9.925	22.327	31.598</a:t>
            </a:r>
          </a:p>
          <a:p>
            <a:r>
              <a:rPr lang="en-US" sz="1800" b="1" dirty="0">
                <a:solidFill>
                  <a:srgbClr val="000000"/>
                </a:solidFill>
                <a:latin typeface="Arial" charset="0"/>
              </a:rPr>
              <a:t>	3	2.353	3.182	4.541	5.841	10.214	12.924</a:t>
            </a:r>
          </a:p>
          <a:p>
            <a:r>
              <a:rPr lang="en-US" sz="1800" b="1" dirty="0">
                <a:solidFill>
                  <a:srgbClr val="000000"/>
                </a:solidFill>
                <a:latin typeface="Arial" charset="0"/>
              </a:rPr>
              <a:t>	4	2.132	2.776	3.747	4.604	7.173	8.610</a:t>
            </a:r>
          </a:p>
          <a:p>
            <a:r>
              <a:rPr lang="en-US" sz="1800" b="1" dirty="0">
                <a:solidFill>
                  <a:srgbClr val="000000"/>
                </a:solidFill>
                <a:latin typeface="Arial" charset="0"/>
              </a:rPr>
              <a:t>	5	2.015	2.571	3.365	4.032	5.893	6.869</a:t>
            </a:r>
          </a:p>
          <a:p>
            <a:r>
              <a:rPr lang="en-US" sz="1800" b="1" dirty="0">
                <a:solidFill>
                  <a:srgbClr val="000000"/>
                </a:solidFill>
                <a:latin typeface="Arial" charset="0"/>
              </a:rPr>
              <a:t>	…	…	…	…	…	…	…</a:t>
            </a:r>
          </a:p>
          <a:p>
            <a:r>
              <a:rPr lang="en-US" sz="1800" b="1" dirty="0">
                <a:solidFill>
                  <a:srgbClr val="000000"/>
                </a:solidFill>
                <a:latin typeface="Arial" charset="0"/>
              </a:rPr>
              <a:t>	…	…	…	…	…	…	…</a:t>
            </a:r>
          </a:p>
          <a:p>
            <a:r>
              <a:rPr lang="en-US" sz="1800" dirty="0">
                <a:solidFill>
                  <a:srgbClr val="000000"/>
                </a:solidFill>
                <a:latin typeface="Arial" charset="0"/>
              </a:rPr>
              <a:t>	</a:t>
            </a:r>
            <a:r>
              <a:rPr lang="en-US" sz="1800" b="1" dirty="0">
                <a:solidFill>
                  <a:srgbClr val="000000"/>
                </a:solidFill>
                <a:latin typeface="Arial" charset="0"/>
              </a:rPr>
              <a:t>18	1.734	2.101	2.552	2.878	3.610	3.922</a:t>
            </a:r>
          </a:p>
          <a:p>
            <a:r>
              <a:rPr lang="en-US" sz="1800" b="1" dirty="0">
                <a:solidFill>
                  <a:srgbClr val="000000"/>
                </a:solidFill>
                <a:latin typeface="Arial" charset="0"/>
              </a:rPr>
              <a:t>	19	1.729	2.093	2.539	2.861	3.579	3.883</a:t>
            </a:r>
          </a:p>
          <a:p>
            <a:r>
              <a:rPr lang="en-US" sz="1800" b="1" dirty="0">
                <a:solidFill>
                  <a:srgbClr val="000000"/>
                </a:solidFill>
                <a:latin typeface="Arial" charset="0"/>
              </a:rPr>
              <a:t>	20	1.725	2.086	2.528	2.845	3.552	3.850</a:t>
            </a:r>
          </a:p>
          <a:p>
            <a:r>
              <a:rPr lang="en-US" sz="1800" b="1" dirty="0">
                <a:solidFill>
                  <a:srgbClr val="000000"/>
                </a:solidFill>
                <a:latin typeface="Arial" charset="0"/>
              </a:rPr>
              <a:t>	…	…	…	…	…	…	…</a:t>
            </a:r>
          </a:p>
          <a:p>
            <a:r>
              <a:rPr lang="en-US" sz="1800" b="1" dirty="0">
                <a:solidFill>
                  <a:srgbClr val="000000"/>
                </a:solidFill>
                <a:latin typeface="Arial" charset="0"/>
              </a:rPr>
              <a:t>	…	…	…	…	…	…	…</a:t>
            </a:r>
          </a:p>
          <a:p>
            <a:r>
              <a:rPr lang="en-US" sz="1800" b="1" dirty="0">
                <a:solidFill>
                  <a:srgbClr val="000000"/>
                </a:solidFill>
                <a:latin typeface="Arial" charset="0"/>
              </a:rPr>
              <a:t>	600	1.647	1.964	2.333	2.584	3.104	3.307</a:t>
            </a:r>
          </a:p>
          <a:p>
            <a:r>
              <a:rPr lang="en-US" sz="1800" b="1" dirty="0">
                <a:solidFill>
                  <a:srgbClr val="000000"/>
                </a:solidFill>
                <a:latin typeface="Arial" charset="0"/>
              </a:rPr>
              <a:t>		1.645	1.960	2.326	2.576	3.090	3.291</a:t>
            </a:r>
          </a:p>
        </p:txBody>
      </p:sp>
      <p:graphicFrame>
        <p:nvGraphicFramePr>
          <p:cNvPr id="2" name="Object 1"/>
          <p:cNvGraphicFramePr>
            <a:graphicFrameLocks noChangeAspect="1"/>
          </p:cNvGraphicFramePr>
          <p:nvPr>
            <p:extLst>
              <p:ext uri="{D42A27DB-BD31-4B8C-83A1-F6EECF244321}">
                <p14:modId xmlns:p14="http://schemas.microsoft.com/office/powerpoint/2010/main" val="488727382"/>
              </p:ext>
            </p:extLst>
          </p:nvPr>
        </p:nvGraphicFramePr>
        <p:xfrm>
          <a:off x="801688" y="5233988"/>
          <a:ext cx="265112" cy="190500"/>
        </p:xfrm>
        <a:graphic>
          <a:graphicData uri="http://schemas.openxmlformats.org/presentationml/2006/ole">
            <mc:AlternateContent xmlns:mc="http://schemas.openxmlformats.org/markup-compatibility/2006">
              <mc:Choice xmlns:v="urn:schemas-microsoft-com:vml" Requires="v">
                <p:oleObj spid="_x0000_s144419" name="Equation" r:id="rId3" imgW="266469" imgH="190335" progId="Equation.3">
                  <p:embed/>
                </p:oleObj>
              </mc:Choice>
              <mc:Fallback>
                <p:oleObj name="Equation" r:id="rId3" imgW="266469" imgH="190335" progId="Equation.3">
                  <p:embed/>
                  <p:pic>
                    <p:nvPicPr>
                      <p:cNvPr id="0" name="Object 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1688" y="5233988"/>
                        <a:ext cx="265112" cy="190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5"/>
          <p:cNvSpPr>
            <a:spLocks noChangeArrowheads="1"/>
          </p:cNvSpPr>
          <p:nvPr/>
        </p:nvSpPr>
        <p:spPr bwMode="auto">
          <a:xfrm>
            <a:off x="0" y="482400"/>
            <a:ext cx="9144000" cy="513720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49509"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20</a:t>
            </a:r>
          </a:p>
        </p:txBody>
      </p:sp>
      <p:sp>
        <p:nvSpPr>
          <p:cNvPr id="149513"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t>Hence if we are performing a (two-sided) 5% significance test, we should use the column thus indicated in the table.</a:t>
            </a:r>
            <a:endParaRPr lang="en-GB" sz="1500" b="1">
              <a:latin typeface="Times New Roman" pitchFamily="18"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i="1" dirty="0"/>
              <a:t>t</a:t>
            </a:r>
            <a:r>
              <a:rPr lang="en-GB" sz="1800" b="1" dirty="0"/>
              <a:t> TEST OF A HYPOTHESIS RELATING TO A POPULATION MEAN</a:t>
            </a:r>
            <a:endParaRPr lang="en-GB" sz="1600" dirty="0">
              <a:latin typeface="Times New Roman" pitchFamily="18" charset="0"/>
            </a:endParaRPr>
          </a:p>
        </p:txBody>
      </p:sp>
      <p:sp>
        <p:nvSpPr>
          <p:cNvPr id="16" name="Rectangle 15"/>
          <p:cNvSpPr/>
          <p:nvPr/>
        </p:nvSpPr>
        <p:spPr>
          <a:xfrm>
            <a:off x="43200" y="525600"/>
            <a:ext cx="9057600" cy="4248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43200" y="950400"/>
            <a:ext cx="9057600" cy="633600"/>
          </a:xfrm>
          <a:prstGeom prst="rect">
            <a:avLst/>
          </a:prstGeom>
          <a:solidFill>
            <a:srgbClr val="E7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Line 6"/>
          <p:cNvSpPr>
            <a:spLocks noChangeShapeType="1"/>
          </p:cNvSpPr>
          <p:nvPr/>
        </p:nvSpPr>
        <p:spPr bwMode="auto">
          <a:xfrm>
            <a:off x="21600" y="950400"/>
            <a:ext cx="9100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49506" name="Rectangle 2"/>
          <p:cNvSpPr>
            <a:spLocks noChangeArrowheads="1"/>
          </p:cNvSpPr>
          <p:nvPr/>
        </p:nvSpPr>
        <p:spPr bwMode="auto">
          <a:xfrm>
            <a:off x="4268788" y="1591200"/>
            <a:ext cx="950912" cy="3994150"/>
          </a:xfrm>
          <a:prstGeom prst="rect">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9507" name="Rectangle 3"/>
          <p:cNvSpPr>
            <a:spLocks noChangeArrowheads="1"/>
          </p:cNvSpPr>
          <p:nvPr/>
        </p:nvSpPr>
        <p:spPr bwMode="auto">
          <a:xfrm>
            <a:off x="4268788" y="982800"/>
            <a:ext cx="950912" cy="274638"/>
          </a:xfrm>
          <a:prstGeom prst="rect">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Text Box 18"/>
          <p:cNvSpPr txBox="1">
            <a:spLocks noChangeArrowheads="1"/>
          </p:cNvSpPr>
          <p:nvPr/>
        </p:nvSpPr>
        <p:spPr bwMode="auto">
          <a:xfrm>
            <a:off x="301625" y="531813"/>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1pPr>
            <a:lvl2pPr algn="l">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2pPr>
            <a:lvl3pPr algn="l">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3pPr>
            <a:lvl4pPr algn="l">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4pPr>
            <a:lvl5pPr algn="l">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5pPr>
            <a:lvl6pPr eaLnBrk="0" fontAlgn="base" hangingPunct="0">
              <a:spcBef>
                <a:spcPct val="0"/>
              </a:spcBef>
              <a:spcAft>
                <a:spcPct val="0"/>
              </a:spcAft>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6pPr>
            <a:lvl7pPr eaLnBrk="0" fontAlgn="base" hangingPunct="0">
              <a:spcBef>
                <a:spcPct val="0"/>
              </a:spcBef>
              <a:spcAft>
                <a:spcPct val="0"/>
              </a:spcAft>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7pPr>
            <a:lvl8pPr eaLnBrk="0" fontAlgn="base" hangingPunct="0">
              <a:spcBef>
                <a:spcPct val="0"/>
              </a:spcBef>
              <a:spcAft>
                <a:spcPct val="0"/>
              </a:spcAft>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8pPr>
            <a:lvl9pPr eaLnBrk="0" fontAlgn="base" hangingPunct="0">
              <a:spcBef>
                <a:spcPct val="0"/>
              </a:spcBef>
              <a:spcAft>
                <a:spcPct val="0"/>
              </a:spcAft>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9pPr>
          </a:lstStyle>
          <a:p>
            <a:r>
              <a:rPr lang="en-US" sz="1800" b="1" i="1" dirty="0">
                <a:solidFill>
                  <a:srgbClr val="000000"/>
                </a:solidFill>
                <a:latin typeface="Arial" charset="0"/>
              </a:rPr>
              <a:t>                                     t</a:t>
            </a:r>
            <a:r>
              <a:rPr lang="en-US" sz="1800" b="1" dirty="0">
                <a:solidFill>
                  <a:srgbClr val="000000"/>
                </a:solidFill>
                <a:latin typeface="Arial" charset="0"/>
              </a:rPr>
              <a:t> </a:t>
            </a:r>
            <a:r>
              <a:rPr lang="en-US" sz="1800" b="1" dirty="0" smtClean="0">
                <a:solidFill>
                  <a:srgbClr val="000000"/>
                </a:solidFill>
                <a:latin typeface="Arial" charset="0"/>
              </a:rPr>
              <a:t>distribution</a:t>
            </a:r>
            <a:r>
              <a:rPr lang="en-US" sz="1800" b="1" dirty="0">
                <a:solidFill>
                  <a:srgbClr val="000000"/>
                </a:solidFill>
                <a:latin typeface="Arial" charset="0"/>
              </a:rPr>
              <a:t>: </a:t>
            </a:r>
            <a:r>
              <a:rPr lang="en-US" sz="1800" b="1" dirty="0" smtClean="0">
                <a:solidFill>
                  <a:srgbClr val="000000"/>
                </a:solidFill>
                <a:latin typeface="Arial" charset="0"/>
              </a:rPr>
              <a:t>critical </a:t>
            </a:r>
            <a:r>
              <a:rPr lang="en-US" sz="1800" b="1" dirty="0">
                <a:solidFill>
                  <a:srgbClr val="000000"/>
                </a:solidFill>
                <a:latin typeface="Arial" charset="0"/>
              </a:rPr>
              <a:t>values of </a:t>
            </a:r>
            <a:r>
              <a:rPr lang="en-US" sz="1800" b="1" i="1" dirty="0">
                <a:solidFill>
                  <a:srgbClr val="000000"/>
                </a:solidFill>
                <a:latin typeface="Arial" charset="0"/>
              </a:rPr>
              <a:t>t</a:t>
            </a:r>
          </a:p>
          <a:p>
            <a:endParaRPr lang="en-US" sz="900" b="1" dirty="0">
              <a:solidFill>
                <a:srgbClr val="000000"/>
              </a:solidFill>
              <a:latin typeface="Arial" charset="0"/>
            </a:endParaRPr>
          </a:p>
          <a:p>
            <a:r>
              <a:rPr lang="en-US" sz="1800" b="1" dirty="0">
                <a:solidFill>
                  <a:srgbClr val="000000"/>
                </a:solidFill>
                <a:latin typeface="Arial" charset="0"/>
              </a:rPr>
              <a:t>Degrees of  Two-sided test     10%         5%        2%          1%       0.2%      0.1%</a:t>
            </a:r>
          </a:p>
          <a:p>
            <a:r>
              <a:rPr lang="en-US" sz="1800" b="1" dirty="0">
                <a:solidFill>
                  <a:srgbClr val="000000"/>
                </a:solidFill>
                <a:latin typeface="Arial" charset="0"/>
              </a:rPr>
              <a:t>  freedom     One-sided test       5%      2.5%        1%       0.5%      0.1%     0.05%</a:t>
            </a:r>
          </a:p>
          <a:p>
            <a:endParaRPr lang="en-US" sz="600" b="1" dirty="0">
              <a:solidFill>
                <a:srgbClr val="000000"/>
              </a:solidFill>
              <a:latin typeface="Arial" charset="0"/>
            </a:endParaRPr>
          </a:p>
          <a:p>
            <a:r>
              <a:rPr lang="en-US" sz="1800" b="1" dirty="0">
                <a:solidFill>
                  <a:srgbClr val="000000"/>
                </a:solidFill>
                <a:latin typeface="Arial" charset="0"/>
              </a:rPr>
              <a:t>	1	6.314	12.706	31.821	63.657	318.31	636.62</a:t>
            </a:r>
          </a:p>
          <a:p>
            <a:r>
              <a:rPr lang="en-US" sz="1800" b="1" dirty="0">
                <a:solidFill>
                  <a:srgbClr val="000000"/>
                </a:solidFill>
                <a:latin typeface="Arial" charset="0"/>
              </a:rPr>
              <a:t>	2	2.920	4.303	6.965	9.925	22.327	31.598</a:t>
            </a:r>
          </a:p>
          <a:p>
            <a:r>
              <a:rPr lang="en-US" sz="1800" b="1" dirty="0">
                <a:solidFill>
                  <a:srgbClr val="000000"/>
                </a:solidFill>
                <a:latin typeface="Arial" charset="0"/>
              </a:rPr>
              <a:t>	3	2.353	3.182	4.541	5.841	10.214	12.924</a:t>
            </a:r>
          </a:p>
          <a:p>
            <a:r>
              <a:rPr lang="en-US" sz="1800" b="1" dirty="0">
                <a:solidFill>
                  <a:srgbClr val="000000"/>
                </a:solidFill>
                <a:latin typeface="Arial" charset="0"/>
              </a:rPr>
              <a:t>	4	2.132	2.776	3.747	4.604	7.173	8.610</a:t>
            </a:r>
          </a:p>
          <a:p>
            <a:r>
              <a:rPr lang="en-US" sz="1800" b="1" dirty="0">
                <a:solidFill>
                  <a:srgbClr val="000000"/>
                </a:solidFill>
                <a:latin typeface="Arial" charset="0"/>
              </a:rPr>
              <a:t>	5	2.015	2.571	3.365	4.032	5.893	6.869</a:t>
            </a:r>
          </a:p>
          <a:p>
            <a:r>
              <a:rPr lang="en-US" sz="1800" b="1" dirty="0">
                <a:solidFill>
                  <a:srgbClr val="000000"/>
                </a:solidFill>
                <a:latin typeface="Arial" charset="0"/>
              </a:rPr>
              <a:t>	…	…	…	…	…	…	…</a:t>
            </a:r>
          </a:p>
          <a:p>
            <a:r>
              <a:rPr lang="en-US" sz="1800" b="1" dirty="0">
                <a:solidFill>
                  <a:srgbClr val="000000"/>
                </a:solidFill>
                <a:latin typeface="Arial" charset="0"/>
              </a:rPr>
              <a:t>	…	…	…	…	…	…	…</a:t>
            </a:r>
          </a:p>
          <a:p>
            <a:r>
              <a:rPr lang="en-US" sz="1800" dirty="0">
                <a:solidFill>
                  <a:srgbClr val="000000"/>
                </a:solidFill>
                <a:latin typeface="Arial" charset="0"/>
              </a:rPr>
              <a:t>	</a:t>
            </a:r>
            <a:r>
              <a:rPr lang="en-US" sz="1800" b="1" dirty="0">
                <a:solidFill>
                  <a:srgbClr val="000000"/>
                </a:solidFill>
                <a:latin typeface="Arial" charset="0"/>
              </a:rPr>
              <a:t>18	1.734	2.101	2.552	2.878	3.610	3.922</a:t>
            </a:r>
          </a:p>
          <a:p>
            <a:r>
              <a:rPr lang="en-US" sz="1800" b="1" dirty="0">
                <a:solidFill>
                  <a:srgbClr val="000000"/>
                </a:solidFill>
                <a:latin typeface="Arial" charset="0"/>
              </a:rPr>
              <a:t>	19	1.729	2.093	2.539	2.861	3.579	3.883</a:t>
            </a:r>
          </a:p>
          <a:p>
            <a:r>
              <a:rPr lang="en-US" sz="1800" b="1" dirty="0">
                <a:solidFill>
                  <a:srgbClr val="000000"/>
                </a:solidFill>
                <a:latin typeface="Arial" charset="0"/>
              </a:rPr>
              <a:t>	20	1.725	2.086	2.528	2.845	3.552	3.850</a:t>
            </a:r>
          </a:p>
          <a:p>
            <a:r>
              <a:rPr lang="en-US" sz="1800" b="1" dirty="0">
                <a:solidFill>
                  <a:srgbClr val="000000"/>
                </a:solidFill>
                <a:latin typeface="Arial" charset="0"/>
              </a:rPr>
              <a:t>	…	…	…	…	…	…	…</a:t>
            </a:r>
          </a:p>
          <a:p>
            <a:r>
              <a:rPr lang="en-US" sz="1800" b="1" dirty="0">
                <a:solidFill>
                  <a:srgbClr val="000000"/>
                </a:solidFill>
                <a:latin typeface="Arial" charset="0"/>
              </a:rPr>
              <a:t>	…	…	…	…	…	…	…</a:t>
            </a:r>
          </a:p>
          <a:p>
            <a:r>
              <a:rPr lang="en-US" sz="1800" b="1" dirty="0">
                <a:solidFill>
                  <a:srgbClr val="000000"/>
                </a:solidFill>
                <a:latin typeface="Arial" charset="0"/>
              </a:rPr>
              <a:t>	600	1.647	1.964	2.333	2.584	3.104	3.307</a:t>
            </a:r>
          </a:p>
          <a:p>
            <a:r>
              <a:rPr lang="en-US" sz="1800" b="1" dirty="0">
                <a:solidFill>
                  <a:srgbClr val="000000"/>
                </a:solidFill>
                <a:latin typeface="Arial" charset="0"/>
              </a:rPr>
              <a:t>		1.645	1.960	2.326	2.576	3.090	3.291</a:t>
            </a:r>
          </a:p>
        </p:txBody>
      </p:sp>
      <p:sp>
        <p:nvSpPr>
          <p:cNvPr id="20" name="Line 6"/>
          <p:cNvSpPr>
            <a:spLocks noChangeShapeType="1"/>
          </p:cNvSpPr>
          <p:nvPr/>
        </p:nvSpPr>
        <p:spPr bwMode="auto">
          <a:xfrm>
            <a:off x="21600" y="1584000"/>
            <a:ext cx="9100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graphicFrame>
        <p:nvGraphicFramePr>
          <p:cNvPr id="2" name="Object 1"/>
          <p:cNvGraphicFramePr>
            <a:graphicFrameLocks noChangeAspect="1"/>
          </p:cNvGraphicFramePr>
          <p:nvPr>
            <p:extLst>
              <p:ext uri="{D42A27DB-BD31-4B8C-83A1-F6EECF244321}">
                <p14:modId xmlns:p14="http://schemas.microsoft.com/office/powerpoint/2010/main" val="488727382"/>
              </p:ext>
            </p:extLst>
          </p:nvPr>
        </p:nvGraphicFramePr>
        <p:xfrm>
          <a:off x="801688" y="5233988"/>
          <a:ext cx="265112" cy="190500"/>
        </p:xfrm>
        <a:graphic>
          <a:graphicData uri="http://schemas.openxmlformats.org/presentationml/2006/ole">
            <mc:AlternateContent xmlns:mc="http://schemas.openxmlformats.org/markup-compatibility/2006">
              <mc:Choice xmlns:v="urn:schemas-microsoft-com:vml" Requires="v">
                <p:oleObj spid="_x0000_s149539" name="Equation" r:id="rId3" imgW="266469" imgH="190335" progId="Equation.3">
                  <p:embed/>
                </p:oleObj>
              </mc:Choice>
              <mc:Fallback>
                <p:oleObj name="Equation" r:id="rId3" imgW="266469" imgH="190335" progId="Equation.3">
                  <p:embed/>
                  <p:pic>
                    <p:nvPicPr>
                      <p:cNvPr id="0" name="Object 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1688" y="5233988"/>
                        <a:ext cx="265112" cy="190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5"/>
          <p:cNvSpPr>
            <a:spLocks noChangeArrowheads="1"/>
          </p:cNvSpPr>
          <p:nvPr/>
        </p:nvSpPr>
        <p:spPr bwMode="auto">
          <a:xfrm>
            <a:off x="0" y="482400"/>
            <a:ext cx="9144000" cy="513720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49509"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dirty="0" smtClean="0">
                <a:solidFill>
                  <a:srgbClr val="3366FF"/>
                </a:solidFill>
              </a:rPr>
              <a:t>21</a:t>
            </a:r>
            <a:endParaRPr lang="en-US" sz="1000" dirty="0">
              <a:solidFill>
                <a:srgbClr val="3366FF"/>
              </a:solidFill>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i="1" dirty="0"/>
              <a:t>t</a:t>
            </a:r>
            <a:r>
              <a:rPr lang="en-GB" sz="1800" b="1" dirty="0"/>
              <a:t> TEST OF A HYPOTHESIS RELATING TO A POPULATION MEAN</a:t>
            </a:r>
            <a:endParaRPr lang="en-GB" sz="1600" dirty="0">
              <a:latin typeface="Times New Roman" pitchFamily="18" charset="0"/>
            </a:endParaRPr>
          </a:p>
        </p:txBody>
      </p:sp>
      <p:sp>
        <p:nvSpPr>
          <p:cNvPr id="16" name="Rectangle 15"/>
          <p:cNvSpPr/>
          <p:nvPr/>
        </p:nvSpPr>
        <p:spPr>
          <a:xfrm>
            <a:off x="43200" y="525600"/>
            <a:ext cx="9057600" cy="4248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43200" y="950400"/>
            <a:ext cx="9057600" cy="633600"/>
          </a:xfrm>
          <a:prstGeom prst="rect">
            <a:avLst/>
          </a:prstGeom>
          <a:solidFill>
            <a:srgbClr val="E7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Line 6"/>
          <p:cNvSpPr>
            <a:spLocks noChangeShapeType="1"/>
          </p:cNvSpPr>
          <p:nvPr/>
        </p:nvSpPr>
        <p:spPr bwMode="auto">
          <a:xfrm>
            <a:off x="21600" y="950400"/>
            <a:ext cx="9100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2" name="Rectangle 9"/>
          <p:cNvSpPr>
            <a:spLocks noChangeArrowheads="1"/>
          </p:cNvSpPr>
          <p:nvPr/>
        </p:nvSpPr>
        <p:spPr bwMode="auto">
          <a:xfrm>
            <a:off x="333375" y="971550"/>
            <a:ext cx="1295400" cy="4572000"/>
          </a:xfrm>
          <a:prstGeom prst="rect">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Text Box 18"/>
          <p:cNvSpPr txBox="1">
            <a:spLocks noChangeArrowheads="1"/>
          </p:cNvSpPr>
          <p:nvPr/>
        </p:nvSpPr>
        <p:spPr bwMode="auto">
          <a:xfrm>
            <a:off x="301625" y="531813"/>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1pPr>
            <a:lvl2pPr algn="l">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2pPr>
            <a:lvl3pPr algn="l">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3pPr>
            <a:lvl4pPr algn="l">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4pPr>
            <a:lvl5pPr algn="l">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5pPr>
            <a:lvl6pPr eaLnBrk="0" fontAlgn="base" hangingPunct="0">
              <a:spcBef>
                <a:spcPct val="0"/>
              </a:spcBef>
              <a:spcAft>
                <a:spcPct val="0"/>
              </a:spcAft>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6pPr>
            <a:lvl7pPr eaLnBrk="0" fontAlgn="base" hangingPunct="0">
              <a:spcBef>
                <a:spcPct val="0"/>
              </a:spcBef>
              <a:spcAft>
                <a:spcPct val="0"/>
              </a:spcAft>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7pPr>
            <a:lvl8pPr eaLnBrk="0" fontAlgn="base" hangingPunct="0">
              <a:spcBef>
                <a:spcPct val="0"/>
              </a:spcBef>
              <a:spcAft>
                <a:spcPct val="0"/>
              </a:spcAft>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8pPr>
            <a:lvl9pPr eaLnBrk="0" fontAlgn="base" hangingPunct="0">
              <a:spcBef>
                <a:spcPct val="0"/>
              </a:spcBef>
              <a:spcAft>
                <a:spcPct val="0"/>
              </a:spcAft>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9pPr>
          </a:lstStyle>
          <a:p>
            <a:r>
              <a:rPr lang="en-US" sz="1800" b="1" i="1" dirty="0">
                <a:solidFill>
                  <a:srgbClr val="000000"/>
                </a:solidFill>
                <a:latin typeface="Arial" charset="0"/>
              </a:rPr>
              <a:t>                                     t</a:t>
            </a:r>
            <a:r>
              <a:rPr lang="en-US" sz="1800" b="1" dirty="0">
                <a:solidFill>
                  <a:srgbClr val="000000"/>
                </a:solidFill>
                <a:latin typeface="Arial" charset="0"/>
              </a:rPr>
              <a:t> </a:t>
            </a:r>
            <a:r>
              <a:rPr lang="en-US" sz="1800" b="1" dirty="0" smtClean="0">
                <a:solidFill>
                  <a:srgbClr val="000000"/>
                </a:solidFill>
                <a:latin typeface="Arial" charset="0"/>
              </a:rPr>
              <a:t>distribution</a:t>
            </a:r>
            <a:r>
              <a:rPr lang="en-US" sz="1800" b="1" dirty="0">
                <a:solidFill>
                  <a:srgbClr val="000000"/>
                </a:solidFill>
                <a:latin typeface="Arial" charset="0"/>
              </a:rPr>
              <a:t>: </a:t>
            </a:r>
            <a:r>
              <a:rPr lang="en-US" sz="1800" b="1" dirty="0" smtClean="0">
                <a:solidFill>
                  <a:srgbClr val="000000"/>
                </a:solidFill>
                <a:latin typeface="Arial" charset="0"/>
              </a:rPr>
              <a:t>critical </a:t>
            </a:r>
            <a:r>
              <a:rPr lang="en-US" sz="1800" b="1" dirty="0">
                <a:solidFill>
                  <a:srgbClr val="000000"/>
                </a:solidFill>
                <a:latin typeface="Arial" charset="0"/>
              </a:rPr>
              <a:t>values of </a:t>
            </a:r>
            <a:r>
              <a:rPr lang="en-US" sz="1800" b="1" i="1" dirty="0">
                <a:solidFill>
                  <a:srgbClr val="000000"/>
                </a:solidFill>
                <a:latin typeface="Arial" charset="0"/>
              </a:rPr>
              <a:t>t</a:t>
            </a:r>
          </a:p>
          <a:p>
            <a:endParaRPr lang="en-US" sz="900" b="1" dirty="0">
              <a:solidFill>
                <a:srgbClr val="000000"/>
              </a:solidFill>
              <a:latin typeface="Arial" charset="0"/>
            </a:endParaRPr>
          </a:p>
          <a:p>
            <a:r>
              <a:rPr lang="en-US" sz="1800" b="1" dirty="0">
                <a:solidFill>
                  <a:srgbClr val="000000"/>
                </a:solidFill>
                <a:latin typeface="Arial" charset="0"/>
              </a:rPr>
              <a:t>Degrees of  Two-sided test     10%         5%        2%          1%       0.2%      0.1%</a:t>
            </a:r>
          </a:p>
          <a:p>
            <a:r>
              <a:rPr lang="en-US" sz="1800" b="1" dirty="0">
                <a:solidFill>
                  <a:srgbClr val="000000"/>
                </a:solidFill>
                <a:latin typeface="Arial" charset="0"/>
              </a:rPr>
              <a:t>  freedom     One-sided test       5%      2.5%        1%       0.5%      0.1%     0.05%</a:t>
            </a:r>
          </a:p>
          <a:p>
            <a:endParaRPr lang="en-US" sz="600" b="1" dirty="0">
              <a:solidFill>
                <a:srgbClr val="000000"/>
              </a:solidFill>
              <a:latin typeface="Arial" charset="0"/>
            </a:endParaRPr>
          </a:p>
          <a:p>
            <a:r>
              <a:rPr lang="en-US" sz="1800" b="1" dirty="0">
                <a:solidFill>
                  <a:srgbClr val="000000"/>
                </a:solidFill>
                <a:latin typeface="Arial" charset="0"/>
              </a:rPr>
              <a:t>	1	6.314	12.706	31.821	63.657	318.31	636.62</a:t>
            </a:r>
          </a:p>
          <a:p>
            <a:r>
              <a:rPr lang="en-US" sz="1800" b="1" dirty="0">
                <a:solidFill>
                  <a:srgbClr val="000000"/>
                </a:solidFill>
                <a:latin typeface="Arial" charset="0"/>
              </a:rPr>
              <a:t>	2	2.920	4.303	6.965	9.925	22.327	31.598</a:t>
            </a:r>
          </a:p>
          <a:p>
            <a:r>
              <a:rPr lang="en-US" sz="1800" b="1" dirty="0">
                <a:solidFill>
                  <a:srgbClr val="000000"/>
                </a:solidFill>
                <a:latin typeface="Arial" charset="0"/>
              </a:rPr>
              <a:t>	3	2.353	3.182	4.541	5.841	10.214	12.924</a:t>
            </a:r>
          </a:p>
          <a:p>
            <a:r>
              <a:rPr lang="en-US" sz="1800" b="1" dirty="0">
                <a:solidFill>
                  <a:srgbClr val="000000"/>
                </a:solidFill>
                <a:latin typeface="Arial" charset="0"/>
              </a:rPr>
              <a:t>	4	2.132	2.776	3.747	4.604	7.173	8.610</a:t>
            </a:r>
          </a:p>
          <a:p>
            <a:r>
              <a:rPr lang="en-US" sz="1800" b="1" dirty="0">
                <a:solidFill>
                  <a:srgbClr val="000000"/>
                </a:solidFill>
                <a:latin typeface="Arial" charset="0"/>
              </a:rPr>
              <a:t>	5	2.015	2.571	3.365	4.032	5.893	6.869</a:t>
            </a:r>
          </a:p>
          <a:p>
            <a:r>
              <a:rPr lang="en-US" sz="1800" b="1" dirty="0">
                <a:solidFill>
                  <a:srgbClr val="000000"/>
                </a:solidFill>
                <a:latin typeface="Arial" charset="0"/>
              </a:rPr>
              <a:t>	…	…	…	…	…	…	…</a:t>
            </a:r>
          </a:p>
          <a:p>
            <a:r>
              <a:rPr lang="en-US" sz="1800" b="1" dirty="0">
                <a:solidFill>
                  <a:srgbClr val="000000"/>
                </a:solidFill>
                <a:latin typeface="Arial" charset="0"/>
              </a:rPr>
              <a:t>	…	…	…	…	…	…	…</a:t>
            </a:r>
          </a:p>
          <a:p>
            <a:r>
              <a:rPr lang="en-US" sz="1800" dirty="0">
                <a:solidFill>
                  <a:srgbClr val="000000"/>
                </a:solidFill>
                <a:latin typeface="Arial" charset="0"/>
              </a:rPr>
              <a:t>	</a:t>
            </a:r>
            <a:r>
              <a:rPr lang="en-US" sz="1800" b="1" dirty="0">
                <a:solidFill>
                  <a:srgbClr val="000000"/>
                </a:solidFill>
                <a:latin typeface="Arial" charset="0"/>
              </a:rPr>
              <a:t>18	1.734	2.101	2.552	2.878	3.610	3.922</a:t>
            </a:r>
          </a:p>
          <a:p>
            <a:r>
              <a:rPr lang="en-US" sz="1800" b="1" dirty="0">
                <a:solidFill>
                  <a:srgbClr val="000000"/>
                </a:solidFill>
                <a:latin typeface="Arial" charset="0"/>
              </a:rPr>
              <a:t>	19	1.729	2.093	2.539	2.861	3.579	3.883</a:t>
            </a:r>
          </a:p>
          <a:p>
            <a:r>
              <a:rPr lang="en-US" sz="1800" b="1" dirty="0">
                <a:solidFill>
                  <a:srgbClr val="000000"/>
                </a:solidFill>
                <a:latin typeface="Arial" charset="0"/>
              </a:rPr>
              <a:t>	20	1.725	2.086	2.528	2.845	3.552	3.850</a:t>
            </a:r>
          </a:p>
          <a:p>
            <a:r>
              <a:rPr lang="en-US" sz="1800" b="1" dirty="0">
                <a:solidFill>
                  <a:srgbClr val="000000"/>
                </a:solidFill>
                <a:latin typeface="Arial" charset="0"/>
              </a:rPr>
              <a:t>	…	…	…	…	…	…	…</a:t>
            </a:r>
          </a:p>
          <a:p>
            <a:r>
              <a:rPr lang="en-US" sz="1800" b="1" dirty="0">
                <a:solidFill>
                  <a:srgbClr val="000000"/>
                </a:solidFill>
                <a:latin typeface="Arial" charset="0"/>
              </a:rPr>
              <a:t>	…	…	…	…	…	…	…</a:t>
            </a:r>
          </a:p>
          <a:p>
            <a:r>
              <a:rPr lang="en-US" sz="1800" b="1" dirty="0">
                <a:solidFill>
                  <a:srgbClr val="000000"/>
                </a:solidFill>
                <a:latin typeface="Arial" charset="0"/>
              </a:rPr>
              <a:t>	600	1.647	1.964	2.333	2.584	3.104	3.307</a:t>
            </a:r>
          </a:p>
          <a:p>
            <a:r>
              <a:rPr lang="en-US" sz="1800" b="1" dirty="0">
                <a:solidFill>
                  <a:srgbClr val="000000"/>
                </a:solidFill>
                <a:latin typeface="Arial" charset="0"/>
              </a:rPr>
              <a:t>		1.645	1.960	2.326	2.576	3.090	3.291</a:t>
            </a:r>
          </a:p>
        </p:txBody>
      </p:sp>
      <p:sp>
        <p:nvSpPr>
          <p:cNvPr id="20" name="Line 6"/>
          <p:cNvSpPr>
            <a:spLocks noChangeShapeType="1"/>
          </p:cNvSpPr>
          <p:nvPr/>
        </p:nvSpPr>
        <p:spPr bwMode="auto">
          <a:xfrm>
            <a:off x="21600" y="1584000"/>
            <a:ext cx="9100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4" name="Rectangle 5"/>
          <p:cNvSpPr>
            <a:spLocks noChangeArrowheads="1"/>
          </p:cNvSpPr>
          <p:nvPr/>
        </p:nvSpPr>
        <p:spPr bwMode="auto">
          <a:xfrm>
            <a:off x="1924050" y="2771775"/>
            <a:ext cx="6524625" cy="952500"/>
          </a:xfrm>
          <a:prstGeom prst="rect">
            <a:avLst/>
          </a:prstGeom>
          <a:solidFill>
            <a:srgbClr val="F8F8FA"/>
          </a:solidFill>
          <a:ln>
            <a:noFill/>
          </a:ln>
          <a:effectLst>
            <a:innerShdw blurRad="95250">
              <a:srgbClr val="003366"/>
            </a:innerShdw>
          </a:effectLst>
        </p:spPr>
        <p:txBody>
          <a:bodyPr/>
          <a:lstStyle/>
          <a:p>
            <a:pPr>
              <a:defRPr/>
            </a:pPr>
            <a:endParaRPr lang="en-GB"/>
          </a:p>
        </p:txBody>
      </p:sp>
      <p:sp>
        <p:nvSpPr>
          <p:cNvPr id="21"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t>The left hand vertical column lists degrees of freedom.  When estimating the population mean using the sample mean, the number of degrees of freedom is defined to be the number of observations minus 1.</a:t>
            </a:r>
            <a:endParaRPr lang="en-GB" sz="1500" b="1">
              <a:latin typeface="Times New Roman" pitchFamily="18" charset="0"/>
            </a:endParaRPr>
          </a:p>
        </p:txBody>
      </p:sp>
      <p:sp>
        <p:nvSpPr>
          <p:cNvPr id="23" name="Text Box 10"/>
          <p:cNvSpPr txBox="1">
            <a:spLocks noChangeArrowheads="1"/>
          </p:cNvSpPr>
          <p:nvPr/>
        </p:nvSpPr>
        <p:spPr bwMode="auto">
          <a:xfrm>
            <a:off x="2124075" y="2919461"/>
            <a:ext cx="6189762" cy="626701"/>
          </a:xfrm>
          <a:prstGeom prst="rect">
            <a:avLst/>
          </a:prstGeom>
          <a:noFill/>
          <a:ln>
            <a:noFill/>
          </a:ln>
          <a:effectLst/>
        </p:spPr>
        <p:txBody>
          <a:bodyPr wrap="none" lIns="36000" tIns="36000" rIns="36000" bIns="36000" anchor="ctr">
            <a:spAutoFit/>
          </a:bodyPr>
          <a:lstStyle/>
          <a:p>
            <a:pPr algn="l">
              <a:spcBef>
                <a:spcPct val="50000"/>
              </a:spcBef>
            </a:pPr>
            <a:r>
              <a:rPr lang="en-US" sz="1800" b="1" dirty="0"/>
              <a:t>When estimating the population mean using the sample</a:t>
            </a:r>
          </a:p>
          <a:p>
            <a:pPr algn="l"/>
            <a:r>
              <a:rPr lang="en-US" sz="1800" b="1" dirty="0"/>
              <a:t>mean, the number of degrees of freedom = </a:t>
            </a:r>
            <a:r>
              <a:rPr lang="en-US" sz="1800" b="1" i="1" dirty="0"/>
              <a:t>n</a:t>
            </a:r>
            <a:r>
              <a:rPr lang="en-US" sz="1800" b="1" dirty="0"/>
              <a:t> </a:t>
            </a:r>
            <a:r>
              <a:rPr lang="en-US" sz="1800" b="1" dirty="0">
                <a:cs typeface="Arial" charset="0"/>
              </a:rPr>
              <a:t>– 1</a:t>
            </a:r>
            <a:r>
              <a:rPr lang="en-US" sz="1800" b="1" dirty="0"/>
              <a:t>.</a:t>
            </a:r>
          </a:p>
        </p:txBody>
      </p:sp>
      <p:graphicFrame>
        <p:nvGraphicFramePr>
          <p:cNvPr id="2" name="Object 1"/>
          <p:cNvGraphicFramePr>
            <a:graphicFrameLocks noChangeAspect="1"/>
          </p:cNvGraphicFramePr>
          <p:nvPr>
            <p:extLst>
              <p:ext uri="{D42A27DB-BD31-4B8C-83A1-F6EECF244321}">
                <p14:modId xmlns:p14="http://schemas.microsoft.com/office/powerpoint/2010/main" val="488727382"/>
              </p:ext>
            </p:extLst>
          </p:nvPr>
        </p:nvGraphicFramePr>
        <p:xfrm>
          <a:off x="801688" y="5233988"/>
          <a:ext cx="265112" cy="190500"/>
        </p:xfrm>
        <a:graphic>
          <a:graphicData uri="http://schemas.openxmlformats.org/presentationml/2006/ole">
            <mc:AlternateContent xmlns:mc="http://schemas.openxmlformats.org/markup-compatibility/2006">
              <mc:Choice xmlns:v="urn:schemas-microsoft-com:vml" Requires="v">
                <p:oleObj spid="_x0000_s197653" name="Equation" r:id="rId3" imgW="266469" imgH="190335" progId="Equation.3">
                  <p:embed/>
                </p:oleObj>
              </mc:Choice>
              <mc:Fallback>
                <p:oleObj name="Equation" r:id="rId3" imgW="266469" imgH="190335" progId="Equation.3">
                  <p:embed/>
                  <p:pic>
                    <p:nvPicPr>
                      <p:cNvPr id="0" name="Object 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1688" y="5233988"/>
                        <a:ext cx="265112" cy="190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09308806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5"/>
          <p:cNvSpPr>
            <a:spLocks noChangeArrowheads="1"/>
          </p:cNvSpPr>
          <p:nvPr/>
        </p:nvSpPr>
        <p:spPr bwMode="auto">
          <a:xfrm>
            <a:off x="0" y="482400"/>
            <a:ext cx="9144000" cy="513720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49509"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dirty="0" smtClean="0">
                <a:solidFill>
                  <a:srgbClr val="3366FF"/>
                </a:solidFill>
              </a:rPr>
              <a:t>22</a:t>
            </a:r>
            <a:endParaRPr lang="en-US" sz="1000" dirty="0">
              <a:solidFill>
                <a:srgbClr val="3366FF"/>
              </a:solidFill>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i="1" dirty="0"/>
              <a:t>t</a:t>
            </a:r>
            <a:r>
              <a:rPr lang="en-GB" sz="1800" b="1" dirty="0"/>
              <a:t> TEST OF A HYPOTHESIS RELATING TO A POPULATION MEAN</a:t>
            </a:r>
            <a:endParaRPr lang="en-GB" sz="1600" dirty="0">
              <a:latin typeface="Times New Roman" pitchFamily="18" charset="0"/>
            </a:endParaRPr>
          </a:p>
        </p:txBody>
      </p:sp>
      <p:sp>
        <p:nvSpPr>
          <p:cNvPr id="16" name="Rectangle 15"/>
          <p:cNvSpPr/>
          <p:nvPr/>
        </p:nvSpPr>
        <p:spPr>
          <a:xfrm>
            <a:off x="43200" y="525600"/>
            <a:ext cx="9057600" cy="4248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43200" y="950400"/>
            <a:ext cx="9057600" cy="633600"/>
          </a:xfrm>
          <a:prstGeom prst="rect">
            <a:avLst/>
          </a:prstGeom>
          <a:solidFill>
            <a:srgbClr val="E7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Line 6"/>
          <p:cNvSpPr>
            <a:spLocks noChangeShapeType="1"/>
          </p:cNvSpPr>
          <p:nvPr/>
        </p:nvSpPr>
        <p:spPr bwMode="auto">
          <a:xfrm>
            <a:off x="21600" y="950400"/>
            <a:ext cx="9100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6" name="Rectangle 11"/>
          <p:cNvSpPr>
            <a:spLocks noChangeArrowheads="1"/>
          </p:cNvSpPr>
          <p:nvPr/>
        </p:nvSpPr>
        <p:spPr bwMode="auto">
          <a:xfrm>
            <a:off x="496888" y="3816000"/>
            <a:ext cx="950912" cy="292100"/>
          </a:xfrm>
          <a:prstGeom prst="rect">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7" name="Rectangle 10"/>
          <p:cNvSpPr>
            <a:spLocks noChangeArrowheads="1"/>
          </p:cNvSpPr>
          <p:nvPr/>
        </p:nvSpPr>
        <p:spPr bwMode="auto">
          <a:xfrm>
            <a:off x="4268788" y="3816000"/>
            <a:ext cx="950912" cy="292100"/>
          </a:xfrm>
          <a:prstGeom prst="rect">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8" name="Rectangle 9"/>
          <p:cNvSpPr>
            <a:spLocks noChangeArrowheads="1"/>
          </p:cNvSpPr>
          <p:nvPr/>
        </p:nvSpPr>
        <p:spPr bwMode="auto">
          <a:xfrm>
            <a:off x="4268788" y="982800"/>
            <a:ext cx="950912" cy="274638"/>
          </a:xfrm>
          <a:prstGeom prst="rect">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Text Box 18"/>
          <p:cNvSpPr txBox="1">
            <a:spLocks noChangeArrowheads="1"/>
          </p:cNvSpPr>
          <p:nvPr/>
        </p:nvSpPr>
        <p:spPr bwMode="auto">
          <a:xfrm>
            <a:off x="301625" y="531813"/>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1pPr>
            <a:lvl2pPr algn="l">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2pPr>
            <a:lvl3pPr algn="l">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3pPr>
            <a:lvl4pPr algn="l">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4pPr>
            <a:lvl5pPr algn="l">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5pPr>
            <a:lvl6pPr eaLnBrk="0" fontAlgn="base" hangingPunct="0">
              <a:spcBef>
                <a:spcPct val="0"/>
              </a:spcBef>
              <a:spcAft>
                <a:spcPct val="0"/>
              </a:spcAft>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6pPr>
            <a:lvl7pPr eaLnBrk="0" fontAlgn="base" hangingPunct="0">
              <a:spcBef>
                <a:spcPct val="0"/>
              </a:spcBef>
              <a:spcAft>
                <a:spcPct val="0"/>
              </a:spcAft>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7pPr>
            <a:lvl8pPr eaLnBrk="0" fontAlgn="base" hangingPunct="0">
              <a:spcBef>
                <a:spcPct val="0"/>
              </a:spcBef>
              <a:spcAft>
                <a:spcPct val="0"/>
              </a:spcAft>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8pPr>
            <a:lvl9pPr eaLnBrk="0" fontAlgn="base" hangingPunct="0">
              <a:spcBef>
                <a:spcPct val="0"/>
              </a:spcBef>
              <a:spcAft>
                <a:spcPct val="0"/>
              </a:spcAft>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9pPr>
          </a:lstStyle>
          <a:p>
            <a:r>
              <a:rPr lang="en-US" sz="1800" b="1" i="1" dirty="0">
                <a:solidFill>
                  <a:srgbClr val="000000"/>
                </a:solidFill>
                <a:latin typeface="Arial" charset="0"/>
              </a:rPr>
              <a:t>                                     t</a:t>
            </a:r>
            <a:r>
              <a:rPr lang="en-US" sz="1800" b="1" dirty="0">
                <a:solidFill>
                  <a:srgbClr val="000000"/>
                </a:solidFill>
                <a:latin typeface="Arial" charset="0"/>
              </a:rPr>
              <a:t> </a:t>
            </a:r>
            <a:r>
              <a:rPr lang="en-US" sz="1800" b="1" dirty="0" smtClean="0">
                <a:solidFill>
                  <a:srgbClr val="000000"/>
                </a:solidFill>
                <a:latin typeface="Arial" charset="0"/>
              </a:rPr>
              <a:t>distribution</a:t>
            </a:r>
            <a:r>
              <a:rPr lang="en-US" sz="1800" b="1" dirty="0">
                <a:solidFill>
                  <a:srgbClr val="000000"/>
                </a:solidFill>
                <a:latin typeface="Arial" charset="0"/>
              </a:rPr>
              <a:t>: </a:t>
            </a:r>
            <a:r>
              <a:rPr lang="en-US" sz="1800" b="1" dirty="0" smtClean="0">
                <a:solidFill>
                  <a:srgbClr val="000000"/>
                </a:solidFill>
                <a:latin typeface="Arial" charset="0"/>
              </a:rPr>
              <a:t>critical </a:t>
            </a:r>
            <a:r>
              <a:rPr lang="en-US" sz="1800" b="1" dirty="0">
                <a:solidFill>
                  <a:srgbClr val="000000"/>
                </a:solidFill>
                <a:latin typeface="Arial" charset="0"/>
              </a:rPr>
              <a:t>values of </a:t>
            </a:r>
            <a:r>
              <a:rPr lang="en-US" sz="1800" b="1" i="1" dirty="0">
                <a:solidFill>
                  <a:srgbClr val="000000"/>
                </a:solidFill>
                <a:latin typeface="Arial" charset="0"/>
              </a:rPr>
              <a:t>t</a:t>
            </a:r>
          </a:p>
          <a:p>
            <a:endParaRPr lang="en-US" sz="900" b="1" dirty="0">
              <a:solidFill>
                <a:srgbClr val="000000"/>
              </a:solidFill>
              <a:latin typeface="Arial" charset="0"/>
            </a:endParaRPr>
          </a:p>
          <a:p>
            <a:r>
              <a:rPr lang="en-US" sz="1800" b="1" dirty="0">
                <a:solidFill>
                  <a:srgbClr val="000000"/>
                </a:solidFill>
                <a:latin typeface="Arial" charset="0"/>
              </a:rPr>
              <a:t>Degrees of  Two-sided test     10%         5%        2%          1%       0.2%      0.1%</a:t>
            </a:r>
          </a:p>
          <a:p>
            <a:r>
              <a:rPr lang="en-US" sz="1800" b="1" dirty="0">
                <a:solidFill>
                  <a:srgbClr val="000000"/>
                </a:solidFill>
                <a:latin typeface="Arial" charset="0"/>
              </a:rPr>
              <a:t>  freedom     One-sided test       5%      2.5%        1%       0.5%      0.1%     0.05%</a:t>
            </a:r>
          </a:p>
          <a:p>
            <a:endParaRPr lang="en-US" sz="600" b="1" dirty="0">
              <a:solidFill>
                <a:srgbClr val="000000"/>
              </a:solidFill>
              <a:latin typeface="Arial" charset="0"/>
            </a:endParaRPr>
          </a:p>
          <a:p>
            <a:r>
              <a:rPr lang="en-US" sz="1800" b="1" dirty="0">
                <a:solidFill>
                  <a:srgbClr val="000000"/>
                </a:solidFill>
                <a:latin typeface="Arial" charset="0"/>
              </a:rPr>
              <a:t>	1	6.314	12.706	31.821	63.657	318.31	636.62</a:t>
            </a:r>
          </a:p>
          <a:p>
            <a:r>
              <a:rPr lang="en-US" sz="1800" b="1" dirty="0">
                <a:solidFill>
                  <a:srgbClr val="000000"/>
                </a:solidFill>
                <a:latin typeface="Arial" charset="0"/>
              </a:rPr>
              <a:t>	2	2.920	4.303	6.965	9.925	22.327	31.598</a:t>
            </a:r>
          </a:p>
          <a:p>
            <a:r>
              <a:rPr lang="en-US" sz="1800" b="1" dirty="0">
                <a:solidFill>
                  <a:srgbClr val="000000"/>
                </a:solidFill>
                <a:latin typeface="Arial" charset="0"/>
              </a:rPr>
              <a:t>	3	2.353	3.182	4.541	5.841	10.214	12.924</a:t>
            </a:r>
          </a:p>
          <a:p>
            <a:r>
              <a:rPr lang="en-US" sz="1800" b="1" dirty="0">
                <a:solidFill>
                  <a:srgbClr val="000000"/>
                </a:solidFill>
                <a:latin typeface="Arial" charset="0"/>
              </a:rPr>
              <a:t>	4	2.132	2.776	3.747	4.604	7.173	8.610</a:t>
            </a:r>
          </a:p>
          <a:p>
            <a:r>
              <a:rPr lang="en-US" sz="1800" b="1" dirty="0">
                <a:solidFill>
                  <a:srgbClr val="000000"/>
                </a:solidFill>
                <a:latin typeface="Arial" charset="0"/>
              </a:rPr>
              <a:t>	5	2.015	2.571	3.365	4.032	5.893	6.869</a:t>
            </a:r>
          </a:p>
          <a:p>
            <a:r>
              <a:rPr lang="en-US" sz="1800" b="1" dirty="0">
                <a:solidFill>
                  <a:srgbClr val="000000"/>
                </a:solidFill>
                <a:latin typeface="Arial" charset="0"/>
              </a:rPr>
              <a:t>	…	…	…	…	…	…	…</a:t>
            </a:r>
          </a:p>
          <a:p>
            <a:r>
              <a:rPr lang="en-US" sz="1800" b="1" dirty="0">
                <a:solidFill>
                  <a:srgbClr val="000000"/>
                </a:solidFill>
                <a:latin typeface="Arial" charset="0"/>
              </a:rPr>
              <a:t>	…	…	…	…	…	…	…</a:t>
            </a:r>
          </a:p>
          <a:p>
            <a:r>
              <a:rPr lang="en-US" sz="1800" dirty="0">
                <a:solidFill>
                  <a:srgbClr val="000000"/>
                </a:solidFill>
                <a:latin typeface="Arial" charset="0"/>
              </a:rPr>
              <a:t>	</a:t>
            </a:r>
            <a:r>
              <a:rPr lang="en-US" sz="1800" b="1" dirty="0">
                <a:solidFill>
                  <a:srgbClr val="000000"/>
                </a:solidFill>
                <a:latin typeface="Arial" charset="0"/>
              </a:rPr>
              <a:t>18	1.734	2.101	2.552	2.878	3.610	3.922</a:t>
            </a:r>
          </a:p>
          <a:p>
            <a:r>
              <a:rPr lang="en-US" sz="1800" b="1" dirty="0">
                <a:solidFill>
                  <a:srgbClr val="000000"/>
                </a:solidFill>
                <a:latin typeface="Arial" charset="0"/>
              </a:rPr>
              <a:t>	19	1.729	2.093	2.539	2.861	3.579	3.883</a:t>
            </a:r>
          </a:p>
          <a:p>
            <a:r>
              <a:rPr lang="en-US" sz="1800" b="1" dirty="0">
                <a:solidFill>
                  <a:srgbClr val="000000"/>
                </a:solidFill>
                <a:latin typeface="Arial" charset="0"/>
              </a:rPr>
              <a:t>	20	1.725	2.086	2.528	2.845	3.552	3.850</a:t>
            </a:r>
          </a:p>
          <a:p>
            <a:r>
              <a:rPr lang="en-US" sz="1800" b="1" dirty="0">
                <a:solidFill>
                  <a:srgbClr val="000000"/>
                </a:solidFill>
                <a:latin typeface="Arial" charset="0"/>
              </a:rPr>
              <a:t>	…	…	…	…	…	…	…</a:t>
            </a:r>
          </a:p>
          <a:p>
            <a:r>
              <a:rPr lang="en-US" sz="1800" b="1" dirty="0">
                <a:solidFill>
                  <a:srgbClr val="000000"/>
                </a:solidFill>
                <a:latin typeface="Arial" charset="0"/>
              </a:rPr>
              <a:t>	…	…	…	…	…	…	…</a:t>
            </a:r>
          </a:p>
          <a:p>
            <a:r>
              <a:rPr lang="en-US" sz="1800" b="1" dirty="0">
                <a:solidFill>
                  <a:srgbClr val="000000"/>
                </a:solidFill>
                <a:latin typeface="Arial" charset="0"/>
              </a:rPr>
              <a:t>	600	1.647	1.964	2.333	2.584	3.104	3.307</a:t>
            </a:r>
          </a:p>
          <a:p>
            <a:r>
              <a:rPr lang="en-US" sz="1800" b="1" dirty="0">
                <a:solidFill>
                  <a:srgbClr val="000000"/>
                </a:solidFill>
                <a:latin typeface="Arial" charset="0"/>
              </a:rPr>
              <a:t>		1.645	1.960	2.326	2.576	3.090	3.291</a:t>
            </a:r>
          </a:p>
        </p:txBody>
      </p:sp>
      <p:sp>
        <p:nvSpPr>
          <p:cNvPr id="20" name="Line 6"/>
          <p:cNvSpPr>
            <a:spLocks noChangeShapeType="1"/>
          </p:cNvSpPr>
          <p:nvPr/>
        </p:nvSpPr>
        <p:spPr bwMode="auto">
          <a:xfrm>
            <a:off x="21600" y="1584000"/>
            <a:ext cx="9100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5"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t>Thus, if there are 20 observations in the sample, as in the sales tax example we will discuss in a moment, the number of degrees of freedom would be 19 and the critical value of </a:t>
            </a:r>
            <a:r>
              <a:rPr lang="en-GB" sz="1500" b="1" i="1"/>
              <a:t>t</a:t>
            </a:r>
            <a:r>
              <a:rPr lang="en-GB" sz="1500" b="1"/>
              <a:t> for a 5% test would be 2.093.</a:t>
            </a:r>
            <a:endParaRPr lang="en-GB" sz="1500" b="1">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488727382"/>
              </p:ext>
            </p:extLst>
          </p:nvPr>
        </p:nvGraphicFramePr>
        <p:xfrm>
          <a:off x="801688" y="5233988"/>
          <a:ext cx="265112" cy="190500"/>
        </p:xfrm>
        <a:graphic>
          <a:graphicData uri="http://schemas.openxmlformats.org/presentationml/2006/ole">
            <mc:AlternateContent xmlns:mc="http://schemas.openxmlformats.org/markup-compatibility/2006">
              <mc:Choice xmlns:v="urn:schemas-microsoft-com:vml" Requires="v">
                <p:oleObj spid="_x0000_s199699" name="Equation" r:id="rId3" imgW="266469" imgH="190335" progId="Equation.3">
                  <p:embed/>
                </p:oleObj>
              </mc:Choice>
              <mc:Fallback>
                <p:oleObj name="Equation" r:id="rId3" imgW="266469" imgH="190335" progId="Equation.3">
                  <p:embed/>
                  <p:pic>
                    <p:nvPicPr>
                      <p:cNvPr id="0" name="Object 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1688" y="5233988"/>
                        <a:ext cx="265112" cy="190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 name="Rectangle 5"/>
          <p:cNvSpPr>
            <a:spLocks noChangeArrowheads="1"/>
          </p:cNvSpPr>
          <p:nvPr/>
        </p:nvSpPr>
        <p:spPr bwMode="auto">
          <a:xfrm>
            <a:off x="1924050" y="2771775"/>
            <a:ext cx="1304925" cy="952500"/>
          </a:xfrm>
          <a:prstGeom prst="rect">
            <a:avLst/>
          </a:prstGeom>
          <a:solidFill>
            <a:srgbClr val="F8F8FA"/>
          </a:solidFill>
          <a:ln>
            <a:noFill/>
          </a:ln>
          <a:effectLst>
            <a:innerShdw blurRad="95250">
              <a:srgbClr val="003366"/>
            </a:innerShdw>
          </a:effectLst>
        </p:spPr>
        <p:txBody>
          <a:bodyPr/>
          <a:lstStyle/>
          <a:p>
            <a:pPr>
              <a:defRPr/>
            </a:pPr>
            <a:endParaRPr lang="en-GB"/>
          </a:p>
        </p:txBody>
      </p:sp>
      <p:sp>
        <p:nvSpPr>
          <p:cNvPr id="22" name="Text Box 10"/>
          <p:cNvSpPr txBox="1">
            <a:spLocks noChangeArrowheads="1"/>
          </p:cNvSpPr>
          <p:nvPr/>
        </p:nvSpPr>
        <p:spPr bwMode="auto">
          <a:xfrm>
            <a:off x="2124075" y="2919461"/>
            <a:ext cx="938325" cy="626701"/>
          </a:xfrm>
          <a:prstGeom prst="rect">
            <a:avLst/>
          </a:prstGeom>
          <a:noFill/>
          <a:ln>
            <a:noFill/>
          </a:ln>
          <a:effectLst/>
        </p:spPr>
        <p:txBody>
          <a:bodyPr wrap="none" lIns="36000" tIns="36000" rIns="36000" bIns="36000" anchor="ctr">
            <a:spAutoFit/>
          </a:bodyPr>
          <a:lstStyle/>
          <a:p>
            <a:pPr algn="l">
              <a:spcBef>
                <a:spcPct val="50000"/>
              </a:spcBef>
            </a:pPr>
            <a:r>
              <a:rPr lang="en-US" sz="1800" b="1" i="1" dirty="0" smtClean="0"/>
              <a:t>n</a:t>
            </a:r>
            <a:r>
              <a:rPr lang="en-US" sz="1800" b="1" dirty="0" smtClean="0"/>
              <a:t> = 20</a:t>
            </a:r>
          </a:p>
          <a:p>
            <a:pPr algn="l"/>
            <a:r>
              <a:rPr lang="en-US" sz="1800" b="1" dirty="0" err="1" smtClean="0"/>
              <a:t>d.f.</a:t>
            </a:r>
            <a:r>
              <a:rPr lang="en-US" sz="1800" b="1" dirty="0" smtClean="0"/>
              <a:t> = 19</a:t>
            </a:r>
            <a:endParaRPr lang="en-US" sz="1800" b="1" dirty="0"/>
          </a:p>
        </p:txBody>
      </p:sp>
    </p:spTree>
    <p:extLst>
      <p:ext uri="{BB962C8B-B14F-4D97-AF65-F5344CB8AC3E}">
        <p14:creationId xmlns:p14="http://schemas.microsoft.com/office/powerpoint/2010/main" val="409892188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5"/>
          <p:cNvSpPr>
            <a:spLocks noChangeArrowheads="1"/>
          </p:cNvSpPr>
          <p:nvPr/>
        </p:nvSpPr>
        <p:spPr bwMode="auto">
          <a:xfrm>
            <a:off x="0" y="482400"/>
            <a:ext cx="9144000" cy="513720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49509"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dirty="0" smtClean="0">
                <a:solidFill>
                  <a:srgbClr val="3366FF"/>
                </a:solidFill>
              </a:rPr>
              <a:t>23</a:t>
            </a:r>
            <a:endParaRPr lang="en-US" sz="1000" dirty="0">
              <a:solidFill>
                <a:srgbClr val="3366FF"/>
              </a:solidFill>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i="1" dirty="0"/>
              <a:t>t</a:t>
            </a:r>
            <a:r>
              <a:rPr lang="en-GB" sz="1800" b="1" dirty="0"/>
              <a:t> TEST OF A HYPOTHESIS RELATING TO A POPULATION MEAN</a:t>
            </a:r>
            <a:endParaRPr lang="en-GB" sz="1600" dirty="0">
              <a:latin typeface="Times New Roman" pitchFamily="18" charset="0"/>
            </a:endParaRPr>
          </a:p>
        </p:txBody>
      </p:sp>
      <p:sp>
        <p:nvSpPr>
          <p:cNvPr id="16" name="Rectangle 15"/>
          <p:cNvSpPr/>
          <p:nvPr/>
        </p:nvSpPr>
        <p:spPr>
          <a:xfrm>
            <a:off x="43200" y="525600"/>
            <a:ext cx="9057600" cy="4248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43200" y="950400"/>
            <a:ext cx="9057600" cy="633600"/>
          </a:xfrm>
          <a:prstGeom prst="rect">
            <a:avLst/>
          </a:prstGeom>
          <a:solidFill>
            <a:srgbClr val="E7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Line 6"/>
          <p:cNvSpPr>
            <a:spLocks noChangeShapeType="1"/>
          </p:cNvSpPr>
          <p:nvPr/>
        </p:nvSpPr>
        <p:spPr bwMode="auto">
          <a:xfrm>
            <a:off x="21600" y="950400"/>
            <a:ext cx="9100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8" name="Rectangle 9"/>
          <p:cNvSpPr>
            <a:spLocks noChangeArrowheads="1"/>
          </p:cNvSpPr>
          <p:nvPr/>
        </p:nvSpPr>
        <p:spPr bwMode="auto">
          <a:xfrm>
            <a:off x="4268788" y="982800"/>
            <a:ext cx="950912" cy="274638"/>
          </a:xfrm>
          <a:prstGeom prst="rect">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9" name="Rectangle 11"/>
          <p:cNvSpPr>
            <a:spLocks noChangeArrowheads="1"/>
          </p:cNvSpPr>
          <p:nvPr/>
        </p:nvSpPr>
        <p:spPr bwMode="auto">
          <a:xfrm>
            <a:off x="496888" y="5184775"/>
            <a:ext cx="950912" cy="292100"/>
          </a:xfrm>
          <a:prstGeom prst="rect">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0" name="Rectangle 10"/>
          <p:cNvSpPr>
            <a:spLocks noChangeArrowheads="1"/>
          </p:cNvSpPr>
          <p:nvPr/>
        </p:nvSpPr>
        <p:spPr bwMode="auto">
          <a:xfrm>
            <a:off x="4268788" y="5181600"/>
            <a:ext cx="950912" cy="304800"/>
          </a:xfrm>
          <a:prstGeom prst="rect">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Text Box 18"/>
          <p:cNvSpPr txBox="1">
            <a:spLocks noChangeArrowheads="1"/>
          </p:cNvSpPr>
          <p:nvPr/>
        </p:nvSpPr>
        <p:spPr bwMode="auto">
          <a:xfrm>
            <a:off x="301625" y="531813"/>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1pPr>
            <a:lvl2pPr algn="l">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2pPr>
            <a:lvl3pPr algn="l">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3pPr>
            <a:lvl4pPr algn="l">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4pPr>
            <a:lvl5pPr algn="l">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5pPr>
            <a:lvl6pPr eaLnBrk="0" fontAlgn="base" hangingPunct="0">
              <a:spcBef>
                <a:spcPct val="0"/>
              </a:spcBef>
              <a:spcAft>
                <a:spcPct val="0"/>
              </a:spcAft>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6pPr>
            <a:lvl7pPr eaLnBrk="0" fontAlgn="base" hangingPunct="0">
              <a:spcBef>
                <a:spcPct val="0"/>
              </a:spcBef>
              <a:spcAft>
                <a:spcPct val="0"/>
              </a:spcAft>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7pPr>
            <a:lvl8pPr eaLnBrk="0" fontAlgn="base" hangingPunct="0">
              <a:spcBef>
                <a:spcPct val="0"/>
              </a:spcBef>
              <a:spcAft>
                <a:spcPct val="0"/>
              </a:spcAft>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8pPr>
            <a:lvl9pPr eaLnBrk="0" fontAlgn="base" hangingPunct="0">
              <a:spcBef>
                <a:spcPct val="0"/>
              </a:spcBef>
              <a:spcAft>
                <a:spcPct val="0"/>
              </a:spcAft>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9pPr>
          </a:lstStyle>
          <a:p>
            <a:r>
              <a:rPr lang="en-US" sz="1800" b="1" i="1" dirty="0">
                <a:solidFill>
                  <a:srgbClr val="000000"/>
                </a:solidFill>
                <a:latin typeface="Arial" charset="0"/>
              </a:rPr>
              <a:t>                                     t</a:t>
            </a:r>
            <a:r>
              <a:rPr lang="en-US" sz="1800" b="1" dirty="0">
                <a:solidFill>
                  <a:srgbClr val="000000"/>
                </a:solidFill>
                <a:latin typeface="Arial" charset="0"/>
              </a:rPr>
              <a:t> </a:t>
            </a:r>
            <a:r>
              <a:rPr lang="en-US" sz="1800" b="1" dirty="0" smtClean="0">
                <a:solidFill>
                  <a:srgbClr val="000000"/>
                </a:solidFill>
                <a:latin typeface="Arial" charset="0"/>
              </a:rPr>
              <a:t>distribution</a:t>
            </a:r>
            <a:r>
              <a:rPr lang="en-US" sz="1800" b="1" dirty="0">
                <a:solidFill>
                  <a:srgbClr val="000000"/>
                </a:solidFill>
                <a:latin typeface="Arial" charset="0"/>
              </a:rPr>
              <a:t>: </a:t>
            </a:r>
            <a:r>
              <a:rPr lang="en-US" sz="1800" b="1" dirty="0" smtClean="0">
                <a:solidFill>
                  <a:srgbClr val="000000"/>
                </a:solidFill>
                <a:latin typeface="Arial" charset="0"/>
              </a:rPr>
              <a:t>critical </a:t>
            </a:r>
            <a:r>
              <a:rPr lang="en-US" sz="1800" b="1" dirty="0">
                <a:solidFill>
                  <a:srgbClr val="000000"/>
                </a:solidFill>
                <a:latin typeface="Arial" charset="0"/>
              </a:rPr>
              <a:t>values of </a:t>
            </a:r>
            <a:r>
              <a:rPr lang="en-US" sz="1800" b="1" i="1" dirty="0">
                <a:solidFill>
                  <a:srgbClr val="000000"/>
                </a:solidFill>
                <a:latin typeface="Arial" charset="0"/>
              </a:rPr>
              <a:t>t</a:t>
            </a:r>
          </a:p>
          <a:p>
            <a:endParaRPr lang="en-US" sz="900" b="1" dirty="0">
              <a:solidFill>
                <a:srgbClr val="000000"/>
              </a:solidFill>
              <a:latin typeface="Arial" charset="0"/>
            </a:endParaRPr>
          </a:p>
          <a:p>
            <a:r>
              <a:rPr lang="en-US" sz="1800" b="1" dirty="0">
                <a:solidFill>
                  <a:srgbClr val="000000"/>
                </a:solidFill>
                <a:latin typeface="Arial" charset="0"/>
              </a:rPr>
              <a:t>Degrees of  Two-sided test     10%         5%        2%          1%       0.2%      0.1%</a:t>
            </a:r>
          </a:p>
          <a:p>
            <a:r>
              <a:rPr lang="en-US" sz="1800" b="1" dirty="0">
                <a:solidFill>
                  <a:srgbClr val="000000"/>
                </a:solidFill>
                <a:latin typeface="Arial" charset="0"/>
              </a:rPr>
              <a:t>  freedom     One-sided test       5%      2.5%        1%       0.5%      0.1%     0.05%</a:t>
            </a:r>
          </a:p>
          <a:p>
            <a:endParaRPr lang="en-US" sz="600" b="1" dirty="0">
              <a:solidFill>
                <a:srgbClr val="000000"/>
              </a:solidFill>
              <a:latin typeface="Arial" charset="0"/>
            </a:endParaRPr>
          </a:p>
          <a:p>
            <a:r>
              <a:rPr lang="en-US" sz="1800" b="1" dirty="0">
                <a:solidFill>
                  <a:srgbClr val="000000"/>
                </a:solidFill>
                <a:latin typeface="Arial" charset="0"/>
              </a:rPr>
              <a:t>	1	6.314	12.706	31.821	63.657	318.31	636.62</a:t>
            </a:r>
          </a:p>
          <a:p>
            <a:r>
              <a:rPr lang="en-US" sz="1800" b="1" dirty="0">
                <a:solidFill>
                  <a:srgbClr val="000000"/>
                </a:solidFill>
                <a:latin typeface="Arial" charset="0"/>
              </a:rPr>
              <a:t>	2	2.920	4.303	6.965	9.925	22.327	31.598</a:t>
            </a:r>
          </a:p>
          <a:p>
            <a:r>
              <a:rPr lang="en-US" sz="1800" b="1" dirty="0">
                <a:solidFill>
                  <a:srgbClr val="000000"/>
                </a:solidFill>
                <a:latin typeface="Arial" charset="0"/>
              </a:rPr>
              <a:t>	3	2.353	3.182	4.541	5.841	10.214	12.924</a:t>
            </a:r>
          </a:p>
          <a:p>
            <a:r>
              <a:rPr lang="en-US" sz="1800" b="1" dirty="0">
                <a:solidFill>
                  <a:srgbClr val="000000"/>
                </a:solidFill>
                <a:latin typeface="Arial" charset="0"/>
              </a:rPr>
              <a:t>	4	2.132	2.776	3.747	4.604	7.173	8.610</a:t>
            </a:r>
          </a:p>
          <a:p>
            <a:r>
              <a:rPr lang="en-US" sz="1800" b="1" dirty="0">
                <a:solidFill>
                  <a:srgbClr val="000000"/>
                </a:solidFill>
                <a:latin typeface="Arial" charset="0"/>
              </a:rPr>
              <a:t>	5	2.015	2.571	3.365	4.032	5.893	6.869</a:t>
            </a:r>
          </a:p>
          <a:p>
            <a:r>
              <a:rPr lang="en-US" sz="1800" b="1" dirty="0">
                <a:solidFill>
                  <a:srgbClr val="000000"/>
                </a:solidFill>
                <a:latin typeface="Arial" charset="0"/>
              </a:rPr>
              <a:t>	…	…	…	…	…	…	…</a:t>
            </a:r>
          </a:p>
          <a:p>
            <a:r>
              <a:rPr lang="en-US" sz="1800" b="1" dirty="0">
                <a:solidFill>
                  <a:srgbClr val="000000"/>
                </a:solidFill>
                <a:latin typeface="Arial" charset="0"/>
              </a:rPr>
              <a:t>	…	…	…	…	…	…	…</a:t>
            </a:r>
          </a:p>
          <a:p>
            <a:r>
              <a:rPr lang="en-US" sz="1800" dirty="0">
                <a:solidFill>
                  <a:srgbClr val="000000"/>
                </a:solidFill>
                <a:latin typeface="Arial" charset="0"/>
              </a:rPr>
              <a:t>	</a:t>
            </a:r>
            <a:r>
              <a:rPr lang="en-US" sz="1800" b="1" dirty="0">
                <a:solidFill>
                  <a:srgbClr val="000000"/>
                </a:solidFill>
                <a:latin typeface="Arial" charset="0"/>
              </a:rPr>
              <a:t>18	1.734	2.101	2.552	2.878	3.610	3.922</a:t>
            </a:r>
          </a:p>
          <a:p>
            <a:r>
              <a:rPr lang="en-US" sz="1800" b="1" dirty="0">
                <a:solidFill>
                  <a:srgbClr val="000000"/>
                </a:solidFill>
                <a:latin typeface="Arial" charset="0"/>
              </a:rPr>
              <a:t>	19	1.729	2.093	2.539	2.861	3.579	3.883</a:t>
            </a:r>
          </a:p>
          <a:p>
            <a:r>
              <a:rPr lang="en-US" sz="1800" b="1" dirty="0">
                <a:solidFill>
                  <a:srgbClr val="000000"/>
                </a:solidFill>
                <a:latin typeface="Arial" charset="0"/>
              </a:rPr>
              <a:t>	20	1.725	2.086	2.528	2.845	3.552	3.850</a:t>
            </a:r>
          </a:p>
          <a:p>
            <a:r>
              <a:rPr lang="en-US" sz="1800" b="1" dirty="0">
                <a:solidFill>
                  <a:srgbClr val="000000"/>
                </a:solidFill>
                <a:latin typeface="Arial" charset="0"/>
              </a:rPr>
              <a:t>	…	…	…	…	…	…	…</a:t>
            </a:r>
          </a:p>
          <a:p>
            <a:r>
              <a:rPr lang="en-US" sz="1800" b="1" dirty="0">
                <a:solidFill>
                  <a:srgbClr val="000000"/>
                </a:solidFill>
                <a:latin typeface="Arial" charset="0"/>
              </a:rPr>
              <a:t>	…	…	…	…	…	…	…</a:t>
            </a:r>
          </a:p>
          <a:p>
            <a:r>
              <a:rPr lang="en-US" sz="1800" b="1" dirty="0">
                <a:solidFill>
                  <a:srgbClr val="000000"/>
                </a:solidFill>
                <a:latin typeface="Arial" charset="0"/>
              </a:rPr>
              <a:t>	600	1.647	1.964	2.333	2.584	3.104	3.307</a:t>
            </a:r>
          </a:p>
          <a:p>
            <a:r>
              <a:rPr lang="en-US" sz="1800" b="1" dirty="0">
                <a:solidFill>
                  <a:srgbClr val="000000"/>
                </a:solidFill>
                <a:latin typeface="Arial" charset="0"/>
              </a:rPr>
              <a:t>		1.645	1.960	2.326	2.576	3.090	3.291</a:t>
            </a:r>
          </a:p>
        </p:txBody>
      </p:sp>
      <p:sp>
        <p:nvSpPr>
          <p:cNvPr id="20" name="Line 6"/>
          <p:cNvSpPr>
            <a:spLocks noChangeShapeType="1"/>
          </p:cNvSpPr>
          <p:nvPr/>
        </p:nvSpPr>
        <p:spPr bwMode="auto">
          <a:xfrm>
            <a:off x="21600" y="1584000"/>
            <a:ext cx="9100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graphicFrame>
        <p:nvGraphicFramePr>
          <p:cNvPr id="15" name="Object 17"/>
          <p:cNvGraphicFramePr>
            <a:graphicFrameLocks noChangeAspect="1"/>
          </p:cNvGraphicFramePr>
          <p:nvPr>
            <p:extLst>
              <p:ext uri="{D42A27DB-BD31-4B8C-83A1-F6EECF244321}">
                <p14:modId xmlns:p14="http://schemas.microsoft.com/office/powerpoint/2010/main" val="488727382"/>
              </p:ext>
            </p:extLst>
          </p:nvPr>
        </p:nvGraphicFramePr>
        <p:xfrm>
          <a:off x="801688" y="5233988"/>
          <a:ext cx="265112" cy="190500"/>
        </p:xfrm>
        <a:graphic>
          <a:graphicData uri="http://schemas.openxmlformats.org/presentationml/2006/ole">
            <mc:AlternateContent xmlns:mc="http://schemas.openxmlformats.org/markup-compatibility/2006">
              <mc:Choice xmlns:v="urn:schemas-microsoft-com:vml" Requires="v">
                <p:oleObj spid="_x0000_s198675" name="Equation" r:id="rId3" imgW="266400" imgH="190440" progId="Equation.3">
                  <p:embed/>
                </p:oleObj>
              </mc:Choice>
              <mc:Fallback>
                <p:oleObj name="Equation" r:id="rId3" imgW="266400" imgH="1904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1688" y="5233988"/>
                        <a:ext cx="265112" cy="190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t>Note that as the number of degrees of freedom becomes large, the critical value converges on 1.96, the critical value for the normal distribution.  This is because the </a:t>
            </a:r>
            <a:r>
              <a:rPr lang="en-GB" sz="1500" b="1" i="1"/>
              <a:t>t</a:t>
            </a:r>
            <a:r>
              <a:rPr lang="en-GB" sz="1500" b="1"/>
              <a:t> distribution converges on the normal distribution.</a:t>
            </a:r>
            <a:endParaRPr lang="en-GB" sz="1500" b="1">
              <a:latin typeface="Times New Roman" pitchFamily="18" charset="0"/>
            </a:endParaRPr>
          </a:p>
        </p:txBody>
      </p:sp>
    </p:spTree>
    <p:extLst>
      <p:ext uri="{BB962C8B-B14F-4D97-AF65-F5344CB8AC3E}">
        <p14:creationId xmlns:p14="http://schemas.microsoft.com/office/powerpoint/2010/main" val="90408499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5"/>
          <p:cNvSpPr>
            <a:spLocks noChangeArrowheads="1"/>
          </p:cNvSpPr>
          <p:nvPr/>
        </p:nvSpPr>
        <p:spPr bwMode="auto">
          <a:xfrm>
            <a:off x="510075" y="800100"/>
            <a:ext cx="8121600" cy="440055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2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58745" name="Text Box 2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24</a:t>
            </a:r>
          </a:p>
        </p:txBody>
      </p:sp>
      <p:sp>
        <p:nvSpPr>
          <p:cNvPr id="158764" name="Text Box 4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dirty="0"/>
              <a:t>Hence, referring back to the summary of the test procedure,</a:t>
            </a:r>
            <a:endParaRPr lang="en-GB" sz="1500" b="1" dirty="0">
              <a:latin typeface="Times New Roman" pitchFamily="18" charset="0"/>
            </a:endParaRPr>
          </a:p>
        </p:txBody>
      </p:sp>
      <p:sp>
        <p:nvSpPr>
          <p:cNvPr id="2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7"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i="1" dirty="0"/>
              <a:t>t</a:t>
            </a:r>
            <a:r>
              <a:rPr lang="en-GB" sz="1800" b="1" dirty="0"/>
              <a:t> TEST OF A HYPOTHESIS RELATING TO A POPULATION MEAN</a:t>
            </a:r>
            <a:endParaRPr lang="en-GB" sz="1600" dirty="0">
              <a:latin typeface="Times New Roman" pitchFamily="18" charset="0"/>
            </a:endParaRPr>
          </a:p>
        </p:txBody>
      </p:sp>
      <p:sp>
        <p:nvSpPr>
          <p:cNvPr id="29" name="Text Box 9"/>
          <p:cNvSpPr txBox="1">
            <a:spLocks noChangeArrowheads="1"/>
          </p:cNvSpPr>
          <p:nvPr/>
        </p:nvSpPr>
        <p:spPr bwMode="auto">
          <a:xfrm>
            <a:off x="1238250" y="1695450"/>
            <a:ext cx="2771775"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l">
              <a:spcBef>
                <a:spcPct val="50000"/>
              </a:spcBef>
            </a:pPr>
            <a:r>
              <a:rPr lang="en-GB" sz="1800" b="1" dirty="0"/>
              <a:t>discrepancy between hypothetical value and sample estimate, in terms of </a:t>
            </a:r>
            <a:r>
              <a:rPr lang="en-GB" sz="1800" b="1" dirty="0" err="1"/>
              <a:t>s.d.</a:t>
            </a:r>
            <a:r>
              <a:rPr lang="en-GB" sz="1800" b="1" dirty="0"/>
              <a:t>:</a:t>
            </a:r>
          </a:p>
        </p:txBody>
      </p:sp>
      <p:sp>
        <p:nvSpPr>
          <p:cNvPr id="30" name="Text Box 10"/>
          <p:cNvSpPr txBox="1">
            <a:spLocks noChangeArrowheads="1"/>
          </p:cNvSpPr>
          <p:nvPr/>
        </p:nvSpPr>
        <p:spPr bwMode="auto">
          <a:xfrm>
            <a:off x="1236675" y="3914775"/>
            <a:ext cx="2819400" cy="960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25000"/>
              </a:spcBef>
            </a:pPr>
            <a:r>
              <a:rPr lang="en-GB" sz="1800" b="1" dirty="0"/>
              <a:t>5% significance test:</a:t>
            </a:r>
          </a:p>
          <a:p>
            <a:pPr algn="l">
              <a:spcBef>
                <a:spcPct val="25000"/>
              </a:spcBef>
            </a:pPr>
            <a:r>
              <a:rPr lang="en-GB" sz="1800" b="1" dirty="0"/>
              <a:t>reject </a:t>
            </a:r>
            <a:r>
              <a:rPr lang="en-GB" sz="1800" b="1" i="1" dirty="0"/>
              <a:t>H</a:t>
            </a:r>
            <a:r>
              <a:rPr lang="en-GB" sz="1800" b="1" baseline="-25000" dirty="0"/>
              <a:t>0</a:t>
            </a:r>
            <a:r>
              <a:rPr lang="en-GB" sz="1800" b="1" dirty="0"/>
              <a:t>: </a:t>
            </a:r>
            <a:r>
              <a:rPr lang="en-GB" sz="1800" b="1" i="1" dirty="0">
                <a:latin typeface="Symbol" pitchFamily="18" charset="2"/>
              </a:rPr>
              <a:t>m</a:t>
            </a:r>
            <a:r>
              <a:rPr lang="en-GB" sz="1800" b="1" dirty="0"/>
              <a:t> = </a:t>
            </a:r>
            <a:r>
              <a:rPr lang="en-GB" sz="1800" b="1" i="1" dirty="0">
                <a:latin typeface="Symbol" pitchFamily="18" charset="2"/>
              </a:rPr>
              <a:t>m</a:t>
            </a:r>
            <a:r>
              <a:rPr lang="en-GB" sz="1800" b="1" baseline="-25000" dirty="0"/>
              <a:t>0</a:t>
            </a:r>
            <a:r>
              <a:rPr lang="en-GB" sz="1800" b="1" dirty="0"/>
              <a:t>  if</a:t>
            </a:r>
          </a:p>
          <a:p>
            <a:pPr algn="l">
              <a:spcBef>
                <a:spcPct val="25000"/>
              </a:spcBef>
            </a:pPr>
            <a:r>
              <a:rPr lang="en-GB" sz="1800" b="1" i="1" dirty="0"/>
              <a:t>z</a:t>
            </a:r>
            <a:r>
              <a:rPr lang="en-GB" sz="1800" b="1" dirty="0"/>
              <a:t> &gt; 1.96  or  </a:t>
            </a:r>
            <a:r>
              <a:rPr lang="en-GB" sz="1800" b="1" i="1" dirty="0"/>
              <a:t>z</a:t>
            </a:r>
            <a:r>
              <a:rPr lang="en-GB" sz="1800" b="1" dirty="0"/>
              <a:t> &lt; </a:t>
            </a:r>
            <a:r>
              <a:rPr lang="en-GB" sz="1800" b="1" dirty="0">
                <a:cs typeface="Times New Roman" pitchFamily="18" charset="0"/>
              </a:rPr>
              <a:t>–</a:t>
            </a:r>
            <a:r>
              <a:rPr lang="en-GB" sz="1800" b="1" dirty="0"/>
              <a:t>1.96</a:t>
            </a:r>
          </a:p>
        </p:txBody>
      </p:sp>
      <p:sp>
        <p:nvSpPr>
          <p:cNvPr id="31" name="Text Box 13"/>
          <p:cNvSpPr txBox="1">
            <a:spLocks noChangeArrowheads="1"/>
          </p:cNvSpPr>
          <p:nvPr/>
        </p:nvSpPr>
        <p:spPr bwMode="auto">
          <a:xfrm>
            <a:off x="5295900" y="1695600"/>
            <a:ext cx="2772000" cy="110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GB" sz="1800" b="1" dirty="0"/>
              <a:t>discrepancy between hypothetical value and sample estimate, in terms of </a:t>
            </a:r>
            <a:r>
              <a:rPr lang="en-GB" sz="1800" b="1" dirty="0" err="1"/>
              <a:t>s.e.</a:t>
            </a:r>
            <a:r>
              <a:rPr lang="en-GB" sz="1800" b="1" dirty="0"/>
              <a:t>:</a:t>
            </a:r>
          </a:p>
        </p:txBody>
      </p:sp>
      <p:graphicFrame>
        <p:nvGraphicFramePr>
          <p:cNvPr id="33" name="Object 18"/>
          <p:cNvGraphicFramePr>
            <a:graphicFrameLocks noChangeAspect="1"/>
          </p:cNvGraphicFramePr>
          <p:nvPr>
            <p:extLst>
              <p:ext uri="{D42A27DB-BD31-4B8C-83A1-F6EECF244321}">
                <p14:modId xmlns:p14="http://schemas.microsoft.com/office/powerpoint/2010/main" val="1676771688"/>
              </p:ext>
            </p:extLst>
          </p:nvPr>
        </p:nvGraphicFramePr>
        <p:xfrm>
          <a:off x="1806575" y="3063875"/>
          <a:ext cx="1079500" cy="558800"/>
        </p:xfrm>
        <a:graphic>
          <a:graphicData uri="http://schemas.openxmlformats.org/presentationml/2006/ole">
            <mc:AlternateContent xmlns:mc="http://schemas.openxmlformats.org/markup-compatibility/2006">
              <mc:Choice xmlns:v="urn:schemas-microsoft-com:vml" Requires="v">
                <p:oleObj spid="_x0000_s158805" name="Equation" r:id="rId3" imgW="1079280" imgH="558720" progId="Equation.3">
                  <p:embed/>
                </p:oleObj>
              </mc:Choice>
              <mc:Fallback>
                <p:oleObj name="Equation" r:id="rId3" imgW="1079280" imgH="55872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06575" y="3063875"/>
                        <a:ext cx="1079500" cy="558800"/>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4" name="Line 19"/>
          <p:cNvSpPr>
            <a:spLocks noChangeShapeType="1"/>
          </p:cNvSpPr>
          <p:nvPr/>
        </p:nvSpPr>
        <p:spPr bwMode="auto">
          <a:xfrm>
            <a:off x="2252663" y="3089275"/>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aphicFrame>
        <p:nvGraphicFramePr>
          <p:cNvPr id="35" name="Object 20"/>
          <p:cNvGraphicFramePr>
            <a:graphicFrameLocks noChangeAspect="1"/>
          </p:cNvGraphicFramePr>
          <p:nvPr>
            <p:extLst>
              <p:ext uri="{D42A27DB-BD31-4B8C-83A1-F6EECF244321}">
                <p14:modId xmlns:p14="http://schemas.microsoft.com/office/powerpoint/2010/main" val="2498378775"/>
              </p:ext>
            </p:extLst>
          </p:nvPr>
        </p:nvGraphicFramePr>
        <p:xfrm>
          <a:off x="5886450" y="3063600"/>
          <a:ext cx="1066800" cy="558800"/>
        </p:xfrm>
        <a:graphic>
          <a:graphicData uri="http://schemas.openxmlformats.org/presentationml/2006/ole">
            <mc:AlternateContent xmlns:mc="http://schemas.openxmlformats.org/markup-compatibility/2006">
              <mc:Choice xmlns:v="urn:schemas-microsoft-com:vml" Requires="v">
                <p:oleObj spid="_x0000_s158806" name="Equation" r:id="rId5" imgW="1066680" imgH="558720" progId="Equation.3">
                  <p:embed/>
                </p:oleObj>
              </mc:Choice>
              <mc:Fallback>
                <p:oleObj name="Equation" r:id="rId5" imgW="1066680" imgH="55872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86450" y="3063600"/>
                        <a:ext cx="1066800" cy="558800"/>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6" name="Line 21"/>
          <p:cNvSpPr>
            <a:spLocks noChangeShapeType="1"/>
          </p:cNvSpPr>
          <p:nvPr/>
        </p:nvSpPr>
        <p:spPr bwMode="auto">
          <a:xfrm>
            <a:off x="6310313" y="3089275"/>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7" name="Rectangle 36"/>
          <p:cNvSpPr/>
          <p:nvPr/>
        </p:nvSpPr>
        <p:spPr>
          <a:xfrm>
            <a:off x="554400" y="842399"/>
            <a:ext cx="8035200" cy="595875"/>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Line 6"/>
          <p:cNvSpPr>
            <a:spLocks noChangeShapeType="1"/>
          </p:cNvSpPr>
          <p:nvPr/>
        </p:nvSpPr>
        <p:spPr bwMode="auto">
          <a:xfrm>
            <a:off x="532800" y="1440000"/>
            <a:ext cx="80784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39" name="Text Box 8"/>
          <p:cNvSpPr txBox="1">
            <a:spLocks noChangeArrowheads="1"/>
          </p:cNvSpPr>
          <p:nvPr/>
        </p:nvSpPr>
        <p:spPr bwMode="auto">
          <a:xfrm>
            <a:off x="1390650" y="923925"/>
            <a:ext cx="2514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800" b="1" dirty="0" err="1"/>
              <a:t>s.d.</a:t>
            </a:r>
            <a:r>
              <a:rPr lang="en-GB" sz="1800" b="1" dirty="0"/>
              <a:t> of </a:t>
            </a:r>
            <a:r>
              <a:rPr lang="en-GB" sz="1800" b="1" i="1" dirty="0"/>
              <a:t>X</a:t>
            </a:r>
            <a:r>
              <a:rPr lang="en-GB" sz="1800" b="1" dirty="0"/>
              <a:t> known</a:t>
            </a:r>
            <a:endParaRPr lang="en-GB" sz="1800" dirty="0"/>
          </a:p>
        </p:txBody>
      </p:sp>
      <p:sp>
        <p:nvSpPr>
          <p:cNvPr id="40" name="Text Box 12"/>
          <p:cNvSpPr txBox="1">
            <a:spLocks noChangeArrowheads="1"/>
          </p:cNvSpPr>
          <p:nvPr/>
        </p:nvSpPr>
        <p:spPr bwMode="auto">
          <a:xfrm>
            <a:off x="5467350" y="925200"/>
            <a:ext cx="2895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800" b="1" dirty="0" err="1"/>
              <a:t>s.d.</a:t>
            </a:r>
            <a:r>
              <a:rPr lang="en-GB" sz="1800" b="1" dirty="0"/>
              <a:t> of </a:t>
            </a:r>
            <a:r>
              <a:rPr lang="en-GB" sz="1800" b="1" i="1" dirty="0"/>
              <a:t>X</a:t>
            </a:r>
            <a:r>
              <a:rPr lang="en-GB" sz="1800" b="1" dirty="0"/>
              <a:t> not known</a:t>
            </a:r>
            <a:endParaRPr lang="en-GB" sz="1800" dirty="0"/>
          </a:p>
        </p:txBody>
      </p:sp>
      <p:sp>
        <p:nvSpPr>
          <p:cNvPr id="41" name="Line 15"/>
          <p:cNvSpPr>
            <a:spLocks noChangeShapeType="1"/>
          </p:cNvSpPr>
          <p:nvPr/>
        </p:nvSpPr>
        <p:spPr bwMode="auto">
          <a:xfrm>
            <a:off x="2265363" y="1006475"/>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2" name="Line 16"/>
          <p:cNvSpPr>
            <a:spLocks noChangeShapeType="1"/>
          </p:cNvSpPr>
          <p:nvPr/>
        </p:nvSpPr>
        <p:spPr bwMode="auto">
          <a:xfrm>
            <a:off x="6342063" y="1008000"/>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3" name="Line 6"/>
          <p:cNvSpPr>
            <a:spLocks noChangeShapeType="1"/>
          </p:cNvSpPr>
          <p:nvPr/>
        </p:nvSpPr>
        <p:spPr bwMode="auto">
          <a:xfrm>
            <a:off x="4572000" y="820800"/>
            <a:ext cx="0" cy="43560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4" name="Rectangle 2"/>
          <p:cNvSpPr>
            <a:spLocks noChangeArrowheads="1"/>
          </p:cNvSpPr>
          <p:nvPr/>
        </p:nvSpPr>
        <p:spPr bwMode="auto">
          <a:xfrm>
            <a:off x="5218113" y="4573588"/>
            <a:ext cx="2116137" cy="3603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2" name="Text Box 14"/>
          <p:cNvSpPr txBox="1">
            <a:spLocks noChangeArrowheads="1"/>
          </p:cNvSpPr>
          <p:nvPr/>
        </p:nvSpPr>
        <p:spPr bwMode="auto">
          <a:xfrm>
            <a:off x="5295600" y="3914775"/>
            <a:ext cx="2819400" cy="960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25000"/>
              </a:spcBef>
            </a:pPr>
            <a:r>
              <a:rPr lang="en-GB" sz="1800" b="1" dirty="0"/>
              <a:t>5% significance test:</a:t>
            </a:r>
          </a:p>
          <a:p>
            <a:pPr algn="l">
              <a:spcBef>
                <a:spcPct val="25000"/>
              </a:spcBef>
            </a:pPr>
            <a:r>
              <a:rPr lang="en-GB" sz="1800" b="1" dirty="0"/>
              <a:t>reject </a:t>
            </a:r>
            <a:r>
              <a:rPr lang="en-GB" sz="1800" b="1" i="1" dirty="0"/>
              <a:t>H</a:t>
            </a:r>
            <a:r>
              <a:rPr lang="en-GB" sz="1800" b="1" baseline="-25000" dirty="0"/>
              <a:t>0</a:t>
            </a:r>
            <a:r>
              <a:rPr lang="en-GB" sz="1800" b="1" dirty="0"/>
              <a:t>: </a:t>
            </a:r>
            <a:r>
              <a:rPr lang="en-GB" sz="1800" b="1" i="1" dirty="0">
                <a:latin typeface="Symbol" pitchFamily="18" charset="2"/>
              </a:rPr>
              <a:t>m</a:t>
            </a:r>
            <a:r>
              <a:rPr lang="en-GB" sz="1800" b="1" dirty="0"/>
              <a:t> = </a:t>
            </a:r>
            <a:r>
              <a:rPr lang="en-GB" sz="1800" b="1" i="1" dirty="0">
                <a:latin typeface="Symbol" pitchFamily="18" charset="2"/>
              </a:rPr>
              <a:t>m</a:t>
            </a:r>
            <a:r>
              <a:rPr lang="en-GB" sz="1800" b="1" baseline="-25000" dirty="0"/>
              <a:t>0</a:t>
            </a:r>
            <a:r>
              <a:rPr lang="en-GB" sz="1800" b="1" dirty="0"/>
              <a:t>  if</a:t>
            </a:r>
          </a:p>
          <a:p>
            <a:pPr algn="l">
              <a:spcBef>
                <a:spcPct val="25000"/>
              </a:spcBef>
            </a:pPr>
            <a:r>
              <a:rPr lang="en-GB" sz="1800" b="1" i="1" dirty="0"/>
              <a:t>t</a:t>
            </a:r>
            <a:r>
              <a:rPr lang="en-GB" sz="1800" b="1" dirty="0"/>
              <a:t> &gt; </a:t>
            </a:r>
            <a:r>
              <a:rPr lang="en-GB" sz="1800" b="1" i="1" dirty="0" err="1"/>
              <a:t>t</a:t>
            </a:r>
            <a:r>
              <a:rPr lang="en-GB" sz="1800" b="1" baseline="-25000" dirty="0" err="1"/>
              <a:t>crit</a:t>
            </a:r>
            <a:r>
              <a:rPr lang="en-GB" sz="1800" b="1" dirty="0"/>
              <a:t>  or  </a:t>
            </a:r>
            <a:r>
              <a:rPr lang="en-GB" sz="1800" b="1" i="1" dirty="0"/>
              <a:t>t</a:t>
            </a:r>
            <a:r>
              <a:rPr lang="en-GB" sz="1800" b="1" dirty="0"/>
              <a:t> &lt; </a:t>
            </a:r>
            <a:r>
              <a:rPr lang="en-GB" sz="1800" b="1" dirty="0">
                <a:cs typeface="Times New Roman" pitchFamily="18" charset="0"/>
              </a:rPr>
              <a:t>–</a:t>
            </a:r>
            <a:r>
              <a:rPr lang="en-GB" sz="1800" b="1" i="1" dirty="0" err="1"/>
              <a:t>t</a:t>
            </a:r>
            <a:r>
              <a:rPr lang="en-GB" sz="1800" b="1" baseline="-25000" dirty="0" err="1"/>
              <a:t>crit</a:t>
            </a:r>
            <a:endParaRPr lang="en-GB" sz="1800" b="1" baseline="-250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5"/>
          <p:cNvSpPr>
            <a:spLocks noChangeArrowheads="1"/>
          </p:cNvSpPr>
          <p:nvPr/>
        </p:nvSpPr>
        <p:spPr bwMode="auto">
          <a:xfrm>
            <a:off x="510075" y="800100"/>
            <a:ext cx="8121600" cy="440055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2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90469"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25</a:t>
            </a:r>
          </a:p>
        </p:txBody>
      </p:sp>
      <p:sp>
        <p:nvSpPr>
          <p:cNvPr id="190487" name="Text Box 2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dirty="0" smtClean="0"/>
              <a:t>when </a:t>
            </a:r>
            <a:r>
              <a:rPr lang="en-GB" sz="1500" b="1" i="1" dirty="0" smtClean="0"/>
              <a:t>n</a:t>
            </a:r>
            <a:r>
              <a:rPr lang="en-GB" sz="1500" b="1" dirty="0" smtClean="0"/>
              <a:t> = 20 and so degrees of freedom = 19, we </a:t>
            </a:r>
            <a:r>
              <a:rPr lang="en-GB" sz="1500" b="1" dirty="0"/>
              <a:t>should reject the null hypothesis </a:t>
            </a:r>
            <a:r>
              <a:rPr lang="en-GB" sz="1500" b="1" dirty="0" smtClean="0"/>
              <a:t>at the 5% significance level if </a:t>
            </a:r>
            <a:r>
              <a:rPr lang="en-GB" sz="1500" b="1" dirty="0"/>
              <a:t>the absolute value of </a:t>
            </a:r>
            <a:r>
              <a:rPr lang="en-GB" sz="1500" b="1" i="1" dirty="0"/>
              <a:t>t</a:t>
            </a:r>
            <a:r>
              <a:rPr lang="en-GB" sz="1500" b="1" dirty="0"/>
              <a:t> is greater than 2.093.</a:t>
            </a:r>
            <a:endParaRPr lang="en-GB" sz="1500" b="1" dirty="0">
              <a:latin typeface="Times New Roman" pitchFamily="18" charset="0"/>
            </a:endParaRPr>
          </a:p>
        </p:txBody>
      </p:sp>
      <p:sp>
        <p:nvSpPr>
          <p:cNvPr id="2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7"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i="1" dirty="0"/>
              <a:t>t</a:t>
            </a:r>
            <a:r>
              <a:rPr lang="en-GB" sz="1800" b="1" dirty="0"/>
              <a:t> TEST OF A HYPOTHESIS RELATING TO A POPULATION MEAN</a:t>
            </a:r>
            <a:endParaRPr lang="en-GB" sz="1600" dirty="0">
              <a:latin typeface="Times New Roman" pitchFamily="18" charset="0"/>
            </a:endParaRPr>
          </a:p>
        </p:txBody>
      </p:sp>
      <p:sp>
        <p:nvSpPr>
          <p:cNvPr id="29" name="Text Box 9"/>
          <p:cNvSpPr txBox="1">
            <a:spLocks noChangeArrowheads="1"/>
          </p:cNvSpPr>
          <p:nvPr/>
        </p:nvSpPr>
        <p:spPr bwMode="auto">
          <a:xfrm>
            <a:off x="1238250" y="1695450"/>
            <a:ext cx="2771775"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l">
              <a:spcBef>
                <a:spcPct val="50000"/>
              </a:spcBef>
            </a:pPr>
            <a:r>
              <a:rPr lang="en-GB" sz="1800" b="1" dirty="0"/>
              <a:t>discrepancy between hypothetical value and sample estimate, in terms of </a:t>
            </a:r>
            <a:r>
              <a:rPr lang="en-GB" sz="1800" b="1" dirty="0" err="1"/>
              <a:t>s.d.</a:t>
            </a:r>
            <a:r>
              <a:rPr lang="en-GB" sz="1800" b="1" dirty="0"/>
              <a:t>:</a:t>
            </a:r>
          </a:p>
        </p:txBody>
      </p:sp>
      <p:sp>
        <p:nvSpPr>
          <p:cNvPr id="30" name="Text Box 10"/>
          <p:cNvSpPr txBox="1">
            <a:spLocks noChangeArrowheads="1"/>
          </p:cNvSpPr>
          <p:nvPr/>
        </p:nvSpPr>
        <p:spPr bwMode="auto">
          <a:xfrm>
            <a:off x="1236675" y="3914775"/>
            <a:ext cx="2819400" cy="960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25000"/>
              </a:spcBef>
            </a:pPr>
            <a:r>
              <a:rPr lang="en-GB" sz="1800" b="1" dirty="0"/>
              <a:t>5% significance test:</a:t>
            </a:r>
          </a:p>
          <a:p>
            <a:pPr algn="l">
              <a:spcBef>
                <a:spcPct val="25000"/>
              </a:spcBef>
            </a:pPr>
            <a:r>
              <a:rPr lang="en-GB" sz="1800" b="1" dirty="0"/>
              <a:t>reject </a:t>
            </a:r>
            <a:r>
              <a:rPr lang="en-GB" sz="1800" b="1" i="1" dirty="0"/>
              <a:t>H</a:t>
            </a:r>
            <a:r>
              <a:rPr lang="en-GB" sz="1800" b="1" baseline="-25000" dirty="0"/>
              <a:t>0</a:t>
            </a:r>
            <a:r>
              <a:rPr lang="en-GB" sz="1800" b="1" dirty="0"/>
              <a:t>: </a:t>
            </a:r>
            <a:r>
              <a:rPr lang="en-GB" sz="1800" b="1" i="1" dirty="0">
                <a:latin typeface="Symbol" pitchFamily="18" charset="2"/>
              </a:rPr>
              <a:t>m</a:t>
            </a:r>
            <a:r>
              <a:rPr lang="en-GB" sz="1800" b="1" dirty="0"/>
              <a:t> = </a:t>
            </a:r>
            <a:r>
              <a:rPr lang="en-GB" sz="1800" b="1" i="1" dirty="0">
                <a:latin typeface="Symbol" pitchFamily="18" charset="2"/>
              </a:rPr>
              <a:t>m</a:t>
            </a:r>
            <a:r>
              <a:rPr lang="en-GB" sz="1800" b="1" baseline="-25000" dirty="0"/>
              <a:t>0</a:t>
            </a:r>
            <a:r>
              <a:rPr lang="en-GB" sz="1800" b="1" dirty="0"/>
              <a:t>  if</a:t>
            </a:r>
          </a:p>
          <a:p>
            <a:pPr algn="l">
              <a:spcBef>
                <a:spcPct val="25000"/>
              </a:spcBef>
            </a:pPr>
            <a:r>
              <a:rPr lang="en-GB" sz="1800" b="1" i="1" dirty="0"/>
              <a:t>z</a:t>
            </a:r>
            <a:r>
              <a:rPr lang="en-GB" sz="1800" b="1" dirty="0"/>
              <a:t> &gt; 1.96  or  </a:t>
            </a:r>
            <a:r>
              <a:rPr lang="en-GB" sz="1800" b="1" i="1" dirty="0"/>
              <a:t>z</a:t>
            </a:r>
            <a:r>
              <a:rPr lang="en-GB" sz="1800" b="1" dirty="0"/>
              <a:t> &lt; </a:t>
            </a:r>
            <a:r>
              <a:rPr lang="en-GB" sz="1800" b="1" dirty="0">
                <a:cs typeface="Times New Roman" pitchFamily="18" charset="0"/>
              </a:rPr>
              <a:t>–</a:t>
            </a:r>
            <a:r>
              <a:rPr lang="en-GB" sz="1800" b="1" dirty="0"/>
              <a:t>1.96</a:t>
            </a:r>
          </a:p>
        </p:txBody>
      </p:sp>
      <p:sp>
        <p:nvSpPr>
          <p:cNvPr id="31" name="Text Box 13"/>
          <p:cNvSpPr txBox="1">
            <a:spLocks noChangeArrowheads="1"/>
          </p:cNvSpPr>
          <p:nvPr/>
        </p:nvSpPr>
        <p:spPr bwMode="auto">
          <a:xfrm>
            <a:off x="5295900" y="1695600"/>
            <a:ext cx="2772000" cy="110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GB" sz="1800" b="1" dirty="0"/>
              <a:t>discrepancy between hypothetical value and sample estimate, in terms of </a:t>
            </a:r>
            <a:r>
              <a:rPr lang="en-GB" sz="1800" b="1" dirty="0" err="1"/>
              <a:t>s.e.</a:t>
            </a:r>
            <a:r>
              <a:rPr lang="en-GB" sz="1800" b="1" dirty="0"/>
              <a:t>:</a:t>
            </a:r>
          </a:p>
        </p:txBody>
      </p:sp>
      <p:graphicFrame>
        <p:nvGraphicFramePr>
          <p:cNvPr id="32" name="Object 18"/>
          <p:cNvGraphicFramePr>
            <a:graphicFrameLocks noChangeAspect="1"/>
          </p:cNvGraphicFramePr>
          <p:nvPr>
            <p:extLst>
              <p:ext uri="{D42A27DB-BD31-4B8C-83A1-F6EECF244321}">
                <p14:modId xmlns:p14="http://schemas.microsoft.com/office/powerpoint/2010/main" val="868452990"/>
              </p:ext>
            </p:extLst>
          </p:nvPr>
        </p:nvGraphicFramePr>
        <p:xfrm>
          <a:off x="1806575" y="3063875"/>
          <a:ext cx="1079500" cy="558800"/>
        </p:xfrm>
        <a:graphic>
          <a:graphicData uri="http://schemas.openxmlformats.org/presentationml/2006/ole">
            <mc:AlternateContent xmlns:mc="http://schemas.openxmlformats.org/markup-compatibility/2006">
              <mc:Choice xmlns:v="urn:schemas-microsoft-com:vml" Requires="v">
                <p:oleObj spid="_x0000_s190530" name="Equation" r:id="rId3" imgW="1079280" imgH="558720" progId="Equation.3">
                  <p:embed/>
                </p:oleObj>
              </mc:Choice>
              <mc:Fallback>
                <p:oleObj name="Equation" r:id="rId3" imgW="1079280" imgH="55872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06575" y="3063875"/>
                        <a:ext cx="1079500" cy="558800"/>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3" name="Line 19"/>
          <p:cNvSpPr>
            <a:spLocks noChangeShapeType="1"/>
          </p:cNvSpPr>
          <p:nvPr/>
        </p:nvSpPr>
        <p:spPr bwMode="auto">
          <a:xfrm>
            <a:off x="2252663" y="3089275"/>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aphicFrame>
        <p:nvGraphicFramePr>
          <p:cNvPr id="34" name="Object 20"/>
          <p:cNvGraphicFramePr>
            <a:graphicFrameLocks noChangeAspect="1"/>
          </p:cNvGraphicFramePr>
          <p:nvPr>
            <p:extLst>
              <p:ext uri="{D42A27DB-BD31-4B8C-83A1-F6EECF244321}">
                <p14:modId xmlns:p14="http://schemas.microsoft.com/office/powerpoint/2010/main" val="932156243"/>
              </p:ext>
            </p:extLst>
          </p:nvPr>
        </p:nvGraphicFramePr>
        <p:xfrm>
          <a:off x="5886450" y="3063600"/>
          <a:ext cx="1066800" cy="558800"/>
        </p:xfrm>
        <a:graphic>
          <a:graphicData uri="http://schemas.openxmlformats.org/presentationml/2006/ole">
            <mc:AlternateContent xmlns:mc="http://schemas.openxmlformats.org/markup-compatibility/2006">
              <mc:Choice xmlns:v="urn:schemas-microsoft-com:vml" Requires="v">
                <p:oleObj spid="_x0000_s190531" name="Equation" r:id="rId5" imgW="1066680" imgH="558720" progId="Equation.3">
                  <p:embed/>
                </p:oleObj>
              </mc:Choice>
              <mc:Fallback>
                <p:oleObj name="Equation" r:id="rId5" imgW="1066680" imgH="55872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86450" y="3063600"/>
                        <a:ext cx="1066800" cy="558800"/>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 name="Line 21"/>
          <p:cNvSpPr>
            <a:spLocks noChangeShapeType="1"/>
          </p:cNvSpPr>
          <p:nvPr/>
        </p:nvSpPr>
        <p:spPr bwMode="auto">
          <a:xfrm>
            <a:off x="6310313" y="3089275"/>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6" name="Rectangle 35"/>
          <p:cNvSpPr/>
          <p:nvPr/>
        </p:nvSpPr>
        <p:spPr>
          <a:xfrm>
            <a:off x="554400" y="842399"/>
            <a:ext cx="8035200" cy="595875"/>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Line 6"/>
          <p:cNvSpPr>
            <a:spLocks noChangeShapeType="1"/>
          </p:cNvSpPr>
          <p:nvPr/>
        </p:nvSpPr>
        <p:spPr bwMode="auto">
          <a:xfrm>
            <a:off x="532800" y="1440000"/>
            <a:ext cx="80784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38" name="Text Box 8"/>
          <p:cNvSpPr txBox="1">
            <a:spLocks noChangeArrowheads="1"/>
          </p:cNvSpPr>
          <p:nvPr/>
        </p:nvSpPr>
        <p:spPr bwMode="auto">
          <a:xfrm>
            <a:off x="1390650" y="923925"/>
            <a:ext cx="2514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800" b="1" dirty="0" err="1"/>
              <a:t>s.d.</a:t>
            </a:r>
            <a:r>
              <a:rPr lang="en-GB" sz="1800" b="1" dirty="0"/>
              <a:t> of </a:t>
            </a:r>
            <a:r>
              <a:rPr lang="en-GB" sz="1800" b="1" i="1" dirty="0"/>
              <a:t>X</a:t>
            </a:r>
            <a:r>
              <a:rPr lang="en-GB" sz="1800" b="1" dirty="0"/>
              <a:t> known</a:t>
            </a:r>
            <a:endParaRPr lang="en-GB" sz="1800" dirty="0"/>
          </a:p>
        </p:txBody>
      </p:sp>
      <p:sp>
        <p:nvSpPr>
          <p:cNvPr id="39" name="Text Box 12"/>
          <p:cNvSpPr txBox="1">
            <a:spLocks noChangeArrowheads="1"/>
          </p:cNvSpPr>
          <p:nvPr/>
        </p:nvSpPr>
        <p:spPr bwMode="auto">
          <a:xfrm>
            <a:off x="5467350" y="925200"/>
            <a:ext cx="2895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800" b="1" dirty="0" err="1"/>
              <a:t>s.d.</a:t>
            </a:r>
            <a:r>
              <a:rPr lang="en-GB" sz="1800" b="1" dirty="0"/>
              <a:t> of </a:t>
            </a:r>
            <a:r>
              <a:rPr lang="en-GB" sz="1800" b="1" i="1" dirty="0"/>
              <a:t>X</a:t>
            </a:r>
            <a:r>
              <a:rPr lang="en-GB" sz="1800" b="1" dirty="0"/>
              <a:t> not known</a:t>
            </a:r>
            <a:endParaRPr lang="en-GB" sz="1800" dirty="0"/>
          </a:p>
        </p:txBody>
      </p:sp>
      <p:sp>
        <p:nvSpPr>
          <p:cNvPr id="40" name="Line 15"/>
          <p:cNvSpPr>
            <a:spLocks noChangeShapeType="1"/>
          </p:cNvSpPr>
          <p:nvPr/>
        </p:nvSpPr>
        <p:spPr bwMode="auto">
          <a:xfrm>
            <a:off x="2265363" y="1006475"/>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1" name="Line 16"/>
          <p:cNvSpPr>
            <a:spLocks noChangeShapeType="1"/>
          </p:cNvSpPr>
          <p:nvPr/>
        </p:nvSpPr>
        <p:spPr bwMode="auto">
          <a:xfrm>
            <a:off x="6342063" y="1008000"/>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2" name="Line 6"/>
          <p:cNvSpPr>
            <a:spLocks noChangeShapeType="1"/>
          </p:cNvSpPr>
          <p:nvPr/>
        </p:nvSpPr>
        <p:spPr bwMode="auto">
          <a:xfrm>
            <a:off x="4572000" y="820800"/>
            <a:ext cx="0" cy="43560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3" name="Rectangle 2"/>
          <p:cNvSpPr>
            <a:spLocks noChangeArrowheads="1"/>
          </p:cNvSpPr>
          <p:nvPr/>
        </p:nvSpPr>
        <p:spPr bwMode="auto">
          <a:xfrm>
            <a:off x="5218113" y="4573588"/>
            <a:ext cx="2582862" cy="3603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5" name="Text Box 13"/>
          <p:cNvSpPr txBox="1">
            <a:spLocks noChangeArrowheads="1"/>
          </p:cNvSpPr>
          <p:nvPr/>
        </p:nvSpPr>
        <p:spPr bwMode="auto">
          <a:xfrm>
            <a:off x="5295600" y="3914775"/>
            <a:ext cx="2819400" cy="960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25000"/>
              </a:spcBef>
            </a:pPr>
            <a:r>
              <a:rPr lang="en-GB" sz="1800" b="1" dirty="0"/>
              <a:t>5% significance test:</a:t>
            </a:r>
          </a:p>
          <a:p>
            <a:pPr algn="l">
              <a:spcBef>
                <a:spcPct val="25000"/>
              </a:spcBef>
            </a:pPr>
            <a:r>
              <a:rPr lang="en-GB" sz="1800" b="1" dirty="0"/>
              <a:t>reject </a:t>
            </a:r>
            <a:r>
              <a:rPr lang="en-GB" sz="1800" b="1" i="1" dirty="0"/>
              <a:t>H</a:t>
            </a:r>
            <a:r>
              <a:rPr lang="en-GB" sz="1800" b="1" baseline="-25000" dirty="0"/>
              <a:t>0</a:t>
            </a:r>
            <a:r>
              <a:rPr lang="en-GB" sz="1800" b="1" dirty="0"/>
              <a:t>: </a:t>
            </a:r>
            <a:r>
              <a:rPr lang="en-GB" sz="1800" b="1" i="1" dirty="0">
                <a:latin typeface="Symbol" pitchFamily="18" charset="2"/>
              </a:rPr>
              <a:t>m</a:t>
            </a:r>
            <a:r>
              <a:rPr lang="en-GB" sz="1800" b="1" dirty="0"/>
              <a:t> = </a:t>
            </a:r>
            <a:r>
              <a:rPr lang="en-GB" sz="1800" b="1" i="1" dirty="0">
                <a:latin typeface="Symbol" pitchFamily="18" charset="2"/>
              </a:rPr>
              <a:t>m</a:t>
            </a:r>
            <a:r>
              <a:rPr lang="en-GB" sz="1800" b="1" baseline="-25000" dirty="0"/>
              <a:t>0</a:t>
            </a:r>
            <a:r>
              <a:rPr lang="en-GB" sz="1800" b="1" dirty="0"/>
              <a:t>  if</a:t>
            </a:r>
          </a:p>
          <a:p>
            <a:pPr algn="l">
              <a:spcBef>
                <a:spcPct val="25000"/>
              </a:spcBef>
            </a:pPr>
            <a:r>
              <a:rPr lang="en-GB" sz="1800" b="1" i="1" dirty="0"/>
              <a:t>t</a:t>
            </a:r>
            <a:r>
              <a:rPr lang="en-GB" sz="1800" b="1" dirty="0"/>
              <a:t> &gt; 2.093  or  </a:t>
            </a:r>
            <a:r>
              <a:rPr lang="en-GB" sz="1800" b="1" i="1" dirty="0"/>
              <a:t>t</a:t>
            </a:r>
            <a:r>
              <a:rPr lang="en-GB" sz="1800" b="1" dirty="0"/>
              <a:t> &lt; </a:t>
            </a:r>
            <a:r>
              <a:rPr lang="en-GB" sz="1800" b="1" dirty="0">
                <a:cs typeface="Times New Roman" pitchFamily="18" charset="0"/>
              </a:rPr>
              <a:t>–2.093</a:t>
            </a:r>
            <a:endParaRPr lang="en-GB" sz="1800" b="1" baseline="-250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5"/>
          <p:cNvSpPr>
            <a:spLocks noChangeArrowheads="1"/>
          </p:cNvSpPr>
          <p:nvPr/>
        </p:nvSpPr>
        <p:spPr bwMode="auto">
          <a:xfrm>
            <a:off x="0" y="482400"/>
            <a:ext cx="9144000" cy="513720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41329" name="Text Box 1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26</a:t>
            </a:r>
          </a:p>
        </p:txBody>
      </p:sp>
      <p:sp>
        <p:nvSpPr>
          <p:cNvPr id="141331" name="Text Box 1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t>If instead we wished to perform a 1% significance test, we would use the column indicated above.  Note that as the number of degrees of freedom becomes large, the critical value converges to 2.58, the critical value for the normal distribution.</a:t>
            </a:r>
            <a:endParaRPr lang="en-GB" sz="1500" b="1">
              <a:latin typeface="Times New Roman" pitchFamily="18"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i="1" dirty="0"/>
              <a:t>t</a:t>
            </a:r>
            <a:r>
              <a:rPr lang="en-GB" sz="1800" b="1" dirty="0"/>
              <a:t> TEST OF A HYPOTHESIS RELATING TO A POPULATION MEAN</a:t>
            </a:r>
            <a:endParaRPr lang="en-GB" sz="1600" dirty="0">
              <a:latin typeface="Times New Roman" pitchFamily="18" charset="0"/>
            </a:endParaRPr>
          </a:p>
        </p:txBody>
      </p:sp>
      <p:sp>
        <p:nvSpPr>
          <p:cNvPr id="16" name="Rectangle 15"/>
          <p:cNvSpPr/>
          <p:nvPr/>
        </p:nvSpPr>
        <p:spPr>
          <a:xfrm>
            <a:off x="43200" y="525600"/>
            <a:ext cx="9057600" cy="4248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43200" y="950400"/>
            <a:ext cx="9057600" cy="633600"/>
          </a:xfrm>
          <a:prstGeom prst="rect">
            <a:avLst/>
          </a:prstGeom>
          <a:solidFill>
            <a:srgbClr val="E7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Line 6"/>
          <p:cNvSpPr>
            <a:spLocks noChangeShapeType="1"/>
          </p:cNvSpPr>
          <p:nvPr/>
        </p:nvSpPr>
        <p:spPr bwMode="auto">
          <a:xfrm>
            <a:off x="21600" y="950400"/>
            <a:ext cx="9100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41338" name="Rectangle 26"/>
          <p:cNvSpPr>
            <a:spLocks noChangeArrowheads="1"/>
          </p:cNvSpPr>
          <p:nvPr/>
        </p:nvSpPr>
        <p:spPr bwMode="auto">
          <a:xfrm>
            <a:off x="6049963" y="1591200"/>
            <a:ext cx="923925" cy="3994150"/>
          </a:xfrm>
          <a:prstGeom prst="rect">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1337" name="Rectangle 25"/>
          <p:cNvSpPr>
            <a:spLocks noChangeArrowheads="1"/>
          </p:cNvSpPr>
          <p:nvPr/>
        </p:nvSpPr>
        <p:spPr bwMode="auto">
          <a:xfrm>
            <a:off x="6049963" y="982800"/>
            <a:ext cx="923925" cy="274638"/>
          </a:xfrm>
          <a:prstGeom prst="rect">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Text Box 18"/>
          <p:cNvSpPr txBox="1">
            <a:spLocks noChangeArrowheads="1"/>
          </p:cNvSpPr>
          <p:nvPr/>
        </p:nvSpPr>
        <p:spPr bwMode="auto">
          <a:xfrm>
            <a:off x="301625" y="531813"/>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1pPr>
            <a:lvl2pPr algn="l">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2pPr>
            <a:lvl3pPr algn="l">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3pPr>
            <a:lvl4pPr algn="l">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4pPr>
            <a:lvl5pPr algn="l">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5pPr>
            <a:lvl6pPr eaLnBrk="0" fontAlgn="base" hangingPunct="0">
              <a:spcBef>
                <a:spcPct val="0"/>
              </a:spcBef>
              <a:spcAft>
                <a:spcPct val="0"/>
              </a:spcAft>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6pPr>
            <a:lvl7pPr eaLnBrk="0" fontAlgn="base" hangingPunct="0">
              <a:spcBef>
                <a:spcPct val="0"/>
              </a:spcBef>
              <a:spcAft>
                <a:spcPct val="0"/>
              </a:spcAft>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7pPr>
            <a:lvl8pPr eaLnBrk="0" fontAlgn="base" hangingPunct="0">
              <a:spcBef>
                <a:spcPct val="0"/>
              </a:spcBef>
              <a:spcAft>
                <a:spcPct val="0"/>
              </a:spcAft>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8pPr>
            <a:lvl9pPr eaLnBrk="0" fontAlgn="base" hangingPunct="0">
              <a:spcBef>
                <a:spcPct val="0"/>
              </a:spcBef>
              <a:spcAft>
                <a:spcPct val="0"/>
              </a:spcAft>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9pPr>
          </a:lstStyle>
          <a:p>
            <a:r>
              <a:rPr lang="en-US" sz="1800" b="1" i="1" dirty="0">
                <a:solidFill>
                  <a:srgbClr val="000000"/>
                </a:solidFill>
                <a:latin typeface="Arial" charset="0"/>
              </a:rPr>
              <a:t>                                     t</a:t>
            </a:r>
            <a:r>
              <a:rPr lang="en-US" sz="1800" b="1" dirty="0">
                <a:solidFill>
                  <a:srgbClr val="000000"/>
                </a:solidFill>
                <a:latin typeface="Arial" charset="0"/>
              </a:rPr>
              <a:t> </a:t>
            </a:r>
            <a:r>
              <a:rPr lang="en-US" sz="1800" b="1" dirty="0" smtClean="0">
                <a:solidFill>
                  <a:srgbClr val="000000"/>
                </a:solidFill>
                <a:latin typeface="Arial" charset="0"/>
              </a:rPr>
              <a:t>distribution</a:t>
            </a:r>
            <a:r>
              <a:rPr lang="en-US" sz="1800" b="1" dirty="0">
                <a:solidFill>
                  <a:srgbClr val="000000"/>
                </a:solidFill>
                <a:latin typeface="Arial" charset="0"/>
              </a:rPr>
              <a:t>: </a:t>
            </a:r>
            <a:r>
              <a:rPr lang="en-US" sz="1800" b="1" dirty="0" smtClean="0">
                <a:solidFill>
                  <a:srgbClr val="000000"/>
                </a:solidFill>
                <a:latin typeface="Arial" charset="0"/>
              </a:rPr>
              <a:t>critical </a:t>
            </a:r>
            <a:r>
              <a:rPr lang="en-US" sz="1800" b="1" dirty="0">
                <a:solidFill>
                  <a:srgbClr val="000000"/>
                </a:solidFill>
                <a:latin typeface="Arial" charset="0"/>
              </a:rPr>
              <a:t>values of </a:t>
            </a:r>
            <a:r>
              <a:rPr lang="en-US" sz="1800" b="1" i="1" dirty="0">
                <a:solidFill>
                  <a:srgbClr val="000000"/>
                </a:solidFill>
                <a:latin typeface="Arial" charset="0"/>
              </a:rPr>
              <a:t>t</a:t>
            </a:r>
          </a:p>
          <a:p>
            <a:endParaRPr lang="en-US" sz="900" b="1" dirty="0">
              <a:solidFill>
                <a:srgbClr val="000000"/>
              </a:solidFill>
              <a:latin typeface="Arial" charset="0"/>
            </a:endParaRPr>
          </a:p>
          <a:p>
            <a:r>
              <a:rPr lang="en-US" sz="1800" b="1" dirty="0">
                <a:solidFill>
                  <a:srgbClr val="000000"/>
                </a:solidFill>
                <a:latin typeface="Arial" charset="0"/>
              </a:rPr>
              <a:t>Degrees of  Two-sided test     10%         5%        2%          1%       0.2%      0.1%</a:t>
            </a:r>
          </a:p>
          <a:p>
            <a:r>
              <a:rPr lang="en-US" sz="1800" b="1" dirty="0">
                <a:solidFill>
                  <a:srgbClr val="000000"/>
                </a:solidFill>
                <a:latin typeface="Arial" charset="0"/>
              </a:rPr>
              <a:t>  freedom     One-sided test       5%      2.5%        1%       0.5%      0.1%     0.05%</a:t>
            </a:r>
          </a:p>
          <a:p>
            <a:endParaRPr lang="en-US" sz="600" b="1" dirty="0">
              <a:solidFill>
                <a:srgbClr val="000000"/>
              </a:solidFill>
              <a:latin typeface="Arial" charset="0"/>
            </a:endParaRPr>
          </a:p>
          <a:p>
            <a:r>
              <a:rPr lang="en-US" sz="1800" b="1" dirty="0">
                <a:solidFill>
                  <a:srgbClr val="000000"/>
                </a:solidFill>
                <a:latin typeface="Arial" charset="0"/>
              </a:rPr>
              <a:t>	1	6.314	12.706	31.821	63.657	318.31	636.62</a:t>
            </a:r>
          </a:p>
          <a:p>
            <a:r>
              <a:rPr lang="en-US" sz="1800" b="1" dirty="0">
                <a:solidFill>
                  <a:srgbClr val="000000"/>
                </a:solidFill>
                <a:latin typeface="Arial" charset="0"/>
              </a:rPr>
              <a:t>	2	2.920	4.303	6.965	9.925	22.327	31.598</a:t>
            </a:r>
          </a:p>
          <a:p>
            <a:r>
              <a:rPr lang="en-US" sz="1800" b="1" dirty="0">
                <a:solidFill>
                  <a:srgbClr val="000000"/>
                </a:solidFill>
                <a:latin typeface="Arial" charset="0"/>
              </a:rPr>
              <a:t>	3	2.353	3.182	4.541	5.841	10.214	12.924</a:t>
            </a:r>
          </a:p>
          <a:p>
            <a:r>
              <a:rPr lang="en-US" sz="1800" b="1" dirty="0">
                <a:solidFill>
                  <a:srgbClr val="000000"/>
                </a:solidFill>
                <a:latin typeface="Arial" charset="0"/>
              </a:rPr>
              <a:t>	4	2.132	2.776	3.747	4.604	7.173	8.610</a:t>
            </a:r>
          </a:p>
          <a:p>
            <a:r>
              <a:rPr lang="en-US" sz="1800" b="1" dirty="0">
                <a:solidFill>
                  <a:srgbClr val="000000"/>
                </a:solidFill>
                <a:latin typeface="Arial" charset="0"/>
              </a:rPr>
              <a:t>	5	2.015	2.571	3.365	4.032	5.893	6.869</a:t>
            </a:r>
          </a:p>
          <a:p>
            <a:r>
              <a:rPr lang="en-US" sz="1800" b="1" dirty="0">
                <a:solidFill>
                  <a:srgbClr val="000000"/>
                </a:solidFill>
                <a:latin typeface="Arial" charset="0"/>
              </a:rPr>
              <a:t>	…	…	…	…	…	…	…</a:t>
            </a:r>
          </a:p>
          <a:p>
            <a:r>
              <a:rPr lang="en-US" sz="1800" b="1" dirty="0">
                <a:solidFill>
                  <a:srgbClr val="000000"/>
                </a:solidFill>
                <a:latin typeface="Arial" charset="0"/>
              </a:rPr>
              <a:t>	…	…	…	…	…	…	…</a:t>
            </a:r>
          </a:p>
          <a:p>
            <a:r>
              <a:rPr lang="en-US" sz="1800" dirty="0">
                <a:solidFill>
                  <a:srgbClr val="000000"/>
                </a:solidFill>
                <a:latin typeface="Arial" charset="0"/>
              </a:rPr>
              <a:t>	</a:t>
            </a:r>
            <a:r>
              <a:rPr lang="en-US" sz="1800" b="1" dirty="0">
                <a:solidFill>
                  <a:srgbClr val="000000"/>
                </a:solidFill>
                <a:latin typeface="Arial" charset="0"/>
              </a:rPr>
              <a:t>18	1.734	2.101	2.552	2.878	3.610	3.922</a:t>
            </a:r>
          </a:p>
          <a:p>
            <a:r>
              <a:rPr lang="en-US" sz="1800" b="1" dirty="0">
                <a:solidFill>
                  <a:srgbClr val="000000"/>
                </a:solidFill>
                <a:latin typeface="Arial" charset="0"/>
              </a:rPr>
              <a:t>	19	1.729	2.093	2.539	2.861	3.579	3.883</a:t>
            </a:r>
          </a:p>
          <a:p>
            <a:r>
              <a:rPr lang="en-US" sz="1800" b="1" dirty="0">
                <a:solidFill>
                  <a:srgbClr val="000000"/>
                </a:solidFill>
                <a:latin typeface="Arial" charset="0"/>
              </a:rPr>
              <a:t>	20	1.725	2.086	2.528	2.845	3.552	3.850</a:t>
            </a:r>
          </a:p>
          <a:p>
            <a:r>
              <a:rPr lang="en-US" sz="1800" b="1" dirty="0">
                <a:solidFill>
                  <a:srgbClr val="000000"/>
                </a:solidFill>
                <a:latin typeface="Arial" charset="0"/>
              </a:rPr>
              <a:t>	…	…	…	…	…	…	…</a:t>
            </a:r>
          </a:p>
          <a:p>
            <a:r>
              <a:rPr lang="en-US" sz="1800" b="1" dirty="0">
                <a:solidFill>
                  <a:srgbClr val="000000"/>
                </a:solidFill>
                <a:latin typeface="Arial" charset="0"/>
              </a:rPr>
              <a:t>	…	…	…	…	…	…	…</a:t>
            </a:r>
          </a:p>
          <a:p>
            <a:r>
              <a:rPr lang="en-US" sz="1800" b="1" dirty="0">
                <a:solidFill>
                  <a:srgbClr val="000000"/>
                </a:solidFill>
                <a:latin typeface="Arial" charset="0"/>
              </a:rPr>
              <a:t>	600	1.647	1.964	2.333	2.584	3.104	3.307</a:t>
            </a:r>
          </a:p>
          <a:p>
            <a:r>
              <a:rPr lang="en-US" sz="1800" b="1" dirty="0">
                <a:solidFill>
                  <a:srgbClr val="000000"/>
                </a:solidFill>
                <a:latin typeface="Arial" charset="0"/>
              </a:rPr>
              <a:t>		1.645	1.960	2.326	2.576	3.090	3.291</a:t>
            </a:r>
          </a:p>
        </p:txBody>
      </p:sp>
      <p:sp>
        <p:nvSpPr>
          <p:cNvPr id="23" name="Line 6"/>
          <p:cNvSpPr>
            <a:spLocks noChangeShapeType="1"/>
          </p:cNvSpPr>
          <p:nvPr/>
        </p:nvSpPr>
        <p:spPr bwMode="auto">
          <a:xfrm>
            <a:off x="21600" y="1584000"/>
            <a:ext cx="9100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graphicFrame>
        <p:nvGraphicFramePr>
          <p:cNvPr id="24" name="Object 17"/>
          <p:cNvGraphicFramePr>
            <a:graphicFrameLocks noChangeAspect="1"/>
          </p:cNvGraphicFramePr>
          <p:nvPr>
            <p:extLst>
              <p:ext uri="{D42A27DB-BD31-4B8C-83A1-F6EECF244321}">
                <p14:modId xmlns:p14="http://schemas.microsoft.com/office/powerpoint/2010/main" val="1354837972"/>
              </p:ext>
            </p:extLst>
          </p:nvPr>
        </p:nvGraphicFramePr>
        <p:xfrm>
          <a:off x="801688" y="5233988"/>
          <a:ext cx="265112" cy="190500"/>
        </p:xfrm>
        <a:graphic>
          <a:graphicData uri="http://schemas.openxmlformats.org/presentationml/2006/ole">
            <mc:AlternateContent xmlns:mc="http://schemas.openxmlformats.org/markup-compatibility/2006">
              <mc:Choice xmlns:v="urn:schemas-microsoft-com:vml" Requires="v">
                <p:oleObj spid="_x0000_s141364" name="Equation" r:id="rId3" imgW="266400" imgH="190440" progId="Equation.3">
                  <p:embed/>
                </p:oleObj>
              </mc:Choice>
              <mc:Fallback>
                <p:oleObj name="Equation" r:id="rId3" imgW="266400" imgH="1904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1688" y="5233988"/>
                        <a:ext cx="265112" cy="190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5"/>
          <p:cNvSpPr>
            <a:spLocks noChangeArrowheads="1"/>
          </p:cNvSpPr>
          <p:nvPr/>
        </p:nvSpPr>
        <p:spPr bwMode="auto">
          <a:xfrm>
            <a:off x="0" y="482400"/>
            <a:ext cx="9144000" cy="513720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42341"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27</a:t>
            </a:r>
          </a:p>
        </p:txBody>
      </p:sp>
      <p:sp>
        <p:nvSpPr>
          <p:cNvPr id="142343"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dirty="0"/>
              <a:t>For a </a:t>
            </a:r>
            <a:r>
              <a:rPr lang="en-GB" sz="1500" b="1" dirty="0" smtClean="0"/>
              <a:t>sample </a:t>
            </a:r>
            <a:r>
              <a:rPr lang="en-GB" sz="1500" b="1" dirty="0"/>
              <a:t>of 20 observations, the critical value of </a:t>
            </a:r>
            <a:r>
              <a:rPr lang="en-GB" sz="1500" b="1" i="1" dirty="0"/>
              <a:t>t</a:t>
            </a:r>
            <a:r>
              <a:rPr lang="en-GB" sz="1500" b="1" dirty="0"/>
              <a:t> at the 1% level is 2.861.</a:t>
            </a:r>
            <a:endParaRPr lang="en-GB" sz="1500" b="1" dirty="0">
              <a:latin typeface="Times New Roman" pitchFamily="18"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i="1" dirty="0"/>
              <a:t>t</a:t>
            </a:r>
            <a:r>
              <a:rPr lang="en-GB" sz="1800" b="1" dirty="0"/>
              <a:t> TEST OF A HYPOTHESIS RELATING TO A POPULATION MEAN</a:t>
            </a:r>
            <a:endParaRPr lang="en-GB" sz="1600" dirty="0">
              <a:latin typeface="Times New Roman" pitchFamily="18" charset="0"/>
            </a:endParaRPr>
          </a:p>
        </p:txBody>
      </p:sp>
      <p:sp>
        <p:nvSpPr>
          <p:cNvPr id="16" name="Rectangle 15"/>
          <p:cNvSpPr/>
          <p:nvPr/>
        </p:nvSpPr>
        <p:spPr>
          <a:xfrm>
            <a:off x="43200" y="525600"/>
            <a:ext cx="9057600" cy="4248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43200" y="950400"/>
            <a:ext cx="9057600" cy="633600"/>
          </a:xfrm>
          <a:prstGeom prst="rect">
            <a:avLst/>
          </a:prstGeom>
          <a:solidFill>
            <a:srgbClr val="E7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Line 6"/>
          <p:cNvSpPr>
            <a:spLocks noChangeShapeType="1"/>
          </p:cNvSpPr>
          <p:nvPr/>
        </p:nvSpPr>
        <p:spPr bwMode="auto">
          <a:xfrm>
            <a:off x="21600" y="950400"/>
            <a:ext cx="9100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42349" name="Rectangle 13"/>
          <p:cNvSpPr>
            <a:spLocks noChangeArrowheads="1"/>
          </p:cNvSpPr>
          <p:nvPr/>
        </p:nvSpPr>
        <p:spPr bwMode="auto">
          <a:xfrm>
            <a:off x="496888" y="3816000"/>
            <a:ext cx="950912" cy="292100"/>
          </a:xfrm>
          <a:prstGeom prst="rect">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2348" name="Rectangle 12"/>
          <p:cNvSpPr>
            <a:spLocks noChangeArrowheads="1"/>
          </p:cNvSpPr>
          <p:nvPr/>
        </p:nvSpPr>
        <p:spPr bwMode="auto">
          <a:xfrm>
            <a:off x="6049963" y="3816000"/>
            <a:ext cx="923925" cy="274637"/>
          </a:xfrm>
          <a:prstGeom prst="rect">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Line 6"/>
          <p:cNvSpPr>
            <a:spLocks noChangeShapeType="1"/>
          </p:cNvSpPr>
          <p:nvPr/>
        </p:nvSpPr>
        <p:spPr bwMode="auto">
          <a:xfrm>
            <a:off x="21600" y="1584000"/>
            <a:ext cx="9100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0" name="Rectangle 25"/>
          <p:cNvSpPr>
            <a:spLocks noChangeArrowheads="1"/>
          </p:cNvSpPr>
          <p:nvPr/>
        </p:nvSpPr>
        <p:spPr bwMode="auto">
          <a:xfrm>
            <a:off x="6049963" y="982800"/>
            <a:ext cx="923925" cy="274638"/>
          </a:xfrm>
          <a:prstGeom prst="rect">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Text Box 18"/>
          <p:cNvSpPr txBox="1">
            <a:spLocks noChangeArrowheads="1"/>
          </p:cNvSpPr>
          <p:nvPr/>
        </p:nvSpPr>
        <p:spPr bwMode="auto">
          <a:xfrm>
            <a:off x="301625" y="531813"/>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1pPr>
            <a:lvl2pPr algn="l">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2pPr>
            <a:lvl3pPr algn="l">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3pPr>
            <a:lvl4pPr algn="l">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4pPr>
            <a:lvl5pPr algn="l">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5pPr>
            <a:lvl6pPr eaLnBrk="0" fontAlgn="base" hangingPunct="0">
              <a:spcBef>
                <a:spcPct val="0"/>
              </a:spcBef>
              <a:spcAft>
                <a:spcPct val="0"/>
              </a:spcAft>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6pPr>
            <a:lvl7pPr eaLnBrk="0" fontAlgn="base" hangingPunct="0">
              <a:spcBef>
                <a:spcPct val="0"/>
              </a:spcBef>
              <a:spcAft>
                <a:spcPct val="0"/>
              </a:spcAft>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7pPr>
            <a:lvl8pPr eaLnBrk="0" fontAlgn="base" hangingPunct="0">
              <a:spcBef>
                <a:spcPct val="0"/>
              </a:spcBef>
              <a:spcAft>
                <a:spcPct val="0"/>
              </a:spcAft>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8pPr>
            <a:lvl9pPr eaLnBrk="0" fontAlgn="base" hangingPunct="0">
              <a:spcBef>
                <a:spcPct val="0"/>
              </a:spcBef>
              <a:spcAft>
                <a:spcPct val="0"/>
              </a:spcAft>
              <a:tabLst>
                <a:tab pos="685800" algn="r"/>
                <a:tab pos="3314700" algn="dec"/>
                <a:tab pos="4229100" algn="dec"/>
                <a:tab pos="5143500" algn="dec"/>
                <a:tab pos="6057900" algn="dec"/>
                <a:tab pos="6972300" algn="dec"/>
                <a:tab pos="7886700" algn="dec"/>
              </a:tabLst>
              <a:defRPr sz="2400">
                <a:solidFill>
                  <a:schemeClr val="tx1"/>
                </a:solidFill>
                <a:latin typeface="Times New Roman" pitchFamily="18" charset="0"/>
              </a:defRPr>
            </a:lvl9pPr>
          </a:lstStyle>
          <a:p>
            <a:r>
              <a:rPr lang="en-US" sz="1800" b="1" i="1" dirty="0">
                <a:solidFill>
                  <a:srgbClr val="000000"/>
                </a:solidFill>
                <a:latin typeface="Arial" charset="0"/>
              </a:rPr>
              <a:t>                                     t</a:t>
            </a:r>
            <a:r>
              <a:rPr lang="en-US" sz="1800" b="1" dirty="0">
                <a:solidFill>
                  <a:srgbClr val="000000"/>
                </a:solidFill>
                <a:latin typeface="Arial" charset="0"/>
              </a:rPr>
              <a:t> </a:t>
            </a:r>
            <a:r>
              <a:rPr lang="en-US" sz="1800" b="1" dirty="0" smtClean="0">
                <a:solidFill>
                  <a:srgbClr val="000000"/>
                </a:solidFill>
                <a:latin typeface="Arial" charset="0"/>
              </a:rPr>
              <a:t>distribution</a:t>
            </a:r>
            <a:r>
              <a:rPr lang="en-US" sz="1800" b="1" dirty="0">
                <a:solidFill>
                  <a:srgbClr val="000000"/>
                </a:solidFill>
                <a:latin typeface="Arial" charset="0"/>
              </a:rPr>
              <a:t>: </a:t>
            </a:r>
            <a:r>
              <a:rPr lang="en-US" sz="1800" b="1" dirty="0" smtClean="0">
                <a:solidFill>
                  <a:srgbClr val="000000"/>
                </a:solidFill>
                <a:latin typeface="Arial" charset="0"/>
              </a:rPr>
              <a:t>critical </a:t>
            </a:r>
            <a:r>
              <a:rPr lang="en-US" sz="1800" b="1" dirty="0">
                <a:solidFill>
                  <a:srgbClr val="000000"/>
                </a:solidFill>
                <a:latin typeface="Arial" charset="0"/>
              </a:rPr>
              <a:t>values of </a:t>
            </a:r>
            <a:r>
              <a:rPr lang="en-US" sz="1800" b="1" i="1" dirty="0">
                <a:solidFill>
                  <a:srgbClr val="000000"/>
                </a:solidFill>
                <a:latin typeface="Arial" charset="0"/>
              </a:rPr>
              <a:t>t</a:t>
            </a:r>
          </a:p>
          <a:p>
            <a:endParaRPr lang="en-US" sz="900" b="1" dirty="0">
              <a:solidFill>
                <a:srgbClr val="000000"/>
              </a:solidFill>
              <a:latin typeface="Arial" charset="0"/>
            </a:endParaRPr>
          </a:p>
          <a:p>
            <a:r>
              <a:rPr lang="en-US" sz="1800" b="1" dirty="0">
                <a:solidFill>
                  <a:srgbClr val="000000"/>
                </a:solidFill>
                <a:latin typeface="Arial" charset="0"/>
              </a:rPr>
              <a:t>Degrees of  Two-sided test     10%         5%        2%          1%       0.2%      0.1%</a:t>
            </a:r>
          </a:p>
          <a:p>
            <a:r>
              <a:rPr lang="en-US" sz="1800" b="1" dirty="0">
                <a:solidFill>
                  <a:srgbClr val="000000"/>
                </a:solidFill>
                <a:latin typeface="Arial" charset="0"/>
              </a:rPr>
              <a:t>  freedom     One-sided test       5%      2.5%        1%       0.5%      0.1%     0.05%</a:t>
            </a:r>
          </a:p>
          <a:p>
            <a:endParaRPr lang="en-US" sz="600" b="1" dirty="0">
              <a:solidFill>
                <a:srgbClr val="000000"/>
              </a:solidFill>
              <a:latin typeface="Arial" charset="0"/>
            </a:endParaRPr>
          </a:p>
          <a:p>
            <a:r>
              <a:rPr lang="en-US" sz="1800" b="1" dirty="0">
                <a:solidFill>
                  <a:srgbClr val="000000"/>
                </a:solidFill>
                <a:latin typeface="Arial" charset="0"/>
              </a:rPr>
              <a:t>	1	6.314	12.706	31.821	63.657	318.31	636.62</a:t>
            </a:r>
          </a:p>
          <a:p>
            <a:r>
              <a:rPr lang="en-US" sz="1800" b="1" dirty="0">
                <a:solidFill>
                  <a:srgbClr val="000000"/>
                </a:solidFill>
                <a:latin typeface="Arial" charset="0"/>
              </a:rPr>
              <a:t>	2	2.920	4.303	6.965	9.925	22.327	31.598</a:t>
            </a:r>
          </a:p>
          <a:p>
            <a:r>
              <a:rPr lang="en-US" sz="1800" b="1" dirty="0">
                <a:solidFill>
                  <a:srgbClr val="000000"/>
                </a:solidFill>
                <a:latin typeface="Arial" charset="0"/>
              </a:rPr>
              <a:t>	3	2.353	3.182	4.541	5.841	10.214	12.924</a:t>
            </a:r>
          </a:p>
          <a:p>
            <a:r>
              <a:rPr lang="en-US" sz="1800" b="1" dirty="0">
                <a:solidFill>
                  <a:srgbClr val="000000"/>
                </a:solidFill>
                <a:latin typeface="Arial" charset="0"/>
              </a:rPr>
              <a:t>	4	2.132	2.776	3.747	4.604	7.173	8.610</a:t>
            </a:r>
          </a:p>
          <a:p>
            <a:r>
              <a:rPr lang="en-US" sz="1800" b="1" dirty="0">
                <a:solidFill>
                  <a:srgbClr val="000000"/>
                </a:solidFill>
                <a:latin typeface="Arial" charset="0"/>
              </a:rPr>
              <a:t>	5	2.015	2.571	3.365	4.032	5.893	6.869</a:t>
            </a:r>
          </a:p>
          <a:p>
            <a:r>
              <a:rPr lang="en-US" sz="1800" b="1" dirty="0">
                <a:solidFill>
                  <a:srgbClr val="000000"/>
                </a:solidFill>
                <a:latin typeface="Arial" charset="0"/>
              </a:rPr>
              <a:t>	…	…	…	…	…	…	…</a:t>
            </a:r>
          </a:p>
          <a:p>
            <a:r>
              <a:rPr lang="en-US" sz="1800" b="1" dirty="0">
                <a:solidFill>
                  <a:srgbClr val="000000"/>
                </a:solidFill>
                <a:latin typeface="Arial" charset="0"/>
              </a:rPr>
              <a:t>	…	…	…	…	…	…	…</a:t>
            </a:r>
          </a:p>
          <a:p>
            <a:r>
              <a:rPr lang="en-US" sz="1800" dirty="0">
                <a:solidFill>
                  <a:srgbClr val="000000"/>
                </a:solidFill>
                <a:latin typeface="Arial" charset="0"/>
              </a:rPr>
              <a:t>	</a:t>
            </a:r>
            <a:r>
              <a:rPr lang="en-US" sz="1800" b="1" dirty="0">
                <a:solidFill>
                  <a:srgbClr val="000000"/>
                </a:solidFill>
                <a:latin typeface="Arial" charset="0"/>
              </a:rPr>
              <a:t>18	1.734	2.101	2.552	2.878	3.610	3.922</a:t>
            </a:r>
          </a:p>
          <a:p>
            <a:r>
              <a:rPr lang="en-US" sz="1800" b="1" dirty="0">
                <a:solidFill>
                  <a:srgbClr val="000000"/>
                </a:solidFill>
                <a:latin typeface="Arial" charset="0"/>
              </a:rPr>
              <a:t>	19	1.729	2.093	2.539	2.861	3.579	3.883</a:t>
            </a:r>
          </a:p>
          <a:p>
            <a:r>
              <a:rPr lang="en-US" sz="1800" b="1" dirty="0">
                <a:solidFill>
                  <a:srgbClr val="000000"/>
                </a:solidFill>
                <a:latin typeface="Arial" charset="0"/>
              </a:rPr>
              <a:t>	20	1.725	2.086	2.528	2.845	3.552	3.850</a:t>
            </a:r>
          </a:p>
          <a:p>
            <a:r>
              <a:rPr lang="en-US" sz="1800" b="1" dirty="0">
                <a:solidFill>
                  <a:srgbClr val="000000"/>
                </a:solidFill>
                <a:latin typeface="Arial" charset="0"/>
              </a:rPr>
              <a:t>	…	…	…	…	…	…	…</a:t>
            </a:r>
          </a:p>
          <a:p>
            <a:r>
              <a:rPr lang="en-US" sz="1800" b="1" dirty="0">
                <a:solidFill>
                  <a:srgbClr val="000000"/>
                </a:solidFill>
                <a:latin typeface="Arial" charset="0"/>
              </a:rPr>
              <a:t>	…	…	…	…	…	…	…</a:t>
            </a:r>
          </a:p>
          <a:p>
            <a:r>
              <a:rPr lang="en-US" sz="1800" b="1" dirty="0">
                <a:solidFill>
                  <a:srgbClr val="000000"/>
                </a:solidFill>
                <a:latin typeface="Arial" charset="0"/>
              </a:rPr>
              <a:t>	600	1.647	1.964	2.333	2.584	3.104	3.307</a:t>
            </a:r>
          </a:p>
          <a:p>
            <a:r>
              <a:rPr lang="en-US" sz="1800" b="1" dirty="0">
                <a:solidFill>
                  <a:srgbClr val="000000"/>
                </a:solidFill>
                <a:latin typeface="Arial" charset="0"/>
              </a:rPr>
              <a:t>		1.645	1.960	2.326	2.576	3.090	3.291</a:t>
            </a:r>
          </a:p>
        </p:txBody>
      </p:sp>
      <p:graphicFrame>
        <p:nvGraphicFramePr>
          <p:cNvPr id="23" name="Object 17"/>
          <p:cNvGraphicFramePr>
            <a:graphicFrameLocks noChangeAspect="1"/>
          </p:cNvGraphicFramePr>
          <p:nvPr>
            <p:extLst>
              <p:ext uri="{D42A27DB-BD31-4B8C-83A1-F6EECF244321}">
                <p14:modId xmlns:p14="http://schemas.microsoft.com/office/powerpoint/2010/main" val="2396273640"/>
              </p:ext>
            </p:extLst>
          </p:nvPr>
        </p:nvGraphicFramePr>
        <p:xfrm>
          <a:off x="801688" y="5233988"/>
          <a:ext cx="265112" cy="190500"/>
        </p:xfrm>
        <a:graphic>
          <a:graphicData uri="http://schemas.openxmlformats.org/presentationml/2006/ole">
            <mc:AlternateContent xmlns:mc="http://schemas.openxmlformats.org/markup-compatibility/2006">
              <mc:Choice xmlns:v="urn:schemas-microsoft-com:vml" Requires="v">
                <p:oleObj spid="_x0000_s142373" name="Equation" r:id="rId3" imgW="266400" imgH="190440" progId="Equation.3">
                  <p:embed/>
                </p:oleObj>
              </mc:Choice>
              <mc:Fallback>
                <p:oleObj name="Equation" r:id="rId3" imgW="266400" imgH="1904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1688" y="5233988"/>
                        <a:ext cx="265112" cy="190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ectangle 5"/>
          <p:cNvSpPr>
            <a:spLocks noChangeArrowheads="1"/>
          </p:cNvSpPr>
          <p:nvPr/>
        </p:nvSpPr>
        <p:spPr bwMode="auto">
          <a:xfrm>
            <a:off x="510075" y="800100"/>
            <a:ext cx="8121600" cy="440055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26"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60795" name="Text Box 2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28</a:t>
            </a:r>
          </a:p>
        </p:txBody>
      </p:sp>
      <p:sp>
        <p:nvSpPr>
          <p:cNvPr id="160813" name="Text Box 4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t>So we should use this figure in the test procedure for a 1% test.</a:t>
            </a:r>
            <a:endParaRPr lang="en-GB" sz="1500" b="1">
              <a:latin typeface="Times New Roman" pitchFamily="18" charset="0"/>
            </a:endParaRPr>
          </a:p>
        </p:txBody>
      </p:sp>
      <p:sp>
        <p:nvSpPr>
          <p:cNvPr id="2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8"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i="1" dirty="0"/>
              <a:t>t</a:t>
            </a:r>
            <a:r>
              <a:rPr lang="en-GB" sz="1800" b="1" dirty="0"/>
              <a:t> TEST OF A HYPOTHESIS RELATING TO A POPULATION MEAN</a:t>
            </a:r>
            <a:endParaRPr lang="en-GB" sz="1600" dirty="0">
              <a:latin typeface="Times New Roman" pitchFamily="18" charset="0"/>
            </a:endParaRPr>
          </a:p>
        </p:txBody>
      </p:sp>
      <p:sp>
        <p:nvSpPr>
          <p:cNvPr id="30" name="Text Box 9"/>
          <p:cNvSpPr txBox="1">
            <a:spLocks noChangeArrowheads="1"/>
          </p:cNvSpPr>
          <p:nvPr/>
        </p:nvSpPr>
        <p:spPr bwMode="auto">
          <a:xfrm>
            <a:off x="1238250" y="1695450"/>
            <a:ext cx="2771775"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l">
              <a:spcBef>
                <a:spcPct val="50000"/>
              </a:spcBef>
            </a:pPr>
            <a:r>
              <a:rPr lang="en-GB" sz="1800" b="1" dirty="0"/>
              <a:t>discrepancy between hypothetical value and sample estimate, in terms of </a:t>
            </a:r>
            <a:r>
              <a:rPr lang="en-GB" sz="1800" b="1" dirty="0" err="1"/>
              <a:t>s.d.</a:t>
            </a:r>
            <a:r>
              <a:rPr lang="en-GB" sz="1800" b="1" dirty="0"/>
              <a:t>:</a:t>
            </a:r>
          </a:p>
        </p:txBody>
      </p:sp>
      <p:sp>
        <p:nvSpPr>
          <p:cNvPr id="31" name="Text Box 10"/>
          <p:cNvSpPr txBox="1">
            <a:spLocks noChangeArrowheads="1"/>
          </p:cNvSpPr>
          <p:nvPr/>
        </p:nvSpPr>
        <p:spPr bwMode="auto">
          <a:xfrm>
            <a:off x="1236675" y="3914775"/>
            <a:ext cx="2819400" cy="960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25000"/>
              </a:spcBef>
            </a:pPr>
            <a:r>
              <a:rPr lang="en-GB" sz="1800" b="1" dirty="0"/>
              <a:t>5% significance test:</a:t>
            </a:r>
          </a:p>
          <a:p>
            <a:pPr algn="l">
              <a:spcBef>
                <a:spcPct val="25000"/>
              </a:spcBef>
            </a:pPr>
            <a:r>
              <a:rPr lang="en-GB" sz="1800" b="1" dirty="0"/>
              <a:t>reject </a:t>
            </a:r>
            <a:r>
              <a:rPr lang="en-GB" sz="1800" b="1" i="1" dirty="0"/>
              <a:t>H</a:t>
            </a:r>
            <a:r>
              <a:rPr lang="en-GB" sz="1800" b="1" baseline="-25000" dirty="0"/>
              <a:t>0</a:t>
            </a:r>
            <a:r>
              <a:rPr lang="en-GB" sz="1800" b="1" dirty="0"/>
              <a:t>: </a:t>
            </a:r>
            <a:r>
              <a:rPr lang="en-GB" sz="1800" b="1" i="1" dirty="0">
                <a:latin typeface="Symbol" pitchFamily="18" charset="2"/>
              </a:rPr>
              <a:t>m</a:t>
            </a:r>
            <a:r>
              <a:rPr lang="en-GB" sz="1800" b="1" dirty="0"/>
              <a:t> = </a:t>
            </a:r>
            <a:r>
              <a:rPr lang="en-GB" sz="1800" b="1" i="1" dirty="0">
                <a:latin typeface="Symbol" pitchFamily="18" charset="2"/>
              </a:rPr>
              <a:t>m</a:t>
            </a:r>
            <a:r>
              <a:rPr lang="en-GB" sz="1800" b="1" baseline="-25000" dirty="0"/>
              <a:t>0</a:t>
            </a:r>
            <a:r>
              <a:rPr lang="en-GB" sz="1800" b="1" dirty="0"/>
              <a:t>  if</a:t>
            </a:r>
          </a:p>
          <a:p>
            <a:pPr algn="l">
              <a:spcBef>
                <a:spcPct val="25000"/>
              </a:spcBef>
            </a:pPr>
            <a:r>
              <a:rPr lang="en-GB" sz="1800" b="1" i="1" dirty="0"/>
              <a:t>z</a:t>
            </a:r>
            <a:r>
              <a:rPr lang="en-GB" sz="1800" b="1" dirty="0"/>
              <a:t> &gt; 1.96  or  </a:t>
            </a:r>
            <a:r>
              <a:rPr lang="en-GB" sz="1800" b="1" i="1" dirty="0"/>
              <a:t>z</a:t>
            </a:r>
            <a:r>
              <a:rPr lang="en-GB" sz="1800" b="1" dirty="0"/>
              <a:t> &lt; </a:t>
            </a:r>
            <a:r>
              <a:rPr lang="en-GB" sz="1800" b="1" dirty="0">
                <a:cs typeface="Times New Roman" pitchFamily="18" charset="0"/>
              </a:rPr>
              <a:t>–</a:t>
            </a:r>
            <a:r>
              <a:rPr lang="en-GB" sz="1800" b="1" dirty="0"/>
              <a:t>1.96</a:t>
            </a:r>
          </a:p>
        </p:txBody>
      </p:sp>
      <p:sp>
        <p:nvSpPr>
          <p:cNvPr id="32" name="Text Box 13"/>
          <p:cNvSpPr txBox="1">
            <a:spLocks noChangeArrowheads="1"/>
          </p:cNvSpPr>
          <p:nvPr/>
        </p:nvSpPr>
        <p:spPr bwMode="auto">
          <a:xfrm>
            <a:off x="5295900" y="1695600"/>
            <a:ext cx="2772000" cy="110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GB" sz="1800" b="1" dirty="0"/>
              <a:t>discrepancy between hypothetical value and sample estimate, in terms of </a:t>
            </a:r>
            <a:r>
              <a:rPr lang="en-GB" sz="1800" b="1" dirty="0" err="1"/>
              <a:t>s.e.</a:t>
            </a:r>
            <a:r>
              <a:rPr lang="en-GB" sz="1800" b="1" dirty="0"/>
              <a:t>:</a:t>
            </a:r>
          </a:p>
        </p:txBody>
      </p:sp>
      <p:graphicFrame>
        <p:nvGraphicFramePr>
          <p:cNvPr id="33" name="Object 18"/>
          <p:cNvGraphicFramePr>
            <a:graphicFrameLocks noChangeAspect="1"/>
          </p:cNvGraphicFramePr>
          <p:nvPr>
            <p:extLst>
              <p:ext uri="{D42A27DB-BD31-4B8C-83A1-F6EECF244321}">
                <p14:modId xmlns:p14="http://schemas.microsoft.com/office/powerpoint/2010/main" val="2218201815"/>
              </p:ext>
            </p:extLst>
          </p:nvPr>
        </p:nvGraphicFramePr>
        <p:xfrm>
          <a:off x="1806575" y="3063875"/>
          <a:ext cx="1079500" cy="558800"/>
        </p:xfrm>
        <a:graphic>
          <a:graphicData uri="http://schemas.openxmlformats.org/presentationml/2006/ole">
            <mc:AlternateContent xmlns:mc="http://schemas.openxmlformats.org/markup-compatibility/2006">
              <mc:Choice xmlns:v="urn:schemas-microsoft-com:vml" Requires="v">
                <p:oleObj spid="_x0000_s160860" name="Equation" r:id="rId3" imgW="1079280" imgH="558720" progId="Equation.3">
                  <p:embed/>
                </p:oleObj>
              </mc:Choice>
              <mc:Fallback>
                <p:oleObj name="Equation" r:id="rId3" imgW="1079280" imgH="55872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06575" y="3063875"/>
                        <a:ext cx="1079500" cy="558800"/>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4" name="Line 19"/>
          <p:cNvSpPr>
            <a:spLocks noChangeShapeType="1"/>
          </p:cNvSpPr>
          <p:nvPr/>
        </p:nvSpPr>
        <p:spPr bwMode="auto">
          <a:xfrm>
            <a:off x="2252663" y="3089275"/>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aphicFrame>
        <p:nvGraphicFramePr>
          <p:cNvPr id="35" name="Object 20"/>
          <p:cNvGraphicFramePr>
            <a:graphicFrameLocks noChangeAspect="1"/>
          </p:cNvGraphicFramePr>
          <p:nvPr>
            <p:extLst>
              <p:ext uri="{D42A27DB-BD31-4B8C-83A1-F6EECF244321}">
                <p14:modId xmlns:p14="http://schemas.microsoft.com/office/powerpoint/2010/main" val="2106515525"/>
              </p:ext>
            </p:extLst>
          </p:nvPr>
        </p:nvGraphicFramePr>
        <p:xfrm>
          <a:off x="5886450" y="3063600"/>
          <a:ext cx="1066800" cy="558800"/>
        </p:xfrm>
        <a:graphic>
          <a:graphicData uri="http://schemas.openxmlformats.org/presentationml/2006/ole">
            <mc:AlternateContent xmlns:mc="http://schemas.openxmlformats.org/markup-compatibility/2006">
              <mc:Choice xmlns:v="urn:schemas-microsoft-com:vml" Requires="v">
                <p:oleObj spid="_x0000_s160861" name="Equation" r:id="rId5" imgW="1066680" imgH="558720" progId="Equation.3">
                  <p:embed/>
                </p:oleObj>
              </mc:Choice>
              <mc:Fallback>
                <p:oleObj name="Equation" r:id="rId5" imgW="1066680" imgH="55872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86450" y="3063600"/>
                        <a:ext cx="1066800" cy="558800"/>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6" name="Line 21"/>
          <p:cNvSpPr>
            <a:spLocks noChangeShapeType="1"/>
          </p:cNvSpPr>
          <p:nvPr/>
        </p:nvSpPr>
        <p:spPr bwMode="auto">
          <a:xfrm>
            <a:off x="6310313" y="3089275"/>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7" name="Rectangle 36"/>
          <p:cNvSpPr/>
          <p:nvPr/>
        </p:nvSpPr>
        <p:spPr>
          <a:xfrm>
            <a:off x="554400" y="842399"/>
            <a:ext cx="8035200" cy="595875"/>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Line 6"/>
          <p:cNvSpPr>
            <a:spLocks noChangeShapeType="1"/>
          </p:cNvSpPr>
          <p:nvPr/>
        </p:nvSpPr>
        <p:spPr bwMode="auto">
          <a:xfrm>
            <a:off x="532800" y="1440000"/>
            <a:ext cx="80784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39" name="Text Box 8"/>
          <p:cNvSpPr txBox="1">
            <a:spLocks noChangeArrowheads="1"/>
          </p:cNvSpPr>
          <p:nvPr/>
        </p:nvSpPr>
        <p:spPr bwMode="auto">
          <a:xfrm>
            <a:off x="1390650" y="923925"/>
            <a:ext cx="2514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800" b="1" dirty="0" err="1"/>
              <a:t>s.d.</a:t>
            </a:r>
            <a:r>
              <a:rPr lang="en-GB" sz="1800" b="1" dirty="0"/>
              <a:t> of </a:t>
            </a:r>
            <a:r>
              <a:rPr lang="en-GB" sz="1800" b="1" i="1" dirty="0"/>
              <a:t>X</a:t>
            </a:r>
            <a:r>
              <a:rPr lang="en-GB" sz="1800" b="1" dirty="0"/>
              <a:t> known</a:t>
            </a:r>
            <a:endParaRPr lang="en-GB" sz="1800" dirty="0"/>
          </a:p>
        </p:txBody>
      </p:sp>
      <p:sp>
        <p:nvSpPr>
          <p:cNvPr id="40" name="Text Box 12"/>
          <p:cNvSpPr txBox="1">
            <a:spLocks noChangeArrowheads="1"/>
          </p:cNvSpPr>
          <p:nvPr/>
        </p:nvSpPr>
        <p:spPr bwMode="auto">
          <a:xfrm>
            <a:off x="5467350" y="925200"/>
            <a:ext cx="2895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800" b="1" dirty="0" err="1"/>
              <a:t>s.d.</a:t>
            </a:r>
            <a:r>
              <a:rPr lang="en-GB" sz="1800" b="1" dirty="0"/>
              <a:t> of </a:t>
            </a:r>
            <a:r>
              <a:rPr lang="en-GB" sz="1800" b="1" i="1" dirty="0"/>
              <a:t>X</a:t>
            </a:r>
            <a:r>
              <a:rPr lang="en-GB" sz="1800" b="1" dirty="0"/>
              <a:t> not known</a:t>
            </a:r>
            <a:endParaRPr lang="en-GB" sz="1800" dirty="0"/>
          </a:p>
        </p:txBody>
      </p:sp>
      <p:sp>
        <p:nvSpPr>
          <p:cNvPr id="41" name="Line 15"/>
          <p:cNvSpPr>
            <a:spLocks noChangeShapeType="1"/>
          </p:cNvSpPr>
          <p:nvPr/>
        </p:nvSpPr>
        <p:spPr bwMode="auto">
          <a:xfrm>
            <a:off x="2265363" y="1006475"/>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2" name="Line 16"/>
          <p:cNvSpPr>
            <a:spLocks noChangeShapeType="1"/>
          </p:cNvSpPr>
          <p:nvPr/>
        </p:nvSpPr>
        <p:spPr bwMode="auto">
          <a:xfrm>
            <a:off x="6342063" y="1008000"/>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3" name="Line 6"/>
          <p:cNvSpPr>
            <a:spLocks noChangeShapeType="1"/>
          </p:cNvSpPr>
          <p:nvPr/>
        </p:nvSpPr>
        <p:spPr bwMode="auto">
          <a:xfrm>
            <a:off x="4572000" y="820800"/>
            <a:ext cx="0" cy="43560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4" name="Rectangle 2"/>
          <p:cNvSpPr>
            <a:spLocks noChangeArrowheads="1"/>
          </p:cNvSpPr>
          <p:nvPr/>
        </p:nvSpPr>
        <p:spPr bwMode="auto">
          <a:xfrm>
            <a:off x="5218113" y="4573588"/>
            <a:ext cx="2582862" cy="3603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6" name="Rectangle 47"/>
          <p:cNvSpPr>
            <a:spLocks noChangeArrowheads="1"/>
          </p:cNvSpPr>
          <p:nvPr/>
        </p:nvSpPr>
        <p:spPr bwMode="auto">
          <a:xfrm>
            <a:off x="5208588" y="3878263"/>
            <a:ext cx="493712" cy="34131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5" name="Text Box 13"/>
          <p:cNvSpPr txBox="1">
            <a:spLocks noChangeArrowheads="1"/>
          </p:cNvSpPr>
          <p:nvPr/>
        </p:nvSpPr>
        <p:spPr bwMode="auto">
          <a:xfrm>
            <a:off x="5295600" y="3914775"/>
            <a:ext cx="2819400" cy="960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25000"/>
              </a:spcBef>
            </a:pPr>
            <a:r>
              <a:rPr lang="en-GB" sz="1800" b="1" dirty="0" smtClean="0"/>
              <a:t>1% </a:t>
            </a:r>
            <a:r>
              <a:rPr lang="en-GB" sz="1800" b="1" dirty="0"/>
              <a:t>significance test:</a:t>
            </a:r>
          </a:p>
          <a:p>
            <a:pPr algn="l">
              <a:spcBef>
                <a:spcPct val="25000"/>
              </a:spcBef>
            </a:pPr>
            <a:r>
              <a:rPr lang="en-GB" sz="1800" b="1" dirty="0"/>
              <a:t>reject </a:t>
            </a:r>
            <a:r>
              <a:rPr lang="en-GB" sz="1800" b="1" i="1" dirty="0"/>
              <a:t>H</a:t>
            </a:r>
            <a:r>
              <a:rPr lang="en-GB" sz="1800" b="1" baseline="-25000" dirty="0"/>
              <a:t>0</a:t>
            </a:r>
            <a:r>
              <a:rPr lang="en-GB" sz="1800" b="1" dirty="0"/>
              <a:t>: </a:t>
            </a:r>
            <a:r>
              <a:rPr lang="en-GB" sz="1800" b="1" i="1" dirty="0">
                <a:latin typeface="Symbol" pitchFamily="18" charset="2"/>
              </a:rPr>
              <a:t>m</a:t>
            </a:r>
            <a:r>
              <a:rPr lang="en-GB" sz="1800" b="1" dirty="0"/>
              <a:t> = </a:t>
            </a:r>
            <a:r>
              <a:rPr lang="en-GB" sz="1800" b="1" i="1" dirty="0">
                <a:latin typeface="Symbol" pitchFamily="18" charset="2"/>
              </a:rPr>
              <a:t>m</a:t>
            </a:r>
            <a:r>
              <a:rPr lang="en-GB" sz="1800" b="1" baseline="-25000" dirty="0"/>
              <a:t>0</a:t>
            </a:r>
            <a:r>
              <a:rPr lang="en-GB" sz="1800" b="1" dirty="0"/>
              <a:t>  if</a:t>
            </a:r>
          </a:p>
          <a:p>
            <a:pPr algn="l">
              <a:spcBef>
                <a:spcPct val="25000"/>
              </a:spcBef>
            </a:pPr>
            <a:r>
              <a:rPr lang="en-GB" sz="1800" b="1" i="1" dirty="0"/>
              <a:t>t</a:t>
            </a:r>
            <a:r>
              <a:rPr lang="en-GB" sz="1800" b="1" dirty="0"/>
              <a:t> &gt; </a:t>
            </a:r>
            <a:r>
              <a:rPr lang="en-GB" sz="1800" b="1" dirty="0" smtClean="0"/>
              <a:t>2.861  </a:t>
            </a:r>
            <a:r>
              <a:rPr lang="en-GB" sz="1800" b="1" dirty="0"/>
              <a:t>or  </a:t>
            </a:r>
            <a:r>
              <a:rPr lang="en-GB" sz="1800" b="1" i="1" dirty="0"/>
              <a:t>t</a:t>
            </a:r>
            <a:r>
              <a:rPr lang="en-GB" sz="1800" b="1" dirty="0"/>
              <a:t> &lt; </a:t>
            </a:r>
            <a:r>
              <a:rPr lang="en-GB" sz="1800" b="1" dirty="0">
                <a:cs typeface="Times New Roman" pitchFamily="18" charset="0"/>
              </a:rPr>
              <a:t>–</a:t>
            </a:r>
            <a:r>
              <a:rPr lang="en-GB" sz="1800" b="1" dirty="0" smtClean="0">
                <a:cs typeface="Times New Roman" pitchFamily="18" charset="0"/>
              </a:rPr>
              <a:t>2.861</a:t>
            </a:r>
            <a:endParaRPr lang="en-GB" sz="1800" b="1" baseline="-250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5"/>
          <p:cNvSpPr>
            <a:spLocks noChangeArrowheads="1"/>
          </p:cNvSpPr>
          <p:nvPr/>
        </p:nvSpPr>
        <p:spPr bwMode="auto">
          <a:xfrm>
            <a:off x="510075" y="800100"/>
            <a:ext cx="8121600" cy="440055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2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87396"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2</a:t>
            </a:r>
          </a:p>
        </p:txBody>
      </p:sp>
      <p:sp>
        <p:nvSpPr>
          <p:cNvPr id="187414" name="Text Box 2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t>This is a very unrealistic assumption.  We usually have to estimate it with the standard error, and we use this in the test statistic instead of the standard deviation.</a:t>
            </a:r>
            <a:endParaRPr lang="en-GB" sz="1500" b="1">
              <a:latin typeface="Times New Roman" pitchFamily="18" charset="0"/>
            </a:endParaRPr>
          </a:p>
        </p:txBody>
      </p:sp>
      <p:sp>
        <p:nvSpPr>
          <p:cNvPr id="2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7"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i="1" dirty="0"/>
              <a:t>t</a:t>
            </a:r>
            <a:r>
              <a:rPr lang="en-GB" sz="1800" b="1" dirty="0"/>
              <a:t> TEST OF A HYPOTHESIS RELATING TO A POPULATION MEAN</a:t>
            </a:r>
            <a:endParaRPr lang="en-GB" sz="1600" dirty="0">
              <a:latin typeface="Times New Roman" pitchFamily="18" charset="0"/>
            </a:endParaRPr>
          </a:p>
        </p:txBody>
      </p:sp>
      <p:sp>
        <p:nvSpPr>
          <p:cNvPr id="29" name="Text Box 9"/>
          <p:cNvSpPr txBox="1">
            <a:spLocks noChangeArrowheads="1"/>
          </p:cNvSpPr>
          <p:nvPr/>
        </p:nvSpPr>
        <p:spPr bwMode="auto">
          <a:xfrm>
            <a:off x="1238250" y="1695450"/>
            <a:ext cx="2771775"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l">
              <a:spcBef>
                <a:spcPct val="50000"/>
              </a:spcBef>
            </a:pPr>
            <a:r>
              <a:rPr lang="en-GB" sz="1800" b="1" dirty="0"/>
              <a:t>discrepancy between hypothetical value and sample estimate, in terms of </a:t>
            </a:r>
            <a:r>
              <a:rPr lang="en-GB" sz="1800" b="1" dirty="0" err="1"/>
              <a:t>s.d.</a:t>
            </a:r>
            <a:r>
              <a:rPr lang="en-GB" sz="1800" b="1" dirty="0"/>
              <a:t>:</a:t>
            </a:r>
          </a:p>
        </p:txBody>
      </p:sp>
      <p:sp>
        <p:nvSpPr>
          <p:cNvPr id="30" name="Text Box 10"/>
          <p:cNvSpPr txBox="1">
            <a:spLocks noChangeArrowheads="1"/>
          </p:cNvSpPr>
          <p:nvPr/>
        </p:nvSpPr>
        <p:spPr bwMode="auto">
          <a:xfrm>
            <a:off x="1236675" y="3914775"/>
            <a:ext cx="2819400" cy="960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25000"/>
              </a:spcBef>
            </a:pPr>
            <a:r>
              <a:rPr lang="en-GB" sz="1800" b="1" dirty="0"/>
              <a:t>5% significance test:</a:t>
            </a:r>
          </a:p>
          <a:p>
            <a:pPr algn="l">
              <a:spcBef>
                <a:spcPct val="25000"/>
              </a:spcBef>
            </a:pPr>
            <a:r>
              <a:rPr lang="en-GB" sz="1800" b="1" dirty="0"/>
              <a:t>reject </a:t>
            </a:r>
            <a:r>
              <a:rPr lang="en-GB" sz="1800" b="1" i="1" dirty="0"/>
              <a:t>H</a:t>
            </a:r>
            <a:r>
              <a:rPr lang="en-GB" sz="1800" b="1" baseline="-25000" dirty="0"/>
              <a:t>0</a:t>
            </a:r>
            <a:r>
              <a:rPr lang="en-GB" sz="1800" b="1" dirty="0"/>
              <a:t>: </a:t>
            </a:r>
            <a:r>
              <a:rPr lang="en-GB" sz="1800" b="1" i="1" dirty="0">
                <a:latin typeface="Symbol" pitchFamily="18" charset="2"/>
              </a:rPr>
              <a:t>m</a:t>
            </a:r>
            <a:r>
              <a:rPr lang="en-GB" sz="1800" b="1" dirty="0"/>
              <a:t> = </a:t>
            </a:r>
            <a:r>
              <a:rPr lang="en-GB" sz="1800" b="1" i="1" dirty="0">
                <a:latin typeface="Symbol" pitchFamily="18" charset="2"/>
              </a:rPr>
              <a:t>m</a:t>
            </a:r>
            <a:r>
              <a:rPr lang="en-GB" sz="1800" b="1" baseline="-25000" dirty="0"/>
              <a:t>0</a:t>
            </a:r>
            <a:r>
              <a:rPr lang="en-GB" sz="1800" b="1" dirty="0"/>
              <a:t>  if</a:t>
            </a:r>
          </a:p>
          <a:p>
            <a:pPr algn="l">
              <a:spcBef>
                <a:spcPct val="25000"/>
              </a:spcBef>
            </a:pPr>
            <a:r>
              <a:rPr lang="en-GB" sz="1800" b="1" i="1" dirty="0"/>
              <a:t>z</a:t>
            </a:r>
            <a:r>
              <a:rPr lang="en-GB" sz="1800" b="1" dirty="0"/>
              <a:t> &gt; 1.96  or  </a:t>
            </a:r>
            <a:r>
              <a:rPr lang="en-GB" sz="1800" b="1" i="1" dirty="0"/>
              <a:t>z</a:t>
            </a:r>
            <a:r>
              <a:rPr lang="en-GB" sz="1800" b="1" dirty="0"/>
              <a:t> &lt; </a:t>
            </a:r>
            <a:r>
              <a:rPr lang="en-GB" sz="1800" b="1" dirty="0">
                <a:cs typeface="Times New Roman" pitchFamily="18" charset="0"/>
              </a:rPr>
              <a:t>–</a:t>
            </a:r>
            <a:r>
              <a:rPr lang="en-GB" sz="1800" b="1" dirty="0"/>
              <a:t>1.96</a:t>
            </a:r>
          </a:p>
        </p:txBody>
      </p:sp>
      <p:sp>
        <p:nvSpPr>
          <p:cNvPr id="31" name="Text Box 13"/>
          <p:cNvSpPr txBox="1">
            <a:spLocks noChangeArrowheads="1"/>
          </p:cNvSpPr>
          <p:nvPr/>
        </p:nvSpPr>
        <p:spPr bwMode="auto">
          <a:xfrm>
            <a:off x="5295900" y="1695600"/>
            <a:ext cx="2772000" cy="110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GB" sz="1800" b="1" dirty="0"/>
              <a:t>discrepancy between hypothetical value and sample estimate, in terms of </a:t>
            </a:r>
            <a:r>
              <a:rPr lang="en-GB" sz="1800" b="1" dirty="0" err="1"/>
              <a:t>s.e.</a:t>
            </a:r>
            <a:r>
              <a:rPr lang="en-GB" sz="1800" b="1" dirty="0"/>
              <a:t>:</a:t>
            </a:r>
          </a:p>
        </p:txBody>
      </p:sp>
      <p:graphicFrame>
        <p:nvGraphicFramePr>
          <p:cNvPr id="33" name="Object 18"/>
          <p:cNvGraphicFramePr>
            <a:graphicFrameLocks noChangeAspect="1"/>
          </p:cNvGraphicFramePr>
          <p:nvPr>
            <p:extLst>
              <p:ext uri="{D42A27DB-BD31-4B8C-83A1-F6EECF244321}">
                <p14:modId xmlns:p14="http://schemas.microsoft.com/office/powerpoint/2010/main" val="1362732123"/>
              </p:ext>
            </p:extLst>
          </p:nvPr>
        </p:nvGraphicFramePr>
        <p:xfrm>
          <a:off x="1806575" y="3063875"/>
          <a:ext cx="1079500" cy="558800"/>
        </p:xfrm>
        <a:graphic>
          <a:graphicData uri="http://schemas.openxmlformats.org/presentationml/2006/ole">
            <mc:AlternateContent xmlns:mc="http://schemas.openxmlformats.org/markup-compatibility/2006">
              <mc:Choice xmlns:v="urn:schemas-microsoft-com:vml" Requires="v">
                <p:oleObj spid="_x0000_s187456" name="Equation" r:id="rId3" imgW="1079280" imgH="558720" progId="Equation.3">
                  <p:embed/>
                </p:oleObj>
              </mc:Choice>
              <mc:Fallback>
                <p:oleObj name="Equation" r:id="rId3" imgW="1079280" imgH="55872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06575" y="3063875"/>
                        <a:ext cx="1079500" cy="558800"/>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4" name="Line 19"/>
          <p:cNvSpPr>
            <a:spLocks noChangeShapeType="1"/>
          </p:cNvSpPr>
          <p:nvPr/>
        </p:nvSpPr>
        <p:spPr bwMode="auto">
          <a:xfrm>
            <a:off x="2252663" y="3089275"/>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aphicFrame>
        <p:nvGraphicFramePr>
          <p:cNvPr id="35" name="Object 20"/>
          <p:cNvGraphicFramePr>
            <a:graphicFrameLocks noChangeAspect="1"/>
          </p:cNvGraphicFramePr>
          <p:nvPr>
            <p:extLst>
              <p:ext uri="{D42A27DB-BD31-4B8C-83A1-F6EECF244321}">
                <p14:modId xmlns:p14="http://schemas.microsoft.com/office/powerpoint/2010/main" val="545943471"/>
              </p:ext>
            </p:extLst>
          </p:nvPr>
        </p:nvGraphicFramePr>
        <p:xfrm>
          <a:off x="5886450" y="3063600"/>
          <a:ext cx="1066800" cy="558800"/>
        </p:xfrm>
        <a:graphic>
          <a:graphicData uri="http://schemas.openxmlformats.org/presentationml/2006/ole">
            <mc:AlternateContent xmlns:mc="http://schemas.openxmlformats.org/markup-compatibility/2006">
              <mc:Choice xmlns:v="urn:schemas-microsoft-com:vml" Requires="v">
                <p:oleObj spid="_x0000_s187457" name="Equation" r:id="rId5" imgW="1066680" imgH="558720" progId="Equation.3">
                  <p:embed/>
                </p:oleObj>
              </mc:Choice>
              <mc:Fallback>
                <p:oleObj name="Equation" r:id="rId5" imgW="1066680" imgH="55872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86450" y="3063600"/>
                        <a:ext cx="1066800" cy="558800"/>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6" name="Line 21"/>
          <p:cNvSpPr>
            <a:spLocks noChangeShapeType="1"/>
          </p:cNvSpPr>
          <p:nvPr/>
        </p:nvSpPr>
        <p:spPr bwMode="auto">
          <a:xfrm>
            <a:off x="6310313" y="3089275"/>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7" name="Rectangle 36"/>
          <p:cNvSpPr/>
          <p:nvPr/>
        </p:nvSpPr>
        <p:spPr>
          <a:xfrm>
            <a:off x="554400" y="842399"/>
            <a:ext cx="8035200" cy="595875"/>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Line 6"/>
          <p:cNvSpPr>
            <a:spLocks noChangeShapeType="1"/>
          </p:cNvSpPr>
          <p:nvPr/>
        </p:nvSpPr>
        <p:spPr bwMode="auto">
          <a:xfrm>
            <a:off x="532800" y="1440000"/>
            <a:ext cx="80784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39" name="Text Box 8"/>
          <p:cNvSpPr txBox="1">
            <a:spLocks noChangeArrowheads="1"/>
          </p:cNvSpPr>
          <p:nvPr/>
        </p:nvSpPr>
        <p:spPr bwMode="auto">
          <a:xfrm>
            <a:off x="1390650" y="923925"/>
            <a:ext cx="2514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800" b="1" dirty="0" err="1"/>
              <a:t>s.d.</a:t>
            </a:r>
            <a:r>
              <a:rPr lang="en-GB" sz="1800" b="1" dirty="0"/>
              <a:t> of </a:t>
            </a:r>
            <a:r>
              <a:rPr lang="en-GB" sz="1800" b="1" i="1" dirty="0"/>
              <a:t>X</a:t>
            </a:r>
            <a:r>
              <a:rPr lang="en-GB" sz="1800" b="1" dirty="0"/>
              <a:t> known</a:t>
            </a:r>
            <a:endParaRPr lang="en-GB" sz="1800" dirty="0"/>
          </a:p>
        </p:txBody>
      </p:sp>
      <p:sp>
        <p:nvSpPr>
          <p:cNvPr id="40" name="Text Box 12"/>
          <p:cNvSpPr txBox="1">
            <a:spLocks noChangeArrowheads="1"/>
          </p:cNvSpPr>
          <p:nvPr/>
        </p:nvSpPr>
        <p:spPr bwMode="auto">
          <a:xfrm>
            <a:off x="5467350" y="925200"/>
            <a:ext cx="2895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800" b="1" dirty="0" err="1"/>
              <a:t>s.d.</a:t>
            </a:r>
            <a:r>
              <a:rPr lang="en-GB" sz="1800" b="1" dirty="0"/>
              <a:t> of </a:t>
            </a:r>
            <a:r>
              <a:rPr lang="en-GB" sz="1800" b="1" i="1" dirty="0"/>
              <a:t>X</a:t>
            </a:r>
            <a:r>
              <a:rPr lang="en-GB" sz="1800" b="1" dirty="0"/>
              <a:t> not known</a:t>
            </a:r>
            <a:endParaRPr lang="en-GB" sz="1800" dirty="0"/>
          </a:p>
        </p:txBody>
      </p:sp>
      <p:sp>
        <p:nvSpPr>
          <p:cNvPr id="41" name="Line 15"/>
          <p:cNvSpPr>
            <a:spLocks noChangeShapeType="1"/>
          </p:cNvSpPr>
          <p:nvPr/>
        </p:nvSpPr>
        <p:spPr bwMode="auto">
          <a:xfrm>
            <a:off x="2265363" y="1006475"/>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2" name="Line 16"/>
          <p:cNvSpPr>
            <a:spLocks noChangeShapeType="1"/>
          </p:cNvSpPr>
          <p:nvPr/>
        </p:nvSpPr>
        <p:spPr bwMode="auto">
          <a:xfrm>
            <a:off x="6342063" y="1008000"/>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3" name="Line 6"/>
          <p:cNvSpPr>
            <a:spLocks noChangeShapeType="1"/>
          </p:cNvSpPr>
          <p:nvPr/>
        </p:nvSpPr>
        <p:spPr bwMode="auto">
          <a:xfrm>
            <a:off x="4572000" y="820800"/>
            <a:ext cx="0" cy="43560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62819"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dirty="0"/>
              <a:t>We now consider an example of a </a:t>
            </a:r>
            <a:r>
              <a:rPr lang="en-GB" sz="1500" b="1" i="1" dirty="0"/>
              <a:t>t</a:t>
            </a:r>
            <a:r>
              <a:rPr lang="en-GB" sz="1500" b="1" dirty="0"/>
              <a:t> test</a:t>
            </a:r>
            <a:r>
              <a:rPr lang="en-GB" sz="1500" b="1" dirty="0" smtClean="0"/>
              <a:t>.  </a:t>
            </a:r>
            <a:r>
              <a:rPr lang="en-US" sz="1500" b="1" dirty="0"/>
              <a:t>A certain city abolishes its local sales tax on consumer expenditure</a:t>
            </a:r>
            <a:r>
              <a:rPr lang="en-US" sz="1500" b="1" dirty="0" smtClean="0"/>
              <a:t>.  We wish to determine whether the abolition had a significant effect on sales.</a:t>
            </a:r>
            <a:endParaRPr lang="en-GB" sz="1500" b="1" dirty="0">
              <a:latin typeface="Times New Roman" pitchFamily="18" charset="0"/>
            </a:endParaRPr>
          </a:p>
        </p:txBody>
      </p:sp>
      <p:sp>
        <p:nvSpPr>
          <p:cNvPr id="162820"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000">
                <a:solidFill>
                  <a:srgbClr val="3366FF"/>
                </a:solidFill>
              </a:rPr>
              <a:t>29</a:t>
            </a:r>
            <a:endParaRPr lang="en-US" sz="1000">
              <a:solidFill>
                <a:srgbClr val="3366FF"/>
              </a:solidFill>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i="1" dirty="0"/>
              <a:t>t</a:t>
            </a:r>
            <a:r>
              <a:rPr lang="en-GB" sz="1800" b="1" dirty="0"/>
              <a:t> TEST OF A HYPOTHESIS RELATING TO A POPULATION MEAN</a:t>
            </a:r>
            <a:endParaRPr lang="en-GB" sz="1600" dirty="0">
              <a:latin typeface="Times New Roman" pitchFamily="18" charset="0"/>
            </a:endParaRPr>
          </a:p>
        </p:txBody>
      </p:sp>
      <p:sp>
        <p:nvSpPr>
          <p:cNvPr id="11" name="Rectangle 16"/>
          <p:cNvSpPr>
            <a:spLocks noChangeArrowheads="1"/>
          </p:cNvSpPr>
          <p:nvPr/>
        </p:nvSpPr>
        <p:spPr bwMode="auto">
          <a:xfrm>
            <a:off x="0" y="528150"/>
            <a:ext cx="9144000" cy="504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12" name="Text Box 4"/>
          <p:cNvSpPr txBox="1">
            <a:spLocks noChangeArrowheads="1"/>
          </p:cNvSpPr>
          <p:nvPr/>
        </p:nvSpPr>
        <p:spPr bwMode="auto">
          <a:xfrm>
            <a:off x="454025" y="579439"/>
            <a:ext cx="7489825" cy="40163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a:latin typeface="Arial" charset="0"/>
              </a:rPr>
              <a:t>Example</a:t>
            </a:r>
            <a:r>
              <a:rPr lang="en-US" sz="1800" b="1" dirty="0" smtClean="0">
                <a:latin typeface="Arial" charset="0"/>
              </a:rPr>
              <a:t>: effect of abolition of sales tax on household expenditure</a:t>
            </a:r>
            <a:endParaRPr lang="en-US" sz="1800" b="1" dirty="0">
              <a:latin typeface="Arial" charset="0"/>
            </a:endParaRPr>
          </a:p>
        </p:txBody>
      </p:sp>
      <p:sp>
        <p:nvSpPr>
          <p:cNvPr id="20" name="Rectangle 5"/>
          <p:cNvSpPr>
            <a:spLocks noChangeArrowheads="1"/>
          </p:cNvSpPr>
          <p:nvPr/>
        </p:nvSpPr>
        <p:spPr bwMode="auto">
          <a:xfrm>
            <a:off x="0" y="1123200"/>
            <a:ext cx="9144000" cy="378000"/>
          </a:xfrm>
          <a:prstGeom prst="rect">
            <a:avLst/>
          </a:prstGeom>
          <a:solidFill>
            <a:srgbClr val="FBFCFF"/>
          </a:solidFill>
          <a:ln>
            <a:noFill/>
          </a:ln>
          <a:effectLst>
            <a:innerShdw blurRad="76200">
              <a:srgbClr val="004D99"/>
            </a:innerShdw>
          </a:effectLst>
        </p:spPr>
        <p:txBody>
          <a:bodyPr/>
          <a:lstStyle/>
          <a:p>
            <a:pPr>
              <a:defRPr/>
            </a:pPr>
            <a:endParaRPr lang="en-GB"/>
          </a:p>
        </p:txBody>
      </p:sp>
      <p:sp>
        <p:nvSpPr>
          <p:cNvPr id="23" name="Text Box 4"/>
          <p:cNvSpPr txBox="1">
            <a:spLocks noChangeArrowheads="1"/>
          </p:cNvSpPr>
          <p:nvPr/>
        </p:nvSpPr>
        <p:spPr bwMode="auto">
          <a:xfrm>
            <a:off x="739349" y="1126800"/>
            <a:ext cx="3937425" cy="4873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Effect </a:t>
            </a:r>
            <a:r>
              <a:rPr lang="en-US" sz="1800" b="1" dirty="0">
                <a:latin typeface="Arial" charset="0"/>
              </a:rPr>
              <a:t>on household </a:t>
            </a:r>
            <a:r>
              <a:rPr lang="en-US" sz="1800" b="1" dirty="0" smtClean="0">
                <a:latin typeface="Arial" charset="0"/>
              </a:rPr>
              <a:t>expenditure</a:t>
            </a:r>
            <a:r>
              <a:rPr lang="en-US" sz="1800" b="1" dirty="0">
                <a:latin typeface="Arial" charset="0"/>
              </a:rPr>
              <a:t>:</a:t>
            </a:r>
          </a:p>
        </p:txBody>
      </p:sp>
      <p:graphicFrame>
        <p:nvGraphicFramePr>
          <p:cNvPr id="24" name="Object 23"/>
          <p:cNvGraphicFramePr>
            <a:graphicFrameLocks noChangeAspect="1"/>
          </p:cNvGraphicFramePr>
          <p:nvPr>
            <p:extLst>
              <p:ext uri="{D42A27DB-BD31-4B8C-83A1-F6EECF244321}">
                <p14:modId xmlns:p14="http://schemas.microsoft.com/office/powerpoint/2010/main" val="1394963279"/>
              </p:ext>
            </p:extLst>
          </p:nvPr>
        </p:nvGraphicFramePr>
        <p:xfrm>
          <a:off x="5156200" y="1260000"/>
          <a:ext cx="190500" cy="217487"/>
        </p:xfrm>
        <a:graphic>
          <a:graphicData uri="http://schemas.openxmlformats.org/presentationml/2006/ole">
            <mc:AlternateContent xmlns:mc="http://schemas.openxmlformats.org/markup-compatibility/2006">
              <mc:Choice xmlns:v="urn:schemas-microsoft-com:vml" Requires="v">
                <p:oleObj spid="_x0000_s162859" name="Equation" r:id="rId3" imgW="190440" imgH="215640" progId="Equation.3">
                  <p:embed/>
                </p:oleObj>
              </mc:Choice>
              <mc:Fallback>
                <p:oleObj name="Equation" r:id="rId3" imgW="190440" imgH="215640" progId="Equation.3">
                  <p:embed/>
                  <p:pic>
                    <p:nvPicPr>
                      <p:cNvPr id="0" name=""/>
                      <p:cNvPicPr>
                        <a:picLocks noChangeAspect="1" noChangeArrowheads="1"/>
                      </p:cNvPicPr>
                      <p:nvPr/>
                    </p:nvPicPr>
                    <p:blipFill>
                      <a:blip r:embed="rId4"/>
                      <a:srcRect/>
                      <a:stretch>
                        <a:fillRect/>
                      </a:stretch>
                    </p:blipFill>
                    <p:spPr bwMode="auto">
                      <a:xfrm>
                        <a:off x="5156200" y="1260000"/>
                        <a:ext cx="190500" cy="21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62820"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000" dirty="0" smtClean="0">
                <a:solidFill>
                  <a:srgbClr val="3366FF"/>
                </a:solidFill>
              </a:rPr>
              <a:t>30</a:t>
            </a:r>
            <a:endParaRPr lang="en-US" sz="1000" dirty="0">
              <a:solidFill>
                <a:srgbClr val="3366FF"/>
              </a:solidFill>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i="1" dirty="0"/>
              <a:t>t</a:t>
            </a:r>
            <a:r>
              <a:rPr lang="en-GB" sz="1800" b="1" dirty="0"/>
              <a:t> TEST OF A HYPOTHESIS RELATING TO A POPULATION MEAN</a:t>
            </a:r>
            <a:endParaRPr lang="en-GB" sz="1600" dirty="0">
              <a:latin typeface="Times New Roman" pitchFamily="18" charset="0"/>
            </a:endParaRPr>
          </a:p>
        </p:txBody>
      </p:sp>
      <p:sp>
        <p:nvSpPr>
          <p:cNvPr id="10"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US" sz="1500" b="1" dirty="0"/>
              <a:t>We take as our null hypothesis that there was no effect: </a:t>
            </a:r>
            <a:r>
              <a:rPr lang="en-US" sz="1500" b="1" i="1" dirty="0"/>
              <a:t>H</a:t>
            </a:r>
            <a:r>
              <a:rPr lang="en-US" sz="1500" b="1" baseline="-25000" dirty="0"/>
              <a:t>0</a:t>
            </a:r>
            <a:r>
              <a:rPr lang="en-US" sz="1500" b="1" dirty="0"/>
              <a:t>: </a:t>
            </a:r>
            <a:r>
              <a:rPr lang="en-US" sz="1500" b="1" i="1" dirty="0">
                <a:latin typeface="Symbol" pitchFamily="18" charset="2"/>
              </a:rPr>
              <a:t>m</a:t>
            </a:r>
            <a:r>
              <a:rPr lang="en-US" sz="1500" b="1" dirty="0"/>
              <a:t> = 0</a:t>
            </a:r>
            <a:r>
              <a:rPr lang="en-US" sz="1500" b="1" dirty="0" smtClean="0"/>
              <a:t>.</a:t>
            </a:r>
            <a:endParaRPr lang="en-US" sz="1500" b="1" dirty="0"/>
          </a:p>
        </p:txBody>
      </p:sp>
      <p:sp>
        <p:nvSpPr>
          <p:cNvPr id="16" name="Rectangle 16"/>
          <p:cNvSpPr>
            <a:spLocks noChangeArrowheads="1"/>
          </p:cNvSpPr>
          <p:nvPr/>
        </p:nvSpPr>
        <p:spPr bwMode="auto">
          <a:xfrm>
            <a:off x="0" y="528150"/>
            <a:ext cx="9144000" cy="504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17" name="Text Box 4"/>
          <p:cNvSpPr txBox="1">
            <a:spLocks noChangeArrowheads="1"/>
          </p:cNvSpPr>
          <p:nvPr/>
        </p:nvSpPr>
        <p:spPr bwMode="auto">
          <a:xfrm>
            <a:off x="454025" y="579439"/>
            <a:ext cx="7489825" cy="40163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a:latin typeface="Arial" charset="0"/>
              </a:rPr>
              <a:t>Example</a:t>
            </a:r>
            <a:r>
              <a:rPr lang="en-US" sz="1800" b="1" dirty="0" smtClean="0">
                <a:latin typeface="Arial" charset="0"/>
              </a:rPr>
              <a:t>: effect of abolition of sales tax on household expenditure</a:t>
            </a:r>
            <a:endParaRPr lang="en-US" sz="1800" b="1" dirty="0">
              <a:latin typeface="Arial" charset="0"/>
            </a:endParaRPr>
          </a:p>
        </p:txBody>
      </p:sp>
      <p:sp>
        <p:nvSpPr>
          <p:cNvPr id="25" name="Rectangle 5"/>
          <p:cNvSpPr>
            <a:spLocks noChangeArrowheads="1"/>
          </p:cNvSpPr>
          <p:nvPr/>
        </p:nvSpPr>
        <p:spPr bwMode="auto">
          <a:xfrm>
            <a:off x="0" y="1566000"/>
            <a:ext cx="9144000" cy="619200"/>
          </a:xfrm>
          <a:prstGeom prst="rect">
            <a:avLst/>
          </a:prstGeom>
          <a:solidFill>
            <a:srgbClr val="FBFCFF"/>
          </a:solidFill>
          <a:ln>
            <a:noFill/>
          </a:ln>
          <a:effectLst>
            <a:innerShdw blurRad="76200">
              <a:srgbClr val="004D99"/>
            </a:innerShdw>
          </a:effectLst>
        </p:spPr>
        <p:txBody>
          <a:bodyPr/>
          <a:lstStyle/>
          <a:p>
            <a:pPr>
              <a:defRPr/>
            </a:pPr>
            <a:endParaRPr lang="en-GB"/>
          </a:p>
        </p:txBody>
      </p:sp>
      <p:sp>
        <p:nvSpPr>
          <p:cNvPr id="26" name="Rectangle 5"/>
          <p:cNvSpPr>
            <a:spLocks noChangeArrowheads="1"/>
          </p:cNvSpPr>
          <p:nvPr/>
        </p:nvSpPr>
        <p:spPr bwMode="auto">
          <a:xfrm>
            <a:off x="0" y="1123200"/>
            <a:ext cx="9144000" cy="378000"/>
          </a:xfrm>
          <a:prstGeom prst="rect">
            <a:avLst/>
          </a:prstGeom>
          <a:solidFill>
            <a:srgbClr val="FBFCFF"/>
          </a:solidFill>
          <a:ln>
            <a:noFill/>
          </a:ln>
          <a:effectLst>
            <a:innerShdw blurRad="76200">
              <a:srgbClr val="004D99"/>
            </a:innerShdw>
          </a:effectLst>
        </p:spPr>
        <p:txBody>
          <a:bodyPr/>
          <a:lstStyle/>
          <a:p>
            <a:pPr>
              <a:defRPr/>
            </a:pPr>
            <a:endParaRPr lang="en-GB"/>
          </a:p>
        </p:txBody>
      </p:sp>
      <p:sp>
        <p:nvSpPr>
          <p:cNvPr id="27" name="Text Box 4"/>
          <p:cNvSpPr txBox="1">
            <a:spLocks noChangeArrowheads="1"/>
          </p:cNvSpPr>
          <p:nvPr/>
        </p:nvSpPr>
        <p:spPr bwMode="auto">
          <a:xfrm>
            <a:off x="739351" y="1522800"/>
            <a:ext cx="2032424" cy="468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120000"/>
              </a:lnSpc>
              <a:spcBef>
                <a:spcPct val="40000"/>
              </a:spcBef>
            </a:pPr>
            <a:r>
              <a:rPr lang="en-US" sz="1800" b="1" dirty="0" smtClean="0">
                <a:latin typeface="Arial" charset="0"/>
              </a:rPr>
              <a:t>Null hypothesis:</a:t>
            </a:r>
            <a:endParaRPr lang="en-US" sz="1800" b="1" dirty="0">
              <a:latin typeface="Arial" charset="0"/>
            </a:endParaRPr>
          </a:p>
        </p:txBody>
      </p:sp>
      <p:graphicFrame>
        <p:nvGraphicFramePr>
          <p:cNvPr id="28" name="Object 27"/>
          <p:cNvGraphicFramePr>
            <a:graphicFrameLocks noChangeAspect="1"/>
          </p:cNvGraphicFramePr>
          <p:nvPr>
            <p:extLst>
              <p:ext uri="{D42A27DB-BD31-4B8C-83A1-F6EECF244321}">
                <p14:modId xmlns:p14="http://schemas.microsoft.com/office/powerpoint/2010/main" val="3817244166"/>
              </p:ext>
            </p:extLst>
          </p:nvPr>
        </p:nvGraphicFramePr>
        <p:xfrm>
          <a:off x="5148000" y="1612800"/>
          <a:ext cx="938212" cy="295275"/>
        </p:xfrm>
        <a:graphic>
          <a:graphicData uri="http://schemas.openxmlformats.org/presentationml/2006/ole">
            <mc:AlternateContent xmlns:mc="http://schemas.openxmlformats.org/markup-compatibility/2006">
              <mc:Choice xmlns:v="urn:schemas-microsoft-com:vml" Requires="v">
                <p:oleObj spid="_x0000_s200736" name="Equation" r:id="rId3" imgW="939600" imgH="291960" progId="Equation.3">
                  <p:embed/>
                </p:oleObj>
              </mc:Choice>
              <mc:Fallback>
                <p:oleObj name="Equation" r:id="rId3" imgW="939600" imgH="291960" progId="Equation.3">
                  <p:embed/>
                  <p:pic>
                    <p:nvPicPr>
                      <p:cNvPr id="0" name=""/>
                      <p:cNvPicPr>
                        <a:picLocks noChangeAspect="1" noChangeArrowheads="1"/>
                      </p:cNvPicPr>
                      <p:nvPr/>
                    </p:nvPicPr>
                    <p:blipFill>
                      <a:blip r:embed="rId4"/>
                      <a:srcRect/>
                      <a:stretch>
                        <a:fillRect/>
                      </a:stretch>
                    </p:blipFill>
                    <p:spPr bwMode="auto">
                      <a:xfrm>
                        <a:off x="5148000" y="1612800"/>
                        <a:ext cx="938212"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9" name="Text Box 4"/>
          <p:cNvSpPr txBox="1">
            <a:spLocks noChangeArrowheads="1"/>
          </p:cNvSpPr>
          <p:nvPr/>
        </p:nvSpPr>
        <p:spPr bwMode="auto">
          <a:xfrm>
            <a:off x="739349" y="1126800"/>
            <a:ext cx="3937425" cy="4873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Effect </a:t>
            </a:r>
            <a:r>
              <a:rPr lang="en-US" sz="1800" b="1" dirty="0">
                <a:latin typeface="Arial" charset="0"/>
              </a:rPr>
              <a:t>on household </a:t>
            </a:r>
            <a:r>
              <a:rPr lang="en-US" sz="1800" b="1" dirty="0" smtClean="0">
                <a:latin typeface="Arial" charset="0"/>
              </a:rPr>
              <a:t>expenditure</a:t>
            </a:r>
            <a:r>
              <a:rPr lang="en-US" sz="1800" b="1" dirty="0">
                <a:latin typeface="Arial" charset="0"/>
              </a:rPr>
              <a:t>:</a:t>
            </a:r>
          </a:p>
        </p:txBody>
      </p:sp>
      <p:graphicFrame>
        <p:nvGraphicFramePr>
          <p:cNvPr id="30" name="Object 29"/>
          <p:cNvGraphicFramePr>
            <a:graphicFrameLocks noChangeAspect="1"/>
          </p:cNvGraphicFramePr>
          <p:nvPr>
            <p:extLst>
              <p:ext uri="{D42A27DB-BD31-4B8C-83A1-F6EECF244321}">
                <p14:modId xmlns:p14="http://schemas.microsoft.com/office/powerpoint/2010/main" val="1394963279"/>
              </p:ext>
            </p:extLst>
          </p:nvPr>
        </p:nvGraphicFramePr>
        <p:xfrm>
          <a:off x="5156200" y="1260000"/>
          <a:ext cx="190500" cy="217487"/>
        </p:xfrm>
        <a:graphic>
          <a:graphicData uri="http://schemas.openxmlformats.org/presentationml/2006/ole">
            <mc:AlternateContent xmlns:mc="http://schemas.openxmlformats.org/markup-compatibility/2006">
              <mc:Choice xmlns:v="urn:schemas-microsoft-com:vml" Requires="v">
                <p:oleObj spid="_x0000_s200737" name="Equation" r:id="rId5" imgW="190440" imgH="215640" progId="Equation.3">
                  <p:embed/>
                </p:oleObj>
              </mc:Choice>
              <mc:Fallback>
                <p:oleObj name="Equation" r:id="rId5" imgW="190440" imgH="215640" progId="Equation.3">
                  <p:embed/>
                  <p:pic>
                    <p:nvPicPr>
                      <p:cNvPr id="0" name=""/>
                      <p:cNvPicPr>
                        <a:picLocks noChangeAspect="1" noChangeArrowheads="1"/>
                      </p:cNvPicPr>
                      <p:nvPr/>
                    </p:nvPicPr>
                    <p:blipFill>
                      <a:blip r:embed="rId6"/>
                      <a:srcRect/>
                      <a:stretch>
                        <a:fillRect/>
                      </a:stretch>
                    </p:blipFill>
                    <p:spPr bwMode="auto">
                      <a:xfrm>
                        <a:off x="5156200" y="1260000"/>
                        <a:ext cx="190500" cy="21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1" name="Text Box 4"/>
          <p:cNvSpPr txBox="1">
            <a:spLocks noChangeArrowheads="1"/>
          </p:cNvSpPr>
          <p:nvPr/>
        </p:nvSpPr>
        <p:spPr bwMode="auto">
          <a:xfrm>
            <a:off x="739350" y="1778400"/>
            <a:ext cx="2803949" cy="468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120000"/>
              </a:lnSpc>
              <a:spcBef>
                <a:spcPct val="40000"/>
              </a:spcBef>
            </a:pPr>
            <a:r>
              <a:rPr lang="en-US" sz="1800" b="1" dirty="0" smtClean="0">
                <a:latin typeface="Arial" charset="0"/>
              </a:rPr>
              <a:t>Alternative hypothesis:</a:t>
            </a:r>
            <a:endParaRPr lang="en-US" sz="1800" b="1" dirty="0">
              <a:latin typeface="Arial" charset="0"/>
            </a:endParaRPr>
          </a:p>
        </p:txBody>
      </p:sp>
      <p:graphicFrame>
        <p:nvGraphicFramePr>
          <p:cNvPr id="32" name="Object 31"/>
          <p:cNvGraphicFramePr>
            <a:graphicFrameLocks noChangeAspect="1"/>
          </p:cNvGraphicFramePr>
          <p:nvPr>
            <p:extLst>
              <p:ext uri="{D42A27DB-BD31-4B8C-83A1-F6EECF244321}">
                <p14:modId xmlns:p14="http://schemas.microsoft.com/office/powerpoint/2010/main" val="1760644049"/>
              </p:ext>
            </p:extLst>
          </p:nvPr>
        </p:nvGraphicFramePr>
        <p:xfrm>
          <a:off x="5148000" y="1872000"/>
          <a:ext cx="912812" cy="295275"/>
        </p:xfrm>
        <a:graphic>
          <a:graphicData uri="http://schemas.openxmlformats.org/presentationml/2006/ole">
            <mc:AlternateContent xmlns:mc="http://schemas.openxmlformats.org/markup-compatibility/2006">
              <mc:Choice xmlns:v="urn:schemas-microsoft-com:vml" Requires="v">
                <p:oleObj spid="_x0000_s200738" name="Equation" r:id="rId7" imgW="914400" imgH="291960" progId="Equation.3">
                  <p:embed/>
                </p:oleObj>
              </mc:Choice>
              <mc:Fallback>
                <p:oleObj name="Equation" r:id="rId7" imgW="914400" imgH="291960" progId="Equation.3">
                  <p:embed/>
                  <p:pic>
                    <p:nvPicPr>
                      <p:cNvPr id="0" name=""/>
                      <p:cNvPicPr>
                        <a:picLocks noChangeAspect="1" noChangeArrowheads="1"/>
                      </p:cNvPicPr>
                      <p:nvPr/>
                    </p:nvPicPr>
                    <p:blipFill>
                      <a:blip r:embed="rId8"/>
                      <a:srcRect/>
                      <a:stretch>
                        <a:fillRect/>
                      </a:stretch>
                    </p:blipFill>
                    <p:spPr bwMode="auto">
                      <a:xfrm>
                        <a:off x="5148000" y="1872000"/>
                        <a:ext cx="912812"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06074645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9558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000" dirty="0" smtClean="0">
                <a:solidFill>
                  <a:srgbClr val="3366FF"/>
                </a:solidFill>
              </a:rPr>
              <a:t>31</a:t>
            </a:r>
            <a:endParaRPr lang="en-US" sz="1000" dirty="0">
              <a:solidFill>
                <a:srgbClr val="3366FF"/>
              </a:solidFill>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i="1" dirty="0"/>
              <a:t>t</a:t>
            </a:r>
            <a:r>
              <a:rPr lang="en-GB" sz="1800" b="1" dirty="0"/>
              <a:t> TEST OF A HYPOTHESIS RELATING TO A POPULATION MEAN</a:t>
            </a:r>
            <a:endParaRPr lang="en-GB" sz="1600" dirty="0">
              <a:latin typeface="Times New Roman" pitchFamily="18" charset="0"/>
            </a:endParaRPr>
          </a:p>
        </p:txBody>
      </p:sp>
      <p:sp>
        <p:nvSpPr>
          <p:cNvPr id="15"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US" sz="1500" b="1" dirty="0" smtClean="0"/>
              <a:t>A </a:t>
            </a:r>
            <a:r>
              <a:rPr lang="en-US" sz="1500" b="1" dirty="0"/>
              <a:t>survey of 20 households shows that, in the following month, mean household expenditure increased by $160 and the standard error of the increase was $60.</a:t>
            </a:r>
          </a:p>
          <a:p>
            <a:pPr algn="l">
              <a:spcBef>
                <a:spcPct val="50000"/>
              </a:spcBef>
            </a:pPr>
            <a:endParaRPr lang="en-GB" sz="1500" b="1" dirty="0">
              <a:latin typeface="Times New Roman" pitchFamily="18" charset="0"/>
            </a:endParaRPr>
          </a:p>
        </p:txBody>
      </p:sp>
      <p:sp>
        <p:nvSpPr>
          <p:cNvPr id="18" name="Rectangle 16"/>
          <p:cNvSpPr>
            <a:spLocks noChangeArrowheads="1"/>
          </p:cNvSpPr>
          <p:nvPr/>
        </p:nvSpPr>
        <p:spPr bwMode="auto">
          <a:xfrm>
            <a:off x="0" y="528150"/>
            <a:ext cx="9144000" cy="504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19" name="Text Box 4"/>
          <p:cNvSpPr txBox="1">
            <a:spLocks noChangeArrowheads="1"/>
          </p:cNvSpPr>
          <p:nvPr/>
        </p:nvSpPr>
        <p:spPr bwMode="auto">
          <a:xfrm>
            <a:off x="454025" y="579439"/>
            <a:ext cx="7489825" cy="40163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a:latin typeface="Arial" charset="0"/>
              </a:rPr>
              <a:t>Example</a:t>
            </a:r>
            <a:r>
              <a:rPr lang="en-US" sz="1800" b="1" dirty="0" smtClean="0">
                <a:latin typeface="Arial" charset="0"/>
              </a:rPr>
              <a:t>: effect of abolition of sales tax on household expenditure</a:t>
            </a:r>
            <a:endParaRPr lang="en-US" sz="1800" b="1" dirty="0">
              <a:latin typeface="Arial" charset="0"/>
            </a:endParaRPr>
          </a:p>
        </p:txBody>
      </p:sp>
      <p:sp>
        <p:nvSpPr>
          <p:cNvPr id="34" name="Rectangle 5"/>
          <p:cNvSpPr>
            <a:spLocks noChangeArrowheads="1"/>
          </p:cNvSpPr>
          <p:nvPr/>
        </p:nvSpPr>
        <p:spPr bwMode="auto">
          <a:xfrm>
            <a:off x="0" y="2692800"/>
            <a:ext cx="9144000" cy="619200"/>
          </a:xfrm>
          <a:prstGeom prst="rect">
            <a:avLst/>
          </a:prstGeom>
          <a:solidFill>
            <a:srgbClr val="FBFCFF"/>
          </a:solidFill>
          <a:ln>
            <a:noFill/>
          </a:ln>
          <a:effectLst>
            <a:innerShdw blurRad="76200">
              <a:srgbClr val="004D99"/>
            </a:innerShdw>
          </a:effectLst>
        </p:spPr>
        <p:txBody>
          <a:bodyPr/>
          <a:lstStyle/>
          <a:p>
            <a:pPr>
              <a:defRPr/>
            </a:pPr>
            <a:endParaRPr lang="en-GB"/>
          </a:p>
        </p:txBody>
      </p:sp>
      <p:sp>
        <p:nvSpPr>
          <p:cNvPr id="35" name="Rectangle 5"/>
          <p:cNvSpPr>
            <a:spLocks noChangeArrowheads="1"/>
          </p:cNvSpPr>
          <p:nvPr/>
        </p:nvSpPr>
        <p:spPr bwMode="auto">
          <a:xfrm>
            <a:off x="0" y="2250000"/>
            <a:ext cx="9144000" cy="378000"/>
          </a:xfrm>
          <a:prstGeom prst="rect">
            <a:avLst/>
          </a:prstGeom>
          <a:solidFill>
            <a:srgbClr val="FBFCFF"/>
          </a:solidFill>
          <a:ln>
            <a:noFill/>
          </a:ln>
          <a:effectLst>
            <a:innerShdw blurRad="76200">
              <a:srgbClr val="004D99"/>
            </a:innerShdw>
          </a:effectLst>
        </p:spPr>
        <p:txBody>
          <a:bodyPr/>
          <a:lstStyle/>
          <a:p>
            <a:pPr>
              <a:defRPr/>
            </a:pPr>
            <a:endParaRPr lang="en-GB"/>
          </a:p>
        </p:txBody>
      </p:sp>
      <p:sp>
        <p:nvSpPr>
          <p:cNvPr id="36" name="Rectangle 5"/>
          <p:cNvSpPr>
            <a:spLocks noChangeArrowheads="1"/>
          </p:cNvSpPr>
          <p:nvPr/>
        </p:nvSpPr>
        <p:spPr bwMode="auto">
          <a:xfrm>
            <a:off x="0" y="1566000"/>
            <a:ext cx="9144000" cy="619200"/>
          </a:xfrm>
          <a:prstGeom prst="rect">
            <a:avLst/>
          </a:prstGeom>
          <a:solidFill>
            <a:srgbClr val="FBFCFF"/>
          </a:solidFill>
          <a:ln>
            <a:noFill/>
          </a:ln>
          <a:effectLst>
            <a:innerShdw blurRad="76200">
              <a:srgbClr val="004D99"/>
            </a:innerShdw>
          </a:effectLst>
        </p:spPr>
        <p:txBody>
          <a:bodyPr/>
          <a:lstStyle/>
          <a:p>
            <a:pPr>
              <a:defRPr/>
            </a:pPr>
            <a:endParaRPr lang="en-GB"/>
          </a:p>
        </p:txBody>
      </p:sp>
      <p:sp>
        <p:nvSpPr>
          <p:cNvPr id="37" name="Rectangle 5"/>
          <p:cNvSpPr>
            <a:spLocks noChangeArrowheads="1"/>
          </p:cNvSpPr>
          <p:nvPr/>
        </p:nvSpPr>
        <p:spPr bwMode="auto">
          <a:xfrm>
            <a:off x="0" y="1123200"/>
            <a:ext cx="9144000" cy="378000"/>
          </a:xfrm>
          <a:prstGeom prst="rect">
            <a:avLst/>
          </a:prstGeom>
          <a:solidFill>
            <a:srgbClr val="FBFCFF"/>
          </a:solidFill>
          <a:ln>
            <a:noFill/>
          </a:ln>
          <a:effectLst>
            <a:innerShdw blurRad="76200">
              <a:srgbClr val="004D99"/>
            </a:innerShdw>
          </a:effectLst>
        </p:spPr>
        <p:txBody>
          <a:bodyPr/>
          <a:lstStyle/>
          <a:p>
            <a:pPr>
              <a:defRPr/>
            </a:pPr>
            <a:endParaRPr lang="en-GB"/>
          </a:p>
        </p:txBody>
      </p:sp>
      <p:sp>
        <p:nvSpPr>
          <p:cNvPr id="40" name="Text Box 4"/>
          <p:cNvSpPr txBox="1">
            <a:spLocks noChangeArrowheads="1"/>
          </p:cNvSpPr>
          <p:nvPr/>
        </p:nvSpPr>
        <p:spPr bwMode="auto">
          <a:xfrm>
            <a:off x="739351" y="1522800"/>
            <a:ext cx="2032424" cy="468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120000"/>
              </a:lnSpc>
              <a:spcBef>
                <a:spcPct val="40000"/>
              </a:spcBef>
            </a:pPr>
            <a:r>
              <a:rPr lang="en-US" sz="1800" b="1" dirty="0" smtClean="0">
                <a:latin typeface="Arial" charset="0"/>
              </a:rPr>
              <a:t>Null hypothesis:</a:t>
            </a:r>
            <a:endParaRPr lang="en-US" sz="1800" b="1" dirty="0">
              <a:latin typeface="Arial" charset="0"/>
            </a:endParaRPr>
          </a:p>
        </p:txBody>
      </p:sp>
      <p:graphicFrame>
        <p:nvGraphicFramePr>
          <p:cNvPr id="41" name="Object 40"/>
          <p:cNvGraphicFramePr>
            <a:graphicFrameLocks noChangeAspect="1"/>
          </p:cNvGraphicFramePr>
          <p:nvPr>
            <p:extLst>
              <p:ext uri="{D42A27DB-BD31-4B8C-83A1-F6EECF244321}">
                <p14:modId xmlns:p14="http://schemas.microsoft.com/office/powerpoint/2010/main" val="902536428"/>
              </p:ext>
            </p:extLst>
          </p:nvPr>
        </p:nvGraphicFramePr>
        <p:xfrm>
          <a:off x="5148000" y="1612800"/>
          <a:ext cx="938212" cy="295275"/>
        </p:xfrm>
        <a:graphic>
          <a:graphicData uri="http://schemas.openxmlformats.org/presentationml/2006/ole">
            <mc:AlternateContent xmlns:mc="http://schemas.openxmlformats.org/markup-compatibility/2006">
              <mc:Choice xmlns:v="urn:schemas-microsoft-com:vml" Requires="v">
                <p:oleObj spid="_x0000_s195637" name="Equation" r:id="rId3" imgW="939600" imgH="291960" progId="Equation.3">
                  <p:embed/>
                </p:oleObj>
              </mc:Choice>
              <mc:Fallback>
                <p:oleObj name="Equation" r:id="rId3" imgW="939600" imgH="291960" progId="Equation.3">
                  <p:embed/>
                  <p:pic>
                    <p:nvPicPr>
                      <p:cNvPr id="0" name=""/>
                      <p:cNvPicPr>
                        <a:picLocks noChangeAspect="1" noChangeArrowheads="1"/>
                      </p:cNvPicPr>
                      <p:nvPr/>
                    </p:nvPicPr>
                    <p:blipFill>
                      <a:blip r:embed="rId4"/>
                      <a:srcRect/>
                      <a:stretch>
                        <a:fillRect/>
                      </a:stretch>
                    </p:blipFill>
                    <p:spPr bwMode="auto">
                      <a:xfrm>
                        <a:off x="5148000" y="1612800"/>
                        <a:ext cx="938212"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2" name="Text Box 4"/>
          <p:cNvSpPr txBox="1">
            <a:spLocks noChangeArrowheads="1"/>
          </p:cNvSpPr>
          <p:nvPr/>
        </p:nvSpPr>
        <p:spPr bwMode="auto">
          <a:xfrm>
            <a:off x="739349" y="1126800"/>
            <a:ext cx="3937425" cy="4873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Effect </a:t>
            </a:r>
            <a:r>
              <a:rPr lang="en-US" sz="1800" b="1" dirty="0">
                <a:latin typeface="Arial" charset="0"/>
              </a:rPr>
              <a:t>on household </a:t>
            </a:r>
            <a:r>
              <a:rPr lang="en-US" sz="1800" b="1" dirty="0" smtClean="0">
                <a:latin typeface="Arial" charset="0"/>
              </a:rPr>
              <a:t>expenditure</a:t>
            </a:r>
            <a:r>
              <a:rPr lang="en-US" sz="1800" b="1" dirty="0">
                <a:latin typeface="Arial" charset="0"/>
              </a:rPr>
              <a:t>:</a:t>
            </a:r>
          </a:p>
        </p:txBody>
      </p:sp>
      <p:graphicFrame>
        <p:nvGraphicFramePr>
          <p:cNvPr id="43" name="Object 42"/>
          <p:cNvGraphicFramePr>
            <a:graphicFrameLocks noChangeAspect="1"/>
          </p:cNvGraphicFramePr>
          <p:nvPr>
            <p:extLst>
              <p:ext uri="{D42A27DB-BD31-4B8C-83A1-F6EECF244321}">
                <p14:modId xmlns:p14="http://schemas.microsoft.com/office/powerpoint/2010/main" val="604847061"/>
              </p:ext>
            </p:extLst>
          </p:nvPr>
        </p:nvGraphicFramePr>
        <p:xfrm>
          <a:off x="5156200" y="1260000"/>
          <a:ext cx="190500" cy="217487"/>
        </p:xfrm>
        <a:graphic>
          <a:graphicData uri="http://schemas.openxmlformats.org/presentationml/2006/ole">
            <mc:AlternateContent xmlns:mc="http://schemas.openxmlformats.org/markup-compatibility/2006">
              <mc:Choice xmlns:v="urn:schemas-microsoft-com:vml" Requires="v">
                <p:oleObj spid="_x0000_s195638" name="Equation" r:id="rId5" imgW="190440" imgH="215640" progId="Equation.3">
                  <p:embed/>
                </p:oleObj>
              </mc:Choice>
              <mc:Fallback>
                <p:oleObj name="Equation" r:id="rId5" imgW="190440" imgH="215640" progId="Equation.3">
                  <p:embed/>
                  <p:pic>
                    <p:nvPicPr>
                      <p:cNvPr id="0" name=""/>
                      <p:cNvPicPr>
                        <a:picLocks noChangeAspect="1" noChangeArrowheads="1"/>
                      </p:cNvPicPr>
                      <p:nvPr/>
                    </p:nvPicPr>
                    <p:blipFill>
                      <a:blip r:embed="rId6"/>
                      <a:srcRect/>
                      <a:stretch>
                        <a:fillRect/>
                      </a:stretch>
                    </p:blipFill>
                    <p:spPr bwMode="auto">
                      <a:xfrm>
                        <a:off x="5156200" y="1260000"/>
                        <a:ext cx="190500" cy="21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4" name="Text Box 4"/>
          <p:cNvSpPr txBox="1">
            <a:spLocks noChangeArrowheads="1"/>
          </p:cNvSpPr>
          <p:nvPr/>
        </p:nvSpPr>
        <p:spPr bwMode="auto">
          <a:xfrm>
            <a:off x="739351" y="2221200"/>
            <a:ext cx="2032424" cy="468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120000"/>
              </a:lnSpc>
              <a:spcBef>
                <a:spcPct val="40000"/>
              </a:spcBef>
            </a:pPr>
            <a:r>
              <a:rPr lang="en-US" sz="1800" b="1" dirty="0" smtClean="0">
                <a:latin typeface="Arial" charset="0"/>
              </a:rPr>
              <a:t>Sample size:</a:t>
            </a:r>
            <a:endParaRPr lang="en-US" sz="1800" b="1" dirty="0">
              <a:latin typeface="Arial" charset="0"/>
            </a:endParaRPr>
          </a:p>
        </p:txBody>
      </p:sp>
      <p:sp>
        <p:nvSpPr>
          <p:cNvPr id="45" name="Text Box 4"/>
          <p:cNvSpPr txBox="1">
            <a:spLocks noChangeArrowheads="1"/>
          </p:cNvSpPr>
          <p:nvPr/>
        </p:nvSpPr>
        <p:spPr bwMode="auto">
          <a:xfrm>
            <a:off x="5073226" y="2221200"/>
            <a:ext cx="1032299" cy="468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120000"/>
              </a:lnSpc>
              <a:spcBef>
                <a:spcPct val="40000"/>
              </a:spcBef>
            </a:pPr>
            <a:r>
              <a:rPr lang="en-US" sz="1800" b="1" i="1" dirty="0" smtClean="0">
                <a:latin typeface="Arial" charset="0"/>
              </a:rPr>
              <a:t>n</a:t>
            </a:r>
            <a:r>
              <a:rPr lang="en-US" sz="1800" b="1" dirty="0" smtClean="0">
                <a:latin typeface="Arial" charset="0"/>
              </a:rPr>
              <a:t> = 20</a:t>
            </a:r>
            <a:endParaRPr lang="en-US" sz="1800" b="1" dirty="0">
              <a:latin typeface="Arial" charset="0"/>
            </a:endParaRPr>
          </a:p>
        </p:txBody>
      </p:sp>
      <p:sp>
        <p:nvSpPr>
          <p:cNvPr id="46" name="Text Box 4"/>
          <p:cNvSpPr txBox="1">
            <a:spLocks noChangeArrowheads="1"/>
          </p:cNvSpPr>
          <p:nvPr/>
        </p:nvSpPr>
        <p:spPr bwMode="auto">
          <a:xfrm>
            <a:off x="739350" y="2678400"/>
            <a:ext cx="3813600" cy="3730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Mean increase in expenditure</a:t>
            </a:r>
            <a:r>
              <a:rPr lang="en-US" sz="1800" b="1" dirty="0">
                <a:latin typeface="Arial" charset="0"/>
              </a:rPr>
              <a:t>:</a:t>
            </a:r>
          </a:p>
        </p:txBody>
      </p:sp>
      <p:sp>
        <p:nvSpPr>
          <p:cNvPr id="47" name="Text Box 4"/>
          <p:cNvSpPr txBox="1">
            <a:spLocks noChangeArrowheads="1"/>
          </p:cNvSpPr>
          <p:nvPr/>
        </p:nvSpPr>
        <p:spPr bwMode="auto">
          <a:xfrm>
            <a:off x="5073227" y="2678400"/>
            <a:ext cx="756074" cy="4206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120000"/>
              </a:lnSpc>
              <a:spcBef>
                <a:spcPct val="40000"/>
              </a:spcBef>
            </a:pPr>
            <a:r>
              <a:rPr lang="en-US" sz="1800" b="1" dirty="0">
                <a:latin typeface="Arial" charset="0"/>
              </a:rPr>
              <a:t>$</a:t>
            </a:r>
            <a:r>
              <a:rPr lang="en-US" sz="1800" b="1" dirty="0" smtClean="0">
                <a:latin typeface="Arial" charset="0"/>
              </a:rPr>
              <a:t>160</a:t>
            </a:r>
            <a:endParaRPr lang="en-US" sz="1800" b="1" dirty="0">
              <a:latin typeface="Arial" charset="0"/>
            </a:endParaRPr>
          </a:p>
        </p:txBody>
      </p:sp>
      <p:sp>
        <p:nvSpPr>
          <p:cNvPr id="48" name="Text Box 4"/>
          <p:cNvSpPr txBox="1">
            <a:spLocks noChangeArrowheads="1"/>
          </p:cNvSpPr>
          <p:nvPr/>
        </p:nvSpPr>
        <p:spPr bwMode="auto">
          <a:xfrm>
            <a:off x="738000" y="2934000"/>
            <a:ext cx="3423074" cy="468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120000"/>
              </a:lnSpc>
              <a:spcBef>
                <a:spcPct val="40000"/>
              </a:spcBef>
            </a:pPr>
            <a:r>
              <a:rPr lang="en-US" sz="1800" b="1" dirty="0" smtClean="0">
                <a:latin typeface="Arial" charset="0"/>
              </a:rPr>
              <a:t>Standard error of increase:</a:t>
            </a:r>
            <a:endParaRPr lang="en-US" sz="1800" b="1" dirty="0">
              <a:latin typeface="Arial" charset="0"/>
            </a:endParaRPr>
          </a:p>
        </p:txBody>
      </p:sp>
      <p:sp>
        <p:nvSpPr>
          <p:cNvPr id="49" name="Text Box 4"/>
          <p:cNvSpPr txBox="1">
            <a:spLocks noChangeArrowheads="1"/>
          </p:cNvSpPr>
          <p:nvPr/>
        </p:nvSpPr>
        <p:spPr bwMode="auto">
          <a:xfrm>
            <a:off x="739350" y="1778400"/>
            <a:ext cx="2803949" cy="468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120000"/>
              </a:lnSpc>
              <a:spcBef>
                <a:spcPct val="40000"/>
              </a:spcBef>
            </a:pPr>
            <a:r>
              <a:rPr lang="en-US" sz="1800" b="1" dirty="0" smtClean="0">
                <a:latin typeface="Arial" charset="0"/>
              </a:rPr>
              <a:t>Alternative hypothesis:</a:t>
            </a:r>
            <a:endParaRPr lang="en-US" sz="1800" b="1" dirty="0">
              <a:latin typeface="Arial" charset="0"/>
            </a:endParaRPr>
          </a:p>
        </p:txBody>
      </p:sp>
      <p:graphicFrame>
        <p:nvGraphicFramePr>
          <p:cNvPr id="50" name="Object 49"/>
          <p:cNvGraphicFramePr>
            <a:graphicFrameLocks noChangeAspect="1"/>
          </p:cNvGraphicFramePr>
          <p:nvPr>
            <p:extLst>
              <p:ext uri="{D42A27DB-BD31-4B8C-83A1-F6EECF244321}">
                <p14:modId xmlns:p14="http://schemas.microsoft.com/office/powerpoint/2010/main" val="904782805"/>
              </p:ext>
            </p:extLst>
          </p:nvPr>
        </p:nvGraphicFramePr>
        <p:xfrm>
          <a:off x="5148000" y="1872000"/>
          <a:ext cx="912812" cy="295275"/>
        </p:xfrm>
        <a:graphic>
          <a:graphicData uri="http://schemas.openxmlformats.org/presentationml/2006/ole">
            <mc:AlternateContent xmlns:mc="http://schemas.openxmlformats.org/markup-compatibility/2006">
              <mc:Choice xmlns:v="urn:schemas-microsoft-com:vml" Requires="v">
                <p:oleObj spid="_x0000_s195639" name="Equation" r:id="rId7" imgW="914400" imgH="291960" progId="Equation.3">
                  <p:embed/>
                </p:oleObj>
              </mc:Choice>
              <mc:Fallback>
                <p:oleObj name="Equation" r:id="rId7" imgW="914400" imgH="291960" progId="Equation.3">
                  <p:embed/>
                  <p:pic>
                    <p:nvPicPr>
                      <p:cNvPr id="0" name=""/>
                      <p:cNvPicPr>
                        <a:picLocks noChangeAspect="1" noChangeArrowheads="1"/>
                      </p:cNvPicPr>
                      <p:nvPr/>
                    </p:nvPicPr>
                    <p:blipFill>
                      <a:blip r:embed="rId8"/>
                      <a:srcRect/>
                      <a:stretch>
                        <a:fillRect/>
                      </a:stretch>
                    </p:blipFill>
                    <p:spPr bwMode="auto">
                      <a:xfrm>
                        <a:off x="5148000" y="1872000"/>
                        <a:ext cx="912812"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1" name="Text Box 4"/>
          <p:cNvSpPr txBox="1">
            <a:spLocks noChangeArrowheads="1"/>
          </p:cNvSpPr>
          <p:nvPr/>
        </p:nvSpPr>
        <p:spPr bwMode="auto">
          <a:xfrm>
            <a:off x="5073226" y="2934000"/>
            <a:ext cx="651299" cy="4111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120000"/>
              </a:lnSpc>
              <a:spcBef>
                <a:spcPct val="40000"/>
              </a:spcBef>
            </a:pPr>
            <a:r>
              <a:rPr lang="en-US" sz="1800" b="1" dirty="0" smtClean="0">
                <a:latin typeface="Arial" charset="0"/>
              </a:rPr>
              <a:t>$60</a:t>
            </a:r>
            <a:endParaRPr lang="en-US" sz="1800" b="1" dirty="0">
              <a:latin typeface="Arial"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9456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000" dirty="0" smtClean="0">
                <a:solidFill>
                  <a:srgbClr val="3366FF"/>
                </a:solidFill>
              </a:rPr>
              <a:t>32</a:t>
            </a:r>
            <a:endParaRPr lang="en-US" sz="1000" dirty="0">
              <a:solidFill>
                <a:srgbClr val="3366FF"/>
              </a:solidFill>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i="1" dirty="0"/>
              <a:t>t</a:t>
            </a:r>
            <a:r>
              <a:rPr lang="en-GB" sz="1800" b="1" dirty="0"/>
              <a:t> TEST OF A HYPOTHESIS RELATING TO A POPULATION MEAN</a:t>
            </a:r>
            <a:endParaRPr lang="en-GB" sz="1600" dirty="0">
              <a:latin typeface="Times New Roman" pitchFamily="18" charset="0"/>
            </a:endParaRPr>
          </a:p>
        </p:txBody>
      </p:sp>
      <p:sp>
        <p:nvSpPr>
          <p:cNvPr id="15"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dirty="0" smtClean="0"/>
              <a:t>The test statistic is 2.67. </a:t>
            </a:r>
            <a:endParaRPr lang="en-GB" sz="1500" b="1" dirty="0">
              <a:latin typeface="Times New Roman" pitchFamily="18" charset="0"/>
            </a:endParaRPr>
          </a:p>
        </p:txBody>
      </p:sp>
      <p:sp>
        <p:nvSpPr>
          <p:cNvPr id="20" name="Rectangle 16"/>
          <p:cNvSpPr>
            <a:spLocks noChangeArrowheads="1"/>
          </p:cNvSpPr>
          <p:nvPr/>
        </p:nvSpPr>
        <p:spPr bwMode="auto">
          <a:xfrm>
            <a:off x="0" y="528150"/>
            <a:ext cx="9144000" cy="504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21" name="Text Box 4"/>
          <p:cNvSpPr txBox="1">
            <a:spLocks noChangeArrowheads="1"/>
          </p:cNvSpPr>
          <p:nvPr/>
        </p:nvSpPr>
        <p:spPr bwMode="auto">
          <a:xfrm>
            <a:off x="454025" y="579439"/>
            <a:ext cx="7489825" cy="40163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a:latin typeface="Arial" charset="0"/>
              </a:rPr>
              <a:t>Example</a:t>
            </a:r>
            <a:r>
              <a:rPr lang="en-US" sz="1800" b="1" dirty="0" smtClean="0">
                <a:latin typeface="Arial" charset="0"/>
              </a:rPr>
              <a:t>: effect of abolition of sales tax on household expenditure</a:t>
            </a:r>
            <a:endParaRPr lang="en-US" sz="1800" b="1" dirty="0">
              <a:latin typeface="Arial" charset="0"/>
            </a:endParaRPr>
          </a:p>
        </p:txBody>
      </p:sp>
      <p:sp>
        <p:nvSpPr>
          <p:cNvPr id="40" name="Rectangle 5"/>
          <p:cNvSpPr>
            <a:spLocks noChangeArrowheads="1"/>
          </p:cNvSpPr>
          <p:nvPr/>
        </p:nvSpPr>
        <p:spPr bwMode="auto">
          <a:xfrm>
            <a:off x="0" y="3376800"/>
            <a:ext cx="9144000" cy="718453"/>
          </a:xfrm>
          <a:prstGeom prst="rect">
            <a:avLst/>
          </a:prstGeom>
          <a:solidFill>
            <a:srgbClr val="FBFCFF"/>
          </a:solidFill>
          <a:ln>
            <a:noFill/>
          </a:ln>
          <a:effectLst>
            <a:innerShdw blurRad="76200">
              <a:srgbClr val="004D99"/>
            </a:innerShdw>
          </a:effectLst>
        </p:spPr>
        <p:txBody>
          <a:bodyPr/>
          <a:lstStyle/>
          <a:p>
            <a:pPr>
              <a:defRPr/>
            </a:pPr>
            <a:endParaRPr lang="en-GB"/>
          </a:p>
        </p:txBody>
      </p:sp>
      <p:sp>
        <p:nvSpPr>
          <p:cNvPr id="42" name="Rectangle 5"/>
          <p:cNvSpPr>
            <a:spLocks noChangeArrowheads="1"/>
          </p:cNvSpPr>
          <p:nvPr/>
        </p:nvSpPr>
        <p:spPr bwMode="auto">
          <a:xfrm>
            <a:off x="0" y="2692800"/>
            <a:ext cx="9144000" cy="619200"/>
          </a:xfrm>
          <a:prstGeom prst="rect">
            <a:avLst/>
          </a:prstGeom>
          <a:solidFill>
            <a:srgbClr val="FBFCFF"/>
          </a:solidFill>
          <a:ln>
            <a:noFill/>
          </a:ln>
          <a:effectLst>
            <a:innerShdw blurRad="76200">
              <a:srgbClr val="004D99"/>
            </a:innerShdw>
          </a:effectLst>
        </p:spPr>
        <p:txBody>
          <a:bodyPr/>
          <a:lstStyle/>
          <a:p>
            <a:pPr>
              <a:defRPr/>
            </a:pPr>
            <a:endParaRPr lang="en-GB"/>
          </a:p>
        </p:txBody>
      </p:sp>
      <p:sp>
        <p:nvSpPr>
          <p:cNvPr id="43" name="Rectangle 5"/>
          <p:cNvSpPr>
            <a:spLocks noChangeArrowheads="1"/>
          </p:cNvSpPr>
          <p:nvPr/>
        </p:nvSpPr>
        <p:spPr bwMode="auto">
          <a:xfrm>
            <a:off x="0" y="2250000"/>
            <a:ext cx="9144000" cy="378000"/>
          </a:xfrm>
          <a:prstGeom prst="rect">
            <a:avLst/>
          </a:prstGeom>
          <a:solidFill>
            <a:srgbClr val="FBFCFF"/>
          </a:solidFill>
          <a:ln>
            <a:noFill/>
          </a:ln>
          <a:effectLst>
            <a:innerShdw blurRad="76200">
              <a:srgbClr val="004D99"/>
            </a:innerShdw>
          </a:effectLst>
        </p:spPr>
        <p:txBody>
          <a:bodyPr/>
          <a:lstStyle/>
          <a:p>
            <a:pPr>
              <a:defRPr/>
            </a:pPr>
            <a:endParaRPr lang="en-GB"/>
          </a:p>
        </p:txBody>
      </p:sp>
      <p:sp>
        <p:nvSpPr>
          <p:cNvPr id="44" name="Rectangle 5"/>
          <p:cNvSpPr>
            <a:spLocks noChangeArrowheads="1"/>
          </p:cNvSpPr>
          <p:nvPr/>
        </p:nvSpPr>
        <p:spPr bwMode="auto">
          <a:xfrm>
            <a:off x="0" y="1566000"/>
            <a:ext cx="9144000" cy="619200"/>
          </a:xfrm>
          <a:prstGeom prst="rect">
            <a:avLst/>
          </a:prstGeom>
          <a:solidFill>
            <a:srgbClr val="FBFCFF"/>
          </a:solidFill>
          <a:ln>
            <a:noFill/>
          </a:ln>
          <a:effectLst>
            <a:innerShdw blurRad="76200">
              <a:srgbClr val="004D99"/>
            </a:innerShdw>
          </a:effectLst>
        </p:spPr>
        <p:txBody>
          <a:bodyPr/>
          <a:lstStyle/>
          <a:p>
            <a:pPr>
              <a:defRPr/>
            </a:pPr>
            <a:endParaRPr lang="en-GB"/>
          </a:p>
        </p:txBody>
      </p:sp>
      <p:sp>
        <p:nvSpPr>
          <p:cNvPr id="45" name="Rectangle 5"/>
          <p:cNvSpPr>
            <a:spLocks noChangeArrowheads="1"/>
          </p:cNvSpPr>
          <p:nvPr/>
        </p:nvSpPr>
        <p:spPr bwMode="auto">
          <a:xfrm>
            <a:off x="0" y="1123200"/>
            <a:ext cx="9144000" cy="378000"/>
          </a:xfrm>
          <a:prstGeom prst="rect">
            <a:avLst/>
          </a:prstGeom>
          <a:solidFill>
            <a:srgbClr val="FBFCFF"/>
          </a:solidFill>
          <a:ln>
            <a:noFill/>
          </a:ln>
          <a:effectLst>
            <a:innerShdw blurRad="76200">
              <a:srgbClr val="004D99"/>
            </a:innerShdw>
          </a:effectLst>
        </p:spPr>
        <p:txBody>
          <a:bodyPr/>
          <a:lstStyle/>
          <a:p>
            <a:pPr>
              <a:defRPr/>
            </a:pPr>
            <a:endParaRPr lang="en-GB"/>
          </a:p>
        </p:txBody>
      </p:sp>
      <p:sp>
        <p:nvSpPr>
          <p:cNvPr id="46" name="Text Box 4"/>
          <p:cNvSpPr txBox="1">
            <a:spLocks noChangeArrowheads="1"/>
          </p:cNvSpPr>
          <p:nvPr/>
        </p:nvSpPr>
        <p:spPr bwMode="auto">
          <a:xfrm>
            <a:off x="739350" y="3484800"/>
            <a:ext cx="1670050"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120000"/>
              </a:lnSpc>
              <a:spcBef>
                <a:spcPct val="40000"/>
              </a:spcBef>
            </a:pPr>
            <a:r>
              <a:rPr lang="en-GB" sz="1800" b="1" dirty="0" smtClean="0">
                <a:latin typeface="Arial" charset="0"/>
              </a:rPr>
              <a:t>Test statistic:</a:t>
            </a:r>
            <a:endParaRPr lang="en-US" sz="1800" dirty="0">
              <a:latin typeface="Arial" charset="0"/>
            </a:endParaRPr>
          </a:p>
        </p:txBody>
      </p:sp>
      <p:graphicFrame>
        <p:nvGraphicFramePr>
          <p:cNvPr id="49" name="Object 48"/>
          <p:cNvGraphicFramePr>
            <a:graphicFrameLocks noChangeAspect="1"/>
          </p:cNvGraphicFramePr>
          <p:nvPr>
            <p:extLst>
              <p:ext uri="{D42A27DB-BD31-4B8C-83A1-F6EECF244321}">
                <p14:modId xmlns:p14="http://schemas.microsoft.com/office/powerpoint/2010/main" val="2403669578"/>
              </p:ext>
            </p:extLst>
          </p:nvPr>
        </p:nvGraphicFramePr>
        <p:xfrm>
          <a:off x="5148000" y="3409200"/>
          <a:ext cx="2813050" cy="627062"/>
        </p:xfrm>
        <a:graphic>
          <a:graphicData uri="http://schemas.openxmlformats.org/presentationml/2006/ole">
            <mc:AlternateContent xmlns:mc="http://schemas.openxmlformats.org/markup-compatibility/2006">
              <mc:Choice xmlns:v="urn:schemas-microsoft-com:vml" Requires="v">
                <p:oleObj spid="_x0000_s194624" name="Equation" r:id="rId3" imgW="2819160" imgH="622080" progId="Equation.3">
                  <p:embed/>
                </p:oleObj>
              </mc:Choice>
              <mc:Fallback>
                <p:oleObj name="Equation" r:id="rId3" imgW="2819160" imgH="6220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8000" y="3409200"/>
                        <a:ext cx="2813050" cy="627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0" name="Text Box 4"/>
          <p:cNvSpPr txBox="1">
            <a:spLocks noChangeArrowheads="1"/>
          </p:cNvSpPr>
          <p:nvPr/>
        </p:nvSpPr>
        <p:spPr bwMode="auto">
          <a:xfrm>
            <a:off x="739351" y="1522800"/>
            <a:ext cx="2032424" cy="468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120000"/>
              </a:lnSpc>
              <a:spcBef>
                <a:spcPct val="40000"/>
              </a:spcBef>
            </a:pPr>
            <a:r>
              <a:rPr lang="en-US" sz="1800" b="1" dirty="0" smtClean="0">
                <a:latin typeface="Arial" charset="0"/>
              </a:rPr>
              <a:t>Null hypothesis:</a:t>
            </a:r>
            <a:endParaRPr lang="en-US" sz="1800" b="1" dirty="0">
              <a:latin typeface="Arial" charset="0"/>
            </a:endParaRPr>
          </a:p>
        </p:txBody>
      </p:sp>
      <p:graphicFrame>
        <p:nvGraphicFramePr>
          <p:cNvPr id="52" name="Object 51"/>
          <p:cNvGraphicFramePr>
            <a:graphicFrameLocks noChangeAspect="1"/>
          </p:cNvGraphicFramePr>
          <p:nvPr>
            <p:extLst>
              <p:ext uri="{D42A27DB-BD31-4B8C-83A1-F6EECF244321}">
                <p14:modId xmlns:p14="http://schemas.microsoft.com/office/powerpoint/2010/main" val="2528667191"/>
              </p:ext>
            </p:extLst>
          </p:nvPr>
        </p:nvGraphicFramePr>
        <p:xfrm>
          <a:off x="5148000" y="1612800"/>
          <a:ext cx="938212" cy="295275"/>
        </p:xfrm>
        <a:graphic>
          <a:graphicData uri="http://schemas.openxmlformats.org/presentationml/2006/ole">
            <mc:AlternateContent xmlns:mc="http://schemas.openxmlformats.org/markup-compatibility/2006">
              <mc:Choice xmlns:v="urn:schemas-microsoft-com:vml" Requires="v">
                <p:oleObj spid="_x0000_s194625" name="Equation" r:id="rId5" imgW="939600" imgH="291960" progId="Equation.3">
                  <p:embed/>
                </p:oleObj>
              </mc:Choice>
              <mc:Fallback>
                <p:oleObj name="Equation" r:id="rId5" imgW="939600" imgH="291960" progId="Equation.3">
                  <p:embed/>
                  <p:pic>
                    <p:nvPicPr>
                      <p:cNvPr id="0" name=""/>
                      <p:cNvPicPr>
                        <a:picLocks noChangeAspect="1" noChangeArrowheads="1"/>
                      </p:cNvPicPr>
                      <p:nvPr/>
                    </p:nvPicPr>
                    <p:blipFill>
                      <a:blip r:embed="rId6"/>
                      <a:srcRect/>
                      <a:stretch>
                        <a:fillRect/>
                      </a:stretch>
                    </p:blipFill>
                    <p:spPr bwMode="auto">
                      <a:xfrm>
                        <a:off x="5148000" y="1612800"/>
                        <a:ext cx="938212"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3" name="Text Box 4"/>
          <p:cNvSpPr txBox="1">
            <a:spLocks noChangeArrowheads="1"/>
          </p:cNvSpPr>
          <p:nvPr/>
        </p:nvSpPr>
        <p:spPr bwMode="auto">
          <a:xfrm>
            <a:off x="739349" y="1126800"/>
            <a:ext cx="3937425" cy="4873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Effect </a:t>
            </a:r>
            <a:r>
              <a:rPr lang="en-US" sz="1800" b="1" dirty="0">
                <a:latin typeface="Arial" charset="0"/>
              </a:rPr>
              <a:t>on household </a:t>
            </a:r>
            <a:r>
              <a:rPr lang="en-US" sz="1800" b="1" dirty="0" smtClean="0">
                <a:latin typeface="Arial" charset="0"/>
              </a:rPr>
              <a:t>expenditure</a:t>
            </a:r>
            <a:r>
              <a:rPr lang="en-US" sz="1800" b="1" dirty="0">
                <a:latin typeface="Arial" charset="0"/>
              </a:rPr>
              <a:t>:</a:t>
            </a:r>
          </a:p>
        </p:txBody>
      </p:sp>
      <p:graphicFrame>
        <p:nvGraphicFramePr>
          <p:cNvPr id="54" name="Object 53"/>
          <p:cNvGraphicFramePr>
            <a:graphicFrameLocks noChangeAspect="1"/>
          </p:cNvGraphicFramePr>
          <p:nvPr>
            <p:extLst>
              <p:ext uri="{D42A27DB-BD31-4B8C-83A1-F6EECF244321}">
                <p14:modId xmlns:p14="http://schemas.microsoft.com/office/powerpoint/2010/main" val="676658417"/>
              </p:ext>
            </p:extLst>
          </p:nvPr>
        </p:nvGraphicFramePr>
        <p:xfrm>
          <a:off x="5156200" y="1260000"/>
          <a:ext cx="190500" cy="217487"/>
        </p:xfrm>
        <a:graphic>
          <a:graphicData uri="http://schemas.openxmlformats.org/presentationml/2006/ole">
            <mc:AlternateContent xmlns:mc="http://schemas.openxmlformats.org/markup-compatibility/2006">
              <mc:Choice xmlns:v="urn:schemas-microsoft-com:vml" Requires="v">
                <p:oleObj spid="_x0000_s194626" name="Equation" r:id="rId7" imgW="190440" imgH="215640" progId="Equation.3">
                  <p:embed/>
                </p:oleObj>
              </mc:Choice>
              <mc:Fallback>
                <p:oleObj name="Equation" r:id="rId7" imgW="190440" imgH="215640" progId="Equation.3">
                  <p:embed/>
                  <p:pic>
                    <p:nvPicPr>
                      <p:cNvPr id="0" name=""/>
                      <p:cNvPicPr>
                        <a:picLocks noChangeAspect="1" noChangeArrowheads="1"/>
                      </p:cNvPicPr>
                      <p:nvPr/>
                    </p:nvPicPr>
                    <p:blipFill>
                      <a:blip r:embed="rId8"/>
                      <a:srcRect/>
                      <a:stretch>
                        <a:fillRect/>
                      </a:stretch>
                    </p:blipFill>
                    <p:spPr bwMode="auto">
                      <a:xfrm>
                        <a:off x="5156200" y="1260000"/>
                        <a:ext cx="190500" cy="21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5" name="Text Box 4"/>
          <p:cNvSpPr txBox="1">
            <a:spLocks noChangeArrowheads="1"/>
          </p:cNvSpPr>
          <p:nvPr/>
        </p:nvSpPr>
        <p:spPr bwMode="auto">
          <a:xfrm>
            <a:off x="739351" y="2221200"/>
            <a:ext cx="2032424" cy="468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120000"/>
              </a:lnSpc>
              <a:spcBef>
                <a:spcPct val="40000"/>
              </a:spcBef>
            </a:pPr>
            <a:r>
              <a:rPr lang="en-US" sz="1800" b="1" dirty="0" smtClean="0">
                <a:latin typeface="Arial" charset="0"/>
              </a:rPr>
              <a:t>Sample size:</a:t>
            </a:r>
            <a:endParaRPr lang="en-US" sz="1800" b="1" dirty="0">
              <a:latin typeface="Arial" charset="0"/>
            </a:endParaRPr>
          </a:p>
        </p:txBody>
      </p:sp>
      <p:sp>
        <p:nvSpPr>
          <p:cNvPr id="56" name="Text Box 4"/>
          <p:cNvSpPr txBox="1">
            <a:spLocks noChangeArrowheads="1"/>
          </p:cNvSpPr>
          <p:nvPr/>
        </p:nvSpPr>
        <p:spPr bwMode="auto">
          <a:xfrm>
            <a:off x="5073226" y="2221200"/>
            <a:ext cx="1032299" cy="468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120000"/>
              </a:lnSpc>
              <a:spcBef>
                <a:spcPct val="40000"/>
              </a:spcBef>
            </a:pPr>
            <a:r>
              <a:rPr lang="en-US" sz="1800" b="1" i="1" dirty="0" smtClean="0">
                <a:latin typeface="Arial" charset="0"/>
              </a:rPr>
              <a:t>n</a:t>
            </a:r>
            <a:r>
              <a:rPr lang="en-US" sz="1800" b="1" dirty="0" smtClean="0">
                <a:latin typeface="Arial" charset="0"/>
              </a:rPr>
              <a:t> = 20</a:t>
            </a:r>
            <a:endParaRPr lang="en-US" sz="1800" b="1" dirty="0">
              <a:latin typeface="Arial" charset="0"/>
            </a:endParaRPr>
          </a:p>
        </p:txBody>
      </p:sp>
      <p:sp>
        <p:nvSpPr>
          <p:cNvPr id="57" name="Text Box 4"/>
          <p:cNvSpPr txBox="1">
            <a:spLocks noChangeArrowheads="1"/>
          </p:cNvSpPr>
          <p:nvPr/>
        </p:nvSpPr>
        <p:spPr bwMode="auto">
          <a:xfrm>
            <a:off x="739350" y="2678400"/>
            <a:ext cx="3813600" cy="3730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Mean increase in expenditure</a:t>
            </a:r>
            <a:r>
              <a:rPr lang="en-US" sz="1800" b="1" dirty="0">
                <a:latin typeface="Arial" charset="0"/>
              </a:rPr>
              <a:t>:</a:t>
            </a:r>
          </a:p>
        </p:txBody>
      </p:sp>
      <p:sp>
        <p:nvSpPr>
          <p:cNvPr id="58" name="Text Box 4"/>
          <p:cNvSpPr txBox="1">
            <a:spLocks noChangeArrowheads="1"/>
          </p:cNvSpPr>
          <p:nvPr/>
        </p:nvSpPr>
        <p:spPr bwMode="auto">
          <a:xfrm>
            <a:off x="5073227" y="2678400"/>
            <a:ext cx="756074" cy="4206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120000"/>
              </a:lnSpc>
              <a:spcBef>
                <a:spcPct val="40000"/>
              </a:spcBef>
            </a:pPr>
            <a:r>
              <a:rPr lang="en-US" sz="1800" b="1" dirty="0">
                <a:latin typeface="Arial" charset="0"/>
              </a:rPr>
              <a:t>$</a:t>
            </a:r>
            <a:r>
              <a:rPr lang="en-US" sz="1800" b="1" dirty="0" smtClean="0">
                <a:latin typeface="Arial" charset="0"/>
              </a:rPr>
              <a:t>160</a:t>
            </a:r>
            <a:endParaRPr lang="en-US" sz="1800" b="1" dirty="0">
              <a:latin typeface="Arial" charset="0"/>
            </a:endParaRPr>
          </a:p>
        </p:txBody>
      </p:sp>
      <p:sp>
        <p:nvSpPr>
          <p:cNvPr id="59" name="Text Box 4"/>
          <p:cNvSpPr txBox="1">
            <a:spLocks noChangeArrowheads="1"/>
          </p:cNvSpPr>
          <p:nvPr/>
        </p:nvSpPr>
        <p:spPr bwMode="auto">
          <a:xfrm>
            <a:off x="738000" y="2934000"/>
            <a:ext cx="3423074" cy="468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120000"/>
              </a:lnSpc>
              <a:spcBef>
                <a:spcPct val="40000"/>
              </a:spcBef>
            </a:pPr>
            <a:r>
              <a:rPr lang="en-US" sz="1800" b="1" dirty="0" smtClean="0">
                <a:latin typeface="Arial" charset="0"/>
              </a:rPr>
              <a:t>Standard error of increase:</a:t>
            </a:r>
            <a:endParaRPr lang="en-US" sz="1800" b="1" dirty="0">
              <a:latin typeface="Arial" charset="0"/>
            </a:endParaRPr>
          </a:p>
        </p:txBody>
      </p:sp>
      <p:sp>
        <p:nvSpPr>
          <p:cNvPr id="60" name="Text Box 4"/>
          <p:cNvSpPr txBox="1">
            <a:spLocks noChangeArrowheads="1"/>
          </p:cNvSpPr>
          <p:nvPr/>
        </p:nvSpPr>
        <p:spPr bwMode="auto">
          <a:xfrm>
            <a:off x="739350" y="1778400"/>
            <a:ext cx="2803949" cy="468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120000"/>
              </a:lnSpc>
              <a:spcBef>
                <a:spcPct val="40000"/>
              </a:spcBef>
            </a:pPr>
            <a:r>
              <a:rPr lang="en-US" sz="1800" b="1" dirty="0" smtClean="0">
                <a:latin typeface="Arial" charset="0"/>
              </a:rPr>
              <a:t>Alternative hypothesis:</a:t>
            </a:r>
            <a:endParaRPr lang="en-US" sz="1800" b="1" dirty="0">
              <a:latin typeface="Arial" charset="0"/>
            </a:endParaRPr>
          </a:p>
        </p:txBody>
      </p:sp>
      <p:graphicFrame>
        <p:nvGraphicFramePr>
          <p:cNvPr id="61" name="Object 60"/>
          <p:cNvGraphicFramePr>
            <a:graphicFrameLocks noChangeAspect="1"/>
          </p:cNvGraphicFramePr>
          <p:nvPr>
            <p:extLst>
              <p:ext uri="{D42A27DB-BD31-4B8C-83A1-F6EECF244321}">
                <p14:modId xmlns:p14="http://schemas.microsoft.com/office/powerpoint/2010/main" val="1205702880"/>
              </p:ext>
            </p:extLst>
          </p:nvPr>
        </p:nvGraphicFramePr>
        <p:xfrm>
          <a:off x="5148000" y="1872000"/>
          <a:ext cx="912812" cy="295275"/>
        </p:xfrm>
        <a:graphic>
          <a:graphicData uri="http://schemas.openxmlformats.org/presentationml/2006/ole">
            <mc:AlternateContent xmlns:mc="http://schemas.openxmlformats.org/markup-compatibility/2006">
              <mc:Choice xmlns:v="urn:schemas-microsoft-com:vml" Requires="v">
                <p:oleObj spid="_x0000_s194627" name="Equation" r:id="rId9" imgW="914400" imgH="291960" progId="Equation.3">
                  <p:embed/>
                </p:oleObj>
              </mc:Choice>
              <mc:Fallback>
                <p:oleObj name="Equation" r:id="rId9" imgW="914400" imgH="291960" progId="Equation.3">
                  <p:embed/>
                  <p:pic>
                    <p:nvPicPr>
                      <p:cNvPr id="0" name=""/>
                      <p:cNvPicPr>
                        <a:picLocks noChangeAspect="1" noChangeArrowheads="1"/>
                      </p:cNvPicPr>
                      <p:nvPr/>
                    </p:nvPicPr>
                    <p:blipFill>
                      <a:blip r:embed="rId10"/>
                      <a:srcRect/>
                      <a:stretch>
                        <a:fillRect/>
                      </a:stretch>
                    </p:blipFill>
                    <p:spPr bwMode="auto">
                      <a:xfrm>
                        <a:off x="5148000" y="1872000"/>
                        <a:ext cx="912812"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2" name="Text Box 4"/>
          <p:cNvSpPr txBox="1">
            <a:spLocks noChangeArrowheads="1"/>
          </p:cNvSpPr>
          <p:nvPr/>
        </p:nvSpPr>
        <p:spPr bwMode="auto">
          <a:xfrm>
            <a:off x="5073226" y="2934000"/>
            <a:ext cx="651299" cy="4111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120000"/>
              </a:lnSpc>
              <a:spcBef>
                <a:spcPct val="40000"/>
              </a:spcBef>
            </a:pPr>
            <a:r>
              <a:rPr lang="en-US" sz="1800" b="1" dirty="0" smtClean="0">
                <a:latin typeface="Arial" charset="0"/>
              </a:rPr>
              <a:t>$60</a:t>
            </a:r>
            <a:endParaRPr lang="en-US" sz="1800" b="1" dirty="0">
              <a:latin typeface="Arial"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9353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000" dirty="0" smtClean="0">
                <a:solidFill>
                  <a:srgbClr val="3366FF"/>
                </a:solidFill>
              </a:rPr>
              <a:t>33</a:t>
            </a:r>
            <a:endParaRPr lang="en-US" sz="1000" dirty="0">
              <a:solidFill>
                <a:srgbClr val="3366FF"/>
              </a:solidFill>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i="1" dirty="0"/>
              <a:t>t</a:t>
            </a:r>
            <a:r>
              <a:rPr lang="en-GB" sz="1800" b="1" dirty="0"/>
              <a:t> TEST OF A HYPOTHESIS RELATING TO A POPULATION MEAN</a:t>
            </a:r>
            <a:endParaRPr lang="en-GB" sz="1600" dirty="0">
              <a:latin typeface="Times New Roman" pitchFamily="18" charset="0"/>
            </a:endParaRPr>
          </a:p>
        </p:txBody>
      </p:sp>
      <p:sp>
        <p:nvSpPr>
          <p:cNvPr id="15"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dirty="0" smtClean="0"/>
              <a:t>The </a:t>
            </a:r>
            <a:r>
              <a:rPr lang="en-GB" sz="1500" b="1" dirty="0"/>
              <a:t>critical values of </a:t>
            </a:r>
            <a:r>
              <a:rPr lang="en-GB" sz="1500" b="1" i="1" dirty="0"/>
              <a:t>t</a:t>
            </a:r>
            <a:r>
              <a:rPr lang="en-GB" sz="1500" b="1" dirty="0"/>
              <a:t> with 19 degrees of freedom are 2.09 at the 5 </a:t>
            </a:r>
            <a:r>
              <a:rPr lang="en-GB" sz="1500" b="1" dirty="0" err="1"/>
              <a:t>percent</a:t>
            </a:r>
            <a:r>
              <a:rPr lang="en-GB" sz="1500" b="1" dirty="0"/>
              <a:t> significance level and 2.86 at the 1 </a:t>
            </a:r>
            <a:r>
              <a:rPr lang="en-GB" sz="1500" b="1" dirty="0" err="1"/>
              <a:t>percent</a:t>
            </a:r>
            <a:r>
              <a:rPr lang="en-GB" sz="1500" b="1" dirty="0"/>
              <a:t> level</a:t>
            </a:r>
            <a:endParaRPr lang="en-GB" sz="1500" b="1" dirty="0">
              <a:latin typeface="Times New Roman" pitchFamily="18" charset="0"/>
            </a:endParaRPr>
          </a:p>
        </p:txBody>
      </p:sp>
      <p:sp>
        <p:nvSpPr>
          <p:cNvPr id="19" name="Rectangle 16"/>
          <p:cNvSpPr>
            <a:spLocks noChangeArrowheads="1"/>
          </p:cNvSpPr>
          <p:nvPr/>
        </p:nvSpPr>
        <p:spPr bwMode="auto">
          <a:xfrm>
            <a:off x="0" y="528150"/>
            <a:ext cx="9144000" cy="504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20" name="Text Box 4"/>
          <p:cNvSpPr txBox="1">
            <a:spLocks noChangeArrowheads="1"/>
          </p:cNvSpPr>
          <p:nvPr/>
        </p:nvSpPr>
        <p:spPr bwMode="auto">
          <a:xfrm>
            <a:off x="454025" y="579439"/>
            <a:ext cx="7489825" cy="40163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a:latin typeface="Arial" charset="0"/>
              </a:rPr>
              <a:t>Example</a:t>
            </a:r>
            <a:r>
              <a:rPr lang="en-US" sz="1800" b="1" dirty="0" smtClean="0">
                <a:latin typeface="Arial" charset="0"/>
              </a:rPr>
              <a:t>: effect of abolition of sales tax on household expenditure</a:t>
            </a:r>
            <a:endParaRPr lang="en-US" sz="1800" b="1" dirty="0">
              <a:latin typeface="Arial" charset="0"/>
            </a:endParaRPr>
          </a:p>
        </p:txBody>
      </p:sp>
      <p:sp>
        <p:nvSpPr>
          <p:cNvPr id="39" name="Rectangle 5"/>
          <p:cNvSpPr>
            <a:spLocks noChangeArrowheads="1"/>
          </p:cNvSpPr>
          <p:nvPr/>
        </p:nvSpPr>
        <p:spPr bwMode="auto">
          <a:xfrm>
            <a:off x="0" y="3376800"/>
            <a:ext cx="9144000" cy="718453"/>
          </a:xfrm>
          <a:prstGeom prst="rect">
            <a:avLst/>
          </a:prstGeom>
          <a:solidFill>
            <a:srgbClr val="FBFCFF"/>
          </a:solidFill>
          <a:ln>
            <a:noFill/>
          </a:ln>
          <a:effectLst>
            <a:innerShdw blurRad="76200">
              <a:srgbClr val="004D99"/>
            </a:innerShdw>
          </a:effectLst>
        </p:spPr>
        <p:txBody>
          <a:bodyPr/>
          <a:lstStyle/>
          <a:p>
            <a:pPr>
              <a:defRPr/>
            </a:pPr>
            <a:endParaRPr lang="en-GB"/>
          </a:p>
        </p:txBody>
      </p:sp>
      <p:sp>
        <p:nvSpPr>
          <p:cNvPr id="40" name="Rectangle 5"/>
          <p:cNvSpPr>
            <a:spLocks noChangeArrowheads="1"/>
          </p:cNvSpPr>
          <p:nvPr/>
        </p:nvSpPr>
        <p:spPr bwMode="auto">
          <a:xfrm>
            <a:off x="0" y="4157999"/>
            <a:ext cx="9144000" cy="752400"/>
          </a:xfrm>
          <a:prstGeom prst="rect">
            <a:avLst/>
          </a:prstGeom>
          <a:solidFill>
            <a:srgbClr val="FBFCFF"/>
          </a:solidFill>
          <a:ln>
            <a:noFill/>
          </a:ln>
          <a:effectLst>
            <a:innerShdw blurRad="76200">
              <a:srgbClr val="004D99"/>
            </a:innerShdw>
          </a:effectLst>
        </p:spPr>
        <p:txBody>
          <a:bodyPr/>
          <a:lstStyle/>
          <a:p>
            <a:pPr>
              <a:defRPr/>
            </a:pPr>
            <a:endParaRPr lang="en-GB"/>
          </a:p>
        </p:txBody>
      </p:sp>
      <p:sp>
        <p:nvSpPr>
          <p:cNvPr id="41" name="Rectangle 5"/>
          <p:cNvSpPr>
            <a:spLocks noChangeArrowheads="1"/>
          </p:cNvSpPr>
          <p:nvPr/>
        </p:nvSpPr>
        <p:spPr bwMode="auto">
          <a:xfrm>
            <a:off x="0" y="2692800"/>
            <a:ext cx="9144000" cy="619200"/>
          </a:xfrm>
          <a:prstGeom prst="rect">
            <a:avLst/>
          </a:prstGeom>
          <a:solidFill>
            <a:srgbClr val="FBFCFF"/>
          </a:solidFill>
          <a:ln>
            <a:noFill/>
          </a:ln>
          <a:effectLst>
            <a:innerShdw blurRad="76200">
              <a:srgbClr val="004D99"/>
            </a:innerShdw>
          </a:effectLst>
        </p:spPr>
        <p:txBody>
          <a:bodyPr/>
          <a:lstStyle/>
          <a:p>
            <a:pPr>
              <a:defRPr/>
            </a:pPr>
            <a:endParaRPr lang="en-GB"/>
          </a:p>
        </p:txBody>
      </p:sp>
      <p:sp>
        <p:nvSpPr>
          <p:cNvPr id="42" name="Rectangle 5"/>
          <p:cNvSpPr>
            <a:spLocks noChangeArrowheads="1"/>
          </p:cNvSpPr>
          <p:nvPr/>
        </p:nvSpPr>
        <p:spPr bwMode="auto">
          <a:xfrm>
            <a:off x="0" y="2250000"/>
            <a:ext cx="9144000" cy="378000"/>
          </a:xfrm>
          <a:prstGeom prst="rect">
            <a:avLst/>
          </a:prstGeom>
          <a:solidFill>
            <a:srgbClr val="FBFCFF"/>
          </a:solidFill>
          <a:ln>
            <a:noFill/>
          </a:ln>
          <a:effectLst>
            <a:innerShdw blurRad="76200">
              <a:srgbClr val="004D99"/>
            </a:innerShdw>
          </a:effectLst>
        </p:spPr>
        <p:txBody>
          <a:bodyPr/>
          <a:lstStyle/>
          <a:p>
            <a:pPr>
              <a:defRPr/>
            </a:pPr>
            <a:endParaRPr lang="en-GB"/>
          </a:p>
        </p:txBody>
      </p:sp>
      <p:sp>
        <p:nvSpPr>
          <p:cNvPr id="43" name="Rectangle 5"/>
          <p:cNvSpPr>
            <a:spLocks noChangeArrowheads="1"/>
          </p:cNvSpPr>
          <p:nvPr/>
        </p:nvSpPr>
        <p:spPr bwMode="auto">
          <a:xfrm>
            <a:off x="0" y="1566000"/>
            <a:ext cx="9144000" cy="619200"/>
          </a:xfrm>
          <a:prstGeom prst="rect">
            <a:avLst/>
          </a:prstGeom>
          <a:solidFill>
            <a:srgbClr val="FBFCFF"/>
          </a:solidFill>
          <a:ln>
            <a:noFill/>
          </a:ln>
          <a:effectLst>
            <a:innerShdw blurRad="76200">
              <a:srgbClr val="004D99"/>
            </a:innerShdw>
          </a:effectLst>
        </p:spPr>
        <p:txBody>
          <a:bodyPr/>
          <a:lstStyle/>
          <a:p>
            <a:pPr>
              <a:defRPr/>
            </a:pPr>
            <a:endParaRPr lang="en-GB"/>
          </a:p>
        </p:txBody>
      </p:sp>
      <p:sp>
        <p:nvSpPr>
          <p:cNvPr id="44" name="Rectangle 5"/>
          <p:cNvSpPr>
            <a:spLocks noChangeArrowheads="1"/>
          </p:cNvSpPr>
          <p:nvPr/>
        </p:nvSpPr>
        <p:spPr bwMode="auto">
          <a:xfrm>
            <a:off x="0" y="1123200"/>
            <a:ext cx="9144000" cy="378000"/>
          </a:xfrm>
          <a:prstGeom prst="rect">
            <a:avLst/>
          </a:prstGeom>
          <a:solidFill>
            <a:srgbClr val="FBFCFF"/>
          </a:solidFill>
          <a:ln>
            <a:noFill/>
          </a:ln>
          <a:effectLst>
            <a:innerShdw blurRad="76200">
              <a:srgbClr val="004D99"/>
            </a:innerShdw>
          </a:effectLst>
        </p:spPr>
        <p:txBody>
          <a:bodyPr/>
          <a:lstStyle/>
          <a:p>
            <a:pPr>
              <a:defRPr/>
            </a:pPr>
            <a:endParaRPr lang="en-GB"/>
          </a:p>
        </p:txBody>
      </p:sp>
      <p:sp>
        <p:nvSpPr>
          <p:cNvPr id="45" name="Text Box 4"/>
          <p:cNvSpPr txBox="1">
            <a:spLocks noChangeArrowheads="1"/>
          </p:cNvSpPr>
          <p:nvPr/>
        </p:nvSpPr>
        <p:spPr bwMode="auto">
          <a:xfrm>
            <a:off x="739350" y="3484800"/>
            <a:ext cx="1670050"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120000"/>
              </a:lnSpc>
              <a:spcBef>
                <a:spcPct val="40000"/>
              </a:spcBef>
            </a:pPr>
            <a:r>
              <a:rPr lang="en-GB" sz="1800" b="1" dirty="0" smtClean="0">
                <a:latin typeface="Arial" charset="0"/>
              </a:rPr>
              <a:t>Test statistic:</a:t>
            </a:r>
            <a:endParaRPr lang="en-US" sz="1800" dirty="0">
              <a:latin typeface="Arial" charset="0"/>
            </a:endParaRPr>
          </a:p>
        </p:txBody>
      </p:sp>
      <p:graphicFrame>
        <p:nvGraphicFramePr>
          <p:cNvPr id="46" name="Object 45"/>
          <p:cNvGraphicFramePr>
            <a:graphicFrameLocks noChangeAspect="1"/>
          </p:cNvGraphicFramePr>
          <p:nvPr>
            <p:extLst>
              <p:ext uri="{D42A27DB-BD31-4B8C-83A1-F6EECF244321}">
                <p14:modId xmlns:p14="http://schemas.microsoft.com/office/powerpoint/2010/main" val="159984836"/>
              </p:ext>
            </p:extLst>
          </p:nvPr>
        </p:nvGraphicFramePr>
        <p:xfrm>
          <a:off x="5148000" y="4232275"/>
          <a:ext cx="1708150" cy="320675"/>
        </p:xfrm>
        <a:graphic>
          <a:graphicData uri="http://schemas.openxmlformats.org/presentationml/2006/ole">
            <mc:AlternateContent xmlns:mc="http://schemas.openxmlformats.org/markup-compatibility/2006">
              <mc:Choice xmlns:v="urn:schemas-microsoft-com:vml" Requires="v">
                <p:oleObj spid="_x0000_s193627" name="Equation" r:id="rId3" imgW="1714320" imgH="317160" progId="Equation.3">
                  <p:embed/>
                </p:oleObj>
              </mc:Choice>
              <mc:Fallback>
                <p:oleObj name="Equation" r:id="rId3" imgW="1714320" imgH="31716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8000" y="4232275"/>
                        <a:ext cx="170815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7" name="Object 46"/>
          <p:cNvGraphicFramePr>
            <a:graphicFrameLocks noChangeAspect="1"/>
          </p:cNvGraphicFramePr>
          <p:nvPr>
            <p:extLst>
              <p:ext uri="{D42A27DB-BD31-4B8C-83A1-F6EECF244321}">
                <p14:modId xmlns:p14="http://schemas.microsoft.com/office/powerpoint/2010/main" val="290499375"/>
              </p:ext>
            </p:extLst>
          </p:nvPr>
        </p:nvGraphicFramePr>
        <p:xfrm>
          <a:off x="5146675" y="4546600"/>
          <a:ext cx="1695450" cy="320675"/>
        </p:xfrm>
        <a:graphic>
          <a:graphicData uri="http://schemas.openxmlformats.org/presentationml/2006/ole">
            <mc:AlternateContent xmlns:mc="http://schemas.openxmlformats.org/markup-compatibility/2006">
              <mc:Choice xmlns:v="urn:schemas-microsoft-com:vml" Requires="v">
                <p:oleObj spid="_x0000_s193628" name="Equation" r:id="rId5" imgW="1701720" imgH="317160" progId="Equation.3">
                  <p:embed/>
                </p:oleObj>
              </mc:Choice>
              <mc:Fallback>
                <p:oleObj name="Equation" r:id="rId5" imgW="1701720" imgH="317160" progId="Equation.3">
                  <p:embed/>
                  <p:pic>
                    <p:nvPicPr>
                      <p:cNvPr id="0" name=""/>
                      <p:cNvPicPr>
                        <a:picLocks noChangeAspect="1" noChangeArrowheads="1"/>
                      </p:cNvPicPr>
                      <p:nvPr/>
                    </p:nvPicPr>
                    <p:blipFill>
                      <a:blip r:embed="rId6"/>
                      <a:srcRect/>
                      <a:stretch>
                        <a:fillRect/>
                      </a:stretch>
                    </p:blipFill>
                    <p:spPr bwMode="auto">
                      <a:xfrm>
                        <a:off x="5146675" y="4546600"/>
                        <a:ext cx="169545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8" name="Object 47"/>
          <p:cNvGraphicFramePr>
            <a:graphicFrameLocks noChangeAspect="1"/>
          </p:cNvGraphicFramePr>
          <p:nvPr>
            <p:extLst>
              <p:ext uri="{D42A27DB-BD31-4B8C-83A1-F6EECF244321}">
                <p14:modId xmlns:p14="http://schemas.microsoft.com/office/powerpoint/2010/main" val="2403669578"/>
              </p:ext>
            </p:extLst>
          </p:nvPr>
        </p:nvGraphicFramePr>
        <p:xfrm>
          <a:off x="5148000" y="3409200"/>
          <a:ext cx="2813050" cy="627062"/>
        </p:xfrm>
        <a:graphic>
          <a:graphicData uri="http://schemas.openxmlformats.org/presentationml/2006/ole">
            <mc:AlternateContent xmlns:mc="http://schemas.openxmlformats.org/markup-compatibility/2006">
              <mc:Choice xmlns:v="urn:schemas-microsoft-com:vml" Requires="v">
                <p:oleObj spid="_x0000_s193629" name="Equation" r:id="rId7" imgW="2819160" imgH="622080" progId="Equation.3">
                  <p:embed/>
                </p:oleObj>
              </mc:Choice>
              <mc:Fallback>
                <p:oleObj name="Equation" r:id="rId7" imgW="2819160" imgH="6220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48000" y="3409200"/>
                        <a:ext cx="2813050" cy="627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9" name="Text Box 4"/>
          <p:cNvSpPr txBox="1">
            <a:spLocks noChangeArrowheads="1"/>
          </p:cNvSpPr>
          <p:nvPr/>
        </p:nvSpPr>
        <p:spPr bwMode="auto">
          <a:xfrm>
            <a:off x="739351" y="1522800"/>
            <a:ext cx="2032424" cy="468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120000"/>
              </a:lnSpc>
              <a:spcBef>
                <a:spcPct val="40000"/>
              </a:spcBef>
            </a:pPr>
            <a:r>
              <a:rPr lang="en-US" sz="1800" b="1" dirty="0" smtClean="0">
                <a:latin typeface="Arial" charset="0"/>
              </a:rPr>
              <a:t>Null hypothesis:</a:t>
            </a:r>
            <a:endParaRPr lang="en-US" sz="1800" b="1" dirty="0">
              <a:latin typeface="Arial" charset="0"/>
            </a:endParaRPr>
          </a:p>
        </p:txBody>
      </p:sp>
      <p:sp>
        <p:nvSpPr>
          <p:cNvPr id="50" name="Text Box 4"/>
          <p:cNvSpPr txBox="1">
            <a:spLocks noChangeArrowheads="1"/>
          </p:cNvSpPr>
          <p:nvPr/>
        </p:nvSpPr>
        <p:spPr bwMode="auto">
          <a:xfrm>
            <a:off x="739348" y="4141788"/>
            <a:ext cx="2337227" cy="5730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120000"/>
              </a:lnSpc>
              <a:spcBef>
                <a:spcPct val="40000"/>
              </a:spcBef>
            </a:pPr>
            <a:r>
              <a:rPr lang="en-GB" sz="1800" b="1" dirty="0" smtClean="0">
                <a:latin typeface="Arial" charset="0"/>
              </a:rPr>
              <a:t>Critical values of </a:t>
            </a:r>
            <a:r>
              <a:rPr lang="en-GB" sz="1800" b="1" i="1" dirty="0" smtClean="0">
                <a:latin typeface="Arial" charset="0"/>
              </a:rPr>
              <a:t>t </a:t>
            </a:r>
            <a:r>
              <a:rPr lang="en-GB" sz="1800" b="1" dirty="0" smtClean="0">
                <a:latin typeface="Arial" charset="0"/>
              </a:rPr>
              <a:t>:</a:t>
            </a:r>
            <a:r>
              <a:rPr lang="en-US" sz="1800" dirty="0" smtClean="0">
                <a:latin typeface="Arial" charset="0"/>
              </a:rPr>
              <a:t> </a:t>
            </a:r>
            <a:endParaRPr lang="en-US" sz="1800" dirty="0">
              <a:latin typeface="Arial" charset="0"/>
            </a:endParaRPr>
          </a:p>
        </p:txBody>
      </p:sp>
      <p:graphicFrame>
        <p:nvGraphicFramePr>
          <p:cNvPr id="51" name="Object 50"/>
          <p:cNvGraphicFramePr>
            <a:graphicFrameLocks noChangeAspect="1"/>
          </p:cNvGraphicFramePr>
          <p:nvPr>
            <p:extLst>
              <p:ext uri="{D42A27DB-BD31-4B8C-83A1-F6EECF244321}">
                <p14:modId xmlns:p14="http://schemas.microsoft.com/office/powerpoint/2010/main" val="2528667191"/>
              </p:ext>
            </p:extLst>
          </p:nvPr>
        </p:nvGraphicFramePr>
        <p:xfrm>
          <a:off x="5148000" y="1612800"/>
          <a:ext cx="938212" cy="295275"/>
        </p:xfrm>
        <a:graphic>
          <a:graphicData uri="http://schemas.openxmlformats.org/presentationml/2006/ole">
            <mc:AlternateContent xmlns:mc="http://schemas.openxmlformats.org/markup-compatibility/2006">
              <mc:Choice xmlns:v="urn:schemas-microsoft-com:vml" Requires="v">
                <p:oleObj spid="_x0000_s193630" name="Equation" r:id="rId9" imgW="939600" imgH="291960" progId="Equation.3">
                  <p:embed/>
                </p:oleObj>
              </mc:Choice>
              <mc:Fallback>
                <p:oleObj name="Equation" r:id="rId9" imgW="939600" imgH="291960" progId="Equation.3">
                  <p:embed/>
                  <p:pic>
                    <p:nvPicPr>
                      <p:cNvPr id="0" name=""/>
                      <p:cNvPicPr>
                        <a:picLocks noChangeAspect="1" noChangeArrowheads="1"/>
                      </p:cNvPicPr>
                      <p:nvPr/>
                    </p:nvPicPr>
                    <p:blipFill>
                      <a:blip r:embed="rId10"/>
                      <a:srcRect/>
                      <a:stretch>
                        <a:fillRect/>
                      </a:stretch>
                    </p:blipFill>
                    <p:spPr bwMode="auto">
                      <a:xfrm>
                        <a:off x="5148000" y="1612800"/>
                        <a:ext cx="938212"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2" name="Text Box 4"/>
          <p:cNvSpPr txBox="1">
            <a:spLocks noChangeArrowheads="1"/>
          </p:cNvSpPr>
          <p:nvPr/>
        </p:nvSpPr>
        <p:spPr bwMode="auto">
          <a:xfrm>
            <a:off x="739349" y="1126800"/>
            <a:ext cx="3937425" cy="4873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Effect </a:t>
            </a:r>
            <a:r>
              <a:rPr lang="en-US" sz="1800" b="1" dirty="0">
                <a:latin typeface="Arial" charset="0"/>
              </a:rPr>
              <a:t>on household </a:t>
            </a:r>
            <a:r>
              <a:rPr lang="en-US" sz="1800" b="1" dirty="0" smtClean="0">
                <a:latin typeface="Arial" charset="0"/>
              </a:rPr>
              <a:t>expenditure</a:t>
            </a:r>
            <a:r>
              <a:rPr lang="en-US" sz="1800" b="1" dirty="0">
                <a:latin typeface="Arial" charset="0"/>
              </a:rPr>
              <a:t>:</a:t>
            </a:r>
          </a:p>
        </p:txBody>
      </p:sp>
      <p:graphicFrame>
        <p:nvGraphicFramePr>
          <p:cNvPr id="53" name="Object 52"/>
          <p:cNvGraphicFramePr>
            <a:graphicFrameLocks noChangeAspect="1"/>
          </p:cNvGraphicFramePr>
          <p:nvPr>
            <p:extLst>
              <p:ext uri="{D42A27DB-BD31-4B8C-83A1-F6EECF244321}">
                <p14:modId xmlns:p14="http://schemas.microsoft.com/office/powerpoint/2010/main" val="676658417"/>
              </p:ext>
            </p:extLst>
          </p:nvPr>
        </p:nvGraphicFramePr>
        <p:xfrm>
          <a:off x="5156200" y="1260000"/>
          <a:ext cx="190500" cy="217487"/>
        </p:xfrm>
        <a:graphic>
          <a:graphicData uri="http://schemas.openxmlformats.org/presentationml/2006/ole">
            <mc:AlternateContent xmlns:mc="http://schemas.openxmlformats.org/markup-compatibility/2006">
              <mc:Choice xmlns:v="urn:schemas-microsoft-com:vml" Requires="v">
                <p:oleObj spid="_x0000_s193631" name="Equation" r:id="rId11" imgW="190440" imgH="215640" progId="Equation.3">
                  <p:embed/>
                </p:oleObj>
              </mc:Choice>
              <mc:Fallback>
                <p:oleObj name="Equation" r:id="rId11" imgW="190440" imgH="215640" progId="Equation.3">
                  <p:embed/>
                  <p:pic>
                    <p:nvPicPr>
                      <p:cNvPr id="0" name=""/>
                      <p:cNvPicPr>
                        <a:picLocks noChangeAspect="1" noChangeArrowheads="1"/>
                      </p:cNvPicPr>
                      <p:nvPr/>
                    </p:nvPicPr>
                    <p:blipFill>
                      <a:blip r:embed="rId12"/>
                      <a:srcRect/>
                      <a:stretch>
                        <a:fillRect/>
                      </a:stretch>
                    </p:blipFill>
                    <p:spPr bwMode="auto">
                      <a:xfrm>
                        <a:off x="5156200" y="1260000"/>
                        <a:ext cx="190500" cy="21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4" name="Text Box 4"/>
          <p:cNvSpPr txBox="1">
            <a:spLocks noChangeArrowheads="1"/>
          </p:cNvSpPr>
          <p:nvPr/>
        </p:nvSpPr>
        <p:spPr bwMode="auto">
          <a:xfrm>
            <a:off x="739351" y="2221200"/>
            <a:ext cx="2032424" cy="468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120000"/>
              </a:lnSpc>
              <a:spcBef>
                <a:spcPct val="40000"/>
              </a:spcBef>
            </a:pPr>
            <a:r>
              <a:rPr lang="en-US" sz="1800" b="1" dirty="0" smtClean="0">
                <a:latin typeface="Arial" charset="0"/>
              </a:rPr>
              <a:t>Sample size:</a:t>
            </a:r>
            <a:endParaRPr lang="en-US" sz="1800" b="1" dirty="0">
              <a:latin typeface="Arial" charset="0"/>
            </a:endParaRPr>
          </a:p>
        </p:txBody>
      </p:sp>
      <p:sp>
        <p:nvSpPr>
          <p:cNvPr id="55" name="Text Box 4"/>
          <p:cNvSpPr txBox="1">
            <a:spLocks noChangeArrowheads="1"/>
          </p:cNvSpPr>
          <p:nvPr/>
        </p:nvSpPr>
        <p:spPr bwMode="auto">
          <a:xfrm>
            <a:off x="5073226" y="2221200"/>
            <a:ext cx="1032299" cy="468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120000"/>
              </a:lnSpc>
              <a:spcBef>
                <a:spcPct val="40000"/>
              </a:spcBef>
            </a:pPr>
            <a:r>
              <a:rPr lang="en-US" sz="1800" b="1" i="1" dirty="0" smtClean="0">
                <a:latin typeface="Arial" charset="0"/>
              </a:rPr>
              <a:t>n</a:t>
            </a:r>
            <a:r>
              <a:rPr lang="en-US" sz="1800" b="1" dirty="0" smtClean="0">
                <a:latin typeface="Arial" charset="0"/>
              </a:rPr>
              <a:t> = 20</a:t>
            </a:r>
            <a:endParaRPr lang="en-US" sz="1800" b="1" dirty="0">
              <a:latin typeface="Arial" charset="0"/>
            </a:endParaRPr>
          </a:p>
        </p:txBody>
      </p:sp>
      <p:sp>
        <p:nvSpPr>
          <p:cNvPr id="56" name="Text Box 4"/>
          <p:cNvSpPr txBox="1">
            <a:spLocks noChangeArrowheads="1"/>
          </p:cNvSpPr>
          <p:nvPr/>
        </p:nvSpPr>
        <p:spPr bwMode="auto">
          <a:xfrm>
            <a:off x="739350" y="2678400"/>
            <a:ext cx="3813600" cy="3730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Mean increase in expenditure</a:t>
            </a:r>
            <a:r>
              <a:rPr lang="en-US" sz="1800" b="1" dirty="0">
                <a:latin typeface="Arial" charset="0"/>
              </a:rPr>
              <a:t>:</a:t>
            </a:r>
          </a:p>
        </p:txBody>
      </p:sp>
      <p:sp>
        <p:nvSpPr>
          <p:cNvPr id="57" name="Text Box 4"/>
          <p:cNvSpPr txBox="1">
            <a:spLocks noChangeArrowheads="1"/>
          </p:cNvSpPr>
          <p:nvPr/>
        </p:nvSpPr>
        <p:spPr bwMode="auto">
          <a:xfrm>
            <a:off x="5073227" y="2678400"/>
            <a:ext cx="756074" cy="4206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120000"/>
              </a:lnSpc>
              <a:spcBef>
                <a:spcPct val="40000"/>
              </a:spcBef>
            </a:pPr>
            <a:r>
              <a:rPr lang="en-US" sz="1800" b="1" dirty="0">
                <a:latin typeface="Arial" charset="0"/>
              </a:rPr>
              <a:t>$</a:t>
            </a:r>
            <a:r>
              <a:rPr lang="en-US" sz="1800" b="1" dirty="0" smtClean="0">
                <a:latin typeface="Arial" charset="0"/>
              </a:rPr>
              <a:t>160</a:t>
            </a:r>
            <a:endParaRPr lang="en-US" sz="1800" b="1" dirty="0">
              <a:latin typeface="Arial" charset="0"/>
            </a:endParaRPr>
          </a:p>
        </p:txBody>
      </p:sp>
      <p:sp>
        <p:nvSpPr>
          <p:cNvPr id="58" name="Text Box 4"/>
          <p:cNvSpPr txBox="1">
            <a:spLocks noChangeArrowheads="1"/>
          </p:cNvSpPr>
          <p:nvPr/>
        </p:nvSpPr>
        <p:spPr bwMode="auto">
          <a:xfrm>
            <a:off x="738000" y="2934000"/>
            <a:ext cx="3423074" cy="468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120000"/>
              </a:lnSpc>
              <a:spcBef>
                <a:spcPct val="40000"/>
              </a:spcBef>
            </a:pPr>
            <a:r>
              <a:rPr lang="en-US" sz="1800" b="1" dirty="0" smtClean="0">
                <a:latin typeface="Arial" charset="0"/>
              </a:rPr>
              <a:t>Standard error of increase:</a:t>
            </a:r>
            <a:endParaRPr lang="en-US" sz="1800" b="1" dirty="0">
              <a:latin typeface="Arial" charset="0"/>
            </a:endParaRPr>
          </a:p>
        </p:txBody>
      </p:sp>
      <p:sp>
        <p:nvSpPr>
          <p:cNvPr id="59" name="Text Box 4"/>
          <p:cNvSpPr txBox="1">
            <a:spLocks noChangeArrowheads="1"/>
          </p:cNvSpPr>
          <p:nvPr/>
        </p:nvSpPr>
        <p:spPr bwMode="auto">
          <a:xfrm>
            <a:off x="739350" y="1778400"/>
            <a:ext cx="2803949" cy="468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120000"/>
              </a:lnSpc>
              <a:spcBef>
                <a:spcPct val="40000"/>
              </a:spcBef>
            </a:pPr>
            <a:r>
              <a:rPr lang="en-US" sz="1800" b="1" dirty="0" smtClean="0">
                <a:latin typeface="Arial" charset="0"/>
              </a:rPr>
              <a:t>Alternative hypothesis:</a:t>
            </a:r>
            <a:endParaRPr lang="en-US" sz="1800" b="1" dirty="0">
              <a:latin typeface="Arial" charset="0"/>
            </a:endParaRPr>
          </a:p>
        </p:txBody>
      </p:sp>
      <p:graphicFrame>
        <p:nvGraphicFramePr>
          <p:cNvPr id="60" name="Object 59"/>
          <p:cNvGraphicFramePr>
            <a:graphicFrameLocks noChangeAspect="1"/>
          </p:cNvGraphicFramePr>
          <p:nvPr>
            <p:extLst>
              <p:ext uri="{D42A27DB-BD31-4B8C-83A1-F6EECF244321}">
                <p14:modId xmlns:p14="http://schemas.microsoft.com/office/powerpoint/2010/main" val="1205702880"/>
              </p:ext>
            </p:extLst>
          </p:nvPr>
        </p:nvGraphicFramePr>
        <p:xfrm>
          <a:off x="5148000" y="1872000"/>
          <a:ext cx="912812" cy="295275"/>
        </p:xfrm>
        <a:graphic>
          <a:graphicData uri="http://schemas.openxmlformats.org/presentationml/2006/ole">
            <mc:AlternateContent xmlns:mc="http://schemas.openxmlformats.org/markup-compatibility/2006">
              <mc:Choice xmlns:v="urn:schemas-microsoft-com:vml" Requires="v">
                <p:oleObj spid="_x0000_s193632" name="Equation" r:id="rId13" imgW="914400" imgH="291960" progId="Equation.3">
                  <p:embed/>
                </p:oleObj>
              </mc:Choice>
              <mc:Fallback>
                <p:oleObj name="Equation" r:id="rId13" imgW="914400" imgH="291960" progId="Equation.3">
                  <p:embed/>
                  <p:pic>
                    <p:nvPicPr>
                      <p:cNvPr id="0" name=""/>
                      <p:cNvPicPr>
                        <a:picLocks noChangeAspect="1" noChangeArrowheads="1"/>
                      </p:cNvPicPr>
                      <p:nvPr/>
                    </p:nvPicPr>
                    <p:blipFill>
                      <a:blip r:embed="rId14"/>
                      <a:srcRect/>
                      <a:stretch>
                        <a:fillRect/>
                      </a:stretch>
                    </p:blipFill>
                    <p:spPr bwMode="auto">
                      <a:xfrm>
                        <a:off x="5148000" y="1872000"/>
                        <a:ext cx="912812"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1" name="Text Box 4"/>
          <p:cNvSpPr txBox="1">
            <a:spLocks noChangeArrowheads="1"/>
          </p:cNvSpPr>
          <p:nvPr/>
        </p:nvSpPr>
        <p:spPr bwMode="auto">
          <a:xfrm>
            <a:off x="5073226" y="2934000"/>
            <a:ext cx="651299" cy="4111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120000"/>
              </a:lnSpc>
              <a:spcBef>
                <a:spcPct val="40000"/>
              </a:spcBef>
            </a:pPr>
            <a:r>
              <a:rPr lang="en-US" sz="1800" b="1" dirty="0" smtClean="0">
                <a:latin typeface="Arial" charset="0"/>
              </a:rPr>
              <a:t>$60</a:t>
            </a:r>
            <a:endParaRPr lang="en-US" sz="1800" b="1" dirty="0">
              <a:latin typeface="Arial"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5"/>
          <p:cNvSpPr>
            <a:spLocks noChangeArrowheads="1"/>
          </p:cNvSpPr>
          <p:nvPr/>
        </p:nvSpPr>
        <p:spPr bwMode="auto">
          <a:xfrm>
            <a:off x="0" y="3376800"/>
            <a:ext cx="9144000" cy="718453"/>
          </a:xfrm>
          <a:prstGeom prst="rect">
            <a:avLst/>
          </a:prstGeom>
          <a:solidFill>
            <a:srgbClr val="FBFCFF"/>
          </a:solidFill>
          <a:ln>
            <a:noFill/>
          </a:ln>
          <a:effectLst>
            <a:innerShdw blurRad="76200">
              <a:srgbClr val="004D99"/>
            </a:innerShdw>
          </a:effectLst>
        </p:spPr>
        <p:txBody>
          <a:bodyPr/>
          <a:lstStyle/>
          <a:p>
            <a:pPr>
              <a:defRPr/>
            </a:pPr>
            <a:endParaRPr lang="en-GB"/>
          </a:p>
        </p:txBody>
      </p:sp>
      <p:sp>
        <p:nvSpPr>
          <p:cNvPr id="40" name="Rectangle 5"/>
          <p:cNvSpPr>
            <a:spLocks noChangeArrowheads="1"/>
          </p:cNvSpPr>
          <p:nvPr/>
        </p:nvSpPr>
        <p:spPr bwMode="auto">
          <a:xfrm>
            <a:off x="0" y="4157999"/>
            <a:ext cx="9144000" cy="752400"/>
          </a:xfrm>
          <a:prstGeom prst="rect">
            <a:avLst/>
          </a:prstGeom>
          <a:solidFill>
            <a:srgbClr val="FBFCFF"/>
          </a:solidFill>
          <a:ln>
            <a:noFill/>
          </a:ln>
          <a:effectLst>
            <a:innerShdw blurRad="76200">
              <a:srgbClr val="004D99"/>
            </a:innerShdw>
          </a:effectLst>
        </p:spPr>
        <p:txBody>
          <a:bodyPr/>
          <a:lstStyle/>
          <a:p>
            <a:pPr>
              <a:defRPr/>
            </a:pPr>
            <a:endParaRPr lang="en-GB"/>
          </a:p>
        </p:txBody>
      </p:sp>
      <p:sp>
        <p:nvSpPr>
          <p:cNvPr id="39" name="Rectangle 5"/>
          <p:cNvSpPr>
            <a:spLocks noChangeArrowheads="1"/>
          </p:cNvSpPr>
          <p:nvPr/>
        </p:nvSpPr>
        <p:spPr bwMode="auto">
          <a:xfrm>
            <a:off x="0" y="4975200"/>
            <a:ext cx="9144000" cy="648000"/>
          </a:xfrm>
          <a:prstGeom prst="rect">
            <a:avLst/>
          </a:prstGeom>
          <a:solidFill>
            <a:srgbClr val="FBFCFF"/>
          </a:solidFill>
          <a:ln>
            <a:noFill/>
          </a:ln>
          <a:effectLst>
            <a:innerShdw blurRad="76200">
              <a:srgbClr val="004D99"/>
            </a:innerShdw>
          </a:effectLst>
        </p:spPr>
        <p:txBody>
          <a:bodyPr/>
          <a:lstStyle/>
          <a:p>
            <a:pPr>
              <a:defRPr/>
            </a:pPr>
            <a:endParaRPr lang="en-GB"/>
          </a:p>
        </p:txBody>
      </p:sp>
      <p:sp>
        <p:nvSpPr>
          <p:cNvPr id="38" name="Rectangle 5"/>
          <p:cNvSpPr>
            <a:spLocks noChangeArrowheads="1"/>
          </p:cNvSpPr>
          <p:nvPr/>
        </p:nvSpPr>
        <p:spPr bwMode="auto">
          <a:xfrm>
            <a:off x="0" y="2692800"/>
            <a:ext cx="9144000" cy="619200"/>
          </a:xfrm>
          <a:prstGeom prst="rect">
            <a:avLst/>
          </a:prstGeom>
          <a:solidFill>
            <a:srgbClr val="FBFCFF"/>
          </a:solidFill>
          <a:ln>
            <a:noFill/>
          </a:ln>
          <a:effectLst>
            <a:innerShdw blurRad="76200">
              <a:srgbClr val="004D99"/>
            </a:innerShdw>
          </a:effectLst>
        </p:spPr>
        <p:txBody>
          <a:bodyPr/>
          <a:lstStyle/>
          <a:p>
            <a:pPr>
              <a:defRPr/>
            </a:pPr>
            <a:endParaRPr lang="en-GB"/>
          </a:p>
        </p:txBody>
      </p:sp>
      <p:sp>
        <p:nvSpPr>
          <p:cNvPr id="37" name="Rectangle 5"/>
          <p:cNvSpPr>
            <a:spLocks noChangeArrowheads="1"/>
          </p:cNvSpPr>
          <p:nvPr/>
        </p:nvSpPr>
        <p:spPr bwMode="auto">
          <a:xfrm>
            <a:off x="0" y="2250000"/>
            <a:ext cx="9144000" cy="378000"/>
          </a:xfrm>
          <a:prstGeom prst="rect">
            <a:avLst/>
          </a:prstGeom>
          <a:solidFill>
            <a:srgbClr val="FBFCFF"/>
          </a:solidFill>
          <a:ln>
            <a:noFill/>
          </a:ln>
          <a:effectLst>
            <a:innerShdw blurRad="76200">
              <a:srgbClr val="004D99"/>
            </a:innerShdw>
          </a:effectLst>
        </p:spPr>
        <p:txBody>
          <a:bodyPr/>
          <a:lstStyle/>
          <a:p>
            <a:pPr>
              <a:defRPr/>
            </a:pPr>
            <a:endParaRPr lang="en-GB"/>
          </a:p>
        </p:txBody>
      </p:sp>
      <p:sp>
        <p:nvSpPr>
          <p:cNvPr id="36" name="Rectangle 5"/>
          <p:cNvSpPr>
            <a:spLocks noChangeArrowheads="1"/>
          </p:cNvSpPr>
          <p:nvPr/>
        </p:nvSpPr>
        <p:spPr bwMode="auto">
          <a:xfrm>
            <a:off x="0" y="1566000"/>
            <a:ext cx="9144000" cy="619200"/>
          </a:xfrm>
          <a:prstGeom prst="rect">
            <a:avLst/>
          </a:prstGeom>
          <a:solidFill>
            <a:srgbClr val="FBFCFF"/>
          </a:solidFill>
          <a:ln>
            <a:noFill/>
          </a:ln>
          <a:effectLst>
            <a:innerShdw blurRad="76200">
              <a:srgbClr val="004D99"/>
            </a:innerShdw>
          </a:effectLst>
        </p:spPr>
        <p:txBody>
          <a:bodyPr/>
          <a:lstStyle/>
          <a:p>
            <a:pPr>
              <a:defRPr/>
            </a:pPr>
            <a:endParaRPr lang="en-GB"/>
          </a:p>
        </p:txBody>
      </p:sp>
      <p:sp>
        <p:nvSpPr>
          <p:cNvPr id="35" name="Rectangle 5"/>
          <p:cNvSpPr>
            <a:spLocks noChangeArrowheads="1"/>
          </p:cNvSpPr>
          <p:nvPr/>
        </p:nvSpPr>
        <p:spPr bwMode="auto">
          <a:xfrm>
            <a:off x="0" y="1123200"/>
            <a:ext cx="9144000" cy="378000"/>
          </a:xfrm>
          <a:prstGeom prst="rect">
            <a:avLst/>
          </a:prstGeom>
          <a:solidFill>
            <a:srgbClr val="FBFCFF"/>
          </a:solidFill>
          <a:ln>
            <a:noFill/>
          </a:ln>
          <a:effectLst>
            <a:innerShdw blurRad="76200">
              <a:srgbClr val="004D99"/>
            </a:innerShdw>
          </a:effectLst>
        </p:spPr>
        <p:txBody>
          <a:bodyPr/>
          <a:lstStyle/>
          <a:p>
            <a:pPr>
              <a:defRPr/>
            </a:pPr>
            <a:endParaRPr lang="en-GB"/>
          </a:p>
        </p:txBody>
      </p:sp>
      <p:sp>
        <p:nvSpPr>
          <p:cNvPr id="14" name="Rectangle 16"/>
          <p:cNvSpPr>
            <a:spLocks noChangeArrowheads="1"/>
          </p:cNvSpPr>
          <p:nvPr/>
        </p:nvSpPr>
        <p:spPr bwMode="auto">
          <a:xfrm>
            <a:off x="0" y="528150"/>
            <a:ext cx="9144000" cy="504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9251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000" dirty="0" smtClean="0">
                <a:solidFill>
                  <a:srgbClr val="3366FF"/>
                </a:solidFill>
              </a:rPr>
              <a:t>34</a:t>
            </a:r>
            <a:endParaRPr lang="en-US" sz="1000" dirty="0">
              <a:solidFill>
                <a:srgbClr val="3366FF"/>
              </a:solidFill>
            </a:endParaRPr>
          </a:p>
        </p:txBody>
      </p:sp>
      <p:sp>
        <p:nvSpPr>
          <p:cNvPr id="192516" name="Text Box 4"/>
          <p:cNvSpPr txBox="1">
            <a:spLocks noChangeArrowheads="1"/>
          </p:cNvSpPr>
          <p:nvPr/>
        </p:nvSpPr>
        <p:spPr bwMode="auto">
          <a:xfrm>
            <a:off x="454025" y="579439"/>
            <a:ext cx="7489825" cy="40163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a:latin typeface="Arial" charset="0"/>
              </a:rPr>
              <a:t>Example</a:t>
            </a:r>
            <a:r>
              <a:rPr lang="en-US" sz="1800" b="1" dirty="0" smtClean="0">
                <a:latin typeface="Arial" charset="0"/>
              </a:rPr>
              <a:t>: effect of abolition of sales tax on household expenditure</a:t>
            </a:r>
            <a:endParaRPr lang="en-US" sz="1800" b="1" dirty="0">
              <a:latin typeface="Arial"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i="1" dirty="0"/>
              <a:t>t</a:t>
            </a:r>
            <a:r>
              <a:rPr lang="en-GB" sz="1800" b="1" dirty="0"/>
              <a:t> TEST OF A HYPOTHESIS RELATING TO A POPULATION MEAN</a:t>
            </a:r>
            <a:endParaRPr lang="en-GB" sz="1600" dirty="0">
              <a:latin typeface="Times New Roman" pitchFamily="18" charset="0"/>
            </a:endParaRPr>
          </a:p>
        </p:txBody>
      </p:sp>
      <p:sp>
        <p:nvSpPr>
          <p:cNvPr id="15"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dirty="0" smtClean="0"/>
              <a:t>Hence </a:t>
            </a:r>
            <a:r>
              <a:rPr lang="en-GB" sz="1500" b="1" dirty="0"/>
              <a:t>we reject the null hypothesis of no effect at the 5 </a:t>
            </a:r>
            <a:r>
              <a:rPr lang="en-GB" sz="1500" b="1" dirty="0" err="1"/>
              <a:t>percent</a:t>
            </a:r>
            <a:r>
              <a:rPr lang="en-GB" sz="1500" b="1" dirty="0"/>
              <a:t> level but not at the 1 </a:t>
            </a:r>
            <a:r>
              <a:rPr lang="en-GB" sz="1500" b="1" dirty="0" err="1"/>
              <a:t>percent</a:t>
            </a:r>
            <a:r>
              <a:rPr lang="en-GB" sz="1500" b="1" dirty="0"/>
              <a:t> level</a:t>
            </a:r>
            <a:r>
              <a:rPr lang="en-GB" sz="1500" b="1" dirty="0" smtClean="0"/>
              <a:t>.  This is a case where we should mention both tests.</a:t>
            </a:r>
            <a:endParaRPr lang="en-GB" sz="1500" b="1" dirty="0">
              <a:latin typeface="Times New Roman" pitchFamily="18" charset="0"/>
            </a:endParaRPr>
          </a:p>
        </p:txBody>
      </p:sp>
      <p:sp>
        <p:nvSpPr>
          <p:cNvPr id="16" name="Text Box 4"/>
          <p:cNvSpPr txBox="1">
            <a:spLocks noChangeArrowheads="1"/>
          </p:cNvSpPr>
          <p:nvPr/>
        </p:nvSpPr>
        <p:spPr bwMode="auto">
          <a:xfrm>
            <a:off x="738000" y="4935600"/>
            <a:ext cx="1603374" cy="5730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120000"/>
              </a:lnSpc>
              <a:spcBef>
                <a:spcPct val="40000"/>
              </a:spcBef>
            </a:pPr>
            <a:r>
              <a:rPr lang="en-GB" sz="1800" b="1" dirty="0" smtClean="0">
                <a:latin typeface="Arial" charset="0"/>
              </a:rPr>
              <a:t>Conclusion:</a:t>
            </a:r>
            <a:r>
              <a:rPr lang="en-US" sz="1800" dirty="0" smtClean="0">
                <a:latin typeface="Arial" charset="0"/>
              </a:rPr>
              <a:t> </a:t>
            </a:r>
            <a:endParaRPr lang="en-US" sz="1800" dirty="0">
              <a:latin typeface="Arial" charset="0"/>
            </a:endParaRPr>
          </a:p>
        </p:txBody>
      </p:sp>
      <p:sp>
        <p:nvSpPr>
          <p:cNvPr id="17" name="Text Box 4"/>
          <p:cNvSpPr txBox="1">
            <a:spLocks noChangeArrowheads="1"/>
          </p:cNvSpPr>
          <p:nvPr/>
        </p:nvSpPr>
        <p:spPr bwMode="auto">
          <a:xfrm>
            <a:off x="739350" y="3484800"/>
            <a:ext cx="1670050" cy="420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120000"/>
              </a:lnSpc>
              <a:spcBef>
                <a:spcPct val="40000"/>
              </a:spcBef>
            </a:pPr>
            <a:r>
              <a:rPr lang="en-GB" sz="1800" b="1" dirty="0" smtClean="0">
                <a:latin typeface="Arial" charset="0"/>
              </a:rPr>
              <a:t>Test statistic:</a:t>
            </a:r>
            <a:endParaRPr lang="en-US" sz="1800"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3777310875"/>
              </p:ext>
            </p:extLst>
          </p:nvPr>
        </p:nvGraphicFramePr>
        <p:xfrm>
          <a:off x="5148000" y="4232275"/>
          <a:ext cx="1708150" cy="320675"/>
        </p:xfrm>
        <a:graphic>
          <a:graphicData uri="http://schemas.openxmlformats.org/presentationml/2006/ole">
            <mc:AlternateContent xmlns:mc="http://schemas.openxmlformats.org/markup-compatibility/2006">
              <mc:Choice xmlns:v="urn:schemas-microsoft-com:vml" Requires="v">
                <p:oleObj spid="_x0000_s192655" name="Equation" r:id="rId3" imgW="1714320" imgH="317160" progId="Equation.3">
                  <p:embed/>
                </p:oleObj>
              </mc:Choice>
              <mc:Fallback>
                <p:oleObj name="Equation" r:id="rId3" imgW="1714320" imgH="317160"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8000" y="4232275"/>
                        <a:ext cx="170815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669372386"/>
              </p:ext>
            </p:extLst>
          </p:nvPr>
        </p:nvGraphicFramePr>
        <p:xfrm>
          <a:off x="5146675" y="4546600"/>
          <a:ext cx="1695450" cy="320675"/>
        </p:xfrm>
        <a:graphic>
          <a:graphicData uri="http://schemas.openxmlformats.org/presentationml/2006/ole">
            <mc:AlternateContent xmlns:mc="http://schemas.openxmlformats.org/markup-compatibility/2006">
              <mc:Choice xmlns:v="urn:schemas-microsoft-com:vml" Requires="v">
                <p:oleObj spid="_x0000_s192656" name="Equation" r:id="rId5" imgW="1701720" imgH="317160" progId="Equation.3">
                  <p:embed/>
                </p:oleObj>
              </mc:Choice>
              <mc:Fallback>
                <p:oleObj name="Equation" r:id="rId5" imgW="1701720" imgH="317160" progId="Equation.3">
                  <p:embed/>
                  <p:pic>
                    <p:nvPicPr>
                      <p:cNvPr id="0" name="Object 1"/>
                      <p:cNvPicPr>
                        <a:picLocks noChangeAspect="1" noChangeArrowheads="1"/>
                      </p:cNvPicPr>
                      <p:nvPr/>
                    </p:nvPicPr>
                    <p:blipFill>
                      <a:blip r:embed="rId6"/>
                      <a:srcRect/>
                      <a:stretch>
                        <a:fillRect/>
                      </a:stretch>
                    </p:blipFill>
                    <p:spPr bwMode="auto">
                      <a:xfrm>
                        <a:off x="5146675" y="4546600"/>
                        <a:ext cx="169545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549765307"/>
              </p:ext>
            </p:extLst>
          </p:nvPr>
        </p:nvGraphicFramePr>
        <p:xfrm>
          <a:off x="5148000" y="3409200"/>
          <a:ext cx="2813050" cy="627062"/>
        </p:xfrm>
        <a:graphic>
          <a:graphicData uri="http://schemas.openxmlformats.org/presentationml/2006/ole">
            <mc:AlternateContent xmlns:mc="http://schemas.openxmlformats.org/markup-compatibility/2006">
              <mc:Choice xmlns:v="urn:schemas-microsoft-com:vml" Requires="v">
                <p:oleObj spid="_x0000_s192657" name="Equation" r:id="rId7" imgW="2819160" imgH="622080" progId="Equation.3">
                  <p:embed/>
                </p:oleObj>
              </mc:Choice>
              <mc:Fallback>
                <p:oleObj name="Equation" r:id="rId7" imgW="2819160" imgH="622080" progId="Equation.3">
                  <p:embed/>
                  <p:pic>
                    <p:nvPicPr>
                      <p:cNvPr id="0"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48000" y="3409200"/>
                        <a:ext cx="2813050" cy="627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 name="Text Box 4"/>
          <p:cNvSpPr txBox="1">
            <a:spLocks noChangeArrowheads="1"/>
          </p:cNvSpPr>
          <p:nvPr/>
        </p:nvSpPr>
        <p:spPr bwMode="auto">
          <a:xfrm>
            <a:off x="739351" y="1522800"/>
            <a:ext cx="2032424" cy="468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120000"/>
              </a:lnSpc>
              <a:spcBef>
                <a:spcPct val="40000"/>
              </a:spcBef>
            </a:pPr>
            <a:r>
              <a:rPr lang="en-US" sz="1800" b="1" dirty="0" smtClean="0">
                <a:latin typeface="Arial" charset="0"/>
              </a:rPr>
              <a:t>Null hypothesis:</a:t>
            </a:r>
            <a:endParaRPr lang="en-US" sz="1800" b="1" dirty="0">
              <a:latin typeface="Arial" charset="0"/>
            </a:endParaRPr>
          </a:p>
        </p:txBody>
      </p:sp>
      <p:sp>
        <p:nvSpPr>
          <p:cNvPr id="19" name="Text Box 4"/>
          <p:cNvSpPr txBox="1">
            <a:spLocks noChangeArrowheads="1"/>
          </p:cNvSpPr>
          <p:nvPr/>
        </p:nvSpPr>
        <p:spPr bwMode="auto">
          <a:xfrm>
            <a:off x="739348" y="4141788"/>
            <a:ext cx="2337227" cy="5730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120000"/>
              </a:lnSpc>
              <a:spcBef>
                <a:spcPct val="40000"/>
              </a:spcBef>
            </a:pPr>
            <a:r>
              <a:rPr lang="en-GB" sz="1800" b="1" dirty="0" smtClean="0">
                <a:latin typeface="Arial" charset="0"/>
              </a:rPr>
              <a:t>Critical values of </a:t>
            </a:r>
            <a:r>
              <a:rPr lang="en-GB" sz="1800" b="1" i="1" dirty="0" smtClean="0">
                <a:latin typeface="Arial" charset="0"/>
              </a:rPr>
              <a:t>t </a:t>
            </a:r>
            <a:r>
              <a:rPr lang="en-GB" sz="1800" b="1" dirty="0" smtClean="0">
                <a:latin typeface="Arial" charset="0"/>
              </a:rPr>
              <a:t>:</a:t>
            </a:r>
            <a:r>
              <a:rPr lang="en-US" sz="1800" dirty="0" smtClean="0">
                <a:latin typeface="Arial" charset="0"/>
              </a:rPr>
              <a:t> </a:t>
            </a:r>
            <a:endParaRPr lang="en-US" sz="1800" dirty="0">
              <a:latin typeface="Arial" charset="0"/>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4129089283"/>
              </p:ext>
            </p:extLst>
          </p:nvPr>
        </p:nvGraphicFramePr>
        <p:xfrm>
          <a:off x="5148000" y="1612800"/>
          <a:ext cx="938212" cy="295275"/>
        </p:xfrm>
        <a:graphic>
          <a:graphicData uri="http://schemas.openxmlformats.org/presentationml/2006/ole">
            <mc:AlternateContent xmlns:mc="http://schemas.openxmlformats.org/markup-compatibility/2006">
              <mc:Choice xmlns:v="urn:schemas-microsoft-com:vml" Requires="v">
                <p:oleObj spid="_x0000_s192658" name="Equation" r:id="rId9" imgW="939600" imgH="291960" progId="Equation.3">
                  <p:embed/>
                </p:oleObj>
              </mc:Choice>
              <mc:Fallback>
                <p:oleObj name="Equation" r:id="rId9" imgW="939600" imgH="291960" progId="Equation.3">
                  <p:embed/>
                  <p:pic>
                    <p:nvPicPr>
                      <p:cNvPr id="0" name="Object 3"/>
                      <p:cNvPicPr>
                        <a:picLocks noChangeAspect="1" noChangeArrowheads="1"/>
                      </p:cNvPicPr>
                      <p:nvPr/>
                    </p:nvPicPr>
                    <p:blipFill>
                      <a:blip r:embed="rId10"/>
                      <a:srcRect/>
                      <a:stretch>
                        <a:fillRect/>
                      </a:stretch>
                    </p:blipFill>
                    <p:spPr bwMode="auto">
                      <a:xfrm>
                        <a:off x="5148000" y="1612800"/>
                        <a:ext cx="938212"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1" name="Text Box 4"/>
          <p:cNvSpPr txBox="1">
            <a:spLocks noChangeArrowheads="1"/>
          </p:cNvSpPr>
          <p:nvPr/>
        </p:nvSpPr>
        <p:spPr bwMode="auto">
          <a:xfrm>
            <a:off x="5073651" y="4935600"/>
            <a:ext cx="2670174" cy="4111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120000"/>
              </a:lnSpc>
              <a:spcBef>
                <a:spcPct val="40000"/>
              </a:spcBef>
            </a:pPr>
            <a:r>
              <a:rPr lang="en-GB" sz="1800" b="1" dirty="0" smtClean="0">
                <a:latin typeface="Arial" charset="0"/>
              </a:rPr>
              <a:t>Reject </a:t>
            </a:r>
            <a:r>
              <a:rPr lang="en-GB" sz="1800" b="1" i="1" dirty="0" smtClean="0">
                <a:latin typeface="Arial" charset="0"/>
              </a:rPr>
              <a:t>H</a:t>
            </a:r>
            <a:r>
              <a:rPr lang="en-GB" sz="1800" b="1" baseline="-25000" dirty="0" smtClean="0">
                <a:latin typeface="Arial" charset="0"/>
              </a:rPr>
              <a:t>0</a:t>
            </a:r>
            <a:r>
              <a:rPr lang="en-GB" sz="1800" b="1" dirty="0" smtClean="0">
                <a:latin typeface="Arial" charset="0"/>
              </a:rPr>
              <a:t> </a:t>
            </a:r>
            <a:r>
              <a:rPr lang="en-GB" sz="1800" b="1" dirty="0">
                <a:latin typeface="Arial" charset="0"/>
              </a:rPr>
              <a:t>at </a:t>
            </a:r>
            <a:r>
              <a:rPr lang="en-GB" sz="1800" b="1" dirty="0" smtClean="0">
                <a:latin typeface="Arial" charset="0"/>
              </a:rPr>
              <a:t>5% level.</a:t>
            </a:r>
            <a:endParaRPr lang="en-US" sz="1800" dirty="0">
              <a:latin typeface="Arial" charset="0"/>
            </a:endParaRPr>
          </a:p>
        </p:txBody>
      </p:sp>
      <p:sp>
        <p:nvSpPr>
          <p:cNvPr id="22" name="Text Box 4"/>
          <p:cNvSpPr txBox="1">
            <a:spLocks noChangeArrowheads="1"/>
          </p:cNvSpPr>
          <p:nvPr/>
        </p:nvSpPr>
        <p:spPr bwMode="auto">
          <a:xfrm>
            <a:off x="5072400" y="5212800"/>
            <a:ext cx="3232149" cy="458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120000"/>
              </a:lnSpc>
              <a:spcBef>
                <a:spcPct val="40000"/>
              </a:spcBef>
            </a:pPr>
            <a:r>
              <a:rPr lang="en-GB" sz="1800" b="1" dirty="0" smtClean="0">
                <a:latin typeface="Arial" charset="0"/>
              </a:rPr>
              <a:t>Do </a:t>
            </a:r>
            <a:r>
              <a:rPr lang="en-GB" sz="1800" b="1" dirty="0">
                <a:latin typeface="Arial" charset="0"/>
              </a:rPr>
              <a:t>not reject </a:t>
            </a:r>
            <a:r>
              <a:rPr lang="en-GB" sz="1800" b="1" i="1" dirty="0">
                <a:latin typeface="Arial" charset="0"/>
              </a:rPr>
              <a:t>H</a:t>
            </a:r>
            <a:r>
              <a:rPr lang="en-GB" sz="1800" b="1" baseline="-25000" dirty="0">
                <a:latin typeface="Arial" charset="0"/>
              </a:rPr>
              <a:t>0</a:t>
            </a:r>
            <a:r>
              <a:rPr lang="en-GB" sz="1800" b="1" dirty="0" smtClean="0">
                <a:latin typeface="Arial" charset="0"/>
              </a:rPr>
              <a:t> at 1% level.</a:t>
            </a:r>
            <a:r>
              <a:rPr lang="en-US" sz="1800" dirty="0" smtClean="0">
                <a:latin typeface="Arial" charset="0"/>
              </a:rPr>
              <a:t> </a:t>
            </a:r>
            <a:endParaRPr lang="en-US" sz="1800" dirty="0">
              <a:latin typeface="Arial" charset="0"/>
            </a:endParaRPr>
          </a:p>
        </p:txBody>
      </p:sp>
      <p:sp>
        <p:nvSpPr>
          <p:cNvPr id="23" name="Text Box 4"/>
          <p:cNvSpPr txBox="1">
            <a:spLocks noChangeArrowheads="1"/>
          </p:cNvSpPr>
          <p:nvPr/>
        </p:nvSpPr>
        <p:spPr bwMode="auto">
          <a:xfrm>
            <a:off x="739349" y="1126800"/>
            <a:ext cx="3937425" cy="4873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Effect </a:t>
            </a:r>
            <a:r>
              <a:rPr lang="en-US" sz="1800" b="1" dirty="0">
                <a:latin typeface="Arial" charset="0"/>
              </a:rPr>
              <a:t>on household </a:t>
            </a:r>
            <a:r>
              <a:rPr lang="en-US" sz="1800" b="1" dirty="0" smtClean="0">
                <a:latin typeface="Arial" charset="0"/>
              </a:rPr>
              <a:t>expenditure</a:t>
            </a:r>
            <a:r>
              <a:rPr lang="en-US" sz="1800" b="1" dirty="0">
                <a:latin typeface="Arial" charset="0"/>
              </a:rPr>
              <a:t>:</a:t>
            </a:r>
          </a:p>
        </p:txBody>
      </p:sp>
      <p:graphicFrame>
        <p:nvGraphicFramePr>
          <p:cNvPr id="6" name="Object 5"/>
          <p:cNvGraphicFramePr>
            <a:graphicFrameLocks noChangeAspect="1"/>
          </p:cNvGraphicFramePr>
          <p:nvPr>
            <p:extLst>
              <p:ext uri="{D42A27DB-BD31-4B8C-83A1-F6EECF244321}">
                <p14:modId xmlns:p14="http://schemas.microsoft.com/office/powerpoint/2010/main" val="2352013203"/>
              </p:ext>
            </p:extLst>
          </p:nvPr>
        </p:nvGraphicFramePr>
        <p:xfrm>
          <a:off x="5156200" y="1260000"/>
          <a:ext cx="190500" cy="217487"/>
        </p:xfrm>
        <a:graphic>
          <a:graphicData uri="http://schemas.openxmlformats.org/presentationml/2006/ole">
            <mc:AlternateContent xmlns:mc="http://schemas.openxmlformats.org/markup-compatibility/2006">
              <mc:Choice xmlns:v="urn:schemas-microsoft-com:vml" Requires="v">
                <p:oleObj spid="_x0000_s192659" name="Equation" r:id="rId11" imgW="190440" imgH="215640" progId="Equation.3">
                  <p:embed/>
                </p:oleObj>
              </mc:Choice>
              <mc:Fallback>
                <p:oleObj name="Equation" r:id="rId11" imgW="190440" imgH="215640" progId="Equation.3">
                  <p:embed/>
                  <p:pic>
                    <p:nvPicPr>
                      <p:cNvPr id="0" name="Object 4"/>
                      <p:cNvPicPr>
                        <a:picLocks noChangeAspect="1" noChangeArrowheads="1"/>
                      </p:cNvPicPr>
                      <p:nvPr/>
                    </p:nvPicPr>
                    <p:blipFill>
                      <a:blip r:embed="rId12"/>
                      <a:srcRect/>
                      <a:stretch>
                        <a:fillRect/>
                      </a:stretch>
                    </p:blipFill>
                    <p:spPr bwMode="auto">
                      <a:xfrm>
                        <a:off x="5156200" y="1260000"/>
                        <a:ext cx="190500" cy="21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7" name="Text Box 4"/>
          <p:cNvSpPr txBox="1">
            <a:spLocks noChangeArrowheads="1"/>
          </p:cNvSpPr>
          <p:nvPr/>
        </p:nvSpPr>
        <p:spPr bwMode="auto">
          <a:xfrm>
            <a:off x="739351" y="2221200"/>
            <a:ext cx="2032424" cy="468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120000"/>
              </a:lnSpc>
              <a:spcBef>
                <a:spcPct val="40000"/>
              </a:spcBef>
            </a:pPr>
            <a:r>
              <a:rPr lang="en-US" sz="1800" b="1" dirty="0" smtClean="0">
                <a:latin typeface="Arial" charset="0"/>
              </a:rPr>
              <a:t>Sample size:</a:t>
            </a:r>
            <a:endParaRPr lang="en-US" sz="1800" b="1" dirty="0">
              <a:latin typeface="Arial" charset="0"/>
            </a:endParaRPr>
          </a:p>
        </p:txBody>
      </p:sp>
      <p:sp>
        <p:nvSpPr>
          <p:cNvPr id="28" name="Text Box 4"/>
          <p:cNvSpPr txBox="1">
            <a:spLocks noChangeArrowheads="1"/>
          </p:cNvSpPr>
          <p:nvPr/>
        </p:nvSpPr>
        <p:spPr bwMode="auto">
          <a:xfrm>
            <a:off x="5073226" y="2221200"/>
            <a:ext cx="1032299" cy="468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120000"/>
              </a:lnSpc>
              <a:spcBef>
                <a:spcPct val="40000"/>
              </a:spcBef>
            </a:pPr>
            <a:r>
              <a:rPr lang="en-US" sz="1800" b="1" i="1" dirty="0" smtClean="0">
                <a:latin typeface="Arial" charset="0"/>
              </a:rPr>
              <a:t>n</a:t>
            </a:r>
            <a:r>
              <a:rPr lang="en-US" sz="1800" b="1" dirty="0" smtClean="0">
                <a:latin typeface="Arial" charset="0"/>
              </a:rPr>
              <a:t> = 20</a:t>
            </a:r>
            <a:endParaRPr lang="en-US" sz="1800" b="1" dirty="0">
              <a:latin typeface="Arial" charset="0"/>
            </a:endParaRPr>
          </a:p>
        </p:txBody>
      </p:sp>
      <p:sp>
        <p:nvSpPr>
          <p:cNvPr id="29" name="Text Box 4"/>
          <p:cNvSpPr txBox="1">
            <a:spLocks noChangeArrowheads="1"/>
          </p:cNvSpPr>
          <p:nvPr/>
        </p:nvSpPr>
        <p:spPr bwMode="auto">
          <a:xfrm>
            <a:off x="739350" y="2678400"/>
            <a:ext cx="3813600" cy="3730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Mean increase in expenditure</a:t>
            </a:r>
            <a:r>
              <a:rPr lang="en-US" sz="1800" b="1" dirty="0">
                <a:latin typeface="Arial" charset="0"/>
              </a:rPr>
              <a:t>:</a:t>
            </a:r>
          </a:p>
        </p:txBody>
      </p:sp>
      <p:sp>
        <p:nvSpPr>
          <p:cNvPr id="30" name="Text Box 4"/>
          <p:cNvSpPr txBox="1">
            <a:spLocks noChangeArrowheads="1"/>
          </p:cNvSpPr>
          <p:nvPr/>
        </p:nvSpPr>
        <p:spPr bwMode="auto">
          <a:xfrm>
            <a:off x="5073227" y="2678400"/>
            <a:ext cx="756074" cy="4206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120000"/>
              </a:lnSpc>
              <a:spcBef>
                <a:spcPct val="40000"/>
              </a:spcBef>
            </a:pPr>
            <a:r>
              <a:rPr lang="en-US" sz="1800" b="1" dirty="0">
                <a:latin typeface="Arial" charset="0"/>
              </a:rPr>
              <a:t>$</a:t>
            </a:r>
            <a:r>
              <a:rPr lang="en-US" sz="1800" b="1" dirty="0" smtClean="0">
                <a:latin typeface="Arial" charset="0"/>
              </a:rPr>
              <a:t>160</a:t>
            </a:r>
            <a:endParaRPr lang="en-US" sz="1800" b="1" dirty="0">
              <a:latin typeface="Arial" charset="0"/>
            </a:endParaRPr>
          </a:p>
        </p:txBody>
      </p:sp>
      <p:sp>
        <p:nvSpPr>
          <p:cNvPr id="31" name="Text Box 4"/>
          <p:cNvSpPr txBox="1">
            <a:spLocks noChangeArrowheads="1"/>
          </p:cNvSpPr>
          <p:nvPr/>
        </p:nvSpPr>
        <p:spPr bwMode="auto">
          <a:xfrm>
            <a:off x="738000" y="2934000"/>
            <a:ext cx="3423074" cy="468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120000"/>
              </a:lnSpc>
              <a:spcBef>
                <a:spcPct val="40000"/>
              </a:spcBef>
            </a:pPr>
            <a:r>
              <a:rPr lang="en-US" sz="1800" b="1" dirty="0" smtClean="0">
                <a:latin typeface="Arial" charset="0"/>
              </a:rPr>
              <a:t>Standard error of increase:</a:t>
            </a:r>
            <a:endParaRPr lang="en-US" sz="1800" b="1" dirty="0">
              <a:latin typeface="Arial" charset="0"/>
            </a:endParaRPr>
          </a:p>
        </p:txBody>
      </p:sp>
      <p:sp>
        <p:nvSpPr>
          <p:cNvPr id="32" name="Text Box 4"/>
          <p:cNvSpPr txBox="1">
            <a:spLocks noChangeArrowheads="1"/>
          </p:cNvSpPr>
          <p:nvPr/>
        </p:nvSpPr>
        <p:spPr bwMode="auto">
          <a:xfrm>
            <a:off x="739350" y="1778400"/>
            <a:ext cx="2803949" cy="468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120000"/>
              </a:lnSpc>
              <a:spcBef>
                <a:spcPct val="40000"/>
              </a:spcBef>
            </a:pPr>
            <a:r>
              <a:rPr lang="en-US" sz="1800" b="1" dirty="0" smtClean="0">
                <a:latin typeface="Arial" charset="0"/>
              </a:rPr>
              <a:t>Alternative hypothesis:</a:t>
            </a:r>
            <a:endParaRPr lang="en-US" sz="1800" b="1" dirty="0">
              <a:latin typeface="Arial" charset="0"/>
            </a:endParaRPr>
          </a:p>
        </p:txBody>
      </p:sp>
      <p:graphicFrame>
        <p:nvGraphicFramePr>
          <p:cNvPr id="8" name="Object 7"/>
          <p:cNvGraphicFramePr>
            <a:graphicFrameLocks noChangeAspect="1"/>
          </p:cNvGraphicFramePr>
          <p:nvPr>
            <p:extLst>
              <p:ext uri="{D42A27DB-BD31-4B8C-83A1-F6EECF244321}">
                <p14:modId xmlns:p14="http://schemas.microsoft.com/office/powerpoint/2010/main" val="2393795656"/>
              </p:ext>
            </p:extLst>
          </p:nvPr>
        </p:nvGraphicFramePr>
        <p:xfrm>
          <a:off x="5148000" y="1872000"/>
          <a:ext cx="912812" cy="295275"/>
        </p:xfrm>
        <a:graphic>
          <a:graphicData uri="http://schemas.openxmlformats.org/presentationml/2006/ole">
            <mc:AlternateContent xmlns:mc="http://schemas.openxmlformats.org/markup-compatibility/2006">
              <mc:Choice xmlns:v="urn:schemas-microsoft-com:vml" Requires="v">
                <p:oleObj spid="_x0000_s192660" name="Equation" r:id="rId13" imgW="914400" imgH="291960" progId="Equation.3">
                  <p:embed/>
                </p:oleObj>
              </mc:Choice>
              <mc:Fallback>
                <p:oleObj name="Equation" r:id="rId13" imgW="914400" imgH="291960" progId="Equation.3">
                  <p:embed/>
                  <p:pic>
                    <p:nvPicPr>
                      <p:cNvPr id="0" name="Object 4"/>
                      <p:cNvPicPr>
                        <a:picLocks noChangeAspect="1" noChangeArrowheads="1"/>
                      </p:cNvPicPr>
                      <p:nvPr/>
                    </p:nvPicPr>
                    <p:blipFill>
                      <a:blip r:embed="rId14"/>
                      <a:srcRect/>
                      <a:stretch>
                        <a:fillRect/>
                      </a:stretch>
                    </p:blipFill>
                    <p:spPr bwMode="auto">
                      <a:xfrm>
                        <a:off x="5148000" y="1872000"/>
                        <a:ext cx="912812"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4" name="Text Box 4"/>
          <p:cNvSpPr txBox="1">
            <a:spLocks noChangeArrowheads="1"/>
          </p:cNvSpPr>
          <p:nvPr/>
        </p:nvSpPr>
        <p:spPr bwMode="auto">
          <a:xfrm>
            <a:off x="5073226" y="2934000"/>
            <a:ext cx="651299" cy="4111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974725" algn="l"/>
                <a:tab pos="1655763" algn="l"/>
              </a:tabLst>
              <a:defRPr sz="2400">
                <a:solidFill>
                  <a:schemeClr val="tx1"/>
                </a:solidFill>
                <a:latin typeface="Times New Roman" pitchFamily="18" charset="0"/>
              </a:defRPr>
            </a:lvl1pPr>
            <a:lvl2pPr algn="l">
              <a:tabLst>
                <a:tab pos="974725" algn="l"/>
                <a:tab pos="1655763" algn="l"/>
              </a:tabLst>
              <a:defRPr sz="2400">
                <a:solidFill>
                  <a:schemeClr val="tx1"/>
                </a:solidFill>
                <a:latin typeface="Times New Roman" pitchFamily="18" charset="0"/>
              </a:defRPr>
            </a:lvl2pPr>
            <a:lvl3pPr algn="l">
              <a:tabLst>
                <a:tab pos="974725" algn="l"/>
                <a:tab pos="1655763" algn="l"/>
              </a:tabLst>
              <a:defRPr sz="2400">
                <a:solidFill>
                  <a:schemeClr val="tx1"/>
                </a:solidFill>
                <a:latin typeface="Times New Roman" pitchFamily="18" charset="0"/>
              </a:defRPr>
            </a:lvl3pPr>
            <a:lvl4pPr algn="l">
              <a:tabLst>
                <a:tab pos="974725" algn="l"/>
                <a:tab pos="1655763" algn="l"/>
              </a:tabLst>
              <a:defRPr sz="2400">
                <a:solidFill>
                  <a:schemeClr val="tx1"/>
                </a:solidFill>
                <a:latin typeface="Times New Roman" pitchFamily="18" charset="0"/>
              </a:defRPr>
            </a:lvl4pPr>
            <a:lvl5pPr algn="l">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120000"/>
              </a:lnSpc>
              <a:spcBef>
                <a:spcPct val="40000"/>
              </a:spcBef>
            </a:pPr>
            <a:r>
              <a:rPr lang="en-US" sz="1800" b="1" dirty="0" smtClean="0">
                <a:latin typeface="Arial" charset="0"/>
              </a:rPr>
              <a:t>$60</a:t>
            </a:r>
            <a:endParaRPr lang="en-US" sz="1800" b="1" dirty="0">
              <a:latin typeface="Arial"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56" name="Text Box 12"/>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lnSpc>
                <a:spcPct val="120000"/>
              </a:lnSpc>
              <a:spcBef>
                <a:spcPct val="50000"/>
              </a:spcBef>
            </a:pPr>
            <a:endParaRPr lang="en-GB" sz="1200" b="1" dirty="0">
              <a:solidFill>
                <a:schemeClr val="bg1"/>
              </a:solidFill>
            </a:endParaRPr>
          </a:p>
          <a:p>
            <a:pPr algn="l">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gn="l">
              <a:lnSpc>
                <a:spcPct val="120000"/>
              </a:lnSpc>
            </a:pPr>
            <a:endParaRPr lang="en-GB" sz="1200" b="1" dirty="0">
              <a:solidFill>
                <a:schemeClr val="bg1"/>
              </a:solidFill>
            </a:endParaRPr>
          </a:p>
          <a:p>
            <a:pPr algn="l">
              <a:lnSpc>
                <a:spcPct val="120000"/>
              </a:lnSpc>
            </a:pPr>
            <a:r>
              <a:rPr lang="en-GB" sz="1200" b="1" dirty="0">
                <a:solidFill>
                  <a:schemeClr val="bg1"/>
                </a:solidFill>
              </a:rPr>
              <a:t>These slideshows may be downloaded by anyone, anywhere for personal use.</a:t>
            </a:r>
          </a:p>
          <a:p>
            <a:pPr algn="l">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gn="l">
              <a:lnSpc>
                <a:spcPct val="120000"/>
              </a:lnSpc>
            </a:pPr>
            <a:endParaRPr lang="en-GB" sz="1200" b="1" dirty="0">
              <a:solidFill>
                <a:schemeClr val="bg1"/>
              </a:solidFill>
            </a:endParaRPr>
          </a:p>
          <a:p>
            <a:pPr algn="l">
              <a:lnSpc>
                <a:spcPct val="120000"/>
              </a:lnSpc>
            </a:pPr>
            <a:r>
              <a:rPr lang="en-GB" sz="1200" b="1" dirty="0">
                <a:solidFill>
                  <a:schemeClr val="bg1"/>
                </a:solidFill>
              </a:rPr>
              <a:t>The content of this slideshow comes from Section R.11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gn="l">
              <a:lnSpc>
                <a:spcPct val="120000"/>
              </a:lnSpc>
            </a:pPr>
            <a:r>
              <a:rPr lang="en-GB" sz="1200" b="1" dirty="0">
                <a:solidFill>
                  <a:schemeClr val="bg1"/>
                </a:solidFill>
              </a:rPr>
              <a:t>Additional (free) resources for both students and instructors may be downloaded from the OUP Online Resource Centre</a:t>
            </a:r>
          </a:p>
          <a:p>
            <a:pPr algn="l">
              <a:lnSpc>
                <a:spcPct val="120000"/>
              </a:lnSpc>
            </a:pPr>
            <a:r>
              <a:rPr lang="en-GB" sz="1200" b="1" smtClean="0">
                <a:solidFill>
                  <a:schemeClr val="bg1"/>
                </a:solidFill>
                <a:hlinkClick r:id="rId2"/>
              </a:rPr>
              <a:t>http://www.oxfordtextbooks.co.uk/orc/dougherty5e/</a:t>
            </a:r>
            <a:endParaRPr lang="en-GB" sz="1200" b="1" dirty="0">
              <a:solidFill>
                <a:schemeClr val="bg1"/>
              </a:solidFill>
            </a:endParaRPr>
          </a:p>
          <a:p>
            <a:pPr algn="l">
              <a:lnSpc>
                <a:spcPct val="120000"/>
              </a:lnSpc>
            </a:pPr>
            <a:endParaRPr lang="en-GB" sz="1200" b="1" dirty="0">
              <a:solidFill>
                <a:schemeClr val="bg1"/>
              </a:solidFill>
            </a:endParaRPr>
          </a:p>
          <a:p>
            <a:pPr algn="l">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gn="l">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gn="l">
              <a:lnSpc>
                <a:spcPct val="120000"/>
              </a:lnSpc>
            </a:pPr>
            <a:r>
              <a:rPr lang="en-GB" sz="1200" b="1" dirty="0">
                <a:solidFill>
                  <a:schemeClr val="bg1"/>
                </a:solidFill>
              </a:rPr>
              <a:t>or the University of London International Programmes distance learning course</a:t>
            </a:r>
          </a:p>
          <a:p>
            <a:pPr algn="l">
              <a:lnSpc>
                <a:spcPct val="120000"/>
              </a:lnSpc>
            </a:pPr>
            <a:r>
              <a:rPr lang="en-GB" sz="1200" b="1" dirty="0" smtClean="0">
                <a:solidFill>
                  <a:schemeClr val="bg1"/>
                </a:solidFill>
              </a:rPr>
              <a:t>EC2020 </a:t>
            </a:r>
            <a:r>
              <a:rPr lang="en-GB" sz="1200" b="1" dirty="0">
                <a:solidFill>
                  <a:schemeClr val="bg1"/>
                </a:solidFill>
              </a:rPr>
              <a:t>Elements of Econometrics</a:t>
            </a:r>
          </a:p>
          <a:p>
            <a:pPr algn="l">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7" name="Text Box 13"/>
          <p:cNvSpPr txBox="1">
            <a:spLocks noChangeArrowheads="1"/>
          </p:cNvSpPr>
          <p:nvPr/>
        </p:nvSpPr>
        <p:spPr bwMode="auto">
          <a:xfrm>
            <a:off x="8210550" y="6553200"/>
            <a:ext cx="85725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GB" sz="1000" dirty="0" smtClean="0">
                <a:solidFill>
                  <a:srgbClr val="3366FF"/>
                </a:solidFill>
              </a:rPr>
              <a:t>2015.12.17</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5"/>
          <p:cNvSpPr>
            <a:spLocks noChangeArrowheads="1"/>
          </p:cNvSpPr>
          <p:nvPr/>
        </p:nvSpPr>
        <p:spPr bwMode="auto">
          <a:xfrm>
            <a:off x="510075" y="800100"/>
            <a:ext cx="8121600" cy="440055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2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86372"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3</a:t>
            </a:r>
          </a:p>
        </p:txBody>
      </p:sp>
      <p:sp>
        <p:nvSpPr>
          <p:cNvPr id="186389" name="Text Box 2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t>Because we have replaced the standard deviation in its denominator with the standard error, the test statistic has a </a:t>
            </a:r>
            <a:r>
              <a:rPr lang="en-GB" sz="1500" b="1" i="1"/>
              <a:t>t</a:t>
            </a:r>
            <a:r>
              <a:rPr lang="en-GB" sz="1500" b="1"/>
              <a:t> distribution instead of a normal distribution.</a:t>
            </a:r>
            <a:endParaRPr lang="en-GB" sz="1500" b="1">
              <a:latin typeface="Times New Roman" pitchFamily="18" charset="0"/>
            </a:endParaRPr>
          </a:p>
        </p:txBody>
      </p:sp>
      <p:sp>
        <p:nvSpPr>
          <p:cNvPr id="2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7"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i="1" dirty="0"/>
              <a:t>t</a:t>
            </a:r>
            <a:r>
              <a:rPr lang="en-GB" sz="1800" b="1" dirty="0"/>
              <a:t> TEST OF A HYPOTHESIS RELATING TO A POPULATION MEAN</a:t>
            </a:r>
            <a:endParaRPr lang="en-GB" sz="1600" dirty="0">
              <a:latin typeface="Times New Roman" pitchFamily="18" charset="0"/>
            </a:endParaRPr>
          </a:p>
        </p:txBody>
      </p:sp>
      <p:sp>
        <p:nvSpPr>
          <p:cNvPr id="29" name="Text Box 9"/>
          <p:cNvSpPr txBox="1">
            <a:spLocks noChangeArrowheads="1"/>
          </p:cNvSpPr>
          <p:nvPr/>
        </p:nvSpPr>
        <p:spPr bwMode="auto">
          <a:xfrm>
            <a:off x="1238250" y="1695450"/>
            <a:ext cx="2771775"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l">
              <a:spcBef>
                <a:spcPct val="50000"/>
              </a:spcBef>
            </a:pPr>
            <a:r>
              <a:rPr lang="en-GB" sz="1800" b="1" dirty="0"/>
              <a:t>discrepancy between hypothetical value and sample estimate, in terms of </a:t>
            </a:r>
            <a:r>
              <a:rPr lang="en-GB" sz="1800" b="1" dirty="0" err="1"/>
              <a:t>s.d.</a:t>
            </a:r>
            <a:r>
              <a:rPr lang="en-GB" sz="1800" b="1" dirty="0"/>
              <a:t>:</a:t>
            </a:r>
          </a:p>
        </p:txBody>
      </p:sp>
      <p:sp>
        <p:nvSpPr>
          <p:cNvPr id="30" name="Text Box 10"/>
          <p:cNvSpPr txBox="1">
            <a:spLocks noChangeArrowheads="1"/>
          </p:cNvSpPr>
          <p:nvPr/>
        </p:nvSpPr>
        <p:spPr bwMode="auto">
          <a:xfrm>
            <a:off x="1236675" y="3914775"/>
            <a:ext cx="2819400" cy="960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25000"/>
              </a:spcBef>
            </a:pPr>
            <a:r>
              <a:rPr lang="en-GB" sz="1800" b="1" dirty="0"/>
              <a:t>5% significance test:</a:t>
            </a:r>
          </a:p>
          <a:p>
            <a:pPr algn="l">
              <a:spcBef>
                <a:spcPct val="25000"/>
              </a:spcBef>
            </a:pPr>
            <a:r>
              <a:rPr lang="en-GB" sz="1800" b="1" dirty="0"/>
              <a:t>reject </a:t>
            </a:r>
            <a:r>
              <a:rPr lang="en-GB" sz="1800" b="1" i="1" dirty="0"/>
              <a:t>H</a:t>
            </a:r>
            <a:r>
              <a:rPr lang="en-GB" sz="1800" b="1" baseline="-25000" dirty="0"/>
              <a:t>0</a:t>
            </a:r>
            <a:r>
              <a:rPr lang="en-GB" sz="1800" b="1" dirty="0"/>
              <a:t>: </a:t>
            </a:r>
            <a:r>
              <a:rPr lang="en-GB" sz="1800" b="1" i="1" dirty="0">
                <a:latin typeface="Symbol" pitchFamily="18" charset="2"/>
              </a:rPr>
              <a:t>m</a:t>
            </a:r>
            <a:r>
              <a:rPr lang="en-GB" sz="1800" b="1" dirty="0"/>
              <a:t> = </a:t>
            </a:r>
            <a:r>
              <a:rPr lang="en-GB" sz="1800" b="1" i="1" dirty="0">
                <a:latin typeface="Symbol" pitchFamily="18" charset="2"/>
              </a:rPr>
              <a:t>m</a:t>
            </a:r>
            <a:r>
              <a:rPr lang="en-GB" sz="1800" b="1" baseline="-25000" dirty="0"/>
              <a:t>0</a:t>
            </a:r>
            <a:r>
              <a:rPr lang="en-GB" sz="1800" b="1" dirty="0"/>
              <a:t>  if</a:t>
            </a:r>
          </a:p>
          <a:p>
            <a:pPr algn="l">
              <a:spcBef>
                <a:spcPct val="25000"/>
              </a:spcBef>
            </a:pPr>
            <a:r>
              <a:rPr lang="en-GB" sz="1800" b="1" i="1" dirty="0"/>
              <a:t>z</a:t>
            </a:r>
            <a:r>
              <a:rPr lang="en-GB" sz="1800" b="1" dirty="0"/>
              <a:t> &gt; 1.96  or  </a:t>
            </a:r>
            <a:r>
              <a:rPr lang="en-GB" sz="1800" b="1" i="1" dirty="0"/>
              <a:t>z</a:t>
            </a:r>
            <a:r>
              <a:rPr lang="en-GB" sz="1800" b="1" dirty="0"/>
              <a:t> &lt; </a:t>
            </a:r>
            <a:r>
              <a:rPr lang="en-GB" sz="1800" b="1" dirty="0">
                <a:cs typeface="Times New Roman" pitchFamily="18" charset="0"/>
              </a:rPr>
              <a:t>–</a:t>
            </a:r>
            <a:r>
              <a:rPr lang="en-GB" sz="1800" b="1" dirty="0"/>
              <a:t>1.96</a:t>
            </a:r>
          </a:p>
        </p:txBody>
      </p:sp>
      <p:sp>
        <p:nvSpPr>
          <p:cNvPr id="31" name="Text Box 13"/>
          <p:cNvSpPr txBox="1">
            <a:spLocks noChangeArrowheads="1"/>
          </p:cNvSpPr>
          <p:nvPr/>
        </p:nvSpPr>
        <p:spPr bwMode="auto">
          <a:xfrm>
            <a:off x="5295900" y="1695600"/>
            <a:ext cx="2772000" cy="110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GB" sz="1800" b="1" dirty="0"/>
              <a:t>discrepancy between hypothetical value and sample estimate, in terms of </a:t>
            </a:r>
            <a:r>
              <a:rPr lang="en-GB" sz="1800" b="1" dirty="0" err="1"/>
              <a:t>s.e.</a:t>
            </a:r>
            <a:r>
              <a:rPr lang="en-GB" sz="1800" b="1" dirty="0"/>
              <a:t>:</a:t>
            </a:r>
          </a:p>
        </p:txBody>
      </p:sp>
      <p:graphicFrame>
        <p:nvGraphicFramePr>
          <p:cNvPr id="33" name="Object 18"/>
          <p:cNvGraphicFramePr>
            <a:graphicFrameLocks noChangeAspect="1"/>
          </p:cNvGraphicFramePr>
          <p:nvPr>
            <p:extLst>
              <p:ext uri="{D42A27DB-BD31-4B8C-83A1-F6EECF244321}">
                <p14:modId xmlns:p14="http://schemas.microsoft.com/office/powerpoint/2010/main" val="1362732123"/>
              </p:ext>
            </p:extLst>
          </p:nvPr>
        </p:nvGraphicFramePr>
        <p:xfrm>
          <a:off x="1806575" y="3063875"/>
          <a:ext cx="1079500" cy="558800"/>
        </p:xfrm>
        <a:graphic>
          <a:graphicData uri="http://schemas.openxmlformats.org/presentationml/2006/ole">
            <mc:AlternateContent xmlns:mc="http://schemas.openxmlformats.org/markup-compatibility/2006">
              <mc:Choice xmlns:v="urn:schemas-microsoft-com:vml" Requires="v">
                <p:oleObj spid="_x0000_s186432" name="Equation" r:id="rId3" imgW="1079280" imgH="558720" progId="Equation.3">
                  <p:embed/>
                </p:oleObj>
              </mc:Choice>
              <mc:Fallback>
                <p:oleObj name="Equation" r:id="rId3" imgW="1079280" imgH="55872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06575" y="3063875"/>
                        <a:ext cx="1079500" cy="558800"/>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4" name="Line 19"/>
          <p:cNvSpPr>
            <a:spLocks noChangeShapeType="1"/>
          </p:cNvSpPr>
          <p:nvPr/>
        </p:nvSpPr>
        <p:spPr bwMode="auto">
          <a:xfrm>
            <a:off x="2252663" y="3089275"/>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aphicFrame>
        <p:nvGraphicFramePr>
          <p:cNvPr id="35" name="Object 20"/>
          <p:cNvGraphicFramePr>
            <a:graphicFrameLocks noChangeAspect="1"/>
          </p:cNvGraphicFramePr>
          <p:nvPr>
            <p:extLst>
              <p:ext uri="{D42A27DB-BD31-4B8C-83A1-F6EECF244321}">
                <p14:modId xmlns:p14="http://schemas.microsoft.com/office/powerpoint/2010/main" val="545943471"/>
              </p:ext>
            </p:extLst>
          </p:nvPr>
        </p:nvGraphicFramePr>
        <p:xfrm>
          <a:off x="5886450" y="3063600"/>
          <a:ext cx="1066800" cy="558800"/>
        </p:xfrm>
        <a:graphic>
          <a:graphicData uri="http://schemas.openxmlformats.org/presentationml/2006/ole">
            <mc:AlternateContent xmlns:mc="http://schemas.openxmlformats.org/markup-compatibility/2006">
              <mc:Choice xmlns:v="urn:schemas-microsoft-com:vml" Requires="v">
                <p:oleObj spid="_x0000_s186433" name="Equation" r:id="rId5" imgW="1066680" imgH="558720" progId="Equation.3">
                  <p:embed/>
                </p:oleObj>
              </mc:Choice>
              <mc:Fallback>
                <p:oleObj name="Equation" r:id="rId5" imgW="1066680" imgH="55872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86450" y="3063600"/>
                        <a:ext cx="1066800" cy="558800"/>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6" name="Line 21"/>
          <p:cNvSpPr>
            <a:spLocks noChangeShapeType="1"/>
          </p:cNvSpPr>
          <p:nvPr/>
        </p:nvSpPr>
        <p:spPr bwMode="auto">
          <a:xfrm>
            <a:off x="6310313" y="3089275"/>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7" name="Rectangle 36"/>
          <p:cNvSpPr/>
          <p:nvPr/>
        </p:nvSpPr>
        <p:spPr>
          <a:xfrm>
            <a:off x="554400" y="842399"/>
            <a:ext cx="8035200" cy="595875"/>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Line 6"/>
          <p:cNvSpPr>
            <a:spLocks noChangeShapeType="1"/>
          </p:cNvSpPr>
          <p:nvPr/>
        </p:nvSpPr>
        <p:spPr bwMode="auto">
          <a:xfrm>
            <a:off x="532800" y="1440000"/>
            <a:ext cx="80784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39" name="Text Box 8"/>
          <p:cNvSpPr txBox="1">
            <a:spLocks noChangeArrowheads="1"/>
          </p:cNvSpPr>
          <p:nvPr/>
        </p:nvSpPr>
        <p:spPr bwMode="auto">
          <a:xfrm>
            <a:off x="1390650" y="923925"/>
            <a:ext cx="2514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800" b="1" dirty="0" err="1"/>
              <a:t>s.d.</a:t>
            </a:r>
            <a:r>
              <a:rPr lang="en-GB" sz="1800" b="1" dirty="0"/>
              <a:t> of </a:t>
            </a:r>
            <a:r>
              <a:rPr lang="en-GB" sz="1800" b="1" i="1" dirty="0"/>
              <a:t>X</a:t>
            </a:r>
            <a:r>
              <a:rPr lang="en-GB" sz="1800" b="1" dirty="0"/>
              <a:t> known</a:t>
            </a:r>
            <a:endParaRPr lang="en-GB" sz="1800" dirty="0"/>
          </a:p>
        </p:txBody>
      </p:sp>
      <p:sp>
        <p:nvSpPr>
          <p:cNvPr id="40" name="Text Box 12"/>
          <p:cNvSpPr txBox="1">
            <a:spLocks noChangeArrowheads="1"/>
          </p:cNvSpPr>
          <p:nvPr/>
        </p:nvSpPr>
        <p:spPr bwMode="auto">
          <a:xfrm>
            <a:off x="5467350" y="925200"/>
            <a:ext cx="2895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800" b="1" dirty="0" err="1"/>
              <a:t>s.d.</a:t>
            </a:r>
            <a:r>
              <a:rPr lang="en-GB" sz="1800" b="1" dirty="0"/>
              <a:t> of </a:t>
            </a:r>
            <a:r>
              <a:rPr lang="en-GB" sz="1800" b="1" i="1" dirty="0"/>
              <a:t>X</a:t>
            </a:r>
            <a:r>
              <a:rPr lang="en-GB" sz="1800" b="1" dirty="0"/>
              <a:t> not known</a:t>
            </a:r>
            <a:endParaRPr lang="en-GB" sz="1800" dirty="0"/>
          </a:p>
        </p:txBody>
      </p:sp>
      <p:sp>
        <p:nvSpPr>
          <p:cNvPr id="41" name="Line 15"/>
          <p:cNvSpPr>
            <a:spLocks noChangeShapeType="1"/>
          </p:cNvSpPr>
          <p:nvPr/>
        </p:nvSpPr>
        <p:spPr bwMode="auto">
          <a:xfrm>
            <a:off x="2265363" y="1006475"/>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2" name="Line 16"/>
          <p:cNvSpPr>
            <a:spLocks noChangeShapeType="1"/>
          </p:cNvSpPr>
          <p:nvPr/>
        </p:nvSpPr>
        <p:spPr bwMode="auto">
          <a:xfrm>
            <a:off x="6342063" y="1008000"/>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3" name="Line 6"/>
          <p:cNvSpPr>
            <a:spLocks noChangeShapeType="1"/>
          </p:cNvSpPr>
          <p:nvPr/>
        </p:nvSpPr>
        <p:spPr bwMode="auto">
          <a:xfrm>
            <a:off x="4572000" y="820800"/>
            <a:ext cx="0" cy="43560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tangle 5"/>
          <p:cNvSpPr>
            <a:spLocks noChangeArrowheads="1"/>
          </p:cNvSpPr>
          <p:nvPr/>
        </p:nvSpPr>
        <p:spPr bwMode="auto">
          <a:xfrm>
            <a:off x="510075" y="800100"/>
            <a:ext cx="8121600" cy="440055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2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85348"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4</a:t>
            </a:r>
          </a:p>
        </p:txBody>
      </p:sp>
      <p:sp>
        <p:nvSpPr>
          <p:cNvPr id="185365" name="Text Box 2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t>Accordingly, we refer to the test statistic as a </a:t>
            </a:r>
            <a:r>
              <a:rPr lang="en-GB" sz="1500" b="1" i="1"/>
              <a:t>t</a:t>
            </a:r>
            <a:r>
              <a:rPr lang="en-GB" sz="1500" b="1"/>
              <a:t> statistic.  In other respects the test procedure is much the same.</a:t>
            </a:r>
            <a:endParaRPr lang="en-GB" sz="1500" b="1">
              <a:latin typeface="Times New Roman" pitchFamily="18" charset="0"/>
            </a:endParaRPr>
          </a:p>
        </p:txBody>
      </p:sp>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6"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i="1" dirty="0"/>
              <a:t>t</a:t>
            </a:r>
            <a:r>
              <a:rPr lang="en-GB" sz="1800" b="1" dirty="0"/>
              <a:t> TEST OF A HYPOTHESIS RELATING TO A POPULATION MEAN</a:t>
            </a:r>
            <a:endParaRPr lang="en-GB" sz="1600" dirty="0">
              <a:latin typeface="Times New Roman" pitchFamily="18" charset="0"/>
            </a:endParaRPr>
          </a:p>
        </p:txBody>
      </p:sp>
      <p:sp>
        <p:nvSpPr>
          <p:cNvPr id="28" name="Text Box 9"/>
          <p:cNvSpPr txBox="1">
            <a:spLocks noChangeArrowheads="1"/>
          </p:cNvSpPr>
          <p:nvPr/>
        </p:nvSpPr>
        <p:spPr bwMode="auto">
          <a:xfrm>
            <a:off x="1238250" y="1695450"/>
            <a:ext cx="2771775"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l">
              <a:spcBef>
                <a:spcPct val="50000"/>
              </a:spcBef>
            </a:pPr>
            <a:r>
              <a:rPr lang="en-GB" sz="1800" b="1" dirty="0"/>
              <a:t>discrepancy between hypothetical value and sample estimate, in terms of </a:t>
            </a:r>
            <a:r>
              <a:rPr lang="en-GB" sz="1800" b="1" dirty="0" err="1"/>
              <a:t>s.d.</a:t>
            </a:r>
            <a:r>
              <a:rPr lang="en-GB" sz="1800" b="1" dirty="0"/>
              <a:t>:</a:t>
            </a:r>
          </a:p>
        </p:txBody>
      </p:sp>
      <p:sp>
        <p:nvSpPr>
          <p:cNvPr id="29" name="Text Box 10"/>
          <p:cNvSpPr txBox="1">
            <a:spLocks noChangeArrowheads="1"/>
          </p:cNvSpPr>
          <p:nvPr/>
        </p:nvSpPr>
        <p:spPr bwMode="auto">
          <a:xfrm>
            <a:off x="1236675" y="3914775"/>
            <a:ext cx="2819400" cy="960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25000"/>
              </a:spcBef>
            </a:pPr>
            <a:r>
              <a:rPr lang="en-GB" sz="1800" b="1" dirty="0"/>
              <a:t>5% significance test:</a:t>
            </a:r>
          </a:p>
          <a:p>
            <a:pPr algn="l">
              <a:spcBef>
                <a:spcPct val="25000"/>
              </a:spcBef>
            </a:pPr>
            <a:r>
              <a:rPr lang="en-GB" sz="1800" b="1" dirty="0"/>
              <a:t>reject </a:t>
            </a:r>
            <a:r>
              <a:rPr lang="en-GB" sz="1800" b="1" i="1" dirty="0"/>
              <a:t>H</a:t>
            </a:r>
            <a:r>
              <a:rPr lang="en-GB" sz="1800" b="1" baseline="-25000" dirty="0"/>
              <a:t>0</a:t>
            </a:r>
            <a:r>
              <a:rPr lang="en-GB" sz="1800" b="1" dirty="0"/>
              <a:t>: </a:t>
            </a:r>
            <a:r>
              <a:rPr lang="en-GB" sz="1800" b="1" i="1" dirty="0">
                <a:latin typeface="Symbol" pitchFamily="18" charset="2"/>
              </a:rPr>
              <a:t>m</a:t>
            </a:r>
            <a:r>
              <a:rPr lang="en-GB" sz="1800" b="1" dirty="0"/>
              <a:t> = </a:t>
            </a:r>
            <a:r>
              <a:rPr lang="en-GB" sz="1800" b="1" i="1" dirty="0">
                <a:latin typeface="Symbol" pitchFamily="18" charset="2"/>
              </a:rPr>
              <a:t>m</a:t>
            </a:r>
            <a:r>
              <a:rPr lang="en-GB" sz="1800" b="1" baseline="-25000" dirty="0"/>
              <a:t>0</a:t>
            </a:r>
            <a:r>
              <a:rPr lang="en-GB" sz="1800" b="1" dirty="0"/>
              <a:t>  if</a:t>
            </a:r>
          </a:p>
          <a:p>
            <a:pPr algn="l">
              <a:spcBef>
                <a:spcPct val="25000"/>
              </a:spcBef>
            </a:pPr>
            <a:r>
              <a:rPr lang="en-GB" sz="1800" b="1" i="1" dirty="0"/>
              <a:t>z</a:t>
            </a:r>
            <a:r>
              <a:rPr lang="en-GB" sz="1800" b="1" dirty="0"/>
              <a:t> &gt; 1.96  or  </a:t>
            </a:r>
            <a:r>
              <a:rPr lang="en-GB" sz="1800" b="1" i="1" dirty="0"/>
              <a:t>z</a:t>
            </a:r>
            <a:r>
              <a:rPr lang="en-GB" sz="1800" b="1" dirty="0"/>
              <a:t> &lt; </a:t>
            </a:r>
            <a:r>
              <a:rPr lang="en-GB" sz="1800" b="1" dirty="0">
                <a:cs typeface="Times New Roman" pitchFamily="18" charset="0"/>
              </a:rPr>
              <a:t>–</a:t>
            </a:r>
            <a:r>
              <a:rPr lang="en-GB" sz="1800" b="1" dirty="0"/>
              <a:t>1.96</a:t>
            </a:r>
          </a:p>
        </p:txBody>
      </p:sp>
      <p:sp>
        <p:nvSpPr>
          <p:cNvPr id="30" name="Text Box 13"/>
          <p:cNvSpPr txBox="1">
            <a:spLocks noChangeArrowheads="1"/>
          </p:cNvSpPr>
          <p:nvPr/>
        </p:nvSpPr>
        <p:spPr bwMode="auto">
          <a:xfrm>
            <a:off x="5295900" y="1695600"/>
            <a:ext cx="2772000" cy="110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GB" sz="1800" b="1" dirty="0"/>
              <a:t>discrepancy between hypothetical value and sample estimate, in terms of </a:t>
            </a:r>
            <a:r>
              <a:rPr lang="en-GB" sz="1800" b="1" dirty="0" err="1"/>
              <a:t>s.e.</a:t>
            </a:r>
            <a:r>
              <a:rPr lang="en-GB" sz="1800" b="1" dirty="0"/>
              <a:t>:</a:t>
            </a:r>
          </a:p>
        </p:txBody>
      </p:sp>
      <p:sp>
        <p:nvSpPr>
          <p:cNvPr id="31" name="Text Box 14"/>
          <p:cNvSpPr txBox="1">
            <a:spLocks noChangeArrowheads="1"/>
          </p:cNvSpPr>
          <p:nvPr/>
        </p:nvSpPr>
        <p:spPr bwMode="auto">
          <a:xfrm>
            <a:off x="5295600" y="3914775"/>
            <a:ext cx="2819400" cy="960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25000"/>
              </a:spcBef>
            </a:pPr>
            <a:r>
              <a:rPr lang="en-GB" sz="1800" b="1" dirty="0"/>
              <a:t>5% significance test:</a:t>
            </a:r>
          </a:p>
          <a:p>
            <a:pPr algn="l">
              <a:spcBef>
                <a:spcPct val="25000"/>
              </a:spcBef>
            </a:pPr>
            <a:r>
              <a:rPr lang="en-GB" sz="1800" b="1" dirty="0"/>
              <a:t>reject </a:t>
            </a:r>
            <a:r>
              <a:rPr lang="en-GB" sz="1800" b="1" i="1" dirty="0"/>
              <a:t>H</a:t>
            </a:r>
            <a:r>
              <a:rPr lang="en-GB" sz="1800" b="1" baseline="-25000" dirty="0"/>
              <a:t>0</a:t>
            </a:r>
            <a:r>
              <a:rPr lang="en-GB" sz="1800" b="1" dirty="0"/>
              <a:t>: </a:t>
            </a:r>
            <a:r>
              <a:rPr lang="en-GB" sz="1800" b="1" i="1" dirty="0">
                <a:latin typeface="Symbol" pitchFamily="18" charset="2"/>
              </a:rPr>
              <a:t>m</a:t>
            </a:r>
            <a:r>
              <a:rPr lang="en-GB" sz="1800" b="1" dirty="0"/>
              <a:t> = </a:t>
            </a:r>
            <a:r>
              <a:rPr lang="en-GB" sz="1800" b="1" i="1" dirty="0">
                <a:latin typeface="Symbol" pitchFamily="18" charset="2"/>
              </a:rPr>
              <a:t>m</a:t>
            </a:r>
            <a:r>
              <a:rPr lang="en-GB" sz="1800" b="1" baseline="-25000" dirty="0"/>
              <a:t>0</a:t>
            </a:r>
            <a:r>
              <a:rPr lang="en-GB" sz="1800" b="1" dirty="0"/>
              <a:t>  if</a:t>
            </a:r>
          </a:p>
          <a:p>
            <a:pPr algn="l">
              <a:spcBef>
                <a:spcPct val="25000"/>
              </a:spcBef>
            </a:pPr>
            <a:r>
              <a:rPr lang="en-GB" sz="1800" b="1" i="1" dirty="0"/>
              <a:t>t</a:t>
            </a:r>
            <a:r>
              <a:rPr lang="en-GB" sz="1800" b="1" dirty="0"/>
              <a:t> &gt; </a:t>
            </a:r>
            <a:r>
              <a:rPr lang="en-GB" sz="1800" b="1" i="1" dirty="0" err="1"/>
              <a:t>t</a:t>
            </a:r>
            <a:r>
              <a:rPr lang="en-GB" sz="1800" b="1" baseline="-25000" dirty="0" err="1"/>
              <a:t>crit</a:t>
            </a:r>
            <a:r>
              <a:rPr lang="en-GB" sz="1800" b="1" dirty="0"/>
              <a:t>  or  </a:t>
            </a:r>
            <a:r>
              <a:rPr lang="en-GB" sz="1800" b="1" i="1" dirty="0"/>
              <a:t>t</a:t>
            </a:r>
            <a:r>
              <a:rPr lang="en-GB" sz="1800" b="1" dirty="0"/>
              <a:t> &lt; </a:t>
            </a:r>
            <a:r>
              <a:rPr lang="en-GB" sz="1800" b="1" dirty="0">
                <a:cs typeface="Times New Roman" pitchFamily="18" charset="0"/>
              </a:rPr>
              <a:t>–</a:t>
            </a:r>
            <a:r>
              <a:rPr lang="en-GB" sz="1800" b="1" i="1" dirty="0" err="1"/>
              <a:t>t</a:t>
            </a:r>
            <a:r>
              <a:rPr lang="en-GB" sz="1800" b="1" baseline="-25000" dirty="0" err="1"/>
              <a:t>crit</a:t>
            </a:r>
            <a:endParaRPr lang="en-GB" sz="1800" b="1" baseline="-25000" dirty="0"/>
          </a:p>
        </p:txBody>
      </p:sp>
      <p:graphicFrame>
        <p:nvGraphicFramePr>
          <p:cNvPr id="32" name="Object 18"/>
          <p:cNvGraphicFramePr>
            <a:graphicFrameLocks noChangeAspect="1"/>
          </p:cNvGraphicFramePr>
          <p:nvPr>
            <p:extLst>
              <p:ext uri="{D42A27DB-BD31-4B8C-83A1-F6EECF244321}">
                <p14:modId xmlns:p14="http://schemas.microsoft.com/office/powerpoint/2010/main" val="1362732123"/>
              </p:ext>
            </p:extLst>
          </p:nvPr>
        </p:nvGraphicFramePr>
        <p:xfrm>
          <a:off x="1806575" y="3063875"/>
          <a:ext cx="1079500" cy="558800"/>
        </p:xfrm>
        <a:graphic>
          <a:graphicData uri="http://schemas.openxmlformats.org/presentationml/2006/ole">
            <mc:AlternateContent xmlns:mc="http://schemas.openxmlformats.org/markup-compatibility/2006">
              <mc:Choice xmlns:v="urn:schemas-microsoft-com:vml" Requires="v">
                <p:oleObj spid="_x0000_s185407" name="Equation" r:id="rId3" imgW="1079280" imgH="558720" progId="Equation.3">
                  <p:embed/>
                </p:oleObj>
              </mc:Choice>
              <mc:Fallback>
                <p:oleObj name="Equation" r:id="rId3" imgW="1079280" imgH="55872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06575" y="3063875"/>
                        <a:ext cx="1079500" cy="558800"/>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3" name="Line 19"/>
          <p:cNvSpPr>
            <a:spLocks noChangeShapeType="1"/>
          </p:cNvSpPr>
          <p:nvPr/>
        </p:nvSpPr>
        <p:spPr bwMode="auto">
          <a:xfrm>
            <a:off x="2252663" y="3089275"/>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aphicFrame>
        <p:nvGraphicFramePr>
          <p:cNvPr id="34" name="Object 20"/>
          <p:cNvGraphicFramePr>
            <a:graphicFrameLocks noChangeAspect="1"/>
          </p:cNvGraphicFramePr>
          <p:nvPr>
            <p:extLst>
              <p:ext uri="{D42A27DB-BD31-4B8C-83A1-F6EECF244321}">
                <p14:modId xmlns:p14="http://schemas.microsoft.com/office/powerpoint/2010/main" val="545943471"/>
              </p:ext>
            </p:extLst>
          </p:nvPr>
        </p:nvGraphicFramePr>
        <p:xfrm>
          <a:off x="5886450" y="3063600"/>
          <a:ext cx="1066800" cy="558800"/>
        </p:xfrm>
        <a:graphic>
          <a:graphicData uri="http://schemas.openxmlformats.org/presentationml/2006/ole">
            <mc:AlternateContent xmlns:mc="http://schemas.openxmlformats.org/markup-compatibility/2006">
              <mc:Choice xmlns:v="urn:schemas-microsoft-com:vml" Requires="v">
                <p:oleObj spid="_x0000_s185408" name="Equation" r:id="rId5" imgW="1066680" imgH="558720" progId="Equation.3">
                  <p:embed/>
                </p:oleObj>
              </mc:Choice>
              <mc:Fallback>
                <p:oleObj name="Equation" r:id="rId5" imgW="1066680" imgH="55872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86450" y="3063600"/>
                        <a:ext cx="1066800" cy="558800"/>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 name="Line 21"/>
          <p:cNvSpPr>
            <a:spLocks noChangeShapeType="1"/>
          </p:cNvSpPr>
          <p:nvPr/>
        </p:nvSpPr>
        <p:spPr bwMode="auto">
          <a:xfrm>
            <a:off x="6310313" y="3089275"/>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6" name="Rectangle 35"/>
          <p:cNvSpPr/>
          <p:nvPr/>
        </p:nvSpPr>
        <p:spPr>
          <a:xfrm>
            <a:off x="554400" y="842399"/>
            <a:ext cx="8035200" cy="595875"/>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Line 6"/>
          <p:cNvSpPr>
            <a:spLocks noChangeShapeType="1"/>
          </p:cNvSpPr>
          <p:nvPr/>
        </p:nvSpPr>
        <p:spPr bwMode="auto">
          <a:xfrm>
            <a:off x="532800" y="1440000"/>
            <a:ext cx="80784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38" name="Text Box 8"/>
          <p:cNvSpPr txBox="1">
            <a:spLocks noChangeArrowheads="1"/>
          </p:cNvSpPr>
          <p:nvPr/>
        </p:nvSpPr>
        <p:spPr bwMode="auto">
          <a:xfrm>
            <a:off x="1390650" y="923925"/>
            <a:ext cx="2514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800" b="1" dirty="0" err="1"/>
              <a:t>s.d.</a:t>
            </a:r>
            <a:r>
              <a:rPr lang="en-GB" sz="1800" b="1" dirty="0"/>
              <a:t> of </a:t>
            </a:r>
            <a:r>
              <a:rPr lang="en-GB" sz="1800" b="1" i="1" dirty="0"/>
              <a:t>X</a:t>
            </a:r>
            <a:r>
              <a:rPr lang="en-GB" sz="1800" b="1" dirty="0"/>
              <a:t> known</a:t>
            </a:r>
            <a:endParaRPr lang="en-GB" sz="1800" dirty="0"/>
          </a:p>
        </p:txBody>
      </p:sp>
      <p:sp>
        <p:nvSpPr>
          <p:cNvPr id="39" name="Text Box 12"/>
          <p:cNvSpPr txBox="1">
            <a:spLocks noChangeArrowheads="1"/>
          </p:cNvSpPr>
          <p:nvPr/>
        </p:nvSpPr>
        <p:spPr bwMode="auto">
          <a:xfrm>
            <a:off x="5467350" y="925200"/>
            <a:ext cx="2895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800" b="1" dirty="0" err="1"/>
              <a:t>s.d.</a:t>
            </a:r>
            <a:r>
              <a:rPr lang="en-GB" sz="1800" b="1" dirty="0"/>
              <a:t> of </a:t>
            </a:r>
            <a:r>
              <a:rPr lang="en-GB" sz="1800" b="1" i="1" dirty="0"/>
              <a:t>X</a:t>
            </a:r>
            <a:r>
              <a:rPr lang="en-GB" sz="1800" b="1" dirty="0"/>
              <a:t> not known</a:t>
            </a:r>
            <a:endParaRPr lang="en-GB" sz="1800" dirty="0"/>
          </a:p>
        </p:txBody>
      </p:sp>
      <p:sp>
        <p:nvSpPr>
          <p:cNvPr id="40" name="Line 15"/>
          <p:cNvSpPr>
            <a:spLocks noChangeShapeType="1"/>
          </p:cNvSpPr>
          <p:nvPr/>
        </p:nvSpPr>
        <p:spPr bwMode="auto">
          <a:xfrm>
            <a:off x="2265363" y="1006475"/>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1" name="Line 16"/>
          <p:cNvSpPr>
            <a:spLocks noChangeShapeType="1"/>
          </p:cNvSpPr>
          <p:nvPr/>
        </p:nvSpPr>
        <p:spPr bwMode="auto">
          <a:xfrm>
            <a:off x="6342063" y="1008000"/>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2" name="Line 6"/>
          <p:cNvSpPr>
            <a:spLocks noChangeShapeType="1"/>
          </p:cNvSpPr>
          <p:nvPr/>
        </p:nvSpPr>
        <p:spPr bwMode="auto">
          <a:xfrm>
            <a:off x="4572000" y="820800"/>
            <a:ext cx="0" cy="43560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5"/>
          <p:cNvSpPr>
            <a:spLocks noChangeArrowheads="1"/>
          </p:cNvSpPr>
          <p:nvPr/>
        </p:nvSpPr>
        <p:spPr bwMode="auto">
          <a:xfrm>
            <a:off x="510075" y="800100"/>
            <a:ext cx="8121600" cy="440055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2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84324"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5</a:t>
            </a:r>
          </a:p>
        </p:txBody>
      </p:sp>
      <p:sp>
        <p:nvSpPr>
          <p:cNvPr id="184327"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t>We look up the critical value of </a:t>
            </a:r>
            <a:r>
              <a:rPr lang="en-GB" sz="1500" b="1" i="1"/>
              <a:t>t</a:t>
            </a:r>
            <a:r>
              <a:rPr lang="en-GB" sz="1500" b="1"/>
              <a:t> and if the </a:t>
            </a:r>
            <a:r>
              <a:rPr lang="en-GB" sz="1500" b="1" i="1"/>
              <a:t>t</a:t>
            </a:r>
            <a:r>
              <a:rPr lang="en-GB" sz="1500" b="1"/>
              <a:t> statistic is greater than it, positive or negative, we reject the null hypothesis.  If it is not, we do not.</a:t>
            </a:r>
            <a:endParaRPr lang="en-GB" sz="1500" b="1">
              <a:latin typeface="Times New Roman" pitchFamily="18" charset="0"/>
            </a:endParaRPr>
          </a:p>
        </p:txBody>
      </p:sp>
      <p:sp>
        <p:nvSpPr>
          <p:cNvPr id="184329" name="Text Box 9"/>
          <p:cNvSpPr txBox="1">
            <a:spLocks noChangeArrowheads="1"/>
          </p:cNvSpPr>
          <p:nvPr/>
        </p:nvSpPr>
        <p:spPr bwMode="auto">
          <a:xfrm>
            <a:off x="1238250" y="1695450"/>
            <a:ext cx="2771775"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l">
              <a:spcBef>
                <a:spcPct val="50000"/>
              </a:spcBef>
            </a:pPr>
            <a:r>
              <a:rPr lang="en-GB" sz="1800" b="1" dirty="0"/>
              <a:t>discrepancy between hypothetical value and sample estimate, in terms of </a:t>
            </a:r>
            <a:r>
              <a:rPr lang="en-GB" sz="1800" b="1" dirty="0" err="1"/>
              <a:t>s.d.</a:t>
            </a:r>
            <a:r>
              <a:rPr lang="en-GB" sz="1800" b="1" dirty="0"/>
              <a:t>:</a:t>
            </a:r>
          </a:p>
        </p:txBody>
      </p:sp>
      <p:sp>
        <p:nvSpPr>
          <p:cNvPr id="184330" name="Text Box 10"/>
          <p:cNvSpPr txBox="1">
            <a:spLocks noChangeArrowheads="1"/>
          </p:cNvSpPr>
          <p:nvPr/>
        </p:nvSpPr>
        <p:spPr bwMode="auto">
          <a:xfrm>
            <a:off x="1236675" y="3914775"/>
            <a:ext cx="2819400" cy="960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25000"/>
              </a:spcBef>
            </a:pPr>
            <a:r>
              <a:rPr lang="en-GB" sz="1800" b="1" dirty="0"/>
              <a:t>5% significance test:</a:t>
            </a:r>
          </a:p>
          <a:p>
            <a:pPr algn="l">
              <a:spcBef>
                <a:spcPct val="25000"/>
              </a:spcBef>
            </a:pPr>
            <a:r>
              <a:rPr lang="en-GB" sz="1800" b="1" dirty="0"/>
              <a:t>reject </a:t>
            </a:r>
            <a:r>
              <a:rPr lang="en-GB" sz="1800" b="1" i="1" dirty="0"/>
              <a:t>H</a:t>
            </a:r>
            <a:r>
              <a:rPr lang="en-GB" sz="1800" b="1" baseline="-25000" dirty="0"/>
              <a:t>0</a:t>
            </a:r>
            <a:r>
              <a:rPr lang="en-GB" sz="1800" b="1" dirty="0"/>
              <a:t>: </a:t>
            </a:r>
            <a:r>
              <a:rPr lang="en-GB" sz="1800" b="1" i="1" dirty="0">
                <a:latin typeface="Symbol" pitchFamily="18" charset="2"/>
              </a:rPr>
              <a:t>m</a:t>
            </a:r>
            <a:r>
              <a:rPr lang="en-GB" sz="1800" b="1" dirty="0"/>
              <a:t> = </a:t>
            </a:r>
            <a:r>
              <a:rPr lang="en-GB" sz="1800" b="1" i="1" dirty="0">
                <a:latin typeface="Symbol" pitchFamily="18" charset="2"/>
              </a:rPr>
              <a:t>m</a:t>
            </a:r>
            <a:r>
              <a:rPr lang="en-GB" sz="1800" b="1" baseline="-25000" dirty="0"/>
              <a:t>0</a:t>
            </a:r>
            <a:r>
              <a:rPr lang="en-GB" sz="1800" b="1" dirty="0"/>
              <a:t>  if</a:t>
            </a:r>
          </a:p>
          <a:p>
            <a:pPr algn="l">
              <a:spcBef>
                <a:spcPct val="25000"/>
              </a:spcBef>
            </a:pPr>
            <a:r>
              <a:rPr lang="en-GB" sz="1800" b="1" i="1" dirty="0"/>
              <a:t>z</a:t>
            </a:r>
            <a:r>
              <a:rPr lang="en-GB" sz="1800" b="1" dirty="0"/>
              <a:t> &gt; 1.96  or  </a:t>
            </a:r>
            <a:r>
              <a:rPr lang="en-GB" sz="1800" b="1" i="1" dirty="0"/>
              <a:t>z</a:t>
            </a:r>
            <a:r>
              <a:rPr lang="en-GB" sz="1800" b="1" dirty="0"/>
              <a:t> &lt; </a:t>
            </a:r>
            <a:r>
              <a:rPr lang="en-GB" sz="1800" b="1" dirty="0">
                <a:cs typeface="Times New Roman" pitchFamily="18" charset="0"/>
              </a:rPr>
              <a:t>–</a:t>
            </a:r>
            <a:r>
              <a:rPr lang="en-GB" sz="1800" b="1" dirty="0"/>
              <a:t>1.96</a:t>
            </a:r>
          </a:p>
        </p:txBody>
      </p:sp>
      <p:sp>
        <p:nvSpPr>
          <p:cNvPr id="184333" name="Text Box 13"/>
          <p:cNvSpPr txBox="1">
            <a:spLocks noChangeArrowheads="1"/>
          </p:cNvSpPr>
          <p:nvPr/>
        </p:nvSpPr>
        <p:spPr bwMode="auto">
          <a:xfrm>
            <a:off x="5295900" y="1695600"/>
            <a:ext cx="2772000" cy="110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GB" sz="1800" b="1" dirty="0"/>
              <a:t>discrepancy between hypothetical value and sample estimate, in terms of </a:t>
            </a:r>
            <a:r>
              <a:rPr lang="en-GB" sz="1800" b="1" dirty="0" err="1"/>
              <a:t>s.e.</a:t>
            </a:r>
            <a:r>
              <a:rPr lang="en-GB" sz="1800" b="1" dirty="0"/>
              <a:t>:</a:t>
            </a:r>
          </a:p>
        </p:txBody>
      </p:sp>
      <p:sp>
        <p:nvSpPr>
          <p:cNvPr id="184334" name="Text Box 14"/>
          <p:cNvSpPr txBox="1">
            <a:spLocks noChangeArrowheads="1"/>
          </p:cNvSpPr>
          <p:nvPr/>
        </p:nvSpPr>
        <p:spPr bwMode="auto">
          <a:xfrm>
            <a:off x="5295600" y="3914775"/>
            <a:ext cx="2819400" cy="960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25000"/>
              </a:spcBef>
            </a:pPr>
            <a:r>
              <a:rPr lang="en-GB" sz="1800" b="1" dirty="0"/>
              <a:t>5% significance test:</a:t>
            </a:r>
          </a:p>
          <a:p>
            <a:pPr algn="l">
              <a:spcBef>
                <a:spcPct val="25000"/>
              </a:spcBef>
            </a:pPr>
            <a:r>
              <a:rPr lang="en-GB" sz="1800" b="1" dirty="0"/>
              <a:t>reject </a:t>
            </a:r>
            <a:r>
              <a:rPr lang="en-GB" sz="1800" b="1" i="1" dirty="0"/>
              <a:t>H</a:t>
            </a:r>
            <a:r>
              <a:rPr lang="en-GB" sz="1800" b="1" baseline="-25000" dirty="0"/>
              <a:t>0</a:t>
            </a:r>
            <a:r>
              <a:rPr lang="en-GB" sz="1800" b="1" dirty="0"/>
              <a:t>: </a:t>
            </a:r>
            <a:r>
              <a:rPr lang="en-GB" sz="1800" b="1" i="1" dirty="0">
                <a:latin typeface="Symbol" pitchFamily="18" charset="2"/>
              </a:rPr>
              <a:t>m</a:t>
            </a:r>
            <a:r>
              <a:rPr lang="en-GB" sz="1800" b="1" dirty="0"/>
              <a:t> = </a:t>
            </a:r>
            <a:r>
              <a:rPr lang="en-GB" sz="1800" b="1" i="1" dirty="0">
                <a:latin typeface="Symbol" pitchFamily="18" charset="2"/>
              </a:rPr>
              <a:t>m</a:t>
            </a:r>
            <a:r>
              <a:rPr lang="en-GB" sz="1800" b="1" baseline="-25000" dirty="0"/>
              <a:t>0</a:t>
            </a:r>
            <a:r>
              <a:rPr lang="en-GB" sz="1800" b="1" dirty="0"/>
              <a:t>  if</a:t>
            </a:r>
          </a:p>
          <a:p>
            <a:pPr algn="l">
              <a:spcBef>
                <a:spcPct val="25000"/>
              </a:spcBef>
            </a:pPr>
            <a:r>
              <a:rPr lang="en-GB" sz="1800" b="1" i="1" dirty="0"/>
              <a:t>t</a:t>
            </a:r>
            <a:r>
              <a:rPr lang="en-GB" sz="1800" b="1" dirty="0"/>
              <a:t> &gt; </a:t>
            </a:r>
            <a:r>
              <a:rPr lang="en-GB" sz="1800" b="1" i="1" dirty="0" err="1"/>
              <a:t>t</a:t>
            </a:r>
            <a:r>
              <a:rPr lang="en-GB" sz="1800" b="1" baseline="-25000" dirty="0" err="1"/>
              <a:t>crit</a:t>
            </a:r>
            <a:r>
              <a:rPr lang="en-GB" sz="1800" b="1" dirty="0"/>
              <a:t>  or  </a:t>
            </a:r>
            <a:r>
              <a:rPr lang="en-GB" sz="1800" b="1" i="1" dirty="0"/>
              <a:t>t</a:t>
            </a:r>
            <a:r>
              <a:rPr lang="en-GB" sz="1800" b="1" dirty="0"/>
              <a:t> &lt; </a:t>
            </a:r>
            <a:r>
              <a:rPr lang="en-GB" sz="1800" b="1" dirty="0">
                <a:cs typeface="Times New Roman" pitchFamily="18" charset="0"/>
              </a:rPr>
              <a:t>–</a:t>
            </a:r>
            <a:r>
              <a:rPr lang="en-GB" sz="1800" b="1" i="1" dirty="0" err="1"/>
              <a:t>t</a:t>
            </a:r>
            <a:r>
              <a:rPr lang="en-GB" sz="1800" b="1" baseline="-25000" dirty="0" err="1"/>
              <a:t>crit</a:t>
            </a:r>
            <a:endParaRPr lang="en-GB" sz="1800" b="1" baseline="-25000" dirty="0"/>
          </a:p>
        </p:txBody>
      </p:sp>
      <p:graphicFrame>
        <p:nvGraphicFramePr>
          <p:cNvPr id="184338" name="Object 18"/>
          <p:cNvGraphicFramePr>
            <a:graphicFrameLocks noChangeAspect="1"/>
          </p:cNvGraphicFramePr>
          <p:nvPr>
            <p:extLst>
              <p:ext uri="{D42A27DB-BD31-4B8C-83A1-F6EECF244321}">
                <p14:modId xmlns:p14="http://schemas.microsoft.com/office/powerpoint/2010/main" val="3829126897"/>
              </p:ext>
            </p:extLst>
          </p:nvPr>
        </p:nvGraphicFramePr>
        <p:xfrm>
          <a:off x="1806575" y="3063875"/>
          <a:ext cx="1079500" cy="558800"/>
        </p:xfrm>
        <a:graphic>
          <a:graphicData uri="http://schemas.openxmlformats.org/presentationml/2006/ole">
            <mc:AlternateContent xmlns:mc="http://schemas.openxmlformats.org/markup-compatibility/2006">
              <mc:Choice xmlns:v="urn:schemas-microsoft-com:vml" Requires="v">
                <p:oleObj spid="_x0000_s184387" name="Equation" r:id="rId3" imgW="1079280" imgH="558720" progId="Equation.3">
                  <p:embed/>
                </p:oleObj>
              </mc:Choice>
              <mc:Fallback>
                <p:oleObj name="Equation" r:id="rId3" imgW="1079280" imgH="558720" progId="Equation.3">
                  <p:embed/>
                  <p:pic>
                    <p:nvPicPr>
                      <p:cNvPr id="0" name="Object 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06575" y="3063875"/>
                        <a:ext cx="1079500" cy="558800"/>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84339" name="Line 19"/>
          <p:cNvSpPr>
            <a:spLocks noChangeShapeType="1"/>
          </p:cNvSpPr>
          <p:nvPr/>
        </p:nvSpPr>
        <p:spPr bwMode="auto">
          <a:xfrm>
            <a:off x="2252663" y="3089275"/>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aphicFrame>
        <p:nvGraphicFramePr>
          <p:cNvPr id="184340" name="Object 20"/>
          <p:cNvGraphicFramePr>
            <a:graphicFrameLocks noChangeAspect="1"/>
          </p:cNvGraphicFramePr>
          <p:nvPr>
            <p:extLst>
              <p:ext uri="{D42A27DB-BD31-4B8C-83A1-F6EECF244321}">
                <p14:modId xmlns:p14="http://schemas.microsoft.com/office/powerpoint/2010/main" val="2749538893"/>
              </p:ext>
            </p:extLst>
          </p:nvPr>
        </p:nvGraphicFramePr>
        <p:xfrm>
          <a:off x="5886450" y="3063600"/>
          <a:ext cx="1066800" cy="558800"/>
        </p:xfrm>
        <a:graphic>
          <a:graphicData uri="http://schemas.openxmlformats.org/presentationml/2006/ole">
            <mc:AlternateContent xmlns:mc="http://schemas.openxmlformats.org/markup-compatibility/2006">
              <mc:Choice xmlns:v="urn:schemas-microsoft-com:vml" Requires="v">
                <p:oleObj spid="_x0000_s184388" name="Equation" r:id="rId5" imgW="1066680" imgH="558720" progId="Equation.3">
                  <p:embed/>
                </p:oleObj>
              </mc:Choice>
              <mc:Fallback>
                <p:oleObj name="Equation" r:id="rId5" imgW="1066680" imgH="558720" progId="Equation.3">
                  <p:embed/>
                  <p:pic>
                    <p:nvPicPr>
                      <p:cNvPr id="0" name="Object 2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86450" y="3063600"/>
                        <a:ext cx="1066800" cy="558800"/>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84341" name="Line 21"/>
          <p:cNvSpPr>
            <a:spLocks noChangeShapeType="1"/>
          </p:cNvSpPr>
          <p:nvPr/>
        </p:nvSpPr>
        <p:spPr bwMode="auto">
          <a:xfrm>
            <a:off x="6310313" y="3089275"/>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7"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i="1" dirty="0"/>
              <a:t>t</a:t>
            </a:r>
            <a:r>
              <a:rPr lang="en-GB" sz="1800" b="1" dirty="0"/>
              <a:t> TEST OF A HYPOTHESIS RELATING TO A POPULATION MEAN</a:t>
            </a:r>
            <a:endParaRPr lang="en-GB" sz="1600" dirty="0">
              <a:latin typeface="Times New Roman" pitchFamily="18" charset="0"/>
            </a:endParaRPr>
          </a:p>
        </p:txBody>
      </p:sp>
      <p:sp>
        <p:nvSpPr>
          <p:cNvPr id="28" name="Rectangle 27"/>
          <p:cNvSpPr/>
          <p:nvPr/>
        </p:nvSpPr>
        <p:spPr>
          <a:xfrm>
            <a:off x="554400" y="842399"/>
            <a:ext cx="8035200" cy="595875"/>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Line 6"/>
          <p:cNvSpPr>
            <a:spLocks noChangeShapeType="1"/>
          </p:cNvSpPr>
          <p:nvPr/>
        </p:nvSpPr>
        <p:spPr bwMode="auto">
          <a:xfrm>
            <a:off x="532800" y="1440000"/>
            <a:ext cx="80784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84328" name="Text Box 8"/>
          <p:cNvSpPr txBox="1">
            <a:spLocks noChangeArrowheads="1"/>
          </p:cNvSpPr>
          <p:nvPr/>
        </p:nvSpPr>
        <p:spPr bwMode="auto">
          <a:xfrm>
            <a:off x="1390650" y="923925"/>
            <a:ext cx="2514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800" b="1" dirty="0" err="1"/>
              <a:t>s.d.</a:t>
            </a:r>
            <a:r>
              <a:rPr lang="en-GB" sz="1800" b="1" dirty="0"/>
              <a:t> of </a:t>
            </a:r>
            <a:r>
              <a:rPr lang="en-GB" sz="1800" b="1" i="1" dirty="0"/>
              <a:t>X</a:t>
            </a:r>
            <a:r>
              <a:rPr lang="en-GB" sz="1800" b="1" dirty="0"/>
              <a:t> known</a:t>
            </a:r>
            <a:endParaRPr lang="en-GB" sz="1800" dirty="0"/>
          </a:p>
        </p:txBody>
      </p:sp>
      <p:sp>
        <p:nvSpPr>
          <p:cNvPr id="184332" name="Text Box 12"/>
          <p:cNvSpPr txBox="1">
            <a:spLocks noChangeArrowheads="1"/>
          </p:cNvSpPr>
          <p:nvPr/>
        </p:nvSpPr>
        <p:spPr bwMode="auto">
          <a:xfrm>
            <a:off x="5467350" y="925200"/>
            <a:ext cx="2895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800" b="1" dirty="0" err="1"/>
              <a:t>s.d.</a:t>
            </a:r>
            <a:r>
              <a:rPr lang="en-GB" sz="1800" b="1" dirty="0"/>
              <a:t> of </a:t>
            </a:r>
            <a:r>
              <a:rPr lang="en-GB" sz="1800" b="1" i="1" dirty="0"/>
              <a:t>X</a:t>
            </a:r>
            <a:r>
              <a:rPr lang="en-GB" sz="1800" b="1" dirty="0"/>
              <a:t> not known</a:t>
            </a:r>
            <a:endParaRPr lang="en-GB" sz="1800" dirty="0"/>
          </a:p>
        </p:txBody>
      </p:sp>
      <p:sp>
        <p:nvSpPr>
          <p:cNvPr id="184335" name="Line 15"/>
          <p:cNvSpPr>
            <a:spLocks noChangeShapeType="1"/>
          </p:cNvSpPr>
          <p:nvPr/>
        </p:nvSpPr>
        <p:spPr bwMode="auto">
          <a:xfrm>
            <a:off x="2265363" y="1006475"/>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84336" name="Line 16"/>
          <p:cNvSpPr>
            <a:spLocks noChangeShapeType="1"/>
          </p:cNvSpPr>
          <p:nvPr/>
        </p:nvSpPr>
        <p:spPr bwMode="auto">
          <a:xfrm>
            <a:off x="6342063" y="1008000"/>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84326" name="Line 6"/>
          <p:cNvSpPr>
            <a:spLocks noChangeShapeType="1"/>
          </p:cNvSpPr>
          <p:nvPr/>
        </p:nvSpPr>
        <p:spPr bwMode="auto">
          <a:xfrm>
            <a:off x="4572000" y="820800"/>
            <a:ext cx="0" cy="43560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bwMode="auto">
          <a:xfrm>
            <a:off x="496800" y="698400"/>
            <a:ext cx="8296275" cy="4780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0957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6</a:t>
            </a:r>
          </a:p>
        </p:txBody>
      </p:sp>
      <p:sp>
        <p:nvSpPr>
          <p:cNvPr id="109575"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t>Here is a graph of a normal distribution with zero mean and unit variance</a:t>
            </a:r>
            <a:endParaRPr lang="en-GB" sz="1500" b="1">
              <a:latin typeface="Times New Roman" pitchFamily="18"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i="1" dirty="0"/>
              <a:t>t</a:t>
            </a:r>
            <a:r>
              <a:rPr lang="en-GB" sz="1800" b="1" dirty="0"/>
              <a:t> TEST OF A HYPOTHESIS RELATING TO A POPULATION MEAN</a:t>
            </a:r>
            <a:endParaRPr lang="en-GB" sz="1600" dirty="0">
              <a:latin typeface="Times New Roman" pitchFamily="18" charset="0"/>
            </a:endParaRPr>
          </a:p>
        </p:txBody>
      </p:sp>
      <p:pic>
        <p:nvPicPr>
          <p:cNvPr id="109594" name="Picture 2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Box 7"/>
          <p:cNvSpPr txBox="1">
            <a:spLocks noChangeArrowheads="1"/>
          </p:cNvSpPr>
          <p:nvPr/>
        </p:nvSpPr>
        <p:spPr bwMode="auto">
          <a:xfrm>
            <a:off x="6781800" y="1828800"/>
            <a:ext cx="9906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1800" b="1"/>
              <a:t>normal</a:t>
            </a:r>
          </a:p>
        </p:txBody>
      </p:sp>
      <p:sp>
        <p:nvSpPr>
          <p:cNvPr id="15" name="Line 10"/>
          <p:cNvSpPr>
            <a:spLocks noChangeShapeType="1"/>
          </p:cNvSpPr>
          <p:nvPr/>
        </p:nvSpPr>
        <p:spPr bwMode="auto">
          <a:xfrm>
            <a:off x="6019800" y="1981200"/>
            <a:ext cx="533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bwMode="auto">
          <a:xfrm>
            <a:off x="496800" y="698400"/>
            <a:ext cx="8296275" cy="4780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571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7</a:t>
            </a:r>
          </a:p>
        </p:txBody>
      </p:sp>
      <p:sp>
        <p:nvSpPr>
          <p:cNvPr id="11571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t>A graph of a </a:t>
            </a:r>
            <a:r>
              <a:rPr lang="en-GB" sz="1500" b="1" i="1"/>
              <a:t>t</a:t>
            </a:r>
            <a:r>
              <a:rPr lang="en-GB" sz="1500" b="1"/>
              <a:t> distribution with 10 degrees of freedom (this term will be defined in a moment) has been added.</a:t>
            </a:r>
            <a:endParaRPr lang="en-GB" sz="1500" b="1">
              <a:latin typeface="Times New Roman" pitchFamily="18" charset="0"/>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i="1" dirty="0"/>
              <a:t>t</a:t>
            </a:r>
            <a:r>
              <a:rPr lang="en-GB" sz="1800" b="1" dirty="0"/>
              <a:t> TEST OF A HYPOTHESIS RELATING TO A POPULATION MEAN</a:t>
            </a:r>
            <a:endParaRPr lang="en-GB" sz="1600" dirty="0">
              <a:latin typeface="Times New Roman" pitchFamily="18" charset="0"/>
            </a:endParaRPr>
          </a:p>
        </p:txBody>
      </p:sp>
      <p:pic>
        <p:nvPicPr>
          <p:cNvPr id="17" name="Picture 2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Text Box 7"/>
          <p:cNvSpPr txBox="1">
            <a:spLocks noChangeArrowheads="1"/>
          </p:cNvSpPr>
          <p:nvPr/>
        </p:nvSpPr>
        <p:spPr bwMode="auto">
          <a:xfrm>
            <a:off x="6781800" y="1828800"/>
            <a:ext cx="9906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1800" b="1"/>
              <a:t>normal</a:t>
            </a:r>
          </a:p>
        </p:txBody>
      </p:sp>
      <p:sp>
        <p:nvSpPr>
          <p:cNvPr id="19" name="Line 10"/>
          <p:cNvSpPr>
            <a:spLocks noChangeShapeType="1"/>
          </p:cNvSpPr>
          <p:nvPr/>
        </p:nvSpPr>
        <p:spPr bwMode="auto">
          <a:xfrm>
            <a:off x="6019800" y="1981200"/>
            <a:ext cx="533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Line 11"/>
          <p:cNvSpPr>
            <a:spLocks noChangeShapeType="1"/>
          </p:cNvSpPr>
          <p:nvPr/>
        </p:nvSpPr>
        <p:spPr bwMode="auto">
          <a:xfrm>
            <a:off x="6019800" y="2311400"/>
            <a:ext cx="533400" cy="0"/>
          </a:xfrm>
          <a:prstGeom prst="line">
            <a:avLst/>
          </a:prstGeom>
          <a:noFill/>
          <a:ln w="254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Text Box 13"/>
          <p:cNvSpPr txBox="1">
            <a:spLocks noChangeArrowheads="1"/>
          </p:cNvSpPr>
          <p:nvPr/>
        </p:nvSpPr>
        <p:spPr bwMode="auto">
          <a:xfrm>
            <a:off x="6781800" y="2163763"/>
            <a:ext cx="990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1800" b="1" i="1">
                <a:solidFill>
                  <a:srgbClr val="FF0000"/>
                </a:solidFill>
              </a:rPr>
              <a:t>t</a:t>
            </a:r>
            <a:r>
              <a:rPr lang="en-US" sz="1800" b="1">
                <a:solidFill>
                  <a:srgbClr val="FF0000"/>
                </a:solidFill>
              </a:rPr>
              <a:t>, 10 d.f.</a:t>
            </a:r>
            <a:endParaRPr lang="en-US" sz="1800" b="1" i="1"/>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bwMode="auto">
          <a:xfrm>
            <a:off x="496800" y="698400"/>
            <a:ext cx="8296275" cy="4780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083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8</a:t>
            </a:r>
          </a:p>
        </p:txBody>
      </p:sp>
      <p:sp>
        <p:nvSpPr>
          <p:cNvPr id="120839"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t>When the number of degrees of freedom is large, the </a:t>
            </a:r>
            <a:r>
              <a:rPr lang="en-GB" sz="1500" b="1" i="1"/>
              <a:t>t</a:t>
            </a:r>
            <a:r>
              <a:rPr lang="en-GB" sz="1500" b="1"/>
              <a:t> distribution looks very much like a normal distribution (and as the number increases, it converges on one).</a:t>
            </a:r>
            <a:endParaRPr lang="en-GB" sz="1500" b="1">
              <a:latin typeface="Times New Roman" pitchFamily="18" charset="0"/>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i="1" dirty="0"/>
              <a:t>t</a:t>
            </a:r>
            <a:r>
              <a:rPr lang="en-GB" sz="1800" b="1" dirty="0"/>
              <a:t> TEST OF A HYPOTHESIS RELATING TO A POPULATION MEAN</a:t>
            </a:r>
            <a:endParaRPr lang="en-GB" sz="1600" dirty="0">
              <a:latin typeface="Times New Roman" pitchFamily="18" charset="0"/>
            </a:endParaRPr>
          </a:p>
        </p:txBody>
      </p:sp>
      <p:pic>
        <p:nvPicPr>
          <p:cNvPr id="17" name="Picture 2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Text Box 7"/>
          <p:cNvSpPr txBox="1">
            <a:spLocks noChangeArrowheads="1"/>
          </p:cNvSpPr>
          <p:nvPr/>
        </p:nvSpPr>
        <p:spPr bwMode="auto">
          <a:xfrm>
            <a:off x="6781800" y="1828800"/>
            <a:ext cx="9906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1800" b="1"/>
              <a:t>normal</a:t>
            </a:r>
          </a:p>
        </p:txBody>
      </p:sp>
      <p:sp>
        <p:nvSpPr>
          <p:cNvPr id="19" name="Line 10"/>
          <p:cNvSpPr>
            <a:spLocks noChangeShapeType="1"/>
          </p:cNvSpPr>
          <p:nvPr/>
        </p:nvSpPr>
        <p:spPr bwMode="auto">
          <a:xfrm>
            <a:off x="6019800" y="1981200"/>
            <a:ext cx="533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Line 11"/>
          <p:cNvSpPr>
            <a:spLocks noChangeShapeType="1"/>
          </p:cNvSpPr>
          <p:nvPr/>
        </p:nvSpPr>
        <p:spPr bwMode="auto">
          <a:xfrm>
            <a:off x="6019800" y="2311400"/>
            <a:ext cx="533400" cy="0"/>
          </a:xfrm>
          <a:prstGeom prst="line">
            <a:avLst/>
          </a:prstGeom>
          <a:noFill/>
          <a:ln w="254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Text Box 13"/>
          <p:cNvSpPr txBox="1">
            <a:spLocks noChangeArrowheads="1"/>
          </p:cNvSpPr>
          <p:nvPr/>
        </p:nvSpPr>
        <p:spPr bwMode="auto">
          <a:xfrm>
            <a:off x="6781800" y="2163763"/>
            <a:ext cx="990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r>
              <a:rPr lang="en-US" sz="1800" b="1" i="1">
                <a:solidFill>
                  <a:srgbClr val="FF0000"/>
                </a:solidFill>
              </a:rPr>
              <a:t>t</a:t>
            </a:r>
            <a:r>
              <a:rPr lang="en-US" sz="1800" b="1">
                <a:solidFill>
                  <a:srgbClr val="FF0000"/>
                </a:solidFill>
              </a:rPr>
              <a:t>, 10 d.f.</a:t>
            </a:r>
            <a:endParaRPr lang="en-US" sz="1800" b="1" i="1"/>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FFFF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36523AC-2496-4171-96A1-BBC53848AF4C}"/>
</file>

<file path=customXml/itemProps2.xml><?xml version="1.0" encoding="utf-8"?>
<ds:datastoreItem xmlns:ds="http://schemas.openxmlformats.org/officeDocument/2006/customXml" ds:itemID="{0CA7F024-8C38-4218-89FB-9D82B1EE8D9D}"/>
</file>

<file path=customXml/itemProps3.xml><?xml version="1.0" encoding="utf-8"?>
<ds:datastoreItem xmlns:ds="http://schemas.openxmlformats.org/officeDocument/2006/customXml" ds:itemID="{61014EEE-4619-4A7D-93A1-6A75BE1F73D4}"/>
</file>

<file path=docProps/app.xml><?xml version="1.0" encoding="utf-8"?>
<Properties xmlns="http://schemas.openxmlformats.org/officeDocument/2006/extended-properties" xmlns:vt="http://schemas.openxmlformats.org/officeDocument/2006/docPropsVTypes">
  <TotalTime>4775</TotalTime>
  <Words>2755</Words>
  <Application>Microsoft Office PowerPoint</Application>
  <PresentationFormat>On-screen Show (4:3)</PresentationFormat>
  <Paragraphs>437</Paragraphs>
  <Slides>36</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36</vt:i4>
      </vt:variant>
    </vt:vector>
  </HeadingPairs>
  <TitlesOfParts>
    <vt:vector size="38"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123</cp:revision>
  <dcterms:created xsi:type="dcterms:W3CDTF">1998-05-09T13:24:56Z</dcterms:created>
  <dcterms:modified xsi:type="dcterms:W3CDTF">2016-04-21T12:30:26Z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