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42" r:id="rId2"/>
    <p:sldId id="327" r:id="rId3"/>
    <p:sldId id="333" r:id="rId4"/>
    <p:sldId id="334" r:id="rId5"/>
    <p:sldId id="335" r:id="rId6"/>
    <p:sldId id="336" r:id="rId7"/>
    <p:sldId id="332" r:id="rId8"/>
    <p:sldId id="337" r:id="rId9"/>
    <p:sldId id="338" r:id="rId10"/>
    <p:sldId id="339" r:id="rId11"/>
    <p:sldId id="340" r:id="rId12"/>
    <p:sldId id="341" r:id="rId13"/>
    <p:sldId id="284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66"/>
    <a:srgbClr val="F8F8FA"/>
    <a:srgbClr val="969696"/>
    <a:srgbClr val="3366FF"/>
    <a:srgbClr val="FFFF00"/>
    <a:srgbClr val="00FF00"/>
    <a:srgbClr val="FF0000"/>
    <a:srgbClr val="000000"/>
    <a:srgbClr val="66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D9AB-225A-4B34-BB36-5A8FD1DB77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70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A778E-2681-4239-AE2E-0A1FF8A041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02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39EED-F6EB-4F55-80E5-4D7E3051F1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6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7DF92-1189-4021-B222-54D1064714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54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DF8F8-EEFB-4356-A7E2-9BD9251C83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129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1C8F0-7445-465F-B345-185776696C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68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4A6FE-B7A4-478F-AAED-B30254E7B3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57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96DE7-C540-4FC0-8EE8-2426048615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38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05435-6000-4DE3-8760-E07776E430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1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71C27-0032-4E3F-BCA2-882504D906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4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12606-96E2-4BB5-86F9-908C264C40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45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A96400A9-A9E9-4E8B-ABF4-37FDBC46BCD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073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776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As a matter of mathematical shorthand, if a variable </a:t>
            </a:r>
            <a:r>
              <a:rPr lang="en-GB" sz="1500" b="1" i="1"/>
              <a:t>X</a:t>
            </a:r>
            <a:r>
              <a:rPr lang="en-GB" sz="1500" b="1"/>
              <a:t> is normally distributed with mean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and variance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baseline="30000"/>
              <a:t>2</a:t>
            </a:r>
            <a:r>
              <a:rPr lang="en-GB" sz="1500" b="1"/>
              <a:t>, this is written </a:t>
            </a:r>
            <a:r>
              <a:rPr lang="en-GB" sz="1500" b="1" i="1"/>
              <a:t>X</a:t>
            </a:r>
            <a:r>
              <a:rPr lang="en-GB" sz="1500" b="1"/>
              <a:t> ~ </a:t>
            </a:r>
            <a:r>
              <a:rPr lang="en-GB" sz="1500" b="1" i="1"/>
              <a:t>N</a:t>
            </a:r>
            <a:r>
              <a:rPr lang="en-GB" sz="1500" b="1"/>
              <a:t>(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,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baseline="30000"/>
              <a:t>2</a:t>
            </a:r>
            <a:r>
              <a:rPr lang="en-GB" sz="1500" b="1"/>
              <a:t>).  (The symbol ~ means ‘is distributed as’).  The first argument in the parentheses refers to the mean and the second to the variance.</a:t>
            </a:r>
            <a:r>
              <a:rPr lang="en-US" sz="1500" b="1"/>
              <a:t> </a:t>
            </a:r>
            <a:endParaRPr lang="en-GB" sz="1500" b="1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0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986568"/>
              </p:ext>
            </p:extLst>
          </p:nvPr>
        </p:nvGraphicFramePr>
        <p:xfrm>
          <a:off x="1494000" y="652463"/>
          <a:ext cx="29622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01" name="Equation" r:id="rId4" imgW="2971800" imgH="876240" progId="Equation.3">
                  <p:embed/>
                </p:oleObj>
              </mc:Choice>
              <mc:Fallback>
                <p:oleObj name="Equation" r:id="rId4" imgW="297180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000" y="652463"/>
                        <a:ext cx="2962275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 bwMode="auto">
          <a:xfrm>
            <a:off x="1371600" y="2266950"/>
            <a:ext cx="2037600" cy="676275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777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929958"/>
              </p:ext>
            </p:extLst>
          </p:nvPr>
        </p:nvGraphicFramePr>
        <p:xfrm>
          <a:off x="1492250" y="2413000"/>
          <a:ext cx="17462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02" name="Equation" r:id="rId6" imgW="1752480" imgH="393480" progId="Equation.3">
                  <p:embed/>
                </p:oleObj>
              </mc:Choice>
              <mc:Fallback>
                <p:oleObj name="Equation" r:id="rId6" imgW="17524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0" y="2413000"/>
                        <a:ext cx="174625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This, of course, is the general expression.  If you had a specific normal distribution, you would replace the arguments with the actual numerical values.</a:t>
            </a:r>
            <a:r>
              <a:rPr lang="en-US" sz="1500" b="1"/>
              <a:t> </a:t>
            </a:r>
            <a:endParaRPr lang="en-GB" sz="1500" b="1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986568"/>
              </p:ext>
            </p:extLst>
          </p:nvPr>
        </p:nvGraphicFramePr>
        <p:xfrm>
          <a:off x="1494000" y="652463"/>
          <a:ext cx="29622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1" name="Equation" r:id="rId4" imgW="2971800" imgH="876240" progId="Equation.3">
                  <p:embed/>
                </p:oleObj>
              </mc:Choice>
              <mc:Fallback>
                <p:oleObj name="Equation" r:id="rId4" imgW="297180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000" y="652463"/>
                        <a:ext cx="2962275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 bwMode="auto">
          <a:xfrm>
            <a:off x="1371600" y="2266950"/>
            <a:ext cx="2037600" cy="676275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611683"/>
              </p:ext>
            </p:extLst>
          </p:nvPr>
        </p:nvGraphicFramePr>
        <p:xfrm>
          <a:off x="1492250" y="2413000"/>
          <a:ext cx="17462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2" name="Equation" r:id="rId6" imgW="1752480" imgH="393480" progId="Equation.3">
                  <p:embed/>
                </p:oleObj>
              </mc:Choice>
              <mc:Fallback>
                <p:oleObj name="Equation" r:id="rId6" imgW="1752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0" y="2413000"/>
                        <a:ext cx="174625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An important special case is the </a:t>
            </a:r>
            <a:r>
              <a:rPr lang="en-GB" sz="1500" b="1" dirty="0" smtClean="0"/>
              <a:t>standard </a:t>
            </a:r>
            <a:r>
              <a:rPr lang="en-GB" sz="1500" b="1" dirty="0"/>
              <a:t>normal distribution, where </a:t>
            </a:r>
            <a:r>
              <a:rPr lang="en-GB" sz="1500" b="1" i="1" dirty="0">
                <a:latin typeface="Symbol" pitchFamily="18" charset="2"/>
              </a:rPr>
              <a:t>m</a:t>
            </a:r>
            <a:r>
              <a:rPr lang="en-GB" sz="1500" b="1" dirty="0"/>
              <a:t> = 0 and </a:t>
            </a:r>
            <a:r>
              <a:rPr lang="en-GB" sz="1500" b="1" i="1" dirty="0">
                <a:latin typeface="Symbol" pitchFamily="18" charset="2"/>
              </a:rPr>
              <a:t>s</a:t>
            </a:r>
            <a:r>
              <a:rPr lang="en-GB" sz="1500" b="1" dirty="0"/>
              <a:t> = 1.  This is shown in the figure.</a:t>
            </a:r>
            <a:r>
              <a:rPr lang="en-GB" sz="1500" dirty="0"/>
              <a:t>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19825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 bwMode="auto">
          <a:xfrm>
            <a:off x="1371600" y="600075"/>
            <a:ext cx="2584800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98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350345"/>
              </p:ext>
            </p:extLst>
          </p:nvPr>
        </p:nvGraphicFramePr>
        <p:xfrm>
          <a:off x="1494000" y="741600"/>
          <a:ext cx="230346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8" name="Equation" r:id="rId4" imgW="2311200" imgH="787320" progId="Equation.3">
                  <p:embed/>
                </p:oleObj>
              </mc:Choice>
              <mc:Fallback>
                <p:oleObj name="Equation" r:id="rId4" imgW="2311200" imgH="7873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000" y="741600"/>
                        <a:ext cx="2303463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 bwMode="auto">
          <a:xfrm>
            <a:off x="1371600" y="2266950"/>
            <a:ext cx="1744125" cy="676275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98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456310"/>
              </p:ext>
            </p:extLst>
          </p:nvPr>
        </p:nvGraphicFramePr>
        <p:xfrm>
          <a:off x="1492250" y="2451100"/>
          <a:ext cx="14557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9" name="Equation" r:id="rId6" imgW="1460160" imgH="355320" progId="Equation.3">
                  <p:embed/>
                </p:oleObj>
              </mc:Choice>
              <mc:Fallback>
                <p:oleObj name="Equation" r:id="rId6" imgW="1460160" imgH="3553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0" y="2451100"/>
                        <a:ext cx="1455738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R.8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20075" y="6553200"/>
            <a:ext cx="847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the analysis so far, we have discussed the mean and the variance of a distribution of a random variable, but we have not said anything specific about the actual shape of the distribution.  It is time to do that.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1" name="Rectangle 10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There are only four distributions, all of them continuous, that are going to be of importance to us: the normal distribution, the </a:t>
            </a:r>
            <a:r>
              <a:rPr lang="en-GB" sz="1500" b="1" i="1"/>
              <a:t>t</a:t>
            </a:r>
            <a:r>
              <a:rPr lang="en-GB" sz="1500" b="1"/>
              <a:t> distribution, the </a:t>
            </a:r>
            <a:r>
              <a:rPr lang="en-GB" sz="1500" b="1" i="1"/>
              <a:t>F</a:t>
            </a:r>
            <a:r>
              <a:rPr lang="en-GB" sz="1500" b="1"/>
              <a:t> distribution, and the chi-squared (</a:t>
            </a:r>
            <a:r>
              <a:rPr lang="en-GB" sz="1500" b="1" i="1">
                <a:latin typeface="Symbol" pitchFamily="18" charset="2"/>
              </a:rPr>
              <a:t>c</a:t>
            </a:r>
            <a:r>
              <a:rPr lang="en-GB" sz="1500" b="1" baseline="30000"/>
              <a:t>2</a:t>
            </a:r>
            <a:r>
              <a:rPr lang="en-GB" sz="1500" b="1"/>
              <a:t>) distribution.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normal distribution has the graceful, bell-shaped form shown.</a:t>
            </a:r>
            <a:r>
              <a:rPr lang="en-US"/>
              <a:t> </a:t>
            </a: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probability density function for a normally distributed random variable </a:t>
            </a:r>
            <a:r>
              <a:rPr lang="en-GB" sz="1500" b="1" i="1"/>
              <a:t>X</a:t>
            </a:r>
            <a:r>
              <a:rPr lang="en-GB" sz="1500" b="1"/>
              <a:t> is as shown,</a:t>
            </a:r>
          </a:p>
          <a:p>
            <a:r>
              <a:rPr lang="en-GB" sz="1500" b="1"/>
              <a:t>where </a:t>
            </a:r>
            <a:r>
              <a:rPr lang="en-GB" sz="1500" b="1" i="1">
                <a:latin typeface="Symbol" pitchFamily="18" charset="2"/>
              </a:rPr>
              <a:t>a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/>
              <a:t> are parameters.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423845"/>
              </p:ext>
            </p:extLst>
          </p:nvPr>
        </p:nvGraphicFramePr>
        <p:xfrm>
          <a:off x="1493838" y="654050"/>
          <a:ext cx="2973387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9" name="Equation" r:id="rId4" imgW="2984400" imgH="876240" progId="Equation.3">
                  <p:embed/>
                </p:oleObj>
              </mc:Choice>
              <mc:Fallback>
                <p:oleObj name="Equation" r:id="rId4" imgW="298440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654050"/>
                        <a:ext cx="2973387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14697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It is in fact an infinite family of distributions since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/>
              <a:t> can be any finite real number and </a:t>
            </a:r>
            <a:r>
              <a:rPr lang="en-GB" sz="1500" b="1" i="1">
                <a:latin typeface="Symbol" pitchFamily="18" charset="2"/>
              </a:rPr>
              <a:t>a</a:t>
            </a:r>
            <a:r>
              <a:rPr lang="en-GB" sz="1500" b="1"/>
              <a:t> any finite positive real number.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14702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569636"/>
              </p:ext>
            </p:extLst>
          </p:nvPr>
        </p:nvGraphicFramePr>
        <p:xfrm>
          <a:off x="1493838" y="654050"/>
          <a:ext cx="2973387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5" name="Equation" r:id="rId4" imgW="2984400" imgH="876240" progId="Equation.3">
                  <p:embed/>
                </p:oleObj>
              </mc:Choice>
              <mc:Fallback>
                <p:oleObj name="Equation" r:id="rId4" imgW="298440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654050"/>
                        <a:ext cx="2973387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It can be shown that the expected value of the distribution,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, is equal to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/>
              <a:t> and its variance,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baseline="30000"/>
              <a:t>2</a:t>
            </a:r>
            <a:r>
              <a:rPr lang="en-GB" sz="1500" b="1"/>
              <a:t>, is equal to </a:t>
            </a:r>
            <a:r>
              <a:rPr lang="en-GB" sz="1500" b="1" i="1">
                <a:latin typeface="Symbol" pitchFamily="18" charset="2"/>
              </a:rPr>
              <a:t>a</a:t>
            </a:r>
            <a:r>
              <a:rPr lang="en-GB" sz="1500" b="1" baseline="30000"/>
              <a:t>2</a:t>
            </a:r>
            <a:r>
              <a:rPr lang="en-GB" sz="1500" b="1"/>
              <a:t>.  Thus it is natural to write the probability density function as shown.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10611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06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885094"/>
              </p:ext>
            </p:extLst>
          </p:nvPr>
        </p:nvGraphicFramePr>
        <p:xfrm>
          <a:off x="1494000" y="652463"/>
          <a:ext cx="29622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3" name="Equation" r:id="rId4" imgW="2971800" imgH="876240" progId="Equation.3">
                  <p:embed/>
                </p:oleObj>
              </mc:Choice>
              <mc:Fallback>
                <p:oleObj name="Equation" r:id="rId4" imgW="2971800" imgH="8762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000" y="652463"/>
                        <a:ext cx="2962275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distribution is symmetric, so it automatically follows that the mean and the mode coincide in the middle of the distribution.  </a:t>
            </a:r>
            <a:endParaRPr lang="en-GB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8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986568"/>
              </p:ext>
            </p:extLst>
          </p:nvPr>
        </p:nvGraphicFramePr>
        <p:xfrm>
          <a:off x="1494000" y="652463"/>
          <a:ext cx="29622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7" name="Equation" r:id="rId4" imgW="2971800" imgH="876240" progId="Equation.3">
                  <p:embed/>
                </p:oleObj>
              </mc:Choice>
              <mc:Fallback>
                <p:oleObj name="Equation" r:id="rId4" imgW="297180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000" y="652463"/>
                        <a:ext cx="2962275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496800" y="698400"/>
            <a:ext cx="8296275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shape of the distribution is fixed when expressed in terms of standard deviations, so all normal distributions look the same when expressed in terms of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/>
              <a:t>.  This is shown in figure.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THE NORMAL DISTRIBUTION</a:t>
            </a:r>
            <a:endParaRPr lang="en-GB" sz="1800" b="1" dirty="0"/>
          </a:p>
        </p:txBody>
      </p:sp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8"/>
          <p:cNvSpPr/>
          <p:nvPr/>
        </p:nvSpPr>
        <p:spPr bwMode="auto">
          <a:xfrm>
            <a:off x="1371600" y="600075"/>
            <a:ext cx="3209925" cy="1047750"/>
          </a:xfrm>
          <a:prstGeom prst="rect">
            <a:avLst/>
          </a:prstGeom>
          <a:solidFill>
            <a:srgbClr val="F8F8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986568"/>
              </p:ext>
            </p:extLst>
          </p:nvPr>
        </p:nvGraphicFramePr>
        <p:xfrm>
          <a:off x="1494000" y="652463"/>
          <a:ext cx="29622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1" name="Equation" r:id="rId4" imgW="2971800" imgH="876240" progId="Equation.3">
                  <p:embed/>
                </p:oleObj>
              </mc:Choice>
              <mc:Fallback>
                <p:oleObj name="Equation" r:id="rId4" imgW="297180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000" y="652463"/>
                        <a:ext cx="2962275" cy="876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0C8ACE1-6E47-4D5C-BDBE-C35319133B38}"/>
</file>

<file path=customXml/itemProps2.xml><?xml version="1.0" encoding="utf-8"?>
<ds:datastoreItem xmlns:ds="http://schemas.openxmlformats.org/officeDocument/2006/customXml" ds:itemID="{1E5AD18B-6604-4509-9CB0-D85756EFAA19}"/>
</file>

<file path=customXml/itemProps3.xml><?xml version="1.0" encoding="utf-8"?>
<ds:datastoreItem xmlns:ds="http://schemas.openxmlformats.org/officeDocument/2006/customXml" ds:itemID="{82602C30-A48E-4C11-B3D8-619384812A6E}"/>
</file>

<file path=docProps/app.xml><?xml version="1.0" encoding="utf-8"?>
<Properties xmlns="http://schemas.openxmlformats.org/officeDocument/2006/extended-properties" xmlns:vt="http://schemas.openxmlformats.org/officeDocument/2006/docPropsVTypes">
  <TotalTime>2421</TotalTime>
  <Words>600</Words>
  <Application>Microsoft Office PowerPoint</Application>
  <PresentationFormat>On-screen Show (4:3)</PresentationFormat>
  <Paragraphs>56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58</cp:revision>
  <dcterms:created xsi:type="dcterms:W3CDTF">1998-05-09T13:24:56Z</dcterms:created>
  <dcterms:modified xsi:type="dcterms:W3CDTF">2016-04-21T12:29:33Z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