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19.xml" ContentType="application/vnd.openxmlformats-officedocument.presentationml.slide+xml"/>
  <Override PartName="/ppt/slides/slide30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36.xml" ContentType="application/vnd.openxmlformats-officedocument.presentationml.slide+xml"/>
  <Override PartName="/ppt/slides/slide31.xml" ContentType="application/vnd.openxmlformats-officedocument.presentationml.slide+xml"/>
  <Override PartName="/ppt/slides/slide38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37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39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03" r:id="rId2"/>
    <p:sldId id="256" r:id="rId3"/>
    <p:sldId id="341" r:id="rId4"/>
    <p:sldId id="342" r:id="rId5"/>
    <p:sldId id="343" r:id="rId6"/>
    <p:sldId id="344" r:id="rId7"/>
    <p:sldId id="345" r:id="rId8"/>
    <p:sldId id="346" r:id="rId9"/>
    <p:sldId id="376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23" r:id="rId23"/>
    <p:sldId id="359" r:id="rId24"/>
    <p:sldId id="360" r:id="rId25"/>
    <p:sldId id="390" r:id="rId26"/>
    <p:sldId id="391" r:id="rId27"/>
    <p:sldId id="363" r:id="rId28"/>
    <p:sldId id="402" r:id="rId29"/>
    <p:sldId id="392" r:id="rId30"/>
    <p:sldId id="366" r:id="rId31"/>
    <p:sldId id="393" r:id="rId32"/>
    <p:sldId id="394" r:id="rId33"/>
    <p:sldId id="395" r:id="rId34"/>
    <p:sldId id="294" r:id="rId35"/>
    <p:sldId id="370" r:id="rId36"/>
    <p:sldId id="288" r:id="rId37"/>
    <p:sldId id="396" r:id="rId38"/>
    <p:sldId id="397" r:id="rId39"/>
    <p:sldId id="398" r:id="rId40"/>
    <p:sldId id="399" r:id="rId41"/>
    <p:sldId id="400" r:id="rId42"/>
    <p:sldId id="401" r:id="rId43"/>
    <p:sldId id="302" r:id="rId4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003366"/>
    <a:srgbClr val="F8F8F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064" y="-324"/>
      </p:cViewPr>
      <p:guideLst>
        <p:guide orient="horz" pos="3680"/>
        <p:guide pos="1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E40758-3F7F-45B8-9217-50B0183687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63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F9FCB-E992-40D4-A57C-CE473FB21B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12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9631F-A24F-4722-A37D-17B388CEFC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615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5CB99-EF78-47EC-A49D-73D90FA411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63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A9229-FA07-4D45-AF50-E1ECEB1134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6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5B3F9-4B33-4120-9C1D-68B075B58E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99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5F681-9450-4D16-9FC8-F8F7313A1E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2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CC201-3AE3-49AC-940C-CFC3799C89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90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A1C0E-D374-4868-819A-42085C25C7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3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9DECC-1DB6-4131-97BF-C234770A49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5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EBC99-7AB6-4316-9C6C-B1CF456DB4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903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2A11ED6-C8D3-48EE-9B17-AF1CE5E037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2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2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2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2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2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2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\\Staff1\d_users\DOUGHERC\0PPT4e_from_110723\Selftutor\www.londoninternational.ac.uk\ls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13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  <a:latin typeface="Arial" charset="0"/>
              </a:rPr>
              <a:t>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091580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6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00812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7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But to reject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and go with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 is nonsensical.  Granted, the sample outcome seems to contradict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, but it contradicts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 even more strongly.</a:t>
            </a:r>
            <a:endParaRPr lang="en-GB" sz="1500" b="1"/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5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81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898273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424198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6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probability of getting a sample outcome like this one is much smaller under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 than it is under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</a:t>
            </a:r>
            <a:endParaRPr lang="en-GB" sz="1500" b="1"/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5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99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443968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8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80336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8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For this reason the left tail should be eliminated as a rejection region for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  We should use only the right tail as a rejection region.</a:t>
            </a:r>
            <a:endParaRPr lang="en-GB" sz="1500" b="1"/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0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446417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06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962644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07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probability of making a Type I error,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happens to be true, is now 2.5%, so the significance level of the test is now 2.5%.</a:t>
            </a:r>
            <a:endParaRPr lang="en-GB" sz="1500" b="1"/>
          </a:p>
        </p:txBody>
      </p:sp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0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8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57577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164880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3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can convert it back to a 5% significance test by building up the right tail until it contains 5% of the probability under the curve.  It starts 1.645 standard deviations from the mean.</a:t>
            </a:r>
            <a:endParaRPr lang="en-GB" sz="1500" b="1"/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42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372910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07832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Why would we want to do this?  For the answer, we go back to the trade-off between Type I and Type II errors.</a:t>
            </a:r>
            <a:endParaRPr lang="en-GB" sz="1500" b="1"/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45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826031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7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440885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7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With a 5% test, there is a greater chance of making a Type I error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happens to be true, but there is less risk of making a Type II error if it happens to be false.</a:t>
            </a:r>
            <a:endParaRPr lang="en-GB" sz="1500" b="1"/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2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309178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236893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Text Box 31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Note that the logic for dropping the left tail depended only on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 being greater than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  It did not depend on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 being any specific value.</a:t>
            </a:r>
            <a:endParaRPr lang="en-GB" sz="1500" b="1"/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2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225871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92734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2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Hence we can generalize the one-sided test to cover the case where the alternative hypothesis is simply that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is greater than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</a:t>
            </a:r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0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722511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2353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4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To justify the use of a one-sided test, all we have to do is to rule out, on the basis of economic theory or previous empirical experience, the possibility that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is less than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</a:t>
            </a: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1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51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0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1</a:t>
            </a: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2085" name="Text Box 37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This sequence explains the logic behind a one-sided </a:t>
            </a:r>
            <a:r>
              <a:rPr lang="en-GB" sz="1500" b="1" i="1">
                <a:latin typeface="Arial" charset="0"/>
              </a:rPr>
              <a:t>t</a:t>
            </a:r>
            <a:r>
              <a:rPr lang="en-GB" sz="1500" b="1">
                <a:latin typeface="Arial" charset="0"/>
              </a:rPr>
              <a:t> test.</a:t>
            </a:r>
            <a:endParaRPr lang="en-GB" sz="1500" b="1"/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71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74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75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2077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78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2097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2109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2111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368614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48960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42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19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 flipH="1">
            <a:off x="2433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 flipH="1">
            <a:off x="2437200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  <a:gd name="connsiteX0" fmla="*/ 0 w 10000"/>
              <a:gd name="connsiteY0" fmla="*/ 0 h 10000"/>
              <a:gd name="connsiteX1" fmla="*/ 20 w 10000"/>
              <a:gd name="connsiteY1" fmla="*/ 9956 h 10000"/>
              <a:gd name="connsiteX2" fmla="*/ 10000 w 10000"/>
              <a:gd name="connsiteY2" fmla="*/ 10000 h 10000"/>
              <a:gd name="connsiteX3" fmla="*/ 6109 w 10000"/>
              <a:gd name="connsiteY3" fmla="*/ 8356 h 10000"/>
              <a:gd name="connsiteX4" fmla="*/ 5040 w 10000"/>
              <a:gd name="connsiteY4" fmla="*/ 7733 h 10000"/>
              <a:gd name="connsiteX5" fmla="*/ 3427 w 10000"/>
              <a:gd name="connsiteY5" fmla="*/ 6333 h 10000"/>
              <a:gd name="connsiteX6" fmla="*/ 1956 w 10000"/>
              <a:gd name="connsiteY6" fmla="*/ 4133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20 w 10000"/>
              <a:gd name="connsiteY1" fmla="*/ 9956 h 10000"/>
              <a:gd name="connsiteX2" fmla="*/ 10000 w 10000"/>
              <a:gd name="connsiteY2" fmla="*/ 10000 h 10000"/>
              <a:gd name="connsiteX3" fmla="*/ 6109 w 10000"/>
              <a:gd name="connsiteY3" fmla="*/ 8356 h 10000"/>
              <a:gd name="connsiteX4" fmla="*/ 4980 w 10000"/>
              <a:gd name="connsiteY4" fmla="*/ 7933 h 10000"/>
              <a:gd name="connsiteX5" fmla="*/ 3427 w 10000"/>
              <a:gd name="connsiteY5" fmla="*/ 6333 h 10000"/>
              <a:gd name="connsiteX6" fmla="*/ 1956 w 10000"/>
              <a:gd name="connsiteY6" fmla="*/ 4133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20 w 10000"/>
              <a:gd name="connsiteY1" fmla="*/ 9956 h 10000"/>
              <a:gd name="connsiteX2" fmla="*/ 10000 w 10000"/>
              <a:gd name="connsiteY2" fmla="*/ 10000 h 10000"/>
              <a:gd name="connsiteX3" fmla="*/ 6109 w 10000"/>
              <a:gd name="connsiteY3" fmla="*/ 8356 h 10000"/>
              <a:gd name="connsiteX4" fmla="*/ 4950 w 10000"/>
              <a:gd name="connsiteY4" fmla="*/ 7733 h 10000"/>
              <a:gd name="connsiteX5" fmla="*/ 3427 w 10000"/>
              <a:gd name="connsiteY5" fmla="*/ 6333 h 10000"/>
              <a:gd name="connsiteX6" fmla="*/ 1956 w 10000"/>
              <a:gd name="connsiteY6" fmla="*/ 4133 h 10000"/>
              <a:gd name="connsiteX7" fmla="*/ 0 w 10000"/>
              <a:gd name="connsiteY7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7" y="3319"/>
                  <a:pt x="13" y="6637"/>
                  <a:pt x="20" y="9956"/>
                </a:cubicBezTo>
                <a:lnTo>
                  <a:pt x="10000" y="10000"/>
                </a:lnTo>
                <a:lnTo>
                  <a:pt x="6109" y="8356"/>
                </a:lnTo>
                <a:lnTo>
                  <a:pt x="4950" y="7733"/>
                </a:lnTo>
                <a:lnTo>
                  <a:pt x="3427" y="6333"/>
                </a:lnTo>
                <a:lnTo>
                  <a:pt x="1956" y="413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07674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7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376954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7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266223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>
            <a:off x="2903538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&lt;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41" name="Text Box 3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Sometimes, given a null hypothesis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, on the basis of economic theory or previous experience, you can rule out the possibility of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being greater than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</a:t>
            </a:r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12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20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4" name="Freeform 30"/>
          <p:cNvSpPr>
            <a:spLocks/>
          </p:cNvSpPr>
          <p:nvPr/>
        </p:nvSpPr>
        <p:spPr bwMode="auto">
          <a:xfrm flipH="1">
            <a:off x="2433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 flipH="1">
            <a:off x="2437200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  <a:gd name="connsiteX0" fmla="*/ 0 w 10000"/>
              <a:gd name="connsiteY0" fmla="*/ 0 h 10000"/>
              <a:gd name="connsiteX1" fmla="*/ 20 w 10000"/>
              <a:gd name="connsiteY1" fmla="*/ 9956 h 10000"/>
              <a:gd name="connsiteX2" fmla="*/ 10000 w 10000"/>
              <a:gd name="connsiteY2" fmla="*/ 10000 h 10000"/>
              <a:gd name="connsiteX3" fmla="*/ 6109 w 10000"/>
              <a:gd name="connsiteY3" fmla="*/ 8356 h 10000"/>
              <a:gd name="connsiteX4" fmla="*/ 5040 w 10000"/>
              <a:gd name="connsiteY4" fmla="*/ 7733 h 10000"/>
              <a:gd name="connsiteX5" fmla="*/ 3427 w 10000"/>
              <a:gd name="connsiteY5" fmla="*/ 6333 h 10000"/>
              <a:gd name="connsiteX6" fmla="*/ 1956 w 10000"/>
              <a:gd name="connsiteY6" fmla="*/ 4133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20 w 10000"/>
              <a:gd name="connsiteY1" fmla="*/ 9956 h 10000"/>
              <a:gd name="connsiteX2" fmla="*/ 10000 w 10000"/>
              <a:gd name="connsiteY2" fmla="*/ 10000 h 10000"/>
              <a:gd name="connsiteX3" fmla="*/ 6109 w 10000"/>
              <a:gd name="connsiteY3" fmla="*/ 8356 h 10000"/>
              <a:gd name="connsiteX4" fmla="*/ 4980 w 10000"/>
              <a:gd name="connsiteY4" fmla="*/ 7933 h 10000"/>
              <a:gd name="connsiteX5" fmla="*/ 3427 w 10000"/>
              <a:gd name="connsiteY5" fmla="*/ 6333 h 10000"/>
              <a:gd name="connsiteX6" fmla="*/ 1956 w 10000"/>
              <a:gd name="connsiteY6" fmla="*/ 4133 h 10000"/>
              <a:gd name="connsiteX7" fmla="*/ 0 w 10000"/>
              <a:gd name="connsiteY7" fmla="*/ 0 h 10000"/>
              <a:gd name="connsiteX0" fmla="*/ 0 w 10000"/>
              <a:gd name="connsiteY0" fmla="*/ 0 h 10000"/>
              <a:gd name="connsiteX1" fmla="*/ 20 w 10000"/>
              <a:gd name="connsiteY1" fmla="*/ 9956 h 10000"/>
              <a:gd name="connsiteX2" fmla="*/ 10000 w 10000"/>
              <a:gd name="connsiteY2" fmla="*/ 10000 h 10000"/>
              <a:gd name="connsiteX3" fmla="*/ 6109 w 10000"/>
              <a:gd name="connsiteY3" fmla="*/ 8356 h 10000"/>
              <a:gd name="connsiteX4" fmla="*/ 4950 w 10000"/>
              <a:gd name="connsiteY4" fmla="*/ 7733 h 10000"/>
              <a:gd name="connsiteX5" fmla="*/ 3427 w 10000"/>
              <a:gd name="connsiteY5" fmla="*/ 6333 h 10000"/>
              <a:gd name="connsiteX6" fmla="*/ 1956 w 10000"/>
              <a:gd name="connsiteY6" fmla="*/ 4133 h 10000"/>
              <a:gd name="connsiteX7" fmla="*/ 0 w 10000"/>
              <a:gd name="connsiteY7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7" y="3319"/>
                  <a:pt x="13" y="6637"/>
                  <a:pt x="20" y="9956"/>
                </a:cubicBezTo>
                <a:lnTo>
                  <a:pt x="10000" y="10000"/>
                </a:lnTo>
                <a:lnTo>
                  <a:pt x="6109" y="8356"/>
                </a:lnTo>
                <a:lnTo>
                  <a:pt x="4950" y="7733"/>
                </a:lnTo>
                <a:lnTo>
                  <a:pt x="3427" y="6333"/>
                </a:lnTo>
                <a:lnTo>
                  <a:pt x="1956" y="413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669473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9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626911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9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266223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>
            <a:off x="2903538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In this situation you would also perform a one-sided test, now with the left tail being used as the rejection region.  With this change, the logic is the same as before.</a:t>
            </a: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&lt;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1720" name="Text Box 40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will next investigate how the use of a one-sided test improves the trade-off between the risks of making Type I and Type II errors.</a:t>
            </a:r>
            <a:endParaRPr lang="en-GB" sz="1500" b="1"/>
          </a:p>
        </p:txBody>
      </p:sp>
      <p:sp>
        <p:nvSpPr>
          <p:cNvPr id="71721" name="Text Box 4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21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539257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37729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1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1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62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22</a:t>
            </a:r>
          </a:p>
        </p:txBody>
      </p:sp>
      <p:sp>
        <p:nvSpPr>
          <p:cNvPr id="109600" name="Text Box 3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will start by returning to the case where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can take only two possible values,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.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539257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37729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6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23</a:t>
            </a:r>
          </a:p>
        </p:txBody>
      </p:sp>
      <p:sp>
        <p:nvSpPr>
          <p:cNvPr id="110624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Suppose that we use a two-sided 5% significance test. 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is true, there is a 5% risk of making a Type I error.</a:t>
            </a:r>
            <a:endParaRPr lang="en-GB" sz="1500" b="1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539257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6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37729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6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6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6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260813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879752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3" name="Freeform 34"/>
          <p:cNvSpPr>
            <a:spLocks/>
          </p:cNvSpPr>
          <p:nvPr/>
        </p:nvSpPr>
        <p:spPr bwMode="auto">
          <a:xfrm>
            <a:off x="4172400" y="3366000"/>
            <a:ext cx="1398587" cy="1471612"/>
          </a:xfrm>
          <a:custGeom>
            <a:avLst/>
            <a:gdLst>
              <a:gd name="T0" fmla="*/ 881 w 881"/>
              <a:gd name="T1" fmla="*/ 0 h 927"/>
              <a:gd name="T2" fmla="*/ 881 w 881"/>
              <a:gd name="T3" fmla="*/ 922 h 927"/>
              <a:gd name="T4" fmla="*/ 0 w 881"/>
              <a:gd name="T5" fmla="*/ 927 h 927"/>
              <a:gd name="T6" fmla="*/ 248 w 881"/>
              <a:gd name="T7" fmla="*/ 879 h 927"/>
              <a:gd name="T8" fmla="*/ 443 w 881"/>
              <a:gd name="T9" fmla="*/ 765 h 927"/>
              <a:gd name="T10" fmla="*/ 593 w 881"/>
              <a:gd name="T11" fmla="*/ 582 h 927"/>
              <a:gd name="T12" fmla="*/ 707 w 881"/>
              <a:gd name="T13" fmla="*/ 387 h 927"/>
              <a:gd name="T14" fmla="*/ 881 w 881"/>
              <a:gd name="T15" fmla="*/ 0 h 927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3981 w 10000"/>
              <a:gd name="connsiteY4" fmla="*/ 8778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5922 w 10000"/>
              <a:gd name="connsiteY6" fmla="*/ 7159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024 w 10000"/>
              <a:gd name="connsiteY6" fmla="*/ 7288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9946"/>
                </a:lnTo>
                <a:lnTo>
                  <a:pt x="0" y="10000"/>
                </a:lnTo>
                <a:lnTo>
                  <a:pt x="2815" y="9482"/>
                </a:lnTo>
                <a:lnTo>
                  <a:pt x="4151" y="8940"/>
                </a:lnTo>
                <a:lnTo>
                  <a:pt x="5028" y="8252"/>
                </a:lnTo>
                <a:lnTo>
                  <a:pt x="6024" y="7288"/>
                </a:lnTo>
                <a:lnTo>
                  <a:pt x="6731" y="6278"/>
                </a:lnTo>
                <a:lnTo>
                  <a:pt x="8025" y="4175"/>
                </a:lnTo>
                <a:lnTo>
                  <a:pt x="1000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However,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may be false.  In that case the probability of not rejecting it and making a Type II error is given by the blue shaded area.</a:t>
            </a:r>
            <a:endParaRPr lang="en-GB" sz="1500" b="1"/>
          </a:p>
        </p:txBody>
      </p:sp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8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7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6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13033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16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302875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17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3" name="Freeform 34"/>
          <p:cNvSpPr>
            <a:spLocks/>
          </p:cNvSpPr>
          <p:nvPr/>
        </p:nvSpPr>
        <p:spPr bwMode="auto">
          <a:xfrm>
            <a:off x="4172400" y="3366000"/>
            <a:ext cx="1398587" cy="1471612"/>
          </a:xfrm>
          <a:custGeom>
            <a:avLst/>
            <a:gdLst>
              <a:gd name="T0" fmla="*/ 881 w 881"/>
              <a:gd name="T1" fmla="*/ 0 h 927"/>
              <a:gd name="T2" fmla="*/ 881 w 881"/>
              <a:gd name="T3" fmla="*/ 922 h 927"/>
              <a:gd name="T4" fmla="*/ 0 w 881"/>
              <a:gd name="T5" fmla="*/ 927 h 927"/>
              <a:gd name="T6" fmla="*/ 248 w 881"/>
              <a:gd name="T7" fmla="*/ 879 h 927"/>
              <a:gd name="T8" fmla="*/ 443 w 881"/>
              <a:gd name="T9" fmla="*/ 765 h 927"/>
              <a:gd name="T10" fmla="*/ 593 w 881"/>
              <a:gd name="T11" fmla="*/ 582 h 927"/>
              <a:gd name="T12" fmla="*/ 707 w 881"/>
              <a:gd name="T13" fmla="*/ 387 h 927"/>
              <a:gd name="T14" fmla="*/ 881 w 881"/>
              <a:gd name="T15" fmla="*/ 0 h 927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3981 w 10000"/>
              <a:gd name="connsiteY4" fmla="*/ 8778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5922 w 10000"/>
              <a:gd name="connsiteY6" fmla="*/ 7159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024 w 10000"/>
              <a:gd name="connsiteY6" fmla="*/ 7288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9946"/>
                </a:lnTo>
                <a:lnTo>
                  <a:pt x="0" y="10000"/>
                </a:lnTo>
                <a:lnTo>
                  <a:pt x="2815" y="9482"/>
                </a:lnTo>
                <a:lnTo>
                  <a:pt x="4151" y="8940"/>
                </a:lnTo>
                <a:lnTo>
                  <a:pt x="5028" y="8252"/>
                </a:lnTo>
                <a:lnTo>
                  <a:pt x="6024" y="7288"/>
                </a:lnTo>
                <a:lnTo>
                  <a:pt x="6731" y="6278"/>
                </a:lnTo>
                <a:lnTo>
                  <a:pt x="8025" y="4175"/>
                </a:lnTo>
                <a:lnTo>
                  <a:pt x="1000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5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This area gives the probability of the estimate lying within the acceptance region for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,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 is in fact true.</a:t>
            </a:r>
            <a:endParaRPr lang="en-GB" sz="1500" b="1"/>
          </a:p>
        </p:txBody>
      </p:sp>
      <p:sp>
        <p:nvSpPr>
          <p:cNvPr id="67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8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07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26</a:t>
            </a:r>
          </a:p>
        </p:txBody>
      </p:sp>
      <p:sp>
        <p:nvSpPr>
          <p:cNvPr id="113697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Now suppose that you use a one-sided test, taking advantage of the fact that it is irrational to reject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if the estimate is in the left tail.</a:t>
            </a:r>
            <a:endParaRPr lang="en-GB" sz="1500" b="1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2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2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693794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3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243606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3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0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6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2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2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992201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32505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Having expanded the right tail to 5%, we are still performing a 5% significance test, and the risk of making a Type I error is still 5%,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is true.</a:t>
            </a:r>
            <a:endParaRPr lang="en-GB" sz="1500" b="1"/>
          </a:p>
        </p:txBody>
      </p:sp>
      <p:sp>
        <p:nvSpPr>
          <p:cNvPr id="64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6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0"/>
          <p:cNvSpPr>
            <a:spLocks/>
          </p:cNvSpPr>
          <p:nvPr/>
        </p:nvSpPr>
        <p:spPr bwMode="auto">
          <a:xfrm>
            <a:off x="5385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2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6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2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3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312465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6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361927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6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 Box 41"/>
          <p:cNvSpPr txBox="1">
            <a:spLocks noChangeArrowheads="1"/>
          </p:cNvSpPr>
          <p:nvPr/>
        </p:nvSpPr>
        <p:spPr bwMode="auto">
          <a:xfrm>
            <a:off x="5843588" y="3978525"/>
            <a:ext cx="4429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5</a:t>
            </a:r>
            <a:r>
              <a:rPr lang="en-GB" sz="1800" b="1" dirty="0">
                <a:latin typeface="Arial" charset="0"/>
              </a:rPr>
              <a:t>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599113" y="42418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But if </a:t>
            </a:r>
            <a:r>
              <a:rPr lang="en-GB" sz="1500" b="1" i="1" dirty="0">
                <a:latin typeface="Arial" charset="0"/>
              </a:rPr>
              <a:t>H</a:t>
            </a:r>
            <a:r>
              <a:rPr lang="en-GB" sz="1500" b="1" baseline="-25000" dirty="0">
                <a:latin typeface="Arial" charset="0"/>
              </a:rPr>
              <a:t>0</a:t>
            </a:r>
            <a:r>
              <a:rPr lang="en-GB" sz="1500" b="1" dirty="0">
                <a:latin typeface="Arial" charset="0"/>
              </a:rPr>
              <a:t> is false, the risk of making a Type II error is smaller than before.  The probability of an estimate lying in the acceptance region for </a:t>
            </a:r>
            <a:r>
              <a:rPr lang="en-GB" sz="1500" b="1" i="1" dirty="0">
                <a:latin typeface="Arial" charset="0"/>
              </a:rPr>
              <a:t>H</a:t>
            </a:r>
            <a:r>
              <a:rPr lang="en-GB" sz="1500" b="1" baseline="-25000" dirty="0">
                <a:latin typeface="Arial" charset="0"/>
              </a:rPr>
              <a:t>0</a:t>
            </a:r>
            <a:r>
              <a:rPr lang="en-GB" sz="1500" b="1" dirty="0">
                <a:latin typeface="Arial" charset="0"/>
              </a:rPr>
              <a:t> is now given by the </a:t>
            </a:r>
            <a:r>
              <a:rPr lang="en-GB" sz="1500" b="1" dirty="0" smtClean="0">
                <a:latin typeface="Arial" charset="0"/>
              </a:rPr>
              <a:t>red </a:t>
            </a:r>
            <a:r>
              <a:rPr lang="en-GB" sz="1500" b="1" dirty="0">
                <a:latin typeface="Arial" charset="0"/>
              </a:rPr>
              <a:t>area.</a:t>
            </a:r>
          </a:p>
        </p:txBody>
      </p:sp>
      <p:sp>
        <p:nvSpPr>
          <p:cNvPr id="59" name="Freeform 35"/>
          <p:cNvSpPr>
            <a:spLocks/>
          </p:cNvSpPr>
          <p:nvPr/>
        </p:nvSpPr>
        <p:spPr bwMode="auto">
          <a:xfrm>
            <a:off x="4172400" y="3783601"/>
            <a:ext cx="1216025" cy="1058912"/>
          </a:xfrm>
          <a:custGeom>
            <a:avLst/>
            <a:gdLst>
              <a:gd name="T0" fmla="*/ 766 w 766"/>
              <a:gd name="T1" fmla="*/ 0 h 662"/>
              <a:gd name="T2" fmla="*/ 766 w 766"/>
              <a:gd name="T3" fmla="*/ 658 h 662"/>
              <a:gd name="T4" fmla="*/ 0 w 766"/>
              <a:gd name="T5" fmla="*/ 662 h 662"/>
              <a:gd name="T6" fmla="*/ 216 w 766"/>
              <a:gd name="T7" fmla="*/ 628 h 662"/>
              <a:gd name="T8" fmla="*/ 389 w 766"/>
              <a:gd name="T9" fmla="*/ 539 h 662"/>
              <a:gd name="T10" fmla="*/ 515 w 766"/>
              <a:gd name="T11" fmla="*/ 419 h 662"/>
              <a:gd name="T12" fmla="*/ 617 w 766"/>
              <a:gd name="T13" fmla="*/ 278 h 662"/>
              <a:gd name="T14" fmla="*/ 766 w 766"/>
              <a:gd name="T15" fmla="*/ 0 h 662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030 w 10000"/>
              <a:gd name="connsiteY4" fmla="*/ 8680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043 w 10000"/>
              <a:gd name="connsiteY8" fmla="*/ 1883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239 w 10000"/>
              <a:gd name="connsiteY8" fmla="*/ 2019 h 10000"/>
              <a:gd name="connsiteX9" fmla="*/ 10000 w 10000"/>
              <a:gd name="connsiteY9" fmla="*/ 0 h 10000"/>
              <a:gd name="connsiteX0" fmla="*/ 10000 w 10000"/>
              <a:gd name="connsiteY0" fmla="*/ 0 h 10076"/>
              <a:gd name="connsiteX1" fmla="*/ 10000 w 10000"/>
              <a:gd name="connsiteY1" fmla="*/ 10076 h 10076"/>
              <a:gd name="connsiteX2" fmla="*/ 0 w 10000"/>
              <a:gd name="connsiteY2" fmla="*/ 10000 h 10076"/>
              <a:gd name="connsiteX3" fmla="*/ 2820 w 10000"/>
              <a:gd name="connsiteY3" fmla="*/ 9486 h 10076"/>
              <a:gd name="connsiteX4" fmla="*/ 4108 w 10000"/>
              <a:gd name="connsiteY4" fmla="*/ 8861 h 10076"/>
              <a:gd name="connsiteX5" fmla="*/ 5078 w 10000"/>
              <a:gd name="connsiteY5" fmla="*/ 8142 h 10076"/>
              <a:gd name="connsiteX6" fmla="*/ 6723 w 10000"/>
              <a:gd name="connsiteY6" fmla="*/ 6329 h 10076"/>
              <a:gd name="connsiteX7" fmla="*/ 8055 w 10000"/>
              <a:gd name="connsiteY7" fmla="*/ 4199 h 10076"/>
              <a:gd name="connsiteX8" fmla="*/ 9239 w 10000"/>
              <a:gd name="connsiteY8" fmla="*/ 2019 h 10076"/>
              <a:gd name="connsiteX9" fmla="*/ 10000 w 10000"/>
              <a:gd name="connsiteY9" fmla="*/ 0 h 1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76">
                <a:moveTo>
                  <a:pt x="10000" y="0"/>
                </a:moveTo>
                <a:lnTo>
                  <a:pt x="10000" y="10076"/>
                </a:lnTo>
                <a:lnTo>
                  <a:pt x="0" y="10000"/>
                </a:lnTo>
                <a:lnTo>
                  <a:pt x="2820" y="9486"/>
                </a:lnTo>
                <a:lnTo>
                  <a:pt x="4108" y="8861"/>
                </a:lnTo>
                <a:lnTo>
                  <a:pt x="5078" y="8142"/>
                </a:lnTo>
                <a:lnTo>
                  <a:pt x="6723" y="6329"/>
                </a:lnTo>
                <a:lnTo>
                  <a:pt x="8055" y="4199"/>
                </a:lnTo>
                <a:lnTo>
                  <a:pt x="9239" y="2019"/>
                </a:lnTo>
                <a:lnTo>
                  <a:pt x="10000" y="0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5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6" name="Rectangle 32"/>
          <p:cNvSpPr>
            <a:spLocks noChangeArrowheads="1"/>
          </p:cNvSpPr>
          <p:nvPr/>
        </p:nvSpPr>
        <p:spPr bwMode="auto">
          <a:xfrm>
            <a:off x="6067425" y="1562100"/>
            <a:ext cx="1200150" cy="3063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7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9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  <a:latin typeface="Arial" charset="0"/>
              </a:rPr>
              <a:t>2</a:t>
            </a:r>
            <a:endParaRPr lang="en-US" sz="100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1168" name="Text Box 32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will start by considering the case where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can take only two possible values: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, as under the null hypothesis, and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, the only possible alternative.</a:t>
            </a:r>
            <a:endParaRPr lang="en-GB" sz="1500" b="1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4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94139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1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9968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2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6763" name="Text Box 2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This is smaller than the blue area for the two-sided test.</a:t>
            </a: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390726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86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525818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87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60" name="Freeform 34"/>
          <p:cNvSpPr>
            <a:spLocks/>
          </p:cNvSpPr>
          <p:nvPr/>
        </p:nvSpPr>
        <p:spPr bwMode="auto">
          <a:xfrm>
            <a:off x="4172400" y="3366000"/>
            <a:ext cx="1398587" cy="1471612"/>
          </a:xfrm>
          <a:custGeom>
            <a:avLst/>
            <a:gdLst>
              <a:gd name="T0" fmla="*/ 881 w 881"/>
              <a:gd name="T1" fmla="*/ 0 h 927"/>
              <a:gd name="T2" fmla="*/ 881 w 881"/>
              <a:gd name="T3" fmla="*/ 922 h 927"/>
              <a:gd name="T4" fmla="*/ 0 w 881"/>
              <a:gd name="T5" fmla="*/ 927 h 927"/>
              <a:gd name="T6" fmla="*/ 248 w 881"/>
              <a:gd name="T7" fmla="*/ 879 h 927"/>
              <a:gd name="T8" fmla="*/ 443 w 881"/>
              <a:gd name="T9" fmla="*/ 765 h 927"/>
              <a:gd name="T10" fmla="*/ 593 w 881"/>
              <a:gd name="T11" fmla="*/ 582 h 927"/>
              <a:gd name="T12" fmla="*/ 707 w 881"/>
              <a:gd name="T13" fmla="*/ 387 h 927"/>
              <a:gd name="T14" fmla="*/ 881 w 881"/>
              <a:gd name="T15" fmla="*/ 0 h 927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3981 w 10000"/>
              <a:gd name="connsiteY4" fmla="*/ 8778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5922 w 10000"/>
              <a:gd name="connsiteY6" fmla="*/ 7159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024 w 10000"/>
              <a:gd name="connsiteY6" fmla="*/ 7288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9946"/>
                </a:lnTo>
                <a:lnTo>
                  <a:pt x="0" y="10000"/>
                </a:lnTo>
                <a:lnTo>
                  <a:pt x="2815" y="9482"/>
                </a:lnTo>
                <a:lnTo>
                  <a:pt x="4151" y="8940"/>
                </a:lnTo>
                <a:lnTo>
                  <a:pt x="5028" y="8252"/>
                </a:lnTo>
                <a:lnTo>
                  <a:pt x="6024" y="7288"/>
                </a:lnTo>
                <a:lnTo>
                  <a:pt x="6731" y="6278"/>
                </a:lnTo>
                <a:lnTo>
                  <a:pt x="8025" y="4175"/>
                </a:lnTo>
                <a:lnTo>
                  <a:pt x="1000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4172400" y="3783601"/>
            <a:ext cx="1216025" cy="1058912"/>
          </a:xfrm>
          <a:custGeom>
            <a:avLst/>
            <a:gdLst>
              <a:gd name="T0" fmla="*/ 766 w 766"/>
              <a:gd name="T1" fmla="*/ 0 h 662"/>
              <a:gd name="T2" fmla="*/ 766 w 766"/>
              <a:gd name="T3" fmla="*/ 658 h 662"/>
              <a:gd name="T4" fmla="*/ 0 w 766"/>
              <a:gd name="T5" fmla="*/ 662 h 662"/>
              <a:gd name="T6" fmla="*/ 216 w 766"/>
              <a:gd name="T7" fmla="*/ 628 h 662"/>
              <a:gd name="T8" fmla="*/ 389 w 766"/>
              <a:gd name="T9" fmla="*/ 539 h 662"/>
              <a:gd name="T10" fmla="*/ 515 w 766"/>
              <a:gd name="T11" fmla="*/ 419 h 662"/>
              <a:gd name="T12" fmla="*/ 617 w 766"/>
              <a:gd name="T13" fmla="*/ 278 h 662"/>
              <a:gd name="T14" fmla="*/ 766 w 766"/>
              <a:gd name="T15" fmla="*/ 0 h 662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030 w 10000"/>
              <a:gd name="connsiteY4" fmla="*/ 8680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043 w 10000"/>
              <a:gd name="connsiteY8" fmla="*/ 1883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239 w 10000"/>
              <a:gd name="connsiteY8" fmla="*/ 2019 h 10000"/>
              <a:gd name="connsiteX9" fmla="*/ 10000 w 10000"/>
              <a:gd name="connsiteY9" fmla="*/ 0 h 10000"/>
              <a:gd name="connsiteX0" fmla="*/ 10000 w 10000"/>
              <a:gd name="connsiteY0" fmla="*/ 0 h 10076"/>
              <a:gd name="connsiteX1" fmla="*/ 10000 w 10000"/>
              <a:gd name="connsiteY1" fmla="*/ 10076 h 10076"/>
              <a:gd name="connsiteX2" fmla="*/ 0 w 10000"/>
              <a:gd name="connsiteY2" fmla="*/ 10000 h 10076"/>
              <a:gd name="connsiteX3" fmla="*/ 2820 w 10000"/>
              <a:gd name="connsiteY3" fmla="*/ 9486 h 10076"/>
              <a:gd name="connsiteX4" fmla="*/ 4108 w 10000"/>
              <a:gd name="connsiteY4" fmla="*/ 8861 h 10076"/>
              <a:gd name="connsiteX5" fmla="*/ 5078 w 10000"/>
              <a:gd name="connsiteY5" fmla="*/ 8142 h 10076"/>
              <a:gd name="connsiteX6" fmla="*/ 6723 w 10000"/>
              <a:gd name="connsiteY6" fmla="*/ 6329 h 10076"/>
              <a:gd name="connsiteX7" fmla="*/ 8055 w 10000"/>
              <a:gd name="connsiteY7" fmla="*/ 4199 h 10076"/>
              <a:gd name="connsiteX8" fmla="*/ 9239 w 10000"/>
              <a:gd name="connsiteY8" fmla="*/ 2019 h 10076"/>
              <a:gd name="connsiteX9" fmla="*/ 10000 w 10000"/>
              <a:gd name="connsiteY9" fmla="*/ 0 h 1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76">
                <a:moveTo>
                  <a:pt x="10000" y="0"/>
                </a:moveTo>
                <a:lnTo>
                  <a:pt x="10000" y="10076"/>
                </a:lnTo>
                <a:lnTo>
                  <a:pt x="0" y="10000"/>
                </a:lnTo>
                <a:lnTo>
                  <a:pt x="2820" y="9486"/>
                </a:lnTo>
                <a:lnTo>
                  <a:pt x="4108" y="8861"/>
                </a:lnTo>
                <a:lnTo>
                  <a:pt x="5078" y="8142"/>
                </a:lnTo>
                <a:lnTo>
                  <a:pt x="6723" y="6329"/>
                </a:lnTo>
                <a:lnTo>
                  <a:pt x="8055" y="4199"/>
                </a:lnTo>
                <a:lnTo>
                  <a:pt x="9239" y="2019"/>
                </a:lnTo>
                <a:lnTo>
                  <a:pt x="10000" y="0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005336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063460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Freeform 34"/>
          <p:cNvSpPr>
            <a:spLocks/>
          </p:cNvSpPr>
          <p:nvPr/>
        </p:nvSpPr>
        <p:spPr bwMode="auto">
          <a:xfrm>
            <a:off x="4172400" y="3366000"/>
            <a:ext cx="1398587" cy="1471612"/>
          </a:xfrm>
          <a:custGeom>
            <a:avLst/>
            <a:gdLst>
              <a:gd name="T0" fmla="*/ 881 w 881"/>
              <a:gd name="T1" fmla="*/ 0 h 927"/>
              <a:gd name="T2" fmla="*/ 881 w 881"/>
              <a:gd name="T3" fmla="*/ 922 h 927"/>
              <a:gd name="T4" fmla="*/ 0 w 881"/>
              <a:gd name="T5" fmla="*/ 927 h 927"/>
              <a:gd name="T6" fmla="*/ 248 w 881"/>
              <a:gd name="T7" fmla="*/ 879 h 927"/>
              <a:gd name="T8" fmla="*/ 443 w 881"/>
              <a:gd name="T9" fmla="*/ 765 h 927"/>
              <a:gd name="T10" fmla="*/ 593 w 881"/>
              <a:gd name="T11" fmla="*/ 582 h 927"/>
              <a:gd name="T12" fmla="*/ 707 w 881"/>
              <a:gd name="T13" fmla="*/ 387 h 927"/>
              <a:gd name="T14" fmla="*/ 881 w 881"/>
              <a:gd name="T15" fmla="*/ 0 h 927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3981 w 10000"/>
              <a:gd name="connsiteY4" fmla="*/ 8778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5922 w 10000"/>
              <a:gd name="connsiteY6" fmla="*/ 7159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024 w 10000"/>
              <a:gd name="connsiteY6" fmla="*/ 7288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9946"/>
                </a:lnTo>
                <a:lnTo>
                  <a:pt x="0" y="10000"/>
                </a:lnTo>
                <a:lnTo>
                  <a:pt x="2815" y="9482"/>
                </a:lnTo>
                <a:lnTo>
                  <a:pt x="4151" y="8940"/>
                </a:lnTo>
                <a:lnTo>
                  <a:pt x="5028" y="8252"/>
                </a:lnTo>
                <a:lnTo>
                  <a:pt x="6024" y="7288"/>
                </a:lnTo>
                <a:lnTo>
                  <a:pt x="6731" y="6278"/>
                </a:lnTo>
                <a:lnTo>
                  <a:pt x="8025" y="4175"/>
                </a:lnTo>
                <a:lnTo>
                  <a:pt x="1000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4172400" y="3783601"/>
            <a:ext cx="1216025" cy="1058912"/>
          </a:xfrm>
          <a:custGeom>
            <a:avLst/>
            <a:gdLst>
              <a:gd name="T0" fmla="*/ 766 w 766"/>
              <a:gd name="T1" fmla="*/ 0 h 662"/>
              <a:gd name="T2" fmla="*/ 766 w 766"/>
              <a:gd name="T3" fmla="*/ 658 h 662"/>
              <a:gd name="T4" fmla="*/ 0 w 766"/>
              <a:gd name="T5" fmla="*/ 662 h 662"/>
              <a:gd name="T6" fmla="*/ 216 w 766"/>
              <a:gd name="T7" fmla="*/ 628 h 662"/>
              <a:gd name="T8" fmla="*/ 389 w 766"/>
              <a:gd name="T9" fmla="*/ 539 h 662"/>
              <a:gd name="T10" fmla="*/ 515 w 766"/>
              <a:gd name="T11" fmla="*/ 419 h 662"/>
              <a:gd name="T12" fmla="*/ 617 w 766"/>
              <a:gd name="T13" fmla="*/ 278 h 662"/>
              <a:gd name="T14" fmla="*/ 766 w 766"/>
              <a:gd name="T15" fmla="*/ 0 h 662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030 w 10000"/>
              <a:gd name="connsiteY4" fmla="*/ 8680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043 w 10000"/>
              <a:gd name="connsiteY8" fmla="*/ 1883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239 w 10000"/>
              <a:gd name="connsiteY8" fmla="*/ 2019 h 10000"/>
              <a:gd name="connsiteX9" fmla="*/ 10000 w 10000"/>
              <a:gd name="connsiteY9" fmla="*/ 0 h 10000"/>
              <a:gd name="connsiteX0" fmla="*/ 10000 w 10000"/>
              <a:gd name="connsiteY0" fmla="*/ 0 h 10076"/>
              <a:gd name="connsiteX1" fmla="*/ 10000 w 10000"/>
              <a:gd name="connsiteY1" fmla="*/ 10076 h 10076"/>
              <a:gd name="connsiteX2" fmla="*/ 0 w 10000"/>
              <a:gd name="connsiteY2" fmla="*/ 10000 h 10076"/>
              <a:gd name="connsiteX3" fmla="*/ 2820 w 10000"/>
              <a:gd name="connsiteY3" fmla="*/ 9486 h 10076"/>
              <a:gd name="connsiteX4" fmla="*/ 4108 w 10000"/>
              <a:gd name="connsiteY4" fmla="*/ 8861 h 10076"/>
              <a:gd name="connsiteX5" fmla="*/ 5078 w 10000"/>
              <a:gd name="connsiteY5" fmla="*/ 8142 h 10076"/>
              <a:gd name="connsiteX6" fmla="*/ 6723 w 10000"/>
              <a:gd name="connsiteY6" fmla="*/ 6329 h 10076"/>
              <a:gd name="connsiteX7" fmla="*/ 8055 w 10000"/>
              <a:gd name="connsiteY7" fmla="*/ 4199 h 10076"/>
              <a:gd name="connsiteX8" fmla="*/ 9239 w 10000"/>
              <a:gd name="connsiteY8" fmla="*/ 2019 h 10076"/>
              <a:gd name="connsiteX9" fmla="*/ 10000 w 10000"/>
              <a:gd name="connsiteY9" fmla="*/ 0 h 1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76">
                <a:moveTo>
                  <a:pt x="10000" y="0"/>
                </a:moveTo>
                <a:lnTo>
                  <a:pt x="10000" y="10076"/>
                </a:lnTo>
                <a:lnTo>
                  <a:pt x="0" y="10000"/>
                </a:lnTo>
                <a:lnTo>
                  <a:pt x="2820" y="9486"/>
                </a:lnTo>
                <a:lnTo>
                  <a:pt x="4108" y="8861"/>
                </a:lnTo>
                <a:lnTo>
                  <a:pt x="5078" y="8142"/>
                </a:lnTo>
                <a:lnTo>
                  <a:pt x="6723" y="6329"/>
                </a:lnTo>
                <a:lnTo>
                  <a:pt x="8055" y="4199"/>
                </a:lnTo>
                <a:lnTo>
                  <a:pt x="9239" y="2019"/>
                </a:lnTo>
                <a:lnTo>
                  <a:pt x="10000" y="0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Thus, with no increase in the probability of making a Type I error (if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is true), we have reduced the probability of making a Type II error (if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is false).</a:t>
            </a:r>
            <a:endParaRPr lang="en-GB" sz="1500" b="1"/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27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74596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8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71415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8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Freeform 34"/>
          <p:cNvSpPr>
            <a:spLocks/>
          </p:cNvSpPr>
          <p:nvPr/>
        </p:nvSpPr>
        <p:spPr bwMode="auto">
          <a:xfrm>
            <a:off x="4172400" y="3366000"/>
            <a:ext cx="1398587" cy="1471612"/>
          </a:xfrm>
          <a:custGeom>
            <a:avLst/>
            <a:gdLst>
              <a:gd name="T0" fmla="*/ 881 w 881"/>
              <a:gd name="T1" fmla="*/ 0 h 927"/>
              <a:gd name="T2" fmla="*/ 881 w 881"/>
              <a:gd name="T3" fmla="*/ 922 h 927"/>
              <a:gd name="T4" fmla="*/ 0 w 881"/>
              <a:gd name="T5" fmla="*/ 927 h 927"/>
              <a:gd name="T6" fmla="*/ 248 w 881"/>
              <a:gd name="T7" fmla="*/ 879 h 927"/>
              <a:gd name="T8" fmla="*/ 443 w 881"/>
              <a:gd name="T9" fmla="*/ 765 h 927"/>
              <a:gd name="T10" fmla="*/ 593 w 881"/>
              <a:gd name="T11" fmla="*/ 582 h 927"/>
              <a:gd name="T12" fmla="*/ 707 w 881"/>
              <a:gd name="T13" fmla="*/ 387 h 927"/>
              <a:gd name="T14" fmla="*/ 881 w 881"/>
              <a:gd name="T15" fmla="*/ 0 h 927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3981 w 10000"/>
              <a:gd name="connsiteY4" fmla="*/ 8778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5922 w 10000"/>
              <a:gd name="connsiteY6" fmla="*/ 7159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024 w 10000"/>
              <a:gd name="connsiteY6" fmla="*/ 7288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9946"/>
                </a:lnTo>
                <a:lnTo>
                  <a:pt x="0" y="10000"/>
                </a:lnTo>
                <a:lnTo>
                  <a:pt x="2815" y="9482"/>
                </a:lnTo>
                <a:lnTo>
                  <a:pt x="4151" y="8940"/>
                </a:lnTo>
                <a:lnTo>
                  <a:pt x="5028" y="8252"/>
                </a:lnTo>
                <a:lnTo>
                  <a:pt x="6024" y="7288"/>
                </a:lnTo>
                <a:lnTo>
                  <a:pt x="6731" y="6278"/>
                </a:lnTo>
                <a:lnTo>
                  <a:pt x="8025" y="4175"/>
                </a:lnTo>
                <a:lnTo>
                  <a:pt x="1000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4172400" y="3783601"/>
            <a:ext cx="1216025" cy="1058912"/>
          </a:xfrm>
          <a:custGeom>
            <a:avLst/>
            <a:gdLst>
              <a:gd name="T0" fmla="*/ 766 w 766"/>
              <a:gd name="T1" fmla="*/ 0 h 662"/>
              <a:gd name="T2" fmla="*/ 766 w 766"/>
              <a:gd name="T3" fmla="*/ 658 h 662"/>
              <a:gd name="T4" fmla="*/ 0 w 766"/>
              <a:gd name="T5" fmla="*/ 662 h 662"/>
              <a:gd name="T6" fmla="*/ 216 w 766"/>
              <a:gd name="T7" fmla="*/ 628 h 662"/>
              <a:gd name="T8" fmla="*/ 389 w 766"/>
              <a:gd name="T9" fmla="*/ 539 h 662"/>
              <a:gd name="T10" fmla="*/ 515 w 766"/>
              <a:gd name="T11" fmla="*/ 419 h 662"/>
              <a:gd name="T12" fmla="*/ 617 w 766"/>
              <a:gd name="T13" fmla="*/ 278 h 662"/>
              <a:gd name="T14" fmla="*/ 766 w 766"/>
              <a:gd name="T15" fmla="*/ 0 h 662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030 w 10000"/>
              <a:gd name="connsiteY4" fmla="*/ 8680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043 w 10000"/>
              <a:gd name="connsiteY8" fmla="*/ 1883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239 w 10000"/>
              <a:gd name="connsiteY8" fmla="*/ 2019 h 10000"/>
              <a:gd name="connsiteX9" fmla="*/ 10000 w 10000"/>
              <a:gd name="connsiteY9" fmla="*/ 0 h 10000"/>
              <a:gd name="connsiteX0" fmla="*/ 10000 w 10000"/>
              <a:gd name="connsiteY0" fmla="*/ 0 h 10076"/>
              <a:gd name="connsiteX1" fmla="*/ 10000 w 10000"/>
              <a:gd name="connsiteY1" fmla="*/ 10076 h 10076"/>
              <a:gd name="connsiteX2" fmla="*/ 0 w 10000"/>
              <a:gd name="connsiteY2" fmla="*/ 10000 h 10076"/>
              <a:gd name="connsiteX3" fmla="*/ 2820 w 10000"/>
              <a:gd name="connsiteY3" fmla="*/ 9486 h 10076"/>
              <a:gd name="connsiteX4" fmla="*/ 4108 w 10000"/>
              <a:gd name="connsiteY4" fmla="*/ 8861 h 10076"/>
              <a:gd name="connsiteX5" fmla="*/ 5078 w 10000"/>
              <a:gd name="connsiteY5" fmla="*/ 8142 h 10076"/>
              <a:gd name="connsiteX6" fmla="*/ 6723 w 10000"/>
              <a:gd name="connsiteY6" fmla="*/ 6329 h 10076"/>
              <a:gd name="connsiteX7" fmla="*/ 8055 w 10000"/>
              <a:gd name="connsiteY7" fmla="*/ 4199 h 10076"/>
              <a:gd name="connsiteX8" fmla="*/ 9239 w 10000"/>
              <a:gd name="connsiteY8" fmla="*/ 2019 h 10076"/>
              <a:gd name="connsiteX9" fmla="*/ 10000 w 10000"/>
              <a:gd name="connsiteY9" fmla="*/ 0 h 1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76">
                <a:moveTo>
                  <a:pt x="10000" y="0"/>
                </a:moveTo>
                <a:lnTo>
                  <a:pt x="10000" y="10076"/>
                </a:lnTo>
                <a:lnTo>
                  <a:pt x="0" y="10000"/>
                </a:lnTo>
                <a:lnTo>
                  <a:pt x="2820" y="9486"/>
                </a:lnTo>
                <a:lnTo>
                  <a:pt x="4108" y="8861"/>
                </a:lnTo>
                <a:lnTo>
                  <a:pt x="5078" y="8142"/>
                </a:lnTo>
                <a:lnTo>
                  <a:pt x="6723" y="6329"/>
                </a:lnTo>
                <a:lnTo>
                  <a:pt x="8055" y="4199"/>
                </a:lnTo>
                <a:lnTo>
                  <a:pt x="9239" y="2019"/>
                </a:lnTo>
                <a:lnTo>
                  <a:pt x="10000" y="0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When the alternative hypothesis is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&gt;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or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1</a:t>
            </a:r>
            <a:r>
              <a:rPr lang="en-GB" sz="1500" b="1">
                <a:latin typeface="Arial" charset="0"/>
              </a:rPr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&lt;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, the more general (and more typical) case, we cannot draw this diagram.</a:t>
            </a:r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4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6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0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616321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9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4610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10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Freeform 34"/>
          <p:cNvSpPr>
            <a:spLocks/>
          </p:cNvSpPr>
          <p:nvPr/>
        </p:nvSpPr>
        <p:spPr bwMode="auto">
          <a:xfrm>
            <a:off x="4172400" y="3366000"/>
            <a:ext cx="1398587" cy="1471612"/>
          </a:xfrm>
          <a:custGeom>
            <a:avLst/>
            <a:gdLst>
              <a:gd name="T0" fmla="*/ 881 w 881"/>
              <a:gd name="T1" fmla="*/ 0 h 927"/>
              <a:gd name="T2" fmla="*/ 881 w 881"/>
              <a:gd name="T3" fmla="*/ 922 h 927"/>
              <a:gd name="T4" fmla="*/ 0 w 881"/>
              <a:gd name="T5" fmla="*/ 927 h 927"/>
              <a:gd name="T6" fmla="*/ 248 w 881"/>
              <a:gd name="T7" fmla="*/ 879 h 927"/>
              <a:gd name="T8" fmla="*/ 443 w 881"/>
              <a:gd name="T9" fmla="*/ 765 h 927"/>
              <a:gd name="T10" fmla="*/ 593 w 881"/>
              <a:gd name="T11" fmla="*/ 582 h 927"/>
              <a:gd name="T12" fmla="*/ 707 w 881"/>
              <a:gd name="T13" fmla="*/ 387 h 927"/>
              <a:gd name="T14" fmla="*/ 881 w 881"/>
              <a:gd name="T15" fmla="*/ 0 h 927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3981 w 10000"/>
              <a:gd name="connsiteY4" fmla="*/ 8778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731 w 10000"/>
              <a:gd name="connsiteY6" fmla="*/ 6278 h 10000"/>
              <a:gd name="connsiteX7" fmla="*/ 8025 w 10000"/>
              <a:gd name="connsiteY7" fmla="*/ 4175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5922 w 10000"/>
              <a:gd name="connsiteY6" fmla="*/ 7159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6 h 10000"/>
              <a:gd name="connsiteX2" fmla="*/ 0 w 10000"/>
              <a:gd name="connsiteY2" fmla="*/ 10000 h 10000"/>
              <a:gd name="connsiteX3" fmla="*/ 2815 w 10000"/>
              <a:gd name="connsiteY3" fmla="*/ 9482 h 10000"/>
              <a:gd name="connsiteX4" fmla="*/ 4151 w 10000"/>
              <a:gd name="connsiteY4" fmla="*/ 8940 h 10000"/>
              <a:gd name="connsiteX5" fmla="*/ 5028 w 10000"/>
              <a:gd name="connsiteY5" fmla="*/ 8252 h 10000"/>
              <a:gd name="connsiteX6" fmla="*/ 6024 w 10000"/>
              <a:gd name="connsiteY6" fmla="*/ 7288 h 10000"/>
              <a:gd name="connsiteX7" fmla="*/ 6731 w 10000"/>
              <a:gd name="connsiteY7" fmla="*/ 6278 h 10000"/>
              <a:gd name="connsiteX8" fmla="*/ 8025 w 10000"/>
              <a:gd name="connsiteY8" fmla="*/ 4175 h 10000"/>
              <a:gd name="connsiteX9" fmla="*/ 10000 w 10000"/>
              <a:gd name="connsiteY9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9946"/>
                </a:lnTo>
                <a:lnTo>
                  <a:pt x="0" y="10000"/>
                </a:lnTo>
                <a:lnTo>
                  <a:pt x="2815" y="9482"/>
                </a:lnTo>
                <a:lnTo>
                  <a:pt x="4151" y="8940"/>
                </a:lnTo>
                <a:lnTo>
                  <a:pt x="5028" y="8252"/>
                </a:lnTo>
                <a:lnTo>
                  <a:pt x="6024" y="7288"/>
                </a:lnTo>
                <a:lnTo>
                  <a:pt x="6731" y="6278"/>
                </a:lnTo>
                <a:lnTo>
                  <a:pt x="8025" y="4175"/>
                </a:lnTo>
                <a:lnTo>
                  <a:pt x="10000" y="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4172400" y="3783601"/>
            <a:ext cx="1216025" cy="1058912"/>
          </a:xfrm>
          <a:custGeom>
            <a:avLst/>
            <a:gdLst>
              <a:gd name="T0" fmla="*/ 766 w 766"/>
              <a:gd name="T1" fmla="*/ 0 h 662"/>
              <a:gd name="T2" fmla="*/ 766 w 766"/>
              <a:gd name="T3" fmla="*/ 658 h 662"/>
              <a:gd name="T4" fmla="*/ 0 w 766"/>
              <a:gd name="T5" fmla="*/ 662 h 662"/>
              <a:gd name="T6" fmla="*/ 216 w 766"/>
              <a:gd name="T7" fmla="*/ 628 h 662"/>
              <a:gd name="T8" fmla="*/ 389 w 766"/>
              <a:gd name="T9" fmla="*/ 539 h 662"/>
              <a:gd name="T10" fmla="*/ 515 w 766"/>
              <a:gd name="T11" fmla="*/ 419 h 662"/>
              <a:gd name="T12" fmla="*/ 617 w 766"/>
              <a:gd name="T13" fmla="*/ 278 h 662"/>
              <a:gd name="T14" fmla="*/ 766 w 766"/>
              <a:gd name="T15" fmla="*/ 0 h 662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030 w 10000"/>
              <a:gd name="connsiteY4" fmla="*/ 8680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10000 w 10000"/>
              <a:gd name="connsiteY8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043 w 10000"/>
              <a:gd name="connsiteY8" fmla="*/ 1883 h 10000"/>
              <a:gd name="connsiteX9" fmla="*/ 10000 w 10000"/>
              <a:gd name="connsiteY9" fmla="*/ 0 h 10000"/>
              <a:gd name="connsiteX0" fmla="*/ 10000 w 10000"/>
              <a:gd name="connsiteY0" fmla="*/ 0 h 10000"/>
              <a:gd name="connsiteX1" fmla="*/ 10000 w 10000"/>
              <a:gd name="connsiteY1" fmla="*/ 9940 h 10000"/>
              <a:gd name="connsiteX2" fmla="*/ 0 w 10000"/>
              <a:gd name="connsiteY2" fmla="*/ 10000 h 10000"/>
              <a:gd name="connsiteX3" fmla="*/ 2820 w 10000"/>
              <a:gd name="connsiteY3" fmla="*/ 9486 h 10000"/>
              <a:gd name="connsiteX4" fmla="*/ 4108 w 10000"/>
              <a:gd name="connsiteY4" fmla="*/ 8861 h 10000"/>
              <a:gd name="connsiteX5" fmla="*/ 5078 w 10000"/>
              <a:gd name="connsiteY5" fmla="*/ 8142 h 10000"/>
              <a:gd name="connsiteX6" fmla="*/ 6723 w 10000"/>
              <a:gd name="connsiteY6" fmla="*/ 6329 h 10000"/>
              <a:gd name="connsiteX7" fmla="*/ 8055 w 10000"/>
              <a:gd name="connsiteY7" fmla="*/ 4199 h 10000"/>
              <a:gd name="connsiteX8" fmla="*/ 9239 w 10000"/>
              <a:gd name="connsiteY8" fmla="*/ 2019 h 10000"/>
              <a:gd name="connsiteX9" fmla="*/ 10000 w 10000"/>
              <a:gd name="connsiteY9" fmla="*/ 0 h 10000"/>
              <a:gd name="connsiteX0" fmla="*/ 10000 w 10000"/>
              <a:gd name="connsiteY0" fmla="*/ 0 h 10076"/>
              <a:gd name="connsiteX1" fmla="*/ 10000 w 10000"/>
              <a:gd name="connsiteY1" fmla="*/ 10076 h 10076"/>
              <a:gd name="connsiteX2" fmla="*/ 0 w 10000"/>
              <a:gd name="connsiteY2" fmla="*/ 10000 h 10076"/>
              <a:gd name="connsiteX3" fmla="*/ 2820 w 10000"/>
              <a:gd name="connsiteY3" fmla="*/ 9486 h 10076"/>
              <a:gd name="connsiteX4" fmla="*/ 4108 w 10000"/>
              <a:gd name="connsiteY4" fmla="*/ 8861 h 10076"/>
              <a:gd name="connsiteX5" fmla="*/ 5078 w 10000"/>
              <a:gd name="connsiteY5" fmla="*/ 8142 h 10076"/>
              <a:gd name="connsiteX6" fmla="*/ 6723 w 10000"/>
              <a:gd name="connsiteY6" fmla="*/ 6329 h 10076"/>
              <a:gd name="connsiteX7" fmla="*/ 8055 w 10000"/>
              <a:gd name="connsiteY7" fmla="*/ 4199 h 10076"/>
              <a:gd name="connsiteX8" fmla="*/ 9239 w 10000"/>
              <a:gd name="connsiteY8" fmla="*/ 2019 h 10076"/>
              <a:gd name="connsiteX9" fmla="*/ 10000 w 10000"/>
              <a:gd name="connsiteY9" fmla="*/ 0 h 1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10076">
                <a:moveTo>
                  <a:pt x="10000" y="0"/>
                </a:moveTo>
                <a:lnTo>
                  <a:pt x="10000" y="10076"/>
                </a:lnTo>
                <a:lnTo>
                  <a:pt x="0" y="10000"/>
                </a:lnTo>
                <a:lnTo>
                  <a:pt x="2820" y="9486"/>
                </a:lnTo>
                <a:lnTo>
                  <a:pt x="4108" y="8861"/>
                </a:lnTo>
                <a:lnTo>
                  <a:pt x="5078" y="8142"/>
                </a:lnTo>
                <a:lnTo>
                  <a:pt x="6723" y="6329"/>
                </a:lnTo>
                <a:lnTo>
                  <a:pt x="8055" y="4199"/>
                </a:lnTo>
                <a:lnTo>
                  <a:pt x="9239" y="2019"/>
                </a:lnTo>
                <a:lnTo>
                  <a:pt x="10000" y="0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Nevertheless we can be sure that, by using a one-sided test, we are reducing the probability of making a Type II error,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happens to be false.</a:t>
            </a:r>
            <a:endParaRPr lang="en-GB" sz="1500" b="1"/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2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56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One-sided tests are often particularly useful where the analysis relates to the evaluation of treatment and effect.  Suppose that a number of units of observation receive some type of treatment and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 i="1" baseline="-25000">
                <a:latin typeface="Arial" charset="0"/>
              </a:rPr>
              <a:t>i</a:t>
            </a:r>
            <a:r>
              <a:rPr lang="en-GB" sz="1500" b="1">
                <a:latin typeface="Arial" charset="0"/>
              </a:rPr>
              <a:t> is a measure of the effect of the treatment for observation </a:t>
            </a:r>
            <a:r>
              <a:rPr lang="en-GB" sz="1500" b="1" i="1">
                <a:latin typeface="Arial" charset="0"/>
              </a:rPr>
              <a:t>i</a:t>
            </a:r>
            <a:r>
              <a:rPr lang="en-GB" sz="1500" b="1">
                <a:latin typeface="Arial" charset="0"/>
              </a:rPr>
              <a:t>.</a:t>
            </a:r>
            <a:endParaRPr lang="en-GB" sz="1500"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177323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37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≠</a:t>
            </a:r>
            <a:r>
              <a:rPr lang="en-GB" sz="1800" b="1" dirty="0" smtClean="0">
                <a:latin typeface="Arial" charset="0"/>
              </a:rPr>
              <a:t> 0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46109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38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Line 33"/>
          <p:cNvSpPr>
            <a:spLocks noChangeShapeType="1"/>
          </p:cNvSpPr>
          <p:nvPr/>
        </p:nvSpPr>
        <p:spPr bwMode="auto">
          <a:xfrm>
            <a:off x="322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Freeform 4"/>
          <p:cNvSpPr>
            <a:spLocks/>
          </p:cNvSpPr>
          <p:nvPr/>
        </p:nvSpPr>
        <p:spPr bwMode="auto">
          <a:xfrm>
            <a:off x="2455200" y="4478400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Text Box 37"/>
          <p:cNvSpPr txBox="1">
            <a:spLocks noChangeArrowheads="1"/>
          </p:cNvSpPr>
          <p:nvPr/>
        </p:nvSpPr>
        <p:spPr bwMode="auto">
          <a:xfrm>
            <a:off x="5295900" y="4987925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>
                <a:latin typeface="Arial" charset="0"/>
              </a:rPr>
              <a:t>1.96 sd</a:t>
            </a:r>
            <a:endParaRPr lang="en-GB" sz="1400" i="1">
              <a:latin typeface="Arial" charset="0"/>
            </a:endParaRPr>
          </a:p>
        </p:txBody>
      </p: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38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39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" name="Text Box 35"/>
          <p:cNvSpPr txBox="1">
            <a:spLocks noChangeArrowheads="1"/>
          </p:cNvSpPr>
          <p:nvPr/>
        </p:nvSpPr>
        <p:spPr bwMode="auto">
          <a:xfrm>
            <a:off x="1943100" y="2009775"/>
            <a:ext cx="1171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301625" y="58420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To demonstrate that the treatment did have an effect, we set up the null hypothesis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: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>
                <a:latin typeface="Arial" charset="0"/>
              </a:rPr>
              <a:t> = 0 and see if we can reject it, given the sample average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.</a:t>
            </a:r>
            <a:r>
              <a:rPr lang="en-US" sz="1500">
                <a:latin typeface="Arial" charset="0"/>
              </a:rPr>
              <a:t> </a:t>
            </a:r>
            <a:endParaRPr lang="en-GB" sz="1500"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462339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053918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Line 33"/>
          <p:cNvSpPr>
            <a:spLocks noChangeShapeType="1"/>
          </p:cNvSpPr>
          <p:nvPr/>
        </p:nvSpPr>
        <p:spPr bwMode="auto">
          <a:xfrm>
            <a:off x="322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2455200" y="4478400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37"/>
          <p:cNvSpPr txBox="1">
            <a:spLocks noChangeArrowheads="1"/>
          </p:cNvSpPr>
          <p:nvPr/>
        </p:nvSpPr>
        <p:spPr bwMode="auto">
          <a:xfrm>
            <a:off x="5295900" y="4987925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>
                <a:latin typeface="Arial" charset="0"/>
              </a:rPr>
              <a:t>1.96 sd</a:t>
            </a:r>
            <a:endParaRPr lang="en-GB" sz="1400" i="1">
              <a:latin typeface="Arial" charset="0"/>
            </a:endParaRPr>
          </a:p>
        </p:txBody>
      </p:sp>
      <p:sp>
        <p:nvSpPr>
          <p:cNvPr id="29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30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31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32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40" name="Text Box 35"/>
          <p:cNvSpPr txBox="1">
            <a:spLocks noChangeArrowheads="1"/>
          </p:cNvSpPr>
          <p:nvPr/>
        </p:nvSpPr>
        <p:spPr bwMode="auto">
          <a:xfrm>
            <a:off x="1943100" y="2009775"/>
            <a:ext cx="1171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41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≠</a:t>
            </a:r>
            <a:r>
              <a:rPr lang="en-GB" sz="1800" b="1" dirty="0" smtClean="0">
                <a:latin typeface="Arial" charset="0"/>
              </a:rPr>
              <a:t> 0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If you use a two-sided 5% significance test,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must be 1.96 standard deviations above or below 0 if you are to reject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</a:t>
            </a:r>
            <a:endParaRPr lang="en-GB" sz="1500" b="1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462339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053918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>
            <a:off x="322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Freeform 4"/>
          <p:cNvSpPr>
            <a:spLocks/>
          </p:cNvSpPr>
          <p:nvPr/>
        </p:nvSpPr>
        <p:spPr bwMode="auto">
          <a:xfrm>
            <a:off x="2455200" y="4478400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37"/>
          <p:cNvSpPr txBox="1">
            <a:spLocks noChangeArrowheads="1"/>
          </p:cNvSpPr>
          <p:nvPr/>
        </p:nvSpPr>
        <p:spPr bwMode="auto">
          <a:xfrm>
            <a:off x="5295900" y="4987925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>
                <a:latin typeface="Arial" charset="0"/>
              </a:rPr>
              <a:t>1.96 sd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5" name="Text Box 35"/>
          <p:cNvSpPr txBox="1">
            <a:spLocks noChangeArrowheads="1"/>
          </p:cNvSpPr>
          <p:nvPr/>
        </p:nvSpPr>
        <p:spPr bwMode="auto">
          <a:xfrm>
            <a:off x="1943100" y="2009775"/>
            <a:ext cx="1171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6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1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7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≠</a:t>
            </a:r>
            <a:r>
              <a:rPr lang="en-GB" sz="1800" b="1" dirty="0" smtClean="0">
                <a:latin typeface="Arial" charset="0"/>
              </a:rPr>
              <a:t> 0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74545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2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400029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5191125" y="4989600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1.65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5367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>
            <a:off x="538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However, if you can justify the use of a one-sided test, for example with </a:t>
            </a:r>
            <a:r>
              <a:rPr lang="en-GB" sz="1500" b="1" i="1" dirty="0">
                <a:latin typeface="Arial" charset="0"/>
              </a:rPr>
              <a:t>H</a:t>
            </a:r>
            <a:r>
              <a:rPr lang="en-GB" sz="1500" b="1" baseline="-25000" dirty="0">
                <a:latin typeface="Arial" charset="0"/>
              </a:rPr>
              <a:t>1</a:t>
            </a:r>
            <a:r>
              <a:rPr lang="en-GB" sz="1500" b="1" dirty="0">
                <a:latin typeface="Arial" charset="0"/>
              </a:rPr>
              <a:t>: </a:t>
            </a:r>
            <a:r>
              <a:rPr lang="en-GB" sz="1500" b="1" i="1" dirty="0">
                <a:latin typeface="Symbol" pitchFamily="18" charset="2"/>
              </a:rPr>
              <a:t>m</a:t>
            </a:r>
            <a:r>
              <a:rPr lang="en-GB" sz="1500" b="1" dirty="0">
                <a:latin typeface="Arial" charset="0"/>
              </a:rPr>
              <a:t> &gt; 0, your estimate </a:t>
            </a:r>
            <a:r>
              <a:rPr lang="en-GB" sz="1500" b="1" dirty="0" smtClean="0">
                <a:latin typeface="Arial" charset="0"/>
              </a:rPr>
              <a:t>has </a:t>
            </a:r>
            <a:r>
              <a:rPr lang="en-GB" sz="1500" b="1" dirty="0">
                <a:latin typeface="Arial" charset="0"/>
              </a:rPr>
              <a:t>to </a:t>
            </a:r>
            <a:r>
              <a:rPr lang="en-GB" sz="1500" b="1" dirty="0" smtClean="0">
                <a:latin typeface="Arial" charset="0"/>
              </a:rPr>
              <a:t>be only </a:t>
            </a:r>
            <a:r>
              <a:rPr lang="en-GB" sz="1500" b="1" dirty="0">
                <a:latin typeface="Arial" charset="0"/>
              </a:rPr>
              <a:t>1.65 standard deviations above 0.</a:t>
            </a:r>
            <a:endParaRPr lang="en-GB" sz="1500" b="1" dirty="0"/>
          </a:p>
        </p:txBody>
      </p:sp>
      <p:sp>
        <p:nvSpPr>
          <p:cNvPr id="6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4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27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021937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801311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5191125" y="4989600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1.65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5367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>
            <a:off x="538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This makes it easier to reject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and thereby demonstrate that the treatment has had a significant effect.</a:t>
            </a:r>
            <a:endParaRPr lang="en-GB" sz="1500" b="1"/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55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765905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9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944007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9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5191125" y="4989600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1.65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5367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>
            <a:off x="538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Throughout this sequence, it has been assumed that the standard deviation of the distribution of </a:t>
            </a:r>
            <a:r>
              <a:rPr lang="en-GB" sz="1500" b="1" i="1">
                <a:latin typeface="Arial" charset="0"/>
              </a:rPr>
              <a:t>b</a:t>
            </a:r>
            <a:r>
              <a:rPr lang="en-GB" sz="1500" b="1" baseline="-25000">
                <a:latin typeface="Arial" charset="0"/>
              </a:rPr>
              <a:t>2</a:t>
            </a:r>
            <a:r>
              <a:rPr lang="en-GB" sz="1500" b="1" i="1">
                <a:latin typeface="Arial" charset="0"/>
              </a:rPr>
              <a:t> </a:t>
            </a:r>
            <a:r>
              <a:rPr lang="en-GB" sz="1500" b="1">
                <a:latin typeface="Arial" charset="0"/>
              </a:rPr>
              <a:t>is known, and the normal distribution has been used in the diagrams.</a:t>
            </a:r>
            <a:endParaRPr lang="en-GB" sz="1500" b="1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07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  <a:latin typeface="Arial" charset="0"/>
              </a:rPr>
              <a:t>3</a:t>
            </a:r>
            <a:endParaRPr lang="en-US" sz="100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2192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An example of this situation is where </a:t>
            </a:r>
            <a:r>
              <a:rPr lang="en-GB" sz="1500" b="1" dirty="0" smtClean="0">
                <a:latin typeface="Arial" charset="0"/>
              </a:rPr>
              <a:t>you are selling computer accessories and among your products there </a:t>
            </a:r>
            <a:r>
              <a:rPr lang="en-GB" sz="1500" b="1" dirty="0">
                <a:latin typeface="Arial" charset="0"/>
              </a:rPr>
              <a:t>are two types of removable lap-top batteries: regular </a:t>
            </a:r>
            <a:r>
              <a:rPr lang="en-GB" sz="1500" b="1" dirty="0" smtClean="0">
                <a:latin typeface="Arial" charset="0"/>
              </a:rPr>
              <a:t>(average charge duration </a:t>
            </a:r>
            <a:r>
              <a:rPr lang="en-GB" sz="1500" b="1" i="1" dirty="0" smtClean="0">
                <a:latin typeface="Symbol" pitchFamily="18" charset="2"/>
              </a:rPr>
              <a:t>m</a:t>
            </a:r>
            <a:r>
              <a:rPr lang="en-GB" sz="1500" b="1" baseline="-25000" dirty="0" smtClean="0">
                <a:latin typeface="Arial" charset="0"/>
              </a:rPr>
              <a:t>0</a:t>
            </a:r>
            <a:r>
              <a:rPr lang="en-GB" sz="1500" b="1" dirty="0" smtClean="0">
                <a:latin typeface="Arial" charset="0"/>
              </a:rPr>
              <a:t>) and </a:t>
            </a:r>
            <a:r>
              <a:rPr lang="en-GB" sz="1500" b="1" dirty="0">
                <a:latin typeface="Arial" charset="0"/>
              </a:rPr>
              <a:t>long life (average charge duration </a:t>
            </a:r>
            <a:r>
              <a:rPr lang="en-GB" sz="1500" b="1" i="1" dirty="0" smtClean="0">
                <a:latin typeface="Symbol" pitchFamily="18" charset="2"/>
              </a:rPr>
              <a:t>m</a:t>
            </a:r>
            <a:r>
              <a:rPr lang="en-GB" sz="1500" b="1" baseline="-25000" dirty="0" smtClean="0">
                <a:latin typeface="Arial" charset="0"/>
              </a:rPr>
              <a:t>1</a:t>
            </a:r>
            <a:r>
              <a:rPr lang="en-GB" sz="1500" b="1" dirty="0" smtClean="0">
                <a:latin typeface="Arial" charset="0"/>
              </a:rPr>
              <a:t>).</a:t>
            </a:r>
            <a:endParaRPr lang="en-GB" sz="1500" b="1" dirty="0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4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94139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9968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4701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4589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5191125" y="4989600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1.65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5367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>
            <a:off x="538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In practice, of course, the standard deviation has to be estimated as the standard error, and the </a:t>
            </a:r>
            <a:r>
              <a:rPr lang="en-GB" sz="1500" b="1" i="1">
                <a:latin typeface="Arial" charset="0"/>
              </a:rPr>
              <a:t>t</a:t>
            </a:r>
            <a:r>
              <a:rPr lang="en-GB" sz="1500" b="1">
                <a:latin typeface="Arial" charset="0"/>
              </a:rPr>
              <a:t> distribution is the relevant distribution.  However, the logic is exactly the same.</a:t>
            </a:r>
            <a:endParaRPr lang="en-GB" sz="1500" b="1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79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40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579517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4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123506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5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5191125" y="4989600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1.65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5367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>
            <a:off x="538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At any given significance level, the critical value of </a:t>
            </a:r>
            <a:r>
              <a:rPr lang="en-GB" sz="1500" b="1" i="1">
                <a:latin typeface="Arial" charset="0"/>
              </a:rPr>
              <a:t>t</a:t>
            </a:r>
            <a:r>
              <a:rPr lang="en-GB" sz="1500" b="1">
                <a:latin typeface="Arial" charset="0"/>
              </a:rPr>
              <a:t> for a one-sided test is lower than that for a two-sided test.</a:t>
            </a:r>
            <a:endParaRPr lang="en-GB" sz="1500" b="1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28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41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268409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149159"/>
              </p:ext>
            </p:extLst>
          </p:nvPr>
        </p:nvGraphicFramePr>
        <p:xfrm>
          <a:off x="8345488" y="4924425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4425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12"/>
          <p:cNvSpPr>
            <a:spLocks noChangeShapeType="1"/>
          </p:cNvSpPr>
          <p:nvPr/>
        </p:nvSpPr>
        <p:spPr bwMode="auto">
          <a:xfrm>
            <a:off x="559593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343400" y="4938713"/>
            <a:ext cx="385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18"/>
          <p:cNvSpPr>
            <a:spLocks noChangeShapeType="1"/>
          </p:cNvSpPr>
          <p:nvPr/>
        </p:nvSpPr>
        <p:spPr bwMode="auto">
          <a:xfrm>
            <a:off x="4403725" y="471011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9"/>
          <p:cNvSpPr>
            <a:spLocks noChangeShapeType="1"/>
          </p:cNvSpPr>
          <p:nvPr/>
        </p:nvSpPr>
        <p:spPr bwMode="auto">
          <a:xfrm>
            <a:off x="500697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3798888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3197225" y="476567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8"/>
          <p:cNvSpPr txBox="1">
            <a:spLocks noChangeArrowheads="1"/>
          </p:cNvSpPr>
          <p:nvPr/>
        </p:nvSpPr>
        <p:spPr bwMode="auto">
          <a:xfrm>
            <a:off x="2867025" y="4987925"/>
            <a:ext cx="7016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–</a:t>
            </a:r>
            <a:r>
              <a:rPr lang="en-GB" sz="1400" b="1" dirty="0" smtClean="0">
                <a:latin typeface="Arial" charset="0"/>
              </a:rPr>
              <a:t>1.96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5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9" name="Text Box 34"/>
          <p:cNvSpPr txBox="1">
            <a:spLocks noChangeArrowheads="1"/>
          </p:cNvSpPr>
          <p:nvPr/>
        </p:nvSpPr>
        <p:spPr bwMode="auto">
          <a:xfrm>
            <a:off x="5753100" y="2009775"/>
            <a:ext cx="13239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5191125" y="4989600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dirty="0">
                <a:latin typeface="Arial" charset="0"/>
              </a:rPr>
              <a:t>1.65 </a:t>
            </a:r>
            <a:r>
              <a:rPr lang="en-GB" sz="1400" b="1" dirty="0" err="1">
                <a:latin typeface="Arial" charset="0"/>
              </a:rPr>
              <a:t>sd</a:t>
            </a:r>
            <a:endParaRPr lang="en-GB" sz="1400" i="1" dirty="0">
              <a:latin typeface="Arial" charset="0"/>
            </a:endParaRPr>
          </a:p>
        </p:txBody>
      </p:sp>
      <p:sp>
        <p:nvSpPr>
          <p:cNvPr id="65" name="Freeform 31"/>
          <p:cNvSpPr>
            <a:spLocks/>
          </p:cNvSpPr>
          <p:nvPr/>
        </p:nvSpPr>
        <p:spPr bwMode="auto">
          <a:xfrm>
            <a:off x="5367600" y="4233600"/>
            <a:ext cx="966787" cy="601662"/>
          </a:xfrm>
          <a:custGeom>
            <a:avLst/>
            <a:gdLst>
              <a:gd name="T0" fmla="*/ 0 w 609"/>
              <a:gd name="T1" fmla="*/ 0 h 379"/>
              <a:gd name="T2" fmla="*/ 0 w 609"/>
              <a:gd name="T3" fmla="*/ 377 h 379"/>
              <a:gd name="T4" fmla="*/ 609 w 609"/>
              <a:gd name="T5" fmla="*/ 379 h 379"/>
              <a:gd name="T6" fmla="*/ 384 w 609"/>
              <a:gd name="T7" fmla="*/ 331 h 379"/>
              <a:gd name="T8" fmla="*/ 305 w 609"/>
              <a:gd name="T9" fmla="*/ 300 h 379"/>
              <a:gd name="T10" fmla="*/ 204 w 609"/>
              <a:gd name="T11" fmla="*/ 237 h 379"/>
              <a:gd name="T12" fmla="*/ 118 w 609"/>
              <a:gd name="T13" fmla="*/ 160 h 379"/>
              <a:gd name="T14" fmla="*/ 0 w 609"/>
              <a:gd name="T15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9" h="379">
                <a:moveTo>
                  <a:pt x="0" y="0"/>
                </a:moveTo>
                <a:lnTo>
                  <a:pt x="0" y="377"/>
                </a:lnTo>
                <a:lnTo>
                  <a:pt x="609" y="379"/>
                </a:lnTo>
                <a:lnTo>
                  <a:pt x="384" y="331"/>
                </a:lnTo>
                <a:lnTo>
                  <a:pt x="305" y="300"/>
                </a:lnTo>
                <a:lnTo>
                  <a:pt x="204" y="237"/>
                </a:lnTo>
                <a:lnTo>
                  <a:pt x="118" y="16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Line 32"/>
          <p:cNvSpPr>
            <a:spLocks noChangeShapeType="1"/>
          </p:cNvSpPr>
          <p:nvPr/>
        </p:nvSpPr>
        <p:spPr bwMode="auto">
          <a:xfrm>
            <a:off x="53820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5569200" y="2023200"/>
            <a:ext cx="0" cy="28162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3"/>
          <p:cNvSpPr>
            <a:spLocks/>
          </p:cNvSpPr>
          <p:nvPr/>
        </p:nvSpPr>
        <p:spPr bwMode="auto">
          <a:xfrm>
            <a:off x="5572800" y="4478400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962000" y="2541600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3438525" y="2009775"/>
            <a:ext cx="2057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do not reject </a:t>
            </a:r>
            <a:r>
              <a:rPr lang="en-GB" sz="1800" b="1" i="1" dirty="0">
                <a:latin typeface="Arial" charset="0"/>
              </a:rPr>
              <a:t>H</a:t>
            </a:r>
            <a:r>
              <a:rPr lang="en-GB" sz="1800" b="1" baseline="-25000" dirty="0">
                <a:latin typeface="Arial" charset="0"/>
              </a:rPr>
              <a:t>0</a:t>
            </a:r>
            <a:endParaRPr lang="en-GB" sz="900" dirty="0">
              <a:latin typeface="Arial" charset="0"/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Hence, if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 is false, the risk of not rejecting it, thereby making a Type II error, is smaller.</a:t>
            </a:r>
            <a:endParaRPr lang="en-GB" sz="1500" b="1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4143375" y="1027500"/>
            <a:ext cx="38628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Text Box 47"/>
          <p:cNvSpPr txBox="1">
            <a:spLocks noChangeArrowheads="1"/>
          </p:cNvSpPr>
          <p:nvPr/>
        </p:nvSpPr>
        <p:spPr bwMode="auto">
          <a:xfrm>
            <a:off x="4210051" y="1082675"/>
            <a:ext cx="3810000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0</a:t>
            </a:r>
            <a:endParaRPr lang="en-GB" sz="1800" b="1" baseline="-25000" dirty="0">
              <a:latin typeface="Arial" charset="0"/>
            </a:endParaRP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&gt; 0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3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400" b="1" dirty="0">
                <a:solidFill>
                  <a:schemeClr val="bg1"/>
                </a:solidFill>
                <a:latin typeface="Arial" charset="0"/>
              </a:rPr>
              <a:t>Copyright Christopher Dougherty </a:t>
            </a:r>
            <a:r>
              <a:rPr lang="en-GB" sz="1400" b="1" dirty="0" smtClean="0">
                <a:solidFill>
                  <a:schemeClr val="bg1"/>
                </a:solidFill>
                <a:latin typeface="Arial" charset="0"/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 </a:t>
            </a: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The content of this slideshow comes from Section R.13 of C. Dougherty, </a:t>
            </a:r>
            <a:r>
              <a:rPr lang="en-GB" sz="1200" b="1" i="1" dirty="0">
                <a:solidFill>
                  <a:schemeClr val="bg1"/>
                </a:solidFill>
                <a:latin typeface="Arial" charset="0"/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fifth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2016,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latin typeface="Arial" charset="0"/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who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EC2020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  <a:hlinkClick r:id="rId4" action="ppaction://hlinkfile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.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endParaRPr lang="en-GB" sz="12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8248650" y="6553200"/>
            <a:ext cx="819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2015.12.17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  <a:latin typeface="Arial" charset="0"/>
              </a:rPr>
              <a:t>4</a:t>
            </a:r>
            <a:endParaRPr lang="en-US" sz="100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3216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You have been sent an unmarked shipment and you take a sample and see how long they last.  Your null hypothesis is that they are regular batteries.</a:t>
            </a:r>
            <a:endParaRPr lang="en-GB" sz="1500" b="1" dirty="0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8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4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4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941392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5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9968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5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0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  <a:latin typeface="Arial" charset="0"/>
              </a:rPr>
              <a:t>5</a:t>
            </a:r>
            <a:endParaRPr lang="en-US" sz="100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4240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Suppose that the sample outcome is as shown.  You would not reject the null hypothesis because the sample estimate lies within the acceptance region for </a:t>
            </a:r>
            <a:r>
              <a:rPr lang="en-GB" sz="1500" b="1" i="1">
                <a:latin typeface="Arial" charset="0"/>
              </a:rPr>
              <a:t>H</a:t>
            </a:r>
            <a:r>
              <a:rPr lang="en-GB" sz="1500" b="1" baseline="-25000">
                <a:latin typeface="Arial" charset="0"/>
              </a:rPr>
              <a:t>0</a:t>
            </a:r>
            <a:r>
              <a:rPr lang="en-GB" sz="1500" b="1">
                <a:latin typeface="Arial" charset="0"/>
              </a:rPr>
              <a:t>.</a:t>
            </a:r>
            <a:endParaRPr lang="en-GB" sz="1500" b="1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67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9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0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2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73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75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6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7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8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80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1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83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84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872439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1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130194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2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" name="Oval 33"/>
          <p:cNvSpPr>
            <a:spLocks noChangeAspect="1" noChangeArrowheads="1"/>
          </p:cNvSpPr>
          <p:nvPr/>
        </p:nvSpPr>
        <p:spPr bwMode="auto">
          <a:xfrm>
            <a:off x="47052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5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96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97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8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1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  <a:latin typeface="Arial" charset="0"/>
              </a:rPr>
              <a:t>6</a:t>
            </a:r>
            <a:endParaRPr lang="en-US" sz="100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5265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Here you would reject the null hypothesis and conclude that the shipment was of long life batteries.</a:t>
            </a:r>
            <a:endParaRPr lang="en-GB" sz="1500" b="1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39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5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2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5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872439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6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130194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7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Oval 34"/>
          <p:cNvSpPr>
            <a:spLocks noChangeAspect="1" noChangeArrowheads="1"/>
          </p:cNvSpPr>
          <p:nvPr/>
        </p:nvSpPr>
        <p:spPr bwMode="auto">
          <a:xfrm>
            <a:off x="5778000" y="47592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7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0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  <a:latin typeface="Arial" charset="0"/>
              </a:rPr>
              <a:t>7</a:t>
            </a:r>
            <a:endParaRPr lang="en-US" sz="100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6289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Here you would stay with the null hypothesis.</a:t>
            </a:r>
            <a:endParaRPr lang="en-GB" sz="1500" b="1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37355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8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373469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9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0" name="Oval 34"/>
          <p:cNvSpPr>
            <a:spLocks noChangeAspect="1" noChangeArrowheads="1"/>
          </p:cNvSpPr>
          <p:nvPr/>
        </p:nvSpPr>
        <p:spPr bwMode="auto">
          <a:xfrm>
            <a:off x="34848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1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496800" y="762000"/>
            <a:ext cx="8296275" cy="46505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  <a:latin typeface="Arial" charset="0"/>
              </a:rPr>
              <a:t>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ONE-SIDED </a:t>
            </a:r>
            <a:r>
              <a:rPr lang="en-GB" sz="1800" b="1" i="1" dirty="0">
                <a:latin typeface="Arial" charset="0"/>
              </a:rPr>
              <a:t>t</a:t>
            </a:r>
            <a:r>
              <a:rPr lang="en-GB" sz="1800" b="1" dirty="0">
                <a:latin typeface="Arial" charset="0"/>
              </a:rPr>
              <a:t> TESTS</a:t>
            </a:r>
            <a:endParaRPr lang="en-GB" sz="1600" dirty="0"/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5572125" y="4481513"/>
            <a:ext cx="787400" cy="357187"/>
          </a:xfrm>
          <a:custGeom>
            <a:avLst/>
            <a:gdLst>
              <a:gd name="T0" fmla="*/ 0 w 496"/>
              <a:gd name="T1" fmla="*/ 0 h 225"/>
              <a:gd name="T2" fmla="*/ 1 w 496"/>
              <a:gd name="T3" fmla="*/ 224 h 225"/>
              <a:gd name="T4" fmla="*/ 496 w 496"/>
              <a:gd name="T5" fmla="*/ 225 h 225"/>
              <a:gd name="T6" fmla="*/ 303 w 496"/>
              <a:gd name="T7" fmla="*/ 188 h 225"/>
              <a:gd name="T8" fmla="*/ 250 w 496"/>
              <a:gd name="T9" fmla="*/ 174 h 225"/>
              <a:gd name="T10" fmla="*/ 170 w 496"/>
              <a:gd name="T11" fmla="*/ 138 h 225"/>
              <a:gd name="T12" fmla="*/ 97 w 496"/>
              <a:gd name="T13" fmla="*/ 93 h 225"/>
              <a:gd name="T14" fmla="*/ 0 w 496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6" h="225">
                <a:moveTo>
                  <a:pt x="0" y="0"/>
                </a:moveTo>
                <a:lnTo>
                  <a:pt x="1" y="224"/>
                </a:lnTo>
                <a:lnTo>
                  <a:pt x="496" y="225"/>
                </a:lnTo>
                <a:lnTo>
                  <a:pt x="303" y="188"/>
                </a:lnTo>
                <a:lnTo>
                  <a:pt x="250" y="174"/>
                </a:lnTo>
                <a:lnTo>
                  <a:pt x="170" y="138"/>
                </a:lnTo>
                <a:lnTo>
                  <a:pt x="97" y="93"/>
                </a:lnTo>
                <a:lnTo>
                  <a:pt x="0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Freeform 2"/>
          <p:cNvSpPr>
            <a:spLocks/>
          </p:cNvSpPr>
          <p:nvPr/>
        </p:nvSpPr>
        <p:spPr bwMode="auto">
          <a:xfrm>
            <a:off x="2447925" y="4481513"/>
            <a:ext cx="768350" cy="357187"/>
          </a:xfrm>
          <a:custGeom>
            <a:avLst/>
            <a:gdLst>
              <a:gd name="T0" fmla="*/ 483 w 484"/>
              <a:gd name="T1" fmla="*/ 0 h 225"/>
              <a:gd name="T2" fmla="*/ 484 w 484"/>
              <a:gd name="T3" fmla="*/ 224 h 225"/>
              <a:gd name="T4" fmla="*/ 0 w 484"/>
              <a:gd name="T5" fmla="*/ 225 h 225"/>
              <a:gd name="T6" fmla="*/ 189 w 484"/>
              <a:gd name="T7" fmla="*/ 188 h 225"/>
              <a:gd name="T8" fmla="*/ 241 w 484"/>
              <a:gd name="T9" fmla="*/ 174 h 225"/>
              <a:gd name="T10" fmla="*/ 319 w 484"/>
              <a:gd name="T11" fmla="*/ 138 h 225"/>
              <a:gd name="T12" fmla="*/ 390 w 484"/>
              <a:gd name="T13" fmla="*/ 93 h 225"/>
              <a:gd name="T14" fmla="*/ 483 w 484"/>
              <a:gd name="T1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25">
                <a:moveTo>
                  <a:pt x="483" y="0"/>
                </a:moveTo>
                <a:lnTo>
                  <a:pt x="484" y="224"/>
                </a:lnTo>
                <a:lnTo>
                  <a:pt x="0" y="225"/>
                </a:lnTo>
                <a:lnTo>
                  <a:pt x="189" y="188"/>
                </a:lnTo>
                <a:lnTo>
                  <a:pt x="241" y="174"/>
                </a:lnTo>
                <a:lnTo>
                  <a:pt x="319" y="138"/>
                </a:lnTo>
                <a:lnTo>
                  <a:pt x="390" y="93"/>
                </a:lnTo>
                <a:lnTo>
                  <a:pt x="483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3713163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971550" y="17145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61436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6070600" y="49577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endParaRPr lang="en-GB" sz="1400" i="1">
              <a:latin typeface="Arial" charset="0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559593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4319588" y="4957763"/>
            <a:ext cx="385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endParaRPr lang="en-GB" sz="1400" i="1">
              <a:latin typeface="Arial" charset="0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957600" y="4838700"/>
            <a:ext cx="763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Freeform 23"/>
          <p:cNvSpPr>
            <a:spLocks/>
          </p:cNvSpPr>
          <p:nvPr/>
        </p:nvSpPr>
        <p:spPr bwMode="auto">
          <a:xfrm>
            <a:off x="1962150" y="25447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Line 26"/>
          <p:cNvSpPr>
            <a:spLocks noChangeShapeType="1"/>
          </p:cNvSpPr>
          <p:nvPr/>
        </p:nvSpPr>
        <p:spPr bwMode="auto">
          <a:xfrm>
            <a:off x="4403725" y="4729163"/>
            <a:ext cx="0" cy="109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Line 27"/>
          <p:cNvSpPr>
            <a:spLocks noChangeShapeType="1"/>
          </p:cNvSpPr>
          <p:nvPr/>
        </p:nvSpPr>
        <p:spPr bwMode="auto">
          <a:xfrm>
            <a:off x="500697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727575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</a:rPr>
              <a:t>+sd</a:t>
            </a:r>
            <a:endParaRPr lang="en-GB" sz="1400" i="1">
              <a:latin typeface="Arial" charset="0"/>
            </a:endParaRPr>
          </a:p>
        </p:txBody>
      </p:sp>
      <p:sp>
        <p:nvSpPr>
          <p:cNvPr id="56" name="Line 29"/>
          <p:cNvSpPr>
            <a:spLocks noChangeShapeType="1"/>
          </p:cNvSpPr>
          <p:nvPr/>
        </p:nvSpPr>
        <p:spPr bwMode="auto">
          <a:xfrm>
            <a:off x="3798888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Line 30"/>
          <p:cNvSpPr>
            <a:spLocks noChangeShapeType="1"/>
          </p:cNvSpPr>
          <p:nvPr/>
        </p:nvSpPr>
        <p:spPr bwMode="auto">
          <a:xfrm>
            <a:off x="3197225" y="47847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33"/>
          <p:cNvSpPr txBox="1">
            <a:spLocks noChangeArrowheads="1"/>
          </p:cNvSpPr>
          <p:nvPr/>
        </p:nvSpPr>
        <p:spPr bwMode="auto">
          <a:xfrm>
            <a:off x="35623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–s</a:t>
            </a:r>
            <a:r>
              <a:rPr lang="en-GB" sz="1400" b="1">
                <a:latin typeface="Arial" charset="0"/>
              </a:rPr>
              <a:t>d</a:t>
            </a:r>
            <a:endParaRPr lang="en-GB" sz="1400" i="1">
              <a:latin typeface="Arial" charset="0"/>
            </a:endParaRPr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2876550" y="49577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0</a:t>
            </a:r>
            <a:r>
              <a:rPr lang="en-GB" sz="1400" b="1">
                <a:latin typeface="Arial" charset="0"/>
                <a:cs typeface="Arial" charset="0"/>
              </a:rPr>
              <a:t>–</a:t>
            </a:r>
            <a:r>
              <a:rPr lang="en-GB" sz="1400" b="1">
                <a:latin typeface="Arial" charset="0"/>
              </a:rPr>
              <a:t>2sd</a:t>
            </a:r>
            <a:endParaRPr lang="en-GB" sz="1400" i="1">
              <a:latin typeface="Arial" charset="0"/>
            </a:endParaRPr>
          </a:p>
        </p:txBody>
      </p:sp>
      <p:sp>
        <p:nvSpPr>
          <p:cNvPr id="60" name="Text Box 61"/>
          <p:cNvSpPr txBox="1">
            <a:spLocks noChangeArrowheads="1"/>
          </p:cNvSpPr>
          <p:nvPr/>
        </p:nvSpPr>
        <p:spPr bwMode="auto">
          <a:xfrm>
            <a:off x="5314950" y="4957763"/>
            <a:ext cx="701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b="1" i="1">
                <a:latin typeface="Symbol" pitchFamily="18" charset="2"/>
              </a:rPr>
              <a:t>m</a:t>
            </a:r>
            <a:r>
              <a:rPr lang="en-GB" sz="1400" b="1" baseline="-25000">
                <a:latin typeface="Arial" charset="0"/>
              </a:rPr>
              <a:t>1</a:t>
            </a:r>
            <a:r>
              <a:rPr lang="en-GB" sz="1400" b="1">
                <a:latin typeface="Arial" charset="0"/>
              </a:rPr>
              <a:t>+2sd</a:t>
            </a:r>
            <a:endParaRPr lang="en-GB" sz="1400" i="1">
              <a:latin typeface="Arial" charset="0"/>
            </a:endParaRPr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78648"/>
              </p:ext>
            </p:extLst>
          </p:nvPr>
        </p:nvGraphicFramePr>
        <p:xfrm>
          <a:off x="763588" y="1409700"/>
          <a:ext cx="445500" cy="27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0" name="Equation" r:id="rId3" imgW="495000" imgH="304560" progId="Equation.3">
                  <p:embed/>
                </p:oleObj>
              </mc:Choice>
              <mc:Fallback>
                <p:oleObj name="Equation" r:id="rId3" imgW="49500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409700"/>
                        <a:ext cx="445500" cy="27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484077"/>
              </p:ext>
            </p:extLst>
          </p:nvPr>
        </p:nvGraphicFramePr>
        <p:xfrm>
          <a:off x="8345488" y="4923900"/>
          <a:ext cx="21748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1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5488" y="4923900"/>
                        <a:ext cx="217487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2162175" y="42084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7" name="Text Box 41"/>
          <p:cNvSpPr txBox="1">
            <a:spLocks noChangeArrowheads="1"/>
          </p:cNvSpPr>
          <p:nvPr/>
        </p:nvSpPr>
        <p:spPr bwMode="auto">
          <a:xfrm>
            <a:off x="6110288" y="4207125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2.5%</a:t>
            </a:r>
            <a:endParaRPr lang="en-GB" sz="1400" dirty="0">
              <a:latin typeface="Arial" charset="0"/>
            </a:endParaRPr>
          </a:p>
        </p:txBody>
      </p:sp>
      <p:sp>
        <p:nvSpPr>
          <p:cNvPr id="68" name="Line 63"/>
          <p:cNvSpPr>
            <a:spLocks noChangeAspect="1" noChangeShapeType="1"/>
          </p:cNvSpPr>
          <p:nvPr/>
        </p:nvSpPr>
        <p:spPr bwMode="auto">
          <a:xfrm>
            <a:off x="2608263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9" name="Line 63"/>
          <p:cNvSpPr>
            <a:spLocks noChangeAspect="1" noChangeShapeType="1"/>
          </p:cNvSpPr>
          <p:nvPr/>
        </p:nvSpPr>
        <p:spPr bwMode="auto">
          <a:xfrm flipH="1">
            <a:off x="5894388" y="4470400"/>
            <a:ext cx="287471" cy="21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A sample outcome </a:t>
            </a:r>
            <a:r>
              <a:rPr lang="en-GB" sz="1500" b="1" dirty="0" smtClean="0">
                <a:latin typeface="Arial" charset="0"/>
              </a:rPr>
              <a:t>such as </a:t>
            </a:r>
            <a:r>
              <a:rPr lang="en-GB" sz="1500" b="1" dirty="0">
                <a:latin typeface="Arial" charset="0"/>
              </a:rPr>
              <a:t>this one gives rise to a serious problem.  It lies in the rejection region for </a:t>
            </a:r>
            <a:r>
              <a:rPr lang="en-GB" sz="1500" b="1" i="1" dirty="0">
                <a:latin typeface="Arial" charset="0"/>
              </a:rPr>
              <a:t>H</a:t>
            </a:r>
            <a:r>
              <a:rPr lang="en-GB" sz="1500" b="1" baseline="-25000" dirty="0">
                <a:latin typeface="Arial" charset="0"/>
              </a:rPr>
              <a:t>0</a:t>
            </a:r>
            <a:r>
              <a:rPr lang="en-GB" sz="1500" b="1" dirty="0">
                <a:latin typeface="Arial" charset="0"/>
              </a:rPr>
              <a:t>, so our first impulse would be to reject </a:t>
            </a:r>
            <a:r>
              <a:rPr lang="en-GB" sz="1500" b="1" i="1" dirty="0">
                <a:latin typeface="Arial" charset="0"/>
              </a:rPr>
              <a:t>H</a:t>
            </a:r>
            <a:r>
              <a:rPr lang="en-GB" sz="1500" b="1" baseline="-25000" dirty="0">
                <a:latin typeface="Arial" charset="0"/>
              </a:rPr>
              <a:t>0</a:t>
            </a:r>
            <a:r>
              <a:rPr lang="en-GB" sz="1500" b="1" dirty="0">
                <a:latin typeface="Arial" charset="0"/>
              </a:rPr>
              <a:t>.</a:t>
            </a:r>
            <a:endParaRPr lang="en-GB" sz="1500" b="1" dirty="0"/>
          </a:p>
        </p:txBody>
      </p:sp>
      <p:sp>
        <p:nvSpPr>
          <p:cNvPr id="39" name="Oval 34"/>
          <p:cNvSpPr>
            <a:spLocks noChangeAspect="1" noChangeArrowheads="1"/>
          </p:cNvSpPr>
          <p:nvPr/>
        </p:nvSpPr>
        <p:spPr bwMode="auto">
          <a:xfrm>
            <a:off x="2952000" y="4759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3362325" y="1151325"/>
            <a:ext cx="4000500" cy="8298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5" name="Text Box 47"/>
          <p:cNvSpPr txBox="1">
            <a:spLocks noChangeArrowheads="1"/>
          </p:cNvSpPr>
          <p:nvPr/>
        </p:nvSpPr>
        <p:spPr bwMode="auto">
          <a:xfrm>
            <a:off x="3429000" y="1206500"/>
            <a:ext cx="4010025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289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null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0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=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baseline="-25000" dirty="0">
                <a:latin typeface="Arial" charset="0"/>
              </a:rPr>
              <a:t>0</a:t>
            </a:r>
          </a:p>
          <a:p>
            <a:pPr>
              <a:spcBef>
                <a:spcPts val="300"/>
              </a:spcBef>
            </a:pPr>
            <a:r>
              <a:rPr lang="en-GB" sz="1800" b="1" dirty="0">
                <a:latin typeface="Arial" charset="0"/>
              </a:rPr>
              <a:t>alternative hypothesis:	</a:t>
            </a:r>
            <a:r>
              <a:rPr lang="en-GB" sz="1800" b="1" i="1" dirty="0" smtClean="0">
                <a:latin typeface="Arial" charset="0"/>
              </a:rPr>
              <a:t>H</a:t>
            </a:r>
            <a:r>
              <a:rPr lang="en-GB" sz="1800" b="1" baseline="-25000" dirty="0" smtClean="0">
                <a:latin typeface="Arial" charset="0"/>
              </a:rPr>
              <a:t>1</a:t>
            </a:r>
            <a:r>
              <a:rPr lang="en-GB" sz="1800" b="1" dirty="0" smtClean="0">
                <a:latin typeface="Arial" charset="0"/>
              </a:rPr>
              <a:t>: </a:t>
            </a: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dirty="0">
                <a:latin typeface="Arial" charset="0"/>
              </a:rPr>
              <a:t> =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baseline="-25000" dirty="0" smtClean="0">
                <a:latin typeface="Arial" charset="0"/>
              </a:rPr>
              <a:t>1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88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05502A7-D5F1-4A56-B739-98D1D3E70BFF}"/>
</file>

<file path=customXml/itemProps2.xml><?xml version="1.0" encoding="utf-8"?>
<ds:datastoreItem xmlns:ds="http://schemas.openxmlformats.org/officeDocument/2006/customXml" ds:itemID="{2F958A85-45BE-43AB-B735-73F21C7281B6}"/>
</file>

<file path=customXml/itemProps3.xml><?xml version="1.0" encoding="utf-8"?>
<ds:datastoreItem xmlns:ds="http://schemas.openxmlformats.org/officeDocument/2006/customXml" ds:itemID="{93943394-097C-430A-904C-8A3EABDC79B6}"/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2093</Words>
  <Application>Microsoft Office PowerPoint</Application>
  <PresentationFormat>On-screen Show (4:3)</PresentationFormat>
  <Paragraphs>522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56</cp:revision>
  <dcterms:created xsi:type="dcterms:W3CDTF">1999-09-05T17:34:38Z</dcterms:created>
  <dcterms:modified xsi:type="dcterms:W3CDTF">2016-04-21T12:30:42Z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