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0.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8.xml" ContentType="application/vnd.openxmlformats-officedocument.presentationml.slide+xml"/>
  <Override PartName="/ppt/slides/slide23.xml" ContentType="application/vnd.openxmlformats-officedocument.presentationml.slide+xml"/>
  <Override PartName="/ppt/slideLayouts/slideLayout11.xml" ContentType="application/vnd.openxmlformats-officedocument.presentationml.slideLayout+xml"/>
  <Override PartName="/ppt/slideLayouts/slideLayout6.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02" r:id="rId2"/>
    <p:sldId id="360" r:id="rId3"/>
    <p:sldId id="391" r:id="rId4"/>
    <p:sldId id="390" r:id="rId5"/>
    <p:sldId id="389" r:id="rId6"/>
    <p:sldId id="388" r:id="rId7"/>
    <p:sldId id="387" r:id="rId8"/>
    <p:sldId id="386" r:id="rId9"/>
    <p:sldId id="385" r:id="rId10"/>
    <p:sldId id="384" r:id="rId11"/>
    <p:sldId id="383" r:id="rId12"/>
    <p:sldId id="382" r:id="rId13"/>
    <p:sldId id="381" r:id="rId14"/>
    <p:sldId id="380" r:id="rId15"/>
    <p:sldId id="392" r:id="rId16"/>
    <p:sldId id="357" r:id="rId17"/>
    <p:sldId id="371" r:id="rId18"/>
    <p:sldId id="399" r:id="rId19"/>
    <p:sldId id="398" r:id="rId20"/>
    <p:sldId id="397" r:id="rId21"/>
    <p:sldId id="396" r:id="rId22"/>
    <p:sldId id="395" r:id="rId23"/>
    <p:sldId id="401" r:id="rId24"/>
    <p:sldId id="394" r:id="rId25"/>
    <p:sldId id="400" r:id="rId26"/>
    <p:sldId id="358" r:id="rId27"/>
    <p:sldId id="359" r:id="rId28"/>
    <p:sldId id="284" r:id="rId29"/>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3366FF"/>
    <a:srgbClr val="FFFF00"/>
    <a:srgbClr val="00FF00"/>
    <a:srgbClr val="FF0000"/>
    <a:srgbClr val="000000"/>
    <a:srgbClr val="66FF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26" autoAdjust="0"/>
    <p:restoredTop sz="97558" autoAdjust="0"/>
  </p:normalViewPr>
  <p:slideViewPr>
    <p:cSldViewPr snapToGrid="0" showGuides="1">
      <p:cViewPr>
        <p:scale>
          <a:sx n="100" d="100"/>
          <a:sy n="100" d="100"/>
        </p:scale>
        <p:origin x="-2232" y="-402"/>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4.wmf"/><Relationship Id="rId1" Type="http://schemas.openxmlformats.org/officeDocument/2006/relationships/image" Target="../media/image2.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4.wmf"/><Relationship Id="rId1" Type="http://schemas.openxmlformats.org/officeDocument/2006/relationships/image" Target="../media/image2.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4.wmf"/><Relationship Id="rId1" Type="http://schemas.openxmlformats.org/officeDocument/2006/relationships/image" Target="../media/image2.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2.wmf"/><Relationship Id="rId4" Type="http://schemas.openxmlformats.org/officeDocument/2006/relationships/image" Target="../media/image3.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3.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3.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3.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3.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3.wmf"/><Relationship Id="rId1" Type="http://schemas.openxmlformats.org/officeDocument/2006/relationships/image" Target="../media/image8.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8.wmf"/><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10.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10.wmf"/><Relationship Id="rId1" Type="http://schemas.openxmlformats.org/officeDocument/2006/relationships/image" Target="../media/image11.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10.wmf"/><Relationship Id="rId1" Type="http://schemas.openxmlformats.org/officeDocument/2006/relationships/image" Target="../media/image11.wmf"/><Relationship Id="rId4" Type="http://schemas.openxmlformats.org/officeDocument/2006/relationships/image" Target="../media/image12.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e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4.wmf"/><Relationship Id="rId1" Type="http://schemas.openxmlformats.org/officeDocument/2006/relationships/image" Target="../media/image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6ED2173-B1FC-4ACA-BEA6-DA8FABB964B2}" type="slidenum">
              <a:rPr lang="en-US"/>
              <a:pPr/>
              <a:t>‹#›</a:t>
            </a:fld>
            <a:endParaRPr lang="en-US"/>
          </a:p>
        </p:txBody>
      </p:sp>
    </p:spTree>
    <p:extLst>
      <p:ext uri="{BB962C8B-B14F-4D97-AF65-F5344CB8AC3E}">
        <p14:creationId xmlns:p14="http://schemas.microsoft.com/office/powerpoint/2010/main" val="897888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C06A6EE-9E8F-45FF-AA31-C29B6F4A94F4}" type="slidenum">
              <a:rPr lang="en-US"/>
              <a:pPr/>
              <a:t>‹#›</a:t>
            </a:fld>
            <a:endParaRPr lang="en-US"/>
          </a:p>
        </p:txBody>
      </p:sp>
    </p:spTree>
    <p:extLst>
      <p:ext uri="{BB962C8B-B14F-4D97-AF65-F5344CB8AC3E}">
        <p14:creationId xmlns:p14="http://schemas.microsoft.com/office/powerpoint/2010/main" val="3157752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70A4DB1-1145-4B60-A798-80B43050D28C}" type="slidenum">
              <a:rPr lang="en-US"/>
              <a:pPr/>
              <a:t>‹#›</a:t>
            </a:fld>
            <a:endParaRPr lang="en-US"/>
          </a:p>
        </p:txBody>
      </p:sp>
    </p:spTree>
    <p:extLst>
      <p:ext uri="{BB962C8B-B14F-4D97-AF65-F5344CB8AC3E}">
        <p14:creationId xmlns:p14="http://schemas.microsoft.com/office/powerpoint/2010/main" val="17237331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CE2B29D-019C-4197-AE87-134FAC566BD6}" type="slidenum">
              <a:rPr lang="en-US"/>
              <a:pPr/>
              <a:t>‹#›</a:t>
            </a:fld>
            <a:endParaRPr lang="en-US"/>
          </a:p>
        </p:txBody>
      </p:sp>
    </p:spTree>
    <p:extLst>
      <p:ext uri="{BB962C8B-B14F-4D97-AF65-F5344CB8AC3E}">
        <p14:creationId xmlns:p14="http://schemas.microsoft.com/office/powerpoint/2010/main" val="385688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810B717-7EFA-4EA0-BB10-9A5B1446CCF7}" type="slidenum">
              <a:rPr lang="en-US"/>
              <a:pPr/>
              <a:t>‹#›</a:t>
            </a:fld>
            <a:endParaRPr lang="en-US"/>
          </a:p>
        </p:txBody>
      </p:sp>
    </p:spTree>
    <p:extLst>
      <p:ext uri="{BB962C8B-B14F-4D97-AF65-F5344CB8AC3E}">
        <p14:creationId xmlns:p14="http://schemas.microsoft.com/office/powerpoint/2010/main" val="38713328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BDA278A-669D-4C97-BA8F-7B6FFDF6D0C5}" type="slidenum">
              <a:rPr lang="en-US"/>
              <a:pPr/>
              <a:t>‹#›</a:t>
            </a:fld>
            <a:endParaRPr lang="en-US"/>
          </a:p>
        </p:txBody>
      </p:sp>
    </p:spTree>
    <p:extLst>
      <p:ext uri="{BB962C8B-B14F-4D97-AF65-F5344CB8AC3E}">
        <p14:creationId xmlns:p14="http://schemas.microsoft.com/office/powerpoint/2010/main" val="12912012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561E4C6B-C819-450C-927F-346AA649CE09}" type="slidenum">
              <a:rPr lang="en-US"/>
              <a:pPr/>
              <a:t>‹#›</a:t>
            </a:fld>
            <a:endParaRPr lang="en-US"/>
          </a:p>
        </p:txBody>
      </p:sp>
    </p:spTree>
    <p:extLst>
      <p:ext uri="{BB962C8B-B14F-4D97-AF65-F5344CB8AC3E}">
        <p14:creationId xmlns:p14="http://schemas.microsoft.com/office/powerpoint/2010/main" val="4203703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E3F1CA0E-65B8-45D4-BB74-DAA64CBC7AC1}" type="slidenum">
              <a:rPr lang="en-US"/>
              <a:pPr/>
              <a:t>‹#›</a:t>
            </a:fld>
            <a:endParaRPr lang="en-US"/>
          </a:p>
        </p:txBody>
      </p:sp>
    </p:spTree>
    <p:extLst>
      <p:ext uri="{BB962C8B-B14F-4D97-AF65-F5344CB8AC3E}">
        <p14:creationId xmlns:p14="http://schemas.microsoft.com/office/powerpoint/2010/main" val="2542676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4B752991-138A-4C1B-A7BD-596C3AAEFB40}" type="slidenum">
              <a:rPr lang="en-US"/>
              <a:pPr/>
              <a:t>‹#›</a:t>
            </a:fld>
            <a:endParaRPr lang="en-US"/>
          </a:p>
        </p:txBody>
      </p:sp>
    </p:spTree>
    <p:extLst>
      <p:ext uri="{BB962C8B-B14F-4D97-AF65-F5344CB8AC3E}">
        <p14:creationId xmlns:p14="http://schemas.microsoft.com/office/powerpoint/2010/main" val="19347423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10D96BD-1EA7-47FA-AE80-4E0DC7B48C93}" type="slidenum">
              <a:rPr lang="en-US"/>
              <a:pPr/>
              <a:t>‹#›</a:t>
            </a:fld>
            <a:endParaRPr lang="en-US"/>
          </a:p>
        </p:txBody>
      </p:sp>
    </p:spTree>
    <p:extLst>
      <p:ext uri="{BB962C8B-B14F-4D97-AF65-F5344CB8AC3E}">
        <p14:creationId xmlns:p14="http://schemas.microsoft.com/office/powerpoint/2010/main" val="33196558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D7C45AE-EDFE-4EBD-9C73-B12E21284414}" type="slidenum">
              <a:rPr lang="en-US"/>
              <a:pPr/>
              <a:t>‹#›</a:t>
            </a:fld>
            <a:endParaRPr lang="en-US"/>
          </a:p>
        </p:txBody>
      </p:sp>
    </p:spTree>
    <p:extLst>
      <p:ext uri="{BB962C8B-B14F-4D97-AF65-F5344CB8AC3E}">
        <p14:creationId xmlns:p14="http://schemas.microsoft.com/office/powerpoint/2010/main" val="23622531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ED167374-5F17-441B-B7D0-0B91F5851840}"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4.wmf"/><Relationship Id="rId5" Type="http://schemas.openxmlformats.org/officeDocument/2006/relationships/oleObject" Target="../embeddings/oleObject12.bin"/><Relationship Id="rId4" Type="http://schemas.openxmlformats.org/officeDocument/2006/relationships/image" Target="../media/image2.wmf"/></Relationships>
</file>

<file path=ppt/slides/_rels/slide11.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4.wmf"/><Relationship Id="rId5" Type="http://schemas.openxmlformats.org/officeDocument/2006/relationships/oleObject" Target="../embeddings/oleObject15.bin"/><Relationship Id="rId4" Type="http://schemas.openxmlformats.org/officeDocument/2006/relationships/image" Target="../media/image2.wmf"/></Relationships>
</file>

<file path=ppt/slides/_rels/slide12.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7.bin"/><Relationship Id="rId7"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4.wmf"/><Relationship Id="rId5" Type="http://schemas.openxmlformats.org/officeDocument/2006/relationships/oleObject" Target="../embeddings/oleObject18.bin"/><Relationship Id="rId4" Type="http://schemas.openxmlformats.org/officeDocument/2006/relationships/image" Target="../media/image2.wmf"/></Relationships>
</file>

<file path=ppt/slides/_rels/slide13.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20.bin"/><Relationship Id="rId7"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4.wmf"/><Relationship Id="rId5" Type="http://schemas.openxmlformats.org/officeDocument/2006/relationships/oleObject" Target="../embeddings/oleObject21.bin"/><Relationship Id="rId4" Type="http://schemas.openxmlformats.org/officeDocument/2006/relationships/image" Target="../media/image2.wmf"/></Relationships>
</file>

<file path=ppt/slides/_rels/slide14.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23.bin"/><Relationship Id="rId7" Type="http://schemas.openxmlformats.org/officeDocument/2006/relationships/oleObject" Target="../embeddings/oleObject25.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4.wmf"/><Relationship Id="rId5" Type="http://schemas.openxmlformats.org/officeDocument/2006/relationships/oleObject" Target="../embeddings/oleObject24.bin"/><Relationship Id="rId10" Type="http://schemas.openxmlformats.org/officeDocument/2006/relationships/image" Target="../media/image3.wmf"/><Relationship Id="rId4" Type="http://schemas.openxmlformats.org/officeDocument/2006/relationships/image" Target="../media/image2.wmf"/><Relationship Id="rId9" Type="http://schemas.openxmlformats.org/officeDocument/2006/relationships/oleObject" Target="../embeddings/oleObject26.bin"/></Relationships>
</file>

<file path=ppt/slides/_rels/slide1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7.wmf"/><Relationship Id="rId5" Type="http://schemas.openxmlformats.org/officeDocument/2006/relationships/oleObject" Target="../embeddings/oleObject28.bin"/><Relationship Id="rId4" Type="http://schemas.openxmlformats.org/officeDocument/2006/relationships/image" Target="../media/image3.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7.wmf"/><Relationship Id="rId5" Type="http://schemas.openxmlformats.org/officeDocument/2006/relationships/oleObject" Target="../embeddings/oleObject30.bin"/><Relationship Id="rId4" Type="http://schemas.openxmlformats.org/officeDocument/2006/relationships/image" Target="../media/image3.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7.wmf"/><Relationship Id="rId5" Type="http://schemas.openxmlformats.org/officeDocument/2006/relationships/oleObject" Target="../embeddings/oleObject32.bin"/><Relationship Id="rId4" Type="http://schemas.openxmlformats.org/officeDocument/2006/relationships/image" Target="../media/image3.w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7.wmf"/><Relationship Id="rId5" Type="http://schemas.openxmlformats.org/officeDocument/2006/relationships/oleObject" Target="../embeddings/oleObject34.bin"/><Relationship Id="rId4" Type="http://schemas.openxmlformats.org/officeDocument/2006/relationships/image" Target="../media/image3.wmf"/></Relationships>
</file>

<file path=ppt/slides/_rels/slide21.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35.bin"/><Relationship Id="rId7"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3.wmf"/><Relationship Id="rId5" Type="http://schemas.openxmlformats.org/officeDocument/2006/relationships/oleObject" Target="../embeddings/oleObject36.bin"/><Relationship Id="rId4" Type="http://schemas.openxmlformats.org/officeDocument/2006/relationships/image" Target="../media/image8.wmf"/></Relationships>
</file>

<file path=ppt/slides/_rels/slide22.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38.bin"/><Relationship Id="rId7" Type="http://schemas.openxmlformats.org/officeDocument/2006/relationships/oleObject" Target="../embeddings/oleObject40.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8.wmf"/><Relationship Id="rId5" Type="http://schemas.openxmlformats.org/officeDocument/2006/relationships/oleObject" Target="../embeddings/oleObject39.bin"/><Relationship Id="rId4" Type="http://schemas.openxmlformats.org/officeDocument/2006/relationships/image" Target="../media/image9.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3.wmf"/><Relationship Id="rId5" Type="http://schemas.openxmlformats.org/officeDocument/2006/relationships/oleObject" Target="../embeddings/oleObject42.bin"/><Relationship Id="rId4" Type="http://schemas.openxmlformats.org/officeDocument/2006/relationships/image" Target="../media/image10.wmf"/></Relationships>
</file>

<file path=ppt/slides/_rels/slide24.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43.bin"/><Relationship Id="rId7" Type="http://schemas.openxmlformats.org/officeDocument/2006/relationships/oleObject" Target="../embeddings/oleObject45.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10.wmf"/><Relationship Id="rId5" Type="http://schemas.openxmlformats.org/officeDocument/2006/relationships/oleObject" Target="../embeddings/oleObject44.bin"/><Relationship Id="rId4" Type="http://schemas.openxmlformats.org/officeDocument/2006/relationships/image" Target="../media/image11.wmf"/></Relationships>
</file>

<file path=ppt/slides/_rels/slide25.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46.bin"/><Relationship Id="rId7" Type="http://schemas.openxmlformats.org/officeDocument/2006/relationships/oleObject" Target="../embeddings/oleObject48.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10.wmf"/><Relationship Id="rId5" Type="http://schemas.openxmlformats.org/officeDocument/2006/relationships/oleObject" Target="../embeddings/oleObject47.bin"/><Relationship Id="rId10" Type="http://schemas.openxmlformats.org/officeDocument/2006/relationships/image" Target="../media/image12.wmf"/><Relationship Id="rId4" Type="http://schemas.openxmlformats.org/officeDocument/2006/relationships/image" Target="../media/image11.wmf"/><Relationship Id="rId9" Type="http://schemas.openxmlformats.org/officeDocument/2006/relationships/oleObject" Target="../embeddings/oleObject49.bin"/></Relationships>
</file>

<file path=ppt/slides/_rels/slide26.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50.bin"/><Relationship Id="rId7" Type="http://schemas.openxmlformats.org/officeDocument/2006/relationships/oleObject" Target="../embeddings/oleObject52.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14.wmf"/><Relationship Id="rId5" Type="http://schemas.openxmlformats.org/officeDocument/2006/relationships/oleObject" Target="../embeddings/oleObject51.bin"/><Relationship Id="rId4" Type="http://schemas.openxmlformats.org/officeDocument/2006/relationships/image" Target="../media/image13.emf"/></Relationships>
</file>

<file path=ppt/slides/_rels/slide27.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53.bin"/><Relationship Id="rId7" Type="http://schemas.openxmlformats.org/officeDocument/2006/relationships/oleObject" Target="../embeddings/oleObject55.bin"/><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14.wmf"/><Relationship Id="rId5" Type="http://schemas.openxmlformats.org/officeDocument/2006/relationships/oleObject" Target="../embeddings/oleObject54.bin"/><Relationship Id="rId4" Type="http://schemas.openxmlformats.org/officeDocument/2006/relationships/image" Target="../media/image13.emf"/></Relationships>
</file>

<file path=ppt/slides/_rels/slide28.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2.w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3.wmf"/><Relationship Id="rId5" Type="http://schemas.openxmlformats.org/officeDocument/2006/relationships/oleObject" Target="../embeddings/oleObject8.bin"/><Relationship Id="rId4" Type="http://schemas.openxmlformats.org/officeDocument/2006/relationships/image" Target="../media/image2.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3.wmf"/><Relationship Id="rId5" Type="http://schemas.openxmlformats.org/officeDocument/2006/relationships/oleObject" Target="../embeddings/oleObject10.bin"/><Relationship Id="rId4" Type="http://schemas.openxmlformats.org/officeDocument/2006/relationships/image" Target="../media/image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Review: Random Variables, Sampling, Estimation, and Inference</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873147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16"/>
          <p:cNvSpPr>
            <a:spLocks noChangeArrowheads="1"/>
          </p:cNvSpPr>
          <p:nvPr/>
        </p:nvSpPr>
        <p:spPr bwMode="auto">
          <a:xfrm>
            <a:off x="0" y="31428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1633"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9</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32"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will </a:t>
            </a:r>
            <a:r>
              <a:rPr lang="en-GB" sz="1500" b="1" dirty="0" err="1"/>
              <a:t>analyze</a:t>
            </a:r>
            <a:r>
              <a:rPr lang="en-GB" sz="1500" b="1" dirty="0"/>
              <a:t> the expected value of </a:t>
            </a:r>
            <a:r>
              <a:rPr lang="en-GB" sz="1500" b="1" i="1" dirty="0"/>
              <a:t>Z</a:t>
            </a:r>
            <a:r>
              <a:rPr lang="en-GB" sz="1500" b="1" dirty="0"/>
              <a:t> and </a:t>
            </a:r>
            <a:r>
              <a:rPr lang="en-GB" sz="1500" b="1" dirty="0" smtClean="0"/>
              <a:t>determine the condition that must be satisfied by </a:t>
            </a:r>
            <a:r>
              <a:rPr lang="en-GB" sz="1500" b="1" dirty="0"/>
              <a:t>the weights </a:t>
            </a:r>
            <a:r>
              <a:rPr lang="en-GB" sz="1500" b="1" dirty="0" smtClean="0"/>
              <a:t>for </a:t>
            </a:r>
            <a:r>
              <a:rPr lang="en-GB" sz="1500" b="1" i="1" dirty="0"/>
              <a:t>Z</a:t>
            </a:r>
            <a:r>
              <a:rPr lang="en-GB" sz="1500" b="1" dirty="0"/>
              <a:t> to be an unbiased estimator. </a:t>
            </a:r>
          </a:p>
        </p:txBody>
      </p:sp>
      <p:sp>
        <p:nvSpPr>
          <p:cNvPr id="19" name="Rectangle 16"/>
          <p:cNvSpPr>
            <a:spLocks noChangeArrowheads="1"/>
          </p:cNvSpPr>
          <p:nvPr/>
        </p:nvSpPr>
        <p:spPr bwMode="auto">
          <a:xfrm>
            <a:off x="0" y="3754800"/>
            <a:ext cx="9144000" cy="17982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1148400"/>
            <a:ext cx="9144000" cy="18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21"/>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graphicFrame>
        <p:nvGraphicFramePr>
          <p:cNvPr id="23" name="Object 6"/>
          <p:cNvGraphicFramePr>
            <a:graphicFrameLocks noChangeAspect="1"/>
          </p:cNvGraphicFramePr>
          <p:nvPr>
            <p:extLst>
              <p:ext uri="{D42A27DB-BD31-4B8C-83A1-F6EECF244321}">
                <p14:modId xmlns:p14="http://schemas.microsoft.com/office/powerpoint/2010/main" val="2489570793"/>
              </p:ext>
            </p:extLst>
          </p:nvPr>
        </p:nvGraphicFramePr>
        <p:xfrm>
          <a:off x="1622425" y="1268413"/>
          <a:ext cx="6097588" cy="1638300"/>
        </p:xfrm>
        <a:graphic>
          <a:graphicData uri="http://schemas.openxmlformats.org/presentationml/2006/ole">
            <mc:AlternateContent xmlns:mc="http://schemas.openxmlformats.org/markup-compatibility/2006">
              <mc:Choice xmlns:v="urn:schemas-microsoft-com:vml" Requires="v">
                <p:oleObj spid="_x0000_s140332" name="Equation" r:id="rId3" imgW="6095880" imgH="1638000" progId="Equation.3">
                  <p:embed/>
                </p:oleObj>
              </mc:Choice>
              <mc:Fallback>
                <p:oleObj name="Equation" r:id="rId3" imgW="6095880" imgH="1638000" progId="Equation.3">
                  <p:embed/>
                  <p:pic>
                    <p:nvPicPr>
                      <p:cNvPr id="0" name=""/>
                      <p:cNvPicPr>
                        <a:picLocks noChangeAspect="1" noChangeArrowheads="1"/>
                      </p:cNvPicPr>
                      <p:nvPr/>
                    </p:nvPicPr>
                    <p:blipFill>
                      <a:blip r:embed="rId4"/>
                      <a:srcRect/>
                      <a:stretch>
                        <a:fillRect/>
                      </a:stretch>
                    </p:blipFill>
                    <p:spPr bwMode="auto">
                      <a:xfrm>
                        <a:off x="1622425" y="1268413"/>
                        <a:ext cx="6097588" cy="163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Text Box 10"/>
          <p:cNvSpPr txBox="1">
            <a:spLocks noChangeArrowheads="1"/>
          </p:cNvSpPr>
          <p:nvPr/>
        </p:nvSpPr>
        <p:spPr bwMode="auto">
          <a:xfrm>
            <a:off x="854076" y="531814"/>
            <a:ext cx="2489200" cy="5826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err="1" smtClean="0">
                <a:latin typeface="Arial" charset="0"/>
              </a:rPr>
              <a:t>Unbiasedness</a:t>
            </a:r>
            <a:r>
              <a:rPr lang="en-US" sz="1800" b="1" dirty="0" smtClean="0">
                <a:latin typeface="Arial" charset="0"/>
              </a:rPr>
              <a:t>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
        <p:nvSpPr>
          <p:cNvPr id="25" name="Line 11"/>
          <p:cNvSpPr>
            <a:spLocks noChangeShapeType="1"/>
          </p:cNvSpPr>
          <p:nvPr/>
        </p:nvSpPr>
        <p:spPr bwMode="auto">
          <a:xfrm>
            <a:off x="2906713"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6" name="Object 12"/>
          <p:cNvGraphicFramePr>
            <a:graphicFrameLocks noChangeAspect="1"/>
          </p:cNvGraphicFramePr>
          <p:nvPr>
            <p:extLst>
              <p:ext uri="{D42A27DB-BD31-4B8C-83A1-F6EECF244321}">
                <p14:modId xmlns:p14="http://schemas.microsoft.com/office/powerpoint/2010/main" val="2391275267"/>
              </p:ext>
            </p:extLst>
          </p:nvPr>
        </p:nvGraphicFramePr>
        <p:xfrm>
          <a:off x="1655763" y="3910013"/>
          <a:ext cx="5830887" cy="1485900"/>
        </p:xfrm>
        <a:graphic>
          <a:graphicData uri="http://schemas.openxmlformats.org/presentationml/2006/ole">
            <mc:AlternateContent xmlns:mc="http://schemas.openxmlformats.org/markup-compatibility/2006">
              <mc:Choice xmlns:v="urn:schemas-microsoft-com:vml" Requires="v">
                <p:oleObj spid="_x0000_s140333" name="Equation" r:id="rId5" imgW="5829120" imgH="1485720" progId="Equation.3">
                  <p:embed/>
                </p:oleObj>
              </mc:Choice>
              <mc:Fallback>
                <p:oleObj name="Equation" r:id="rId5" imgW="5829120" imgH="1485720" progId="Equation.3">
                  <p:embed/>
                  <p:pic>
                    <p:nvPicPr>
                      <p:cNvPr id="0" name=""/>
                      <p:cNvPicPr>
                        <a:picLocks noChangeAspect="1" noChangeArrowheads="1"/>
                      </p:cNvPicPr>
                      <p:nvPr/>
                    </p:nvPicPr>
                    <p:blipFill>
                      <a:blip r:embed="rId6"/>
                      <a:srcRect/>
                      <a:stretch>
                        <a:fillRect/>
                      </a:stretch>
                    </p:blipFill>
                    <p:spPr bwMode="auto">
                      <a:xfrm>
                        <a:off x="1655763" y="3910013"/>
                        <a:ext cx="5830887" cy="148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 Box 10"/>
          <p:cNvSpPr txBox="1">
            <a:spLocks noChangeArrowheads="1"/>
          </p:cNvSpPr>
          <p:nvPr/>
        </p:nvSpPr>
        <p:spPr bwMode="auto">
          <a:xfrm>
            <a:off x="853200" y="3204000"/>
            <a:ext cx="274637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Generalized estimator</a:t>
            </a:r>
            <a:endParaRPr lang="en-US" b="1" dirty="0">
              <a:latin typeface="Arial" charset="0"/>
            </a:endParaRPr>
          </a:p>
        </p:txBody>
      </p:sp>
      <p:graphicFrame>
        <p:nvGraphicFramePr>
          <p:cNvPr id="28" name="Object 27"/>
          <p:cNvGraphicFramePr>
            <a:graphicFrameLocks noChangeAspect="1"/>
          </p:cNvGraphicFramePr>
          <p:nvPr>
            <p:extLst>
              <p:ext uri="{D42A27DB-BD31-4B8C-83A1-F6EECF244321}">
                <p14:modId xmlns:p14="http://schemas.microsoft.com/office/powerpoint/2010/main" val="397001593"/>
              </p:ext>
            </p:extLst>
          </p:nvPr>
        </p:nvGraphicFramePr>
        <p:xfrm>
          <a:off x="3486525" y="3207600"/>
          <a:ext cx="2120900" cy="368300"/>
        </p:xfrm>
        <a:graphic>
          <a:graphicData uri="http://schemas.openxmlformats.org/presentationml/2006/ole">
            <mc:AlternateContent xmlns:mc="http://schemas.openxmlformats.org/markup-compatibility/2006">
              <mc:Choice xmlns:v="urn:schemas-microsoft-com:vml" Requires="v">
                <p:oleObj spid="_x0000_s140334" name="Equation" r:id="rId7" imgW="2120760" imgH="368280" progId="Equation.3">
                  <p:embed/>
                </p:oleObj>
              </mc:Choice>
              <mc:Fallback>
                <p:oleObj name="Equation" r:id="rId7" imgW="2120760" imgH="368280" progId="Equation.3">
                  <p:embed/>
                  <p:pic>
                    <p:nvPicPr>
                      <p:cNvPr id="0" name=""/>
                      <p:cNvPicPr>
                        <a:picLocks noChangeAspect="1" noChangeArrowheads="1"/>
                      </p:cNvPicPr>
                      <p:nvPr/>
                    </p:nvPicPr>
                    <p:blipFill>
                      <a:blip r:embed="rId8"/>
                      <a:srcRect/>
                      <a:stretch>
                        <a:fillRect/>
                      </a:stretch>
                    </p:blipFill>
                    <p:spPr bwMode="auto">
                      <a:xfrm>
                        <a:off x="3486525" y="32076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28"/>
          <p:cNvSpPr/>
          <p:nvPr/>
        </p:nvSpPr>
        <p:spPr bwMode="auto">
          <a:xfrm>
            <a:off x="2226387" y="5000625"/>
            <a:ext cx="1088313" cy="4572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1" name="Rectangle 30"/>
          <p:cNvSpPr/>
          <p:nvPr/>
        </p:nvSpPr>
        <p:spPr bwMode="auto">
          <a:xfrm>
            <a:off x="1971675" y="4362450"/>
            <a:ext cx="5747106" cy="59055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3" name="Rectangle 32"/>
          <p:cNvSpPr/>
          <p:nvPr/>
        </p:nvSpPr>
        <p:spPr bwMode="auto">
          <a:xfrm>
            <a:off x="4731461" y="3867150"/>
            <a:ext cx="2987319" cy="43815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8974790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16"/>
          <p:cNvSpPr>
            <a:spLocks noChangeArrowheads="1"/>
          </p:cNvSpPr>
          <p:nvPr/>
        </p:nvSpPr>
        <p:spPr bwMode="auto">
          <a:xfrm>
            <a:off x="0" y="31428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1633"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10</a:t>
            </a:r>
            <a:endParaRPr lang="en-US" sz="1000" dirty="0">
              <a:solidFill>
                <a:srgbClr val="3366FF"/>
              </a:solidFill>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31"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begin by decomposing the expectation using the first expected value rule.</a:t>
            </a:r>
          </a:p>
        </p:txBody>
      </p:sp>
      <p:sp>
        <p:nvSpPr>
          <p:cNvPr id="19" name="Rectangle 16"/>
          <p:cNvSpPr>
            <a:spLocks noChangeArrowheads="1"/>
          </p:cNvSpPr>
          <p:nvPr/>
        </p:nvSpPr>
        <p:spPr bwMode="auto">
          <a:xfrm>
            <a:off x="0" y="3754800"/>
            <a:ext cx="9144000" cy="17982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1148400"/>
            <a:ext cx="9144000" cy="18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21"/>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graphicFrame>
        <p:nvGraphicFramePr>
          <p:cNvPr id="23" name="Object 6"/>
          <p:cNvGraphicFramePr>
            <a:graphicFrameLocks noChangeAspect="1"/>
          </p:cNvGraphicFramePr>
          <p:nvPr>
            <p:extLst>
              <p:ext uri="{D42A27DB-BD31-4B8C-83A1-F6EECF244321}">
                <p14:modId xmlns:p14="http://schemas.microsoft.com/office/powerpoint/2010/main" val="1733461058"/>
              </p:ext>
            </p:extLst>
          </p:nvPr>
        </p:nvGraphicFramePr>
        <p:xfrm>
          <a:off x="1622425" y="1268413"/>
          <a:ext cx="6097588" cy="1638300"/>
        </p:xfrm>
        <a:graphic>
          <a:graphicData uri="http://schemas.openxmlformats.org/presentationml/2006/ole">
            <mc:AlternateContent xmlns:mc="http://schemas.openxmlformats.org/markup-compatibility/2006">
              <mc:Choice xmlns:v="urn:schemas-microsoft-com:vml" Requires="v">
                <p:oleObj spid="_x0000_s141356" name="Equation" r:id="rId3" imgW="6095880" imgH="1638000" progId="Equation.3">
                  <p:embed/>
                </p:oleObj>
              </mc:Choice>
              <mc:Fallback>
                <p:oleObj name="Equation" r:id="rId3" imgW="6095880" imgH="1638000" progId="Equation.3">
                  <p:embed/>
                  <p:pic>
                    <p:nvPicPr>
                      <p:cNvPr id="0" name=""/>
                      <p:cNvPicPr>
                        <a:picLocks noChangeAspect="1" noChangeArrowheads="1"/>
                      </p:cNvPicPr>
                      <p:nvPr/>
                    </p:nvPicPr>
                    <p:blipFill>
                      <a:blip r:embed="rId4"/>
                      <a:srcRect/>
                      <a:stretch>
                        <a:fillRect/>
                      </a:stretch>
                    </p:blipFill>
                    <p:spPr bwMode="auto">
                      <a:xfrm>
                        <a:off x="1622425" y="1268413"/>
                        <a:ext cx="6097588" cy="163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Text Box 10"/>
          <p:cNvSpPr txBox="1">
            <a:spLocks noChangeArrowheads="1"/>
          </p:cNvSpPr>
          <p:nvPr/>
        </p:nvSpPr>
        <p:spPr bwMode="auto">
          <a:xfrm>
            <a:off x="854076" y="531814"/>
            <a:ext cx="2489200" cy="5826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err="1" smtClean="0">
                <a:latin typeface="Arial" charset="0"/>
              </a:rPr>
              <a:t>Unbiasedness</a:t>
            </a:r>
            <a:r>
              <a:rPr lang="en-US" sz="1800" b="1" dirty="0" smtClean="0">
                <a:latin typeface="Arial" charset="0"/>
              </a:rPr>
              <a:t>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
        <p:nvSpPr>
          <p:cNvPr id="25" name="Line 11"/>
          <p:cNvSpPr>
            <a:spLocks noChangeShapeType="1"/>
          </p:cNvSpPr>
          <p:nvPr/>
        </p:nvSpPr>
        <p:spPr bwMode="auto">
          <a:xfrm>
            <a:off x="2906713"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6" name="Object 12"/>
          <p:cNvGraphicFramePr>
            <a:graphicFrameLocks noChangeAspect="1"/>
          </p:cNvGraphicFramePr>
          <p:nvPr>
            <p:extLst>
              <p:ext uri="{D42A27DB-BD31-4B8C-83A1-F6EECF244321}">
                <p14:modId xmlns:p14="http://schemas.microsoft.com/office/powerpoint/2010/main" val="1043992401"/>
              </p:ext>
            </p:extLst>
          </p:nvPr>
        </p:nvGraphicFramePr>
        <p:xfrm>
          <a:off x="1655763" y="3910013"/>
          <a:ext cx="5830887" cy="1485900"/>
        </p:xfrm>
        <a:graphic>
          <a:graphicData uri="http://schemas.openxmlformats.org/presentationml/2006/ole">
            <mc:AlternateContent xmlns:mc="http://schemas.openxmlformats.org/markup-compatibility/2006">
              <mc:Choice xmlns:v="urn:schemas-microsoft-com:vml" Requires="v">
                <p:oleObj spid="_x0000_s141357" name="Equation" r:id="rId5" imgW="5829120" imgH="1485720" progId="Equation.3">
                  <p:embed/>
                </p:oleObj>
              </mc:Choice>
              <mc:Fallback>
                <p:oleObj name="Equation" r:id="rId5" imgW="5829120" imgH="1485720" progId="Equation.3">
                  <p:embed/>
                  <p:pic>
                    <p:nvPicPr>
                      <p:cNvPr id="0" name=""/>
                      <p:cNvPicPr>
                        <a:picLocks noChangeAspect="1" noChangeArrowheads="1"/>
                      </p:cNvPicPr>
                      <p:nvPr/>
                    </p:nvPicPr>
                    <p:blipFill>
                      <a:blip r:embed="rId6"/>
                      <a:srcRect/>
                      <a:stretch>
                        <a:fillRect/>
                      </a:stretch>
                    </p:blipFill>
                    <p:spPr bwMode="auto">
                      <a:xfrm>
                        <a:off x="1655763" y="3910013"/>
                        <a:ext cx="5830887" cy="148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 Box 10"/>
          <p:cNvSpPr txBox="1">
            <a:spLocks noChangeArrowheads="1"/>
          </p:cNvSpPr>
          <p:nvPr/>
        </p:nvSpPr>
        <p:spPr bwMode="auto">
          <a:xfrm>
            <a:off x="853200" y="3204000"/>
            <a:ext cx="274637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Generalized estimator</a:t>
            </a:r>
            <a:endParaRPr lang="en-US" b="1" dirty="0">
              <a:latin typeface="Arial" charset="0"/>
            </a:endParaRPr>
          </a:p>
        </p:txBody>
      </p:sp>
      <p:graphicFrame>
        <p:nvGraphicFramePr>
          <p:cNvPr id="32" name="Object 31"/>
          <p:cNvGraphicFramePr>
            <a:graphicFrameLocks noChangeAspect="1"/>
          </p:cNvGraphicFramePr>
          <p:nvPr>
            <p:extLst>
              <p:ext uri="{D42A27DB-BD31-4B8C-83A1-F6EECF244321}">
                <p14:modId xmlns:p14="http://schemas.microsoft.com/office/powerpoint/2010/main" val="3438277341"/>
              </p:ext>
            </p:extLst>
          </p:nvPr>
        </p:nvGraphicFramePr>
        <p:xfrm>
          <a:off x="3486525" y="3207600"/>
          <a:ext cx="2120900" cy="368300"/>
        </p:xfrm>
        <a:graphic>
          <a:graphicData uri="http://schemas.openxmlformats.org/presentationml/2006/ole">
            <mc:AlternateContent xmlns:mc="http://schemas.openxmlformats.org/markup-compatibility/2006">
              <mc:Choice xmlns:v="urn:schemas-microsoft-com:vml" Requires="v">
                <p:oleObj spid="_x0000_s141358" name="Equation" r:id="rId7" imgW="2120760" imgH="368280" progId="Equation.3">
                  <p:embed/>
                </p:oleObj>
              </mc:Choice>
              <mc:Fallback>
                <p:oleObj name="Equation" r:id="rId7" imgW="2120760" imgH="368280" progId="Equation.3">
                  <p:embed/>
                  <p:pic>
                    <p:nvPicPr>
                      <p:cNvPr id="0" name=""/>
                      <p:cNvPicPr>
                        <a:picLocks noChangeAspect="1" noChangeArrowheads="1"/>
                      </p:cNvPicPr>
                      <p:nvPr/>
                    </p:nvPicPr>
                    <p:blipFill>
                      <a:blip r:embed="rId8"/>
                      <a:srcRect/>
                      <a:stretch>
                        <a:fillRect/>
                      </a:stretch>
                    </p:blipFill>
                    <p:spPr bwMode="auto">
                      <a:xfrm>
                        <a:off x="3486525" y="32076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Rectangle 8"/>
          <p:cNvSpPr/>
          <p:nvPr/>
        </p:nvSpPr>
        <p:spPr bwMode="auto">
          <a:xfrm>
            <a:off x="2226387" y="5000625"/>
            <a:ext cx="1088313" cy="4572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0" name="Rectangle 29"/>
          <p:cNvSpPr/>
          <p:nvPr/>
        </p:nvSpPr>
        <p:spPr bwMode="auto">
          <a:xfrm>
            <a:off x="1971675" y="4362450"/>
            <a:ext cx="5747106" cy="59055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2073129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16"/>
          <p:cNvSpPr>
            <a:spLocks noChangeArrowheads="1"/>
          </p:cNvSpPr>
          <p:nvPr/>
        </p:nvSpPr>
        <p:spPr bwMode="auto">
          <a:xfrm>
            <a:off x="0" y="31428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1633"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11</a:t>
            </a:r>
            <a:endParaRPr lang="en-US" sz="1000" dirty="0">
              <a:solidFill>
                <a:srgbClr val="3366FF"/>
              </a:solidFill>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29"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Now we use the second expected value rule to bring </a:t>
            </a:r>
            <a:r>
              <a:rPr lang="en-GB" sz="1500" b="1" i="1">
                <a:latin typeface="Symbol" pitchFamily="18" charset="2"/>
              </a:rPr>
              <a:t>l</a:t>
            </a:r>
            <a:r>
              <a:rPr lang="en-GB" sz="1500" b="1" baseline="-25000"/>
              <a:t>1</a:t>
            </a:r>
            <a:r>
              <a:rPr lang="en-GB" sz="1500" b="1"/>
              <a:t> and</a:t>
            </a:r>
            <a:r>
              <a:rPr lang="en-GB" sz="1500" b="1">
                <a:latin typeface="Symbol" pitchFamily="18" charset="2"/>
              </a:rPr>
              <a:t> </a:t>
            </a:r>
            <a:r>
              <a:rPr lang="en-GB" sz="1500" b="1" i="1">
                <a:latin typeface="Symbol" pitchFamily="18" charset="2"/>
              </a:rPr>
              <a:t>l</a:t>
            </a:r>
            <a:r>
              <a:rPr lang="en-GB" sz="1500" b="1" baseline="-25000"/>
              <a:t>2</a:t>
            </a:r>
            <a:r>
              <a:rPr lang="en-GB" sz="1500" b="1"/>
              <a:t> out of the expected value expressions.</a:t>
            </a:r>
          </a:p>
        </p:txBody>
      </p:sp>
      <p:sp>
        <p:nvSpPr>
          <p:cNvPr id="19" name="Rectangle 16"/>
          <p:cNvSpPr>
            <a:spLocks noChangeArrowheads="1"/>
          </p:cNvSpPr>
          <p:nvPr/>
        </p:nvSpPr>
        <p:spPr bwMode="auto">
          <a:xfrm>
            <a:off x="0" y="3754800"/>
            <a:ext cx="9144000" cy="17982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1148400"/>
            <a:ext cx="9144000" cy="18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21"/>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graphicFrame>
        <p:nvGraphicFramePr>
          <p:cNvPr id="23" name="Object 6"/>
          <p:cNvGraphicFramePr>
            <a:graphicFrameLocks noChangeAspect="1"/>
          </p:cNvGraphicFramePr>
          <p:nvPr>
            <p:extLst>
              <p:ext uri="{D42A27DB-BD31-4B8C-83A1-F6EECF244321}">
                <p14:modId xmlns:p14="http://schemas.microsoft.com/office/powerpoint/2010/main" val="1733461058"/>
              </p:ext>
            </p:extLst>
          </p:nvPr>
        </p:nvGraphicFramePr>
        <p:xfrm>
          <a:off x="1622425" y="1268413"/>
          <a:ext cx="6097588" cy="1638300"/>
        </p:xfrm>
        <a:graphic>
          <a:graphicData uri="http://schemas.openxmlformats.org/presentationml/2006/ole">
            <mc:AlternateContent xmlns:mc="http://schemas.openxmlformats.org/markup-compatibility/2006">
              <mc:Choice xmlns:v="urn:schemas-microsoft-com:vml" Requires="v">
                <p:oleObj spid="_x0000_s142380" name="Equation" r:id="rId3" imgW="6095880" imgH="1638000" progId="Equation.3">
                  <p:embed/>
                </p:oleObj>
              </mc:Choice>
              <mc:Fallback>
                <p:oleObj name="Equation" r:id="rId3" imgW="6095880" imgH="1638000" progId="Equation.3">
                  <p:embed/>
                  <p:pic>
                    <p:nvPicPr>
                      <p:cNvPr id="0" name=""/>
                      <p:cNvPicPr>
                        <a:picLocks noChangeAspect="1" noChangeArrowheads="1"/>
                      </p:cNvPicPr>
                      <p:nvPr/>
                    </p:nvPicPr>
                    <p:blipFill>
                      <a:blip r:embed="rId4"/>
                      <a:srcRect/>
                      <a:stretch>
                        <a:fillRect/>
                      </a:stretch>
                    </p:blipFill>
                    <p:spPr bwMode="auto">
                      <a:xfrm>
                        <a:off x="1622425" y="1268413"/>
                        <a:ext cx="6097588" cy="163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Text Box 10"/>
          <p:cNvSpPr txBox="1">
            <a:spLocks noChangeArrowheads="1"/>
          </p:cNvSpPr>
          <p:nvPr/>
        </p:nvSpPr>
        <p:spPr bwMode="auto">
          <a:xfrm>
            <a:off x="854076" y="531814"/>
            <a:ext cx="2489200" cy="5826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err="1" smtClean="0">
                <a:latin typeface="Arial" charset="0"/>
              </a:rPr>
              <a:t>Unbiasedness</a:t>
            </a:r>
            <a:r>
              <a:rPr lang="en-US" sz="1800" b="1" dirty="0" smtClean="0">
                <a:latin typeface="Arial" charset="0"/>
              </a:rPr>
              <a:t>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
        <p:nvSpPr>
          <p:cNvPr id="25" name="Line 11"/>
          <p:cNvSpPr>
            <a:spLocks noChangeShapeType="1"/>
          </p:cNvSpPr>
          <p:nvPr/>
        </p:nvSpPr>
        <p:spPr bwMode="auto">
          <a:xfrm>
            <a:off x="2906713"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6" name="Object 12"/>
          <p:cNvGraphicFramePr>
            <a:graphicFrameLocks noChangeAspect="1"/>
          </p:cNvGraphicFramePr>
          <p:nvPr>
            <p:extLst>
              <p:ext uri="{D42A27DB-BD31-4B8C-83A1-F6EECF244321}">
                <p14:modId xmlns:p14="http://schemas.microsoft.com/office/powerpoint/2010/main" val="1043992401"/>
              </p:ext>
            </p:extLst>
          </p:nvPr>
        </p:nvGraphicFramePr>
        <p:xfrm>
          <a:off x="1655763" y="3910013"/>
          <a:ext cx="5830887" cy="1485900"/>
        </p:xfrm>
        <a:graphic>
          <a:graphicData uri="http://schemas.openxmlformats.org/presentationml/2006/ole">
            <mc:AlternateContent xmlns:mc="http://schemas.openxmlformats.org/markup-compatibility/2006">
              <mc:Choice xmlns:v="urn:schemas-microsoft-com:vml" Requires="v">
                <p:oleObj spid="_x0000_s142381" name="Equation" r:id="rId5" imgW="5829120" imgH="1485720" progId="Equation.3">
                  <p:embed/>
                </p:oleObj>
              </mc:Choice>
              <mc:Fallback>
                <p:oleObj name="Equation" r:id="rId5" imgW="5829120" imgH="1485720" progId="Equation.3">
                  <p:embed/>
                  <p:pic>
                    <p:nvPicPr>
                      <p:cNvPr id="0" name=""/>
                      <p:cNvPicPr>
                        <a:picLocks noChangeAspect="1" noChangeArrowheads="1"/>
                      </p:cNvPicPr>
                      <p:nvPr/>
                    </p:nvPicPr>
                    <p:blipFill>
                      <a:blip r:embed="rId6"/>
                      <a:srcRect/>
                      <a:stretch>
                        <a:fillRect/>
                      </a:stretch>
                    </p:blipFill>
                    <p:spPr bwMode="auto">
                      <a:xfrm>
                        <a:off x="1655763" y="3910013"/>
                        <a:ext cx="5830887" cy="148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Text Box 10"/>
          <p:cNvSpPr txBox="1">
            <a:spLocks noChangeArrowheads="1"/>
          </p:cNvSpPr>
          <p:nvPr/>
        </p:nvSpPr>
        <p:spPr bwMode="auto">
          <a:xfrm>
            <a:off x="853200" y="3204000"/>
            <a:ext cx="274637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Generalized estimator</a:t>
            </a:r>
            <a:endParaRPr lang="en-US" b="1" dirty="0">
              <a:latin typeface="Arial" charset="0"/>
            </a:endParaRPr>
          </a:p>
        </p:txBody>
      </p:sp>
      <p:graphicFrame>
        <p:nvGraphicFramePr>
          <p:cNvPr id="32" name="Object 31"/>
          <p:cNvGraphicFramePr>
            <a:graphicFrameLocks noChangeAspect="1"/>
          </p:cNvGraphicFramePr>
          <p:nvPr>
            <p:extLst>
              <p:ext uri="{D42A27DB-BD31-4B8C-83A1-F6EECF244321}">
                <p14:modId xmlns:p14="http://schemas.microsoft.com/office/powerpoint/2010/main" val="3438277341"/>
              </p:ext>
            </p:extLst>
          </p:nvPr>
        </p:nvGraphicFramePr>
        <p:xfrm>
          <a:off x="3486525" y="3207600"/>
          <a:ext cx="2120900" cy="368300"/>
        </p:xfrm>
        <a:graphic>
          <a:graphicData uri="http://schemas.openxmlformats.org/presentationml/2006/ole">
            <mc:AlternateContent xmlns:mc="http://schemas.openxmlformats.org/markup-compatibility/2006">
              <mc:Choice xmlns:v="urn:schemas-microsoft-com:vml" Requires="v">
                <p:oleObj spid="_x0000_s142382" name="Equation" r:id="rId7" imgW="2120760" imgH="368280" progId="Equation.3">
                  <p:embed/>
                </p:oleObj>
              </mc:Choice>
              <mc:Fallback>
                <p:oleObj name="Equation" r:id="rId7" imgW="2120760" imgH="368280" progId="Equation.3">
                  <p:embed/>
                  <p:pic>
                    <p:nvPicPr>
                      <p:cNvPr id="0" name=""/>
                      <p:cNvPicPr>
                        <a:picLocks noChangeAspect="1" noChangeArrowheads="1"/>
                      </p:cNvPicPr>
                      <p:nvPr/>
                    </p:nvPicPr>
                    <p:blipFill>
                      <a:blip r:embed="rId8"/>
                      <a:srcRect/>
                      <a:stretch>
                        <a:fillRect/>
                      </a:stretch>
                    </p:blipFill>
                    <p:spPr bwMode="auto">
                      <a:xfrm>
                        <a:off x="3486525" y="32076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29"/>
          <p:cNvSpPr/>
          <p:nvPr/>
        </p:nvSpPr>
        <p:spPr bwMode="auto">
          <a:xfrm>
            <a:off x="5179137" y="4362450"/>
            <a:ext cx="2145588" cy="59055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9" name="Rectangle 8"/>
          <p:cNvSpPr/>
          <p:nvPr/>
        </p:nvSpPr>
        <p:spPr bwMode="auto">
          <a:xfrm>
            <a:off x="2226387" y="4924425"/>
            <a:ext cx="1078788" cy="5238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5771694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16"/>
          <p:cNvSpPr>
            <a:spLocks noChangeArrowheads="1"/>
          </p:cNvSpPr>
          <p:nvPr/>
        </p:nvSpPr>
        <p:spPr bwMode="auto">
          <a:xfrm>
            <a:off x="0" y="31428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1633"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12</a:t>
            </a:r>
            <a:endParaRPr lang="en-US" sz="1000" dirty="0">
              <a:solidFill>
                <a:srgbClr val="3366FF"/>
              </a:solidFill>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2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expected value of </a:t>
            </a:r>
            <a:r>
              <a:rPr lang="en-GB" sz="1500" b="1" i="1"/>
              <a:t>X</a:t>
            </a:r>
            <a:r>
              <a:rPr lang="en-GB" sz="1500" b="1"/>
              <a:t> in each observation, before we generate the sample, is </a:t>
            </a:r>
            <a:r>
              <a:rPr lang="en-GB" sz="1500" b="1" i="1">
                <a:latin typeface="Symbol" pitchFamily="18" charset="2"/>
              </a:rPr>
              <a:t>m</a:t>
            </a:r>
            <a:r>
              <a:rPr lang="en-GB" sz="1500" b="1" i="1" baseline="-25000"/>
              <a:t>X</a:t>
            </a:r>
            <a:r>
              <a:rPr lang="en-GB" sz="1500" b="1"/>
              <a:t>.</a:t>
            </a:r>
          </a:p>
        </p:txBody>
      </p:sp>
      <p:sp>
        <p:nvSpPr>
          <p:cNvPr id="33" name="Rectangle 16"/>
          <p:cNvSpPr>
            <a:spLocks noChangeArrowheads="1"/>
          </p:cNvSpPr>
          <p:nvPr/>
        </p:nvSpPr>
        <p:spPr bwMode="auto">
          <a:xfrm>
            <a:off x="0" y="3754800"/>
            <a:ext cx="9144000" cy="17982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4" name="Rectangle 16"/>
          <p:cNvSpPr>
            <a:spLocks noChangeArrowheads="1"/>
          </p:cNvSpPr>
          <p:nvPr/>
        </p:nvSpPr>
        <p:spPr bwMode="auto">
          <a:xfrm>
            <a:off x="0" y="1148400"/>
            <a:ext cx="9144000" cy="18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6" name="Rectangle 35"/>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graphicFrame>
        <p:nvGraphicFramePr>
          <p:cNvPr id="37" name="Object 6"/>
          <p:cNvGraphicFramePr>
            <a:graphicFrameLocks noChangeAspect="1"/>
          </p:cNvGraphicFramePr>
          <p:nvPr>
            <p:extLst>
              <p:ext uri="{D42A27DB-BD31-4B8C-83A1-F6EECF244321}">
                <p14:modId xmlns:p14="http://schemas.microsoft.com/office/powerpoint/2010/main" val="1733461058"/>
              </p:ext>
            </p:extLst>
          </p:nvPr>
        </p:nvGraphicFramePr>
        <p:xfrm>
          <a:off x="1622425" y="1268413"/>
          <a:ext cx="6097588" cy="1638300"/>
        </p:xfrm>
        <a:graphic>
          <a:graphicData uri="http://schemas.openxmlformats.org/presentationml/2006/ole">
            <mc:AlternateContent xmlns:mc="http://schemas.openxmlformats.org/markup-compatibility/2006">
              <mc:Choice xmlns:v="urn:schemas-microsoft-com:vml" Requires="v">
                <p:oleObj spid="_x0000_s143407" name="Equation" r:id="rId3" imgW="6095880" imgH="1638000" progId="Equation.3">
                  <p:embed/>
                </p:oleObj>
              </mc:Choice>
              <mc:Fallback>
                <p:oleObj name="Equation" r:id="rId3" imgW="6095880" imgH="1638000" progId="Equation.3">
                  <p:embed/>
                  <p:pic>
                    <p:nvPicPr>
                      <p:cNvPr id="0" name=""/>
                      <p:cNvPicPr>
                        <a:picLocks noChangeAspect="1" noChangeArrowheads="1"/>
                      </p:cNvPicPr>
                      <p:nvPr/>
                    </p:nvPicPr>
                    <p:blipFill>
                      <a:blip r:embed="rId4"/>
                      <a:srcRect/>
                      <a:stretch>
                        <a:fillRect/>
                      </a:stretch>
                    </p:blipFill>
                    <p:spPr bwMode="auto">
                      <a:xfrm>
                        <a:off x="1622425" y="1268413"/>
                        <a:ext cx="6097588" cy="163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Text Box 10"/>
          <p:cNvSpPr txBox="1">
            <a:spLocks noChangeArrowheads="1"/>
          </p:cNvSpPr>
          <p:nvPr/>
        </p:nvSpPr>
        <p:spPr bwMode="auto">
          <a:xfrm>
            <a:off x="854076" y="531814"/>
            <a:ext cx="2489200" cy="5826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err="1" smtClean="0">
                <a:latin typeface="Arial" charset="0"/>
              </a:rPr>
              <a:t>Unbiasedness</a:t>
            </a:r>
            <a:r>
              <a:rPr lang="en-US" sz="1800" b="1" dirty="0" smtClean="0">
                <a:latin typeface="Arial" charset="0"/>
              </a:rPr>
              <a:t>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
        <p:nvSpPr>
          <p:cNvPr id="39" name="Line 11"/>
          <p:cNvSpPr>
            <a:spLocks noChangeShapeType="1"/>
          </p:cNvSpPr>
          <p:nvPr/>
        </p:nvSpPr>
        <p:spPr bwMode="auto">
          <a:xfrm>
            <a:off x="2906713"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0" name="Object 12"/>
          <p:cNvGraphicFramePr>
            <a:graphicFrameLocks noChangeAspect="1"/>
          </p:cNvGraphicFramePr>
          <p:nvPr>
            <p:extLst>
              <p:ext uri="{D42A27DB-BD31-4B8C-83A1-F6EECF244321}">
                <p14:modId xmlns:p14="http://schemas.microsoft.com/office/powerpoint/2010/main" val="1043992401"/>
              </p:ext>
            </p:extLst>
          </p:nvPr>
        </p:nvGraphicFramePr>
        <p:xfrm>
          <a:off x="1655763" y="3910013"/>
          <a:ext cx="5830887" cy="1485900"/>
        </p:xfrm>
        <a:graphic>
          <a:graphicData uri="http://schemas.openxmlformats.org/presentationml/2006/ole">
            <mc:AlternateContent xmlns:mc="http://schemas.openxmlformats.org/markup-compatibility/2006">
              <mc:Choice xmlns:v="urn:schemas-microsoft-com:vml" Requires="v">
                <p:oleObj spid="_x0000_s143408" name="Equation" r:id="rId5" imgW="5829120" imgH="1485720" progId="Equation.3">
                  <p:embed/>
                </p:oleObj>
              </mc:Choice>
              <mc:Fallback>
                <p:oleObj name="Equation" r:id="rId5" imgW="5829120" imgH="1485720" progId="Equation.3">
                  <p:embed/>
                  <p:pic>
                    <p:nvPicPr>
                      <p:cNvPr id="0" name=""/>
                      <p:cNvPicPr>
                        <a:picLocks noChangeAspect="1" noChangeArrowheads="1"/>
                      </p:cNvPicPr>
                      <p:nvPr/>
                    </p:nvPicPr>
                    <p:blipFill>
                      <a:blip r:embed="rId6"/>
                      <a:srcRect/>
                      <a:stretch>
                        <a:fillRect/>
                      </a:stretch>
                    </p:blipFill>
                    <p:spPr bwMode="auto">
                      <a:xfrm>
                        <a:off x="1655763" y="3910013"/>
                        <a:ext cx="5830887" cy="148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Text Box 10"/>
          <p:cNvSpPr txBox="1">
            <a:spLocks noChangeArrowheads="1"/>
          </p:cNvSpPr>
          <p:nvPr/>
        </p:nvSpPr>
        <p:spPr bwMode="auto">
          <a:xfrm>
            <a:off x="853200" y="3204000"/>
            <a:ext cx="274637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Generalized estimator</a:t>
            </a:r>
            <a:endParaRPr lang="en-US" b="1" dirty="0">
              <a:latin typeface="Arial" charset="0"/>
            </a:endParaRPr>
          </a:p>
        </p:txBody>
      </p:sp>
      <p:graphicFrame>
        <p:nvGraphicFramePr>
          <p:cNvPr id="44" name="Object 43"/>
          <p:cNvGraphicFramePr>
            <a:graphicFrameLocks noChangeAspect="1"/>
          </p:cNvGraphicFramePr>
          <p:nvPr>
            <p:extLst>
              <p:ext uri="{D42A27DB-BD31-4B8C-83A1-F6EECF244321}">
                <p14:modId xmlns:p14="http://schemas.microsoft.com/office/powerpoint/2010/main" val="3438277341"/>
              </p:ext>
            </p:extLst>
          </p:nvPr>
        </p:nvGraphicFramePr>
        <p:xfrm>
          <a:off x="3486525" y="3207600"/>
          <a:ext cx="2120900" cy="368300"/>
        </p:xfrm>
        <a:graphic>
          <a:graphicData uri="http://schemas.openxmlformats.org/presentationml/2006/ole">
            <mc:AlternateContent xmlns:mc="http://schemas.openxmlformats.org/markup-compatibility/2006">
              <mc:Choice xmlns:v="urn:schemas-microsoft-com:vml" Requires="v">
                <p:oleObj spid="_x0000_s143409" name="Equation" r:id="rId7" imgW="2120760" imgH="368280" progId="Equation.3">
                  <p:embed/>
                </p:oleObj>
              </mc:Choice>
              <mc:Fallback>
                <p:oleObj name="Equation" r:id="rId7" imgW="2120760" imgH="368280" progId="Equation.3">
                  <p:embed/>
                  <p:pic>
                    <p:nvPicPr>
                      <p:cNvPr id="0" name=""/>
                      <p:cNvPicPr>
                        <a:picLocks noChangeAspect="1" noChangeArrowheads="1"/>
                      </p:cNvPicPr>
                      <p:nvPr/>
                    </p:nvPicPr>
                    <p:blipFill>
                      <a:blip r:embed="rId8"/>
                      <a:srcRect/>
                      <a:stretch>
                        <a:fillRect/>
                      </a:stretch>
                    </p:blipFill>
                    <p:spPr bwMode="auto">
                      <a:xfrm>
                        <a:off x="3486525" y="32076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Rectangle 8"/>
          <p:cNvSpPr/>
          <p:nvPr/>
        </p:nvSpPr>
        <p:spPr bwMode="auto">
          <a:xfrm>
            <a:off x="2226387" y="5000625"/>
            <a:ext cx="1002588" cy="4476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303150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6"/>
          <p:cNvSpPr>
            <a:spLocks noChangeArrowheads="1"/>
          </p:cNvSpPr>
          <p:nvPr/>
        </p:nvSpPr>
        <p:spPr bwMode="auto">
          <a:xfrm>
            <a:off x="0" y="31428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0" name="Rectangle 16"/>
          <p:cNvSpPr>
            <a:spLocks noChangeArrowheads="1"/>
          </p:cNvSpPr>
          <p:nvPr/>
        </p:nvSpPr>
        <p:spPr bwMode="auto">
          <a:xfrm>
            <a:off x="0" y="3754800"/>
            <a:ext cx="9144000" cy="17982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148400"/>
            <a:ext cx="9144000" cy="18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162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Thus </a:t>
            </a:r>
            <a:r>
              <a:rPr lang="en-GB" sz="1500" b="1" i="1"/>
              <a:t>Z</a:t>
            </a:r>
            <a:r>
              <a:rPr lang="en-GB" sz="1500" b="1"/>
              <a:t> is an unbiased estimator of </a:t>
            </a:r>
            <a:r>
              <a:rPr lang="en-GB" sz="1500" b="1" i="1">
                <a:latin typeface="Symbol" pitchFamily="18" charset="2"/>
              </a:rPr>
              <a:t>m</a:t>
            </a:r>
            <a:r>
              <a:rPr lang="en-GB" sz="1500" b="1" i="1" baseline="-25000"/>
              <a:t>X</a:t>
            </a:r>
            <a:r>
              <a:rPr lang="en-GB" sz="1500" b="1"/>
              <a:t> if  the sum of the weights is equal to one.  An infinite number of combinations of </a:t>
            </a:r>
            <a:r>
              <a:rPr lang="en-GB" sz="1500" b="1" i="1">
                <a:latin typeface="Symbol" pitchFamily="18" charset="2"/>
              </a:rPr>
              <a:t>l</a:t>
            </a:r>
            <a:r>
              <a:rPr lang="en-GB" sz="1500" b="1" baseline="-25000"/>
              <a:t>1</a:t>
            </a:r>
            <a:r>
              <a:rPr lang="en-GB" sz="1500" b="1"/>
              <a:t> and </a:t>
            </a:r>
            <a:r>
              <a:rPr lang="en-GB" sz="1500" b="1" i="1">
                <a:latin typeface="Symbol" pitchFamily="18" charset="2"/>
              </a:rPr>
              <a:t>l</a:t>
            </a:r>
            <a:r>
              <a:rPr lang="en-GB" sz="1500" b="1" baseline="-25000"/>
              <a:t>2</a:t>
            </a:r>
            <a:r>
              <a:rPr lang="en-GB" sz="1500" b="1"/>
              <a:t> satisfy this condition, not just the sample mean.</a:t>
            </a:r>
          </a:p>
        </p:txBody>
      </p:sp>
      <p:graphicFrame>
        <p:nvGraphicFramePr>
          <p:cNvPr id="111622" name="Object 6"/>
          <p:cNvGraphicFramePr>
            <a:graphicFrameLocks noChangeAspect="1"/>
          </p:cNvGraphicFramePr>
          <p:nvPr>
            <p:extLst>
              <p:ext uri="{D42A27DB-BD31-4B8C-83A1-F6EECF244321}">
                <p14:modId xmlns:p14="http://schemas.microsoft.com/office/powerpoint/2010/main" val="2145592012"/>
              </p:ext>
            </p:extLst>
          </p:nvPr>
        </p:nvGraphicFramePr>
        <p:xfrm>
          <a:off x="1622425" y="1268413"/>
          <a:ext cx="6097588" cy="1638300"/>
        </p:xfrm>
        <a:graphic>
          <a:graphicData uri="http://schemas.openxmlformats.org/presentationml/2006/ole">
            <mc:AlternateContent xmlns:mc="http://schemas.openxmlformats.org/markup-compatibility/2006">
              <mc:Choice xmlns:v="urn:schemas-microsoft-com:vml" Requires="v">
                <p:oleObj spid="_x0000_s132167" name="Equation" r:id="rId3" imgW="6095880" imgH="1638000" progId="Equation.3">
                  <p:embed/>
                </p:oleObj>
              </mc:Choice>
              <mc:Fallback>
                <p:oleObj name="Equation" r:id="rId3" imgW="6095880" imgH="1638000" progId="Equation.3">
                  <p:embed/>
                  <p:pic>
                    <p:nvPicPr>
                      <p:cNvPr id="0" name=""/>
                      <p:cNvPicPr>
                        <a:picLocks noChangeAspect="1" noChangeArrowheads="1"/>
                      </p:cNvPicPr>
                      <p:nvPr/>
                    </p:nvPicPr>
                    <p:blipFill>
                      <a:blip r:embed="rId4"/>
                      <a:srcRect/>
                      <a:stretch>
                        <a:fillRect/>
                      </a:stretch>
                    </p:blipFill>
                    <p:spPr bwMode="auto">
                      <a:xfrm>
                        <a:off x="1622425" y="1268413"/>
                        <a:ext cx="6097588" cy="163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1626" name="Text Box 10"/>
          <p:cNvSpPr txBox="1">
            <a:spLocks noChangeArrowheads="1"/>
          </p:cNvSpPr>
          <p:nvPr/>
        </p:nvSpPr>
        <p:spPr bwMode="auto">
          <a:xfrm>
            <a:off x="854076" y="531814"/>
            <a:ext cx="2489200" cy="5826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err="1" smtClean="0">
                <a:latin typeface="Arial" charset="0"/>
              </a:rPr>
              <a:t>Unbiasedness</a:t>
            </a:r>
            <a:r>
              <a:rPr lang="en-US" sz="1800" b="1" dirty="0" smtClean="0">
                <a:latin typeface="Arial" charset="0"/>
              </a:rPr>
              <a:t>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
        <p:nvSpPr>
          <p:cNvPr id="111627" name="Line 11"/>
          <p:cNvSpPr>
            <a:spLocks noChangeShapeType="1"/>
          </p:cNvSpPr>
          <p:nvPr/>
        </p:nvSpPr>
        <p:spPr bwMode="auto">
          <a:xfrm>
            <a:off x="2906713"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11628" name="Object 12"/>
          <p:cNvGraphicFramePr>
            <a:graphicFrameLocks noChangeAspect="1"/>
          </p:cNvGraphicFramePr>
          <p:nvPr>
            <p:extLst>
              <p:ext uri="{D42A27DB-BD31-4B8C-83A1-F6EECF244321}">
                <p14:modId xmlns:p14="http://schemas.microsoft.com/office/powerpoint/2010/main" val="78442428"/>
              </p:ext>
            </p:extLst>
          </p:nvPr>
        </p:nvGraphicFramePr>
        <p:xfrm>
          <a:off x="1655763" y="3910013"/>
          <a:ext cx="5830887" cy="1485900"/>
        </p:xfrm>
        <a:graphic>
          <a:graphicData uri="http://schemas.openxmlformats.org/presentationml/2006/ole">
            <mc:AlternateContent xmlns:mc="http://schemas.openxmlformats.org/markup-compatibility/2006">
              <mc:Choice xmlns:v="urn:schemas-microsoft-com:vml" Requires="v">
                <p:oleObj spid="_x0000_s132168" name="Equation" r:id="rId5" imgW="5829120" imgH="1485720" progId="Equation.3">
                  <p:embed/>
                </p:oleObj>
              </mc:Choice>
              <mc:Fallback>
                <p:oleObj name="Equation" r:id="rId5" imgW="5829120" imgH="1485720" progId="Equation.3">
                  <p:embed/>
                  <p:pic>
                    <p:nvPicPr>
                      <p:cNvPr id="0" name=""/>
                      <p:cNvPicPr>
                        <a:picLocks noChangeAspect="1" noChangeArrowheads="1"/>
                      </p:cNvPicPr>
                      <p:nvPr/>
                    </p:nvPicPr>
                    <p:blipFill>
                      <a:blip r:embed="rId6"/>
                      <a:srcRect/>
                      <a:stretch>
                        <a:fillRect/>
                      </a:stretch>
                    </p:blipFill>
                    <p:spPr bwMode="auto">
                      <a:xfrm>
                        <a:off x="1655763" y="3910013"/>
                        <a:ext cx="5830887" cy="148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1629" name="Object 13"/>
          <p:cNvGraphicFramePr>
            <a:graphicFrameLocks noChangeAspect="1"/>
          </p:cNvGraphicFramePr>
          <p:nvPr>
            <p:extLst>
              <p:ext uri="{D42A27DB-BD31-4B8C-83A1-F6EECF244321}">
                <p14:modId xmlns:p14="http://schemas.microsoft.com/office/powerpoint/2010/main" val="3885155607"/>
              </p:ext>
            </p:extLst>
          </p:nvPr>
        </p:nvGraphicFramePr>
        <p:xfrm>
          <a:off x="3444875" y="5025600"/>
          <a:ext cx="1333500" cy="368300"/>
        </p:xfrm>
        <a:graphic>
          <a:graphicData uri="http://schemas.openxmlformats.org/presentationml/2006/ole">
            <mc:AlternateContent xmlns:mc="http://schemas.openxmlformats.org/markup-compatibility/2006">
              <mc:Choice xmlns:v="urn:schemas-microsoft-com:vml" Requires="v">
                <p:oleObj spid="_x0000_s132169" name="Equation" r:id="rId7" imgW="1333440" imgH="368280" progId="Equation.3">
                  <p:embed/>
                </p:oleObj>
              </mc:Choice>
              <mc:Fallback>
                <p:oleObj name="Equation" r:id="rId7" imgW="1333440" imgH="368280" progId="Equation.3">
                  <p:embed/>
                  <p:pic>
                    <p:nvPicPr>
                      <p:cNvPr id="0" name=""/>
                      <p:cNvPicPr>
                        <a:picLocks noChangeAspect="1" noChangeArrowheads="1"/>
                      </p:cNvPicPr>
                      <p:nvPr/>
                    </p:nvPicPr>
                    <p:blipFill>
                      <a:blip r:embed="rId8"/>
                      <a:srcRect/>
                      <a:stretch>
                        <a:fillRect/>
                      </a:stretch>
                    </p:blipFill>
                    <p:spPr bwMode="auto">
                      <a:xfrm>
                        <a:off x="3444875" y="5025600"/>
                        <a:ext cx="133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1630" name="Text Box 14"/>
          <p:cNvSpPr txBox="1">
            <a:spLocks noChangeArrowheads="1"/>
          </p:cNvSpPr>
          <p:nvPr/>
        </p:nvSpPr>
        <p:spPr bwMode="auto">
          <a:xfrm>
            <a:off x="3124200" y="5029200"/>
            <a:ext cx="596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if</a:t>
            </a:r>
            <a:endParaRPr lang="en-US" sz="1800" b="1" dirty="0"/>
          </a:p>
        </p:txBody>
      </p:sp>
      <p:sp>
        <p:nvSpPr>
          <p:cNvPr id="111633"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13</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16" name="Text Box 10"/>
          <p:cNvSpPr txBox="1">
            <a:spLocks noChangeArrowheads="1"/>
          </p:cNvSpPr>
          <p:nvPr/>
        </p:nvSpPr>
        <p:spPr bwMode="auto">
          <a:xfrm>
            <a:off x="853200" y="3204000"/>
            <a:ext cx="274637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Generalized estimator</a:t>
            </a:r>
            <a:endParaRPr lang="en-US"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522741078"/>
              </p:ext>
            </p:extLst>
          </p:nvPr>
        </p:nvGraphicFramePr>
        <p:xfrm>
          <a:off x="3486525" y="3207600"/>
          <a:ext cx="2120900" cy="368300"/>
        </p:xfrm>
        <a:graphic>
          <a:graphicData uri="http://schemas.openxmlformats.org/presentationml/2006/ole">
            <mc:AlternateContent xmlns:mc="http://schemas.openxmlformats.org/markup-compatibility/2006">
              <mc:Choice xmlns:v="urn:schemas-microsoft-com:vml" Requires="v">
                <p:oleObj spid="_x0000_s132170" name="Equation" r:id="rId9" imgW="2120760" imgH="368280" progId="Equation.3">
                  <p:embed/>
                </p:oleObj>
              </mc:Choice>
              <mc:Fallback>
                <p:oleObj name="Equation" r:id="rId9" imgW="2120760" imgH="368280" progId="Equation.3">
                  <p:embed/>
                  <p:pic>
                    <p:nvPicPr>
                      <p:cNvPr id="0" name=""/>
                      <p:cNvPicPr>
                        <a:picLocks noChangeAspect="1" noChangeArrowheads="1"/>
                      </p:cNvPicPr>
                      <p:nvPr/>
                    </p:nvPicPr>
                    <p:blipFill>
                      <a:blip r:embed="rId10"/>
                      <a:srcRect/>
                      <a:stretch>
                        <a:fillRect/>
                      </a:stretch>
                    </p:blipFill>
                    <p:spPr bwMode="auto">
                      <a:xfrm>
                        <a:off x="3486525" y="32076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2211302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420600" y="1143001"/>
            <a:ext cx="8296275" cy="442192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6811" name="Text Box 3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 do we choose among them?  The answer is to use the most efficient estimator, the one with the smallest population variance, because it will tend to be the most accurate.</a:t>
            </a:r>
          </a:p>
        </p:txBody>
      </p:sp>
      <p:sp>
        <p:nvSpPr>
          <p:cNvPr id="106820" name="Text Box 32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14</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pic>
        <p:nvPicPr>
          <p:cNvPr id="144389"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7750" y="1143975"/>
            <a:ext cx="7372258" cy="4488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5" name="Text Box 10"/>
          <p:cNvSpPr txBox="1">
            <a:spLocks noChangeArrowheads="1"/>
          </p:cNvSpPr>
          <p:nvPr/>
        </p:nvSpPr>
        <p:spPr bwMode="auto">
          <a:xfrm>
            <a:off x="854076" y="598489"/>
            <a:ext cx="193674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Efficiency</a:t>
            </a:r>
            <a:endParaRPr lang="en-US" sz="1800" b="1" dirty="0">
              <a:latin typeface="Arial" charset="0"/>
            </a:endParaRPr>
          </a:p>
          <a:p>
            <a:endParaRPr lang="en-US" b="1" dirty="0">
              <a:latin typeface="Arial" charset="0"/>
            </a:endParaRPr>
          </a:p>
        </p:txBody>
      </p:sp>
    </p:spTree>
    <p:extLst>
      <p:ext uri="{BB962C8B-B14F-4D97-AF65-F5344CB8AC3E}">
        <p14:creationId xmlns:p14="http://schemas.microsoft.com/office/powerpoint/2010/main" val="919717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855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In the diagram, </a:t>
            </a:r>
            <a:r>
              <a:rPr lang="en-GB" sz="1500" b="1" i="1" dirty="0"/>
              <a:t>A</a:t>
            </a:r>
            <a:r>
              <a:rPr lang="en-GB" sz="1500" b="1" dirty="0"/>
              <a:t> and </a:t>
            </a:r>
            <a:r>
              <a:rPr lang="en-GB" sz="1500" b="1" i="1" dirty="0"/>
              <a:t>B</a:t>
            </a:r>
            <a:r>
              <a:rPr lang="en-GB" sz="1500" b="1" dirty="0"/>
              <a:t> are both unbiased estimators but </a:t>
            </a:r>
            <a:r>
              <a:rPr lang="en-GB" sz="1500" b="1" i="1" dirty="0"/>
              <a:t>B</a:t>
            </a:r>
            <a:r>
              <a:rPr lang="en-GB" sz="1500" b="1" dirty="0"/>
              <a:t> is superior because it is more efficient.</a:t>
            </a:r>
          </a:p>
        </p:txBody>
      </p:sp>
      <p:sp>
        <p:nvSpPr>
          <p:cNvPr id="108563" name="Text Box 1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15</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11" name="Rectangle 10"/>
          <p:cNvSpPr/>
          <p:nvPr/>
        </p:nvSpPr>
        <p:spPr bwMode="auto">
          <a:xfrm>
            <a:off x="420600" y="1143001"/>
            <a:ext cx="8296275" cy="442192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2"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7750" y="1143975"/>
            <a:ext cx="7372258" cy="4488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12"/>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6" name="Text Box 10"/>
          <p:cNvSpPr txBox="1">
            <a:spLocks noChangeArrowheads="1"/>
          </p:cNvSpPr>
          <p:nvPr/>
        </p:nvSpPr>
        <p:spPr bwMode="auto">
          <a:xfrm>
            <a:off x="854076" y="598489"/>
            <a:ext cx="193674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Efficiency</a:t>
            </a:r>
            <a:endParaRPr lang="en-US" sz="1800" b="1" dirty="0">
              <a:latin typeface="Arial" charset="0"/>
            </a:endParaRPr>
          </a:p>
          <a:p>
            <a:endParaRPr lang="en-US" b="1" dirty="0">
              <a:latin typeface="Arial"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2895"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16</a:t>
            </a:r>
            <a:endParaRPr lang="en-US" sz="100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30"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analyze the variance of the generalized estimator and find out what condition the weights must satisfy in order to minimize it.</a:t>
            </a:r>
          </a:p>
        </p:txBody>
      </p:sp>
      <p:sp>
        <p:nvSpPr>
          <p:cNvPr id="18" name="Rectangle 16"/>
          <p:cNvSpPr>
            <a:spLocks noChangeArrowheads="1"/>
          </p:cNvSpPr>
          <p:nvPr/>
        </p:nvSpPr>
        <p:spPr bwMode="auto">
          <a:xfrm>
            <a:off x="0" y="1760400"/>
            <a:ext cx="9144000" cy="37379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1484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0" name="Text Box 10"/>
          <p:cNvSpPr txBox="1">
            <a:spLocks noChangeArrowheads="1"/>
          </p:cNvSpPr>
          <p:nvPr/>
        </p:nvSpPr>
        <p:spPr bwMode="auto">
          <a:xfrm>
            <a:off x="853200" y="1208089"/>
            <a:ext cx="274637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Generalized estimator</a:t>
            </a:r>
            <a:endParaRPr lang="en-US" b="1" dirty="0">
              <a:latin typeface="Arial" charset="0"/>
            </a:endParaRPr>
          </a:p>
        </p:txBody>
      </p:sp>
      <p:graphicFrame>
        <p:nvGraphicFramePr>
          <p:cNvPr id="21" name="Object 20"/>
          <p:cNvGraphicFramePr>
            <a:graphicFrameLocks noChangeAspect="1"/>
          </p:cNvGraphicFramePr>
          <p:nvPr>
            <p:extLst>
              <p:ext uri="{D42A27DB-BD31-4B8C-83A1-F6EECF244321}">
                <p14:modId xmlns:p14="http://schemas.microsoft.com/office/powerpoint/2010/main" val="2211225485"/>
              </p:ext>
            </p:extLst>
          </p:nvPr>
        </p:nvGraphicFramePr>
        <p:xfrm>
          <a:off x="3486525" y="1216800"/>
          <a:ext cx="2120900" cy="368300"/>
        </p:xfrm>
        <a:graphic>
          <a:graphicData uri="http://schemas.openxmlformats.org/presentationml/2006/ole">
            <mc:AlternateContent xmlns:mc="http://schemas.openxmlformats.org/markup-compatibility/2006">
              <mc:Choice xmlns:v="urn:schemas-microsoft-com:vml" Requires="v">
                <p:oleObj spid="_x0000_s122936" name="Equation" r:id="rId3" imgW="2120760" imgH="368280" progId="Equation.3">
                  <p:embed/>
                </p:oleObj>
              </mc:Choice>
              <mc:Fallback>
                <p:oleObj name="Equation" r:id="rId3" imgW="2120760" imgH="368280" progId="Equation.3">
                  <p:embed/>
                  <p:pic>
                    <p:nvPicPr>
                      <p:cNvPr id="0" name=""/>
                      <p:cNvPicPr>
                        <a:picLocks noChangeAspect="1" noChangeArrowheads="1"/>
                      </p:cNvPicPr>
                      <p:nvPr/>
                    </p:nvPicPr>
                    <p:blipFill>
                      <a:blip r:embed="rId4"/>
                      <a:srcRect/>
                      <a:stretch>
                        <a:fillRect/>
                      </a:stretch>
                    </p:blipFill>
                    <p:spPr bwMode="auto">
                      <a:xfrm>
                        <a:off x="3486525" y="12168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Rectangle 21"/>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3" name="Text Box 10"/>
          <p:cNvSpPr txBox="1">
            <a:spLocks noChangeArrowheads="1"/>
          </p:cNvSpPr>
          <p:nvPr/>
        </p:nvSpPr>
        <p:spPr bwMode="auto">
          <a:xfrm>
            <a:off x="854076" y="529200"/>
            <a:ext cx="193674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Efficiency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
        <p:nvSpPr>
          <p:cNvPr id="24" name="Line 11"/>
          <p:cNvSpPr>
            <a:spLocks noChangeShapeType="1"/>
          </p:cNvSpPr>
          <p:nvPr/>
        </p:nvSpPr>
        <p:spPr bwMode="auto">
          <a:xfrm>
            <a:off x="2433600"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883070842"/>
              </p:ext>
            </p:extLst>
          </p:nvPr>
        </p:nvGraphicFramePr>
        <p:xfrm>
          <a:off x="1922463" y="1879600"/>
          <a:ext cx="6172200" cy="3416300"/>
        </p:xfrm>
        <a:graphic>
          <a:graphicData uri="http://schemas.openxmlformats.org/presentationml/2006/ole">
            <mc:AlternateContent xmlns:mc="http://schemas.openxmlformats.org/markup-compatibility/2006">
              <mc:Choice xmlns:v="urn:schemas-microsoft-com:vml" Requires="v">
                <p:oleObj spid="_x0000_s122937" name="Equation" r:id="rId5" imgW="6172200" imgH="3416040" progId="Equation.3">
                  <p:embed/>
                </p:oleObj>
              </mc:Choice>
              <mc:Fallback>
                <p:oleObj name="Equation" r:id="rId5" imgW="6172200" imgH="3416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2463" y="1879600"/>
                        <a:ext cx="6172200" cy="341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Rectangle 8"/>
          <p:cNvSpPr>
            <a:spLocks noChangeArrowheads="1"/>
          </p:cNvSpPr>
          <p:nvPr/>
        </p:nvSpPr>
        <p:spPr bwMode="auto">
          <a:xfrm>
            <a:off x="1952624" y="2381250"/>
            <a:ext cx="6429375" cy="30067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2895"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17</a:t>
            </a:r>
            <a:endParaRPr lang="en-US" sz="100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2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first variance rule is used to decompose the variance.</a:t>
            </a:r>
          </a:p>
        </p:txBody>
      </p:sp>
      <p:sp>
        <p:nvSpPr>
          <p:cNvPr id="18" name="Rectangle 16"/>
          <p:cNvSpPr>
            <a:spLocks noChangeArrowheads="1"/>
          </p:cNvSpPr>
          <p:nvPr/>
        </p:nvSpPr>
        <p:spPr bwMode="auto">
          <a:xfrm>
            <a:off x="0" y="1760400"/>
            <a:ext cx="9144000" cy="37379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1484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0" name="Text Box 10"/>
          <p:cNvSpPr txBox="1">
            <a:spLocks noChangeArrowheads="1"/>
          </p:cNvSpPr>
          <p:nvPr/>
        </p:nvSpPr>
        <p:spPr bwMode="auto">
          <a:xfrm>
            <a:off x="853200" y="1208089"/>
            <a:ext cx="274637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Generalized estimator</a:t>
            </a:r>
            <a:endParaRPr lang="en-US" b="1" dirty="0">
              <a:latin typeface="Arial" charset="0"/>
            </a:endParaRPr>
          </a:p>
        </p:txBody>
      </p:sp>
      <p:graphicFrame>
        <p:nvGraphicFramePr>
          <p:cNvPr id="21" name="Object 20"/>
          <p:cNvGraphicFramePr>
            <a:graphicFrameLocks noChangeAspect="1"/>
          </p:cNvGraphicFramePr>
          <p:nvPr>
            <p:extLst>
              <p:ext uri="{D42A27DB-BD31-4B8C-83A1-F6EECF244321}">
                <p14:modId xmlns:p14="http://schemas.microsoft.com/office/powerpoint/2010/main" val="2211225485"/>
              </p:ext>
            </p:extLst>
          </p:nvPr>
        </p:nvGraphicFramePr>
        <p:xfrm>
          <a:off x="3486525" y="1216800"/>
          <a:ext cx="2120900" cy="368300"/>
        </p:xfrm>
        <a:graphic>
          <a:graphicData uri="http://schemas.openxmlformats.org/presentationml/2006/ole">
            <mc:AlternateContent xmlns:mc="http://schemas.openxmlformats.org/markup-compatibility/2006">
              <mc:Choice xmlns:v="urn:schemas-microsoft-com:vml" Requires="v">
                <p:oleObj spid="_x0000_s145436" name="Equation" r:id="rId3" imgW="2120760" imgH="368280" progId="Equation.3">
                  <p:embed/>
                </p:oleObj>
              </mc:Choice>
              <mc:Fallback>
                <p:oleObj name="Equation" r:id="rId3" imgW="2120760" imgH="368280" progId="Equation.3">
                  <p:embed/>
                  <p:pic>
                    <p:nvPicPr>
                      <p:cNvPr id="0" name=""/>
                      <p:cNvPicPr>
                        <a:picLocks noChangeAspect="1" noChangeArrowheads="1"/>
                      </p:cNvPicPr>
                      <p:nvPr/>
                    </p:nvPicPr>
                    <p:blipFill>
                      <a:blip r:embed="rId4"/>
                      <a:srcRect/>
                      <a:stretch>
                        <a:fillRect/>
                      </a:stretch>
                    </p:blipFill>
                    <p:spPr bwMode="auto">
                      <a:xfrm>
                        <a:off x="3486525" y="1216800"/>
                        <a:ext cx="2120900" cy="368300"/>
                      </a:xfrm>
                      <a:prstGeom prst="rect">
                        <a:avLst/>
                      </a:prstGeom>
                      <a:noFill/>
                      <a:ln>
                        <a:noFill/>
                      </a:ln>
                      <a:effectLst/>
                      <a:extLst/>
                    </p:spPr>
                  </p:pic>
                </p:oleObj>
              </mc:Fallback>
            </mc:AlternateContent>
          </a:graphicData>
        </a:graphic>
      </p:graphicFrame>
      <p:sp>
        <p:nvSpPr>
          <p:cNvPr id="22" name="Rectangle 21"/>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4" name="Line 11"/>
          <p:cNvSpPr>
            <a:spLocks noChangeShapeType="1"/>
          </p:cNvSpPr>
          <p:nvPr/>
        </p:nvSpPr>
        <p:spPr bwMode="auto">
          <a:xfrm>
            <a:off x="2433600"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883070842"/>
              </p:ext>
            </p:extLst>
          </p:nvPr>
        </p:nvGraphicFramePr>
        <p:xfrm>
          <a:off x="1922463" y="1879600"/>
          <a:ext cx="6172200" cy="3416300"/>
        </p:xfrm>
        <a:graphic>
          <a:graphicData uri="http://schemas.openxmlformats.org/presentationml/2006/ole">
            <mc:AlternateContent xmlns:mc="http://schemas.openxmlformats.org/markup-compatibility/2006">
              <mc:Choice xmlns:v="urn:schemas-microsoft-com:vml" Requires="v">
                <p:oleObj spid="_x0000_s145437" name="Equation" r:id="rId5" imgW="6172200" imgH="3416040" progId="Equation.3">
                  <p:embed/>
                </p:oleObj>
              </mc:Choice>
              <mc:Fallback>
                <p:oleObj name="Equation" r:id="rId5" imgW="6172200" imgH="3416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2463" y="1879600"/>
                        <a:ext cx="6172200" cy="3416300"/>
                      </a:xfrm>
                      <a:prstGeom prst="rect">
                        <a:avLst/>
                      </a:prstGeom>
                      <a:noFill/>
                      <a:ln>
                        <a:noFill/>
                      </a:ln>
                      <a:effectLst/>
                    </p:spPr>
                  </p:pic>
                </p:oleObj>
              </mc:Fallback>
            </mc:AlternateContent>
          </a:graphicData>
        </a:graphic>
      </p:graphicFrame>
      <p:sp>
        <p:nvSpPr>
          <p:cNvPr id="27" name="Rectangle 8"/>
          <p:cNvSpPr>
            <a:spLocks noChangeArrowheads="1"/>
          </p:cNvSpPr>
          <p:nvPr/>
        </p:nvSpPr>
        <p:spPr bwMode="auto">
          <a:xfrm>
            <a:off x="1962150" y="2943225"/>
            <a:ext cx="2921000" cy="24161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Text Box 10"/>
          <p:cNvSpPr txBox="1">
            <a:spLocks noChangeArrowheads="1"/>
          </p:cNvSpPr>
          <p:nvPr/>
        </p:nvSpPr>
        <p:spPr bwMode="auto">
          <a:xfrm>
            <a:off x="854076" y="529200"/>
            <a:ext cx="193674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Efficiency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Tree>
    <p:extLst>
      <p:ext uri="{BB962C8B-B14F-4D97-AF65-F5344CB8AC3E}">
        <p14:creationId xmlns:p14="http://schemas.microsoft.com/office/powerpoint/2010/main" val="41208843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2895"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18</a:t>
            </a:r>
            <a:endParaRPr lang="en-US" sz="100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28"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Note that we are assuming that </a:t>
            </a:r>
            <a:r>
              <a:rPr lang="en-GB" sz="1500" b="1" i="1"/>
              <a:t>X</a:t>
            </a:r>
            <a:r>
              <a:rPr lang="en-GB" sz="1500" b="1" baseline="-25000"/>
              <a:t>1</a:t>
            </a:r>
            <a:r>
              <a:rPr lang="en-GB" sz="1500" b="1"/>
              <a:t> and </a:t>
            </a:r>
            <a:r>
              <a:rPr lang="en-GB" sz="1500" b="1" i="1"/>
              <a:t>X</a:t>
            </a:r>
            <a:r>
              <a:rPr lang="en-GB" sz="1500" b="1" baseline="-25000"/>
              <a:t>2</a:t>
            </a:r>
            <a:r>
              <a:rPr lang="en-GB" sz="1500" b="1"/>
              <a:t> are independent observations and so their covariance is zero.  The second variance rule is used to bring </a:t>
            </a:r>
            <a:r>
              <a:rPr lang="en-GB" sz="1500" b="1" i="1">
                <a:latin typeface="Symbol" pitchFamily="18" charset="2"/>
              </a:rPr>
              <a:t>l</a:t>
            </a:r>
            <a:r>
              <a:rPr lang="en-GB" sz="1500" b="1" baseline="-25000"/>
              <a:t>1</a:t>
            </a:r>
            <a:r>
              <a:rPr lang="en-GB" sz="1500" b="1"/>
              <a:t> and </a:t>
            </a:r>
            <a:r>
              <a:rPr lang="en-GB" sz="1500" b="1" i="1">
                <a:latin typeface="Symbol" pitchFamily="18" charset="2"/>
              </a:rPr>
              <a:t>l</a:t>
            </a:r>
            <a:r>
              <a:rPr lang="en-GB" sz="1500" b="1" baseline="-25000"/>
              <a:t>2</a:t>
            </a:r>
            <a:r>
              <a:rPr lang="en-GB" sz="1500" b="1"/>
              <a:t> out of the variance expressions.</a:t>
            </a:r>
          </a:p>
        </p:txBody>
      </p:sp>
      <p:sp>
        <p:nvSpPr>
          <p:cNvPr id="18" name="Rectangle 16"/>
          <p:cNvSpPr>
            <a:spLocks noChangeArrowheads="1"/>
          </p:cNvSpPr>
          <p:nvPr/>
        </p:nvSpPr>
        <p:spPr bwMode="auto">
          <a:xfrm>
            <a:off x="0" y="1760400"/>
            <a:ext cx="9144000" cy="37379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1484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0" name="Text Box 10"/>
          <p:cNvSpPr txBox="1">
            <a:spLocks noChangeArrowheads="1"/>
          </p:cNvSpPr>
          <p:nvPr/>
        </p:nvSpPr>
        <p:spPr bwMode="auto">
          <a:xfrm>
            <a:off x="853200" y="1208089"/>
            <a:ext cx="274637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Generalized estimator</a:t>
            </a:r>
            <a:endParaRPr lang="en-US" b="1" dirty="0">
              <a:latin typeface="Arial" charset="0"/>
            </a:endParaRPr>
          </a:p>
        </p:txBody>
      </p:sp>
      <p:graphicFrame>
        <p:nvGraphicFramePr>
          <p:cNvPr id="21" name="Object 20"/>
          <p:cNvGraphicFramePr>
            <a:graphicFrameLocks noChangeAspect="1"/>
          </p:cNvGraphicFramePr>
          <p:nvPr>
            <p:extLst>
              <p:ext uri="{D42A27DB-BD31-4B8C-83A1-F6EECF244321}">
                <p14:modId xmlns:p14="http://schemas.microsoft.com/office/powerpoint/2010/main" val="2211225485"/>
              </p:ext>
            </p:extLst>
          </p:nvPr>
        </p:nvGraphicFramePr>
        <p:xfrm>
          <a:off x="3486525" y="1216800"/>
          <a:ext cx="2120900" cy="368300"/>
        </p:xfrm>
        <a:graphic>
          <a:graphicData uri="http://schemas.openxmlformats.org/presentationml/2006/ole">
            <mc:AlternateContent xmlns:mc="http://schemas.openxmlformats.org/markup-compatibility/2006">
              <mc:Choice xmlns:v="urn:schemas-microsoft-com:vml" Requires="v">
                <p:oleObj spid="_x0000_s146460" name="Equation" r:id="rId3" imgW="2120760" imgH="368280" progId="Equation.3">
                  <p:embed/>
                </p:oleObj>
              </mc:Choice>
              <mc:Fallback>
                <p:oleObj name="Equation" r:id="rId3" imgW="2120760" imgH="368280" progId="Equation.3">
                  <p:embed/>
                  <p:pic>
                    <p:nvPicPr>
                      <p:cNvPr id="0" name=""/>
                      <p:cNvPicPr>
                        <a:picLocks noChangeAspect="1" noChangeArrowheads="1"/>
                      </p:cNvPicPr>
                      <p:nvPr/>
                    </p:nvPicPr>
                    <p:blipFill>
                      <a:blip r:embed="rId4"/>
                      <a:srcRect/>
                      <a:stretch>
                        <a:fillRect/>
                      </a:stretch>
                    </p:blipFill>
                    <p:spPr bwMode="auto">
                      <a:xfrm>
                        <a:off x="3486525" y="12168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Rectangle 21"/>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4" name="Line 11"/>
          <p:cNvSpPr>
            <a:spLocks noChangeShapeType="1"/>
          </p:cNvSpPr>
          <p:nvPr/>
        </p:nvSpPr>
        <p:spPr bwMode="auto">
          <a:xfrm>
            <a:off x="2433600"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883070842"/>
              </p:ext>
            </p:extLst>
          </p:nvPr>
        </p:nvGraphicFramePr>
        <p:xfrm>
          <a:off x="1922463" y="1879600"/>
          <a:ext cx="6172200" cy="3416300"/>
        </p:xfrm>
        <a:graphic>
          <a:graphicData uri="http://schemas.openxmlformats.org/presentationml/2006/ole">
            <mc:AlternateContent xmlns:mc="http://schemas.openxmlformats.org/markup-compatibility/2006">
              <mc:Choice xmlns:v="urn:schemas-microsoft-com:vml" Requires="v">
                <p:oleObj spid="_x0000_s146461" name="Equation" r:id="rId5" imgW="6172200" imgH="3416040" progId="Equation.3">
                  <p:embed/>
                </p:oleObj>
              </mc:Choice>
              <mc:Fallback>
                <p:oleObj name="Equation" r:id="rId5" imgW="6172200" imgH="34160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2463" y="1879600"/>
                        <a:ext cx="6172200" cy="341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Rectangle 8"/>
          <p:cNvSpPr>
            <a:spLocks noChangeArrowheads="1"/>
          </p:cNvSpPr>
          <p:nvPr/>
        </p:nvSpPr>
        <p:spPr bwMode="auto">
          <a:xfrm>
            <a:off x="1952625" y="3600450"/>
            <a:ext cx="2921000" cy="17875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Text Box 10"/>
          <p:cNvSpPr txBox="1">
            <a:spLocks noChangeArrowheads="1"/>
          </p:cNvSpPr>
          <p:nvPr/>
        </p:nvSpPr>
        <p:spPr bwMode="auto">
          <a:xfrm>
            <a:off x="854076" y="529200"/>
            <a:ext cx="193674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Efficiency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Tree>
    <p:extLst>
      <p:ext uri="{BB962C8B-B14F-4D97-AF65-F5344CB8AC3E}">
        <p14:creationId xmlns:p14="http://schemas.microsoft.com/office/powerpoint/2010/main" val="31595770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1633"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a:t>
            </a:r>
            <a:endParaRPr lang="en-US" sz="1000" dirty="0">
              <a:solidFill>
                <a:srgbClr val="3366FF"/>
              </a:solidFill>
              <a:latin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43" name="Text Box 2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Much of the analysis in this course will be concerned with three properties of estimators: unbiasedness, efficiency, and consistency.  The first two, treated here, relate to finite sample analysis: analysis where the sample has a finite number of observations.</a:t>
            </a:r>
            <a:endParaRPr lang="en-GB" sz="1500"/>
          </a:p>
        </p:txBody>
      </p:sp>
      <p:sp>
        <p:nvSpPr>
          <p:cNvPr id="16" name="Rectangle 16"/>
          <p:cNvSpPr>
            <a:spLocks noChangeArrowheads="1"/>
          </p:cNvSpPr>
          <p:nvPr/>
        </p:nvSpPr>
        <p:spPr bwMode="auto">
          <a:xfrm>
            <a:off x="0" y="1148400"/>
            <a:ext cx="9144000" cy="18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7"/>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graphicFrame>
        <p:nvGraphicFramePr>
          <p:cNvPr id="19" name="Object 6"/>
          <p:cNvGraphicFramePr>
            <a:graphicFrameLocks noChangeAspect="1"/>
          </p:cNvGraphicFramePr>
          <p:nvPr>
            <p:extLst>
              <p:ext uri="{D42A27DB-BD31-4B8C-83A1-F6EECF244321}">
                <p14:modId xmlns:p14="http://schemas.microsoft.com/office/powerpoint/2010/main" val="3557096855"/>
              </p:ext>
            </p:extLst>
          </p:nvPr>
        </p:nvGraphicFramePr>
        <p:xfrm>
          <a:off x="1622425" y="1268413"/>
          <a:ext cx="6097588" cy="1638300"/>
        </p:xfrm>
        <a:graphic>
          <a:graphicData uri="http://schemas.openxmlformats.org/presentationml/2006/ole">
            <mc:AlternateContent xmlns:mc="http://schemas.openxmlformats.org/markup-compatibility/2006">
              <mc:Choice xmlns:v="urn:schemas-microsoft-com:vml" Requires="v">
                <p:oleObj spid="_x0000_s111667" name="Equation" r:id="rId3" imgW="6095880" imgH="1638000" progId="Equation.3">
                  <p:embed/>
                </p:oleObj>
              </mc:Choice>
              <mc:Fallback>
                <p:oleObj name="Equation" r:id="rId3" imgW="6095880" imgH="1638000" progId="Equation.3">
                  <p:embed/>
                  <p:pic>
                    <p:nvPicPr>
                      <p:cNvPr id="0" name=""/>
                      <p:cNvPicPr>
                        <a:picLocks noChangeAspect="1" noChangeArrowheads="1"/>
                      </p:cNvPicPr>
                      <p:nvPr/>
                    </p:nvPicPr>
                    <p:blipFill>
                      <a:blip r:embed="rId4"/>
                      <a:srcRect/>
                      <a:stretch>
                        <a:fillRect/>
                      </a:stretch>
                    </p:blipFill>
                    <p:spPr bwMode="auto">
                      <a:xfrm>
                        <a:off x="1622425" y="1268413"/>
                        <a:ext cx="6097588" cy="163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10"/>
          <p:cNvSpPr txBox="1">
            <a:spLocks noChangeArrowheads="1"/>
          </p:cNvSpPr>
          <p:nvPr/>
        </p:nvSpPr>
        <p:spPr bwMode="auto">
          <a:xfrm>
            <a:off x="854076" y="531814"/>
            <a:ext cx="2489200" cy="5826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err="1" smtClean="0">
                <a:latin typeface="Arial" charset="0"/>
              </a:rPr>
              <a:t>Unbiasedness</a:t>
            </a:r>
            <a:r>
              <a:rPr lang="en-US" sz="1800" b="1" dirty="0" smtClean="0">
                <a:latin typeface="Arial" charset="0"/>
              </a:rPr>
              <a:t>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
        <p:nvSpPr>
          <p:cNvPr id="21" name="Line 11"/>
          <p:cNvSpPr>
            <a:spLocks noChangeShapeType="1"/>
          </p:cNvSpPr>
          <p:nvPr/>
        </p:nvSpPr>
        <p:spPr bwMode="auto">
          <a:xfrm>
            <a:off x="2906713"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21"/>
          <p:cNvSpPr/>
          <p:nvPr/>
        </p:nvSpPr>
        <p:spPr bwMode="auto">
          <a:xfrm>
            <a:off x="2257426" y="2105025"/>
            <a:ext cx="5219700" cy="81915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3" name="Rectangle 22"/>
          <p:cNvSpPr/>
          <p:nvPr/>
        </p:nvSpPr>
        <p:spPr bwMode="auto">
          <a:xfrm>
            <a:off x="5200650" y="1257300"/>
            <a:ext cx="2632430" cy="8382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2895"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19</a:t>
            </a:r>
            <a:endParaRPr lang="en-US" sz="100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2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variance of </a:t>
            </a:r>
            <a:r>
              <a:rPr lang="en-GB" sz="1500" b="1" i="1" dirty="0"/>
              <a:t>X</a:t>
            </a:r>
            <a:r>
              <a:rPr lang="en-GB" sz="1500" b="1" baseline="-25000" dirty="0"/>
              <a:t>1</a:t>
            </a:r>
            <a:r>
              <a:rPr lang="en-GB" sz="1500" b="1" dirty="0"/>
              <a:t>, at the planning stage, is </a:t>
            </a:r>
            <a:r>
              <a:rPr lang="en-GB" sz="1500" b="1" i="1" dirty="0">
                <a:latin typeface="Symbol" pitchFamily="18" charset="2"/>
              </a:rPr>
              <a:t>s</a:t>
            </a:r>
            <a:r>
              <a:rPr lang="en-GB" sz="1500" b="1" i="1" baseline="-25000" dirty="0"/>
              <a:t>X</a:t>
            </a:r>
            <a:r>
              <a:rPr lang="en-GB" sz="1500" b="1" baseline="30000" dirty="0"/>
              <a:t>2</a:t>
            </a:r>
            <a:r>
              <a:rPr lang="en-GB" sz="1500" b="1" dirty="0"/>
              <a:t>.  The same goes for the variance of </a:t>
            </a:r>
            <a:r>
              <a:rPr lang="en-GB" sz="1500" b="1" i="1" dirty="0"/>
              <a:t>X</a:t>
            </a:r>
            <a:r>
              <a:rPr lang="en-GB" sz="1500" b="1" baseline="-25000" dirty="0"/>
              <a:t>2</a:t>
            </a:r>
            <a:r>
              <a:rPr lang="en-GB" sz="1500" b="1" dirty="0"/>
              <a:t>.</a:t>
            </a:r>
            <a:endParaRPr lang="en-GB" sz="1500" b="1" baseline="30000" dirty="0"/>
          </a:p>
        </p:txBody>
      </p:sp>
      <p:sp>
        <p:nvSpPr>
          <p:cNvPr id="18" name="Rectangle 16"/>
          <p:cNvSpPr>
            <a:spLocks noChangeArrowheads="1"/>
          </p:cNvSpPr>
          <p:nvPr/>
        </p:nvSpPr>
        <p:spPr bwMode="auto">
          <a:xfrm>
            <a:off x="0" y="1760400"/>
            <a:ext cx="9144000" cy="37379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11484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3" name="Text Box 10"/>
          <p:cNvSpPr txBox="1">
            <a:spLocks noChangeArrowheads="1"/>
          </p:cNvSpPr>
          <p:nvPr/>
        </p:nvSpPr>
        <p:spPr bwMode="auto">
          <a:xfrm>
            <a:off x="853200" y="1208089"/>
            <a:ext cx="274637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Generalized estimator</a:t>
            </a:r>
            <a:endParaRPr lang="en-US" b="1" dirty="0">
              <a:latin typeface="Arial" charset="0"/>
            </a:endParaRPr>
          </a:p>
        </p:txBody>
      </p:sp>
      <p:graphicFrame>
        <p:nvGraphicFramePr>
          <p:cNvPr id="24" name="Object 23"/>
          <p:cNvGraphicFramePr>
            <a:graphicFrameLocks noChangeAspect="1"/>
          </p:cNvGraphicFramePr>
          <p:nvPr>
            <p:extLst>
              <p:ext uri="{D42A27DB-BD31-4B8C-83A1-F6EECF244321}">
                <p14:modId xmlns:p14="http://schemas.microsoft.com/office/powerpoint/2010/main" val="70293658"/>
              </p:ext>
            </p:extLst>
          </p:nvPr>
        </p:nvGraphicFramePr>
        <p:xfrm>
          <a:off x="3486525" y="1216800"/>
          <a:ext cx="2120900" cy="368300"/>
        </p:xfrm>
        <a:graphic>
          <a:graphicData uri="http://schemas.openxmlformats.org/presentationml/2006/ole">
            <mc:AlternateContent xmlns:mc="http://schemas.openxmlformats.org/markup-compatibility/2006">
              <mc:Choice xmlns:v="urn:schemas-microsoft-com:vml" Requires="v">
                <p:oleObj spid="_x0000_s147487" name="Equation" r:id="rId3" imgW="2120760" imgH="368280" progId="Equation.3">
                  <p:embed/>
                </p:oleObj>
              </mc:Choice>
              <mc:Fallback>
                <p:oleObj name="Equation" r:id="rId3" imgW="2120760" imgH="368280" progId="Equation.3">
                  <p:embed/>
                  <p:pic>
                    <p:nvPicPr>
                      <p:cNvPr id="0" name=""/>
                      <p:cNvPicPr>
                        <a:picLocks noChangeAspect="1" noChangeArrowheads="1"/>
                      </p:cNvPicPr>
                      <p:nvPr/>
                    </p:nvPicPr>
                    <p:blipFill>
                      <a:blip r:embed="rId4"/>
                      <a:srcRect/>
                      <a:stretch>
                        <a:fillRect/>
                      </a:stretch>
                    </p:blipFill>
                    <p:spPr bwMode="auto">
                      <a:xfrm>
                        <a:off x="3486525" y="12168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24"/>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9" name="Line 11"/>
          <p:cNvSpPr>
            <a:spLocks noChangeShapeType="1"/>
          </p:cNvSpPr>
          <p:nvPr/>
        </p:nvSpPr>
        <p:spPr bwMode="auto">
          <a:xfrm>
            <a:off x="2433600"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880387122"/>
              </p:ext>
            </p:extLst>
          </p:nvPr>
        </p:nvGraphicFramePr>
        <p:xfrm>
          <a:off x="1922463" y="1879600"/>
          <a:ext cx="6172200" cy="3416300"/>
        </p:xfrm>
        <a:graphic>
          <a:graphicData uri="http://schemas.openxmlformats.org/presentationml/2006/ole">
            <mc:AlternateContent xmlns:mc="http://schemas.openxmlformats.org/markup-compatibility/2006">
              <mc:Choice xmlns:v="urn:schemas-microsoft-com:vml" Requires="v">
                <p:oleObj spid="_x0000_s147488" name="Equation" r:id="rId5" imgW="6172200" imgH="3416040" progId="Equation.3">
                  <p:embed/>
                </p:oleObj>
              </mc:Choice>
              <mc:Fallback>
                <p:oleObj name="Equation" r:id="rId5" imgW="6172200" imgH="3416040"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2463" y="1879600"/>
                        <a:ext cx="6172200" cy="341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8"/>
          <p:cNvSpPr>
            <a:spLocks noChangeArrowheads="1"/>
          </p:cNvSpPr>
          <p:nvPr/>
        </p:nvSpPr>
        <p:spPr bwMode="auto">
          <a:xfrm>
            <a:off x="1952625" y="4162425"/>
            <a:ext cx="2921000" cy="12255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Text Box 10"/>
          <p:cNvSpPr txBox="1">
            <a:spLocks noChangeArrowheads="1"/>
          </p:cNvSpPr>
          <p:nvPr/>
        </p:nvSpPr>
        <p:spPr bwMode="auto">
          <a:xfrm>
            <a:off x="854076" y="529200"/>
            <a:ext cx="193674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Efficiency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Tree>
    <p:extLst>
      <p:ext uri="{BB962C8B-B14F-4D97-AF65-F5344CB8AC3E}">
        <p14:creationId xmlns:p14="http://schemas.microsoft.com/office/powerpoint/2010/main" val="25749877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2895"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20</a:t>
            </a:r>
            <a:endParaRPr lang="en-US" sz="100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25"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Now we take account of the condition for unbiasedness and re-write the variance of </a:t>
            </a:r>
            <a:r>
              <a:rPr lang="en-GB" sz="1500" b="1" i="1"/>
              <a:t>Z</a:t>
            </a:r>
            <a:r>
              <a:rPr lang="en-GB" sz="1500" b="1"/>
              <a:t>, substituting for </a:t>
            </a:r>
            <a:r>
              <a:rPr lang="en-GB" sz="1500" b="1" i="1">
                <a:latin typeface="Symbol" pitchFamily="18" charset="2"/>
              </a:rPr>
              <a:t>l</a:t>
            </a:r>
            <a:r>
              <a:rPr lang="en-GB" sz="1500" b="1" baseline="-25000"/>
              <a:t>2</a:t>
            </a:r>
            <a:r>
              <a:rPr lang="en-GB" sz="1500" b="1"/>
              <a:t>.</a:t>
            </a:r>
          </a:p>
        </p:txBody>
      </p:sp>
      <p:sp>
        <p:nvSpPr>
          <p:cNvPr id="18" name="Rectangle 16"/>
          <p:cNvSpPr>
            <a:spLocks noChangeArrowheads="1"/>
          </p:cNvSpPr>
          <p:nvPr/>
        </p:nvSpPr>
        <p:spPr bwMode="auto">
          <a:xfrm>
            <a:off x="0" y="1760400"/>
            <a:ext cx="9144000" cy="37379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0" name="Object 13"/>
          <p:cNvGraphicFramePr>
            <a:graphicFrameLocks noChangeAspect="1"/>
          </p:cNvGraphicFramePr>
          <p:nvPr>
            <p:extLst>
              <p:ext uri="{D42A27DB-BD31-4B8C-83A1-F6EECF244321}">
                <p14:modId xmlns:p14="http://schemas.microsoft.com/office/powerpoint/2010/main" val="1962353441"/>
              </p:ext>
            </p:extLst>
          </p:nvPr>
        </p:nvGraphicFramePr>
        <p:xfrm>
          <a:off x="5518150" y="4327200"/>
          <a:ext cx="1333500" cy="368300"/>
        </p:xfrm>
        <a:graphic>
          <a:graphicData uri="http://schemas.openxmlformats.org/presentationml/2006/ole">
            <mc:AlternateContent xmlns:mc="http://schemas.openxmlformats.org/markup-compatibility/2006">
              <mc:Choice xmlns:v="urn:schemas-microsoft-com:vml" Requires="v">
                <p:oleObj spid="_x0000_s148522" name="Equation" r:id="rId3" imgW="1333440" imgH="368280" progId="Equation.3">
                  <p:embed/>
                </p:oleObj>
              </mc:Choice>
              <mc:Fallback>
                <p:oleObj name="Equation" r:id="rId3" imgW="1333440" imgH="368280" progId="Equation.3">
                  <p:embed/>
                  <p:pic>
                    <p:nvPicPr>
                      <p:cNvPr id="0" name=""/>
                      <p:cNvPicPr>
                        <a:picLocks noChangeAspect="1" noChangeArrowheads="1"/>
                      </p:cNvPicPr>
                      <p:nvPr/>
                    </p:nvPicPr>
                    <p:blipFill>
                      <a:blip r:embed="rId4"/>
                      <a:srcRect/>
                      <a:stretch>
                        <a:fillRect/>
                      </a:stretch>
                    </p:blipFill>
                    <p:spPr bwMode="auto">
                      <a:xfrm>
                        <a:off x="5518150" y="4327200"/>
                        <a:ext cx="133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Text Box 14"/>
          <p:cNvSpPr txBox="1">
            <a:spLocks noChangeArrowheads="1"/>
          </p:cNvSpPr>
          <p:nvPr/>
        </p:nvSpPr>
        <p:spPr bwMode="auto">
          <a:xfrm>
            <a:off x="5210175" y="4327200"/>
            <a:ext cx="425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if</a:t>
            </a:r>
            <a:endParaRPr lang="en-US" sz="1800" b="1" dirty="0"/>
          </a:p>
        </p:txBody>
      </p:sp>
      <p:sp>
        <p:nvSpPr>
          <p:cNvPr id="22" name="Rectangle 16"/>
          <p:cNvSpPr>
            <a:spLocks noChangeArrowheads="1"/>
          </p:cNvSpPr>
          <p:nvPr/>
        </p:nvSpPr>
        <p:spPr bwMode="auto">
          <a:xfrm>
            <a:off x="0" y="11484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3" name="Text Box 10"/>
          <p:cNvSpPr txBox="1">
            <a:spLocks noChangeArrowheads="1"/>
          </p:cNvSpPr>
          <p:nvPr/>
        </p:nvSpPr>
        <p:spPr bwMode="auto">
          <a:xfrm>
            <a:off x="853200" y="1208089"/>
            <a:ext cx="274637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Generalized estimator</a:t>
            </a:r>
            <a:endParaRPr lang="en-US" b="1" dirty="0">
              <a:latin typeface="Arial" charset="0"/>
            </a:endParaRPr>
          </a:p>
        </p:txBody>
      </p:sp>
      <p:graphicFrame>
        <p:nvGraphicFramePr>
          <p:cNvPr id="24" name="Object 23"/>
          <p:cNvGraphicFramePr>
            <a:graphicFrameLocks noChangeAspect="1"/>
          </p:cNvGraphicFramePr>
          <p:nvPr>
            <p:extLst>
              <p:ext uri="{D42A27DB-BD31-4B8C-83A1-F6EECF244321}">
                <p14:modId xmlns:p14="http://schemas.microsoft.com/office/powerpoint/2010/main" val="70293658"/>
              </p:ext>
            </p:extLst>
          </p:nvPr>
        </p:nvGraphicFramePr>
        <p:xfrm>
          <a:off x="3486525" y="1216800"/>
          <a:ext cx="2120900" cy="368300"/>
        </p:xfrm>
        <a:graphic>
          <a:graphicData uri="http://schemas.openxmlformats.org/presentationml/2006/ole">
            <mc:AlternateContent xmlns:mc="http://schemas.openxmlformats.org/markup-compatibility/2006">
              <mc:Choice xmlns:v="urn:schemas-microsoft-com:vml" Requires="v">
                <p:oleObj spid="_x0000_s148523" name="Equation" r:id="rId5" imgW="2120760" imgH="368280" progId="Equation.3">
                  <p:embed/>
                </p:oleObj>
              </mc:Choice>
              <mc:Fallback>
                <p:oleObj name="Equation" r:id="rId5" imgW="2120760" imgH="368280" progId="Equation.3">
                  <p:embed/>
                  <p:pic>
                    <p:nvPicPr>
                      <p:cNvPr id="0" name=""/>
                      <p:cNvPicPr>
                        <a:picLocks noChangeAspect="1" noChangeArrowheads="1"/>
                      </p:cNvPicPr>
                      <p:nvPr/>
                    </p:nvPicPr>
                    <p:blipFill>
                      <a:blip r:embed="rId6"/>
                      <a:srcRect/>
                      <a:stretch>
                        <a:fillRect/>
                      </a:stretch>
                    </p:blipFill>
                    <p:spPr bwMode="auto">
                      <a:xfrm>
                        <a:off x="3486525" y="12168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Rectangle 26"/>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9" name="Line 11"/>
          <p:cNvSpPr>
            <a:spLocks noChangeShapeType="1"/>
          </p:cNvSpPr>
          <p:nvPr/>
        </p:nvSpPr>
        <p:spPr bwMode="auto">
          <a:xfrm>
            <a:off x="2433600"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880387122"/>
              </p:ext>
            </p:extLst>
          </p:nvPr>
        </p:nvGraphicFramePr>
        <p:xfrm>
          <a:off x="1922463" y="1879600"/>
          <a:ext cx="6172200" cy="3416300"/>
        </p:xfrm>
        <a:graphic>
          <a:graphicData uri="http://schemas.openxmlformats.org/presentationml/2006/ole">
            <mc:AlternateContent xmlns:mc="http://schemas.openxmlformats.org/markup-compatibility/2006">
              <mc:Choice xmlns:v="urn:schemas-microsoft-com:vml" Requires="v">
                <p:oleObj spid="_x0000_s148524" name="Equation" r:id="rId7" imgW="6172200" imgH="3416040" progId="Equation.3">
                  <p:embed/>
                </p:oleObj>
              </mc:Choice>
              <mc:Fallback>
                <p:oleObj name="Equation" r:id="rId7" imgW="6172200" imgH="341604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22463" y="1879600"/>
                        <a:ext cx="6172200" cy="341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8"/>
          <p:cNvSpPr>
            <a:spLocks noChangeArrowheads="1"/>
          </p:cNvSpPr>
          <p:nvPr/>
        </p:nvSpPr>
        <p:spPr bwMode="auto">
          <a:xfrm>
            <a:off x="1952625" y="4810125"/>
            <a:ext cx="2921000" cy="5778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Text Box 10"/>
          <p:cNvSpPr txBox="1">
            <a:spLocks noChangeArrowheads="1"/>
          </p:cNvSpPr>
          <p:nvPr/>
        </p:nvSpPr>
        <p:spPr bwMode="auto">
          <a:xfrm>
            <a:off x="854076" y="529200"/>
            <a:ext cx="193674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Efficiency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Tree>
    <p:extLst>
      <p:ext uri="{BB962C8B-B14F-4D97-AF65-F5344CB8AC3E}">
        <p14:creationId xmlns:p14="http://schemas.microsoft.com/office/powerpoint/2010/main" val="26647300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6"/>
          <p:cNvSpPr>
            <a:spLocks noChangeArrowheads="1"/>
          </p:cNvSpPr>
          <p:nvPr/>
        </p:nvSpPr>
        <p:spPr bwMode="auto">
          <a:xfrm>
            <a:off x="0" y="1760400"/>
            <a:ext cx="9144000" cy="37379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122892" name="Object 12"/>
          <p:cNvGraphicFramePr>
            <a:graphicFrameLocks noChangeAspect="1"/>
          </p:cNvGraphicFramePr>
          <p:nvPr>
            <p:extLst>
              <p:ext uri="{D42A27DB-BD31-4B8C-83A1-F6EECF244321}">
                <p14:modId xmlns:p14="http://schemas.microsoft.com/office/powerpoint/2010/main" val="2880387122"/>
              </p:ext>
            </p:extLst>
          </p:nvPr>
        </p:nvGraphicFramePr>
        <p:xfrm>
          <a:off x="1922463" y="1879600"/>
          <a:ext cx="6172200" cy="3416300"/>
        </p:xfrm>
        <a:graphic>
          <a:graphicData uri="http://schemas.openxmlformats.org/presentationml/2006/ole">
            <mc:AlternateContent xmlns:mc="http://schemas.openxmlformats.org/markup-compatibility/2006">
              <mc:Choice xmlns:v="urn:schemas-microsoft-com:vml" Requires="v">
                <p:oleObj spid="_x0000_s149555" name="Equation" r:id="rId3" imgW="6172200" imgH="3416040" progId="Equation.3">
                  <p:embed/>
                </p:oleObj>
              </mc:Choice>
              <mc:Fallback>
                <p:oleObj name="Equation" r:id="rId3" imgW="6172200" imgH="3416040" progId="Equation.3">
                  <p:embed/>
                  <p:pic>
                    <p:nvPicPr>
                      <p:cNvPr id="0" name=""/>
                      <p:cNvPicPr>
                        <a:picLocks noChangeAspect="1" noChangeArrowheads="1"/>
                      </p:cNvPicPr>
                      <p:nvPr/>
                    </p:nvPicPr>
                    <p:blipFill>
                      <a:blip r:embed="rId4"/>
                      <a:srcRect/>
                      <a:stretch>
                        <a:fillRect/>
                      </a:stretch>
                    </p:blipFill>
                    <p:spPr bwMode="auto">
                      <a:xfrm>
                        <a:off x="1922463" y="1879600"/>
                        <a:ext cx="6172200" cy="341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2893" name="Object 13"/>
          <p:cNvGraphicFramePr>
            <a:graphicFrameLocks noChangeAspect="1"/>
          </p:cNvGraphicFramePr>
          <p:nvPr>
            <p:extLst>
              <p:ext uri="{D42A27DB-BD31-4B8C-83A1-F6EECF244321}">
                <p14:modId xmlns:p14="http://schemas.microsoft.com/office/powerpoint/2010/main" val="2436907910"/>
              </p:ext>
            </p:extLst>
          </p:nvPr>
        </p:nvGraphicFramePr>
        <p:xfrm>
          <a:off x="5518150" y="4327200"/>
          <a:ext cx="1333500" cy="368300"/>
        </p:xfrm>
        <a:graphic>
          <a:graphicData uri="http://schemas.openxmlformats.org/presentationml/2006/ole">
            <mc:AlternateContent xmlns:mc="http://schemas.openxmlformats.org/markup-compatibility/2006">
              <mc:Choice xmlns:v="urn:schemas-microsoft-com:vml" Requires="v">
                <p:oleObj spid="_x0000_s149556" name="Equation" r:id="rId5" imgW="1333440" imgH="368280" progId="Equation.3">
                  <p:embed/>
                </p:oleObj>
              </mc:Choice>
              <mc:Fallback>
                <p:oleObj name="Equation" r:id="rId5" imgW="1333440" imgH="368280" progId="Equation.3">
                  <p:embed/>
                  <p:pic>
                    <p:nvPicPr>
                      <p:cNvPr id="0" name=""/>
                      <p:cNvPicPr>
                        <a:picLocks noChangeAspect="1" noChangeArrowheads="1"/>
                      </p:cNvPicPr>
                      <p:nvPr/>
                    </p:nvPicPr>
                    <p:blipFill>
                      <a:blip r:embed="rId6"/>
                      <a:srcRect/>
                      <a:stretch>
                        <a:fillRect/>
                      </a:stretch>
                    </p:blipFill>
                    <p:spPr bwMode="auto">
                      <a:xfrm>
                        <a:off x="5518150" y="4327200"/>
                        <a:ext cx="1333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2894" name="Text Box 14"/>
          <p:cNvSpPr txBox="1">
            <a:spLocks noChangeArrowheads="1"/>
          </p:cNvSpPr>
          <p:nvPr/>
        </p:nvSpPr>
        <p:spPr bwMode="auto">
          <a:xfrm>
            <a:off x="5210175" y="4327200"/>
            <a:ext cx="425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if</a:t>
            </a:r>
            <a:endParaRPr lang="en-US" sz="1800" b="1" dirty="0"/>
          </a:p>
        </p:txBody>
      </p:sp>
      <p:sp>
        <p:nvSpPr>
          <p:cNvPr id="122895"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21</a:t>
            </a:r>
            <a:endParaRPr lang="en-US" sz="100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15" name="Rectangle 16"/>
          <p:cNvSpPr>
            <a:spLocks noChangeArrowheads="1"/>
          </p:cNvSpPr>
          <p:nvPr/>
        </p:nvSpPr>
        <p:spPr bwMode="auto">
          <a:xfrm>
            <a:off x="0" y="11484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6" name="Text Box 10"/>
          <p:cNvSpPr txBox="1">
            <a:spLocks noChangeArrowheads="1"/>
          </p:cNvSpPr>
          <p:nvPr/>
        </p:nvSpPr>
        <p:spPr bwMode="auto">
          <a:xfrm>
            <a:off x="853200" y="1208089"/>
            <a:ext cx="274637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Generalized estimator</a:t>
            </a:r>
            <a:endParaRPr lang="en-US" b="1" dirty="0">
              <a:latin typeface="Arial" charset="0"/>
            </a:endParaRPr>
          </a:p>
        </p:txBody>
      </p:sp>
      <p:graphicFrame>
        <p:nvGraphicFramePr>
          <p:cNvPr id="17" name="Object 16"/>
          <p:cNvGraphicFramePr>
            <a:graphicFrameLocks noChangeAspect="1"/>
          </p:cNvGraphicFramePr>
          <p:nvPr>
            <p:extLst>
              <p:ext uri="{D42A27DB-BD31-4B8C-83A1-F6EECF244321}">
                <p14:modId xmlns:p14="http://schemas.microsoft.com/office/powerpoint/2010/main" val="2085364785"/>
              </p:ext>
            </p:extLst>
          </p:nvPr>
        </p:nvGraphicFramePr>
        <p:xfrm>
          <a:off x="3486525" y="1216800"/>
          <a:ext cx="2120900" cy="368300"/>
        </p:xfrm>
        <a:graphic>
          <a:graphicData uri="http://schemas.openxmlformats.org/presentationml/2006/ole">
            <mc:AlternateContent xmlns:mc="http://schemas.openxmlformats.org/markup-compatibility/2006">
              <mc:Choice xmlns:v="urn:schemas-microsoft-com:vml" Requires="v">
                <p:oleObj spid="_x0000_s149557" name="Equation" r:id="rId7" imgW="2120760" imgH="368280" progId="Equation.3">
                  <p:embed/>
                </p:oleObj>
              </mc:Choice>
              <mc:Fallback>
                <p:oleObj name="Equation" r:id="rId7" imgW="2120760" imgH="368280" progId="Equation.3">
                  <p:embed/>
                  <p:pic>
                    <p:nvPicPr>
                      <p:cNvPr id="0" name=""/>
                      <p:cNvPicPr>
                        <a:picLocks noChangeAspect="1" noChangeArrowheads="1"/>
                      </p:cNvPicPr>
                      <p:nvPr/>
                    </p:nvPicPr>
                    <p:blipFill>
                      <a:blip r:embed="rId8"/>
                      <a:srcRect/>
                      <a:stretch>
                        <a:fillRect/>
                      </a:stretch>
                    </p:blipFill>
                    <p:spPr bwMode="auto">
                      <a:xfrm>
                        <a:off x="3486525" y="12168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quadratic is expanded</a:t>
            </a:r>
            <a:r>
              <a:rPr lang="en-GB" sz="1500" b="1" dirty="0" smtClean="0"/>
              <a:t>.</a:t>
            </a:r>
            <a:endParaRPr lang="en-GB" sz="1500" b="1" dirty="0"/>
          </a:p>
        </p:txBody>
      </p:sp>
      <p:sp>
        <p:nvSpPr>
          <p:cNvPr id="18" name="Rectangle 17"/>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0" name="Line 11"/>
          <p:cNvSpPr>
            <a:spLocks noChangeShapeType="1"/>
          </p:cNvSpPr>
          <p:nvPr/>
        </p:nvSpPr>
        <p:spPr bwMode="auto">
          <a:xfrm>
            <a:off x="2433600"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Text Box 10"/>
          <p:cNvSpPr txBox="1">
            <a:spLocks noChangeArrowheads="1"/>
          </p:cNvSpPr>
          <p:nvPr/>
        </p:nvSpPr>
        <p:spPr bwMode="auto">
          <a:xfrm>
            <a:off x="854076" y="529200"/>
            <a:ext cx="193674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Efficiency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Tree>
    <p:extLst>
      <p:ext uri="{BB962C8B-B14F-4D97-AF65-F5344CB8AC3E}">
        <p14:creationId xmlns:p14="http://schemas.microsoft.com/office/powerpoint/2010/main" val="27510369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2895"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22</a:t>
            </a:r>
            <a:endParaRPr lang="en-US" sz="100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2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To </a:t>
            </a:r>
            <a:r>
              <a:rPr lang="en-GB" sz="1500" b="1" dirty="0"/>
              <a:t>minimize the variance of </a:t>
            </a:r>
            <a:r>
              <a:rPr lang="en-GB" sz="1500" b="1" i="1" dirty="0"/>
              <a:t>Z</a:t>
            </a:r>
            <a:r>
              <a:rPr lang="en-GB" sz="1500" b="1" dirty="0"/>
              <a:t>, we must choose </a:t>
            </a:r>
            <a:r>
              <a:rPr lang="en-GB" sz="1500" b="1" i="1" dirty="0">
                <a:latin typeface="Symbol" pitchFamily="18" charset="2"/>
              </a:rPr>
              <a:t>l</a:t>
            </a:r>
            <a:r>
              <a:rPr lang="en-GB" sz="1500" b="1" baseline="-25000" dirty="0"/>
              <a:t>1</a:t>
            </a:r>
            <a:r>
              <a:rPr lang="en-GB" sz="1500" b="1" dirty="0"/>
              <a:t> so as to minimize the final expression.</a:t>
            </a:r>
          </a:p>
        </p:txBody>
      </p:sp>
      <p:sp>
        <p:nvSpPr>
          <p:cNvPr id="18" name="Rectangle 16"/>
          <p:cNvSpPr>
            <a:spLocks noChangeArrowheads="1"/>
          </p:cNvSpPr>
          <p:nvPr/>
        </p:nvSpPr>
        <p:spPr bwMode="auto">
          <a:xfrm>
            <a:off x="0" y="1760401"/>
            <a:ext cx="9144000" cy="68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12"/>
          <p:cNvGraphicFramePr>
            <a:graphicFrameLocks noChangeAspect="1"/>
          </p:cNvGraphicFramePr>
          <p:nvPr>
            <p:extLst>
              <p:ext uri="{D42A27DB-BD31-4B8C-83A1-F6EECF244321}">
                <p14:modId xmlns:p14="http://schemas.microsoft.com/office/powerpoint/2010/main" val="1983327348"/>
              </p:ext>
            </p:extLst>
          </p:nvPr>
        </p:nvGraphicFramePr>
        <p:xfrm>
          <a:off x="1922400" y="1879200"/>
          <a:ext cx="2870200" cy="406400"/>
        </p:xfrm>
        <a:graphic>
          <a:graphicData uri="http://schemas.openxmlformats.org/presentationml/2006/ole">
            <mc:AlternateContent xmlns:mc="http://schemas.openxmlformats.org/markup-compatibility/2006">
              <mc:Choice xmlns:v="urn:schemas-microsoft-com:vml" Requires="v">
                <p:oleObj spid="_x0000_s152589" name="Equation" r:id="rId3" imgW="2869920" imgH="406080" progId="Equation.3">
                  <p:embed/>
                </p:oleObj>
              </mc:Choice>
              <mc:Fallback>
                <p:oleObj name="Equation" r:id="rId3" imgW="2869920" imgH="406080" progId="Equation.3">
                  <p:embed/>
                  <p:pic>
                    <p:nvPicPr>
                      <p:cNvPr id="0" name=""/>
                      <p:cNvPicPr>
                        <a:picLocks noChangeAspect="1" noChangeArrowheads="1"/>
                      </p:cNvPicPr>
                      <p:nvPr/>
                    </p:nvPicPr>
                    <p:blipFill>
                      <a:blip r:embed="rId4"/>
                      <a:srcRect/>
                      <a:stretch>
                        <a:fillRect/>
                      </a:stretch>
                    </p:blipFill>
                    <p:spPr bwMode="auto">
                      <a:xfrm>
                        <a:off x="1922400" y="1879200"/>
                        <a:ext cx="28702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Rectangle 16"/>
          <p:cNvSpPr>
            <a:spLocks noChangeArrowheads="1"/>
          </p:cNvSpPr>
          <p:nvPr/>
        </p:nvSpPr>
        <p:spPr bwMode="auto">
          <a:xfrm>
            <a:off x="0" y="11484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3" name="Text Box 10"/>
          <p:cNvSpPr txBox="1">
            <a:spLocks noChangeArrowheads="1"/>
          </p:cNvSpPr>
          <p:nvPr/>
        </p:nvSpPr>
        <p:spPr bwMode="auto">
          <a:xfrm>
            <a:off x="853200" y="1208089"/>
            <a:ext cx="274637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Generalized estimator</a:t>
            </a:r>
            <a:endParaRPr lang="en-US" b="1" dirty="0">
              <a:latin typeface="Arial" charset="0"/>
            </a:endParaRPr>
          </a:p>
        </p:txBody>
      </p:sp>
      <p:graphicFrame>
        <p:nvGraphicFramePr>
          <p:cNvPr id="25" name="Object 24"/>
          <p:cNvGraphicFramePr>
            <a:graphicFrameLocks noChangeAspect="1"/>
          </p:cNvGraphicFramePr>
          <p:nvPr>
            <p:extLst>
              <p:ext uri="{D42A27DB-BD31-4B8C-83A1-F6EECF244321}">
                <p14:modId xmlns:p14="http://schemas.microsoft.com/office/powerpoint/2010/main" val="3815084228"/>
              </p:ext>
            </p:extLst>
          </p:nvPr>
        </p:nvGraphicFramePr>
        <p:xfrm>
          <a:off x="3486525" y="1216800"/>
          <a:ext cx="2120900" cy="368300"/>
        </p:xfrm>
        <a:graphic>
          <a:graphicData uri="http://schemas.openxmlformats.org/presentationml/2006/ole">
            <mc:AlternateContent xmlns:mc="http://schemas.openxmlformats.org/markup-compatibility/2006">
              <mc:Choice xmlns:v="urn:schemas-microsoft-com:vml" Requires="v">
                <p:oleObj spid="_x0000_s152590" name="Equation" r:id="rId5" imgW="2120760" imgH="368280" progId="Equation.3">
                  <p:embed/>
                </p:oleObj>
              </mc:Choice>
              <mc:Fallback>
                <p:oleObj name="Equation" r:id="rId5" imgW="2120760" imgH="368280" progId="Equation.3">
                  <p:embed/>
                  <p:pic>
                    <p:nvPicPr>
                      <p:cNvPr id="0" name=""/>
                      <p:cNvPicPr>
                        <a:picLocks noChangeAspect="1" noChangeArrowheads="1"/>
                      </p:cNvPicPr>
                      <p:nvPr/>
                    </p:nvPicPr>
                    <p:blipFill>
                      <a:blip r:embed="rId6"/>
                      <a:srcRect/>
                      <a:stretch>
                        <a:fillRect/>
                      </a:stretch>
                    </p:blipFill>
                    <p:spPr bwMode="auto">
                      <a:xfrm>
                        <a:off x="3486525" y="12168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25"/>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8" name="Line 11"/>
          <p:cNvSpPr>
            <a:spLocks noChangeShapeType="1"/>
          </p:cNvSpPr>
          <p:nvPr/>
        </p:nvSpPr>
        <p:spPr bwMode="auto">
          <a:xfrm>
            <a:off x="2433600"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Text Box 10"/>
          <p:cNvSpPr txBox="1">
            <a:spLocks noChangeArrowheads="1"/>
          </p:cNvSpPr>
          <p:nvPr/>
        </p:nvSpPr>
        <p:spPr bwMode="auto">
          <a:xfrm>
            <a:off x="854076" y="529200"/>
            <a:ext cx="193674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Efficiency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Tree>
    <p:extLst>
      <p:ext uri="{BB962C8B-B14F-4D97-AF65-F5344CB8AC3E}">
        <p14:creationId xmlns:p14="http://schemas.microsoft.com/office/powerpoint/2010/main" val="18609141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2895"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23</a:t>
            </a:r>
            <a:endParaRPr lang="en-US" sz="100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22" name="Text Box 6"/>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differentiate with respect to </a:t>
            </a:r>
            <a:r>
              <a:rPr lang="en-GB" sz="1500" b="1" i="1">
                <a:latin typeface="Symbol" pitchFamily="18" charset="2"/>
              </a:rPr>
              <a:t>l</a:t>
            </a:r>
            <a:r>
              <a:rPr lang="en-GB" sz="1500" b="1" baseline="-25000"/>
              <a:t>1</a:t>
            </a:r>
            <a:r>
              <a:rPr lang="en-GB" sz="1500" b="1"/>
              <a:t> to obtain the first-order condition.</a:t>
            </a:r>
          </a:p>
        </p:txBody>
      </p:sp>
      <p:sp>
        <p:nvSpPr>
          <p:cNvPr id="18" name="Rectangle 16"/>
          <p:cNvSpPr>
            <a:spLocks noChangeArrowheads="1"/>
          </p:cNvSpPr>
          <p:nvPr/>
        </p:nvSpPr>
        <p:spPr bwMode="auto">
          <a:xfrm>
            <a:off x="0" y="25523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7"/>
          <p:cNvGraphicFramePr>
            <a:graphicFrameLocks noChangeAspect="1"/>
          </p:cNvGraphicFramePr>
          <p:nvPr>
            <p:extLst>
              <p:ext uri="{D42A27DB-BD31-4B8C-83A1-F6EECF244321}">
                <p14:modId xmlns:p14="http://schemas.microsoft.com/office/powerpoint/2010/main" val="1478586900"/>
              </p:ext>
            </p:extLst>
          </p:nvPr>
        </p:nvGraphicFramePr>
        <p:xfrm>
          <a:off x="1717200" y="2659063"/>
          <a:ext cx="5207000" cy="823912"/>
        </p:xfrm>
        <a:graphic>
          <a:graphicData uri="http://schemas.openxmlformats.org/presentationml/2006/ole">
            <mc:AlternateContent xmlns:mc="http://schemas.openxmlformats.org/markup-compatibility/2006">
              <mc:Choice xmlns:v="urn:schemas-microsoft-com:vml" Requires="v">
                <p:oleObj spid="_x0000_s150579" name="Equation" r:id="rId3" imgW="5206680" imgH="825480" progId="Equation.3">
                  <p:embed/>
                </p:oleObj>
              </mc:Choice>
              <mc:Fallback>
                <p:oleObj name="Equation" r:id="rId3" imgW="5206680" imgH="825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7200" y="2659063"/>
                        <a:ext cx="5207000" cy="823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Rectangle 16"/>
          <p:cNvSpPr>
            <a:spLocks noChangeArrowheads="1"/>
          </p:cNvSpPr>
          <p:nvPr/>
        </p:nvSpPr>
        <p:spPr bwMode="auto">
          <a:xfrm>
            <a:off x="0" y="1760401"/>
            <a:ext cx="9144000" cy="68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1" name="Object 12"/>
          <p:cNvGraphicFramePr>
            <a:graphicFrameLocks noChangeAspect="1"/>
          </p:cNvGraphicFramePr>
          <p:nvPr>
            <p:extLst>
              <p:ext uri="{D42A27DB-BD31-4B8C-83A1-F6EECF244321}">
                <p14:modId xmlns:p14="http://schemas.microsoft.com/office/powerpoint/2010/main" val="1401051091"/>
              </p:ext>
            </p:extLst>
          </p:nvPr>
        </p:nvGraphicFramePr>
        <p:xfrm>
          <a:off x="1922400" y="1879200"/>
          <a:ext cx="2870200" cy="406400"/>
        </p:xfrm>
        <a:graphic>
          <a:graphicData uri="http://schemas.openxmlformats.org/presentationml/2006/ole">
            <mc:AlternateContent xmlns:mc="http://schemas.openxmlformats.org/markup-compatibility/2006">
              <mc:Choice xmlns:v="urn:schemas-microsoft-com:vml" Requires="v">
                <p:oleObj spid="_x0000_s150580" name="Equation" r:id="rId5" imgW="2869920" imgH="406080" progId="Equation.3">
                  <p:embed/>
                </p:oleObj>
              </mc:Choice>
              <mc:Fallback>
                <p:oleObj name="Equation" r:id="rId5" imgW="2869920" imgH="406080" progId="Equation.3">
                  <p:embed/>
                  <p:pic>
                    <p:nvPicPr>
                      <p:cNvPr id="0" name=""/>
                      <p:cNvPicPr>
                        <a:picLocks noChangeAspect="1" noChangeArrowheads="1"/>
                      </p:cNvPicPr>
                      <p:nvPr/>
                    </p:nvPicPr>
                    <p:blipFill>
                      <a:blip r:embed="rId6"/>
                      <a:srcRect/>
                      <a:stretch>
                        <a:fillRect/>
                      </a:stretch>
                    </p:blipFill>
                    <p:spPr bwMode="auto">
                      <a:xfrm>
                        <a:off x="1922400" y="1879200"/>
                        <a:ext cx="28702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Rectangle 16"/>
          <p:cNvSpPr>
            <a:spLocks noChangeArrowheads="1"/>
          </p:cNvSpPr>
          <p:nvPr/>
        </p:nvSpPr>
        <p:spPr bwMode="auto">
          <a:xfrm>
            <a:off x="0" y="11484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5" name="Text Box 10"/>
          <p:cNvSpPr txBox="1">
            <a:spLocks noChangeArrowheads="1"/>
          </p:cNvSpPr>
          <p:nvPr/>
        </p:nvSpPr>
        <p:spPr bwMode="auto">
          <a:xfrm>
            <a:off x="853200" y="1208089"/>
            <a:ext cx="274637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Generalized estimator</a:t>
            </a:r>
            <a:endParaRPr lang="en-US" b="1" dirty="0">
              <a:latin typeface="Arial" charset="0"/>
            </a:endParaRPr>
          </a:p>
        </p:txBody>
      </p:sp>
      <p:graphicFrame>
        <p:nvGraphicFramePr>
          <p:cNvPr id="26" name="Object 25"/>
          <p:cNvGraphicFramePr>
            <a:graphicFrameLocks noChangeAspect="1"/>
          </p:cNvGraphicFramePr>
          <p:nvPr>
            <p:extLst>
              <p:ext uri="{D42A27DB-BD31-4B8C-83A1-F6EECF244321}">
                <p14:modId xmlns:p14="http://schemas.microsoft.com/office/powerpoint/2010/main" val="617141179"/>
              </p:ext>
            </p:extLst>
          </p:nvPr>
        </p:nvGraphicFramePr>
        <p:xfrm>
          <a:off x="3486525" y="1216800"/>
          <a:ext cx="2120900" cy="368300"/>
        </p:xfrm>
        <a:graphic>
          <a:graphicData uri="http://schemas.openxmlformats.org/presentationml/2006/ole">
            <mc:AlternateContent xmlns:mc="http://schemas.openxmlformats.org/markup-compatibility/2006">
              <mc:Choice xmlns:v="urn:schemas-microsoft-com:vml" Requires="v">
                <p:oleObj spid="_x0000_s150581" name="Equation" r:id="rId7" imgW="2120760" imgH="368280" progId="Equation.3">
                  <p:embed/>
                </p:oleObj>
              </mc:Choice>
              <mc:Fallback>
                <p:oleObj name="Equation" r:id="rId7" imgW="2120760" imgH="368280" progId="Equation.3">
                  <p:embed/>
                  <p:pic>
                    <p:nvPicPr>
                      <p:cNvPr id="0" name=""/>
                      <p:cNvPicPr>
                        <a:picLocks noChangeAspect="1" noChangeArrowheads="1"/>
                      </p:cNvPicPr>
                      <p:nvPr/>
                    </p:nvPicPr>
                    <p:blipFill>
                      <a:blip r:embed="rId8"/>
                      <a:srcRect/>
                      <a:stretch>
                        <a:fillRect/>
                      </a:stretch>
                    </p:blipFill>
                    <p:spPr bwMode="auto">
                      <a:xfrm>
                        <a:off x="3486525" y="12168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Rectangle 26"/>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9" name="Line 11"/>
          <p:cNvSpPr>
            <a:spLocks noChangeShapeType="1"/>
          </p:cNvSpPr>
          <p:nvPr/>
        </p:nvSpPr>
        <p:spPr bwMode="auto">
          <a:xfrm>
            <a:off x="2433600"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8"/>
          <p:cNvSpPr>
            <a:spLocks noChangeArrowheads="1"/>
          </p:cNvSpPr>
          <p:nvPr/>
        </p:nvSpPr>
        <p:spPr bwMode="auto">
          <a:xfrm>
            <a:off x="4806950" y="2743200"/>
            <a:ext cx="2133600" cy="6858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Text Box 10"/>
          <p:cNvSpPr txBox="1">
            <a:spLocks noChangeArrowheads="1"/>
          </p:cNvSpPr>
          <p:nvPr/>
        </p:nvSpPr>
        <p:spPr bwMode="auto">
          <a:xfrm>
            <a:off x="854076" y="529200"/>
            <a:ext cx="193674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Efficiency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Tree>
    <p:extLst>
      <p:ext uri="{BB962C8B-B14F-4D97-AF65-F5344CB8AC3E}">
        <p14:creationId xmlns:p14="http://schemas.microsoft.com/office/powerpoint/2010/main" val="5196258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16"/>
          <p:cNvSpPr>
            <a:spLocks noChangeArrowheads="1"/>
          </p:cNvSpPr>
          <p:nvPr/>
        </p:nvSpPr>
        <p:spPr bwMode="auto">
          <a:xfrm>
            <a:off x="0" y="25523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122887" name="Object 7"/>
          <p:cNvGraphicFramePr>
            <a:graphicFrameLocks noChangeAspect="1"/>
          </p:cNvGraphicFramePr>
          <p:nvPr>
            <p:extLst>
              <p:ext uri="{D42A27DB-BD31-4B8C-83A1-F6EECF244321}">
                <p14:modId xmlns:p14="http://schemas.microsoft.com/office/powerpoint/2010/main" val="3228256199"/>
              </p:ext>
            </p:extLst>
          </p:nvPr>
        </p:nvGraphicFramePr>
        <p:xfrm>
          <a:off x="1717200" y="2659063"/>
          <a:ext cx="5207000" cy="823912"/>
        </p:xfrm>
        <a:graphic>
          <a:graphicData uri="http://schemas.openxmlformats.org/presentationml/2006/ole">
            <mc:AlternateContent xmlns:mc="http://schemas.openxmlformats.org/markup-compatibility/2006">
              <mc:Choice xmlns:v="urn:schemas-microsoft-com:vml" Requires="v">
                <p:oleObj spid="_x0000_s153633" name="Equation" r:id="rId3" imgW="5206680" imgH="825480" progId="Equation.3">
                  <p:embed/>
                </p:oleObj>
              </mc:Choice>
              <mc:Fallback>
                <p:oleObj name="Equation" r:id="rId3" imgW="5206680" imgH="825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7200" y="2659063"/>
                        <a:ext cx="5207000" cy="823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2888" name="Text Box 8"/>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expression is minimized for </a:t>
            </a:r>
            <a:r>
              <a:rPr lang="en-GB" sz="1500" b="1" i="1">
                <a:latin typeface="Symbol" pitchFamily="18" charset="2"/>
              </a:rPr>
              <a:t>l</a:t>
            </a:r>
            <a:r>
              <a:rPr lang="en-GB" sz="1500" b="1" baseline="-25000"/>
              <a:t>1</a:t>
            </a:r>
            <a:r>
              <a:rPr lang="en-GB" sz="1500" b="1"/>
              <a:t> = 0.5.  It follows that </a:t>
            </a:r>
            <a:r>
              <a:rPr lang="en-GB" sz="1500" b="1" i="1">
                <a:latin typeface="Symbol" pitchFamily="18" charset="2"/>
              </a:rPr>
              <a:t>l</a:t>
            </a:r>
            <a:r>
              <a:rPr lang="en-GB" sz="1500" b="1" baseline="-25000"/>
              <a:t>2</a:t>
            </a:r>
            <a:r>
              <a:rPr lang="en-GB" sz="1500" b="1"/>
              <a:t> = 0.5 as well.  So we have demonstrated that the sample mean is the most efficient unbiased estimator, at least in this example.  (Note that the second differential is positive, confirming that we have a minimum.)</a:t>
            </a:r>
          </a:p>
        </p:txBody>
      </p:sp>
      <p:sp>
        <p:nvSpPr>
          <p:cNvPr id="122895"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24</a:t>
            </a:r>
            <a:endParaRPr lang="en-US" sz="100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18" name="Rectangle 16"/>
          <p:cNvSpPr>
            <a:spLocks noChangeArrowheads="1"/>
          </p:cNvSpPr>
          <p:nvPr/>
        </p:nvSpPr>
        <p:spPr bwMode="auto">
          <a:xfrm>
            <a:off x="0" y="1760401"/>
            <a:ext cx="9144000" cy="68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12"/>
          <p:cNvGraphicFramePr>
            <a:graphicFrameLocks noChangeAspect="1"/>
          </p:cNvGraphicFramePr>
          <p:nvPr>
            <p:extLst>
              <p:ext uri="{D42A27DB-BD31-4B8C-83A1-F6EECF244321}">
                <p14:modId xmlns:p14="http://schemas.microsoft.com/office/powerpoint/2010/main" val="3189261036"/>
              </p:ext>
            </p:extLst>
          </p:nvPr>
        </p:nvGraphicFramePr>
        <p:xfrm>
          <a:off x="1922400" y="1879200"/>
          <a:ext cx="2870200" cy="406400"/>
        </p:xfrm>
        <a:graphic>
          <a:graphicData uri="http://schemas.openxmlformats.org/presentationml/2006/ole">
            <mc:AlternateContent xmlns:mc="http://schemas.openxmlformats.org/markup-compatibility/2006">
              <mc:Choice xmlns:v="urn:schemas-microsoft-com:vml" Requires="v">
                <p:oleObj spid="_x0000_s153634" name="Equation" r:id="rId5" imgW="2869920" imgH="406080" progId="Equation.3">
                  <p:embed/>
                </p:oleObj>
              </mc:Choice>
              <mc:Fallback>
                <p:oleObj name="Equation" r:id="rId5" imgW="2869920" imgH="406080" progId="Equation.3">
                  <p:embed/>
                  <p:pic>
                    <p:nvPicPr>
                      <p:cNvPr id="0" name=""/>
                      <p:cNvPicPr>
                        <a:picLocks noChangeAspect="1" noChangeArrowheads="1"/>
                      </p:cNvPicPr>
                      <p:nvPr/>
                    </p:nvPicPr>
                    <p:blipFill>
                      <a:blip r:embed="rId6"/>
                      <a:srcRect/>
                      <a:stretch>
                        <a:fillRect/>
                      </a:stretch>
                    </p:blipFill>
                    <p:spPr bwMode="auto">
                      <a:xfrm>
                        <a:off x="1922400" y="1879200"/>
                        <a:ext cx="28702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Rectangle 16"/>
          <p:cNvSpPr>
            <a:spLocks noChangeArrowheads="1"/>
          </p:cNvSpPr>
          <p:nvPr/>
        </p:nvSpPr>
        <p:spPr bwMode="auto">
          <a:xfrm>
            <a:off x="0" y="11484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1" name="Text Box 10"/>
          <p:cNvSpPr txBox="1">
            <a:spLocks noChangeArrowheads="1"/>
          </p:cNvSpPr>
          <p:nvPr/>
        </p:nvSpPr>
        <p:spPr bwMode="auto">
          <a:xfrm>
            <a:off x="853200" y="1208089"/>
            <a:ext cx="274637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Generalized estimator</a:t>
            </a:r>
            <a:endParaRPr lang="en-US" b="1" dirty="0">
              <a:latin typeface="Arial" charset="0"/>
            </a:endParaRPr>
          </a:p>
        </p:txBody>
      </p:sp>
      <p:graphicFrame>
        <p:nvGraphicFramePr>
          <p:cNvPr id="22" name="Object 21"/>
          <p:cNvGraphicFramePr>
            <a:graphicFrameLocks noChangeAspect="1"/>
          </p:cNvGraphicFramePr>
          <p:nvPr>
            <p:extLst>
              <p:ext uri="{D42A27DB-BD31-4B8C-83A1-F6EECF244321}">
                <p14:modId xmlns:p14="http://schemas.microsoft.com/office/powerpoint/2010/main" val="2814011269"/>
              </p:ext>
            </p:extLst>
          </p:nvPr>
        </p:nvGraphicFramePr>
        <p:xfrm>
          <a:off x="3486525" y="1216800"/>
          <a:ext cx="2120900" cy="368300"/>
        </p:xfrm>
        <a:graphic>
          <a:graphicData uri="http://schemas.openxmlformats.org/presentationml/2006/ole">
            <mc:AlternateContent xmlns:mc="http://schemas.openxmlformats.org/markup-compatibility/2006">
              <mc:Choice xmlns:v="urn:schemas-microsoft-com:vml" Requires="v">
                <p:oleObj spid="_x0000_s153635" name="Equation" r:id="rId7" imgW="2120760" imgH="368280" progId="Equation.3">
                  <p:embed/>
                </p:oleObj>
              </mc:Choice>
              <mc:Fallback>
                <p:oleObj name="Equation" r:id="rId7" imgW="2120760" imgH="368280" progId="Equation.3">
                  <p:embed/>
                  <p:pic>
                    <p:nvPicPr>
                      <p:cNvPr id="0" name=""/>
                      <p:cNvPicPr>
                        <a:picLocks noChangeAspect="1" noChangeArrowheads="1"/>
                      </p:cNvPicPr>
                      <p:nvPr/>
                    </p:nvPicPr>
                    <p:blipFill>
                      <a:blip r:embed="rId8"/>
                      <a:srcRect/>
                      <a:stretch>
                        <a:fillRect/>
                      </a:stretch>
                    </p:blipFill>
                    <p:spPr bwMode="auto">
                      <a:xfrm>
                        <a:off x="3486525" y="12168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22"/>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5" name="Line 11"/>
          <p:cNvSpPr>
            <a:spLocks noChangeShapeType="1"/>
          </p:cNvSpPr>
          <p:nvPr/>
        </p:nvSpPr>
        <p:spPr bwMode="auto">
          <a:xfrm>
            <a:off x="2433600"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Rectangle 16"/>
          <p:cNvSpPr>
            <a:spLocks noChangeArrowheads="1"/>
          </p:cNvSpPr>
          <p:nvPr/>
        </p:nvSpPr>
        <p:spPr bwMode="auto">
          <a:xfrm>
            <a:off x="6867525" y="3453449"/>
            <a:ext cx="1962150" cy="10137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1008177100"/>
              </p:ext>
            </p:extLst>
          </p:nvPr>
        </p:nvGraphicFramePr>
        <p:xfrm>
          <a:off x="7026275" y="3554413"/>
          <a:ext cx="1638300" cy="823912"/>
        </p:xfrm>
        <a:graphic>
          <a:graphicData uri="http://schemas.openxmlformats.org/presentationml/2006/ole">
            <mc:AlternateContent xmlns:mc="http://schemas.openxmlformats.org/markup-compatibility/2006">
              <mc:Choice xmlns:v="urn:schemas-microsoft-com:vml" Requires="v">
                <p:oleObj spid="_x0000_s153636" name="Equation" r:id="rId9" imgW="1638000" imgH="825480" progId="Equation.3">
                  <p:embed/>
                </p:oleObj>
              </mc:Choice>
              <mc:Fallback>
                <p:oleObj name="Equation" r:id="rId9" imgW="1638000" imgH="825480" progId="Equation.3">
                  <p:embed/>
                  <p:pic>
                    <p:nvPicPr>
                      <p:cNvPr id="0" name="Object 7"/>
                      <p:cNvPicPr>
                        <a:picLocks noChangeAspect="1" noChangeArrowheads="1"/>
                      </p:cNvPicPr>
                      <p:nvPr/>
                    </p:nvPicPr>
                    <p:blipFill>
                      <a:blip r:embed="rId10"/>
                      <a:srcRect/>
                      <a:stretch>
                        <a:fillRect/>
                      </a:stretch>
                    </p:blipFill>
                    <p:spPr bwMode="auto">
                      <a:xfrm>
                        <a:off x="7026275" y="3554413"/>
                        <a:ext cx="1638300" cy="823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Text Box 10"/>
          <p:cNvSpPr txBox="1">
            <a:spLocks noChangeArrowheads="1"/>
          </p:cNvSpPr>
          <p:nvPr/>
        </p:nvSpPr>
        <p:spPr bwMode="auto">
          <a:xfrm>
            <a:off x="854076" y="529200"/>
            <a:ext cx="193674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Efficiency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Tree>
    <p:extLst>
      <p:ext uri="{BB962C8B-B14F-4D97-AF65-F5344CB8AC3E}">
        <p14:creationId xmlns:p14="http://schemas.microsoft.com/office/powerpoint/2010/main" val="7075268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957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Alternatively, we could find the minimum graphically.  Here is a graph of the expression as a function of </a:t>
            </a:r>
            <a:r>
              <a:rPr lang="en-GB" sz="1500" b="1" i="1">
                <a:latin typeface="Symbol" pitchFamily="18" charset="2"/>
              </a:rPr>
              <a:t>l</a:t>
            </a:r>
            <a:r>
              <a:rPr lang="en-GB" sz="1500" b="1" baseline="-25000"/>
              <a:t>1</a:t>
            </a:r>
            <a:r>
              <a:rPr lang="en-GB" sz="1500" b="1"/>
              <a:t>.</a:t>
            </a:r>
          </a:p>
        </p:txBody>
      </p:sp>
      <p:sp>
        <p:nvSpPr>
          <p:cNvPr id="109581"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25</a:t>
            </a:r>
            <a:endParaRPr lang="en-US" sz="100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17" name="Rectangle 16"/>
          <p:cNvSpPr/>
          <p:nvPr/>
        </p:nvSpPr>
        <p:spPr bwMode="auto">
          <a:xfrm>
            <a:off x="420600" y="1143001"/>
            <a:ext cx="8296275" cy="442192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18" name="Object 6"/>
          <p:cNvGraphicFramePr>
            <a:graphicFrameLocks noChangeAspect="1"/>
          </p:cNvGraphicFramePr>
          <p:nvPr>
            <p:extLst>
              <p:ext uri="{D42A27DB-BD31-4B8C-83A1-F6EECF244321}">
                <p14:modId xmlns:p14="http://schemas.microsoft.com/office/powerpoint/2010/main" val="2891903770"/>
              </p:ext>
            </p:extLst>
          </p:nvPr>
        </p:nvGraphicFramePr>
        <p:xfrm>
          <a:off x="1216025" y="1150938"/>
          <a:ext cx="6508202" cy="4450950"/>
        </p:xfrm>
        <a:graphic>
          <a:graphicData uri="http://schemas.openxmlformats.org/presentationml/2006/ole">
            <mc:AlternateContent xmlns:mc="http://schemas.openxmlformats.org/markup-compatibility/2006">
              <mc:Choice xmlns:v="urn:schemas-microsoft-com:vml" Requires="v">
                <p:oleObj spid="_x0000_s109625" name="Worksheet" r:id="rId3" imgW="8677602" imgH="5934600" progId="Excel.Sheet.8">
                  <p:embed/>
                </p:oleObj>
              </mc:Choice>
              <mc:Fallback>
                <p:oleObj name="Worksheet" r:id="rId3" imgW="8677602" imgH="5934600"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6025" y="1150938"/>
                        <a:ext cx="6508202" cy="4450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 name="Rectangle 7"/>
          <p:cNvSpPr>
            <a:spLocks noChangeArrowheads="1"/>
          </p:cNvSpPr>
          <p:nvPr/>
        </p:nvSpPr>
        <p:spPr bwMode="auto">
          <a:xfrm>
            <a:off x="1266825" y="126682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0" name="Object 8"/>
          <p:cNvGraphicFramePr>
            <a:graphicFrameLocks noChangeAspect="1"/>
          </p:cNvGraphicFramePr>
          <p:nvPr>
            <p:extLst>
              <p:ext uri="{D42A27DB-BD31-4B8C-83A1-F6EECF244321}">
                <p14:modId xmlns:p14="http://schemas.microsoft.com/office/powerpoint/2010/main" val="1336337504"/>
              </p:ext>
            </p:extLst>
          </p:nvPr>
        </p:nvGraphicFramePr>
        <p:xfrm>
          <a:off x="942975" y="1270000"/>
          <a:ext cx="762000" cy="368300"/>
        </p:xfrm>
        <a:graphic>
          <a:graphicData uri="http://schemas.openxmlformats.org/presentationml/2006/ole">
            <mc:AlternateContent xmlns:mc="http://schemas.openxmlformats.org/markup-compatibility/2006">
              <mc:Choice xmlns:v="urn:schemas-microsoft-com:vml" Requires="v">
                <p:oleObj spid="_x0000_s109626" name="Equation" r:id="rId5" imgW="761760" imgH="368280" progId="Equation.3">
                  <p:embed/>
                </p:oleObj>
              </mc:Choice>
              <mc:Fallback>
                <p:oleObj name="Equation" r:id="rId5" imgW="761760" imgH="368280" progId="Equation.3">
                  <p:embed/>
                  <p:pic>
                    <p:nvPicPr>
                      <p:cNvPr id="0" name=""/>
                      <p:cNvPicPr>
                        <a:picLocks noChangeAspect="1" noChangeArrowheads="1"/>
                      </p:cNvPicPr>
                      <p:nvPr/>
                    </p:nvPicPr>
                    <p:blipFill>
                      <a:blip r:embed="rId6"/>
                      <a:srcRect/>
                      <a:stretch>
                        <a:fillRect/>
                      </a:stretch>
                    </p:blipFill>
                    <p:spPr bwMode="auto">
                      <a:xfrm>
                        <a:off x="942975" y="1270000"/>
                        <a:ext cx="762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9"/>
          <p:cNvGraphicFramePr>
            <a:graphicFrameLocks noChangeAspect="1"/>
          </p:cNvGraphicFramePr>
          <p:nvPr>
            <p:extLst>
              <p:ext uri="{D42A27DB-BD31-4B8C-83A1-F6EECF244321}">
                <p14:modId xmlns:p14="http://schemas.microsoft.com/office/powerpoint/2010/main" val="948856213"/>
              </p:ext>
            </p:extLst>
          </p:nvPr>
        </p:nvGraphicFramePr>
        <p:xfrm>
          <a:off x="6883400" y="5118100"/>
          <a:ext cx="279400" cy="368300"/>
        </p:xfrm>
        <a:graphic>
          <a:graphicData uri="http://schemas.openxmlformats.org/presentationml/2006/ole">
            <mc:AlternateContent xmlns:mc="http://schemas.openxmlformats.org/markup-compatibility/2006">
              <mc:Choice xmlns:v="urn:schemas-microsoft-com:vml" Requires="v">
                <p:oleObj spid="_x0000_s109627" name="Equation" r:id="rId7" imgW="279360" imgH="368280" progId="Equation.3">
                  <p:embed/>
                </p:oleObj>
              </mc:Choice>
              <mc:Fallback>
                <p:oleObj name="Equation" r:id="rId7" imgW="279360" imgH="3682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83400" y="5118100"/>
                        <a:ext cx="2794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Rectangle 21"/>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4" name="Line 11"/>
          <p:cNvSpPr>
            <a:spLocks noChangeShapeType="1"/>
          </p:cNvSpPr>
          <p:nvPr/>
        </p:nvSpPr>
        <p:spPr bwMode="auto">
          <a:xfrm>
            <a:off x="2433600"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Text Box 10"/>
          <p:cNvSpPr txBox="1">
            <a:spLocks noChangeArrowheads="1"/>
          </p:cNvSpPr>
          <p:nvPr/>
        </p:nvSpPr>
        <p:spPr bwMode="auto">
          <a:xfrm>
            <a:off x="854076" y="529200"/>
            <a:ext cx="193674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Efficiency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420600" y="1143001"/>
            <a:ext cx="8296275" cy="442192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0597"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Again we see that the variance is minimized for </a:t>
            </a:r>
            <a:r>
              <a:rPr lang="en-GB" sz="1500" b="1" i="1">
                <a:latin typeface="Symbol" pitchFamily="18" charset="2"/>
              </a:rPr>
              <a:t>l</a:t>
            </a:r>
            <a:r>
              <a:rPr lang="en-GB" sz="1500" b="1" baseline="-25000"/>
              <a:t>1</a:t>
            </a:r>
            <a:r>
              <a:rPr lang="en-GB" sz="1500" b="1"/>
              <a:t> = 0.5 and so the sample mean is the most efficient unbiased estimator.</a:t>
            </a:r>
          </a:p>
          <a:p>
            <a:pPr>
              <a:spcBef>
                <a:spcPct val="50000"/>
              </a:spcBef>
            </a:pPr>
            <a:endParaRPr lang="en-GB" sz="1500" b="1"/>
          </a:p>
        </p:txBody>
      </p:sp>
      <p:graphicFrame>
        <p:nvGraphicFramePr>
          <p:cNvPr id="110598" name="Object 6"/>
          <p:cNvGraphicFramePr>
            <a:graphicFrameLocks noChangeAspect="1"/>
          </p:cNvGraphicFramePr>
          <p:nvPr>
            <p:extLst>
              <p:ext uri="{D42A27DB-BD31-4B8C-83A1-F6EECF244321}">
                <p14:modId xmlns:p14="http://schemas.microsoft.com/office/powerpoint/2010/main" val="258532807"/>
              </p:ext>
            </p:extLst>
          </p:nvPr>
        </p:nvGraphicFramePr>
        <p:xfrm>
          <a:off x="1216025" y="1150938"/>
          <a:ext cx="6508202" cy="4450950"/>
        </p:xfrm>
        <a:graphic>
          <a:graphicData uri="http://schemas.openxmlformats.org/presentationml/2006/ole">
            <mc:AlternateContent xmlns:mc="http://schemas.openxmlformats.org/markup-compatibility/2006">
              <mc:Choice xmlns:v="urn:schemas-microsoft-com:vml" Requires="v">
                <p:oleObj spid="_x0000_s110645" name="Worksheet" r:id="rId3" imgW="8677602" imgH="5934600" progId="Excel.Sheet.8">
                  <p:embed/>
                </p:oleObj>
              </mc:Choice>
              <mc:Fallback>
                <p:oleObj name="Worksheet" r:id="rId3" imgW="8677602" imgH="5934600" progId="Excel.Sheet.8">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6025" y="1150938"/>
                        <a:ext cx="6508202" cy="4450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0599" name="Rectangle 7"/>
          <p:cNvSpPr>
            <a:spLocks noChangeArrowheads="1"/>
          </p:cNvSpPr>
          <p:nvPr/>
        </p:nvSpPr>
        <p:spPr bwMode="auto">
          <a:xfrm>
            <a:off x="1266825" y="1266825"/>
            <a:ext cx="4572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10600" name="Object 8"/>
          <p:cNvGraphicFramePr>
            <a:graphicFrameLocks noChangeAspect="1"/>
          </p:cNvGraphicFramePr>
          <p:nvPr>
            <p:extLst>
              <p:ext uri="{D42A27DB-BD31-4B8C-83A1-F6EECF244321}">
                <p14:modId xmlns:p14="http://schemas.microsoft.com/office/powerpoint/2010/main" val="3074986676"/>
              </p:ext>
            </p:extLst>
          </p:nvPr>
        </p:nvGraphicFramePr>
        <p:xfrm>
          <a:off x="942975" y="1270000"/>
          <a:ext cx="762000" cy="368300"/>
        </p:xfrm>
        <a:graphic>
          <a:graphicData uri="http://schemas.openxmlformats.org/presentationml/2006/ole">
            <mc:AlternateContent xmlns:mc="http://schemas.openxmlformats.org/markup-compatibility/2006">
              <mc:Choice xmlns:v="urn:schemas-microsoft-com:vml" Requires="v">
                <p:oleObj spid="_x0000_s110646" name="Equation" r:id="rId5" imgW="761760" imgH="368280" progId="Equation.3">
                  <p:embed/>
                </p:oleObj>
              </mc:Choice>
              <mc:Fallback>
                <p:oleObj name="Equation" r:id="rId5" imgW="761760" imgH="368280" progId="Equation.3">
                  <p:embed/>
                  <p:pic>
                    <p:nvPicPr>
                      <p:cNvPr id="0" name="Object 8"/>
                      <p:cNvPicPr>
                        <a:picLocks noChangeAspect="1" noChangeArrowheads="1"/>
                      </p:cNvPicPr>
                      <p:nvPr/>
                    </p:nvPicPr>
                    <p:blipFill>
                      <a:blip r:embed="rId6"/>
                      <a:srcRect/>
                      <a:stretch>
                        <a:fillRect/>
                      </a:stretch>
                    </p:blipFill>
                    <p:spPr bwMode="auto">
                      <a:xfrm>
                        <a:off x="942975" y="1270000"/>
                        <a:ext cx="762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0601" name="Object 9"/>
          <p:cNvGraphicFramePr>
            <a:graphicFrameLocks noChangeAspect="1"/>
          </p:cNvGraphicFramePr>
          <p:nvPr>
            <p:extLst>
              <p:ext uri="{D42A27DB-BD31-4B8C-83A1-F6EECF244321}">
                <p14:modId xmlns:p14="http://schemas.microsoft.com/office/powerpoint/2010/main" val="1405253569"/>
              </p:ext>
            </p:extLst>
          </p:nvPr>
        </p:nvGraphicFramePr>
        <p:xfrm>
          <a:off x="6883400" y="5118100"/>
          <a:ext cx="279400" cy="368300"/>
        </p:xfrm>
        <a:graphic>
          <a:graphicData uri="http://schemas.openxmlformats.org/presentationml/2006/ole">
            <mc:AlternateContent xmlns:mc="http://schemas.openxmlformats.org/markup-compatibility/2006">
              <mc:Choice xmlns:v="urn:schemas-microsoft-com:vml" Requires="v">
                <p:oleObj spid="_x0000_s110647" name="Equation" r:id="rId7" imgW="279360" imgH="368280" progId="Equation.3">
                  <p:embed/>
                </p:oleObj>
              </mc:Choice>
              <mc:Fallback>
                <p:oleObj name="Equation" r:id="rId7" imgW="279360" imgH="36828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83400" y="5118100"/>
                        <a:ext cx="2794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0602"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26</a:t>
            </a:r>
            <a:endParaRPr lang="en-US" sz="100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18" name="Rectangle 17"/>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0" name="Line 11"/>
          <p:cNvSpPr>
            <a:spLocks noChangeShapeType="1"/>
          </p:cNvSpPr>
          <p:nvPr/>
        </p:nvSpPr>
        <p:spPr bwMode="auto">
          <a:xfrm>
            <a:off x="2433600"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10"/>
          <p:cNvSpPr txBox="1">
            <a:spLocks noChangeArrowheads="1"/>
          </p:cNvSpPr>
          <p:nvPr/>
        </p:nvSpPr>
        <p:spPr bwMode="auto">
          <a:xfrm>
            <a:off x="854076" y="529200"/>
            <a:ext cx="1936749" cy="4683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Efficiency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2" name="Text Box 8"/>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R.6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smtClean="0">
                <a:solidFill>
                  <a:schemeClr val="bg1"/>
                </a:solidFill>
                <a:hlinkClick r:id="rId2"/>
              </a:rPr>
              <a:t>http://www.oxfordtextbooks.co.uk/orc/dougherty5e/</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3" name="Text Box 9"/>
          <p:cNvSpPr txBox="1">
            <a:spLocks noChangeArrowheads="1"/>
          </p:cNvSpPr>
          <p:nvPr/>
        </p:nvSpPr>
        <p:spPr bwMode="auto">
          <a:xfrm>
            <a:off x="8229600" y="6553200"/>
            <a:ext cx="838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2015.12.17</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1633"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2</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4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Consistency, a property that relates to analysis when the sample size tends to infinity, is treated in a later slideshow.</a:t>
            </a:r>
            <a:r>
              <a:rPr lang="en-US" sz="1500"/>
              <a:t> </a:t>
            </a:r>
            <a:endParaRPr lang="en-GB" sz="1500"/>
          </a:p>
        </p:txBody>
      </p:sp>
      <p:sp>
        <p:nvSpPr>
          <p:cNvPr id="16" name="Rectangle 16"/>
          <p:cNvSpPr>
            <a:spLocks noChangeArrowheads="1"/>
          </p:cNvSpPr>
          <p:nvPr/>
        </p:nvSpPr>
        <p:spPr bwMode="auto">
          <a:xfrm>
            <a:off x="0" y="1148400"/>
            <a:ext cx="9144000" cy="18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7"/>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graphicFrame>
        <p:nvGraphicFramePr>
          <p:cNvPr id="19" name="Object 6"/>
          <p:cNvGraphicFramePr>
            <a:graphicFrameLocks noChangeAspect="1"/>
          </p:cNvGraphicFramePr>
          <p:nvPr>
            <p:extLst>
              <p:ext uri="{D42A27DB-BD31-4B8C-83A1-F6EECF244321}">
                <p14:modId xmlns:p14="http://schemas.microsoft.com/office/powerpoint/2010/main" val="3557096855"/>
              </p:ext>
            </p:extLst>
          </p:nvPr>
        </p:nvGraphicFramePr>
        <p:xfrm>
          <a:off x="1622425" y="1268413"/>
          <a:ext cx="6097588" cy="1638300"/>
        </p:xfrm>
        <a:graphic>
          <a:graphicData uri="http://schemas.openxmlformats.org/presentationml/2006/ole">
            <mc:AlternateContent xmlns:mc="http://schemas.openxmlformats.org/markup-compatibility/2006">
              <mc:Choice xmlns:v="urn:schemas-microsoft-com:vml" Requires="v">
                <p:oleObj spid="_x0000_s133135" name="Equation" r:id="rId3" imgW="6095880" imgH="1638000" progId="Equation.3">
                  <p:embed/>
                </p:oleObj>
              </mc:Choice>
              <mc:Fallback>
                <p:oleObj name="Equation" r:id="rId3" imgW="6095880" imgH="1638000" progId="Equation.3">
                  <p:embed/>
                  <p:pic>
                    <p:nvPicPr>
                      <p:cNvPr id="0" name=""/>
                      <p:cNvPicPr>
                        <a:picLocks noChangeAspect="1" noChangeArrowheads="1"/>
                      </p:cNvPicPr>
                      <p:nvPr/>
                    </p:nvPicPr>
                    <p:blipFill>
                      <a:blip r:embed="rId4"/>
                      <a:srcRect/>
                      <a:stretch>
                        <a:fillRect/>
                      </a:stretch>
                    </p:blipFill>
                    <p:spPr bwMode="auto">
                      <a:xfrm>
                        <a:off x="1622425" y="1268413"/>
                        <a:ext cx="6097588" cy="163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10"/>
          <p:cNvSpPr txBox="1">
            <a:spLocks noChangeArrowheads="1"/>
          </p:cNvSpPr>
          <p:nvPr/>
        </p:nvSpPr>
        <p:spPr bwMode="auto">
          <a:xfrm>
            <a:off x="854076" y="531814"/>
            <a:ext cx="2489200" cy="5826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err="1" smtClean="0">
                <a:latin typeface="Arial" charset="0"/>
              </a:rPr>
              <a:t>Unbiasedness</a:t>
            </a:r>
            <a:r>
              <a:rPr lang="en-US" sz="1800" b="1" dirty="0" smtClean="0">
                <a:latin typeface="Arial" charset="0"/>
              </a:rPr>
              <a:t>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
        <p:nvSpPr>
          <p:cNvPr id="21" name="Line 11"/>
          <p:cNvSpPr>
            <a:spLocks noChangeShapeType="1"/>
          </p:cNvSpPr>
          <p:nvPr/>
        </p:nvSpPr>
        <p:spPr bwMode="auto">
          <a:xfrm>
            <a:off x="2906713"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21"/>
          <p:cNvSpPr/>
          <p:nvPr/>
        </p:nvSpPr>
        <p:spPr bwMode="auto">
          <a:xfrm>
            <a:off x="2257426" y="2105025"/>
            <a:ext cx="5219700" cy="81915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3" name="Rectangle 22"/>
          <p:cNvSpPr/>
          <p:nvPr/>
        </p:nvSpPr>
        <p:spPr bwMode="auto">
          <a:xfrm>
            <a:off x="5200650" y="1257300"/>
            <a:ext cx="2632430" cy="8382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4794224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1633"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3</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40"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Suppose that you wish to estimate the population mean </a:t>
            </a:r>
            <a:r>
              <a:rPr lang="en-GB" sz="1500" b="1" i="1">
                <a:latin typeface="Symbol" pitchFamily="18" charset="2"/>
              </a:rPr>
              <a:t>m</a:t>
            </a:r>
            <a:r>
              <a:rPr lang="en-GB" sz="1500" b="1" i="1" baseline="-25000"/>
              <a:t>X</a:t>
            </a:r>
            <a:r>
              <a:rPr lang="en-GB" sz="1500" b="1"/>
              <a:t> of a random variable </a:t>
            </a:r>
            <a:r>
              <a:rPr lang="en-GB" sz="1500" b="1" i="1"/>
              <a:t>X</a:t>
            </a:r>
            <a:r>
              <a:rPr lang="en-GB" sz="1500" b="1"/>
              <a:t> given a sample of observations.  We will demonstrate that the sample mean is an unbiased estimator, but not the only one.</a:t>
            </a:r>
          </a:p>
        </p:txBody>
      </p:sp>
      <p:sp>
        <p:nvSpPr>
          <p:cNvPr id="16" name="Rectangle 16"/>
          <p:cNvSpPr>
            <a:spLocks noChangeArrowheads="1"/>
          </p:cNvSpPr>
          <p:nvPr/>
        </p:nvSpPr>
        <p:spPr bwMode="auto">
          <a:xfrm>
            <a:off x="0" y="1148400"/>
            <a:ext cx="9144000" cy="18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7"/>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graphicFrame>
        <p:nvGraphicFramePr>
          <p:cNvPr id="19" name="Object 6"/>
          <p:cNvGraphicFramePr>
            <a:graphicFrameLocks noChangeAspect="1"/>
          </p:cNvGraphicFramePr>
          <p:nvPr>
            <p:extLst>
              <p:ext uri="{D42A27DB-BD31-4B8C-83A1-F6EECF244321}">
                <p14:modId xmlns:p14="http://schemas.microsoft.com/office/powerpoint/2010/main" val="3270644443"/>
              </p:ext>
            </p:extLst>
          </p:nvPr>
        </p:nvGraphicFramePr>
        <p:xfrm>
          <a:off x="1622425" y="1268413"/>
          <a:ext cx="6097588" cy="1638300"/>
        </p:xfrm>
        <a:graphic>
          <a:graphicData uri="http://schemas.openxmlformats.org/presentationml/2006/ole">
            <mc:AlternateContent xmlns:mc="http://schemas.openxmlformats.org/markup-compatibility/2006">
              <mc:Choice xmlns:v="urn:schemas-microsoft-com:vml" Requires="v">
                <p:oleObj spid="_x0000_s134159" name="Equation" r:id="rId3" imgW="6095880" imgH="1638000" progId="Equation.3">
                  <p:embed/>
                </p:oleObj>
              </mc:Choice>
              <mc:Fallback>
                <p:oleObj name="Equation" r:id="rId3" imgW="6095880" imgH="1638000" progId="Equation.3">
                  <p:embed/>
                  <p:pic>
                    <p:nvPicPr>
                      <p:cNvPr id="0" name=""/>
                      <p:cNvPicPr>
                        <a:picLocks noChangeAspect="1" noChangeArrowheads="1"/>
                      </p:cNvPicPr>
                      <p:nvPr/>
                    </p:nvPicPr>
                    <p:blipFill>
                      <a:blip r:embed="rId4"/>
                      <a:srcRect/>
                      <a:stretch>
                        <a:fillRect/>
                      </a:stretch>
                    </p:blipFill>
                    <p:spPr bwMode="auto">
                      <a:xfrm>
                        <a:off x="1622425" y="1268413"/>
                        <a:ext cx="6097588" cy="163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10"/>
          <p:cNvSpPr txBox="1">
            <a:spLocks noChangeArrowheads="1"/>
          </p:cNvSpPr>
          <p:nvPr/>
        </p:nvSpPr>
        <p:spPr bwMode="auto">
          <a:xfrm>
            <a:off x="854076" y="531814"/>
            <a:ext cx="2489200" cy="5826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err="1" smtClean="0">
                <a:latin typeface="Arial" charset="0"/>
              </a:rPr>
              <a:t>Unbiasedness</a:t>
            </a:r>
            <a:r>
              <a:rPr lang="en-US" sz="1800" b="1" dirty="0" smtClean="0">
                <a:latin typeface="Arial" charset="0"/>
              </a:rPr>
              <a:t>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
        <p:nvSpPr>
          <p:cNvPr id="21" name="Line 11"/>
          <p:cNvSpPr>
            <a:spLocks noChangeShapeType="1"/>
          </p:cNvSpPr>
          <p:nvPr/>
        </p:nvSpPr>
        <p:spPr bwMode="auto">
          <a:xfrm>
            <a:off x="2906713"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21"/>
          <p:cNvSpPr/>
          <p:nvPr/>
        </p:nvSpPr>
        <p:spPr bwMode="auto">
          <a:xfrm>
            <a:off x="2257426" y="2105025"/>
            <a:ext cx="5219700" cy="81915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1" name="Rectangle 40"/>
          <p:cNvSpPr/>
          <p:nvPr/>
        </p:nvSpPr>
        <p:spPr bwMode="auto">
          <a:xfrm>
            <a:off x="5200650" y="1257300"/>
            <a:ext cx="2632430" cy="8382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0446082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1633"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4</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3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start with the proof in the previous sequence.  We use the second expected value rule to take the 1/</a:t>
            </a:r>
            <a:r>
              <a:rPr lang="en-GB" sz="1500" b="1" i="1"/>
              <a:t>n</a:t>
            </a:r>
            <a:r>
              <a:rPr lang="en-GB" sz="1500" b="1"/>
              <a:t> factor out of the expectation expression.</a:t>
            </a:r>
          </a:p>
        </p:txBody>
      </p:sp>
      <p:sp>
        <p:nvSpPr>
          <p:cNvPr id="12" name="Rectangle 16"/>
          <p:cNvSpPr>
            <a:spLocks noChangeArrowheads="1"/>
          </p:cNvSpPr>
          <p:nvPr/>
        </p:nvSpPr>
        <p:spPr bwMode="auto">
          <a:xfrm>
            <a:off x="0" y="1148400"/>
            <a:ext cx="9144000" cy="18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graphicFrame>
        <p:nvGraphicFramePr>
          <p:cNvPr id="18" name="Object 6"/>
          <p:cNvGraphicFramePr>
            <a:graphicFrameLocks noChangeAspect="1"/>
          </p:cNvGraphicFramePr>
          <p:nvPr>
            <p:extLst>
              <p:ext uri="{D42A27DB-BD31-4B8C-83A1-F6EECF244321}">
                <p14:modId xmlns:p14="http://schemas.microsoft.com/office/powerpoint/2010/main" val="3270644443"/>
              </p:ext>
            </p:extLst>
          </p:nvPr>
        </p:nvGraphicFramePr>
        <p:xfrm>
          <a:off x="1622425" y="1268413"/>
          <a:ext cx="6097588" cy="1638300"/>
        </p:xfrm>
        <a:graphic>
          <a:graphicData uri="http://schemas.openxmlformats.org/presentationml/2006/ole">
            <mc:AlternateContent xmlns:mc="http://schemas.openxmlformats.org/markup-compatibility/2006">
              <mc:Choice xmlns:v="urn:schemas-microsoft-com:vml" Requires="v">
                <p:oleObj spid="_x0000_s135183" name="Equation" r:id="rId3" imgW="6095880" imgH="1638000" progId="Equation.3">
                  <p:embed/>
                </p:oleObj>
              </mc:Choice>
              <mc:Fallback>
                <p:oleObj name="Equation" r:id="rId3" imgW="6095880" imgH="1638000" progId="Equation.3">
                  <p:embed/>
                  <p:pic>
                    <p:nvPicPr>
                      <p:cNvPr id="0" name=""/>
                      <p:cNvPicPr>
                        <a:picLocks noChangeAspect="1" noChangeArrowheads="1"/>
                      </p:cNvPicPr>
                      <p:nvPr/>
                    </p:nvPicPr>
                    <p:blipFill>
                      <a:blip r:embed="rId4"/>
                      <a:srcRect/>
                      <a:stretch>
                        <a:fillRect/>
                      </a:stretch>
                    </p:blipFill>
                    <p:spPr bwMode="auto">
                      <a:xfrm>
                        <a:off x="1622425" y="1268413"/>
                        <a:ext cx="6097588" cy="163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Text Box 10"/>
          <p:cNvSpPr txBox="1">
            <a:spLocks noChangeArrowheads="1"/>
          </p:cNvSpPr>
          <p:nvPr/>
        </p:nvSpPr>
        <p:spPr bwMode="auto">
          <a:xfrm>
            <a:off x="854076" y="531814"/>
            <a:ext cx="2489200" cy="5826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err="1" smtClean="0">
                <a:latin typeface="Arial" charset="0"/>
              </a:rPr>
              <a:t>Unbiasedness</a:t>
            </a:r>
            <a:r>
              <a:rPr lang="en-US" sz="1800" b="1" dirty="0" smtClean="0">
                <a:latin typeface="Arial" charset="0"/>
              </a:rPr>
              <a:t>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
        <p:nvSpPr>
          <p:cNvPr id="20" name="Line 11"/>
          <p:cNvSpPr>
            <a:spLocks noChangeShapeType="1"/>
          </p:cNvSpPr>
          <p:nvPr/>
        </p:nvSpPr>
        <p:spPr bwMode="auto">
          <a:xfrm>
            <a:off x="2906713"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37"/>
          <p:cNvSpPr/>
          <p:nvPr/>
        </p:nvSpPr>
        <p:spPr bwMode="auto">
          <a:xfrm>
            <a:off x="2257426" y="2105025"/>
            <a:ext cx="5219700" cy="81915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40384176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1633"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5</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3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Next we use the first expected value rule to break up the expression into the sum of the expectations of the observations.</a:t>
            </a:r>
          </a:p>
        </p:txBody>
      </p:sp>
      <p:sp>
        <p:nvSpPr>
          <p:cNvPr id="12" name="Rectangle 16"/>
          <p:cNvSpPr>
            <a:spLocks noChangeArrowheads="1"/>
          </p:cNvSpPr>
          <p:nvPr/>
        </p:nvSpPr>
        <p:spPr bwMode="auto">
          <a:xfrm>
            <a:off x="0" y="1148400"/>
            <a:ext cx="9144000" cy="18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graphicFrame>
        <p:nvGraphicFramePr>
          <p:cNvPr id="18" name="Object 6"/>
          <p:cNvGraphicFramePr>
            <a:graphicFrameLocks noChangeAspect="1"/>
          </p:cNvGraphicFramePr>
          <p:nvPr>
            <p:extLst>
              <p:ext uri="{D42A27DB-BD31-4B8C-83A1-F6EECF244321}">
                <p14:modId xmlns:p14="http://schemas.microsoft.com/office/powerpoint/2010/main" val="3270644443"/>
              </p:ext>
            </p:extLst>
          </p:nvPr>
        </p:nvGraphicFramePr>
        <p:xfrm>
          <a:off x="1622425" y="1268413"/>
          <a:ext cx="6097588" cy="1638300"/>
        </p:xfrm>
        <a:graphic>
          <a:graphicData uri="http://schemas.openxmlformats.org/presentationml/2006/ole">
            <mc:AlternateContent xmlns:mc="http://schemas.openxmlformats.org/markup-compatibility/2006">
              <mc:Choice xmlns:v="urn:schemas-microsoft-com:vml" Requires="v">
                <p:oleObj spid="_x0000_s136207" name="Equation" r:id="rId3" imgW="6095880" imgH="1638000" progId="Equation.3">
                  <p:embed/>
                </p:oleObj>
              </mc:Choice>
              <mc:Fallback>
                <p:oleObj name="Equation" r:id="rId3" imgW="6095880" imgH="1638000" progId="Equation.3">
                  <p:embed/>
                  <p:pic>
                    <p:nvPicPr>
                      <p:cNvPr id="0" name=""/>
                      <p:cNvPicPr>
                        <a:picLocks noChangeAspect="1" noChangeArrowheads="1"/>
                      </p:cNvPicPr>
                      <p:nvPr/>
                    </p:nvPicPr>
                    <p:blipFill>
                      <a:blip r:embed="rId4"/>
                      <a:srcRect/>
                      <a:stretch>
                        <a:fillRect/>
                      </a:stretch>
                    </p:blipFill>
                    <p:spPr bwMode="auto">
                      <a:xfrm>
                        <a:off x="1622425" y="1268413"/>
                        <a:ext cx="6097588" cy="163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Text Box 10"/>
          <p:cNvSpPr txBox="1">
            <a:spLocks noChangeArrowheads="1"/>
          </p:cNvSpPr>
          <p:nvPr/>
        </p:nvSpPr>
        <p:spPr bwMode="auto">
          <a:xfrm>
            <a:off x="854076" y="531814"/>
            <a:ext cx="2489200" cy="5826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err="1" smtClean="0">
                <a:latin typeface="Arial" charset="0"/>
              </a:rPr>
              <a:t>Unbiasedness</a:t>
            </a:r>
            <a:r>
              <a:rPr lang="en-US" sz="1800" b="1" dirty="0" smtClean="0">
                <a:latin typeface="Arial" charset="0"/>
              </a:rPr>
              <a:t>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
        <p:nvSpPr>
          <p:cNvPr id="20" name="Line 11"/>
          <p:cNvSpPr>
            <a:spLocks noChangeShapeType="1"/>
          </p:cNvSpPr>
          <p:nvPr/>
        </p:nvSpPr>
        <p:spPr bwMode="auto">
          <a:xfrm>
            <a:off x="2906713"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37"/>
          <p:cNvSpPr/>
          <p:nvPr/>
        </p:nvSpPr>
        <p:spPr bwMode="auto">
          <a:xfrm>
            <a:off x="5550612" y="2105025"/>
            <a:ext cx="1926514" cy="84772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4426118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1633"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6</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36"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Thinking about the sample values {</a:t>
            </a:r>
            <a:r>
              <a:rPr lang="en-GB" sz="1500" b="1" i="1"/>
              <a:t>X</a:t>
            </a:r>
            <a:r>
              <a:rPr lang="en-GB" sz="1500" b="1" baseline="-25000"/>
              <a:t>1</a:t>
            </a:r>
            <a:r>
              <a:rPr lang="en-GB" sz="1500" b="1"/>
              <a:t>, …, </a:t>
            </a:r>
            <a:r>
              <a:rPr lang="en-GB" sz="1500" b="1" i="1"/>
              <a:t>X</a:t>
            </a:r>
            <a:r>
              <a:rPr lang="en-GB" sz="1500" b="1" i="1" baseline="-25000"/>
              <a:t>n</a:t>
            </a:r>
            <a:r>
              <a:rPr lang="en-GB" sz="1500" b="1"/>
              <a:t>} at the planning stage, each expectation is equal to </a:t>
            </a:r>
            <a:r>
              <a:rPr lang="en-GB" sz="1500" b="1" i="1">
                <a:latin typeface="Symbol" pitchFamily="18" charset="2"/>
              </a:rPr>
              <a:t>m</a:t>
            </a:r>
            <a:r>
              <a:rPr lang="en-GB" sz="1500" b="1" i="1" baseline="-25000"/>
              <a:t>X</a:t>
            </a:r>
            <a:r>
              <a:rPr lang="en-GB" sz="1500" b="1"/>
              <a:t>, and hence the expected value of the sample mean, before we actually generate the sample, is </a:t>
            </a:r>
            <a:r>
              <a:rPr lang="en-GB" sz="1500" b="1" i="1">
                <a:latin typeface="Symbol" pitchFamily="18" charset="2"/>
              </a:rPr>
              <a:t>m</a:t>
            </a:r>
            <a:r>
              <a:rPr lang="en-GB" sz="1500" b="1" i="1" baseline="-25000"/>
              <a:t>X</a:t>
            </a:r>
            <a:r>
              <a:rPr lang="en-GB" sz="1500" b="1" i="1"/>
              <a:t>.</a:t>
            </a:r>
            <a:endParaRPr lang="en-GB" sz="1500" b="1" i="1" baseline="-25000"/>
          </a:p>
        </p:txBody>
      </p:sp>
      <p:sp>
        <p:nvSpPr>
          <p:cNvPr id="12" name="Rectangle 16"/>
          <p:cNvSpPr>
            <a:spLocks noChangeArrowheads="1"/>
          </p:cNvSpPr>
          <p:nvPr/>
        </p:nvSpPr>
        <p:spPr bwMode="auto">
          <a:xfrm>
            <a:off x="0" y="1148400"/>
            <a:ext cx="9144000" cy="18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5"/>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graphicFrame>
        <p:nvGraphicFramePr>
          <p:cNvPr id="18" name="Object 6"/>
          <p:cNvGraphicFramePr>
            <a:graphicFrameLocks noChangeAspect="1"/>
          </p:cNvGraphicFramePr>
          <p:nvPr>
            <p:extLst>
              <p:ext uri="{D42A27DB-BD31-4B8C-83A1-F6EECF244321}">
                <p14:modId xmlns:p14="http://schemas.microsoft.com/office/powerpoint/2010/main" val="3270644443"/>
              </p:ext>
            </p:extLst>
          </p:nvPr>
        </p:nvGraphicFramePr>
        <p:xfrm>
          <a:off x="1622425" y="1268413"/>
          <a:ext cx="6097588" cy="1638300"/>
        </p:xfrm>
        <a:graphic>
          <a:graphicData uri="http://schemas.openxmlformats.org/presentationml/2006/ole">
            <mc:AlternateContent xmlns:mc="http://schemas.openxmlformats.org/markup-compatibility/2006">
              <mc:Choice xmlns:v="urn:schemas-microsoft-com:vml" Requires="v">
                <p:oleObj spid="_x0000_s137231" name="Equation" r:id="rId3" imgW="6095880" imgH="1638000" progId="Equation.3">
                  <p:embed/>
                </p:oleObj>
              </mc:Choice>
              <mc:Fallback>
                <p:oleObj name="Equation" r:id="rId3" imgW="6095880" imgH="1638000" progId="Equation.3">
                  <p:embed/>
                  <p:pic>
                    <p:nvPicPr>
                      <p:cNvPr id="0" name=""/>
                      <p:cNvPicPr>
                        <a:picLocks noChangeAspect="1" noChangeArrowheads="1"/>
                      </p:cNvPicPr>
                      <p:nvPr/>
                    </p:nvPicPr>
                    <p:blipFill>
                      <a:blip r:embed="rId4"/>
                      <a:srcRect/>
                      <a:stretch>
                        <a:fillRect/>
                      </a:stretch>
                    </p:blipFill>
                    <p:spPr bwMode="auto">
                      <a:xfrm>
                        <a:off x="1622425" y="1268413"/>
                        <a:ext cx="6097588" cy="163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Text Box 10"/>
          <p:cNvSpPr txBox="1">
            <a:spLocks noChangeArrowheads="1"/>
          </p:cNvSpPr>
          <p:nvPr/>
        </p:nvSpPr>
        <p:spPr bwMode="auto">
          <a:xfrm>
            <a:off x="854076" y="531814"/>
            <a:ext cx="2489200" cy="5826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err="1" smtClean="0">
                <a:latin typeface="Arial" charset="0"/>
              </a:rPr>
              <a:t>Unbiasedness</a:t>
            </a:r>
            <a:r>
              <a:rPr lang="en-US" sz="1800" b="1" dirty="0" smtClean="0">
                <a:latin typeface="Arial" charset="0"/>
              </a:rPr>
              <a:t>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
        <p:nvSpPr>
          <p:cNvPr id="20" name="Line 11"/>
          <p:cNvSpPr>
            <a:spLocks noChangeShapeType="1"/>
          </p:cNvSpPr>
          <p:nvPr/>
        </p:nvSpPr>
        <p:spPr bwMode="auto">
          <a:xfrm>
            <a:off x="2906713"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33259354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1633"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7</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3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the sample mean is not the only unbiased estimator of the population mean.  We will demonstrate this supposing that we have a sample of two observations (to keep it simple).</a:t>
            </a:r>
          </a:p>
        </p:txBody>
      </p:sp>
      <p:sp>
        <p:nvSpPr>
          <p:cNvPr id="19" name="Rectangle 16"/>
          <p:cNvSpPr>
            <a:spLocks noChangeArrowheads="1"/>
          </p:cNvSpPr>
          <p:nvPr/>
        </p:nvSpPr>
        <p:spPr bwMode="auto">
          <a:xfrm>
            <a:off x="0" y="1148400"/>
            <a:ext cx="9144000" cy="18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31428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1" name="Rectangle 20"/>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graphicFrame>
        <p:nvGraphicFramePr>
          <p:cNvPr id="22" name="Object 6"/>
          <p:cNvGraphicFramePr>
            <a:graphicFrameLocks noChangeAspect="1"/>
          </p:cNvGraphicFramePr>
          <p:nvPr>
            <p:extLst>
              <p:ext uri="{D42A27DB-BD31-4B8C-83A1-F6EECF244321}">
                <p14:modId xmlns:p14="http://schemas.microsoft.com/office/powerpoint/2010/main" val="3269889357"/>
              </p:ext>
            </p:extLst>
          </p:nvPr>
        </p:nvGraphicFramePr>
        <p:xfrm>
          <a:off x="1622425" y="1268413"/>
          <a:ext cx="6097588" cy="1638300"/>
        </p:xfrm>
        <a:graphic>
          <a:graphicData uri="http://schemas.openxmlformats.org/presentationml/2006/ole">
            <mc:AlternateContent xmlns:mc="http://schemas.openxmlformats.org/markup-compatibility/2006">
              <mc:Choice xmlns:v="urn:schemas-microsoft-com:vml" Requires="v">
                <p:oleObj spid="_x0000_s138268" name="Equation" r:id="rId3" imgW="6095880" imgH="1638000" progId="Equation.3">
                  <p:embed/>
                </p:oleObj>
              </mc:Choice>
              <mc:Fallback>
                <p:oleObj name="Equation" r:id="rId3" imgW="6095880" imgH="1638000" progId="Equation.3">
                  <p:embed/>
                  <p:pic>
                    <p:nvPicPr>
                      <p:cNvPr id="0" name=""/>
                      <p:cNvPicPr>
                        <a:picLocks noChangeAspect="1" noChangeArrowheads="1"/>
                      </p:cNvPicPr>
                      <p:nvPr/>
                    </p:nvPicPr>
                    <p:blipFill>
                      <a:blip r:embed="rId4"/>
                      <a:srcRect/>
                      <a:stretch>
                        <a:fillRect/>
                      </a:stretch>
                    </p:blipFill>
                    <p:spPr bwMode="auto">
                      <a:xfrm>
                        <a:off x="1622425" y="1268413"/>
                        <a:ext cx="6097588" cy="163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Text Box 10"/>
          <p:cNvSpPr txBox="1">
            <a:spLocks noChangeArrowheads="1"/>
          </p:cNvSpPr>
          <p:nvPr/>
        </p:nvSpPr>
        <p:spPr bwMode="auto">
          <a:xfrm>
            <a:off x="854076" y="531814"/>
            <a:ext cx="2489200" cy="5826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err="1" smtClean="0">
                <a:latin typeface="Arial" charset="0"/>
              </a:rPr>
              <a:t>Unbiasedness</a:t>
            </a:r>
            <a:r>
              <a:rPr lang="en-US" sz="1800" b="1" dirty="0" smtClean="0">
                <a:latin typeface="Arial" charset="0"/>
              </a:rPr>
              <a:t>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
        <p:nvSpPr>
          <p:cNvPr id="24" name="Line 11"/>
          <p:cNvSpPr>
            <a:spLocks noChangeShapeType="1"/>
          </p:cNvSpPr>
          <p:nvPr/>
        </p:nvSpPr>
        <p:spPr bwMode="auto">
          <a:xfrm>
            <a:off x="2906713"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Text Box 10"/>
          <p:cNvSpPr txBox="1">
            <a:spLocks noChangeArrowheads="1"/>
          </p:cNvSpPr>
          <p:nvPr/>
        </p:nvSpPr>
        <p:spPr bwMode="auto">
          <a:xfrm>
            <a:off x="853200" y="3204000"/>
            <a:ext cx="274637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Generalized estimator</a:t>
            </a:r>
            <a:endParaRPr lang="en-US" b="1" dirty="0">
              <a:latin typeface="Arial" charset="0"/>
            </a:endParaRPr>
          </a:p>
        </p:txBody>
      </p:sp>
      <p:graphicFrame>
        <p:nvGraphicFramePr>
          <p:cNvPr id="26" name="Object 25"/>
          <p:cNvGraphicFramePr>
            <a:graphicFrameLocks noChangeAspect="1"/>
          </p:cNvGraphicFramePr>
          <p:nvPr>
            <p:extLst>
              <p:ext uri="{D42A27DB-BD31-4B8C-83A1-F6EECF244321}">
                <p14:modId xmlns:p14="http://schemas.microsoft.com/office/powerpoint/2010/main" val="3864227791"/>
              </p:ext>
            </p:extLst>
          </p:nvPr>
        </p:nvGraphicFramePr>
        <p:xfrm>
          <a:off x="3486525" y="3207600"/>
          <a:ext cx="2120900" cy="368300"/>
        </p:xfrm>
        <a:graphic>
          <a:graphicData uri="http://schemas.openxmlformats.org/presentationml/2006/ole">
            <mc:AlternateContent xmlns:mc="http://schemas.openxmlformats.org/markup-compatibility/2006">
              <mc:Choice xmlns:v="urn:schemas-microsoft-com:vml" Requires="v">
                <p:oleObj spid="_x0000_s138269" name="Equation" r:id="rId5" imgW="2120760" imgH="368280" progId="Equation.3">
                  <p:embed/>
                </p:oleObj>
              </mc:Choice>
              <mc:Fallback>
                <p:oleObj name="Equation" r:id="rId5" imgW="2120760" imgH="368280" progId="Equation.3">
                  <p:embed/>
                  <p:pic>
                    <p:nvPicPr>
                      <p:cNvPr id="0" name=""/>
                      <p:cNvPicPr>
                        <a:picLocks noChangeAspect="1" noChangeArrowheads="1"/>
                      </p:cNvPicPr>
                      <p:nvPr/>
                    </p:nvPicPr>
                    <p:blipFill>
                      <a:blip r:embed="rId6"/>
                      <a:srcRect/>
                      <a:stretch>
                        <a:fillRect/>
                      </a:stretch>
                    </p:blipFill>
                    <p:spPr bwMode="auto">
                      <a:xfrm>
                        <a:off x="3486525" y="32076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2795062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1633"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8</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UNBIASEDNESS AND EFFICIENCY</a:t>
            </a:r>
            <a:endParaRPr lang="en-GB" sz="1600" dirty="0">
              <a:latin typeface="Times New Roman" pitchFamily="18" charset="0"/>
            </a:endParaRPr>
          </a:p>
        </p:txBody>
      </p:sp>
      <p:sp>
        <p:nvSpPr>
          <p:cNvPr id="34"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define a generalized estimator </a:t>
            </a:r>
            <a:r>
              <a:rPr lang="en-GB" sz="1500" b="1" i="1"/>
              <a:t>Z</a:t>
            </a:r>
            <a:r>
              <a:rPr lang="en-GB" sz="1500" b="1"/>
              <a:t> which is the weighted sum of the two observations, </a:t>
            </a:r>
            <a:r>
              <a:rPr lang="en-GB" sz="1500" b="1" i="1">
                <a:latin typeface="Symbol" pitchFamily="18" charset="2"/>
              </a:rPr>
              <a:t>l</a:t>
            </a:r>
            <a:r>
              <a:rPr lang="en-GB" sz="1500" b="1" baseline="-25000"/>
              <a:t>1</a:t>
            </a:r>
            <a:r>
              <a:rPr lang="en-GB" sz="1500" b="1"/>
              <a:t> and </a:t>
            </a:r>
            <a:r>
              <a:rPr lang="en-GB" sz="1500" b="1" i="1">
                <a:latin typeface="Symbol" pitchFamily="18" charset="2"/>
              </a:rPr>
              <a:t>l</a:t>
            </a:r>
            <a:r>
              <a:rPr lang="en-GB" sz="1500" b="1" baseline="-25000"/>
              <a:t>2</a:t>
            </a:r>
            <a:r>
              <a:rPr lang="en-GB" sz="1500" b="1"/>
              <a:t> being the weights.</a:t>
            </a:r>
          </a:p>
        </p:txBody>
      </p:sp>
      <p:sp>
        <p:nvSpPr>
          <p:cNvPr id="19" name="Rectangle 16"/>
          <p:cNvSpPr>
            <a:spLocks noChangeArrowheads="1"/>
          </p:cNvSpPr>
          <p:nvPr/>
        </p:nvSpPr>
        <p:spPr bwMode="auto">
          <a:xfrm>
            <a:off x="0" y="1148400"/>
            <a:ext cx="9144000" cy="18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3142800"/>
            <a:ext cx="9144000" cy="504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1" name="Rectangle 20"/>
          <p:cNvSpPr>
            <a:spLocks noChangeArrowheads="1"/>
          </p:cNvSpPr>
          <p:nvPr/>
        </p:nvSpPr>
        <p:spPr bwMode="auto">
          <a:xfrm>
            <a:off x="0" y="536575"/>
            <a:ext cx="9144000" cy="504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graphicFrame>
        <p:nvGraphicFramePr>
          <p:cNvPr id="22" name="Object 6"/>
          <p:cNvGraphicFramePr>
            <a:graphicFrameLocks noChangeAspect="1"/>
          </p:cNvGraphicFramePr>
          <p:nvPr>
            <p:extLst>
              <p:ext uri="{D42A27DB-BD31-4B8C-83A1-F6EECF244321}">
                <p14:modId xmlns:p14="http://schemas.microsoft.com/office/powerpoint/2010/main" val="175843491"/>
              </p:ext>
            </p:extLst>
          </p:nvPr>
        </p:nvGraphicFramePr>
        <p:xfrm>
          <a:off x="1622425" y="1268413"/>
          <a:ext cx="6097588" cy="1638300"/>
        </p:xfrm>
        <a:graphic>
          <a:graphicData uri="http://schemas.openxmlformats.org/presentationml/2006/ole">
            <mc:AlternateContent xmlns:mc="http://schemas.openxmlformats.org/markup-compatibility/2006">
              <mc:Choice xmlns:v="urn:schemas-microsoft-com:vml" Requires="v">
                <p:oleObj spid="_x0000_s139292" name="Equation" r:id="rId3" imgW="6095880" imgH="1638000" progId="Equation.3">
                  <p:embed/>
                </p:oleObj>
              </mc:Choice>
              <mc:Fallback>
                <p:oleObj name="Equation" r:id="rId3" imgW="6095880" imgH="1638000" progId="Equation.3">
                  <p:embed/>
                  <p:pic>
                    <p:nvPicPr>
                      <p:cNvPr id="0" name=""/>
                      <p:cNvPicPr>
                        <a:picLocks noChangeAspect="1" noChangeArrowheads="1"/>
                      </p:cNvPicPr>
                      <p:nvPr/>
                    </p:nvPicPr>
                    <p:blipFill>
                      <a:blip r:embed="rId4"/>
                      <a:srcRect/>
                      <a:stretch>
                        <a:fillRect/>
                      </a:stretch>
                    </p:blipFill>
                    <p:spPr bwMode="auto">
                      <a:xfrm>
                        <a:off x="1622425" y="1268413"/>
                        <a:ext cx="6097588" cy="163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Text Box 10"/>
          <p:cNvSpPr txBox="1">
            <a:spLocks noChangeArrowheads="1"/>
          </p:cNvSpPr>
          <p:nvPr/>
        </p:nvSpPr>
        <p:spPr bwMode="auto">
          <a:xfrm>
            <a:off x="854076" y="531814"/>
            <a:ext cx="2489200" cy="5826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err="1" smtClean="0">
                <a:latin typeface="Arial" charset="0"/>
              </a:rPr>
              <a:t>Unbiasedness</a:t>
            </a:r>
            <a:r>
              <a:rPr lang="en-US" sz="1800" b="1" dirty="0" smtClean="0">
                <a:latin typeface="Arial" charset="0"/>
              </a:rPr>
              <a:t> </a:t>
            </a:r>
            <a:r>
              <a:rPr lang="en-US" sz="1800" b="1" dirty="0">
                <a:latin typeface="Arial" charset="0"/>
              </a:rPr>
              <a:t>of</a:t>
            </a:r>
            <a:r>
              <a:rPr lang="en-US" b="1" dirty="0"/>
              <a:t> </a:t>
            </a:r>
            <a:r>
              <a:rPr lang="en-US" b="1" i="1" dirty="0" smtClean="0"/>
              <a:t>X</a:t>
            </a:r>
            <a:endParaRPr lang="en-US" sz="1800" b="1" dirty="0">
              <a:latin typeface="Arial" charset="0"/>
            </a:endParaRPr>
          </a:p>
          <a:p>
            <a:endParaRPr lang="en-US" b="1" dirty="0">
              <a:latin typeface="Arial" charset="0"/>
            </a:endParaRPr>
          </a:p>
        </p:txBody>
      </p:sp>
      <p:sp>
        <p:nvSpPr>
          <p:cNvPr id="24" name="Line 11"/>
          <p:cNvSpPr>
            <a:spLocks noChangeShapeType="1"/>
          </p:cNvSpPr>
          <p:nvPr/>
        </p:nvSpPr>
        <p:spPr bwMode="auto">
          <a:xfrm>
            <a:off x="2906713" y="633600"/>
            <a:ext cx="1651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Text Box 10"/>
          <p:cNvSpPr txBox="1">
            <a:spLocks noChangeArrowheads="1"/>
          </p:cNvSpPr>
          <p:nvPr/>
        </p:nvSpPr>
        <p:spPr bwMode="auto">
          <a:xfrm>
            <a:off x="853200" y="3204000"/>
            <a:ext cx="2746375" cy="4302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800" b="1" dirty="0" smtClean="0">
                <a:latin typeface="Arial" charset="0"/>
              </a:rPr>
              <a:t>Generalized estimator</a:t>
            </a:r>
            <a:endParaRPr lang="en-US" b="1" dirty="0">
              <a:latin typeface="Arial" charset="0"/>
            </a:endParaRPr>
          </a:p>
        </p:txBody>
      </p:sp>
      <p:graphicFrame>
        <p:nvGraphicFramePr>
          <p:cNvPr id="26" name="Object 25"/>
          <p:cNvGraphicFramePr>
            <a:graphicFrameLocks noChangeAspect="1"/>
          </p:cNvGraphicFramePr>
          <p:nvPr>
            <p:extLst>
              <p:ext uri="{D42A27DB-BD31-4B8C-83A1-F6EECF244321}">
                <p14:modId xmlns:p14="http://schemas.microsoft.com/office/powerpoint/2010/main" val="3910308830"/>
              </p:ext>
            </p:extLst>
          </p:nvPr>
        </p:nvGraphicFramePr>
        <p:xfrm>
          <a:off x="3486525" y="3207600"/>
          <a:ext cx="2120900" cy="368300"/>
        </p:xfrm>
        <a:graphic>
          <a:graphicData uri="http://schemas.openxmlformats.org/presentationml/2006/ole">
            <mc:AlternateContent xmlns:mc="http://schemas.openxmlformats.org/markup-compatibility/2006">
              <mc:Choice xmlns:v="urn:schemas-microsoft-com:vml" Requires="v">
                <p:oleObj spid="_x0000_s139293" name="Equation" r:id="rId5" imgW="2120760" imgH="368280" progId="Equation.3">
                  <p:embed/>
                </p:oleObj>
              </mc:Choice>
              <mc:Fallback>
                <p:oleObj name="Equation" r:id="rId5" imgW="2120760" imgH="368280" progId="Equation.3">
                  <p:embed/>
                  <p:pic>
                    <p:nvPicPr>
                      <p:cNvPr id="0" name=""/>
                      <p:cNvPicPr>
                        <a:picLocks noChangeAspect="1" noChangeArrowheads="1"/>
                      </p:cNvPicPr>
                      <p:nvPr/>
                    </p:nvPicPr>
                    <p:blipFill>
                      <a:blip r:embed="rId6"/>
                      <a:srcRect/>
                      <a:stretch>
                        <a:fillRect/>
                      </a:stretch>
                    </p:blipFill>
                    <p:spPr bwMode="auto">
                      <a:xfrm>
                        <a:off x="3486525" y="32076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155724361"/>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39242A2-711F-4ACF-B9C3-BE1CF95937F0}"/>
</file>

<file path=customXml/itemProps2.xml><?xml version="1.0" encoding="utf-8"?>
<ds:datastoreItem xmlns:ds="http://schemas.openxmlformats.org/officeDocument/2006/customXml" ds:itemID="{2945D0C3-A234-44CF-9CA1-9CD1A140006A}"/>
</file>

<file path=customXml/itemProps3.xml><?xml version="1.0" encoding="utf-8"?>
<ds:datastoreItem xmlns:ds="http://schemas.openxmlformats.org/officeDocument/2006/customXml" ds:itemID="{DD8D774D-7FDA-483D-A880-83A659AA028D}"/>
</file>

<file path=docProps/app.xml><?xml version="1.0" encoding="utf-8"?>
<Properties xmlns="http://schemas.openxmlformats.org/officeDocument/2006/extended-properties" xmlns:vt="http://schemas.openxmlformats.org/officeDocument/2006/docPropsVTypes">
  <TotalTime>2965</TotalTime>
  <Words>1060</Words>
  <Application>Microsoft Office PowerPoint</Application>
  <PresentationFormat>On-screen Show (4:3)</PresentationFormat>
  <Paragraphs>145</Paragraphs>
  <Slides>28</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28</vt:i4>
      </vt:variant>
    </vt:vector>
  </HeadingPairs>
  <TitlesOfParts>
    <vt:vector size="31" baseType="lpstr">
      <vt:lpstr>Default Design</vt:lpstr>
      <vt:lpstr>Equation</vt:lpstr>
      <vt:lpstr>Worksheet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76</cp:revision>
  <dcterms:created xsi:type="dcterms:W3CDTF">1998-05-09T13:24:56Z</dcterms:created>
  <dcterms:modified xsi:type="dcterms:W3CDTF">2016-04-21T12:28:59Z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