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11" r:id="rId2"/>
    <p:sldId id="299" r:id="rId3"/>
    <p:sldId id="310" r:id="rId4"/>
    <p:sldId id="309" r:id="rId5"/>
    <p:sldId id="308" r:id="rId6"/>
    <p:sldId id="307" r:id="rId7"/>
    <p:sldId id="306" r:id="rId8"/>
    <p:sldId id="305" r:id="rId9"/>
    <p:sldId id="284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3366FF"/>
    <a:srgbClr val="FFFF00"/>
    <a:srgbClr val="00FF00"/>
    <a:srgbClr val="FF0000"/>
    <a:srgbClr val="000000"/>
    <a:srgbClr val="66FF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59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094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53653-BBFF-40A7-BBC3-DE4C1EEB23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923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78828-FE2B-4F10-8CD5-D38702C615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0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088DE-3803-4984-90AC-4A846C22C5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673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DFF48-99A5-4486-8458-DA165F4951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5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C5AD9-DA33-4A7C-81D5-6F6286070B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041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1A4B1-4C94-4912-949E-A53D2B4FB0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070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BE5760-9637-4D62-A058-7D507A35D8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673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BE6034-AABA-4698-8F4E-9B4AA4FE56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67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5610B-8AC4-4344-8A14-2C73F4B781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2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2F6BB8-DC46-4A24-9319-95DE771266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97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26E79-3100-48F1-A464-24DC3E0C05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259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7B70D642-6C6C-4ADA-B650-20E0970BFDB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  <a:endParaRPr lang="en-GB" altLang="en-US" sz="1800" dirty="0" smtClean="0">
              <a:solidFill>
                <a:srgbClr val="04296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ALTERNATIVE EXPRESSION FOR POPULATION VARIANCE</a:t>
            </a:r>
            <a:endParaRPr lang="en-GB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74767" name="Text Box 1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This sequence derives an alternative expression for the population variance of a random variable.  It provides an opportunity for practising the use of the expected value rules.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713175"/>
            <a:ext cx="9144000" cy="7060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389477"/>
              </p:ext>
            </p:extLst>
          </p:nvPr>
        </p:nvGraphicFramePr>
        <p:xfrm>
          <a:off x="2592000" y="839788"/>
          <a:ext cx="215106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1" name="Equation" r:id="rId3" imgW="2158920" imgH="406080" progId="Equation.3">
                  <p:embed/>
                </p:oleObj>
              </mc:Choice>
              <mc:Fallback>
                <p:oleObj name="Equation" r:id="rId3" imgW="215892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000" y="839788"/>
                        <a:ext cx="2151063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1513275"/>
            <a:ext cx="9144000" cy="3849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898456"/>
              </p:ext>
            </p:extLst>
          </p:nvPr>
        </p:nvGraphicFramePr>
        <p:xfrm>
          <a:off x="2587625" y="1677988"/>
          <a:ext cx="4151313" cy="341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3" name="Equation" r:id="rId3" imgW="4165560" imgH="3429000" progId="Equation.3">
                  <p:embed/>
                </p:oleObj>
              </mc:Choice>
              <mc:Fallback>
                <p:oleObj name="Equation" r:id="rId3" imgW="4165560" imgH="3429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25" y="1677988"/>
                        <a:ext cx="4151313" cy="3417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start with the definition of the population variance of </a:t>
            </a:r>
            <a:r>
              <a:rPr lang="en-GB" sz="1500" b="1" i="1"/>
              <a:t>X</a:t>
            </a:r>
            <a:r>
              <a:rPr lang="en-GB" sz="1500" b="1"/>
              <a:t>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ALTERNATIVE EXPRESSION FOR POPULATION VARIANCE</a:t>
            </a:r>
            <a:endParaRPr lang="en-GB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3046412" y="2286000"/>
            <a:ext cx="4154487" cy="29291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713175"/>
            <a:ext cx="9144000" cy="7060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389477"/>
              </p:ext>
            </p:extLst>
          </p:nvPr>
        </p:nvGraphicFramePr>
        <p:xfrm>
          <a:off x="2592000" y="839788"/>
          <a:ext cx="215106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4" name="Equation" r:id="rId5" imgW="2158920" imgH="406080" progId="Equation.3">
                  <p:embed/>
                </p:oleObj>
              </mc:Choice>
              <mc:Fallback>
                <p:oleObj name="Equation" r:id="rId5" imgW="215892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000" y="839788"/>
                        <a:ext cx="2151063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1513275"/>
            <a:ext cx="9144000" cy="3849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875425"/>
              </p:ext>
            </p:extLst>
          </p:nvPr>
        </p:nvGraphicFramePr>
        <p:xfrm>
          <a:off x="2587625" y="1677988"/>
          <a:ext cx="4151313" cy="341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9" name="Equation" r:id="rId3" imgW="4165560" imgH="3429000" progId="Equation.3">
                  <p:embed/>
                </p:oleObj>
              </mc:Choice>
              <mc:Fallback>
                <p:oleObj name="Equation" r:id="rId3" imgW="4165560" imgH="3429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25" y="1677988"/>
                        <a:ext cx="4151313" cy="3417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expand the quadratic.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ALTERNATIVE EXPRESSION FOR POPULATION VARIANCE</a:t>
            </a:r>
            <a:endParaRPr lang="en-GB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3046412" y="2914650"/>
            <a:ext cx="4154487" cy="230053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713175"/>
            <a:ext cx="9144000" cy="7060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389477"/>
              </p:ext>
            </p:extLst>
          </p:nvPr>
        </p:nvGraphicFramePr>
        <p:xfrm>
          <a:off x="2592000" y="839788"/>
          <a:ext cx="215106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0" name="Equation" r:id="rId5" imgW="2158920" imgH="406080" progId="Equation.3">
                  <p:embed/>
                </p:oleObj>
              </mc:Choice>
              <mc:Fallback>
                <p:oleObj name="Equation" r:id="rId5" imgW="215892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000" y="839788"/>
                        <a:ext cx="2151063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1513275"/>
            <a:ext cx="9144000" cy="3849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695489"/>
              </p:ext>
            </p:extLst>
          </p:nvPr>
        </p:nvGraphicFramePr>
        <p:xfrm>
          <a:off x="2587625" y="1677988"/>
          <a:ext cx="4151313" cy="341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5" name="Equation" r:id="rId3" imgW="4165560" imgH="3429000" progId="Equation.3">
                  <p:embed/>
                </p:oleObj>
              </mc:Choice>
              <mc:Fallback>
                <p:oleObj name="Equation" r:id="rId3" imgW="4165560" imgH="3429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25" y="1677988"/>
                        <a:ext cx="4151313" cy="3417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301625" y="5786438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Now the first expected value rule is used to decompose the expression into three separate expected values.</a:t>
            </a:r>
            <a:endParaRPr lang="en-GB" sz="1500" b="1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GB" sz="1500" b="1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ALTERNATIVE EXPRESSION FOR POPULATION VARIANCE</a:t>
            </a:r>
            <a:endParaRPr lang="en-GB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3046412" y="3448050"/>
            <a:ext cx="4154487" cy="17861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713175"/>
            <a:ext cx="9144000" cy="7060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389477"/>
              </p:ext>
            </p:extLst>
          </p:nvPr>
        </p:nvGraphicFramePr>
        <p:xfrm>
          <a:off x="2592000" y="839788"/>
          <a:ext cx="215106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6" name="Equation" r:id="rId5" imgW="2158920" imgH="406080" progId="Equation.3">
                  <p:embed/>
                </p:oleObj>
              </mc:Choice>
              <mc:Fallback>
                <p:oleObj name="Equation" r:id="rId5" imgW="215892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000" y="839788"/>
                        <a:ext cx="2151063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1513275"/>
            <a:ext cx="9144000" cy="3849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409158"/>
              </p:ext>
            </p:extLst>
          </p:nvPr>
        </p:nvGraphicFramePr>
        <p:xfrm>
          <a:off x="2587625" y="1677988"/>
          <a:ext cx="4151313" cy="341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1" name="Equation" r:id="rId3" imgW="4165560" imgH="3429000" progId="Equation.3">
                  <p:embed/>
                </p:oleObj>
              </mc:Choice>
              <mc:Fallback>
                <p:oleObj name="Equation" r:id="rId3" imgW="4165560" imgH="3429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25" y="1677988"/>
                        <a:ext cx="4151313" cy="3417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301625" y="5786438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second expected value rule is used to simplify the middle term and the third rule is used to simplify the last one.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ALTERNATIVE EXPRESSION FOR POPULATION VARIANCE</a:t>
            </a:r>
            <a:endParaRPr lang="en-GB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3046412" y="4029076"/>
            <a:ext cx="4154487" cy="1186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713175"/>
            <a:ext cx="9144000" cy="7060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389477"/>
              </p:ext>
            </p:extLst>
          </p:nvPr>
        </p:nvGraphicFramePr>
        <p:xfrm>
          <a:off x="2592000" y="839788"/>
          <a:ext cx="215106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2" name="Equation" r:id="rId5" imgW="2158920" imgH="406080" progId="Equation.3">
                  <p:embed/>
                </p:oleObj>
              </mc:Choice>
              <mc:Fallback>
                <p:oleObj name="Equation" r:id="rId5" imgW="215892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000" y="839788"/>
                        <a:ext cx="2151063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513275"/>
            <a:ext cx="9144000" cy="3849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713175"/>
            <a:ext cx="9144000" cy="7060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190024"/>
              </p:ext>
            </p:extLst>
          </p:nvPr>
        </p:nvGraphicFramePr>
        <p:xfrm>
          <a:off x="2592000" y="839788"/>
          <a:ext cx="215106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7" name="Equation" r:id="rId3" imgW="2158920" imgH="406080" progId="Equation.3">
                  <p:embed/>
                </p:oleObj>
              </mc:Choice>
              <mc:Fallback>
                <p:oleObj name="Equation" r:id="rId3" imgW="215892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000" y="839788"/>
                        <a:ext cx="2151063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748013"/>
              </p:ext>
            </p:extLst>
          </p:nvPr>
        </p:nvGraphicFramePr>
        <p:xfrm>
          <a:off x="2587625" y="1677988"/>
          <a:ext cx="4151313" cy="341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8" name="Equation" r:id="rId5" imgW="4165560" imgH="3429000" progId="Equation.3">
                  <p:embed/>
                </p:oleObj>
              </mc:Choice>
              <mc:Fallback>
                <p:oleObj name="Equation" r:id="rId5" imgW="4165560" imgH="3429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25" y="1677988"/>
                        <a:ext cx="4151313" cy="3417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301625" y="5786438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middle term is rewritten, using the fact that </a:t>
            </a:r>
            <a:r>
              <a:rPr lang="en-GB" sz="1500" b="1" i="1" dirty="0"/>
              <a:t>E</a:t>
            </a:r>
            <a:r>
              <a:rPr lang="en-GB" sz="1500" b="1" dirty="0"/>
              <a:t>(</a:t>
            </a:r>
            <a:r>
              <a:rPr lang="en-GB" sz="1500" b="1" i="1" dirty="0"/>
              <a:t>X</a:t>
            </a:r>
            <a:r>
              <a:rPr lang="en-GB" sz="1500" b="1" dirty="0"/>
              <a:t>) and </a:t>
            </a:r>
            <a:r>
              <a:rPr lang="en-GB" sz="1500" b="1" i="1" dirty="0" err="1">
                <a:latin typeface="Symbol" pitchFamily="18" charset="2"/>
              </a:rPr>
              <a:t>m</a:t>
            </a:r>
            <a:r>
              <a:rPr lang="en-GB" sz="1500" b="1" i="1" baseline="-25000" dirty="0" err="1"/>
              <a:t>X</a:t>
            </a:r>
            <a:r>
              <a:rPr lang="en-GB" sz="1500" b="1" dirty="0"/>
              <a:t> are just different ways of writing the population mean of </a:t>
            </a:r>
            <a:r>
              <a:rPr lang="en-GB" sz="1500" b="1" i="1" dirty="0"/>
              <a:t>X</a:t>
            </a:r>
            <a:r>
              <a:rPr lang="en-GB" sz="1500" b="1" dirty="0"/>
              <a:t>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ALTERNATIVE EXPRESSION FOR POPULATION VARIANCE</a:t>
            </a:r>
            <a:endParaRPr lang="en-GB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33" name="Rectangle 13"/>
          <p:cNvSpPr>
            <a:spLocks noChangeArrowheads="1"/>
          </p:cNvSpPr>
          <p:nvPr/>
        </p:nvSpPr>
        <p:spPr bwMode="auto">
          <a:xfrm>
            <a:off x="3046412" y="4619625"/>
            <a:ext cx="4154487" cy="5955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0" y="1513275"/>
            <a:ext cx="9144000" cy="3849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713175"/>
            <a:ext cx="9144000" cy="7060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Hence we get the result.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7</a:t>
            </a:r>
          </a:p>
        </p:txBody>
      </p:sp>
      <p:graphicFrame>
        <p:nvGraphicFramePr>
          <p:cNvPr id="8090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841751"/>
              </p:ext>
            </p:extLst>
          </p:nvPr>
        </p:nvGraphicFramePr>
        <p:xfrm>
          <a:off x="2592000" y="839788"/>
          <a:ext cx="215106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2" name="Equation" r:id="rId3" imgW="2158920" imgH="406080" progId="Equation.3">
                  <p:embed/>
                </p:oleObj>
              </mc:Choice>
              <mc:Fallback>
                <p:oleObj name="Equation" r:id="rId3" imgW="2158920" imgH="4060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000" y="839788"/>
                        <a:ext cx="2151063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ALTERNATIVE EXPRESSION FOR POPULATION VARIANCE</a:t>
            </a:r>
            <a:endParaRPr lang="en-GB" sz="1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361243"/>
              </p:ext>
            </p:extLst>
          </p:nvPr>
        </p:nvGraphicFramePr>
        <p:xfrm>
          <a:off x="2587625" y="1677988"/>
          <a:ext cx="4151313" cy="341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3" name="Equation" r:id="rId5" imgW="4165560" imgH="3429000" progId="Equation.3">
                  <p:embed/>
                </p:oleObj>
              </mc:Choice>
              <mc:Fallback>
                <p:oleObj name="Equation" r:id="rId5" imgW="4165560" imgH="3429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25" y="1677988"/>
                        <a:ext cx="4151313" cy="3417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R.2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8181975" y="6553200"/>
            <a:ext cx="8858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2015.12.17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74CEFC8-5A26-420A-A658-1FD98B58CCC9}"/>
</file>

<file path=customXml/itemProps2.xml><?xml version="1.0" encoding="utf-8"?>
<ds:datastoreItem xmlns:ds="http://schemas.openxmlformats.org/officeDocument/2006/customXml" ds:itemID="{D991A5A3-D5F4-452D-A91D-D7695F580E6E}"/>
</file>

<file path=customXml/itemProps3.xml><?xml version="1.0" encoding="utf-8"?>
<ds:datastoreItem xmlns:ds="http://schemas.openxmlformats.org/officeDocument/2006/customXml" ds:itemID="{D446DF47-5B1C-484B-B1EE-DBD9B716804B}"/>
</file>

<file path=docProps/app.xml><?xml version="1.0" encoding="utf-8"?>
<Properties xmlns="http://schemas.openxmlformats.org/officeDocument/2006/extended-properties" xmlns:vt="http://schemas.openxmlformats.org/officeDocument/2006/docPropsVTypes">
  <TotalTime>1905</TotalTime>
  <Words>350</Words>
  <Application>Microsoft Office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43</cp:revision>
  <dcterms:created xsi:type="dcterms:W3CDTF">1998-05-09T13:24:56Z</dcterms:created>
  <dcterms:modified xsi:type="dcterms:W3CDTF">2016-04-21T12:28:12Z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