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21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2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9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71" r:id="rId2"/>
    <p:sldId id="354" r:id="rId3"/>
    <p:sldId id="355" r:id="rId4"/>
    <p:sldId id="356" r:id="rId5"/>
    <p:sldId id="370" r:id="rId6"/>
    <p:sldId id="339" r:id="rId7"/>
    <p:sldId id="358" r:id="rId8"/>
    <p:sldId id="340" r:id="rId9"/>
    <p:sldId id="329" r:id="rId10"/>
    <p:sldId id="359" r:id="rId11"/>
    <p:sldId id="363" r:id="rId12"/>
    <p:sldId id="362" r:id="rId13"/>
    <p:sldId id="361" r:id="rId14"/>
    <p:sldId id="360" r:id="rId15"/>
    <p:sldId id="345" r:id="rId16"/>
    <p:sldId id="369" r:id="rId17"/>
    <p:sldId id="368" r:id="rId18"/>
    <p:sldId id="367" r:id="rId19"/>
    <p:sldId id="366" r:id="rId20"/>
    <p:sldId id="365" r:id="rId21"/>
    <p:sldId id="284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3366FF"/>
    <a:srgbClr val="FFFF00"/>
    <a:srgbClr val="00FF00"/>
    <a:srgbClr val="FF0000"/>
    <a:srgbClr val="000000"/>
    <a:srgbClr val="66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73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076" y="-32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ustomXml" Target="../customXml/item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09443-B558-4394-9B73-552E1ABB1D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366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ECEB8-D239-4F33-A841-FED12A2B5C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82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BB0D5-8CA6-4146-816F-13F6593B96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368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85A3DC-192F-4C26-A578-21D8DA4E36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236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0B88D2-AA72-4BA7-ABF9-C79C616454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36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0191F-1913-4F0C-974F-8D08F8BF75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951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07EF4F-21BF-4CE2-A6AE-A3B1BB637A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072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63F70-288D-405C-A408-CA1CAD4B11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467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1B93DF-1E50-4D6C-89AA-49105D28A76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513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9F051-A746-491D-A278-37D31420071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569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34343-4573-4F20-A9B7-A2DE262634D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779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3F13A19F-5A92-4EE6-9061-8D6F609D864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4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image" Target="../media/image5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image" Target="../media/image5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image" Target="../media/image5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image" Target="../media/image5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6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up.com/uk/orc/bin/9780199567089/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../www.londoninternational.ac.uk/lse" TargetMode="External"/><Relationship Id="rId4" Type="http://schemas.openxmlformats.org/officeDocument/2006/relationships/hyperlink" Target="http://www2.lse.ac.uk/study/summerSchools/summerSchool/Home.aspx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31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45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start by replacing </a:t>
            </a:r>
            <a:r>
              <a:rPr lang="en-GB" sz="1500" b="1" i="1" dirty="0"/>
              <a:t>X</a:t>
            </a:r>
            <a:r>
              <a:rPr lang="en-GB" sz="1500" b="1" dirty="0"/>
              <a:t> by its definition and then using expected value rule 2 to take 1/</a:t>
            </a:r>
            <a:r>
              <a:rPr lang="en-GB" sz="1500" b="1" i="1" dirty="0"/>
              <a:t>n</a:t>
            </a:r>
            <a:r>
              <a:rPr lang="en-GB" sz="1500" b="1" dirty="0"/>
              <a:t> out of the expression as a common factor.</a:t>
            </a:r>
          </a:p>
        </p:txBody>
      </p:sp>
      <p:sp>
        <p:nvSpPr>
          <p:cNvPr id="451" name="Rectangle 450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53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4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6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457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58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459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0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1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2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3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4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5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6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7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8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9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0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1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2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3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4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5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6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7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8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9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0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1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2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3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4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5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6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7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8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9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0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1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2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3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4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5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6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7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8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9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0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1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2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3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4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5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6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7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8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9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0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1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3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4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5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6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7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8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9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0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1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3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4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5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6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7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8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9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0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1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2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3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4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5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6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7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8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9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0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1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2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3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4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5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6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7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8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9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0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1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2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3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4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5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6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7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8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9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0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1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2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3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4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5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6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7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8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9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0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1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2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3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4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5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6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7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8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9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0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1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2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4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5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6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7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8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9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0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1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2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3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4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5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6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97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598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99" name="Rectangle 598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0" name="TextBox 599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1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2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3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04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05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606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7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8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9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0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1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2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3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44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45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6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7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48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49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750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1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2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3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4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5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6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7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6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7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88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889" name="Oval 888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0" name="Oval 889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1" name="Oval 890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2" name="Rectangle 891"/>
          <p:cNvSpPr/>
          <p:nvPr/>
        </p:nvSpPr>
        <p:spPr bwMode="auto">
          <a:xfrm>
            <a:off x="0" y="539999"/>
            <a:ext cx="9144000" cy="27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89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118003"/>
              </p:ext>
            </p:extLst>
          </p:nvPr>
        </p:nvGraphicFramePr>
        <p:xfrm>
          <a:off x="1511300" y="650875"/>
          <a:ext cx="6121400" cy="247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9" name="Equation" r:id="rId3" imgW="6121080" imgH="2476440" progId="Equation.3">
                  <p:embed/>
                </p:oleObj>
              </mc:Choice>
              <mc:Fallback>
                <p:oleObj name="Equation" r:id="rId3" imgW="6121080" imgH="2476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650875"/>
                        <a:ext cx="6121400" cy="247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2" name="Rectangle 8"/>
          <p:cNvSpPr>
            <a:spLocks noChangeArrowheads="1"/>
          </p:cNvSpPr>
          <p:nvPr/>
        </p:nvSpPr>
        <p:spPr bwMode="auto">
          <a:xfrm>
            <a:off x="2072753" y="1533525"/>
            <a:ext cx="3718447" cy="16382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98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45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Next we use expected value rule 1 to replace the expectation of a sum with a sum of expectations.</a:t>
            </a:r>
          </a:p>
        </p:txBody>
      </p:sp>
      <p:sp>
        <p:nvSpPr>
          <p:cNvPr id="451" name="Rectangle 450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53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5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6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457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58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459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0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1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2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3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4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5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6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7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8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9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0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1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2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3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4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5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6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7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8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9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0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1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2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3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4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5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6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7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8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9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0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1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2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3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4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5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6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7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8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9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0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1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2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3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4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5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6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7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8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9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0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1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3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4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5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6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7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8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9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0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1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3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4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5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6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7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8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9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0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1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2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3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4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5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6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7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8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9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0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1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2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3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4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5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6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7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8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9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0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1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2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3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4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5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6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7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8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9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0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1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2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3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4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5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6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7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8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9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0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1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2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3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4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5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6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7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8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9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0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1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2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4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5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6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7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8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9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0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1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2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3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4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5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6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97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598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99" name="Rectangle 598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0" name="TextBox 599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1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2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3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04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05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606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7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8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9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0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1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2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3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44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45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6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7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48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49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750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1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2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3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4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5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6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7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6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7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88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889" name="Oval 888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0" name="Oval 889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1" name="Oval 890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2" name="Rectangle 891"/>
          <p:cNvSpPr/>
          <p:nvPr/>
        </p:nvSpPr>
        <p:spPr bwMode="auto">
          <a:xfrm>
            <a:off x="0" y="539999"/>
            <a:ext cx="9144000" cy="27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89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6269899"/>
              </p:ext>
            </p:extLst>
          </p:nvPr>
        </p:nvGraphicFramePr>
        <p:xfrm>
          <a:off x="1511300" y="650875"/>
          <a:ext cx="6121400" cy="247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3" name="Equation" r:id="rId3" imgW="6121080" imgH="2476440" progId="Equation.3">
                  <p:embed/>
                </p:oleObj>
              </mc:Choice>
              <mc:Fallback>
                <p:oleObj name="Equation" r:id="rId3" imgW="6121080" imgH="2476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650875"/>
                        <a:ext cx="6121400" cy="247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4" name="Rectangle 8"/>
          <p:cNvSpPr>
            <a:spLocks noChangeArrowheads="1"/>
          </p:cNvSpPr>
          <p:nvPr/>
        </p:nvSpPr>
        <p:spPr bwMode="auto">
          <a:xfrm>
            <a:off x="2076450" y="2381250"/>
            <a:ext cx="3619500" cy="8001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10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95239" name="Line 7"/>
          <p:cNvSpPr>
            <a:spLocks noChangeShapeType="1"/>
          </p:cNvSpPr>
          <p:nvPr/>
        </p:nvSpPr>
        <p:spPr bwMode="auto">
          <a:xfrm>
            <a:off x="5580063" y="5902325"/>
            <a:ext cx="1095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453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Now we come to the bit that requires thought.  Start with </a:t>
            </a:r>
            <a:r>
              <a:rPr lang="en-GB" sz="1500" b="1" i="1" dirty="0"/>
              <a:t>X</a:t>
            </a:r>
            <a:r>
              <a:rPr lang="en-GB" sz="1500" b="1" baseline="-25000" dirty="0"/>
              <a:t>1</a:t>
            </a:r>
            <a:r>
              <a:rPr lang="en-GB" sz="1500" b="1" dirty="0"/>
              <a:t>.  When we are still at the planning stage</a:t>
            </a:r>
            <a:r>
              <a:rPr lang="en-GB" sz="1500" b="1" dirty="0" smtClean="0"/>
              <a:t>, before we draw a particular sample, </a:t>
            </a:r>
            <a:r>
              <a:rPr lang="en-GB" sz="1500" b="1" i="1" dirty="0"/>
              <a:t>X</a:t>
            </a:r>
            <a:r>
              <a:rPr lang="en-GB" sz="1500" b="1" baseline="-25000" dirty="0"/>
              <a:t>1</a:t>
            </a:r>
            <a:r>
              <a:rPr lang="en-GB" sz="1500" b="1" dirty="0"/>
              <a:t> is a random variable and we do not know what its value will be.</a:t>
            </a:r>
          </a:p>
        </p:txBody>
      </p:sp>
      <p:sp>
        <p:nvSpPr>
          <p:cNvPr id="451" name="Rectangle 450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54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5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6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457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58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459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0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1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2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3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4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5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6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7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8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9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0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1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2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3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4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5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6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7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8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9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0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1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2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3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4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5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6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7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8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9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0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1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2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3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4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5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6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7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8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9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0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1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2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3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4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5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6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7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8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9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0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1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3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4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5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6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7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8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9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0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1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3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4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5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6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7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8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9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0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1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2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3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4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5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6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7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8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9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0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1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2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3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4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5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6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7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8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9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0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1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2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3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4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5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6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7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8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9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0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1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2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3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4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5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6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7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8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9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0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1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2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3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4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5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6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7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8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9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0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1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2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4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5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6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7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8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9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0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1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2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3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4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5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6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97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598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99" name="Rectangle 598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0" name="TextBox 599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1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2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3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04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05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606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7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8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9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0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1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2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3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44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45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6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7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48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49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750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1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2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3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4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5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6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7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6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7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88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889" name="Oval 888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0" name="Oval 889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1" name="Oval 890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2" name="Rectangle 891"/>
          <p:cNvSpPr/>
          <p:nvPr/>
        </p:nvSpPr>
        <p:spPr bwMode="auto">
          <a:xfrm>
            <a:off x="0" y="539999"/>
            <a:ext cx="9144000" cy="27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89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118003"/>
              </p:ext>
            </p:extLst>
          </p:nvPr>
        </p:nvGraphicFramePr>
        <p:xfrm>
          <a:off x="1511300" y="650875"/>
          <a:ext cx="6121400" cy="247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88" name="Equation" r:id="rId3" imgW="6121080" imgH="2476440" progId="Equation.3">
                  <p:embed/>
                </p:oleObj>
              </mc:Choice>
              <mc:Fallback>
                <p:oleObj name="Equation" r:id="rId3" imgW="6121080" imgH="2476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650875"/>
                        <a:ext cx="6121400" cy="247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2" name="Rectangle 8"/>
          <p:cNvSpPr>
            <a:spLocks noChangeArrowheads="1"/>
          </p:cNvSpPr>
          <p:nvPr/>
        </p:nvSpPr>
        <p:spPr bwMode="auto">
          <a:xfrm>
            <a:off x="2076450" y="2381250"/>
            <a:ext cx="3619500" cy="8001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80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451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All we know is that it will be generated randomly from the distribution of </a:t>
            </a:r>
            <a:r>
              <a:rPr lang="en-GB" sz="1500" b="1" i="1"/>
              <a:t>X</a:t>
            </a:r>
            <a:r>
              <a:rPr lang="en-GB" sz="1500" b="1"/>
              <a:t>.  The expected value of </a:t>
            </a:r>
            <a:r>
              <a:rPr lang="en-GB" sz="1500" b="1" i="1"/>
              <a:t>X</a:t>
            </a:r>
            <a:r>
              <a:rPr lang="en-GB" sz="1500" b="1" baseline="-25000"/>
              <a:t>1</a:t>
            </a:r>
            <a:r>
              <a:rPr lang="en-GB" sz="1500" b="1"/>
              <a:t>, as a beforehand concept, will therefore be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i="1" baseline="-25000"/>
              <a:t>X</a:t>
            </a:r>
            <a:r>
              <a:rPr lang="en-GB" sz="1500" b="1"/>
              <a:t>.  The same is true for all the other sample components, thinking about them beforehand.  Hence we write this line.</a:t>
            </a:r>
          </a:p>
        </p:txBody>
      </p:sp>
      <p:sp>
        <p:nvSpPr>
          <p:cNvPr id="453" name="Rectangle 452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54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5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6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457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58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459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0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1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2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3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4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5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6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7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8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9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0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1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2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3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4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5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6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7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8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9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0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1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2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3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4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5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6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7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8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9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0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1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2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3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4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5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6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7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8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9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0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1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2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3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4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5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6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7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8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9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0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1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3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4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5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6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7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8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9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0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1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3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4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5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6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7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8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9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0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1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2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3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4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5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6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7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8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9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0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1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2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3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4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5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6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7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8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9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0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1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2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3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4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5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6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7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8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9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0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1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2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3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4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5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6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7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8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9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0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1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2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3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4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5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6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7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8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9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0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1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2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4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5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6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7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8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9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0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1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2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3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4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5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6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97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598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99" name="Rectangle 598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0" name="TextBox 599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1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2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3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04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05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606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7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8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9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0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1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2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3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44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45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6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7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48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49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750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1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2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3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4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5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6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7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6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7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88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889" name="Oval 888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0" name="Oval 889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1" name="Oval 890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2" name="Rectangle 891"/>
          <p:cNvSpPr/>
          <p:nvPr/>
        </p:nvSpPr>
        <p:spPr bwMode="auto">
          <a:xfrm>
            <a:off x="0" y="539999"/>
            <a:ext cx="9144000" cy="27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89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118003"/>
              </p:ext>
            </p:extLst>
          </p:nvPr>
        </p:nvGraphicFramePr>
        <p:xfrm>
          <a:off x="1511300" y="650875"/>
          <a:ext cx="6121400" cy="247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12" name="Equation" r:id="rId3" imgW="6121080" imgH="2476440" progId="Equation.3">
                  <p:embed/>
                </p:oleObj>
              </mc:Choice>
              <mc:Fallback>
                <p:oleObj name="Equation" r:id="rId3" imgW="6121080" imgH="2476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650875"/>
                        <a:ext cx="6121400" cy="247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2" name="Rectangle 8"/>
          <p:cNvSpPr>
            <a:spLocks noChangeArrowheads="1"/>
          </p:cNvSpPr>
          <p:nvPr/>
        </p:nvSpPr>
        <p:spPr bwMode="auto">
          <a:xfrm>
            <a:off x="4592638" y="2447925"/>
            <a:ext cx="808037" cy="6477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885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Rectangle 889"/>
          <p:cNvSpPr/>
          <p:nvPr/>
        </p:nvSpPr>
        <p:spPr bwMode="auto">
          <a:xfrm>
            <a:off x="0" y="539999"/>
            <a:ext cx="9144000" cy="27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Thus we have shown that the mean of the distribution of </a:t>
            </a:r>
            <a:r>
              <a:rPr lang="en-GB" sz="1500" b="1" i="1"/>
              <a:t>X</a:t>
            </a:r>
            <a:r>
              <a:rPr lang="en-GB" sz="1500" b="1"/>
              <a:t> is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i="1" baseline="-25000"/>
              <a:t>X</a:t>
            </a:r>
            <a:r>
              <a:rPr lang="en-GB" sz="1500" b="1"/>
              <a:t>.</a:t>
            </a:r>
          </a:p>
        </p:txBody>
      </p:sp>
      <p:graphicFrame>
        <p:nvGraphicFramePr>
          <p:cNvPr id="952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165046"/>
              </p:ext>
            </p:extLst>
          </p:nvPr>
        </p:nvGraphicFramePr>
        <p:xfrm>
          <a:off x="1511300" y="650875"/>
          <a:ext cx="6121400" cy="247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5" name="Equation" r:id="rId3" imgW="6121080" imgH="2476440" progId="Equation.3">
                  <p:embed/>
                </p:oleObj>
              </mc:Choice>
              <mc:Fallback>
                <p:oleObj name="Equation" r:id="rId3" imgW="6121080" imgH="2476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650875"/>
                        <a:ext cx="6121400" cy="247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39" name="Line 7"/>
          <p:cNvSpPr>
            <a:spLocks noChangeShapeType="1"/>
          </p:cNvSpPr>
          <p:nvPr/>
        </p:nvSpPr>
        <p:spPr bwMode="auto">
          <a:xfrm>
            <a:off x="5570538" y="5902325"/>
            <a:ext cx="1095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451" name="Rectangle 450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52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3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4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455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56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457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8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9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0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1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2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3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4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5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6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7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8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9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0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1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2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3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4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5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6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7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8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9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0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1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2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3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4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5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6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7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8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9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0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1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2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3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4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5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6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7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8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9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0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1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2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3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4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5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6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7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8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9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0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1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3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4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5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6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7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8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9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0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1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3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4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5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6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7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8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9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0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1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2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3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4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5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6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7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8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9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0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1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2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3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4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5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6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7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8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9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0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1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2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3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4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5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6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7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8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9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0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1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2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3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4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5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6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7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8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9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0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1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2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3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4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5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6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7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8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9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0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1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2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4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5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6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7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8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9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0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1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2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3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4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95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596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97" name="Rectangle 596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8" name="TextBox 597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9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0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1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02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03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604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5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6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7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8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9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0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1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2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3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42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43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4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5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46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47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748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9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0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1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2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3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4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5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6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7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86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887" name="Oval 886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8" name="Oval 887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9" name="Oval 888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4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Rectangle 643"/>
          <p:cNvSpPr/>
          <p:nvPr/>
        </p:nvSpPr>
        <p:spPr bwMode="auto">
          <a:xfrm>
            <a:off x="409576" y="925200"/>
            <a:ext cx="8323200" cy="4363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next demonstrate that the variance of the distribution of </a:t>
            </a:r>
            <a:r>
              <a:rPr lang="en-GB" sz="1500" b="1" i="1"/>
              <a:t>X</a:t>
            </a:r>
            <a:r>
              <a:rPr lang="en-GB" sz="1500" b="1"/>
              <a:t> is smaller than that of </a:t>
            </a:r>
            <a:r>
              <a:rPr lang="en-GB" sz="1500" b="1" i="1"/>
              <a:t>X</a:t>
            </a:r>
            <a:r>
              <a:rPr lang="en-GB" sz="1500" b="1"/>
              <a:t>, as depicted in the diagram.</a:t>
            </a:r>
          </a:p>
        </p:txBody>
      </p:sp>
      <p:sp>
        <p:nvSpPr>
          <p:cNvPr id="96263" name="Line 7"/>
          <p:cNvSpPr>
            <a:spLocks noChangeShapeType="1"/>
          </p:cNvSpPr>
          <p:nvPr/>
        </p:nvSpPr>
        <p:spPr bwMode="auto">
          <a:xfrm>
            <a:off x="6224588" y="5902325"/>
            <a:ext cx="1095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7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329" name="Text Box 6"/>
          <p:cNvSpPr txBox="1">
            <a:spLocks noChangeArrowheads="1"/>
          </p:cNvSpPr>
          <p:nvPr/>
        </p:nvSpPr>
        <p:spPr bwMode="auto">
          <a:xfrm>
            <a:off x="733425" y="1125538"/>
            <a:ext cx="243681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</a:rPr>
              <a:t>probability density</a:t>
            </a:r>
          </a:p>
          <a:p>
            <a:r>
              <a:rPr lang="en-US" sz="1800" b="1" dirty="0">
                <a:solidFill>
                  <a:srgbClr val="000000"/>
                </a:solidFill>
              </a:rPr>
              <a:t>function of </a:t>
            </a: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330" name="Line 7"/>
          <p:cNvSpPr>
            <a:spLocks noChangeShapeType="1"/>
          </p:cNvSpPr>
          <p:nvPr/>
        </p:nvSpPr>
        <p:spPr bwMode="auto">
          <a:xfrm>
            <a:off x="1204913" y="4594225"/>
            <a:ext cx="31083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1" name="Line 8"/>
          <p:cNvSpPr>
            <a:spLocks noChangeShapeType="1"/>
          </p:cNvSpPr>
          <p:nvPr/>
        </p:nvSpPr>
        <p:spPr bwMode="auto">
          <a:xfrm>
            <a:off x="1204913" y="2078038"/>
            <a:ext cx="0" cy="25146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2" name="Text Box 9"/>
          <p:cNvSpPr txBox="1">
            <a:spLocks noChangeArrowheads="1"/>
          </p:cNvSpPr>
          <p:nvPr/>
        </p:nvSpPr>
        <p:spPr bwMode="auto">
          <a:xfrm>
            <a:off x="2638425" y="46005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333" name="Text Box 10"/>
          <p:cNvSpPr txBox="1">
            <a:spLocks noChangeArrowheads="1"/>
          </p:cNvSpPr>
          <p:nvPr/>
        </p:nvSpPr>
        <p:spPr bwMode="auto">
          <a:xfrm>
            <a:off x="7972425" y="4600575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i="1" dirty="0">
              <a:solidFill>
                <a:schemeClr val="bg1"/>
              </a:solidFill>
            </a:endParaRPr>
          </a:p>
        </p:txBody>
      </p:sp>
      <p:sp>
        <p:nvSpPr>
          <p:cNvPr id="334" name="Line 11"/>
          <p:cNvSpPr>
            <a:spLocks noChangeShapeType="1"/>
          </p:cNvSpPr>
          <p:nvPr/>
        </p:nvSpPr>
        <p:spPr bwMode="auto">
          <a:xfrm>
            <a:off x="2841625" y="459263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5" name="Line 12"/>
          <p:cNvSpPr>
            <a:spLocks noChangeShapeType="1"/>
          </p:cNvSpPr>
          <p:nvPr/>
        </p:nvSpPr>
        <p:spPr bwMode="auto">
          <a:xfrm>
            <a:off x="6789738" y="459263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6" name="Line 13"/>
          <p:cNvSpPr>
            <a:spLocks noChangeShapeType="1"/>
          </p:cNvSpPr>
          <p:nvPr/>
        </p:nvSpPr>
        <p:spPr bwMode="auto">
          <a:xfrm>
            <a:off x="5153025" y="2079625"/>
            <a:ext cx="0" cy="25146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7" name="Line 14"/>
          <p:cNvSpPr>
            <a:spLocks noChangeShapeType="1"/>
          </p:cNvSpPr>
          <p:nvPr/>
        </p:nvSpPr>
        <p:spPr bwMode="auto">
          <a:xfrm>
            <a:off x="5154613" y="4594225"/>
            <a:ext cx="31083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338" name="Group 15"/>
          <p:cNvGrpSpPr>
            <a:grpSpLocks/>
          </p:cNvGrpSpPr>
          <p:nvPr/>
        </p:nvGrpSpPr>
        <p:grpSpPr bwMode="auto">
          <a:xfrm>
            <a:off x="6232525" y="1933575"/>
            <a:ext cx="1106488" cy="2660650"/>
            <a:chOff x="604" y="1887"/>
            <a:chExt cx="2084" cy="561"/>
          </a:xfrm>
        </p:grpSpPr>
        <p:sp>
          <p:nvSpPr>
            <p:cNvPr id="339" name="Line 16"/>
            <p:cNvSpPr>
              <a:spLocks noChangeShapeType="1"/>
            </p:cNvSpPr>
            <p:nvPr/>
          </p:nvSpPr>
          <p:spPr bwMode="auto">
            <a:xfrm>
              <a:off x="604" y="244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0" name="Freeform 17"/>
            <p:cNvSpPr>
              <a:spLocks/>
            </p:cNvSpPr>
            <p:nvPr/>
          </p:nvSpPr>
          <p:spPr bwMode="auto">
            <a:xfrm>
              <a:off x="616" y="2448"/>
              <a:ext cx="14" cy="0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1" name="Freeform 18"/>
            <p:cNvSpPr>
              <a:spLocks/>
            </p:cNvSpPr>
            <p:nvPr/>
          </p:nvSpPr>
          <p:spPr bwMode="auto">
            <a:xfrm>
              <a:off x="642" y="2448"/>
              <a:ext cx="15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2" name="Line 19"/>
            <p:cNvSpPr>
              <a:spLocks noChangeShapeType="1"/>
            </p:cNvSpPr>
            <p:nvPr/>
          </p:nvSpPr>
          <p:spPr bwMode="auto">
            <a:xfrm>
              <a:off x="657" y="244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3" name="Freeform 20"/>
            <p:cNvSpPr>
              <a:spLocks/>
            </p:cNvSpPr>
            <p:nvPr/>
          </p:nvSpPr>
          <p:spPr bwMode="auto">
            <a:xfrm>
              <a:off x="669" y="2447"/>
              <a:ext cx="14" cy="1"/>
            </a:xfrm>
            <a:custGeom>
              <a:avLst/>
              <a:gdLst>
                <a:gd name="T0" fmla="*/ 0 w 29"/>
                <a:gd name="T1" fmla="*/ 4 h 4"/>
                <a:gd name="T2" fmla="*/ 14 w 29"/>
                <a:gd name="T3" fmla="*/ 0 h 4"/>
                <a:gd name="T4" fmla="*/ 29 w 29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4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4" name="Line 21"/>
            <p:cNvSpPr>
              <a:spLocks noChangeShapeType="1"/>
            </p:cNvSpPr>
            <p:nvPr/>
          </p:nvSpPr>
          <p:spPr bwMode="auto">
            <a:xfrm>
              <a:off x="683" y="24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5" name="Line 22"/>
            <p:cNvSpPr>
              <a:spLocks noChangeShapeType="1"/>
            </p:cNvSpPr>
            <p:nvPr/>
          </p:nvSpPr>
          <p:spPr bwMode="auto">
            <a:xfrm>
              <a:off x="695" y="24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6" name="Freeform 23"/>
            <p:cNvSpPr>
              <a:spLocks/>
            </p:cNvSpPr>
            <p:nvPr/>
          </p:nvSpPr>
          <p:spPr bwMode="auto">
            <a:xfrm>
              <a:off x="707" y="2447"/>
              <a:ext cx="15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7" name="Line 24"/>
            <p:cNvSpPr>
              <a:spLocks noChangeShapeType="1"/>
            </p:cNvSpPr>
            <p:nvPr/>
          </p:nvSpPr>
          <p:spPr bwMode="auto">
            <a:xfrm>
              <a:off x="722" y="24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8" name="Freeform 25"/>
            <p:cNvSpPr>
              <a:spLocks/>
            </p:cNvSpPr>
            <p:nvPr/>
          </p:nvSpPr>
          <p:spPr bwMode="auto">
            <a:xfrm>
              <a:off x="734" y="2447"/>
              <a:ext cx="14" cy="0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9" name="Freeform 26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0" name="Line 27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1" name="Freeform 28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2" name="Line 29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3" name="Freeform 30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4" name="Line 31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5" name="Freeform 32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6" name="Line 33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7" name="Line 34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8" name="Freeform 35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9" name="Line 36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0" name="Freeform 37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1" name="Line 38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2" name="Line 39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3" name="Freeform 40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4" name="Line 41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5" name="Freeform 42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6" name="Line 43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7" name="Freeform 44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" name="Line 45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9" name="Line 46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0" name="Freeform 47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1" name="Line 48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2" name="Freeform 49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3" name="Line 50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4" name="Line 51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5" name="Freeform 52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6" name="Line 53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7" name="Freeform 54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8" name="Line 55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9" name="Freeform 56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0" name="Line 57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1" name="Line 58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2" name="Freeform 59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3" name="Line 60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4" name="Freeform 61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5" name="Line 62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6" name="Freeform 63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7" name="Line 64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8" name="Line 65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9" name="Freeform 66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0" name="Line 67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1" name="Freeform 68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2" name="Line 69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3" name="Line 70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4" name="Freeform 71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5" name="Freeform 72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6" name="Freeform 73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7" name="Line 74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8" name="Freeform 75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9" name="Line 76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0" name="Line 77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1" name="Freeform 78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2" name="Line 79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3" name="Freeform 80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4" name="Line 81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5" name="Line 82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6" name="Freeform 83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7" name="Line 84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8" name="Freeform 85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9" name="Freeform 86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0" name="Freeform 87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1" name="Freeform 88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2" name="Freeform 89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3" name="Freeform 90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4" name="Line 91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5" name="Freeform 92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6" name="Freeform 93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7" name="Freeform 94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8" name="Freeform 95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9" name="Freeform 96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0" name="Freeform 97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1" name="Line 98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2" name="Freeform 99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3" name="Freeform 100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4" name="Freeform 101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5" name="Freeform 102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6" name="Freeform 103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7" name="Freeform 104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8" name="Line 105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9" name="Freeform 106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0" name="Line 107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1" name="Line 108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2" name="Freeform 109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3" name="Line 110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4" name="Freeform 111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5" name="Line 112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6" name="Line 113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7" name="Freeform 114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8" name="Line 115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9" name="Freeform 116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0" name="Freeform 117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1" name="Freeform 118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2" name="Line 119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3" name="Line 120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4" name="Freeform 121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5" name="Line 122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6" name="Freeform 123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7" name="Line 124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8" name="Line 125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9" name="Freeform 126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0" name="Line 127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1" name="Freeform 128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2" name="Line 129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3" name="Freeform 130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4" name="Line 131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5" name="Line 132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6" name="Freeform 133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7" name="Line 134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8" name="Freeform 135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9" name="Line 136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0" name="Freeform 137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1" name="Line 138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2" name="Line 139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3" name="Freeform 140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4" name="Line 141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5" name="Freeform 142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6" name="Line 143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7" name="Line 144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8" name="Freeform 145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9" name="Line 146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0" name="Freeform 147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1" name="Line 148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2" name="Freeform 149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3" name="Line 150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4" name="Line 151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5" name="Freeform 152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6" name="Line 153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7" name="Freeform 154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8" name="Line 155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9" name="Line 156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0" name="Freeform 157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1" name="Line 158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2" name="Freeform 159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3" name="Line 160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4" name="Freeform 161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5" name="Line 162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6" name="Freeform 163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7" name="Freeform 164"/>
            <p:cNvSpPr>
              <a:spLocks/>
            </p:cNvSpPr>
            <p:nvPr/>
          </p:nvSpPr>
          <p:spPr bwMode="auto">
            <a:xfrm>
              <a:off x="2544" y="2447"/>
              <a:ext cx="14" cy="0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8" name="Line 165"/>
            <p:cNvSpPr>
              <a:spLocks noChangeShapeType="1"/>
            </p:cNvSpPr>
            <p:nvPr/>
          </p:nvSpPr>
          <p:spPr bwMode="auto">
            <a:xfrm>
              <a:off x="2558" y="24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9" name="Freeform 166"/>
            <p:cNvSpPr>
              <a:spLocks/>
            </p:cNvSpPr>
            <p:nvPr/>
          </p:nvSpPr>
          <p:spPr bwMode="auto">
            <a:xfrm>
              <a:off x="2570" y="2447"/>
              <a:ext cx="15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0" name="Line 167"/>
            <p:cNvSpPr>
              <a:spLocks noChangeShapeType="1"/>
            </p:cNvSpPr>
            <p:nvPr/>
          </p:nvSpPr>
          <p:spPr bwMode="auto">
            <a:xfrm>
              <a:off x="2585" y="24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1" name="Line 168"/>
            <p:cNvSpPr>
              <a:spLocks noChangeShapeType="1"/>
            </p:cNvSpPr>
            <p:nvPr/>
          </p:nvSpPr>
          <p:spPr bwMode="auto">
            <a:xfrm>
              <a:off x="2597" y="24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2" name="Freeform 169"/>
            <p:cNvSpPr>
              <a:spLocks/>
            </p:cNvSpPr>
            <p:nvPr/>
          </p:nvSpPr>
          <p:spPr bwMode="auto">
            <a:xfrm>
              <a:off x="2609" y="2447"/>
              <a:ext cx="14" cy="1"/>
            </a:xfrm>
            <a:custGeom>
              <a:avLst/>
              <a:gdLst>
                <a:gd name="T0" fmla="*/ 0 w 29"/>
                <a:gd name="T1" fmla="*/ 0 h 4"/>
                <a:gd name="T2" fmla="*/ 15 w 29"/>
                <a:gd name="T3" fmla="*/ 0 h 4"/>
                <a:gd name="T4" fmla="*/ 29 w 2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0"/>
                  </a:moveTo>
                  <a:lnTo>
                    <a:pt x="15" y="0"/>
                  </a:lnTo>
                  <a:lnTo>
                    <a:pt x="29" y="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3" name="Line 170"/>
            <p:cNvSpPr>
              <a:spLocks noChangeShapeType="1"/>
            </p:cNvSpPr>
            <p:nvPr/>
          </p:nvSpPr>
          <p:spPr bwMode="auto">
            <a:xfrm>
              <a:off x="2623" y="244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4" name="Freeform 171"/>
            <p:cNvSpPr>
              <a:spLocks/>
            </p:cNvSpPr>
            <p:nvPr/>
          </p:nvSpPr>
          <p:spPr bwMode="auto">
            <a:xfrm>
              <a:off x="2635" y="2448"/>
              <a:ext cx="15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5" name="Line 172"/>
            <p:cNvSpPr>
              <a:spLocks noChangeShapeType="1"/>
            </p:cNvSpPr>
            <p:nvPr/>
          </p:nvSpPr>
          <p:spPr bwMode="auto">
            <a:xfrm>
              <a:off x="2650" y="244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6" name="Freeform 173"/>
            <p:cNvSpPr>
              <a:spLocks/>
            </p:cNvSpPr>
            <p:nvPr/>
          </p:nvSpPr>
          <p:spPr bwMode="auto">
            <a:xfrm>
              <a:off x="2662" y="2448"/>
              <a:ext cx="14" cy="0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7" name="Line 174"/>
            <p:cNvSpPr>
              <a:spLocks noChangeShapeType="1"/>
            </p:cNvSpPr>
            <p:nvPr/>
          </p:nvSpPr>
          <p:spPr bwMode="auto">
            <a:xfrm>
              <a:off x="2676" y="244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8" name="Freeform 175"/>
            <p:cNvSpPr>
              <a:spLocks/>
            </p:cNvSpPr>
            <p:nvPr/>
          </p:nvSpPr>
          <p:spPr bwMode="auto">
            <a:xfrm>
              <a:off x="627" y="244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99" name="Group 176"/>
          <p:cNvGrpSpPr>
            <a:grpSpLocks/>
          </p:cNvGrpSpPr>
          <p:nvPr/>
        </p:nvGrpSpPr>
        <p:grpSpPr bwMode="auto">
          <a:xfrm>
            <a:off x="1266825" y="3632200"/>
            <a:ext cx="3108325" cy="950913"/>
            <a:chOff x="748" y="1887"/>
            <a:chExt cx="1796" cy="560"/>
          </a:xfrm>
        </p:grpSpPr>
        <p:sp>
          <p:nvSpPr>
            <p:cNvPr id="500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1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2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3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4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5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6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7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8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9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0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1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3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4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5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6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7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8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9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0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1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3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4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5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6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7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8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9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0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1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2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3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4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5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6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7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8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9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0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1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2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3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4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5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6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7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8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9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0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1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2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3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4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5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6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7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8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9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0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1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2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3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4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5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6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7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8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9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0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1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2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3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4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5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6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7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8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9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0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1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2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4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5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6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7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8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9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0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1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2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3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4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5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6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7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8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9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0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1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2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3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4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5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6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7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8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9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0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1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2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3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38" name="Text Box 315"/>
          <p:cNvSpPr txBox="1">
            <a:spLocks noChangeArrowheads="1"/>
          </p:cNvSpPr>
          <p:nvPr/>
        </p:nvSpPr>
        <p:spPr bwMode="auto">
          <a:xfrm>
            <a:off x="6634163" y="46005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39" name="Text Box 316"/>
          <p:cNvSpPr txBox="1">
            <a:spLocks noChangeArrowheads="1"/>
          </p:cNvSpPr>
          <p:nvPr/>
        </p:nvSpPr>
        <p:spPr bwMode="auto">
          <a:xfrm>
            <a:off x="4010025" y="4600575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i="1" dirty="0">
              <a:solidFill>
                <a:schemeClr val="bg1"/>
              </a:solidFill>
            </a:endParaRPr>
          </a:p>
        </p:txBody>
      </p:sp>
      <p:sp>
        <p:nvSpPr>
          <p:cNvPr id="640" name="Line 317"/>
          <p:cNvSpPr>
            <a:spLocks noChangeShapeType="1"/>
          </p:cNvSpPr>
          <p:nvPr/>
        </p:nvSpPr>
        <p:spPr bwMode="auto">
          <a:xfrm>
            <a:off x="8088313" y="4738688"/>
            <a:ext cx="109537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41" name="Text Box 318"/>
          <p:cNvSpPr txBox="1">
            <a:spLocks noChangeArrowheads="1"/>
          </p:cNvSpPr>
          <p:nvPr/>
        </p:nvSpPr>
        <p:spPr bwMode="auto">
          <a:xfrm>
            <a:off x="4545013" y="1125538"/>
            <a:ext cx="2436812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probability density</a:t>
            </a:r>
          </a:p>
          <a:p>
            <a:r>
              <a:rPr lang="en-US" sz="1800" b="1">
                <a:solidFill>
                  <a:srgbClr val="000000"/>
                </a:solidFill>
              </a:rPr>
              <a:t>function of </a:t>
            </a:r>
            <a:r>
              <a:rPr lang="en-US" sz="2400" b="1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642" name="Line 319"/>
          <p:cNvSpPr>
            <a:spLocks noChangeShapeType="1"/>
          </p:cNvSpPr>
          <p:nvPr/>
        </p:nvSpPr>
        <p:spPr bwMode="auto">
          <a:xfrm>
            <a:off x="5924550" y="1498600"/>
            <a:ext cx="1730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43" name="Line 322"/>
          <p:cNvSpPr>
            <a:spLocks noChangeShapeType="1"/>
          </p:cNvSpPr>
          <p:nvPr/>
        </p:nvSpPr>
        <p:spPr bwMode="auto">
          <a:xfrm>
            <a:off x="8108950" y="4708525"/>
            <a:ext cx="1730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Rectangle 457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0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1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2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466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67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468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9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0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1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2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3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4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5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6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7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8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9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0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1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2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3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4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5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6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7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8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9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0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1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2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3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4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5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6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7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8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9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0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1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2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3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4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5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6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7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8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9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0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1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3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4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5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6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7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8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9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0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1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3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4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5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6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7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8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9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0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1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2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3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4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5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6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7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8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9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0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1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2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3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4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5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6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7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8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9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0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1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2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3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4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5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6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7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8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9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0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1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2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3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4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5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6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7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8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9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0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1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2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3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4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5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6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7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8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9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0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1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2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4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5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6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7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8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9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0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1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2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3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4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5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6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7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8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9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0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1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2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3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4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5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06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607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08" name="Rectangle 607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9" name="TextBox 608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0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1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2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13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14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615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6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7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8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9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0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1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2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53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54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5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6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57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58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759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6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7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8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9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0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1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2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3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4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5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6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97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898" name="Oval 897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9" name="Oval 898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0" name="Oval 899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19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452" name="Text Box 6"/>
          <p:cNvSpPr txBox="1">
            <a:spLocks noChangeArrowheads="1"/>
          </p:cNvSpPr>
          <p:nvPr/>
        </p:nvSpPr>
        <p:spPr bwMode="auto">
          <a:xfrm>
            <a:off x="1114426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630543"/>
              </p:ext>
            </p:extLst>
          </p:nvPr>
        </p:nvGraphicFramePr>
        <p:xfrm>
          <a:off x="2108200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42" name="Equation" r:id="rId3" imgW="406080" imgH="406080" progId="Equation.3">
                  <p:embed/>
                </p:oleObj>
              </mc:Choice>
              <mc:Fallback>
                <p:oleObj name="Equation" r:id="rId3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4" name="Text Box 6"/>
          <p:cNvSpPr txBox="1">
            <a:spLocks noChangeArrowheads="1"/>
          </p:cNvSpPr>
          <p:nvPr/>
        </p:nvSpPr>
        <p:spPr bwMode="auto">
          <a:xfrm>
            <a:off x="3657601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455" name="Object 4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302047"/>
              </p:ext>
            </p:extLst>
          </p:nvPr>
        </p:nvGraphicFramePr>
        <p:xfrm>
          <a:off x="4651375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43" name="Equation" r:id="rId5" imgW="406080" imgH="406080" progId="Equation.3">
                  <p:embed/>
                </p:oleObj>
              </mc:Choice>
              <mc:Fallback>
                <p:oleObj name="Equation" r:id="rId5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75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6" name="Text Box 6"/>
          <p:cNvSpPr txBox="1">
            <a:spLocks noChangeArrowheads="1"/>
          </p:cNvSpPr>
          <p:nvPr/>
        </p:nvSpPr>
        <p:spPr bwMode="auto">
          <a:xfrm>
            <a:off x="6896101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457" name="Object 4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74678"/>
              </p:ext>
            </p:extLst>
          </p:nvPr>
        </p:nvGraphicFramePr>
        <p:xfrm>
          <a:off x="7889875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44" name="Equation" r:id="rId6" imgW="406080" imgH="406080" progId="Equation.3">
                  <p:embed/>
                </p:oleObj>
              </mc:Choice>
              <mc:Fallback>
                <p:oleObj name="Equation" r:id="rId6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75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464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start by replacing </a:t>
            </a:r>
            <a:r>
              <a:rPr lang="en-GB" sz="1500" b="1" i="1"/>
              <a:t>X</a:t>
            </a:r>
            <a:r>
              <a:rPr lang="en-GB" sz="1500" b="1"/>
              <a:t> by its definition and then using variance rule 2 to take 1/</a:t>
            </a:r>
            <a:r>
              <a:rPr lang="en-GB" sz="1500" b="1" i="1"/>
              <a:t>n</a:t>
            </a:r>
            <a:r>
              <a:rPr lang="en-GB" sz="1500" b="1"/>
              <a:t> out of the expression as a common factor.</a:t>
            </a:r>
          </a:p>
        </p:txBody>
      </p:sp>
      <p:sp>
        <p:nvSpPr>
          <p:cNvPr id="901" name="Rectangle 900"/>
          <p:cNvSpPr/>
          <p:nvPr/>
        </p:nvSpPr>
        <p:spPr bwMode="auto">
          <a:xfrm>
            <a:off x="0" y="539999"/>
            <a:ext cx="9144000" cy="27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90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177145"/>
              </p:ext>
            </p:extLst>
          </p:nvPr>
        </p:nvGraphicFramePr>
        <p:xfrm>
          <a:off x="1381125" y="627063"/>
          <a:ext cx="63754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45" name="Equation" r:id="rId7" imgW="6387840" imgH="2514600" progId="Equation.3">
                  <p:embed/>
                </p:oleObj>
              </mc:Choice>
              <mc:Fallback>
                <p:oleObj name="Equation" r:id="rId7" imgW="6387840" imgH="2514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1125" y="627063"/>
                        <a:ext cx="6375400" cy="2514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9" name="Rectangle 10"/>
          <p:cNvSpPr>
            <a:spLocks noChangeArrowheads="1"/>
          </p:cNvSpPr>
          <p:nvPr/>
        </p:nvSpPr>
        <p:spPr bwMode="auto">
          <a:xfrm>
            <a:off x="1450093" y="1485900"/>
            <a:ext cx="5085331" cy="16954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67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462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Next we use variance rule 1 to replace the variance of a sum with a sum of variances.  In principle there are many covariance terms as well, but they are zero if we assume that the sample values are generated independently. </a:t>
            </a:r>
          </a:p>
        </p:txBody>
      </p:sp>
      <p:sp>
        <p:nvSpPr>
          <p:cNvPr id="458" name="Rectangle 457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0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1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3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464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65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466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7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8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9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0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1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2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3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4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5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6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7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8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9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0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1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2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3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4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5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6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7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8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9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0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1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2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3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4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5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6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7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8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9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0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1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2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3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4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5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6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7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8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9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0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1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3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4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5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6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7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8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9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0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1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3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4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5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6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7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8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9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0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1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2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3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4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5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6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7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8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9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0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1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2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3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4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5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6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7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8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9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0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1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2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3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4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5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6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7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8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9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0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1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2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3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4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5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6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7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8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9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0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1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2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3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4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5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6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7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8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9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0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1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2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4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5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6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7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8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9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0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1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2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3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4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5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6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7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8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9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0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1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2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3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04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605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06" name="Rectangle 605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7" name="TextBox 606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8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9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0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11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12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613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6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7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8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9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0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51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52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3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4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55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56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757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6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7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8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9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0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1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2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3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4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95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896" name="Oval 895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7" name="Oval 896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8" name="Oval 897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9" name="Text Box 6"/>
          <p:cNvSpPr txBox="1">
            <a:spLocks noChangeArrowheads="1"/>
          </p:cNvSpPr>
          <p:nvPr/>
        </p:nvSpPr>
        <p:spPr bwMode="auto">
          <a:xfrm>
            <a:off x="1114426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900" name="Object 8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051077"/>
              </p:ext>
            </p:extLst>
          </p:nvPr>
        </p:nvGraphicFramePr>
        <p:xfrm>
          <a:off x="2108200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6" name="Equation" r:id="rId3" imgW="406080" imgH="406080" progId="Equation.3">
                  <p:embed/>
                </p:oleObj>
              </mc:Choice>
              <mc:Fallback>
                <p:oleObj name="Equation" r:id="rId3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" name="Text Box 6"/>
          <p:cNvSpPr txBox="1">
            <a:spLocks noChangeArrowheads="1"/>
          </p:cNvSpPr>
          <p:nvPr/>
        </p:nvSpPr>
        <p:spPr bwMode="auto">
          <a:xfrm>
            <a:off x="3657601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902" name="Object 9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377459"/>
              </p:ext>
            </p:extLst>
          </p:nvPr>
        </p:nvGraphicFramePr>
        <p:xfrm>
          <a:off x="4651375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7" name="Equation" r:id="rId5" imgW="406080" imgH="406080" progId="Equation.3">
                  <p:embed/>
                </p:oleObj>
              </mc:Choice>
              <mc:Fallback>
                <p:oleObj name="Equation" r:id="rId5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75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3" name="Text Box 6"/>
          <p:cNvSpPr txBox="1">
            <a:spLocks noChangeArrowheads="1"/>
          </p:cNvSpPr>
          <p:nvPr/>
        </p:nvSpPr>
        <p:spPr bwMode="auto">
          <a:xfrm>
            <a:off x="6896101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904" name="Object 9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446110"/>
              </p:ext>
            </p:extLst>
          </p:nvPr>
        </p:nvGraphicFramePr>
        <p:xfrm>
          <a:off x="7889875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8" name="Equation" r:id="rId6" imgW="406080" imgH="406080" progId="Equation.3">
                  <p:embed/>
                </p:oleObj>
              </mc:Choice>
              <mc:Fallback>
                <p:oleObj name="Equation" r:id="rId6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75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5" name="Rectangle 904"/>
          <p:cNvSpPr/>
          <p:nvPr/>
        </p:nvSpPr>
        <p:spPr bwMode="auto">
          <a:xfrm>
            <a:off x="0" y="539999"/>
            <a:ext cx="9144000" cy="27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90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345515"/>
              </p:ext>
            </p:extLst>
          </p:nvPr>
        </p:nvGraphicFramePr>
        <p:xfrm>
          <a:off x="1381125" y="627063"/>
          <a:ext cx="63754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9" name="Equation" r:id="rId7" imgW="6387840" imgH="2514600" progId="Equation.3">
                  <p:embed/>
                </p:oleObj>
              </mc:Choice>
              <mc:Fallback>
                <p:oleObj name="Equation" r:id="rId7" imgW="6387840" imgH="2514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1125" y="627063"/>
                        <a:ext cx="6375400" cy="2514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7" name="Rectangle 10"/>
          <p:cNvSpPr>
            <a:spLocks noChangeArrowheads="1"/>
          </p:cNvSpPr>
          <p:nvPr/>
        </p:nvSpPr>
        <p:spPr bwMode="auto">
          <a:xfrm>
            <a:off x="1450093" y="2368551"/>
            <a:ext cx="5085331" cy="8128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91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461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Now we come to the bit that requires thought.  Start with </a:t>
            </a:r>
            <a:r>
              <a:rPr lang="en-GB" sz="1500" b="1" i="1"/>
              <a:t>X</a:t>
            </a:r>
            <a:r>
              <a:rPr lang="en-GB" sz="1500" b="1" baseline="-25000"/>
              <a:t>1</a:t>
            </a:r>
            <a:r>
              <a:rPr lang="en-GB" sz="1500" b="1"/>
              <a:t>.  When we are still at the planning stage, we do not know what the value of </a:t>
            </a:r>
            <a:r>
              <a:rPr lang="en-GB" sz="1500" b="1" i="1"/>
              <a:t>X</a:t>
            </a:r>
            <a:r>
              <a:rPr lang="en-GB" sz="1500" b="1" baseline="-25000"/>
              <a:t>1</a:t>
            </a:r>
            <a:r>
              <a:rPr lang="en-GB" sz="1500" b="1"/>
              <a:t> will be.</a:t>
            </a:r>
          </a:p>
        </p:txBody>
      </p:sp>
      <p:sp>
        <p:nvSpPr>
          <p:cNvPr id="458" name="Rectangle 457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0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2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3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464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65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466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7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8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9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0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1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2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3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4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5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6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7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8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9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0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1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2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3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4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5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6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7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8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9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0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1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2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3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4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5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6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7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8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9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0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1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2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3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4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5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6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7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8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9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0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1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3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4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5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6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7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8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9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0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1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3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4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5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6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7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8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9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0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1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2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3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4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5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6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7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8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9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0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1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2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3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4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5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6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7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8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9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0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1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2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3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4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5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6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7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8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9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0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1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2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3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4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5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6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7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8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9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0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1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2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3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4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5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6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7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8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9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0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1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2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4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5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6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7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8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9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0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1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2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3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4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5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6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7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8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9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0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1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2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3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04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605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06" name="Rectangle 605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7" name="TextBox 606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8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9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0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11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12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613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6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7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8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9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0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51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52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3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4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55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56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757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6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7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8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9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0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1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2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3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4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95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896" name="Oval 895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7" name="Oval 896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8" name="Oval 897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9" name="Text Box 6"/>
          <p:cNvSpPr txBox="1">
            <a:spLocks noChangeArrowheads="1"/>
          </p:cNvSpPr>
          <p:nvPr/>
        </p:nvSpPr>
        <p:spPr bwMode="auto">
          <a:xfrm>
            <a:off x="1114426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900" name="Object 8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051077"/>
              </p:ext>
            </p:extLst>
          </p:nvPr>
        </p:nvGraphicFramePr>
        <p:xfrm>
          <a:off x="2108200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90" name="Equation" r:id="rId3" imgW="406080" imgH="406080" progId="Equation.3">
                  <p:embed/>
                </p:oleObj>
              </mc:Choice>
              <mc:Fallback>
                <p:oleObj name="Equation" r:id="rId3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" name="Text Box 6"/>
          <p:cNvSpPr txBox="1">
            <a:spLocks noChangeArrowheads="1"/>
          </p:cNvSpPr>
          <p:nvPr/>
        </p:nvSpPr>
        <p:spPr bwMode="auto">
          <a:xfrm>
            <a:off x="3657601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902" name="Object 9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377459"/>
              </p:ext>
            </p:extLst>
          </p:nvPr>
        </p:nvGraphicFramePr>
        <p:xfrm>
          <a:off x="4651375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91" name="Equation" r:id="rId5" imgW="406080" imgH="406080" progId="Equation.3">
                  <p:embed/>
                </p:oleObj>
              </mc:Choice>
              <mc:Fallback>
                <p:oleObj name="Equation" r:id="rId5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75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3" name="Text Box 6"/>
          <p:cNvSpPr txBox="1">
            <a:spLocks noChangeArrowheads="1"/>
          </p:cNvSpPr>
          <p:nvPr/>
        </p:nvSpPr>
        <p:spPr bwMode="auto">
          <a:xfrm>
            <a:off x="6896101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904" name="Object 9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446110"/>
              </p:ext>
            </p:extLst>
          </p:nvPr>
        </p:nvGraphicFramePr>
        <p:xfrm>
          <a:off x="7889875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92" name="Equation" r:id="rId6" imgW="406080" imgH="406080" progId="Equation.3">
                  <p:embed/>
                </p:oleObj>
              </mc:Choice>
              <mc:Fallback>
                <p:oleObj name="Equation" r:id="rId6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75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5" name="Rectangle 904"/>
          <p:cNvSpPr/>
          <p:nvPr/>
        </p:nvSpPr>
        <p:spPr bwMode="auto">
          <a:xfrm>
            <a:off x="0" y="539999"/>
            <a:ext cx="9144000" cy="27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90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177145"/>
              </p:ext>
            </p:extLst>
          </p:nvPr>
        </p:nvGraphicFramePr>
        <p:xfrm>
          <a:off x="1381125" y="627063"/>
          <a:ext cx="63754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93" name="Equation" r:id="rId7" imgW="6387840" imgH="2514600" progId="Equation.3">
                  <p:embed/>
                </p:oleObj>
              </mc:Choice>
              <mc:Fallback>
                <p:oleObj name="Equation" r:id="rId7" imgW="6387840" imgH="2514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1125" y="627063"/>
                        <a:ext cx="6375400" cy="2514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9" name="Rectangle 10"/>
          <p:cNvSpPr>
            <a:spLocks noChangeArrowheads="1"/>
          </p:cNvSpPr>
          <p:nvPr/>
        </p:nvSpPr>
        <p:spPr bwMode="auto">
          <a:xfrm>
            <a:off x="1450093" y="2368551"/>
            <a:ext cx="5085331" cy="8128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643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458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All we know is that it will be generated randomly from the distribution of </a:t>
            </a:r>
            <a:r>
              <a:rPr lang="en-GB" sz="1500" b="1" i="1"/>
              <a:t>X</a:t>
            </a:r>
            <a:r>
              <a:rPr lang="en-GB" sz="1500" b="1"/>
              <a:t>.  The variance of </a:t>
            </a:r>
            <a:r>
              <a:rPr lang="en-GB" sz="1500" b="1" i="1"/>
              <a:t>X</a:t>
            </a:r>
            <a:r>
              <a:rPr lang="en-GB" sz="1500" b="1" baseline="-25000"/>
              <a:t>1</a:t>
            </a:r>
            <a:r>
              <a:rPr lang="en-GB" sz="1500" b="1"/>
              <a:t>, as a beforehand concept, will therefore be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 i="1" baseline="-25000"/>
              <a:t>X</a:t>
            </a:r>
            <a:r>
              <a:rPr lang="en-GB" sz="1500" b="1"/>
              <a:t>.  The same is true for all the other sample components, thinking about them beforehand.  Hence we write this line.</a:t>
            </a:r>
          </a:p>
        </p:txBody>
      </p:sp>
      <p:sp>
        <p:nvSpPr>
          <p:cNvPr id="460" name="Text Box 9"/>
          <p:cNvSpPr txBox="1">
            <a:spLocks noChangeArrowheads="1"/>
          </p:cNvSpPr>
          <p:nvPr/>
        </p:nvSpPr>
        <p:spPr bwMode="auto">
          <a:xfrm>
            <a:off x="4611688" y="6061075"/>
            <a:ext cx="3587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1"/>
              <a:t>2</a:t>
            </a:r>
            <a:endParaRPr lang="en-US" sz="1000" b="1"/>
          </a:p>
        </p:txBody>
      </p:sp>
      <p:sp>
        <p:nvSpPr>
          <p:cNvPr id="461" name="Rectangle 460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2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3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4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465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66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467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8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9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0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1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2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3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4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5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6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7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8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9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0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1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2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3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4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5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6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7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8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9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0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1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2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3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4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5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6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7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8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9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0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1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2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3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4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5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6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7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8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9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0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1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3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4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5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6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7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8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9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0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1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3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4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5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6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7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8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9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0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1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2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3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4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5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6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7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8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9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0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1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2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3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4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5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6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7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8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9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0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1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2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3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4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5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6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7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8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9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0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1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2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3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4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5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6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7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8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9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0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1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2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3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4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5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6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7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8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9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0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1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2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4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5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6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7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8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9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0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1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2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3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4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5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6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7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8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9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0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1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2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3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4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05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606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07" name="Rectangle 606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8" name="TextBox 607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9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0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1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12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13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614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6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7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8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9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0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1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52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53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4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5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56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57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758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6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7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8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9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0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1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2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3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4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5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96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897" name="Oval 896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8" name="Oval 897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9" name="Oval 898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0" name="Text Box 6"/>
          <p:cNvSpPr txBox="1">
            <a:spLocks noChangeArrowheads="1"/>
          </p:cNvSpPr>
          <p:nvPr/>
        </p:nvSpPr>
        <p:spPr bwMode="auto">
          <a:xfrm>
            <a:off x="1114426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901" name="Object 9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051077"/>
              </p:ext>
            </p:extLst>
          </p:nvPr>
        </p:nvGraphicFramePr>
        <p:xfrm>
          <a:off x="2108200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14" name="Equation" r:id="rId3" imgW="406080" imgH="406080" progId="Equation.3">
                  <p:embed/>
                </p:oleObj>
              </mc:Choice>
              <mc:Fallback>
                <p:oleObj name="Equation" r:id="rId3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2" name="Text Box 6"/>
          <p:cNvSpPr txBox="1">
            <a:spLocks noChangeArrowheads="1"/>
          </p:cNvSpPr>
          <p:nvPr/>
        </p:nvSpPr>
        <p:spPr bwMode="auto">
          <a:xfrm>
            <a:off x="3657601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903" name="Object 9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377459"/>
              </p:ext>
            </p:extLst>
          </p:nvPr>
        </p:nvGraphicFramePr>
        <p:xfrm>
          <a:off x="4651375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15" name="Equation" r:id="rId5" imgW="406080" imgH="406080" progId="Equation.3">
                  <p:embed/>
                </p:oleObj>
              </mc:Choice>
              <mc:Fallback>
                <p:oleObj name="Equation" r:id="rId5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75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4" name="Text Box 6"/>
          <p:cNvSpPr txBox="1">
            <a:spLocks noChangeArrowheads="1"/>
          </p:cNvSpPr>
          <p:nvPr/>
        </p:nvSpPr>
        <p:spPr bwMode="auto">
          <a:xfrm>
            <a:off x="6896101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905" name="Object 9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446110"/>
              </p:ext>
            </p:extLst>
          </p:nvPr>
        </p:nvGraphicFramePr>
        <p:xfrm>
          <a:off x="7889875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16" name="Equation" r:id="rId6" imgW="406080" imgH="406080" progId="Equation.3">
                  <p:embed/>
                </p:oleObj>
              </mc:Choice>
              <mc:Fallback>
                <p:oleObj name="Equation" r:id="rId6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75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6" name="Rectangle 905"/>
          <p:cNvSpPr/>
          <p:nvPr/>
        </p:nvSpPr>
        <p:spPr bwMode="auto">
          <a:xfrm>
            <a:off x="0" y="539999"/>
            <a:ext cx="9144000" cy="27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90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177145"/>
              </p:ext>
            </p:extLst>
          </p:nvPr>
        </p:nvGraphicFramePr>
        <p:xfrm>
          <a:off x="1381125" y="627063"/>
          <a:ext cx="63754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17" name="Equation" r:id="rId7" imgW="6387840" imgH="2514600" progId="Equation.3">
                  <p:embed/>
                </p:oleObj>
              </mc:Choice>
              <mc:Fallback>
                <p:oleObj name="Equation" r:id="rId7" imgW="6387840" imgH="2514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1125" y="627063"/>
                        <a:ext cx="6375400" cy="2514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9" name="Rectangle 10"/>
          <p:cNvSpPr>
            <a:spLocks noChangeArrowheads="1"/>
          </p:cNvSpPr>
          <p:nvPr/>
        </p:nvSpPr>
        <p:spPr bwMode="auto">
          <a:xfrm>
            <a:off x="4275566" y="2387601"/>
            <a:ext cx="2259858" cy="7937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687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Rectangle 593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93" name="Rectangle 592"/>
          <p:cNvSpPr/>
          <p:nvPr/>
        </p:nvSpPr>
        <p:spPr bwMode="auto">
          <a:xfrm>
            <a:off x="0" y="1116001"/>
            <a:ext cx="9144000" cy="2160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5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16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0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4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8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9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54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155" name="Line 7"/>
          <p:cNvSpPr>
            <a:spLocks noChangeShapeType="1"/>
          </p:cNvSpPr>
          <p:nvPr/>
        </p:nvSpPr>
        <p:spPr bwMode="auto">
          <a:xfrm>
            <a:off x="2957513" y="2774950"/>
            <a:ext cx="3108325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6" name="Line 8"/>
          <p:cNvSpPr>
            <a:spLocks noChangeShapeType="1"/>
          </p:cNvSpPr>
          <p:nvPr/>
        </p:nvSpPr>
        <p:spPr bwMode="auto">
          <a:xfrm>
            <a:off x="2957513" y="1230313"/>
            <a:ext cx="0" cy="15480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7" name="Text Box 9"/>
          <p:cNvSpPr txBox="1">
            <a:spLocks noChangeArrowheads="1"/>
          </p:cNvSpPr>
          <p:nvPr/>
        </p:nvSpPr>
        <p:spPr bwMode="auto">
          <a:xfrm>
            <a:off x="4391025" y="2724150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58" name="Line 11"/>
          <p:cNvSpPr>
            <a:spLocks noChangeShapeType="1"/>
          </p:cNvSpPr>
          <p:nvPr/>
        </p:nvSpPr>
        <p:spPr bwMode="auto">
          <a:xfrm>
            <a:off x="4594225" y="2773363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59" name="Group 176"/>
          <p:cNvGrpSpPr>
            <a:grpSpLocks/>
          </p:cNvGrpSpPr>
          <p:nvPr/>
        </p:nvGrpSpPr>
        <p:grpSpPr bwMode="auto">
          <a:xfrm>
            <a:off x="3019425" y="1812925"/>
            <a:ext cx="3108325" cy="950913"/>
            <a:chOff x="748" y="1887"/>
            <a:chExt cx="1796" cy="560"/>
          </a:xfrm>
        </p:grpSpPr>
        <p:sp>
          <p:nvSpPr>
            <p:cNvPr id="160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3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7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8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9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0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1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2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3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4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5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6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7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8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9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0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1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2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3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4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5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6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7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9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0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1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2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3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4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5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6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7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8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9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0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1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2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3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4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5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6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7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8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9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0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1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2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3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4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5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6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7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8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9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0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1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2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3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4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5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6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7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8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9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0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1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2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3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4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5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6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7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8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9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0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1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2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3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4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5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6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7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8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9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0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1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2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3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4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5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6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7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8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9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0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1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2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3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4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5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6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7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8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9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0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1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2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3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4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5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6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7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8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9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0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1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2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3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4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5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6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7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98" name="Text Box 316"/>
          <p:cNvSpPr txBox="1">
            <a:spLocks noChangeArrowheads="1"/>
          </p:cNvSpPr>
          <p:nvPr/>
        </p:nvSpPr>
        <p:spPr bwMode="auto">
          <a:xfrm>
            <a:off x="5762625" y="272415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i="1" dirty="0">
              <a:solidFill>
                <a:schemeClr val="bg1"/>
              </a:solidFill>
            </a:endParaRPr>
          </a:p>
        </p:txBody>
      </p:sp>
      <p:sp>
        <p:nvSpPr>
          <p:cNvPr id="299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201534" y="507600"/>
            <a:ext cx="635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Random variable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1800" b="1" dirty="0" smtClean="0"/>
              <a:t> with unknown population mean </a:t>
            </a:r>
            <a:r>
              <a:rPr lang="en-GB" sz="2400" b="1" i="1" dirty="0" err="1" smtClean="0">
                <a:latin typeface="Symbol" pitchFamily="18" charset="2"/>
              </a:rPr>
              <a:t>m</a:t>
            </a:r>
            <a:r>
              <a:rPr lang="en-GB" sz="2400" b="1" i="1" baseline="-25000" dirty="0" err="1" smtClean="0">
                <a:latin typeface="+mn-lt"/>
              </a:rPr>
              <a:t>X</a:t>
            </a:r>
            <a:endParaRPr lang="en-GB" sz="2400" b="1" i="1" baseline="-25000" dirty="0">
              <a:latin typeface="+mn-lt"/>
            </a:endParaRPr>
          </a:p>
        </p:txBody>
      </p:sp>
      <p:sp>
        <p:nvSpPr>
          <p:cNvPr id="302" name="Text Box 6"/>
          <p:cNvSpPr txBox="1">
            <a:spLocks noChangeArrowheads="1"/>
          </p:cNvSpPr>
          <p:nvPr/>
        </p:nvSpPr>
        <p:spPr bwMode="auto">
          <a:xfrm>
            <a:off x="943200" y="1392238"/>
            <a:ext cx="1888093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function </a:t>
            </a:r>
            <a:r>
              <a:rPr lang="en-US" sz="1600" b="1" dirty="0">
                <a:solidFill>
                  <a:srgbClr val="000000"/>
                </a:solidFill>
              </a:rPr>
              <a:t>of </a:t>
            </a: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301" name="Text Box 6"/>
          <p:cNvSpPr txBox="1">
            <a:spLocks noChangeArrowheads="1"/>
          </p:cNvSpPr>
          <p:nvPr/>
        </p:nvSpPr>
        <p:spPr bwMode="auto">
          <a:xfrm>
            <a:off x="942975" y="1182688"/>
            <a:ext cx="20185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0000"/>
                </a:solidFill>
              </a:rPr>
              <a:t>probability </a:t>
            </a:r>
            <a:r>
              <a:rPr lang="en-US" sz="1600" b="1" dirty="0" smtClean="0">
                <a:solidFill>
                  <a:srgbClr val="000000"/>
                </a:solidFill>
              </a:rPr>
              <a:t>density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303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" name="Rectangle 7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4" name="TextBox 303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5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6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7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308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309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310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1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2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3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4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5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6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7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8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9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0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1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2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3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4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5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6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7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8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9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0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1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2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3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4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5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6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7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8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9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0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1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2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3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4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5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6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7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8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9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0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1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2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3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4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5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6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7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8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9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0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1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2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3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4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5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6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7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8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9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0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1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2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3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4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5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6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7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8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9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0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1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2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3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4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5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6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7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8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9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0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1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2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3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4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5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6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7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8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9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0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1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2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3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4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5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6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7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8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9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0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1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2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3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4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5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6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7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8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9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0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1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2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3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4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5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6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7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8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9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0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1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2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3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4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5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6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7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8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9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0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1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2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3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4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5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6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7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48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449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0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1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452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53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454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5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6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7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8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9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0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1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2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3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4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5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6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7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8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9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0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1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2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3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4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5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6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7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8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9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0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1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2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3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4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5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6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7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8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9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0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1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2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3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4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5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6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7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8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9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0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1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2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3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4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5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6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7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8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9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0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1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3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4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5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6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7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8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9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0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1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3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4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5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6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7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8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9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0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1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2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3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4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5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6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7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8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9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0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1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2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3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4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5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6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7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8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9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0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1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2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3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4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5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6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7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8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9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0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1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2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3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4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5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6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7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8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9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0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1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2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3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4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5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6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7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8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9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0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1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2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4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5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6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7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8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9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0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1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92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6" name="Oval 595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7" name="Oval 596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8" name="Text Box 3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 smtClean="0">
                <a:solidFill>
                  <a:srgbClr val="000000"/>
                </a:solidFill>
              </a:rPr>
              <a:t>Suppose </a:t>
            </a:r>
            <a:r>
              <a:rPr lang="en-GB" sz="1500" b="1" dirty="0">
                <a:solidFill>
                  <a:srgbClr val="000000"/>
                </a:solidFill>
              </a:rPr>
              <a:t>we have a random variable </a:t>
            </a:r>
            <a:r>
              <a:rPr lang="en-GB" sz="1500" b="1" i="1" dirty="0">
                <a:solidFill>
                  <a:srgbClr val="000000"/>
                </a:solidFill>
              </a:rPr>
              <a:t>X</a:t>
            </a:r>
            <a:r>
              <a:rPr lang="en-GB" sz="1500" b="1" dirty="0">
                <a:solidFill>
                  <a:srgbClr val="000000"/>
                </a:solidFill>
              </a:rPr>
              <a:t> and we wish to estimate its unknown population mean </a:t>
            </a:r>
            <a:r>
              <a:rPr lang="en-GB" sz="1500" b="1" i="1" dirty="0" err="1" smtClean="0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GB" sz="1500" b="1" i="1" baseline="-25000" dirty="0" err="1" smtClean="0">
                <a:solidFill>
                  <a:srgbClr val="000000"/>
                </a:solidFill>
              </a:rPr>
              <a:t>X</a:t>
            </a:r>
            <a:r>
              <a:rPr lang="en-GB" sz="1500" b="1" dirty="0" smtClean="0">
                <a:solidFill>
                  <a:srgbClr val="000000"/>
                </a:solidFill>
              </a:rPr>
              <a:t>.  Our </a:t>
            </a:r>
            <a:r>
              <a:rPr lang="en-GB" sz="1500" b="1" dirty="0">
                <a:solidFill>
                  <a:srgbClr val="000000"/>
                </a:solidFill>
              </a:rPr>
              <a:t>first step is to take a sample of </a:t>
            </a:r>
            <a:r>
              <a:rPr lang="en-GB" sz="1500" b="1" i="1" dirty="0">
                <a:solidFill>
                  <a:srgbClr val="000000"/>
                </a:solidFill>
              </a:rPr>
              <a:t>n</a:t>
            </a:r>
            <a:r>
              <a:rPr lang="en-GB" sz="1500" b="1" dirty="0">
                <a:solidFill>
                  <a:srgbClr val="000000"/>
                </a:solidFill>
              </a:rPr>
              <a:t> observations {</a:t>
            </a:r>
            <a:r>
              <a:rPr lang="en-GB" sz="1500" b="1" i="1" dirty="0">
                <a:solidFill>
                  <a:srgbClr val="000000"/>
                </a:solidFill>
              </a:rPr>
              <a:t>X</a:t>
            </a:r>
            <a:r>
              <a:rPr lang="en-GB" sz="1500" b="1" baseline="-25000" dirty="0">
                <a:solidFill>
                  <a:srgbClr val="000000"/>
                </a:solidFill>
              </a:rPr>
              <a:t>1</a:t>
            </a:r>
            <a:r>
              <a:rPr lang="en-GB" sz="1500" b="1" dirty="0">
                <a:solidFill>
                  <a:srgbClr val="000000"/>
                </a:solidFill>
              </a:rPr>
              <a:t>, …, </a:t>
            </a:r>
            <a:r>
              <a:rPr lang="en-GB" sz="1500" b="1" i="1" dirty="0" err="1">
                <a:solidFill>
                  <a:srgbClr val="000000"/>
                </a:solidFill>
              </a:rPr>
              <a:t>X</a:t>
            </a:r>
            <a:r>
              <a:rPr lang="en-GB" sz="1500" b="1" i="1" baseline="-25000" dirty="0" err="1">
                <a:solidFill>
                  <a:srgbClr val="000000"/>
                </a:solidFill>
              </a:rPr>
              <a:t>n</a:t>
            </a:r>
            <a:r>
              <a:rPr lang="en-GB" sz="1500" b="1" dirty="0" smtClean="0">
                <a:solidFill>
                  <a:srgbClr val="000000"/>
                </a:solidFill>
              </a:rPr>
              <a:t>}.</a:t>
            </a:r>
            <a:endParaRPr lang="en-GB" sz="1500" b="1" dirty="0">
              <a:solidFill>
                <a:srgbClr val="000000"/>
              </a:solidFill>
            </a:endParaRPr>
          </a:p>
        </p:txBody>
      </p:sp>
      <p:sp>
        <p:nvSpPr>
          <p:cNvPr id="599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77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Rectangle 902"/>
          <p:cNvSpPr/>
          <p:nvPr/>
        </p:nvSpPr>
        <p:spPr bwMode="auto">
          <a:xfrm>
            <a:off x="0" y="539999"/>
            <a:ext cx="9144000" cy="2736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19</a:t>
            </a:r>
          </a:p>
        </p:txBody>
      </p:sp>
      <p:graphicFrame>
        <p:nvGraphicFramePr>
          <p:cNvPr id="10138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907493"/>
              </p:ext>
            </p:extLst>
          </p:nvPr>
        </p:nvGraphicFramePr>
        <p:xfrm>
          <a:off x="1381125" y="627063"/>
          <a:ext cx="63754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9" name="Equation" r:id="rId3" imgW="6387840" imgH="2514600" progId="Equation.3">
                  <p:embed/>
                </p:oleObj>
              </mc:Choice>
              <mc:Fallback>
                <p:oleObj name="Equation" r:id="rId3" imgW="6387840" imgH="2514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1125" y="627063"/>
                        <a:ext cx="6375400" cy="2514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Thus we have demonstrated that the variance of the sample mean is equal to the variance of </a:t>
            </a:r>
            <a:r>
              <a:rPr lang="en-GB" sz="1500" b="1" i="1"/>
              <a:t>X</a:t>
            </a:r>
            <a:r>
              <a:rPr lang="en-GB" sz="1500" b="1"/>
              <a:t> divided by </a:t>
            </a:r>
            <a:r>
              <a:rPr lang="en-GB" sz="1500" b="1" i="1"/>
              <a:t>n</a:t>
            </a:r>
            <a:r>
              <a:rPr lang="en-GB" sz="1500" b="1"/>
              <a:t>, a result with which you will be familiar from your statistics course.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458" name="Rectangle 457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59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0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1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462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463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464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5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6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7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8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9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0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1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2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3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4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5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6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7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8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9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0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1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2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3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4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5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6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7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8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9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0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1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2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3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4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5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6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7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8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9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0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1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2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3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4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5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6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7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8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9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0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1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2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3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4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5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6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7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8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9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0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1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3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4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5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6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7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8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9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0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1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2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3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4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5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6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7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8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9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0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1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2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3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4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5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6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7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8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9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0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1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2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3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4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5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6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7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8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9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0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1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2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3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4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5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6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7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8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9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0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1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2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3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4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5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6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7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8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9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0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1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2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3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4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5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6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7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8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9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0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1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2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3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4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5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6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7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8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9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0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1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02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603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04" name="Rectangle 603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5" name="TextBox 604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6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7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8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09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10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611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2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3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6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7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8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49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50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1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2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53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54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755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6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7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6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7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8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9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0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1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2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93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894" name="Oval 893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5" name="Oval 894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6" name="Oval 895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7" name="Text Box 6"/>
          <p:cNvSpPr txBox="1">
            <a:spLocks noChangeArrowheads="1"/>
          </p:cNvSpPr>
          <p:nvPr/>
        </p:nvSpPr>
        <p:spPr bwMode="auto">
          <a:xfrm>
            <a:off x="1114426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898" name="Object 8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051077"/>
              </p:ext>
            </p:extLst>
          </p:nvPr>
        </p:nvGraphicFramePr>
        <p:xfrm>
          <a:off x="2108200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20" name="Equation" r:id="rId5" imgW="406080" imgH="406080" progId="Equation.3">
                  <p:embed/>
                </p:oleObj>
              </mc:Choice>
              <mc:Fallback>
                <p:oleObj name="Equation" r:id="rId5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9" name="Text Box 6"/>
          <p:cNvSpPr txBox="1">
            <a:spLocks noChangeArrowheads="1"/>
          </p:cNvSpPr>
          <p:nvPr/>
        </p:nvSpPr>
        <p:spPr bwMode="auto">
          <a:xfrm>
            <a:off x="3657601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900" name="Object 8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377459"/>
              </p:ext>
            </p:extLst>
          </p:nvPr>
        </p:nvGraphicFramePr>
        <p:xfrm>
          <a:off x="4651375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21" name="Equation" r:id="rId7" imgW="406080" imgH="406080" progId="Equation.3">
                  <p:embed/>
                </p:oleObj>
              </mc:Choice>
              <mc:Fallback>
                <p:oleObj name="Equation" r:id="rId7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75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" name="Text Box 6"/>
          <p:cNvSpPr txBox="1">
            <a:spLocks noChangeArrowheads="1"/>
          </p:cNvSpPr>
          <p:nvPr/>
        </p:nvSpPr>
        <p:spPr bwMode="auto">
          <a:xfrm>
            <a:off x="6896101" y="4057200"/>
            <a:ext cx="1114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rgbClr val="000000"/>
                </a:solidFill>
              </a:rPr>
              <a:t>variance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902" name="Object 9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446110"/>
              </p:ext>
            </p:extLst>
          </p:nvPr>
        </p:nvGraphicFramePr>
        <p:xfrm>
          <a:off x="7889875" y="3995738"/>
          <a:ext cx="406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22" name="Equation" r:id="rId8" imgW="406080" imgH="406080" progId="Equation.3">
                  <p:embed/>
                </p:oleObj>
              </mc:Choice>
              <mc:Fallback>
                <p:oleObj name="Equation" r:id="rId8" imgW="4060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75" y="3995738"/>
                        <a:ext cx="406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81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2012</a:t>
            </a:r>
            <a:r>
              <a:rPr lang="en-GB" sz="1200" b="1" dirty="0">
                <a:solidFill>
                  <a:schemeClr val="bg1"/>
                </a:solidFill>
              </a:rPr>
              <a:t>6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R.5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smtClean="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r>
              <a:rPr lang="en-GB" sz="1200" b="1" smtClean="0">
                <a:solidFill>
                  <a:schemeClr val="bg1"/>
                </a:solidFill>
                <a:hlinkClick r:id="rId3"/>
              </a:rPr>
              <a:t>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4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5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8239125" y="6553200"/>
            <a:ext cx="8286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2015.12.17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598" name="Text Box 3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 smtClean="0">
                <a:solidFill>
                  <a:srgbClr val="000000"/>
                </a:solidFill>
              </a:rPr>
              <a:t>Before </a:t>
            </a:r>
            <a:r>
              <a:rPr lang="en-GB" sz="1500" b="1" dirty="0">
                <a:solidFill>
                  <a:srgbClr val="000000"/>
                </a:solidFill>
              </a:rPr>
              <a:t>we take the sample, while we are still at the planning stage, the </a:t>
            </a:r>
            <a:r>
              <a:rPr lang="en-GB" sz="1500" b="1" i="1" dirty="0">
                <a:solidFill>
                  <a:srgbClr val="000000"/>
                </a:solidFill>
              </a:rPr>
              <a:t>X</a:t>
            </a:r>
            <a:r>
              <a:rPr lang="en-GB" sz="1500" b="1" i="1" baseline="-25000" dirty="0">
                <a:solidFill>
                  <a:srgbClr val="000000"/>
                </a:solidFill>
              </a:rPr>
              <a:t>i</a:t>
            </a:r>
            <a:r>
              <a:rPr lang="en-GB" sz="1500" b="1" dirty="0">
                <a:solidFill>
                  <a:srgbClr val="000000"/>
                </a:solidFill>
              </a:rPr>
              <a:t> are random quantities.  We know that they will be generated randomly from the distribution for </a:t>
            </a:r>
            <a:r>
              <a:rPr lang="en-GB" sz="1500" b="1" i="1" dirty="0">
                <a:solidFill>
                  <a:srgbClr val="000000"/>
                </a:solidFill>
              </a:rPr>
              <a:t>X</a:t>
            </a:r>
            <a:r>
              <a:rPr lang="en-GB" sz="1500" b="1" dirty="0">
                <a:solidFill>
                  <a:srgbClr val="000000"/>
                </a:solidFill>
              </a:rPr>
              <a:t>, but we do not know their values in advance</a:t>
            </a:r>
            <a:r>
              <a:rPr lang="en-GB" sz="1500" b="1" dirty="0" smtClean="0">
                <a:solidFill>
                  <a:srgbClr val="000000"/>
                </a:solidFill>
              </a:rPr>
              <a:t>.</a:t>
            </a:r>
            <a:endParaRPr lang="en-GB" sz="1500" b="1" dirty="0">
              <a:solidFill>
                <a:srgbClr val="000000"/>
              </a:solidFill>
            </a:endParaRPr>
          </a:p>
        </p:txBody>
      </p:sp>
      <p:sp>
        <p:nvSpPr>
          <p:cNvPr id="59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599" name="Rectangle 598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00" name="Rectangle 599"/>
          <p:cNvSpPr/>
          <p:nvPr/>
        </p:nvSpPr>
        <p:spPr bwMode="auto">
          <a:xfrm>
            <a:off x="0" y="1116001"/>
            <a:ext cx="9144000" cy="2160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01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2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3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04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05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606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7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8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9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0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1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2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3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44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45" name="Line 7"/>
          <p:cNvSpPr>
            <a:spLocks noChangeShapeType="1"/>
          </p:cNvSpPr>
          <p:nvPr/>
        </p:nvSpPr>
        <p:spPr bwMode="auto">
          <a:xfrm>
            <a:off x="2957513" y="2774950"/>
            <a:ext cx="3108325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6" name="Line 8"/>
          <p:cNvSpPr>
            <a:spLocks noChangeShapeType="1"/>
          </p:cNvSpPr>
          <p:nvPr/>
        </p:nvSpPr>
        <p:spPr bwMode="auto">
          <a:xfrm>
            <a:off x="2957513" y="1230313"/>
            <a:ext cx="0" cy="15480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7" name="Text Box 9"/>
          <p:cNvSpPr txBox="1">
            <a:spLocks noChangeArrowheads="1"/>
          </p:cNvSpPr>
          <p:nvPr/>
        </p:nvSpPr>
        <p:spPr bwMode="auto">
          <a:xfrm>
            <a:off x="4391025" y="2724150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48" name="Line 11"/>
          <p:cNvSpPr>
            <a:spLocks noChangeShapeType="1"/>
          </p:cNvSpPr>
          <p:nvPr/>
        </p:nvSpPr>
        <p:spPr bwMode="auto">
          <a:xfrm>
            <a:off x="4594225" y="2773363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49" name="Group 176"/>
          <p:cNvGrpSpPr>
            <a:grpSpLocks/>
          </p:cNvGrpSpPr>
          <p:nvPr/>
        </p:nvGrpSpPr>
        <p:grpSpPr bwMode="auto">
          <a:xfrm>
            <a:off x="3019425" y="1812925"/>
            <a:ext cx="3108325" cy="950913"/>
            <a:chOff x="748" y="1887"/>
            <a:chExt cx="1796" cy="560"/>
          </a:xfrm>
        </p:grpSpPr>
        <p:sp>
          <p:nvSpPr>
            <p:cNvPr id="750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1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2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3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4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5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6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7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6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7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88" name="Text Box 316"/>
          <p:cNvSpPr txBox="1">
            <a:spLocks noChangeArrowheads="1"/>
          </p:cNvSpPr>
          <p:nvPr/>
        </p:nvSpPr>
        <p:spPr bwMode="auto">
          <a:xfrm>
            <a:off x="5762625" y="272415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i="1" dirty="0">
              <a:solidFill>
                <a:schemeClr val="bg1"/>
              </a:solidFill>
            </a:endParaRPr>
          </a:p>
        </p:txBody>
      </p:sp>
      <p:sp>
        <p:nvSpPr>
          <p:cNvPr id="889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90" name="TextBox 889"/>
          <p:cNvSpPr txBox="1"/>
          <p:nvPr/>
        </p:nvSpPr>
        <p:spPr>
          <a:xfrm>
            <a:off x="1201534" y="507600"/>
            <a:ext cx="635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Random variable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1800" b="1" dirty="0" smtClean="0"/>
              <a:t> with unknown population mean </a:t>
            </a:r>
            <a:r>
              <a:rPr lang="en-GB" sz="2400" b="1" i="1" dirty="0" err="1" smtClean="0">
                <a:latin typeface="Symbol" pitchFamily="18" charset="2"/>
              </a:rPr>
              <a:t>m</a:t>
            </a:r>
            <a:r>
              <a:rPr lang="en-GB" sz="2400" b="1" i="1" baseline="-25000" dirty="0" err="1" smtClean="0">
                <a:latin typeface="+mn-lt"/>
              </a:rPr>
              <a:t>X</a:t>
            </a:r>
            <a:endParaRPr lang="en-GB" sz="2400" b="1" i="1" baseline="-25000" dirty="0">
              <a:latin typeface="+mn-lt"/>
            </a:endParaRPr>
          </a:p>
        </p:txBody>
      </p:sp>
      <p:sp>
        <p:nvSpPr>
          <p:cNvPr id="891" name="Text Box 6"/>
          <p:cNvSpPr txBox="1">
            <a:spLocks noChangeArrowheads="1"/>
          </p:cNvSpPr>
          <p:nvPr/>
        </p:nvSpPr>
        <p:spPr bwMode="auto">
          <a:xfrm>
            <a:off x="943200" y="1392238"/>
            <a:ext cx="1888093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function </a:t>
            </a:r>
            <a:r>
              <a:rPr lang="en-US" sz="1600" b="1" dirty="0">
                <a:solidFill>
                  <a:srgbClr val="000000"/>
                </a:solidFill>
              </a:rPr>
              <a:t>of </a:t>
            </a: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892" name="Text Box 6"/>
          <p:cNvSpPr txBox="1">
            <a:spLocks noChangeArrowheads="1"/>
          </p:cNvSpPr>
          <p:nvPr/>
        </p:nvSpPr>
        <p:spPr bwMode="auto">
          <a:xfrm>
            <a:off x="942975" y="1182688"/>
            <a:ext cx="20185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0000"/>
                </a:solidFill>
              </a:rPr>
              <a:t>probability </a:t>
            </a:r>
            <a:r>
              <a:rPr lang="en-US" sz="1600" b="1" dirty="0" smtClean="0">
                <a:solidFill>
                  <a:srgbClr val="000000"/>
                </a:solidFill>
              </a:rPr>
              <a:t>density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893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94" name="Rectangle 893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5" name="TextBox 894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6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97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98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899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900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901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2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3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4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5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6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7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8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9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0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1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2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3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4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5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6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7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8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9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0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1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2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3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4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5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6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7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8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9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0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1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2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3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4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5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6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7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8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9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0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1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2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3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4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5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6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7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8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9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0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1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2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3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4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5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6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7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8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9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0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1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2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3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4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5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6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7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8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9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0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1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2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3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4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5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6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7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8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9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0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1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2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3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4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5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6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7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8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9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0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1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2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3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4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5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6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7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8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9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0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1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2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3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4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5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6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7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8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9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0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1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2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3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4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5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6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7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8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9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0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1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2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3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4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5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6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7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8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9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0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1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2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4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5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6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7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8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39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1040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41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42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043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044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1045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6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7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8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9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0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1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2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3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4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5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6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7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8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9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0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1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2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3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4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5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6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7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8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9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0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1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2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3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4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5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6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7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8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9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0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1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2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3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4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5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6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7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8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9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0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1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2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3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4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5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6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7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8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9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0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1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2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3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4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5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6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7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8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9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0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1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2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3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4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5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6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7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8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9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0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1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2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3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4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5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6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7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8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9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0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1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2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3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4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5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6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7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8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9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0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1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2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3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4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5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6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7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8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9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0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1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2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3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4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5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6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7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8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9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0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1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2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3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4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5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6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7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8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9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0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1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2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3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4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5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6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7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8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9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0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1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2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183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1184" name="Oval 1183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5" name="Oval 1184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6" name="Oval 1185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16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594" name="Text Box 3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 smtClean="0">
                <a:solidFill>
                  <a:srgbClr val="000000"/>
                </a:solidFill>
              </a:rPr>
              <a:t>So </a:t>
            </a:r>
            <a:r>
              <a:rPr lang="en-GB" sz="1500" b="1" dirty="0">
                <a:solidFill>
                  <a:srgbClr val="000000"/>
                </a:solidFill>
              </a:rPr>
              <a:t>now we are thinking about random variables on two levels: the random variable </a:t>
            </a:r>
            <a:r>
              <a:rPr lang="en-GB" sz="1500" b="1" i="1" dirty="0">
                <a:solidFill>
                  <a:srgbClr val="000000"/>
                </a:solidFill>
              </a:rPr>
              <a:t>X</a:t>
            </a:r>
            <a:r>
              <a:rPr lang="en-GB" sz="1500" b="1" dirty="0">
                <a:solidFill>
                  <a:srgbClr val="000000"/>
                </a:solidFill>
              </a:rPr>
              <a:t>, and </a:t>
            </a:r>
            <a:r>
              <a:rPr lang="en-GB" sz="1500" b="1" dirty="0" smtClean="0">
                <a:solidFill>
                  <a:srgbClr val="000000"/>
                </a:solidFill>
              </a:rPr>
              <a:t>the sample observations drawn randomly from its distribution.</a:t>
            </a:r>
            <a:endParaRPr lang="en-US" sz="1500" b="1" dirty="0">
              <a:solidFill>
                <a:srgbClr val="000000"/>
              </a:solidFill>
            </a:endParaRPr>
          </a:p>
        </p:txBody>
      </p:sp>
      <p:sp>
        <p:nvSpPr>
          <p:cNvPr id="595" name="Rectangle 594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98" name="Rectangle 597"/>
          <p:cNvSpPr/>
          <p:nvPr/>
        </p:nvSpPr>
        <p:spPr bwMode="auto">
          <a:xfrm>
            <a:off x="0" y="1116001"/>
            <a:ext cx="9144000" cy="2160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99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0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1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02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03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604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5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6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7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8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9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0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1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2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3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42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43" name="Line 7"/>
          <p:cNvSpPr>
            <a:spLocks noChangeShapeType="1"/>
          </p:cNvSpPr>
          <p:nvPr/>
        </p:nvSpPr>
        <p:spPr bwMode="auto">
          <a:xfrm>
            <a:off x="2957513" y="2774950"/>
            <a:ext cx="3108325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4" name="Line 8"/>
          <p:cNvSpPr>
            <a:spLocks noChangeShapeType="1"/>
          </p:cNvSpPr>
          <p:nvPr/>
        </p:nvSpPr>
        <p:spPr bwMode="auto">
          <a:xfrm>
            <a:off x="2957513" y="1230313"/>
            <a:ext cx="0" cy="15480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5" name="Text Box 9"/>
          <p:cNvSpPr txBox="1">
            <a:spLocks noChangeArrowheads="1"/>
          </p:cNvSpPr>
          <p:nvPr/>
        </p:nvSpPr>
        <p:spPr bwMode="auto">
          <a:xfrm>
            <a:off x="4391025" y="2724150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46" name="Line 11"/>
          <p:cNvSpPr>
            <a:spLocks noChangeShapeType="1"/>
          </p:cNvSpPr>
          <p:nvPr/>
        </p:nvSpPr>
        <p:spPr bwMode="auto">
          <a:xfrm>
            <a:off x="4594225" y="2773363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47" name="Group 176"/>
          <p:cNvGrpSpPr>
            <a:grpSpLocks/>
          </p:cNvGrpSpPr>
          <p:nvPr/>
        </p:nvGrpSpPr>
        <p:grpSpPr bwMode="auto">
          <a:xfrm>
            <a:off x="3019425" y="1812925"/>
            <a:ext cx="3108325" cy="950913"/>
            <a:chOff x="748" y="1887"/>
            <a:chExt cx="1796" cy="560"/>
          </a:xfrm>
        </p:grpSpPr>
        <p:sp>
          <p:nvSpPr>
            <p:cNvPr id="748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9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0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1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2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3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4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5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6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7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86" name="Text Box 316"/>
          <p:cNvSpPr txBox="1">
            <a:spLocks noChangeArrowheads="1"/>
          </p:cNvSpPr>
          <p:nvPr/>
        </p:nvSpPr>
        <p:spPr bwMode="auto">
          <a:xfrm>
            <a:off x="5762625" y="272415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i="1" dirty="0">
              <a:solidFill>
                <a:schemeClr val="bg1"/>
              </a:solidFill>
            </a:endParaRPr>
          </a:p>
        </p:txBody>
      </p:sp>
      <p:sp>
        <p:nvSpPr>
          <p:cNvPr id="88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88" name="TextBox 887"/>
          <p:cNvSpPr txBox="1"/>
          <p:nvPr/>
        </p:nvSpPr>
        <p:spPr>
          <a:xfrm>
            <a:off x="1201534" y="507600"/>
            <a:ext cx="635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Random variable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1800" b="1" dirty="0" smtClean="0"/>
              <a:t> with unknown population mean </a:t>
            </a:r>
            <a:r>
              <a:rPr lang="en-GB" sz="2400" b="1" i="1" dirty="0" err="1" smtClean="0">
                <a:latin typeface="Symbol" pitchFamily="18" charset="2"/>
              </a:rPr>
              <a:t>m</a:t>
            </a:r>
            <a:r>
              <a:rPr lang="en-GB" sz="2400" b="1" i="1" baseline="-25000" dirty="0" err="1" smtClean="0">
                <a:latin typeface="+mn-lt"/>
              </a:rPr>
              <a:t>X</a:t>
            </a:r>
            <a:endParaRPr lang="en-GB" sz="2400" b="1" i="1" baseline="-25000" dirty="0">
              <a:latin typeface="+mn-lt"/>
            </a:endParaRPr>
          </a:p>
        </p:txBody>
      </p:sp>
      <p:sp>
        <p:nvSpPr>
          <p:cNvPr id="889" name="Text Box 6"/>
          <p:cNvSpPr txBox="1">
            <a:spLocks noChangeArrowheads="1"/>
          </p:cNvSpPr>
          <p:nvPr/>
        </p:nvSpPr>
        <p:spPr bwMode="auto">
          <a:xfrm>
            <a:off x="943200" y="1392238"/>
            <a:ext cx="1888093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function </a:t>
            </a:r>
            <a:r>
              <a:rPr lang="en-US" sz="1600" b="1" dirty="0">
                <a:solidFill>
                  <a:srgbClr val="000000"/>
                </a:solidFill>
              </a:rPr>
              <a:t>of </a:t>
            </a: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890" name="Text Box 6"/>
          <p:cNvSpPr txBox="1">
            <a:spLocks noChangeArrowheads="1"/>
          </p:cNvSpPr>
          <p:nvPr/>
        </p:nvSpPr>
        <p:spPr bwMode="auto">
          <a:xfrm>
            <a:off x="942975" y="1182688"/>
            <a:ext cx="20185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0000"/>
                </a:solidFill>
              </a:rPr>
              <a:t>probability </a:t>
            </a:r>
            <a:r>
              <a:rPr lang="en-US" sz="1600" b="1" dirty="0" smtClean="0">
                <a:solidFill>
                  <a:srgbClr val="000000"/>
                </a:solidFill>
              </a:rPr>
              <a:t>density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891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92" name="Rectangle 891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3" name="TextBox 892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4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95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96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897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898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899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0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1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2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3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4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5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6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7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8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9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0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1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2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3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4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5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6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7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8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9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0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1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2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3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4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5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6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7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8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9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0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1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2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3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4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5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6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7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8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9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0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1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2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3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4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5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6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7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8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9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0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1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2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3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4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5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6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7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8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9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0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1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2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3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4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5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6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7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8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9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0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1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2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3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4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5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6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7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8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9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0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1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2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3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4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5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6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7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8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9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0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1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2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3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4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5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6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7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8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9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0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1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2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3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4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5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6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7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8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9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0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1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2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3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4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5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6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7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8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9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0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1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2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3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4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5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6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7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8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9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0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1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2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4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5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6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37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1038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39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40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041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042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1043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4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5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6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7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8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9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0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1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2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3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4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5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6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7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8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9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0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1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2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3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4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5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6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7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8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9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0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1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2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3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4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5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6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7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8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9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0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1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2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3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4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5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6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7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8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9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0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1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2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3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4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5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6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7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8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9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0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1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2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3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4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5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6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7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8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9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0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1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2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3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4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5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6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7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8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9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0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1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2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3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4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5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6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7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8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9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0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1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2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3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4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5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6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7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8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9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0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1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2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3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4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5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6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7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8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9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0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1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2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3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4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5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6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7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8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9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0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1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2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3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4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5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6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7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8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9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0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1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2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3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4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5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6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7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8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9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0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181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1182" name="Oval 1181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3" name="Oval 1182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4" name="Oval 1183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15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595" name="Rectangle 594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98" name="Rectangle 597"/>
          <p:cNvSpPr/>
          <p:nvPr/>
        </p:nvSpPr>
        <p:spPr bwMode="auto">
          <a:xfrm>
            <a:off x="0" y="1116001"/>
            <a:ext cx="9144000" cy="2160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99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0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1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02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03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604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5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6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7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8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9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0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1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2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3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42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43" name="Line 7"/>
          <p:cNvSpPr>
            <a:spLocks noChangeShapeType="1"/>
          </p:cNvSpPr>
          <p:nvPr/>
        </p:nvSpPr>
        <p:spPr bwMode="auto">
          <a:xfrm>
            <a:off x="2957513" y="2774950"/>
            <a:ext cx="3108325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4" name="Line 8"/>
          <p:cNvSpPr>
            <a:spLocks noChangeShapeType="1"/>
          </p:cNvSpPr>
          <p:nvPr/>
        </p:nvSpPr>
        <p:spPr bwMode="auto">
          <a:xfrm>
            <a:off x="2957513" y="1230313"/>
            <a:ext cx="0" cy="15480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5" name="Text Box 9"/>
          <p:cNvSpPr txBox="1">
            <a:spLocks noChangeArrowheads="1"/>
          </p:cNvSpPr>
          <p:nvPr/>
        </p:nvSpPr>
        <p:spPr bwMode="auto">
          <a:xfrm>
            <a:off x="4391025" y="2724150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46" name="Line 11"/>
          <p:cNvSpPr>
            <a:spLocks noChangeShapeType="1"/>
          </p:cNvSpPr>
          <p:nvPr/>
        </p:nvSpPr>
        <p:spPr bwMode="auto">
          <a:xfrm>
            <a:off x="4594225" y="2773363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47" name="Group 176"/>
          <p:cNvGrpSpPr>
            <a:grpSpLocks/>
          </p:cNvGrpSpPr>
          <p:nvPr/>
        </p:nvGrpSpPr>
        <p:grpSpPr bwMode="auto">
          <a:xfrm>
            <a:off x="3019425" y="1812925"/>
            <a:ext cx="3108325" cy="950913"/>
            <a:chOff x="748" y="1887"/>
            <a:chExt cx="1796" cy="560"/>
          </a:xfrm>
        </p:grpSpPr>
        <p:sp>
          <p:nvSpPr>
            <p:cNvPr id="748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9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0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1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2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3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4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5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6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7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86" name="Text Box 316"/>
          <p:cNvSpPr txBox="1">
            <a:spLocks noChangeArrowheads="1"/>
          </p:cNvSpPr>
          <p:nvPr/>
        </p:nvSpPr>
        <p:spPr bwMode="auto">
          <a:xfrm>
            <a:off x="5762625" y="272415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i="1" dirty="0">
              <a:solidFill>
                <a:schemeClr val="bg1"/>
              </a:solidFill>
            </a:endParaRPr>
          </a:p>
        </p:txBody>
      </p:sp>
      <p:sp>
        <p:nvSpPr>
          <p:cNvPr id="88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88" name="TextBox 887"/>
          <p:cNvSpPr txBox="1"/>
          <p:nvPr/>
        </p:nvSpPr>
        <p:spPr>
          <a:xfrm>
            <a:off x="1201534" y="507600"/>
            <a:ext cx="635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Random variable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1800" b="1" dirty="0" smtClean="0"/>
              <a:t> with unknown population mean </a:t>
            </a:r>
            <a:r>
              <a:rPr lang="en-GB" sz="2400" b="1" i="1" dirty="0" err="1" smtClean="0">
                <a:latin typeface="Symbol" pitchFamily="18" charset="2"/>
              </a:rPr>
              <a:t>m</a:t>
            </a:r>
            <a:r>
              <a:rPr lang="en-GB" sz="2400" b="1" i="1" baseline="-25000" dirty="0" err="1" smtClean="0">
                <a:latin typeface="+mn-lt"/>
              </a:rPr>
              <a:t>X</a:t>
            </a:r>
            <a:endParaRPr lang="en-GB" sz="2400" b="1" i="1" baseline="-25000" dirty="0">
              <a:latin typeface="+mn-lt"/>
            </a:endParaRPr>
          </a:p>
        </p:txBody>
      </p:sp>
      <p:sp>
        <p:nvSpPr>
          <p:cNvPr id="889" name="Text Box 6"/>
          <p:cNvSpPr txBox="1">
            <a:spLocks noChangeArrowheads="1"/>
          </p:cNvSpPr>
          <p:nvPr/>
        </p:nvSpPr>
        <p:spPr bwMode="auto">
          <a:xfrm>
            <a:off x="943200" y="1392238"/>
            <a:ext cx="1888093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function </a:t>
            </a:r>
            <a:r>
              <a:rPr lang="en-US" sz="1600" b="1" dirty="0">
                <a:solidFill>
                  <a:srgbClr val="000000"/>
                </a:solidFill>
              </a:rPr>
              <a:t>of </a:t>
            </a: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890" name="Text Box 6"/>
          <p:cNvSpPr txBox="1">
            <a:spLocks noChangeArrowheads="1"/>
          </p:cNvSpPr>
          <p:nvPr/>
        </p:nvSpPr>
        <p:spPr bwMode="auto">
          <a:xfrm>
            <a:off x="942975" y="1182688"/>
            <a:ext cx="20185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0000"/>
                </a:solidFill>
              </a:rPr>
              <a:t>probability </a:t>
            </a:r>
            <a:r>
              <a:rPr lang="en-US" sz="1600" b="1" dirty="0" smtClean="0">
                <a:solidFill>
                  <a:srgbClr val="000000"/>
                </a:solidFill>
              </a:rPr>
              <a:t>density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891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94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95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96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897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898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899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0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1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2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3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4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5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6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7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8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9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0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1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2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3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4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5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6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7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8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9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0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1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2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3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4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5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6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7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8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9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0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1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2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3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4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5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6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7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8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9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0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1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2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3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4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5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6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7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8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9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0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1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2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3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4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5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6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7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8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9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0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1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2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3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4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5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6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7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8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9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0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1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2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3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4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5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6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7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8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9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0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1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2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3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4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5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6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7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8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9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0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1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2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3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4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5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6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7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8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9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0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1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2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3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4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5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6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7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8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9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0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1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2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3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4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5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6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7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8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9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0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1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2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3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4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5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6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7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8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9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0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1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2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4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5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6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37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1038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39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40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041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042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1043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4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5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6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7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8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9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0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1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2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3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4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5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6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7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8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9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0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1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2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3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4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5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6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7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8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9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0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1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2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3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4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5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6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7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8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9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0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1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2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3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4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5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6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7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8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9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0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1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2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3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4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5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6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7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8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9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0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1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2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3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4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5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6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7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8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9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0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1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2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3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4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5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6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7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8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9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0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1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2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3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4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5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6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7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8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9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0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1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2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3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4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5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6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7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8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9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0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1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2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3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4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5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6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7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8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9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0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1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2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3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4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5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6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7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8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9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0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1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2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3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4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5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6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7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8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9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0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1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2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3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4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5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6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7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8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9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0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181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1182" name="Oval 1181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3" name="Oval 1182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7" name="Rectangle 596"/>
          <p:cNvSpPr/>
          <p:nvPr/>
        </p:nvSpPr>
        <p:spPr bwMode="auto">
          <a:xfrm>
            <a:off x="6435996" y="3427200"/>
            <a:ext cx="12780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4" name="Oval 1183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6" name="TextBox 595"/>
          <p:cNvSpPr txBox="1"/>
          <p:nvPr/>
        </p:nvSpPr>
        <p:spPr>
          <a:xfrm>
            <a:off x="1201534" y="33516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Actual 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realization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85" name="Text Box 3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>
                <a:solidFill>
                  <a:srgbClr val="000000"/>
                </a:solidFill>
              </a:rPr>
              <a:t>Once </a:t>
            </a:r>
            <a:r>
              <a:rPr lang="en-GB" sz="1500" b="1" dirty="0">
                <a:solidFill>
                  <a:srgbClr val="000000"/>
                </a:solidFill>
              </a:rPr>
              <a:t>we have taken the sample we will have a set of numbers {</a:t>
            </a:r>
            <a:r>
              <a:rPr lang="en-GB" sz="1500" b="1" i="1" dirty="0">
                <a:solidFill>
                  <a:srgbClr val="000000"/>
                </a:solidFill>
              </a:rPr>
              <a:t>x</a:t>
            </a:r>
            <a:r>
              <a:rPr lang="en-GB" sz="1500" b="1" baseline="-25000" dirty="0">
                <a:solidFill>
                  <a:srgbClr val="000000"/>
                </a:solidFill>
              </a:rPr>
              <a:t>1</a:t>
            </a:r>
            <a:r>
              <a:rPr lang="en-GB" sz="1500" b="1" dirty="0">
                <a:solidFill>
                  <a:srgbClr val="000000"/>
                </a:solidFill>
              </a:rPr>
              <a:t>, …, </a:t>
            </a:r>
            <a:r>
              <a:rPr lang="en-GB" sz="1500" b="1" i="1" dirty="0" err="1">
                <a:solidFill>
                  <a:srgbClr val="000000"/>
                </a:solidFill>
              </a:rPr>
              <a:t>x</a:t>
            </a:r>
            <a:r>
              <a:rPr lang="en-GB" sz="1500" b="1" i="1" baseline="-25000" dirty="0" err="1">
                <a:solidFill>
                  <a:srgbClr val="000000"/>
                </a:solidFill>
              </a:rPr>
              <a:t>n</a:t>
            </a:r>
            <a:r>
              <a:rPr lang="en-GB" sz="1500" b="1" dirty="0" smtClean="0">
                <a:solidFill>
                  <a:srgbClr val="000000"/>
                </a:solidFill>
              </a:rPr>
              <a:t>}.  This </a:t>
            </a:r>
            <a:r>
              <a:rPr lang="en-GB" sz="1500" b="1" dirty="0">
                <a:solidFill>
                  <a:srgbClr val="000000"/>
                </a:solidFill>
              </a:rPr>
              <a:t>is called by statisticians a </a:t>
            </a:r>
            <a:r>
              <a:rPr lang="en-GB" sz="1500" b="1" i="1" dirty="0">
                <a:solidFill>
                  <a:srgbClr val="000000"/>
                </a:solidFill>
              </a:rPr>
              <a:t>realization</a:t>
            </a:r>
            <a:r>
              <a:rPr lang="en-GB" sz="1500" b="1" dirty="0">
                <a:solidFill>
                  <a:srgbClr val="000000"/>
                </a:solidFill>
              </a:rPr>
              <a:t>.  The lower case is to emphasize that these are </a:t>
            </a:r>
            <a:r>
              <a:rPr lang="en-GB" sz="1500" b="1" dirty="0" smtClean="0">
                <a:solidFill>
                  <a:srgbClr val="000000"/>
                </a:solidFill>
              </a:rPr>
              <a:t>particular numbers</a:t>
            </a:r>
            <a:r>
              <a:rPr lang="en-GB" sz="1500" b="1" dirty="0">
                <a:solidFill>
                  <a:srgbClr val="000000"/>
                </a:solidFill>
              </a:rPr>
              <a:t>, not variables</a:t>
            </a:r>
            <a:r>
              <a:rPr lang="en-GB" sz="1500" b="1" dirty="0" smtClean="0">
                <a:solidFill>
                  <a:srgbClr val="000000"/>
                </a:solidFill>
              </a:rPr>
              <a:t>.</a:t>
            </a:r>
            <a:endParaRPr lang="en-GB" sz="1500" b="1" dirty="0">
              <a:solidFill>
                <a:srgbClr val="000000"/>
              </a:solidFill>
            </a:endParaRPr>
          </a:p>
        </p:txBody>
      </p:sp>
      <p:sp>
        <p:nvSpPr>
          <p:cNvPr id="1186" name="Oval 33"/>
          <p:cNvSpPr>
            <a:spLocks noChangeAspect="1" noChangeArrowheads="1"/>
          </p:cNvSpPr>
          <p:nvPr/>
        </p:nvSpPr>
        <p:spPr bwMode="auto">
          <a:xfrm>
            <a:off x="2028825" y="5018400"/>
            <a:ext cx="107950" cy="10795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87" name="Text Box 316"/>
          <p:cNvSpPr txBox="1">
            <a:spLocks noChangeArrowheads="1"/>
          </p:cNvSpPr>
          <p:nvPr/>
        </p:nvSpPr>
        <p:spPr bwMode="auto">
          <a:xfrm>
            <a:off x="1905000" y="4992000"/>
            <a:ext cx="4953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1188" name="Oval 33"/>
          <p:cNvSpPr>
            <a:spLocks noChangeAspect="1" noChangeArrowheads="1"/>
          </p:cNvSpPr>
          <p:nvPr/>
        </p:nvSpPr>
        <p:spPr bwMode="auto">
          <a:xfrm>
            <a:off x="3771900" y="5018400"/>
            <a:ext cx="107950" cy="10795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89" name="Text Box 316"/>
          <p:cNvSpPr txBox="1">
            <a:spLocks noChangeArrowheads="1"/>
          </p:cNvSpPr>
          <p:nvPr/>
        </p:nvSpPr>
        <p:spPr bwMode="auto">
          <a:xfrm>
            <a:off x="3600450" y="4992000"/>
            <a:ext cx="466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1190" name="Oval 33"/>
          <p:cNvSpPr>
            <a:spLocks noChangeAspect="1" noChangeArrowheads="1"/>
          </p:cNvSpPr>
          <p:nvPr/>
        </p:nvSpPr>
        <p:spPr bwMode="auto">
          <a:xfrm>
            <a:off x="7620000" y="5018400"/>
            <a:ext cx="107950" cy="10795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91" name="Text Box 316"/>
          <p:cNvSpPr txBox="1">
            <a:spLocks noChangeArrowheads="1"/>
          </p:cNvSpPr>
          <p:nvPr/>
        </p:nvSpPr>
        <p:spPr bwMode="auto">
          <a:xfrm>
            <a:off x="7505700" y="4993200"/>
            <a:ext cx="5429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81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5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600" name="Text Box 3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>
                <a:solidFill>
                  <a:srgbClr val="000000"/>
                </a:solidFill>
              </a:rPr>
              <a:t>We base our plan on the potential distributions.  </a:t>
            </a:r>
            <a:r>
              <a:rPr lang="en-GB" sz="1500" b="1" dirty="0">
                <a:solidFill>
                  <a:srgbClr val="000000"/>
                </a:solidFill>
              </a:rPr>
              <a:t>Having generated a sample</a:t>
            </a:r>
            <a:r>
              <a:rPr lang="en-GB" sz="1500" dirty="0"/>
              <a:t> </a:t>
            </a:r>
            <a:r>
              <a:rPr lang="en-GB" sz="1500" b="1" dirty="0">
                <a:solidFill>
                  <a:srgbClr val="000000"/>
                </a:solidFill>
              </a:rPr>
              <a:t>of </a:t>
            </a:r>
            <a:r>
              <a:rPr lang="en-GB" sz="1500" b="1" i="1" dirty="0">
                <a:solidFill>
                  <a:srgbClr val="000000"/>
                </a:solidFill>
              </a:rPr>
              <a:t>n</a:t>
            </a:r>
            <a:r>
              <a:rPr lang="en-GB" sz="1500" b="1" dirty="0">
                <a:solidFill>
                  <a:srgbClr val="000000"/>
                </a:solidFill>
              </a:rPr>
              <a:t> observations {</a:t>
            </a:r>
            <a:r>
              <a:rPr lang="en-GB" sz="1500" b="1" i="1" dirty="0">
                <a:solidFill>
                  <a:srgbClr val="000000"/>
                </a:solidFill>
              </a:rPr>
              <a:t>X</a:t>
            </a:r>
            <a:r>
              <a:rPr lang="en-GB" sz="1500" b="1" baseline="-25000" dirty="0">
                <a:solidFill>
                  <a:srgbClr val="000000"/>
                </a:solidFill>
              </a:rPr>
              <a:t>1</a:t>
            </a:r>
            <a:r>
              <a:rPr lang="en-GB" sz="1500" b="1" dirty="0">
                <a:solidFill>
                  <a:srgbClr val="000000"/>
                </a:solidFill>
              </a:rPr>
              <a:t>, …, </a:t>
            </a:r>
            <a:r>
              <a:rPr lang="en-GB" sz="1500" b="1" i="1" dirty="0" err="1">
                <a:solidFill>
                  <a:srgbClr val="000000"/>
                </a:solidFill>
              </a:rPr>
              <a:t>X</a:t>
            </a:r>
            <a:r>
              <a:rPr lang="en-GB" sz="1500" b="1" i="1" baseline="-25000" dirty="0" err="1">
                <a:solidFill>
                  <a:srgbClr val="000000"/>
                </a:solidFill>
              </a:rPr>
              <a:t>n</a:t>
            </a:r>
            <a:r>
              <a:rPr lang="en-GB" sz="1500" b="1" dirty="0">
                <a:solidFill>
                  <a:srgbClr val="000000"/>
                </a:solidFill>
              </a:rPr>
              <a:t>}, we plan to use them with a mathematical formula to estimate the unknown population mean </a:t>
            </a:r>
            <a:r>
              <a:rPr lang="en-GB" sz="15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GB" sz="1500" b="1" i="1" baseline="-25000" dirty="0" err="1">
                <a:solidFill>
                  <a:srgbClr val="000000"/>
                </a:solidFill>
              </a:rPr>
              <a:t>X</a:t>
            </a:r>
            <a:r>
              <a:rPr lang="en-GB" sz="1500" b="1" dirty="0" smtClean="0">
                <a:solidFill>
                  <a:srgbClr val="000000"/>
                </a:solidFill>
              </a:rPr>
              <a:t>.</a:t>
            </a:r>
            <a:endParaRPr lang="en-GB" sz="1500" b="1" dirty="0">
              <a:solidFill>
                <a:srgbClr val="000000"/>
              </a:solidFill>
            </a:endParaRPr>
          </a:p>
        </p:txBody>
      </p:sp>
      <p:sp>
        <p:nvSpPr>
          <p:cNvPr id="601" name="Rectangle 600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02" name="Rectangle 601"/>
          <p:cNvSpPr/>
          <p:nvPr/>
        </p:nvSpPr>
        <p:spPr bwMode="auto">
          <a:xfrm>
            <a:off x="0" y="1116001"/>
            <a:ext cx="9144000" cy="2160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03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5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06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07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608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9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0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1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2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3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46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47" name="Line 7"/>
          <p:cNvSpPr>
            <a:spLocks noChangeShapeType="1"/>
          </p:cNvSpPr>
          <p:nvPr/>
        </p:nvSpPr>
        <p:spPr bwMode="auto">
          <a:xfrm>
            <a:off x="2957513" y="2774950"/>
            <a:ext cx="3108325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8" name="Line 8"/>
          <p:cNvSpPr>
            <a:spLocks noChangeShapeType="1"/>
          </p:cNvSpPr>
          <p:nvPr/>
        </p:nvSpPr>
        <p:spPr bwMode="auto">
          <a:xfrm>
            <a:off x="2957513" y="1230313"/>
            <a:ext cx="0" cy="15480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9" name="Text Box 9"/>
          <p:cNvSpPr txBox="1">
            <a:spLocks noChangeArrowheads="1"/>
          </p:cNvSpPr>
          <p:nvPr/>
        </p:nvSpPr>
        <p:spPr bwMode="auto">
          <a:xfrm>
            <a:off x="4391025" y="2724150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50" name="Line 11"/>
          <p:cNvSpPr>
            <a:spLocks noChangeShapeType="1"/>
          </p:cNvSpPr>
          <p:nvPr/>
        </p:nvSpPr>
        <p:spPr bwMode="auto">
          <a:xfrm>
            <a:off x="4594225" y="2773363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51" name="Group 176"/>
          <p:cNvGrpSpPr>
            <a:grpSpLocks/>
          </p:cNvGrpSpPr>
          <p:nvPr/>
        </p:nvGrpSpPr>
        <p:grpSpPr bwMode="auto">
          <a:xfrm>
            <a:off x="3019425" y="1812925"/>
            <a:ext cx="3108325" cy="950913"/>
            <a:chOff x="748" y="1887"/>
            <a:chExt cx="1796" cy="560"/>
          </a:xfrm>
        </p:grpSpPr>
        <p:sp>
          <p:nvSpPr>
            <p:cNvPr id="752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3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4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5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6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7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6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7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8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9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90" name="Text Box 316"/>
          <p:cNvSpPr txBox="1">
            <a:spLocks noChangeArrowheads="1"/>
          </p:cNvSpPr>
          <p:nvPr/>
        </p:nvSpPr>
        <p:spPr bwMode="auto">
          <a:xfrm>
            <a:off x="5762625" y="272415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i="1" dirty="0">
              <a:solidFill>
                <a:schemeClr val="bg1"/>
              </a:solidFill>
            </a:endParaRPr>
          </a:p>
        </p:txBody>
      </p:sp>
      <p:sp>
        <p:nvSpPr>
          <p:cNvPr id="89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92" name="TextBox 891"/>
          <p:cNvSpPr txBox="1"/>
          <p:nvPr/>
        </p:nvSpPr>
        <p:spPr>
          <a:xfrm>
            <a:off x="1201534" y="507600"/>
            <a:ext cx="635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Random variable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1800" b="1" dirty="0" smtClean="0"/>
              <a:t> with unknown population mean </a:t>
            </a:r>
            <a:r>
              <a:rPr lang="en-GB" sz="2400" b="1" i="1" dirty="0" err="1" smtClean="0">
                <a:latin typeface="Symbol" pitchFamily="18" charset="2"/>
              </a:rPr>
              <a:t>m</a:t>
            </a:r>
            <a:r>
              <a:rPr lang="en-GB" sz="2400" b="1" i="1" baseline="-25000" dirty="0" err="1" smtClean="0">
                <a:latin typeface="+mn-lt"/>
              </a:rPr>
              <a:t>X</a:t>
            </a:r>
            <a:endParaRPr lang="en-GB" sz="2400" b="1" i="1" baseline="-25000" dirty="0">
              <a:latin typeface="+mn-lt"/>
            </a:endParaRPr>
          </a:p>
        </p:txBody>
      </p:sp>
      <p:sp>
        <p:nvSpPr>
          <p:cNvPr id="893" name="Text Box 6"/>
          <p:cNvSpPr txBox="1">
            <a:spLocks noChangeArrowheads="1"/>
          </p:cNvSpPr>
          <p:nvPr/>
        </p:nvSpPr>
        <p:spPr bwMode="auto">
          <a:xfrm>
            <a:off x="943200" y="1392238"/>
            <a:ext cx="1888093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function </a:t>
            </a:r>
            <a:r>
              <a:rPr lang="en-US" sz="1600" b="1" dirty="0">
                <a:solidFill>
                  <a:srgbClr val="000000"/>
                </a:solidFill>
              </a:rPr>
              <a:t>of </a:t>
            </a: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894" name="Text Box 6"/>
          <p:cNvSpPr txBox="1">
            <a:spLocks noChangeArrowheads="1"/>
          </p:cNvSpPr>
          <p:nvPr/>
        </p:nvSpPr>
        <p:spPr bwMode="auto">
          <a:xfrm>
            <a:off x="942975" y="1182688"/>
            <a:ext cx="20185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0000"/>
                </a:solidFill>
              </a:rPr>
              <a:t>probability </a:t>
            </a:r>
            <a:r>
              <a:rPr lang="en-US" sz="1600" b="1" dirty="0" smtClean="0">
                <a:solidFill>
                  <a:srgbClr val="000000"/>
                </a:solidFill>
              </a:rPr>
              <a:t>density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895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96" name="Rectangle 895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7" name="TextBox 896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8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99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00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901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902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903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4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5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6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7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8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9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0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1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2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3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4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5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6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7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8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9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0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1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2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3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4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5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6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7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8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9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0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1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2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3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4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5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6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7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8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9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0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1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2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3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4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5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6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7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8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9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0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1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2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3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4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5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6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7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8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9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0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1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2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3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4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5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6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7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8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9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0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1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2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3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4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5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6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7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8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9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0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1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2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3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4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5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6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7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8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9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0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1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2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3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4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5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6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7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8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9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0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1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2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3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4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5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6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7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8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9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0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1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2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3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4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5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6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7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8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9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0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1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2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3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4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5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6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7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8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9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0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1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2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4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5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6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7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8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9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0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41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1042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43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44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045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046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1047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8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9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0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1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2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3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4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5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6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7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8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9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0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1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2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3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4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5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6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7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8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9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0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1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2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3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4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5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6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7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8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9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0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1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2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3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4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5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6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7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8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9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0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1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2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3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4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5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6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7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8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9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0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1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2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3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4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5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6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7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8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9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0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1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2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3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4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5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6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7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8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9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0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1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2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3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4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5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6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7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8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9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0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1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2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3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4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5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6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7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8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9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0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1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2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3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4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5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6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7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8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9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0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1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2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3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4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5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6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7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8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9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0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1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2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3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4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5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6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7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8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9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0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1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2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3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4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5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6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7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8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9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0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1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2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3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4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185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1186" name="Oval 1185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7" name="Oval 1186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8" name="Oval 1187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Rectangle 1191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93" name="Rectangle 1192"/>
          <p:cNvSpPr/>
          <p:nvPr/>
        </p:nvSpPr>
        <p:spPr bwMode="auto">
          <a:xfrm>
            <a:off x="0" y="1116001"/>
            <a:ext cx="9144000" cy="2160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94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95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96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197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198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1199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0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1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2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3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4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5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6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7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8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9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0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1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2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3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4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5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6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7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8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9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0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1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2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3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4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5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6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7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8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9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0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1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2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3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4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5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6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7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8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9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0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1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2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3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4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5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6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7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8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9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0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1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2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3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4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5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6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7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8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9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0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1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2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3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4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5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6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7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8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9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0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1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2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3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4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5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6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7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8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9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0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1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2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3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4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5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6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7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8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9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0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1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2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3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4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5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6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7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8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9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0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1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2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3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4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5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6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7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8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9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0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1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2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3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4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5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6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7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8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9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0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1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2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3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4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5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6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7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8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9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0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1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2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3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4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5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6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337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1338" name="Line 7"/>
          <p:cNvSpPr>
            <a:spLocks noChangeShapeType="1"/>
          </p:cNvSpPr>
          <p:nvPr/>
        </p:nvSpPr>
        <p:spPr bwMode="auto">
          <a:xfrm>
            <a:off x="2957513" y="2774950"/>
            <a:ext cx="3108325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9" name="Line 8"/>
          <p:cNvSpPr>
            <a:spLocks noChangeShapeType="1"/>
          </p:cNvSpPr>
          <p:nvPr/>
        </p:nvSpPr>
        <p:spPr bwMode="auto">
          <a:xfrm>
            <a:off x="2957513" y="1230313"/>
            <a:ext cx="0" cy="15480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40" name="Text Box 9"/>
          <p:cNvSpPr txBox="1">
            <a:spLocks noChangeArrowheads="1"/>
          </p:cNvSpPr>
          <p:nvPr/>
        </p:nvSpPr>
        <p:spPr bwMode="auto">
          <a:xfrm>
            <a:off x="4391025" y="2724150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341" name="Line 11"/>
          <p:cNvSpPr>
            <a:spLocks noChangeShapeType="1"/>
          </p:cNvSpPr>
          <p:nvPr/>
        </p:nvSpPr>
        <p:spPr bwMode="auto">
          <a:xfrm>
            <a:off x="4594225" y="2773363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342" name="Group 176"/>
          <p:cNvGrpSpPr>
            <a:grpSpLocks/>
          </p:cNvGrpSpPr>
          <p:nvPr/>
        </p:nvGrpSpPr>
        <p:grpSpPr bwMode="auto">
          <a:xfrm>
            <a:off x="3019425" y="1812925"/>
            <a:ext cx="3108325" cy="950913"/>
            <a:chOff x="748" y="1887"/>
            <a:chExt cx="1796" cy="560"/>
          </a:xfrm>
        </p:grpSpPr>
        <p:sp>
          <p:nvSpPr>
            <p:cNvPr id="1343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44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45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46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47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48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49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0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1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2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3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4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5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6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7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8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9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0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1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2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3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4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5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6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7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8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9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0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1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2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3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4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5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6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7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8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9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0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1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2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3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4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5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6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7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8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9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0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1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2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3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4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5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6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7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8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9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0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1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2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3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4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5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6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7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8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9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0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1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2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3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4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5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6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7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8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9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0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1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2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3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4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5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6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7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8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9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0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1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2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3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4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5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6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7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8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9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0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1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2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3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4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5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6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7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8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9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0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1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2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3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4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5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6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7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8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9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0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1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2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3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4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5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6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7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8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9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0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1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2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3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4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5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6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7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8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9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80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81" name="Text Box 316"/>
          <p:cNvSpPr txBox="1">
            <a:spLocks noChangeArrowheads="1"/>
          </p:cNvSpPr>
          <p:nvPr/>
        </p:nvSpPr>
        <p:spPr bwMode="auto">
          <a:xfrm>
            <a:off x="5762625" y="272415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i="1" dirty="0">
              <a:solidFill>
                <a:schemeClr val="bg1"/>
              </a:solidFill>
            </a:endParaRPr>
          </a:p>
        </p:txBody>
      </p:sp>
      <p:sp>
        <p:nvSpPr>
          <p:cNvPr id="1482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83" name="TextBox 1482"/>
          <p:cNvSpPr txBox="1"/>
          <p:nvPr/>
        </p:nvSpPr>
        <p:spPr>
          <a:xfrm>
            <a:off x="1201534" y="507600"/>
            <a:ext cx="635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Random variable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1800" b="1" dirty="0" smtClean="0"/>
              <a:t> with unknown population mean </a:t>
            </a:r>
            <a:r>
              <a:rPr lang="en-GB" sz="2400" b="1" i="1" dirty="0" err="1" smtClean="0">
                <a:latin typeface="Symbol" pitchFamily="18" charset="2"/>
              </a:rPr>
              <a:t>m</a:t>
            </a:r>
            <a:r>
              <a:rPr lang="en-GB" sz="2400" b="1" i="1" baseline="-25000" dirty="0" err="1" smtClean="0">
                <a:latin typeface="+mn-lt"/>
              </a:rPr>
              <a:t>X</a:t>
            </a:r>
            <a:endParaRPr lang="en-GB" sz="2400" b="1" i="1" baseline="-25000" dirty="0">
              <a:latin typeface="+mn-lt"/>
            </a:endParaRPr>
          </a:p>
        </p:txBody>
      </p:sp>
      <p:sp>
        <p:nvSpPr>
          <p:cNvPr id="1484" name="Text Box 6"/>
          <p:cNvSpPr txBox="1">
            <a:spLocks noChangeArrowheads="1"/>
          </p:cNvSpPr>
          <p:nvPr/>
        </p:nvSpPr>
        <p:spPr bwMode="auto">
          <a:xfrm>
            <a:off x="943200" y="1392238"/>
            <a:ext cx="1888093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function </a:t>
            </a:r>
            <a:r>
              <a:rPr lang="en-US" sz="1600" b="1" dirty="0">
                <a:solidFill>
                  <a:srgbClr val="000000"/>
                </a:solidFill>
              </a:rPr>
              <a:t>of </a:t>
            </a: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1485" name="Text Box 6"/>
          <p:cNvSpPr txBox="1">
            <a:spLocks noChangeArrowheads="1"/>
          </p:cNvSpPr>
          <p:nvPr/>
        </p:nvSpPr>
        <p:spPr bwMode="auto">
          <a:xfrm>
            <a:off x="942975" y="1182688"/>
            <a:ext cx="20185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0000"/>
                </a:solidFill>
              </a:rPr>
              <a:t>probability </a:t>
            </a:r>
            <a:r>
              <a:rPr lang="en-US" sz="1600" b="1" dirty="0" smtClean="0">
                <a:solidFill>
                  <a:srgbClr val="000000"/>
                </a:solidFill>
              </a:rPr>
              <a:t>density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1486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87" name="Rectangle 1486"/>
          <p:cNvSpPr/>
          <p:nvPr/>
        </p:nvSpPr>
        <p:spPr bwMode="auto">
          <a:xfrm>
            <a:off x="5854971" y="3426600"/>
            <a:ext cx="25668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88" name="TextBox 1487"/>
          <p:cNvSpPr txBox="1"/>
          <p:nvPr/>
        </p:nvSpPr>
        <p:spPr>
          <a:xfrm>
            <a:off x="1201534" y="33528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potential distributions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89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90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91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492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493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1494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95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96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97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98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99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0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1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2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3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4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5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6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7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8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9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0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1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2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3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4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5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6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7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8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9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0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1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2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3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4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5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6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7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8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9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0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1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2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3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4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5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6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7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8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9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40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41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42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43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44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45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46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47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48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49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50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51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52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53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54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55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56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57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58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59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60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61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62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63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64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65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66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67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68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69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70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71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72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73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74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75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76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77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78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79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80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81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82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83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84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85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86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87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88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89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90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91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92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93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94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95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96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97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98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99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00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01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02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03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04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05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06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07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08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09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0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1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2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3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4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5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6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7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8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9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0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1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2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3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4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5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6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7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8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9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30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31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632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1633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34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35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636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637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1638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39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0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1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2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3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4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5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6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7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8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9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0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1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2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3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4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5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6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7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8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9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0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1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2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3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4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5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6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7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8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9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0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1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2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3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4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5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6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7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8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9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0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1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2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3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4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5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6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7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8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9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0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1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2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3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4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5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6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7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8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9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0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1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2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3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4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5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6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7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8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9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0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1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2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3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4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5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6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7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8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9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0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1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2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3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4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5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6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7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8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9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0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1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2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3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4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5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6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7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8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9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0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1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2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3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4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5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6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7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8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9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0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1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2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3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4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5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6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7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8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9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0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1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2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3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4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5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6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7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8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9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70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71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72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73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74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75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776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1777" name="Oval 1776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78" name="Oval 1777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79" name="Oval 1778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600" name="Text Box 3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>
                <a:solidFill>
                  <a:srgbClr val="000000"/>
                </a:solidFill>
              </a:rPr>
              <a:t>This mathematical formula </a:t>
            </a:r>
            <a:r>
              <a:rPr lang="en-GB" sz="1500" b="1" dirty="0">
                <a:solidFill>
                  <a:srgbClr val="000000"/>
                </a:solidFill>
              </a:rPr>
              <a:t>is known as an </a:t>
            </a:r>
            <a:r>
              <a:rPr lang="en-GB" sz="1500" b="1" i="1" dirty="0">
                <a:solidFill>
                  <a:srgbClr val="000000"/>
                </a:solidFill>
              </a:rPr>
              <a:t>estimator</a:t>
            </a:r>
            <a:r>
              <a:rPr lang="en-GB" sz="1500" b="1" dirty="0">
                <a:solidFill>
                  <a:srgbClr val="000000"/>
                </a:solidFill>
              </a:rPr>
              <a:t>.  In this context, the standard (but not only) estimator is the sample </a:t>
            </a:r>
            <a:r>
              <a:rPr lang="en-GB" sz="1500" b="1" dirty="0" smtClean="0">
                <a:solidFill>
                  <a:srgbClr val="000000"/>
                </a:solidFill>
              </a:rPr>
              <a:t>mean.  An </a:t>
            </a:r>
            <a:r>
              <a:rPr lang="en-GB" sz="1500" b="1" dirty="0">
                <a:solidFill>
                  <a:srgbClr val="000000"/>
                </a:solidFill>
              </a:rPr>
              <a:t>estimator is a random variable because it depends on the random quantities</a:t>
            </a:r>
            <a:r>
              <a:rPr lang="en-GB" sz="1500" dirty="0"/>
              <a:t> </a:t>
            </a:r>
            <a:r>
              <a:rPr lang="en-GB" sz="1500" b="1" dirty="0">
                <a:solidFill>
                  <a:srgbClr val="000000"/>
                </a:solidFill>
              </a:rPr>
              <a:t>{</a:t>
            </a:r>
            <a:r>
              <a:rPr lang="en-GB" sz="1500" b="1" i="1" dirty="0">
                <a:solidFill>
                  <a:srgbClr val="000000"/>
                </a:solidFill>
              </a:rPr>
              <a:t>X</a:t>
            </a:r>
            <a:r>
              <a:rPr lang="en-GB" sz="1500" b="1" baseline="-25000" dirty="0">
                <a:solidFill>
                  <a:srgbClr val="000000"/>
                </a:solidFill>
              </a:rPr>
              <a:t>1</a:t>
            </a:r>
            <a:r>
              <a:rPr lang="en-GB" sz="1500" b="1" dirty="0">
                <a:solidFill>
                  <a:srgbClr val="000000"/>
                </a:solidFill>
              </a:rPr>
              <a:t>, …, </a:t>
            </a:r>
            <a:r>
              <a:rPr lang="en-GB" sz="1500" b="1" i="1" dirty="0" err="1">
                <a:solidFill>
                  <a:srgbClr val="000000"/>
                </a:solidFill>
              </a:rPr>
              <a:t>X</a:t>
            </a:r>
            <a:r>
              <a:rPr lang="en-GB" sz="1500" b="1" i="1" baseline="-25000" dirty="0" err="1">
                <a:solidFill>
                  <a:srgbClr val="000000"/>
                </a:solidFill>
              </a:rPr>
              <a:t>n</a:t>
            </a:r>
            <a:r>
              <a:rPr lang="en-GB" sz="1500" b="1" dirty="0" smtClean="0">
                <a:solidFill>
                  <a:srgbClr val="000000"/>
                </a:solidFill>
              </a:rPr>
              <a:t>}.</a:t>
            </a:r>
            <a:endParaRPr lang="en-US" sz="1500" b="1" dirty="0">
              <a:solidFill>
                <a:srgbClr val="000000"/>
              </a:solidFill>
            </a:endParaRPr>
          </a:p>
        </p:txBody>
      </p:sp>
      <p:sp>
        <p:nvSpPr>
          <p:cNvPr id="601" name="Rectangle 5"/>
          <p:cNvSpPr>
            <a:spLocks noChangeArrowheads="1"/>
          </p:cNvSpPr>
          <p:nvPr/>
        </p:nvSpPr>
        <p:spPr bwMode="auto">
          <a:xfrm>
            <a:off x="1647825" y="3906040"/>
            <a:ext cx="4259490" cy="878221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03" name="Rectangle 602"/>
          <p:cNvSpPr/>
          <p:nvPr/>
        </p:nvSpPr>
        <p:spPr bwMode="auto">
          <a:xfrm>
            <a:off x="1691999" y="3949875"/>
            <a:ext cx="4172400" cy="7920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220583"/>
              </p:ext>
            </p:extLst>
          </p:nvPr>
        </p:nvGraphicFramePr>
        <p:xfrm>
          <a:off x="3124200" y="3954463"/>
          <a:ext cx="25908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2" name="Equation" r:id="rId3" imgW="2590800" imgH="723900" progId="Equation.3">
                  <p:embed/>
                </p:oleObj>
              </mc:Choice>
              <mc:Fallback>
                <p:oleObj name="Equation" r:id="rId3" imgW="2590800" imgH="7239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954463"/>
                        <a:ext cx="25908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2" name="Text Box 6"/>
          <p:cNvSpPr txBox="1">
            <a:spLocks noChangeArrowheads="1"/>
          </p:cNvSpPr>
          <p:nvPr/>
        </p:nvSpPr>
        <p:spPr bwMode="auto">
          <a:xfrm>
            <a:off x="1714501" y="4144963"/>
            <a:ext cx="13153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</a:rPr>
              <a:t>Estimator:</a:t>
            </a:r>
            <a:endParaRPr lang="en-US" sz="1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03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Rectangle 603"/>
          <p:cNvSpPr/>
          <p:nvPr/>
        </p:nvSpPr>
        <p:spPr bwMode="auto">
          <a:xfrm>
            <a:off x="0" y="3960001"/>
            <a:ext cx="9144000" cy="1602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05" name="Rectangle 604"/>
          <p:cNvSpPr/>
          <p:nvPr/>
        </p:nvSpPr>
        <p:spPr bwMode="auto">
          <a:xfrm>
            <a:off x="0" y="1116001"/>
            <a:ext cx="9144000" cy="2160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06" name="Line 7"/>
          <p:cNvSpPr>
            <a:spLocks noChangeShapeType="1"/>
          </p:cNvSpPr>
          <p:nvPr/>
        </p:nvSpPr>
        <p:spPr bwMode="auto">
          <a:xfrm>
            <a:off x="509588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7" name="Line 8"/>
          <p:cNvSpPr>
            <a:spLocks noChangeShapeType="1"/>
          </p:cNvSpPr>
          <p:nvPr/>
        </p:nvSpPr>
        <p:spPr bwMode="auto">
          <a:xfrm>
            <a:off x="509588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8" name="Text Box 9"/>
          <p:cNvSpPr txBox="1">
            <a:spLocks noChangeArrowheads="1"/>
          </p:cNvSpPr>
          <p:nvPr/>
        </p:nvSpPr>
        <p:spPr bwMode="auto">
          <a:xfrm>
            <a:off x="1333500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609" name="Line 11"/>
          <p:cNvSpPr>
            <a:spLocks noChangeShapeType="1"/>
          </p:cNvSpPr>
          <p:nvPr/>
        </p:nvSpPr>
        <p:spPr bwMode="auto">
          <a:xfrm>
            <a:off x="1584325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10" name="Group 176"/>
          <p:cNvGrpSpPr>
            <a:grpSpLocks noChangeAspect="1"/>
          </p:cNvGrpSpPr>
          <p:nvPr/>
        </p:nvGrpSpPr>
        <p:grpSpPr bwMode="auto">
          <a:xfrm>
            <a:off x="571508" y="4432313"/>
            <a:ext cx="2020409" cy="618093"/>
            <a:chOff x="748" y="1887"/>
            <a:chExt cx="1796" cy="560"/>
          </a:xfrm>
        </p:grpSpPr>
        <p:sp>
          <p:nvSpPr>
            <p:cNvPr id="611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2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3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4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5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6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7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8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9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0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1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2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3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4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5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6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7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8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9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0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1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2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3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4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5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6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7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8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9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0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1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2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3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4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5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6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7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8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9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0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1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2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3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4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5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6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7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8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9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0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1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2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3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4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5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6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7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8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9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0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1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2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3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4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5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6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7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8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9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0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1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2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3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4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5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6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6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7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8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49" name="Text Box 316"/>
          <p:cNvSpPr txBox="1">
            <a:spLocks noChangeArrowheads="1"/>
          </p:cNvSpPr>
          <p:nvPr/>
        </p:nvSpPr>
        <p:spPr bwMode="auto">
          <a:xfrm>
            <a:off x="2447925" y="5030100"/>
            <a:ext cx="5922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750" name="Line 7"/>
          <p:cNvSpPr>
            <a:spLocks noChangeShapeType="1"/>
          </p:cNvSpPr>
          <p:nvPr/>
        </p:nvSpPr>
        <p:spPr bwMode="auto">
          <a:xfrm>
            <a:off x="2957513" y="2774950"/>
            <a:ext cx="3108325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1" name="Line 8"/>
          <p:cNvSpPr>
            <a:spLocks noChangeShapeType="1"/>
          </p:cNvSpPr>
          <p:nvPr/>
        </p:nvSpPr>
        <p:spPr bwMode="auto">
          <a:xfrm>
            <a:off x="2957513" y="1230313"/>
            <a:ext cx="0" cy="15480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2" name="Text Box 9"/>
          <p:cNvSpPr txBox="1">
            <a:spLocks noChangeArrowheads="1"/>
          </p:cNvSpPr>
          <p:nvPr/>
        </p:nvSpPr>
        <p:spPr bwMode="auto">
          <a:xfrm>
            <a:off x="4391025" y="2724150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53" name="Line 11"/>
          <p:cNvSpPr>
            <a:spLocks noChangeShapeType="1"/>
          </p:cNvSpPr>
          <p:nvPr/>
        </p:nvSpPr>
        <p:spPr bwMode="auto">
          <a:xfrm>
            <a:off x="4594225" y="2773363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54" name="Group 176"/>
          <p:cNvGrpSpPr>
            <a:grpSpLocks/>
          </p:cNvGrpSpPr>
          <p:nvPr/>
        </p:nvGrpSpPr>
        <p:grpSpPr bwMode="auto">
          <a:xfrm>
            <a:off x="3019425" y="1812925"/>
            <a:ext cx="3108325" cy="950913"/>
            <a:chOff x="748" y="1887"/>
            <a:chExt cx="1796" cy="560"/>
          </a:xfrm>
        </p:grpSpPr>
        <p:sp>
          <p:nvSpPr>
            <p:cNvPr id="755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6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7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8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9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0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1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2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3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4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5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6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7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8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9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0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1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2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3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4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5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6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7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8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9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0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1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2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3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4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5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6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7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8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9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0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1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2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3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4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5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6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7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2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3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4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5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6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7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8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9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0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1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2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3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4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5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6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7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8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9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0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1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2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3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4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5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6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7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8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9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0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1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2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3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4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5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6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7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8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9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0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1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2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3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4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5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6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7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8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9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0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1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2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3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4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5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6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7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8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9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0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1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2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3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4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5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6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7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8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9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0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1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2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3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4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5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6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7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8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9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0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1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2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3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4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5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6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7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8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9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0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1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2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93" name="Text Box 316"/>
          <p:cNvSpPr txBox="1">
            <a:spLocks noChangeArrowheads="1"/>
          </p:cNvSpPr>
          <p:nvPr/>
        </p:nvSpPr>
        <p:spPr bwMode="auto">
          <a:xfrm>
            <a:off x="5762625" y="272415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i="1" dirty="0">
              <a:solidFill>
                <a:schemeClr val="bg1"/>
              </a:solidFill>
            </a:endParaRPr>
          </a:p>
        </p:txBody>
      </p:sp>
      <p:sp>
        <p:nvSpPr>
          <p:cNvPr id="894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95" name="TextBox 894"/>
          <p:cNvSpPr txBox="1"/>
          <p:nvPr/>
        </p:nvSpPr>
        <p:spPr>
          <a:xfrm>
            <a:off x="1201534" y="507600"/>
            <a:ext cx="635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Random variable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1800" b="1" dirty="0" smtClean="0"/>
              <a:t> with unknown population mean </a:t>
            </a:r>
            <a:r>
              <a:rPr lang="en-GB" sz="2400" b="1" i="1" dirty="0" err="1" smtClean="0">
                <a:latin typeface="Symbol" pitchFamily="18" charset="2"/>
              </a:rPr>
              <a:t>m</a:t>
            </a:r>
            <a:r>
              <a:rPr lang="en-GB" sz="2400" b="1" i="1" baseline="-25000" dirty="0" err="1" smtClean="0">
                <a:latin typeface="+mn-lt"/>
              </a:rPr>
              <a:t>X</a:t>
            </a:r>
            <a:endParaRPr lang="en-GB" sz="2400" b="1" i="1" baseline="-25000" dirty="0">
              <a:latin typeface="+mn-lt"/>
            </a:endParaRPr>
          </a:p>
        </p:txBody>
      </p:sp>
      <p:sp>
        <p:nvSpPr>
          <p:cNvPr id="896" name="Text Box 6"/>
          <p:cNvSpPr txBox="1">
            <a:spLocks noChangeArrowheads="1"/>
          </p:cNvSpPr>
          <p:nvPr/>
        </p:nvSpPr>
        <p:spPr bwMode="auto">
          <a:xfrm>
            <a:off x="943200" y="1392238"/>
            <a:ext cx="1888093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function </a:t>
            </a:r>
            <a:r>
              <a:rPr lang="en-US" sz="1600" b="1" dirty="0">
                <a:solidFill>
                  <a:srgbClr val="000000"/>
                </a:solidFill>
              </a:rPr>
              <a:t>of </a:t>
            </a:r>
            <a:r>
              <a:rPr lang="en-US" sz="21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897" name="Text Box 6"/>
          <p:cNvSpPr txBox="1">
            <a:spLocks noChangeArrowheads="1"/>
          </p:cNvSpPr>
          <p:nvPr/>
        </p:nvSpPr>
        <p:spPr bwMode="auto">
          <a:xfrm>
            <a:off x="942975" y="1182688"/>
            <a:ext cx="20185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0000"/>
                </a:solidFill>
              </a:rPr>
              <a:t>probability </a:t>
            </a:r>
            <a:r>
              <a:rPr lang="en-US" sz="1600" b="1" dirty="0" smtClean="0">
                <a:solidFill>
                  <a:srgbClr val="000000"/>
                </a:solidFill>
              </a:rPr>
              <a:t>density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898" name="Rectangle 16"/>
          <p:cNvSpPr>
            <a:spLocks noChangeArrowheads="1"/>
          </p:cNvSpPr>
          <p:nvPr/>
        </p:nvSpPr>
        <p:spPr bwMode="auto">
          <a:xfrm>
            <a:off x="0" y="3384550"/>
            <a:ext cx="9144000" cy="46801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99" name="Line 7"/>
          <p:cNvSpPr>
            <a:spLocks noChangeShapeType="1"/>
          </p:cNvSpPr>
          <p:nvPr/>
        </p:nvSpPr>
        <p:spPr bwMode="auto">
          <a:xfrm>
            <a:off x="30527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00" name="Line 8"/>
          <p:cNvSpPr>
            <a:spLocks noChangeShapeType="1"/>
          </p:cNvSpPr>
          <p:nvPr/>
        </p:nvSpPr>
        <p:spPr bwMode="auto">
          <a:xfrm>
            <a:off x="30527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01" name="Text Box 9"/>
          <p:cNvSpPr txBox="1">
            <a:spLocks noChangeArrowheads="1"/>
          </p:cNvSpPr>
          <p:nvPr/>
        </p:nvSpPr>
        <p:spPr bwMode="auto">
          <a:xfrm>
            <a:off x="38766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902" name="Line 11"/>
          <p:cNvSpPr>
            <a:spLocks noChangeShapeType="1"/>
          </p:cNvSpPr>
          <p:nvPr/>
        </p:nvSpPr>
        <p:spPr bwMode="auto">
          <a:xfrm>
            <a:off x="41275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903" name="Group 176"/>
          <p:cNvGrpSpPr>
            <a:grpSpLocks noChangeAspect="1"/>
          </p:cNvGrpSpPr>
          <p:nvPr/>
        </p:nvGrpSpPr>
        <p:grpSpPr bwMode="auto">
          <a:xfrm>
            <a:off x="3114683" y="4432313"/>
            <a:ext cx="2020409" cy="618093"/>
            <a:chOff x="748" y="1887"/>
            <a:chExt cx="1796" cy="560"/>
          </a:xfrm>
        </p:grpSpPr>
        <p:sp>
          <p:nvSpPr>
            <p:cNvPr id="904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5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6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7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8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9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0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1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2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3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4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5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6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7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8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9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0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1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2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3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4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5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6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7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8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9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0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1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2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3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4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5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6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7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8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9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0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1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2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3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4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5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6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7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8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9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0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1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2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3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4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5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6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7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8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9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0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1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2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3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4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5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6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7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8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9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0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1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2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3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4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5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6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7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8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9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0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1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2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3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4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5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6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7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8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9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0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1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2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3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4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5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6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7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8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9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0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1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2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3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4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5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6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7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8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9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0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1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2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3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4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5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6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7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8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9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0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1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2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3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4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5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6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7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8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9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0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1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2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4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5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6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7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8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9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0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1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42" name="Text Box 316"/>
          <p:cNvSpPr txBox="1">
            <a:spLocks noChangeArrowheads="1"/>
          </p:cNvSpPr>
          <p:nvPr/>
        </p:nvSpPr>
        <p:spPr bwMode="auto">
          <a:xfrm>
            <a:off x="4991099" y="5030100"/>
            <a:ext cx="60792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1043" name="Line 7"/>
          <p:cNvSpPr>
            <a:spLocks noChangeShapeType="1"/>
          </p:cNvSpPr>
          <p:nvPr/>
        </p:nvSpPr>
        <p:spPr bwMode="auto">
          <a:xfrm>
            <a:off x="6291263" y="5070475"/>
            <a:ext cx="234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44" name="Line 8"/>
          <p:cNvSpPr>
            <a:spLocks noChangeShapeType="1"/>
          </p:cNvSpPr>
          <p:nvPr/>
        </p:nvSpPr>
        <p:spPr bwMode="auto">
          <a:xfrm>
            <a:off x="6291263" y="4074075"/>
            <a:ext cx="0" cy="1008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45" name="Text Box 9"/>
          <p:cNvSpPr txBox="1">
            <a:spLocks noChangeArrowheads="1"/>
          </p:cNvSpPr>
          <p:nvPr/>
        </p:nvSpPr>
        <p:spPr bwMode="auto">
          <a:xfrm>
            <a:off x="7115175" y="50196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1046" name="Line 11"/>
          <p:cNvSpPr>
            <a:spLocks noChangeShapeType="1"/>
          </p:cNvSpPr>
          <p:nvPr/>
        </p:nvSpPr>
        <p:spPr bwMode="auto">
          <a:xfrm>
            <a:off x="7366000" y="506888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1047" name="Group 176"/>
          <p:cNvGrpSpPr>
            <a:grpSpLocks noChangeAspect="1"/>
          </p:cNvGrpSpPr>
          <p:nvPr/>
        </p:nvGrpSpPr>
        <p:grpSpPr bwMode="auto">
          <a:xfrm>
            <a:off x="6353183" y="4432313"/>
            <a:ext cx="2020409" cy="618093"/>
            <a:chOff x="748" y="1887"/>
            <a:chExt cx="1796" cy="560"/>
          </a:xfrm>
        </p:grpSpPr>
        <p:sp>
          <p:nvSpPr>
            <p:cNvPr id="1048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9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0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1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2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3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4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5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6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7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8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9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0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1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2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3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4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5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6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7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8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9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0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1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2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3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4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5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6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7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8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9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0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1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2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3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4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5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6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7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8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9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0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1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2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3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4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5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6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7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8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9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0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1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2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3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4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5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6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7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8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9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0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1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2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3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4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5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6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7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8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9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0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1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2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3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4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5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6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7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8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9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0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1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2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3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4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5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6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7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8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9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0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1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2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3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4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5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6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7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8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9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0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1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2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3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4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5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6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7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8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9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0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1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2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3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4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5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6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7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8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9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0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1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2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3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4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5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6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7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8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9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0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1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2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3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4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5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186" name="Text Box 316"/>
          <p:cNvSpPr txBox="1">
            <a:spLocks noChangeArrowheads="1"/>
          </p:cNvSpPr>
          <p:nvPr/>
        </p:nvSpPr>
        <p:spPr bwMode="auto">
          <a:xfrm>
            <a:off x="8229599" y="5030100"/>
            <a:ext cx="60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1187" name="Oval 1186"/>
          <p:cNvSpPr>
            <a:spLocks noChangeAspect="1"/>
          </p:cNvSpPr>
          <p:nvPr/>
        </p:nvSpPr>
        <p:spPr bwMode="auto">
          <a:xfrm>
            <a:off x="5700267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8" name="Oval 1187"/>
          <p:cNvSpPr>
            <a:spLocks noChangeAspect="1"/>
          </p:cNvSpPr>
          <p:nvPr/>
        </p:nvSpPr>
        <p:spPr bwMode="auto">
          <a:xfrm>
            <a:off x="5914800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9" name="Rectangle 1188"/>
          <p:cNvSpPr/>
          <p:nvPr/>
        </p:nvSpPr>
        <p:spPr bwMode="auto">
          <a:xfrm>
            <a:off x="6435996" y="3427200"/>
            <a:ext cx="1278000" cy="3816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0" name="Oval 1189"/>
          <p:cNvSpPr>
            <a:spLocks noChangeAspect="1"/>
          </p:cNvSpPr>
          <p:nvPr/>
        </p:nvSpPr>
        <p:spPr bwMode="auto">
          <a:xfrm>
            <a:off x="5805042" y="5023168"/>
            <a:ext cx="61200" cy="61200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1" name="TextBox 1190"/>
          <p:cNvSpPr txBox="1"/>
          <p:nvPr/>
        </p:nvSpPr>
        <p:spPr>
          <a:xfrm>
            <a:off x="1201534" y="3351600"/>
            <a:ext cx="732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Actual sample of </a:t>
            </a:r>
            <a:r>
              <a:rPr lang="en-GB" sz="2400" b="1" i="1" dirty="0" smtClean="0">
                <a:latin typeface="+mn-lt"/>
              </a:rPr>
              <a:t>n</a:t>
            </a:r>
            <a:r>
              <a:rPr lang="en-GB" sz="1800" b="1" dirty="0" smtClean="0"/>
              <a:t> observations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1</a:t>
            </a:r>
            <a:r>
              <a:rPr lang="en-GB" sz="2400" b="1" dirty="0" smtClean="0">
                <a:latin typeface="+mn-lt"/>
              </a:rPr>
              <a:t>, </a:t>
            </a:r>
            <a:r>
              <a:rPr lang="en-GB" sz="2400" b="1" i="1" dirty="0" smtClean="0">
                <a:latin typeface="+mn-lt"/>
              </a:rPr>
              <a:t>x</a:t>
            </a:r>
            <a:r>
              <a:rPr lang="en-GB" sz="2400" b="1" baseline="-25000" dirty="0" smtClean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, ..., </a:t>
            </a:r>
            <a:r>
              <a:rPr lang="en-GB" sz="2400" b="1" i="1" dirty="0" err="1" smtClean="0">
                <a:latin typeface="+mn-lt"/>
              </a:rPr>
              <a:t>x</a:t>
            </a:r>
            <a:r>
              <a:rPr lang="en-GB" sz="2400" b="1" i="1" baseline="-25000" dirty="0" err="1" smtClean="0">
                <a:latin typeface="+mn-lt"/>
              </a:rPr>
              <a:t>n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: realization</a:t>
            </a:r>
            <a:endParaRPr lang="en-GB" sz="1800" b="1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92" name="Oval 33"/>
          <p:cNvSpPr>
            <a:spLocks noChangeAspect="1" noChangeArrowheads="1"/>
          </p:cNvSpPr>
          <p:nvPr/>
        </p:nvSpPr>
        <p:spPr bwMode="auto">
          <a:xfrm>
            <a:off x="2028825" y="5018400"/>
            <a:ext cx="107950" cy="10795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93" name="Text Box 316"/>
          <p:cNvSpPr txBox="1">
            <a:spLocks noChangeArrowheads="1"/>
          </p:cNvSpPr>
          <p:nvPr/>
        </p:nvSpPr>
        <p:spPr bwMode="auto">
          <a:xfrm>
            <a:off x="1905000" y="4992000"/>
            <a:ext cx="4953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1194" name="Oval 33"/>
          <p:cNvSpPr>
            <a:spLocks noChangeAspect="1" noChangeArrowheads="1"/>
          </p:cNvSpPr>
          <p:nvPr/>
        </p:nvSpPr>
        <p:spPr bwMode="auto">
          <a:xfrm>
            <a:off x="3771900" y="5018400"/>
            <a:ext cx="107950" cy="10795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95" name="Text Box 316"/>
          <p:cNvSpPr txBox="1">
            <a:spLocks noChangeArrowheads="1"/>
          </p:cNvSpPr>
          <p:nvPr/>
        </p:nvSpPr>
        <p:spPr bwMode="auto">
          <a:xfrm>
            <a:off x="3600450" y="4992000"/>
            <a:ext cx="466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baseline="-25000" dirty="0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1500" b="1" baseline="-25000" dirty="0">
              <a:solidFill>
                <a:schemeClr val="bg1"/>
              </a:solidFill>
            </a:endParaRPr>
          </a:p>
        </p:txBody>
      </p:sp>
      <p:sp>
        <p:nvSpPr>
          <p:cNvPr id="1204" name="Oval 33"/>
          <p:cNvSpPr>
            <a:spLocks noChangeAspect="1" noChangeArrowheads="1"/>
          </p:cNvSpPr>
          <p:nvPr/>
        </p:nvSpPr>
        <p:spPr bwMode="auto">
          <a:xfrm>
            <a:off x="7620000" y="5018400"/>
            <a:ext cx="107950" cy="10795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05" name="Text Box 316"/>
          <p:cNvSpPr txBox="1">
            <a:spLocks noChangeArrowheads="1"/>
          </p:cNvSpPr>
          <p:nvPr/>
        </p:nvSpPr>
        <p:spPr bwMode="auto">
          <a:xfrm>
            <a:off x="7505700" y="4993200"/>
            <a:ext cx="5429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sz="2400" b="1" i="1" baseline="-25000" dirty="0" err="1" smtClean="0">
                <a:solidFill>
                  <a:srgbClr val="000000"/>
                </a:solidFill>
                <a:latin typeface="Times New Roman" pitchFamily="18" charset="0"/>
              </a:rPr>
              <a:t>n</a:t>
            </a:r>
            <a:endParaRPr lang="en-US" sz="1500" b="1" i="1" baseline="-25000" dirty="0">
              <a:solidFill>
                <a:schemeClr val="bg1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7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  <p:sp>
        <p:nvSpPr>
          <p:cNvPr id="1196" name="Rectangle 5"/>
          <p:cNvSpPr>
            <a:spLocks noChangeArrowheads="1"/>
          </p:cNvSpPr>
          <p:nvPr/>
        </p:nvSpPr>
        <p:spPr bwMode="auto">
          <a:xfrm>
            <a:off x="1647825" y="3906040"/>
            <a:ext cx="4259490" cy="878221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97" name="Rectangle 1196"/>
          <p:cNvSpPr/>
          <p:nvPr/>
        </p:nvSpPr>
        <p:spPr bwMode="auto">
          <a:xfrm>
            <a:off x="1692000" y="3949875"/>
            <a:ext cx="4172400" cy="7920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198" name="Object 11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622911"/>
              </p:ext>
            </p:extLst>
          </p:nvPr>
        </p:nvGraphicFramePr>
        <p:xfrm>
          <a:off x="3203575" y="3954463"/>
          <a:ext cx="23749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5" name="Equation" r:id="rId3" imgW="2374560" imgH="723600" progId="Equation.3">
                  <p:embed/>
                </p:oleObj>
              </mc:Choice>
              <mc:Fallback>
                <p:oleObj name="Equation" r:id="rId3" imgW="2374560" imgH="72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954463"/>
                        <a:ext cx="23749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9" name="Text Box 6"/>
          <p:cNvSpPr txBox="1">
            <a:spLocks noChangeArrowheads="1"/>
          </p:cNvSpPr>
          <p:nvPr/>
        </p:nvSpPr>
        <p:spPr bwMode="auto">
          <a:xfrm>
            <a:off x="1876426" y="4144963"/>
            <a:ext cx="13153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</a:rPr>
              <a:t>Estimate:</a:t>
            </a:r>
            <a:endParaRPr lang="en-US" sz="1800" b="1" dirty="0">
              <a:solidFill>
                <a:srgbClr val="000000"/>
              </a:solidFill>
            </a:endParaRPr>
          </a:p>
        </p:txBody>
      </p:sp>
      <p:sp>
        <p:nvSpPr>
          <p:cNvPr id="1200" name="Text Box 3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>
                <a:solidFill>
                  <a:srgbClr val="000000"/>
                </a:solidFill>
              </a:rPr>
              <a:t>The </a:t>
            </a:r>
            <a:r>
              <a:rPr lang="en-GB" sz="1500" b="1" dirty="0">
                <a:solidFill>
                  <a:srgbClr val="000000"/>
                </a:solidFill>
              </a:rPr>
              <a:t>actual number that we obtain, given the realization {</a:t>
            </a:r>
            <a:r>
              <a:rPr lang="en-GB" sz="1500" b="1" i="1" dirty="0">
                <a:solidFill>
                  <a:srgbClr val="000000"/>
                </a:solidFill>
              </a:rPr>
              <a:t>x</a:t>
            </a:r>
            <a:r>
              <a:rPr lang="en-GB" sz="1500" b="1" baseline="-25000" dirty="0">
                <a:solidFill>
                  <a:srgbClr val="000000"/>
                </a:solidFill>
              </a:rPr>
              <a:t>1</a:t>
            </a:r>
            <a:r>
              <a:rPr lang="en-GB" sz="1500" b="1" dirty="0">
                <a:solidFill>
                  <a:srgbClr val="000000"/>
                </a:solidFill>
              </a:rPr>
              <a:t>, …, </a:t>
            </a:r>
            <a:r>
              <a:rPr lang="en-GB" sz="1500" b="1" i="1" dirty="0" err="1">
                <a:solidFill>
                  <a:srgbClr val="000000"/>
                </a:solidFill>
              </a:rPr>
              <a:t>x</a:t>
            </a:r>
            <a:r>
              <a:rPr lang="en-GB" sz="1500" b="1" i="1" baseline="-25000" dirty="0" err="1">
                <a:solidFill>
                  <a:srgbClr val="000000"/>
                </a:solidFill>
              </a:rPr>
              <a:t>n</a:t>
            </a:r>
            <a:r>
              <a:rPr lang="en-GB" sz="1500" b="1" dirty="0">
                <a:solidFill>
                  <a:srgbClr val="000000"/>
                </a:solidFill>
              </a:rPr>
              <a:t>}, is known as our </a:t>
            </a:r>
            <a:r>
              <a:rPr lang="en-GB" sz="1500" b="1" i="1" dirty="0">
                <a:solidFill>
                  <a:srgbClr val="000000"/>
                </a:solidFill>
              </a:rPr>
              <a:t>estimate</a:t>
            </a:r>
            <a:r>
              <a:rPr lang="en-GB" sz="1500" b="1" dirty="0">
                <a:solidFill>
                  <a:srgbClr val="000000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endParaRPr lang="en-US" sz="15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Rectangle 328"/>
          <p:cNvSpPr/>
          <p:nvPr/>
        </p:nvSpPr>
        <p:spPr bwMode="auto">
          <a:xfrm>
            <a:off x="409576" y="925200"/>
            <a:ext cx="8323200" cy="4363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8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733425" y="1125538"/>
            <a:ext cx="2436813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</a:rPr>
              <a:t>probability density</a:t>
            </a:r>
          </a:p>
          <a:p>
            <a:r>
              <a:rPr lang="en-US" sz="1800" b="1" dirty="0">
                <a:solidFill>
                  <a:srgbClr val="000000"/>
                </a:solidFill>
              </a:rPr>
              <a:t>function of </a:t>
            </a: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79879" name="Line 7"/>
          <p:cNvSpPr>
            <a:spLocks noChangeShapeType="1"/>
          </p:cNvSpPr>
          <p:nvPr/>
        </p:nvSpPr>
        <p:spPr bwMode="auto">
          <a:xfrm>
            <a:off x="1204913" y="4594225"/>
            <a:ext cx="31083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9880" name="Line 8"/>
          <p:cNvSpPr>
            <a:spLocks noChangeShapeType="1"/>
          </p:cNvSpPr>
          <p:nvPr/>
        </p:nvSpPr>
        <p:spPr bwMode="auto">
          <a:xfrm>
            <a:off x="1204913" y="2078038"/>
            <a:ext cx="0" cy="25146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2638425" y="46005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7972425" y="4600575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i="1" dirty="0">
              <a:solidFill>
                <a:schemeClr val="bg1"/>
              </a:solidFill>
            </a:endParaRPr>
          </a:p>
        </p:txBody>
      </p:sp>
      <p:sp>
        <p:nvSpPr>
          <p:cNvPr id="79883" name="Line 11"/>
          <p:cNvSpPr>
            <a:spLocks noChangeShapeType="1"/>
          </p:cNvSpPr>
          <p:nvPr/>
        </p:nvSpPr>
        <p:spPr bwMode="auto">
          <a:xfrm>
            <a:off x="2841625" y="459263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9884" name="Line 12"/>
          <p:cNvSpPr>
            <a:spLocks noChangeShapeType="1"/>
          </p:cNvSpPr>
          <p:nvPr/>
        </p:nvSpPr>
        <p:spPr bwMode="auto">
          <a:xfrm>
            <a:off x="6789738" y="4592638"/>
            <a:ext cx="0" cy="63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9885" name="Line 13"/>
          <p:cNvSpPr>
            <a:spLocks noChangeShapeType="1"/>
          </p:cNvSpPr>
          <p:nvPr/>
        </p:nvSpPr>
        <p:spPr bwMode="auto">
          <a:xfrm>
            <a:off x="5153025" y="2079625"/>
            <a:ext cx="0" cy="25146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9886" name="Line 14"/>
          <p:cNvSpPr>
            <a:spLocks noChangeShapeType="1"/>
          </p:cNvSpPr>
          <p:nvPr/>
        </p:nvSpPr>
        <p:spPr bwMode="auto">
          <a:xfrm>
            <a:off x="5154613" y="4594225"/>
            <a:ext cx="31083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79887" name="Group 15"/>
          <p:cNvGrpSpPr>
            <a:grpSpLocks/>
          </p:cNvGrpSpPr>
          <p:nvPr/>
        </p:nvGrpSpPr>
        <p:grpSpPr bwMode="auto">
          <a:xfrm>
            <a:off x="6232525" y="1933575"/>
            <a:ext cx="1106488" cy="2660650"/>
            <a:chOff x="604" y="1887"/>
            <a:chExt cx="2084" cy="561"/>
          </a:xfrm>
        </p:grpSpPr>
        <p:sp>
          <p:nvSpPr>
            <p:cNvPr id="79888" name="Line 16"/>
            <p:cNvSpPr>
              <a:spLocks noChangeShapeType="1"/>
            </p:cNvSpPr>
            <p:nvPr/>
          </p:nvSpPr>
          <p:spPr bwMode="auto">
            <a:xfrm>
              <a:off x="604" y="244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89" name="Freeform 17"/>
            <p:cNvSpPr>
              <a:spLocks/>
            </p:cNvSpPr>
            <p:nvPr/>
          </p:nvSpPr>
          <p:spPr bwMode="auto">
            <a:xfrm>
              <a:off x="616" y="2448"/>
              <a:ext cx="14" cy="0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90" name="Freeform 18"/>
            <p:cNvSpPr>
              <a:spLocks/>
            </p:cNvSpPr>
            <p:nvPr/>
          </p:nvSpPr>
          <p:spPr bwMode="auto">
            <a:xfrm>
              <a:off x="642" y="2448"/>
              <a:ext cx="15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91" name="Line 19"/>
            <p:cNvSpPr>
              <a:spLocks noChangeShapeType="1"/>
            </p:cNvSpPr>
            <p:nvPr/>
          </p:nvSpPr>
          <p:spPr bwMode="auto">
            <a:xfrm>
              <a:off x="657" y="244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92" name="Freeform 20"/>
            <p:cNvSpPr>
              <a:spLocks/>
            </p:cNvSpPr>
            <p:nvPr/>
          </p:nvSpPr>
          <p:spPr bwMode="auto">
            <a:xfrm>
              <a:off x="669" y="2447"/>
              <a:ext cx="14" cy="1"/>
            </a:xfrm>
            <a:custGeom>
              <a:avLst/>
              <a:gdLst>
                <a:gd name="T0" fmla="*/ 0 w 29"/>
                <a:gd name="T1" fmla="*/ 4 h 4"/>
                <a:gd name="T2" fmla="*/ 14 w 29"/>
                <a:gd name="T3" fmla="*/ 0 h 4"/>
                <a:gd name="T4" fmla="*/ 29 w 29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4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93" name="Line 21"/>
            <p:cNvSpPr>
              <a:spLocks noChangeShapeType="1"/>
            </p:cNvSpPr>
            <p:nvPr/>
          </p:nvSpPr>
          <p:spPr bwMode="auto">
            <a:xfrm>
              <a:off x="683" y="24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94" name="Line 22"/>
            <p:cNvSpPr>
              <a:spLocks noChangeShapeType="1"/>
            </p:cNvSpPr>
            <p:nvPr/>
          </p:nvSpPr>
          <p:spPr bwMode="auto">
            <a:xfrm>
              <a:off x="695" y="24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95" name="Freeform 23"/>
            <p:cNvSpPr>
              <a:spLocks/>
            </p:cNvSpPr>
            <p:nvPr/>
          </p:nvSpPr>
          <p:spPr bwMode="auto">
            <a:xfrm>
              <a:off x="707" y="2447"/>
              <a:ext cx="15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96" name="Line 24"/>
            <p:cNvSpPr>
              <a:spLocks noChangeShapeType="1"/>
            </p:cNvSpPr>
            <p:nvPr/>
          </p:nvSpPr>
          <p:spPr bwMode="auto">
            <a:xfrm>
              <a:off x="722" y="24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97" name="Freeform 25"/>
            <p:cNvSpPr>
              <a:spLocks/>
            </p:cNvSpPr>
            <p:nvPr/>
          </p:nvSpPr>
          <p:spPr bwMode="auto">
            <a:xfrm>
              <a:off x="734" y="2447"/>
              <a:ext cx="14" cy="0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98" name="Freeform 26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899" name="Line 27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00" name="Freeform 28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01" name="Line 29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02" name="Freeform 30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03" name="Line 31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04" name="Freeform 32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05" name="Line 33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06" name="Line 34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07" name="Freeform 35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08" name="Line 36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09" name="Freeform 37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10" name="Line 38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11" name="Line 39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12" name="Freeform 40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13" name="Line 41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14" name="Freeform 42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15" name="Line 43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16" name="Freeform 44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17" name="Line 45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18" name="Line 46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19" name="Freeform 47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20" name="Line 48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21" name="Freeform 49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22" name="Line 50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23" name="Line 51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24" name="Freeform 52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25" name="Line 53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26" name="Freeform 54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27" name="Line 55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28" name="Freeform 56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29" name="Line 57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30" name="Line 58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31" name="Freeform 59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32" name="Line 60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33" name="Freeform 61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34" name="Line 62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35" name="Freeform 63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36" name="Line 64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37" name="Line 65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38" name="Freeform 66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39" name="Line 67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40" name="Freeform 68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41" name="Line 69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42" name="Line 70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43" name="Freeform 71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44" name="Freeform 72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45" name="Freeform 73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46" name="Line 74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47" name="Freeform 75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48" name="Line 76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49" name="Line 77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50" name="Freeform 78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51" name="Line 79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52" name="Freeform 80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53" name="Line 81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54" name="Line 82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55" name="Freeform 83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56" name="Line 84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57" name="Freeform 85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58" name="Freeform 86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59" name="Freeform 87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60" name="Freeform 88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61" name="Freeform 89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62" name="Freeform 90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63" name="Line 91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64" name="Freeform 92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65" name="Freeform 93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66" name="Freeform 94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67" name="Freeform 95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68" name="Freeform 96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69" name="Freeform 97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70" name="Line 98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71" name="Freeform 99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72" name="Freeform 100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73" name="Freeform 101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74" name="Freeform 102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75" name="Freeform 103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76" name="Freeform 104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77" name="Line 105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78" name="Freeform 106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79" name="Line 107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80" name="Line 108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81" name="Freeform 109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82" name="Line 110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83" name="Freeform 111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84" name="Line 112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85" name="Line 113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86" name="Freeform 114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87" name="Line 115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88" name="Freeform 116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89" name="Freeform 117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90" name="Freeform 118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91" name="Line 119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92" name="Line 120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93" name="Freeform 121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94" name="Line 122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95" name="Freeform 123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96" name="Line 124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97" name="Line 125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98" name="Freeform 126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999" name="Line 127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00" name="Freeform 128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01" name="Line 129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02" name="Freeform 130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03" name="Line 131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04" name="Line 132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05" name="Freeform 133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06" name="Line 134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07" name="Freeform 135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08" name="Line 136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09" name="Freeform 137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10" name="Line 138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11" name="Line 139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12" name="Freeform 140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13" name="Line 141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14" name="Freeform 142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15" name="Line 143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16" name="Line 144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17" name="Freeform 145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18" name="Line 146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19" name="Freeform 147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20" name="Line 148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21" name="Freeform 149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22" name="Line 150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23" name="Line 151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24" name="Freeform 152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25" name="Line 153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26" name="Freeform 154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27" name="Line 155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28" name="Line 156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29" name="Freeform 157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30" name="Line 158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31" name="Freeform 159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32" name="Line 160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33" name="Freeform 161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34" name="Line 162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35" name="Freeform 163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36" name="Freeform 164"/>
            <p:cNvSpPr>
              <a:spLocks/>
            </p:cNvSpPr>
            <p:nvPr/>
          </p:nvSpPr>
          <p:spPr bwMode="auto">
            <a:xfrm>
              <a:off x="2544" y="2447"/>
              <a:ext cx="14" cy="0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37" name="Line 165"/>
            <p:cNvSpPr>
              <a:spLocks noChangeShapeType="1"/>
            </p:cNvSpPr>
            <p:nvPr/>
          </p:nvSpPr>
          <p:spPr bwMode="auto">
            <a:xfrm>
              <a:off x="2558" y="24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38" name="Freeform 166"/>
            <p:cNvSpPr>
              <a:spLocks/>
            </p:cNvSpPr>
            <p:nvPr/>
          </p:nvSpPr>
          <p:spPr bwMode="auto">
            <a:xfrm>
              <a:off x="2570" y="2447"/>
              <a:ext cx="15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39" name="Line 167"/>
            <p:cNvSpPr>
              <a:spLocks noChangeShapeType="1"/>
            </p:cNvSpPr>
            <p:nvPr/>
          </p:nvSpPr>
          <p:spPr bwMode="auto">
            <a:xfrm>
              <a:off x="2585" y="24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40" name="Line 168"/>
            <p:cNvSpPr>
              <a:spLocks noChangeShapeType="1"/>
            </p:cNvSpPr>
            <p:nvPr/>
          </p:nvSpPr>
          <p:spPr bwMode="auto">
            <a:xfrm>
              <a:off x="2597" y="2447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41" name="Freeform 169"/>
            <p:cNvSpPr>
              <a:spLocks/>
            </p:cNvSpPr>
            <p:nvPr/>
          </p:nvSpPr>
          <p:spPr bwMode="auto">
            <a:xfrm>
              <a:off x="2609" y="2447"/>
              <a:ext cx="14" cy="1"/>
            </a:xfrm>
            <a:custGeom>
              <a:avLst/>
              <a:gdLst>
                <a:gd name="T0" fmla="*/ 0 w 29"/>
                <a:gd name="T1" fmla="*/ 0 h 4"/>
                <a:gd name="T2" fmla="*/ 15 w 29"/>
                <a:gd name="T3" fmla="*/ 0 h 4"/>
                <a:gd name="T4" fmla="*/ 29 w 2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0"/>
                  </a:moveTo>
                  <a:lnTo>
                    <a:pt x="15" y="0"/>
                  </a:lnTo>
                  <a:lnTo>
                    <a:pt x="29" y="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42" name="Line 170"/>
            <p:cNvSpPr>
              <a:spLocks noChangeShapeType="1"/>
            </p:cNvSpPr>
            <p:nvPr/>
          </p:nvSpPr>
          <p:spPr bwMode="auto">
            <a:xfrm>
              <a:off x="2623" y="244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43" name="Freeform 171"/>
            <p:cNvSpPr>
              <a:spLocks/>
            </p:cNvSpPr>
            <p:nvPr/>
          </p:nvSpPr>
          <p:spPr bwMode="auto">
            <a:xfrm>
              <a:off x="2635" y="2448"/>
              <a:ext cx="15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44" name="Line 172"/>
            <p:cNvSpPr>
              <a:spLocks noChangeShapeType="1"/>
            </p:cNvSpPr>
            <p:nvPr/>
          </p:nvSpPr>
          <p:spPr bwMode="auto">
            <a:xfrm>
              <a:off x="2650" y="244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45" name="Freeform 173"/>
            <p:cNvSpPr>
              <a:spLocks/>
            </p:cNvSpPr>
            <p:nvPr/>
          </p:nvSpPr>
          <p:spPr bwMode="auto">
            <a:xfrm>
              <a:off x="2662" y="2448"/>
              <a:ext cx="14" cy="0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46" name="Line 174"/>
            <p:cNvSpPr>
              <a:spLocks noChangeShapeType="1"/>
            </p:cNvSpPr>
            <p:nvPr/>
          </p:nvSpPr>
          <p:spPr bwMode="auto">
            <a:xfrm>
              <a:off x="2676" y="2448"/>
              <a:ext cx="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47" name="Freeform 175"/>
            <p:cNvSpPr>
              <a:spLocks/>
            </p:cNvSpPr>
            <p:nvPr/>
          </p:nvSpPr>
          <p:spPr bwMode="auto">
            <a:xfrm>
              <a:off x="627" y="244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80048" name="Group 176"/>
          <p:cNvGrpSpPr>
            <a:grpSpLocks/>
          </p:cNvGrpSpPr>
          <p:nvPr/>
        </p:nvGrpSpPr>
        <p:grpSpPr bwMode="auto">
          <a:xfrm>
            <a:off x="1266825" y="3632200"/>
            <a:ext cx="3108325" cy="950913"/>
            <a:chOff x="748" y="1887"/>
            <a:chExt cx="1796" cy="560"/>
          </a:xfrm>
        </p:grpSpPr>
        <p:sp>
          <p:nvSpPr>
            <p:cNvPr id="80049" name="Freeform 177"/>
            <p:cNvSpPr>
              <a:spLocks/>
            </p:cNvSpPr>
            <p:nvPr/>
          </p:nvSpPr>
          <p:spPr bwMode="auto">
            <a:xfrm>
              <a:off x="748" y="2446"/>
              <a:ext cx="12" cy="1"/>
            </a:xfrm>
            <a:custGeom>
              <a:avLst/>
              <a:gdLst>
                <a:gd name="T0" fmla="*/ 0 w 24"/>
                <a:gd name="T1" fmla="*/ 5 h 5"/>
                <a:gd name="T2" fmla="*/ 15 w 24"/>
                <a:gd name="T3" fmla="*/ 0 h 5"/>
                <a:gd name="T4" fmla="*/ 24 w 2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lnTo>
                    <a:pt x="15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50" name="Line 178"/>
            <p:cNvSpPr>
              <a:spLocks noChangeShapeType="1"/>
            </p:cNvSpPr>
            <p:nvPr/>
          </p:nvSpPr>
          <p:spPr bwMode="auto">
            <a:xfrm>
              <a:off x="76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51" name="Freeform 179"/>
            <p:cNvSpPr>
              <a:spLocks/>
            </p:cNvSpPr>
            <p:nvPr/>
          </p:nvSpPr>
          <p:spPr bwMode="auto">
            <a:xfrm>
              <a:off x="772" y="2446"/>
              <a:ext cx="14" cy="0"/>
            </a:xfrm>
            <a:custGeom>
              <a:avLst/>
              <a:gdLst>
                <a:gd name="T0" fmla="*/ 0 w 29"/>
                <a:gd name="T1" fmla="*/ 15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5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52" name="Line 180"/>
            <p:cNvSpPr>
              <a:spLocks noChangeShapeType="1"/>
            </p:cNvSpPr>
            <p:nvPr/>
          </p:nvSpPr>
          <p:spPr bwMode="auto">
            <a:xfrm>
              <a:off x="786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53" name="Freeform 181"/>
            <p:cNvSpPr>
              <a:spLocks/>
            </p:cNvSpPr>
            <p:nvPr/>
          </p:nvSpPr>
          <p:spPr bwMode="auto">
            <a:xfrm>
              <a:off x="798" y="2444"/>
              <a:ext cx="15" cy="2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0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54" name="Line 182"/>
            <p:cNvSpPr>
              <a:spLocks noChangeShapeType="1"/>
            </p:cNvSpPr>
            <p:nvPr/>
          </p:nvSpPr>
          <p:spPr bwMode="auto">
            <a:xfrm>
              <a:off x="813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55" name="Freeform 183"/>
            <p:cNvSpPr>
              <a:spLocks/>
            </p:cNvSpPr>
            <p:nvPr/>
          </p:nvSpPr>
          <p:spPr bwMode="auto">
            <a:xfrm>
              <a:off x="825" y="2443"/>
              <a:ext cx="15" cy="1"/>
            </a:xfrm>
            <a:custGeom>
              <a:avLst/>
              <a:gdLst>
                <a:gd name="T0" fmla="*/ 0 w 29"/>
                <a:gd name="T1" fmla="*/ 5 h 5"/>
                <a:gd name="T2" fmla="*/ 14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56" name="Line 184"/>
            <p:cNvSpPr>
              <a:spLocks noChangeShapeType="1"/>
            </p:cNvSpPr>
            <p:nvPr/>
          </p:nvSpPr>
          <p:spPr bwMode="auto">
            <a:xfrm flipV="1">
              <a:off x="8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57" name="Line 185"/>
            <p:cNvSpPr>
              <a:spLocks noChangeShapeType="1"/>
            </p:cNvSpPr>
            <p:nvPr/>
          </p:nvSpPr>
          <p:spPr bwMode="auto">
            <a:xfrm>
              <a:off x="852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58" name="Freeform 186"/>
            <p:cNvSpPr>
              <a:spLocks/>
            </p:cNvSpPr>
            <p:nvPr/>
          </p:nvSpPr>
          <p:spPr bwMode="auto">
            <a:xfrm>
              <a:off x="864" y="2441"/>
              <a:ext cx="14" cy="1"/>
            </a:xfrm>
            <a:custGeom>
              <a:avLst/>
              <a:gdLst>
                <a:gd name="T0" fmla="*/ 0 w 28"/>
                <a:gd name="T1" fmla="*/ 4 h 4"/>
                <a:gd name="T2" fmla="*/ 14 w 28"/>
                <a:gd name="T3" fmla="*/ 4 h 4"/>
                <a:gd name="T4" fmla="*/ 28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4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59" name="Line 187"/>
            <p:cNvSpPr>
              <a:spLocks noChangeShapeType="1"/>
            </p:cNvSpPr>
            <p:nvPr/>
          </p:nvSpPr>
          <p:spPr bwMode="auto">
            <a:xfrm flipV="1">
              <a:off x="878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60" name="Freeform 188"/>
            <p:cNvSpPr>
              <a:spLocks/>
            </p:cNvSpPr>
            <p:nvPr/>
          </p:nvSpPr>
          <p:spPr bwMode="auto">
            <a:xfrm>
              <a:off x="890" y="2439"/>
              <a:ext cx="14" cy="1"/>
            </a:xfrm>
            <a:custGeom>
              <a:avLst/>
              <a:gdLst>
                <a:gd name="T0" fmla="*/ 0 w 29"/>
                <a:gd name="T1" fmla="*/ 5 h 5"/>
                <a:gd name="T2" fmla="*/ 15 w 29"/>
                <a:gd name="T3" fmla="*/ 5 h 5"/>
                <a:gd name="T4" fmla="*/ 29 w 2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5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61" name="Line 189"/>
            <p:cNvSpPr>
              <a:spLocks noChangeShapeType="1"/>
            </p:cNvSpPr>
            <p:nvPr/>
          </p:nvSpPr>
          <p:spPr bwMode="auto">
            <a:xfrm flipV="1">
              <a:off x="904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62" name="Line 190"/>
            <p:cNvSpPr>
              <a:spLocks noChangeShapeType="1"/>
            </p:cNvSpPr>
            <p:nvPr/>
          </p:nvSpPr>
          <p:spPr bwMode="auto">
            <a:xfrm flipV="1">
              <a:off x="916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63" name="Freeform 191"/>
            <p:cNvSpPr>
              <a:spLocks/>
            </p:cNvSpPr>
            <p:nvPr/>
          </p:nvSpPr>
          <p:spPr bwMode="auto">
            <a:xfrm>
              <a:off x="928" y="2433"/>
              <a:ext cx="15" cy="2"/>
            </a:xfrm>
            <a:custGeom>
              <a:avLst/>
              <a:gdLst>
                <a:gd name="T0" fmla="*/ 0 w 29"/>
                <a:gd name="T1" fmla="*/ 10 h 10"/>
                <a:gd name="T2" fmla="*/ 15 w 29"/>
                <a:gd name="T3" fmla="*/ 5 h 10"/>
                <a:gd name="T4" fmla="*/ 29 w 2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lnTo>
                    <a:pt x="15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64" name="Line 192"/>
            <p:cNvSpPr>
              <a:spLocks noChangeShapeType="1"/>
            </p:cNvSpPr>
            <p:nvPr/>
          </p:nvSpPr>
          <p:spPr bwMode="auto">
            <a:xfrm flipV="1">
              <a:off x="943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65" name="Freeform 193"/>
            <p:cNvSpPr>
              <a:spLocks/>
            </p:cNvSpPr>
            <p:nvPr/>
          </p:nvSpPr>
          <p:spPr bwMode="auto">
            <a:xfrm>
              <a:off x="955" y="2428"/>
              <a:ext cx="14" cy="3"/>
            </a:xfrm>
            <a:custGeom>
              <a:avLst/>
              <a:gdLst>
                <a:gd name="T0" fmla="*/ 0 w 29"/>
                <a:gd name="T1" fmla="*/ 9 h 9"/>
                <a:gd name="T2" fmla="*/ 14 w 29"/>
                <a:gd name="T3" fmla="*/ 5 h 9"/>
                <a:gd name="T4" fmla="*/ 29 w 2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9"/>
                  </a:moveTo>
                  <a:lnTo>
                    <a:pt x="14" y="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66" name="Line 194"/>
            <p:cNvSpPr>
              <a:spLocks noChangeShapeType="1"/>
            </p:cNvSpPr>
            <p:nvPr/>
          </p:nvSpPr>
          <p:spPr bwMode="auto">
            <a:xfrm flipV="1">
              <a:off x="969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67" name="Freeform 195"/>
            <p:cNvSpPr>
              <a:spLocks/>
            </p:cNvSpPr>
            <p:nvPr/>
          </p:nvSpPr>
          <p:spPr bwMode="auto">
            <a:xfrm>
              <a:off x="981" y="2424"/>
              <a:ext cx="14" cy="2"/>
            </a:xfrm>
            <a:custGeom>
              <a:avLst/>
              <a:gdLst>
                <a:gd name="T0" fmla="*/ 0 w 28"/>
                <a:gd name="T1" fmla="*/ 9 h 9"/>
                <a:gd name="T2" fmla="*/ 14 w 28"/>
                <a:gd name="T3" fmla="*/ 4 h 9"/>
                <a:gd name="T4" fmla="*/ 28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lnTo>
                    <a:pt x="14" y="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68" name="Line 196"/>
            <p:cNvSpPr>
              <a:spLocks noChangeShapeType="1"/>
            </p:cNvSpPr>
            <p:nvPr/>
          </p:nvSpPr>
          <p:spPr bwMode="auto">
            <a:xfrm flipV="1">
              <a:off x="99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69" name="Line 197"/>
            <p:cNvSpPr>
              <a:spLocks noChangeShapeType="1"/>
            </p:cNvSpPr>
            <p:nvPr/>
          </p:nvSpPr>
          <p:spPr bwMode="auto">
            <a:xfrm flipV="1">
              <a:off x="1007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70" name="Freeform 198"/>
            <p:cNvSpPr>
              <a:spLocks/>
            </p:cNvSpPr>
            <p:nvPr/>
          </p:nvSpPr>
          <p:spPr bwMode="auto">
            <a:xfrm>
              <a:off x="1019" y="2412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9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71" name="Line 199"/>
            <p:cNvSpPr>
              <a:spLocks noChangeShapeType="1"/>
            </p:cNvSpPr>
            <p:nvPr/>
          </p:nvSpPr>
          <p:spPr bwMode="auto">
            <a:xfrm flipV="1">
              <a:off x="1034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72" name="Freeform 200"/>
            <p:cNvSpPr>
              <a:spLocks/>
            </p:cNvSpPr>
            <p:nvPr/>
          </p:nvSpPr>
          <p:spPr bwMode="auto">
            <a:xfrm>
              <a:off x="1046" y="2403"/>
              <a:ext cx="15" cy="5"/>
            </a:xfrm>
            <a:custGeom>
              <a:avLst/>
              <a:gdLst>
                <a:gd name="T0" fmla="*/ 0 w 29"/>
                <a:gd name="T1" fmla="*/ 19 h 19"/>
                <a:gd name="T2" fmla="*/ 15 w 29"/>
                <a:gd name="T3" fmla="*/ 10 h 19"/>
                <a:gd name="T4" fmla="*/ 29 w 2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19"/>
                  </a:moveTo>
                  <a:lnTo>
                    <a:pt x="15" y="1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73" name="Line 201"/>
            <p:cNvSpPr>
              <a:spLocks noChangeShapeType="1"/>
            </p:cNvSpPr>
            <p:nvPr/>
          </p:nvSpPr>
          <p:spPr bwMode="auto">
            <a:xfrm flipV="1">
              <a:off x="1061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74" name="Line 202"/>
            <p:cNvSpPr>
              <a:spLocks noChangeShapeType="1"/>
            </p:cNvSpPr>
            <p:nvPr/>
          </p:nvSpPr>
          <p:spPr bwMode="auto">
            <a:xfrm flipV="1">
              <a:off x="1073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75" name="Freeform 203"/>
            <p:cNvSpPr>
              <a:spLocks/>
            </p:cNvSpPr>
            <p:nvPr/>
          </p:nvSpPr>
          <p:spPr bwMode="auto">
            <a:xfrm>
              <a:off x="1085" y="2386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76" name="Line 204"/>
            <p:cNvSpPr>
              <a:spLocks noChangeShapeType="1"/>
            </p:cNvSpPr>
            <p:nvPr/>
          </p:nvSpPr>
          <p:spPr bwMode="auto">
            <a:xfrm flipV="1">
              <a:off x="1099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77" name="Freeform 205"/>
            <p:cNvSpPr>
              <a:spLocks/>
            </p:cNvSpPr>
            <p:nvPr/>
          </p:nvSpPr>
          <p:spPr bwMode="auto">
            <a:xfrm>
              <a:off x="1111" y="2372"/>
              <a:ext cx="14" cy="7"/>
            </a:xfrm>
            <a:custGeom>
              <a:avLst/>
              <a:gdLst>
                <a:gd name="T0" fmla="*/ 0 w 28"/>
                <a:gd name="T1" fmla="*/ 28 h 28"/>
                <a:gd name="T2" fmla="*/ 14 w 28"/>
                <a:gd name="T3" fmla="*/ 14 h 28"/>
                <a:gd name="T4" fmla="*/ 28 w 28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lnTo>
                    <a:pt x="14" y="1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78" name="Line 206"/>
            <p:cNvSpPr>
              <a:spLocks noChangeShapeType="1"/>
            </p:cNvSpPr>
            <p:nvPr/>
          </p:nvSpPr>
          <p:spPr bwMode="auto">
            <a:xfrm flipV="1">
              <a:off x="112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79" name="Freeform 207"/>
            <p:cNvSpPr>
              <a:spLocks/>
            </p:cNvSpPr>
            <p:nvPr/>
          </p:nvSpPr>
          <p:spPr bwMode="auto">
            <a:xfrm>
              <a:off x="1137" y="2356"/>
              <a:ext cx="15" cy="8"/>
            </a:xfrm>
            <a:custGeom>
              <a:avLst/>
              <a:gdLst>
                <a:gd name="T0" fmla="*/ 0 w 29"/>
                <a:gd name="T1" fmla="*/ 34 h 34"/>
                <a:gd name="T2" fmla="*/ 15 w 29"/>
                <a:gd name="T3" fmla="*/ 20 h 34"/>
                <a:gd name="T4" fmla="*/ 29 w 29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15" y="2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80" name="Line 208"/>
            <p:cNvSpPr>
              <a:spLocks noChangeShapeType="1"/>
            </p:cNvSpPr>
            <p:nvPr/>
          </p:nvSpPr>
          <p:spPr bwMode="auto">
            <a:xfrm flipV="1">
              <a:off x="1152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81" name="Line 209"/>
            <p:cNvSpPr>
              <a:spLocks noChangeShapeType="1"/>
            </p:cNvSpPr>
            <p:nvPr/>
          </p:nvSpPr>
          <p:spPr bwMode="auto">
            <a:xfrm flipV="1">
              <a:off x="1164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82" name="Freeform 210"/>
            <p:cNvSpPr>
              <a:spLocks/>
            </p:cNvSpPr>
            <p:nvPr/>
          </p:nvSpPr>
          <p:spPr bwMode="auto">
            <a:xfrm>
              <a:off x="1176" y="2326"/>
              <a:ext cx="14" cy="10"/>
            </a:xfrm>
            <a:custGeom>
              <a:avLst/>
              <a:gdLst>
                <a:gd name="T0" fmla="*/ 0 w 29"/>
                <a:gd name="T1" fmla="*/ 43 h 43"/>
                <a:gd name="T2" fmla="*/ 15 w 29"/>
                <a:gd name="T3" fmla="*/ 19 h 43"/>
                <a:gd name="T4" fmla="*/ 29 w 29"/>
                <a:gd name="T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43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83" name="Line 211"/>
            <p:cNvSpPr>
              <a:spLocks noChangeShapeType="1"/>
            </p:cNvSpPr>
            <p:nvPr/>
          </p:nvSpPr>
          <p:spPr bwMode="auto">
            <a:xfrm flipV="1">
              <a:off x="11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84" name="Freeform 212"/>
            <p:cNvSpPr>
              <a:spLocks/>
            </p:cNvSpPr>
            <p:nvPr/>
          </p:nvSpPr>
          <p:spPr bwMode="auto">
            <a:xfrm>
              <a:off x="1202" y="2304"/>
              <a:ext cx="15" cy="12"/>
            </a:xfrm>
            <a:custGeom>
              <a:avLst/>
              <a:gdLst>
                <a:gd name="T0" fmla="*/ 0 w 29"/>
                <a:gd name="T1" fmla="*/ 48 h 48"/>
                <a:gd name="T2" fmla="*/ 14 w 29"/>
                <a:gd name="T3" fmla="*/ 24 h 48"/>
                <a:gd name="T4" fmla="*/ 29 w 29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48"/>
                  </a:moveTo>
                  <a:lnTo>
                    <a:pt x="14" y="2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85" name="Line 213"/>
            <p:cNvSpPr>
              <a:spLocks noChangeShapeType="1"/>
            </p:cNvSpPr>
            <p:nvPr/>
          </p:nvSpPr>
          <p:spPr bwMode="auto">
            <a:xfrm flipV="1">
              <a:off x="1217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86" name="Freeform 214"/>
            <p:cNvSpPr>
              <a:spLocks/>
            </p:cNvSpPr>
            <p:nvPr/>
          </p:nvSpPr>
          <p:spPr bwMode="auto">
            <a:xfrm>
              <a:off x="1229" y="2279"/>
              <a:ext cx="15" cy="13"/>
            </a:xfrm>
            <a:custGeom>
              <a:avLst/>
              <a:gdLst>
                <a:gd name="T0" fmla="*/ 0 w 29"/>
                <a:gd name="T1" fmla="*/ 53 h 53"/>
                <a:gd name="T2" fmla="*/ 14 w 29"/>
                <a:gd name="T3" fmla="*/ 29 h 53"/>
                <a:gd name="T4" fmla="*/ 29 w 29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53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87" name="Line 215"/>
            <p:cNvSpPr>
              <a:spLocks noChangeShapeType="1"/>
            </p:cNvSpPr>
            <p:nvPr/>
          </p:nvSpPr>
          <p:spPr bwMode="auto">
            <a:xfrm flipV="1">
              <a:off x="1244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88" name="Line 216"/>
            <p:cNvSpPr>
              <a:spLocks noChangeShapeType="1"/>
            </p:cNvSpPr>
            <p:nvPr/>
          </p:nvSpPr>
          <p:spPr bwMode="auto">
            <a:xfrm flipV="1">
              <a:off x="125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89" name="Freeform 217"/>
            <p:cNvSpPr>
              <a:spLocks/>
            </p:cNvSpPr>
            <p:nvPr/>
          </p:nvSpPr>
          <p:spPr bwMode="auto">
            <a:xfrm>
              <a:off x="1267" y="2238"/>
              <a:ext cx="15" cy="13"/>
            </a:xfrm>
            <a:custGeom>
              <a:avLst/>
              <a:gdLst>
                <a:gd name="T0" fmla="*/ 0 w 29"/>
                <a:gd name="T1" fmla="*/ 58 h 58"/>
                <a:gd name="T2" fmla="*/ 15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5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90" name="Line 218"/>
            <p:cNvSpPr>
              <a:spLocks noChangeShapeType="1"/>
            </p:cNvSpPr>
            <p:nvPr/>
          </p:nvSpPr>
          <p:spPr bwMode="auto">
            <a:xfrm flipV="1">
              <a:off x="1282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91" name="Freeform 219"/>
            <p:cNvSpPr>
              <a:spLocks/>
            </p:cNvSpPr>
            <p:nvPr/>
          </p:nvSpPr>
          <p:spPr bwMode="auto">
            <a:xfrm>
              <a:off x="1294" y="2207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5 w 29"/>
                <a:gd name="T3" fmla="*/ 33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5" y="33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92" name="Line 220"/>
            <p:cNvSpPr>
              <a:spLocks noChangeShapeType="1"/>
            </p:cNvSpPr>
            <p:nvPr/>
          </p:nvSpPr>
          <p:spPr bwMode="auto">
            <a:xfrm flipV="1">
              <a:off x="1308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93" name="Line 221"/>
            <p:cNvSpPr>
              <a:spLocks noChangeShapeType="1"/>
            </p:cNvSpPr>
            <p:nvPr/>
          </p:nvSpPr>
          <p:spPr bwMode="auto">
            <a:xfrm flipV="1">
              <a:off x="132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94" name="Freeform 222"/>
            <p:cNvSpPr>
              <a:spLocks/>
            </p:cNvSpPr>
            <p:nvPr/>
          </p:nvSpPr>
          <p:spPr bwMode="auto">
            <a:xfrm>
              <a:off x="1332" y="2158"/>
              <a:ext cx="15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95" name="Freeform 223"/>
            <p:cNvSpPr>
              <a:spLocks/>
            </p:cNvSpPr>
            <p:nvPr/>
          </p:nvSpPr>
          <p:spPr bwMode="auto">
            <a:xfrm>
              <a:off x="1347" y="2141"/>
              <a:ext cx="12" cy="17"/>
            </a:xfrm>
            <a:custGeom>
              <a:avLst/>
              <a:gdLst>
                <a:gd name="T0" fmla="*/ 0 w 24"/>
                <a:gd name="T1" fmla="*/ 72 h 72"/>
                <a:gd name="T2" fmla="*/ 9 w 24"/>
                <a:gd name="T3" fmla="*/ 34 h 72"/>
                <a:gd name="T4" fmla="*/ 24 w 24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72"/>
                  </a:moveTo>
                  <a:lnTo>
                    <a:pt x="9" y="3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96" name="Freeform 224"/>
            <p:cNvSpPr>
              <a:spLocks/>
            </p:cNvSpPr>
            <p:nvPr/>
          </p:nvSpPr>
          <p:spPr bwMode="auto">
            <a:xfrm>
              <a:off x="1359" y="2125"/>
              <a:ext cx="14" cy="16"/>
            </a:xfrm>
            <a:custGeom>
              <a:avLst/>
              <a:gdLst>
                <a:gd name="T0" fmla="*/ 0 w 29"/>
                <a:gd name="T1" fmla="*/ 67 h 67"/>
                <a:gd name="T2" fmla="*/ 14 w 29"/>
                <a:gd name="T3" fmla="*/ 34 h 67"/>
                <a:gd name="T4" fmla="*/ 29 w 29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67"/>
                  </a:moveTo>
                  <a:lnTo>
                    <a:pt x="14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97" name="Line 225"/>
            <p:cNvSpPr>
              <a:spLocks noChangeShapeType="1"/>
            </p:cNvSpPr>
            <p:nvPr/>
          </p:nvSpPr>
          <p:spPr bwMode="auto">
            <a:xfrm flipV="1">
              <a:off x="1373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98" name="Freeform 226"/>
            <p:cNvSpPr>
              <a:spLocks/>
            </p:cNvSpPr>
            <p:nvPr/>
          </p:nvSpPr>
          <p:spPr bwMode="auto">
            <a:xfrm>
              <a:off x="1385" y="2091"/>
              <a:ext cx="14" cy="17"/>
            </a:xfrm>
            <a:custGeom>
              <a:avLst/>
              <a:gdLst>
                <a:gd name="T0" fmla="*/ 0 w 28"/>
                <a:gd name="T1" fmla="*/ 72 h 72"/>
                <a:gd name="T2" fmla="*/ 14 w 28"/>
                <a:gd name="T3" fmla="*/ 34 h 72"/>
                <a:gd name="T4" fmla="*/ 28 w 28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72"/>
                  </a:moveTo>
                  <a:lnTo>
                    <a:pt x="14" y="3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099" name="Line 227"/>
            <p:cNvSpPr>
              <a:spLocks noChangeShapeType="1"/>
            </p:cNvSpPr>
            <p:nvPr/>
          </p:nvSpPr>
          <p:spPr bwMode="auto">
            <a:xfrm flipV="1">
              <a:off x="1399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00" name="Line 228"/>
            <p:cNvSpPr>
              <a:spLocks noChangeShapeType="1"/>
            </p:cNvSpPr>
            <p:nvPr/>
          </p:nvSpPr>
          <p:spPr bwMode="auto">
            <a:xfrm flipV="1">
              <a:off x="1411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01" name="Freeform 229"/>
            <p:cNvSpPr>
              <a:spLocks/>
            </p:cNvSpPr>
            <p:nvPr/>
          </p:nvSpPr>
          <p:spPr bwMode="auto">
            <a:xfrm>
              <a:off x="1423" y="2040"/>
              <a:ext cx="15" cy="17"/>
            </a:xfrm>
            <a:custGeom>
              <a:avLst/>
              <a:gdLst>
                <a:gd name="T0" fmla="*/ 0 w 29"/>
                <a:gd name="T1" fmla="*/ 72 h 72"/>
                <a:gd name="T2" fmla="*/ 15 w 29"/>
                <a:gd name="T3" fmla="*/ 34 h 72"/>
                <a:gd name="T4" fmla="*/ 29 w 29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72"/>
                  </a:moveTo>
                  <a:lnTo>
                    <a:pt x="15" y="3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02" name="Line 230"/>
            <p:cNvSpPr>
              <a:spLocks noChangeShapeType="1"/>
            </p:cNvSpPr>
            <p:nvPr/>
          </p:nvSpPr>
          <p:spPr bwMode="auto">
            <a:xfrm flipV="1">
              <a:off x="1438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03" name="Freeform 231"/>
            <p:cNvSpPr>
              <a:spLocks/>
            </p:cNvSpPr>
            <p:nvPr/>
          </p:nvSpPr>
          <p:spPr bwMode="auto">
            <a:xfrm>
              <a:off x="1450" y="2009"/>
              <a:ext cx="15" cy="15"/>
            </a:xfrm>
            <a:custGeom>
              <a:avLst/>
              <a:gdLst>
                <a:gd name="T0" fmla="*/ 0 w 29"/>
                <a:gd name="T1" fmla="*/ 62 h 62"/>
                <a:gd name="T2" fmla="*/ 14 w 29"/>
                <a:gd name="T3" fmla="*/ 28 h 62"/>
                <a:gd name="T4" fmla="*/ 29 w 29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62"/>
                  </a:moveTo>
                  <a:lnTo>
                    <a:pt x="14" y="28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04" name="Line 232"/>
            <p:cNvSpPr>
              <a:spLocks noChangeShapeType="1"/>
            </p:cNvSpPr>
            <p:nvPr/>
          </p:nvSpPr>
          <p:spPr bwMode="auto">
            <a:xfrm flipV="1">
              <a:off x="146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05" name="Line 233"/>
            <p:cNvSpPr>
              <a:spLocks noChangeShapeType="1"/>
            </p:cNvSpPr>
            <p:nvPr/>
          </p:nvSpPr>
          <p:spPr bwMode="auto">
            <a:xfrm flipV="1">
              <a:off x="1477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06" name="Freeform 234"/>
            <p:cNvSpPr>
              <a:spLocks/>
            </p:cNvSpPr>
            <p:nvPr/>
          </p:nvSpPr>
          <p:spPr bwMode="auto">
            <a:xfrm>
              <a:off x="1489" y="1965"/>
              <a:ext cx="14" cy="14"/>
            </a:xfrm>
            <a:custGeom>
              <a:avLst/>
              <a:gdLst>
                <a:gd name="T0" fmla="*/ 0 w 29"/>
                <a:gd name="T1" fmla="*/ 58 h 58"/>
                <a:gd name="T2" fmla="*/ 14 w 29"/>
                <a:gd name="T3" fmla="*/ 29 h 58"/>
                <a:gd name="T4" fmla="*/ 29 w 2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58"/>
                  </a:moveTo>
                  <a:lnTo>
                    <a:pt x="14" y="2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07" name="Line 235"/>
            <p:cNvSpPr>
              <a:spLocks noChangeShapeType="1"/>
            </p:cNvSpPr>
            <p:nvPr/>
          </p:nvSpPr>
          <p:spPr bwMode="auto">
            <a:xfrm flipV="1">
              <a:off x="1503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08" name="Freeform 236"/>
            <p:cNvSpPr>
              <a:spLocks/>
            </p:cNvSpPr>
            <p:nvPr/>
          </p:nvSpPr>
          <p:spPr bwMode="auto">
            <a:xfrm>
              <a:off x="1515" y="1941"/>
              <a:ext cx="14" cy="12"/>
            </a:xfrm>
            <a:custGeom>
              <a:avLst/>
              <a:gdLst>
                <a:gd name="T0" fmla="*/ 0 w 28"/>
                <a:gd name="T1" fmla="*/ 48 h 48"/>
                <a:gd name="T2" fmla="*/ 14 w 28"/>
                <a:gd name="T3" fmla="*/ 24 h 48"/>
                <a:gd name="T4" fmla="*/ 28 w 28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48"/>
                  </a:moveTo>
                  <a:lnTo>
                    <a:pt x="14" y="24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09" name="Freeform 237"/>
            <p:cNvSpPr>
              <a:spLocks/>
            </p:cNvSpPr>
            <p:nvPr/>
          </p:nvSpPr>
          <p:spPr bwMode="auto">
            <a:xfrm>
              <a:off x="1529" y="1930"/>
              <a:ext cx="12" cy="11"/>
            </a:xfrm>
            <a:custGeom>
              <a:avLst/>
              <a:gdLst>
                <a:gd name="T0" fmla="*/ 0 w 24"/>
                <a:gd name="T1" fmla="*/ 47 h 47"/>
                <a:gd name="T2" fmla="*/ 10 w 24"/>
                <a:gd name="T3" fmla="*/ 24 h 47"/>
                <a:gd name="T4" fmla="*/ 24 w 24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47"/>
                  </a:moveTo>
                  <a:lnTo>
                    <a:pt x="10" y="2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10" name="Freeform 238"/>
            <p:cNvSpPr>
              <a:spLocks/>
            </p:cNvSpPr>
            <p:nvPr/>
          </p:nvSpPr>
          <p:spPr bwMode="auto">
            <a:xfrm>
              <a:off x="1541" y="1921"/>
              <a:ext cx="15" cy="9"/>
            </a:xfrm>
            <a:custGeom>
              <a:avLst/>
              <a:gdLst>
                <a:gd name="T0" fmla="*/ 0 w 29"/>
                <a:gd name="T1" fmla="*/ 39 h 39"/>
                <a:gd name="T2" fmla="*/ 15 w 29"/>
                <a:gd name="T3" fmla="*/ 19 h 39"/>
                <a:gd name="T4" fmla="*/ 29 w 2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lnTo>
                    <a:pt x="15" y="19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11" name="Freeform 239"/>
            <p:cNvSpPr>
              <a:spLocks/>
            </p:cNvSpPr>
            <p:nvPr/>
          </p:nvSpPr>
          <p:spPr bwMode="auto">
            <a:xfrm>
              <a:off x="1556" y="1911"/>
              <a:ext cx="12" cy="10"/>
            </a:xfrm>
            <a:custGeom>
              <a:avLst/>
              <a:gdLst>
                <a:gd name="T0" fmla="*/ 0 w 24"/>
                <a:gd name="T1" fmla="*/ 38 h 38"/>
                <a:gd name="T2" fmla="*/ 15 w 24"/>
                <a:gd name="T3" fmla="*/ 19 h 38"/>
                <a:gd name="T4" fmla="*/ 24 w 24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38"/>
                  </a:moveTo>
                  <a:lnTo>
                    <a:pt x="15" y="19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12" name="Freeform 240"/>
            <p:cNvSpPr>
              <a:spLocks/>
            </p:cNvSpPr>
            <p:nvPr/>
          </p:nvSpPr>
          <p:spPr bwMode="auto">
            <a:xfrm>
              <a:off x="1568" y="1905"/>
              <a:ext cx="12" cy="6"/>
            </a:xfrm>
            <a:custGeom>
              <a:avLst/>
              <a:gdLst>
                <a:gd name="T0" fmla="*/ 0 w 24"/>
                <a:gd name="T1" fmla="*/ 29 h 29"/>
                <a:gd name="T2" fmla="*/ 10 w 24"/>
                <a:gd name="T3" fmla="*/ 14 h 29"/>
                <a:gd name="T4" fmla="*/ 24 w 24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29"/>
                  </a:moveTo>
                  <a:lnTo>
                    <a:pt x="10" y="14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13" name="Freeform 241"/>
            <p:cNvSpPr>
              <a:spLocks/>
            </p:cNvSpPr>
            <p:nvPr/>
          </p:nvSpPr>
          <p:spPr bwMode="auto">
            <a:xfrm>
              <a:off x="1580" y="1898"/>
              <a:ext cx="14" cy="7"/>
            </a:xfrm>
            <a:custGeom>
              <a:avLst/>
              <a:gdLst>
                <a:gd name="T0" fmla="*/ 0 w 29"/>
                <a:gd name="T1" fmla="*/ 29 h 29"/>
                <a:gd name="T2" fmla="*/ 14 w 29"/>
                <a:gd name="T3" fmla="*/ 15 h 29"/>
                <a:gd name="T4" fmla="*/ 29 w 2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14" y="15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14" name="Line 242"/>
            <p:cNvSpPr>
              <a:spLocks noChangeShapeType="1"/>
            </p:cNvSpPr>
            <p:nvPr/>
          </p:nvSpPr>
          <p:spPr bwMode="auto">
            <a:xfrm flipV="1">
              <a:off x="1594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15" name="Freeform 243"/>
            <p:cNvSpPr>
              <a:spLocks/>
            </p:cNvSpPr>
            <p:nvPr/>
          </p:nvSpPr>
          <p:spPr bwMode="auto">
            <a:xfrm>
              <a:off x="1606" y="1890"/>
              <a:ext cx="15" cy="3"/>
            </a:xfrm>
            <a:custGeom>
              <a:avLst/>
              <a:gdLst>
                <a:gd name="T0" fmla="*/ 0 w 29"/>
                <a:gd name="T1" fmla="*/ 14 h 14"/>
                <a:gd name="T2" fmla="*/ 14 w 29"/>
                <a:gd name="T3" fmla="*/ 4 h 14"/>
                <a:gd name="T4" fmla="*/ 29 w 2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lnTo>
                    <a:pt x="14" y="4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16" name="Freeform 244"/>
            <p:cNvSpPr>
              <a:spLocks/>
            </p:cNvSpPr>
            <p:nvPr/>
          </p:nvSpPr>
          <p:spPr bwMode="auto">
            <a:xfrm>
              <a:off x="1621" y="1887"/>
              <a:ext cx="12" cy="3"/>
            </a:xfrm>
            <a:custGeom>
              <a:avLst/>
              <a:gdLst>
                <a:gd name="T0" fmla="*/ 0 w 24"/>
                <a:gd name="T1" fmla="*/ 10 h 10"/>
                <a:gd name="T2" fmla="*/ 14 w 24"/>
                <a:gd name="T3" fmla="*/ 5 h 10"/>
                <a:gd name="T4" fmla="*/ 24 w 2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14" y="5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17" name="Freeform 245"/>
            <p:cNvSpPr>
              <a:spLocks/>
            </p:cNvSpPr>
            <p:nvPr/>
          </p:nvSpPr>
          <p:spPr bwMode="auto">
            <a:xfrm>
              <a:off x="1633" y="1887"/>
              <a:ext cx="12" cy="1"/>
            </a:xfrm>
            <a:custGeom>
              <a:avLst/>
              <a:gdLst>
                <a:gd name="T0" fmla="*/ 0 w 24"/>
                <a:gd name="T1" fmla="*/ 9 w 24"/>
                <a:gd name="T2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18" name="Freeform 246"/>
            <p:cNvSpPr>
              <a:spLocks/>
            </p:cNvSpPr>
            <p:nvPr/>
          </p:nvSpPr>
          <p:spPr bwMode="auto">
            <a:xfrm>
              <a:off x="1645" y="1887"/>
              <a:ext cx="14" cy="1"/>
            </a:xfrm>
            <a:custGeom>
              <a:avLst/>
              <a:gdLst>
                <a:gd name="T0" fmla="*/ 0 w 28"/>
                <a:gd name="T1" fmla="*/ 14 w 28"/>
                <a:gd name="T2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8">
                  <a:moveTo>
                    <a:pt x="0" y="0"/>
                  </a:moveTo>
                  <a:lnTo>
                    <a:pt x="14" y="0"/>
                  </a:lnTo>
                  <a:lnTo>
                    <a:pt x="2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19" name="Freeform 247"/>
            <p:cNvSpPr>
              <a:spLocks/>
            </p:cNvSpPr>
            <p:nvPr/>
          </p:nvSpPr>
          <p:spPr bwMode="auto">
            <a:xfrm>
              <a:off x="1659" y="1887"/>
              <a:ext cx="12" cy="3"/>
            </a:xfrm>
            <a:custGeom>
              <a:avLst/>
              <a:gdLst>
                <a:gd name="T0" fmla="*/ 0 w 24"/>
                <a:gd name="T1" fmla="*/ 0 h 10"/>
                <a:gd name="T2" fmla="*/ 10 w 24"/>
                <a:gd name="T3" fmla="*/ 5 h 10"/>
                <a:gd name="T4" fmla="*/ 24 w 2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0">
                  <a:moveTo>
                    <a:pt x="0" y="0"/>
                  </a:moveTo>
                  <a:lnTo>
                    <a:pt x="10" y="5"/>
                  </a:lnTo>
                  <a:lnTo>
                    <a:pt x="2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20" name="Freeform 248"/>
            <p:cNvSpPr>
              <a:spLocks/>
            </p:cNvSpPr>
            <p:nvPr/>
          </p:nvSpPr>
          <p:spPr bwMode="auto">
            <a:xfrm>
              <a:off x="1671" y="1890"/>
              <a:ext cx="15" cy="3"/>
            </a:xfrm>
            <a:custGeom>
              <a:avLst/>
              <a:gdLst>
                <a:gd name="T0" fmla="*/ 0 w 29"/>
                <a:gd name="T1" fmla="*/ 0 h 14"/>
                <a:gd name="T2" fmla="*/ 15 w 29"/>
                <a:gd name="T3" fmla="*/ 4 h 14"/>
                <a:gd name="T4" fmla="*/ 29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0"/>
                  </a:moveTo>
                  <a:lnTo>
                    <a:pt x="15" y="4"/>
                  </a:lnTo>
                  <a:lnTo>
                    <a:pt x="29" y="1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21" name="Line 249"/>
            <p:cNvSpPr>
              <a:spLocks noChangeShapeType="1"/>
            </p:cNvSpPr>
            <p:nvPr/>
          </p:nvSpPr>
          <p:spPr bwMode="auto">
            <a:xfrm>
              <a:off x="1686" y="18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22" name="Freeform 250"/>
            <p:cNvSpPr>
              <a:spLocks/>
            </p:cNvSpPr>
            <p:nvPr/>
          </p:nvSpPr>
          <p:spPr bwMode="auto">
            <a:xfrm>
              <a:off x="1698" y="1898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23" name="Freeform 251"/>
            <p:cNvSpPr>
              <a:spLocks/>
            </p:cNvSpPr>
            <p:nvPr/>
          </p:nvSpPr>
          <p:spPr bwMode="auto">
            <a:xfrm>
              <a:off x="1712" y="1905"/>
              <a:ext cx="12" cy="6"/>
            </a:xfrm>
            <a:custGeom>
              <a:avLst/>
              <a:gdLst>
                <a:gd name="T0" fmla="*/ 0 w 24"/>
                <a:gd name="T1" fmla="*/ 0 h 29"/>
                <a:gd name="T2" fmla="*/ 14 w 24"/>
                <a:gd name="T3" fmla="*/ 14 h 29"/>
                <a:gd name="T4" fmla="*/ 24 w 24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14" y="14"/>
                  </a:lnTo>
                  <a:lnTo>
                    <a:pt x="24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24" name="Freeform 252"/>
            <p:cNvSpPr>
              <a:spLocks/>
            </p:cNvSpPr>
            <p:nvPr/>
          </p:nvSpPr>
          <p:spPr bwMode="auto">
            <a:xfrm>
              <a:off x="1724" y="1911"/>
              <a:ext cx="12" cy="10"/>
            </a:xfrm>
            <a:custGeom>
              <a:avLst/>
              <a:gdLst>
                <a:gd name="T0" fmla="*/ 0 w 24"/>
                <a:gd name="T1" fmla="*/ 0 h 38"/>
                <a:gd name="T2" fmla="*/ 9 w 24"/>
                <a:gd name="T3" fmla="*/ 19 h 38"/>
                <a:gd name="T4" fmla="*/ 24 w 24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8">
                  <a:moveTo>
                    <a:pt x="0" y="0"/>
                  </a:moveTo>
                  <a:lnTo>
                    <a:pt x="9" y="19"/>
                  </a:lnTo>
                  <a:lnTo>
                    <a:pt x="24" y="3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25" name="Freeform 253"/>
            <p:cNvSpPr>
              <a:spLocks/>
            </p:cNvSpPr>
            <p:nvPr/>
          </p:nvSpPr>
          <p:spPr bwMode="auto">
            <a:xfrm>
              <a:off x="1736" y="1921"/>
              <a:ext cx="15" cy="9"/>
            </a:xfrm>
            <a:custGeom>
              <a:avLst/>
              <a:gdLst>
                <a:gd name="T0" fmla="*/ 0 w 29"/>
                <a:gd name="T1" fmla="*/ 0 h 39"/>
                <a:gd name="T2" fmla="*/ 14 w 29"/>
                <a:gd name="T3" fmla="*/ 19 h 39"/>
                <a:gd name="T4" fmla="*/ 29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0" y="0"/>
                  </a:moveTo>
                  <a:lnTo>
                    <a:pt x="14" y="19"/>
                  </a:lnTo>
                  <a:lnTo>
                    <a:pt x="29" y="3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26" name="Freeform 254"/>
            <p:cNvSpPr>
              <a:spLocks/>
            </p:cNvSpPr>
            <p:nvPr/>
          </p:nvSpPr>
          <p:spPr bwMode="auto">
            <a:xfrm>
              <a:off x="1751" y="1930"/>
              <a:ext cx="12" cy="11"/>
            </a:xfrm>
            <a:custGeom>
              <a:avLst/>
              <a:gdLst>
                <a:gd name="T0" fmla="*/ 0 w 24"/>
                <a:gd name="T1" fmla="*/ 0 h 47"/>
                <a:gd name="T2" fmla="*/ 9 w 24"/>
                <a:gd name="T3" fmla="*/ 24 h 47"/>
                <a:gd name="T4" fmla="*/ 24 w 24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7">
                  <a:moveTo>
                    <a:pt x="0" y="0"/>
                  </a:moveTo>
                  <a:lnTo>
                    <a:pt x="9" y="24"/>
                  </a:lnTo>
                  <a:lnTo>
                    <a:pt x="24" y="4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27" name="Freeform 255"/>
            <p:cNvSpPr>
              <a:spLocks/>
            </p:cNvSpPr>
            <p:nvPr/>
          </p:nvSpPr>
          <p:spPr bwMode="auto">
            <a:xfrm>
              <a:off x="1763" y="1941"/>
              <a:ext cx="14" cy="12"/>
            </a:xfrm>
            <a:custGeom>
              <a:avLst/>
              <a:gdLst>
                <a:gd name="T0" fmla="*/ 0 w 28"/>
                <a:gd name="T1" fmla="*/ 0 h 48"/>
                <a:gd name="T2" fmla="*/ 14 w 28"/>
                <a:gd name="T3" fmla="*/ 24 h 48"/>
                <a:gd name="T4" fmla="*/ 28 w 28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14" y="24"/>
                  </a:lnTo>
                  <a:lnTo>
                    <a:pt x="28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28" name="Line 256"/>
            <p:cNvSpPr>
              <a:spLocks noChangeShapeType="1"/>
            </p:cNvSpPr>
            <p:nvPr/>
          </p:nvSpPr>
          <p:spPr bwMode="auto">
            <a:xfrm>
              <a:off x="1777" y="1953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29" name="Freeform 257"/>
            <p:cNvSpPr>
              <a:spLocks/>
            </p:cNvSpPr>
            <p:nvPr/>
          </p:nvSpPr>
          <p:spPr bwMode="auto">
            <a:xfrm>
              <a:off x="1789" y="1965"/>
              <a:ext cx="14" cy="14"/>
            </a:xfrm>
            <a:custGeom>
              <a:avLst/>
              <a:gdLst>
                <a:gd name="T0" fmla="*/ 0 w 29"/>
                <a:gd name="T1" fmla="*/ 0 h 58"/>
                <a:gd name="T2" fmla="*/ 15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5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30" name="Line 258"/>
            <p:cNvSpPr>
              <a:spLocks noChangeShapeType="1"/>
            </p:cNvSpPr>
            <p:nvPr/>
          </p:nvSpPr>
          <p:spPr bwMode="auto">
            <a:xfrm>
              <a:off x="1803" y="1979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31" name="Line 259"/>
            <p:cNvSpPr>
              <a:spLocks noChangeShapeType="1"/>
            </p:cNvSpPr>
            <p:nvPr/>
          </p:nvSpPr>
          <p:spPr bwMode="auto">
            <a:xfrm>
              <a:off x="1815" y="1994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32" name="Freeform 260"/>
            <p:cNvSpPr>
              <a:spLocks/>
            </p:cNvSpPr>
            <p:nvPr/>
          </p:nvSpPr>
          <p:spPr bwMode="auto">
            <a:xfrm>
              <a:off x="1827" y="2009"/>
              <a:ext cx="15" cy="15"/>
            </a:xfrm>
            <a:custGeom>
              <a:avLst/>
              <a:gdLst>
                <a:gd name="T0" fmla="*/ 0 w 29"/>
                <a:gd name="T1" fmla="*/ 0 h 62"/>
                <a:gd name="T2" fmla="*/ 15 w 29"/>
                <a:gd name="T3" fmla="*/ 28 h 62"/>
                <a:gd name="T4" fmla="*/ 29 w 2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2">
                  <a:moveTo>
                    <a:pt x="0" y="0"/>
                  </a:moveTo>
                  <a:lnTo>
                    <a:pt x="15" y="28"/>
                  </a:lnTo>
                  <a:lnTo>
                    <a:pt x="29" y="6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33" name="Line 261"/>
            <p:cNvSpPr>
              <a:spLocks noChangeShapeType="1"/>
            </p:cNvSpPr>
            <p:nvPr/>
          </p:nvSpPr>
          <p:spPr bwMode="auto">
            <a:xfrm>
              <a:off x="1842" y="2024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34" name="Freeform 262"/>
            <p:cNvSpPr>
              <a:spLocks/>
            </p:cNvSpPr>
            <p:nvPr/>
          </p:nvSpPr>
          <p:spPr bwMode="auto">
            <a:xfrm>
              <a:off x="1854" y="2040"/>
              <a:ext cx="15" cy="17"/>
            </a:xfrm>
            <a:custGeom>
              <a:avLst/>
              <a:gdLst>
                <a:gd name="T0" fmla="*/ 0 w 29"/>
                <a:gd name="T1" fmla="*/ 0 h 72"/>
                <a:gd name="T2" fmla="*/ 14 w 29"/>
                <a:gd name="T3" fmla="*/ 34 h 72"/>
                <a:gd name="T4" fmla="*/ 29 w 29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72">
                  <a:moveTo>
                    <a:pt x="0" y="0"/>
                  </a:moveTo>
                  <a:lnTo>
                    <a:pt x="14" y="34"/>
                  </a:lnTo>
                  <a:lnTo>
                    <a:pt x="29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35" name="Line 263"/>
            <p:cNvSpPr>
              <a:spLocks noChangeShapeType="1"/>
            </p:cNvSpPr>
            <p:nvPr/>
          </p:nvSpPr>
          <p:spPr bwMode="auto">
            <a:xfrm>
              <a:off x="1869" y="2057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36" name="Line 264"/>
            <p:cNvSpPr>
              <a:spLocks noChangeShapeType="1"/>
            </p:cNvSpPr>
            <p:nvPr/>
          </p:nvSpPr>
          <p:spPr bwMode="auto">
            <a:xfrm>
              <a:off x="1881" y="2073"/>
              <a:ext cx="12" cy="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37" name="Freeform 265"/>
            <p:cNvSpPr>
              <a:spLocks/>
            </p:cNvSpPr>
            <p:nvPr/>
          </p:nvSpPr>
          <p:spPr bwMode="auto">
            <a:xfrm>
              <a:off x="1893" y="2091"/>
              <a:ext cx="14" cy="17"/>
            </a:xfrm>
            <a:custGeom>
              <a:avLst/>
              <a:gdLst>
                <a:gd name="T0" fmla="*/ 0 w 28"/>
                <a:gd name="T1" fmla="*/ 0 h 72"/>
                <a:gd name="T2" fmla="*/ 14 w 28"/>
                <a:gd name="T3" fmla="*/ 34 h 72"/>
                <a:gd name="T4" fmla="*/ 28 w 28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72">
                  <a:moveTo>
                    <a:pt x="0" y="0"/>
                  </a:moveTo>
                  <a:lnTo>
                    <a:pt x="14" y="34"/>
                  </a:lnTo>
                  <a:lnTo>
                    <a:pt x="28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38" name="Line 266"/>
            <p:cNvSpPr>
              <a:spLocks noChangeShapeType="1"/>
            </p:cNvSpPr>
            <p:nvPr/>
          </p:nvSpPr>
          <p:spPr bwMode="auto">
            <a:xfrm>
              <a:off x="1907" y="2108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39" name="Freeform 267"/>
            <p:cNvSpPr>
              <a:spLocks/>
            </p:cNvSpPr>
            <p:nvPr/>
          </p:nvSpPr>
          <p:spPr bwMode="auto">
            <a:xfrm>
              <a:off x="1919" y="2125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40" name="Freeform 268"/>
            <p:cNvSpPr>
              <a:spLocks/>
            </p:cNvSpPr>
            <p:nvPr/>
          </p:nvSpPr>
          <p:spPr bwMode="auto">
            <a:xfrm>
              <a:off x="1933" y="2141"/>
              <a:ext cx="12" cy="17"/>
            </a:xfrm>
            <a:custGeom>
              <a:avLst/>
              <a:gdLst>
                <a:gd name="T0" fmla="*/ 0 w 24"/>
                <a:gd name="T1" fmla="*/ 0 h 72"/>
                <a:gd name="T2" fmla="*/ 10 w 24"/>
                <a:gd name="T3" fmla="*/ 34 h 72"/>
                <a:gd name="T4" fmla="*/ 24 w 2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2">
                  <a:moveTo>
                    <a:pt x="0" y="0"/>
                  </a:moveTo>
                  <a:lnTo>
                    <a:pt x="10" y="34"/>
                  </a:lnTo>
                  <a:lnTo>
                    <a:pt x="24" y="7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41" name="Freeform 269"/>
            <p:cNvSpPr>
              <a:spLocks/>
            </p:cNvSpPr>
            <p:nvPr/>
          </p:nvSpPr>
          <p:spPr bwMode="auto">
            <a:xfrm>
              <a:off x="1945" y="2158"/>
              <a:ext cx="15" cy="16"/>
            </a:xfrm>
            <a:custGeom>
              <a:avLst/>
              <a:gdLst>
                <a:gd name="T0" fmla="*/ 0 w 29"/>
                <a:gd name="T1" fmla="*/ 0 h 67"/>
                <a:gd name="T2" fmla="*/ 15 w 29"/>
                <a:gd name="T3" fmla="*/ 34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5" y="34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42" name="Line 270"/>
            <p:cNvSpPr>
              <a:spLocks noChangeShapeType="1"/>
            </p:cNvSpPr>
            <p:nvPr/>
          </p:nvSpPr>
          <p:spPr bwMode="auto">
            <a:xfrm>
              <a:off x="1960" y="2174"/>
              <a:ext cx="12" cy="1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43" name="Line 271"/>
            <p:cNvSpPr>
              <a:spLocks noChangeShapeType="1"/>
            </p:cNvSpPr>
            <p:nvPr/>
          </p:nvSpPr>
          <p:spPr bwMode="auto">
            <a:xfrm>
              <a:off x="1972" y="2191"/>
              <a:ext cx="12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44" name="Freeform 272"/>
            <p:cNvSpPr>
              <a:spLocks/>
            </p:cNvSpPr>
            <p:nvPr/>
          </p:nvSpPr>
          <p:spPr bwMode="auto">
            <a:xfrm>
              <a:off x="1984" y="2207"/>
              <a:ext cx="14" cy="16"/>
            </a:xfrm>
            <a:custGeom>
              <a:avLst/>
              <a:gdLst>
                <a:gd name="T0" fmla="*/ 0 w 29"/>
                <a:gd name="T1" fmla="*/ 0 h 67"/>
                <a:gd name="T2" fmla="*/ 14 w 29"/>
                <a:gd name="T3" fmla="*/ 33 h 67"/>
                <a:gd name="T4" fmla="*/ 29 w 2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7">
                  <a:moveTo>
                    <a:pt x="0" y="0"/>
                  </a:moveTo>
                  <a:lnTo>
                    <a:pt x="14" y="33"/>
                  </a:lnTo>
                  <a:lnTo>
                    <a:pt x="29" y="6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45" name="Line 273"/>
            <p:cNvSpPr>
              <a:spLocks noChangeShapeType="1"/>
            </p:cNvSpPr>
            <p:nvPr/>
          </p:nvSpPr>
          <p:spPr bwMode="auto">
            <a:xfrm>
              <a:off x="1998" y="2223"/>
              <a:ext cx="12" cy="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46" name="Freeform 274"/>
            <p:cNvSpPr>
              <a:spLocks/>
            </p:cNvSpPr>
            <p:nvPr/>
          </p:nvSpPr>
          <p:spPr bwMode="auto">
            <a:xfrm>
              <a:off x="2010" y="2238"/>
              <a:ext cx="15" cy="13"/>
            </a:xfrm>
            <a:custGeom>
              <a:avLst/>
              <a:gdLst>
                <a:gd name="T0" fmla="*/ 0 w 29"/>
                <a:gd name="T1" fmla="*/ 0 h 58"/>
                <a:gd name="T2" fmla="*/ 14 w 29"/>
                <a:gd name="T3" fmla="*/ 29 h 58"/>
                <a:gd name="T4" fmla="*/ 29 w 29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8">
                  <a:moveTo>
                    <a:pt x="0" y="0"/>
                  </a:moveTo>
                  <a:lnTo>
                    <a:pt x="14" y="29"/>
                  </a:lnTo>
                  <a:lnTo>
                    <a:pt x="29" y="5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47" name="Line 275"/>
            <p:cNvSpPr>
              <a:spLocks noChangeShapeType="1"/>
            </p:cNvSpPr>
            <p:nvPr/>
          </p:nvSpPr>
          <p:spPr bwMode="auto">
            <a:xfrm>
              <a:off x="2025" y="2251"/>
              <a:ext cx="12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48" name="Line 276"/>
            <p:cNvSpPr>
              <a:spLocks noChangeShapeType="1"/>
            </p:cNvSpPr>
            <p:nvPr/>
          </p:nvSpPr>
          <p:spPr bwMode="auto">
            <a:xfrm>
              <a:off x="2037" y="2265"/>
              <a:ext cx="11" cy="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49" name="Freeform 277"/>
            <p:cNvSpPr>
              <a:spLocks/>
            </p:cNvSpPr>
            <p:nvPr/>
          </p:nvSpPr>
          <p:spPr bwMode="auto">
            <a:xfrm>
              <a:off x="2048" y="2279"/>
              <a:ext cx="15" cy="13"/>
            </a:xfrm>
            <a:custGeom>
              <a:avLst/>
              <a:gdLst>
                <a:gd name="T0" fmla="*/ 0 w 29"/>
                <a:gd name="T1" fmla="*/ 0 h 53"/>
                <a:gd name="T2" fmla="*/ 15 w 29"/>
                <a:gd name="T3" fmla="*/ 29 h 53"/>
                <a:gd name="T4" fmla="*/ 29 w 29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3">
                  <a:moveTo>
                    <a:pt x="0" y="0"/>
                  </a:moveTo>
                  <a:lnTo>
                    <a:pt x="15" y="29"/>
                  </a:lnTo>
                  <a:lnTo>
                    <a:pt x="29" y="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50" name="Line 278"/>
            <p:cNvSpPr>
              <a:spLocks noChangeShapeType="1"/>
            </p:cNvSpPr>
            <p:nvPr/>
          </p:nvSpPr>
          <p:spPr bwMode="auto">
            <a:xfrm>
              <a:off x="2063" y="2292"/>
              <a:ext cx="12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51" name="Freeform 279"/>
            <p:cNvSpPr>
              <a:spLocks/>
            </p:cNvSpPr>
            <p:nvPr/>
          </p:nvSpPr>
          <p:spPr bwMode="auto">
            <a:xfrm>
              <a:off x="2075" y="2304"/>
              <a:ext cx="15" cy="12"/>
            </a:xfrm>
            <a:custGeom>
              <a:avLst/>
              <a:gdLst>
                <a:gd name="T0" fmla="*/ 0 w 29"/>
                <a:gd name="T1" fmla="*/ 0 h 48"/>
                <a:gd name="T2" fmla="*/ 15 w 29"/>
                <a:gd name="T3" fmla="*/ 24 h 48"/>
                <a:gd name="T4" fmla="*/ 29 w 29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5" y="24"/>
                  </a:lnTo>
                  <a:lnTo>
                    <a:pt x="29" y="4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52" name="Line 280"/>
            <p:cNvSpPr>
              <a:spLocks noChangeShapeType="1"/>
            </p:cNvSpPr>
            <p:nvPr/>
          </p:nvSpPr>
          <p:spPr bwMode="auto">
            <a:xfrm>
              <a:off x="2090" y="2316"/>
              <a:ext cx="12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53" name="Freeform 281"/>
            <p:cNvSpPr>
              <a:spLocks/>
            </p:cNvSpPr>
            <p:nvPr/>
          </p:nvSpPr>
          <p:spPr bwMode="auto">
            <a:xfrm>
              <a:off x="2102" y="2326"/>
              <a:ext cx="14" cy="10"/>
            </a:xfrm>
            <a:custGeom>
              <a:avLst/>
              <a:gdLst>
                <a:gd name="T0" fmla="*/ 0 w 29"/>
                <a:gd name="T1" fmla="*/ 0 h 43"/>
                <a:gd name="T2" fmla="*/ 14 w 29"/>
                <a:gd name="T3" fmla="*/ 19 h 43"/>
                <a:gd name="T4" fmla="*/ 29 w 2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14" y="19"/>
                  </a:lnTo>
                  <a:lnTo>
                    <a:pt x="29" y="4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54" name="Line 282"/>
            <p:cNvSpPr>
              <a:spLocks noChangeShapeType="1"/>
            </p:cNvSpPr>
            <p:nvPr/>
          </p:nvSpPr>
          <p:spPr bwMode="auto">
            <a:xfrm>
              <a:off x="2116" y="2336"/>
              <a:ext cx="12" cy="1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55" name="Line 283"/>
            <p:cNvSpPr>
              <a:spLocks noChangeShapeType="1"/>
            </p:cNvSpPr>
            <p:nvPr/>
          </p:nvSpPr>
          <p:spPr bwMode="auto">
            <a:xfrm>
              <a:off x="2128" y="2347"/>
              <a:ext cx="12" cy="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56" name="Freeform 284"/>
            <p:cNvSpPr>
              <a:spLocks/>
            </p:cNvSpPr>
            <p:nvPr/>
          </p:nvSpPr>
          <p:spPr bwMode="auto">
            <a:xfrm>
              <a:off x="2140" y="2356"/>
              <a:ext cx="15" cy="8"/>
            </a:xfrm>
            <a:custGeom>
              <a:avLst/>
              <a:gdLst>
                <a:gd name="T0" fmla="*/ 0 w 29"/>
                <a:gd name="T1" fmla="*/ 0 h 34"/>
                <a:gd name="T2" fmla="*/ 14 w 29"/>
                <a:gd name="T3" fmla="*/ 20 h 34"/>
                <a:gd name="T4" fmla="*/ 29 w 2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14" y="20"/>
                  </a:lnTo>
                  <a:lnTo>
                    <a:pt x="2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57" name="Line 285"/>
            <p:cNvSpPr>
              <a:spLocks noChangeShapeType="1"/>
            </p:cNvSpPr>
            <p:nvPr/>
          </p:nvSpPr>
          <p:spPr bwMode="auto">
            <a:xfrm>
              <a:off x="2155" y="2364"/>
              <a:ext cx="12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58" name="Freeform 286"/>
            <p:cNvSpPr>
              <a:spLocks/>
            </p:cNvSpPr>
            <p:nvPr/>
          </p:nvSpPr>
          <p:spPr bwMode="auto">
            <a:xfrm>
              <a:off x="2167" y="2372"/>
              <a:ext cx="14" cy="7"/>
            </a:xfrm>
            <a:custGeom>
              <a:avLst/>
              <a:gdLst>
                <a:gd name="T0" fmla="*/ 0 w 28"/>
                <a:gd name="T1" fmla="*/ 0 h 28"/>
                <a:gd name="T2" fmla="*/ 14 w 28"/>
                <a:gd name="T3" fmla="*/ 14 h 28"/>
                <a:gd name="T4" fmla="*/ 28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lnTo>
                    <a:pt x="14" y="14"/>
                  </a:lnTo>
                  <a:lnTo>
                    <a:pt x="28" y="2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59" name="Line 287"/>
            <p:cNvSpPr>
              <a:spLocks noChangeShapeType="1"/>
            </p:cNvSpPr>
            <p:nvPr/>
          </p:nvSpPr>
          <p:spPr bwMode="auto">
            <a:xfrm>
              <a:off x="2181" y="2379"/>
              <a:ext cx="12" cy="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60" name="Freeform 288"/>
            <p:cNvSpPr>
              <a:spLocks/>
            </p:cNvSpPr>
            <p:nvPr/>
          </p:nvSpPr>
          <p:spPr bwMode="auto">
            <a:xfrm>
              <a:off x="2193" y="2386"/>
              <a:ext cx="14" cy="7"/>
            </a:xfrm>
            <a:custGeom>
              <a:avLst/>
              <a:gdLst>
                <a:gd name="T0" fmla="*/ 0 w 29"/>
                <a:gd name="T1" fmla="*/ 0 h 29"/>
                <a:gd name="T2" fmla="*/ 15 w 29"/>
                <a:gd name="T3" fmla="*/ 15 h 29"/>
                <a:gd name="T4" fmla="*/ 29 w 2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9">
                  <a:moveTo>
                    <a:pt x="0" y="0"/>
                  </a:moveTo>
                  <a:lnTo>
                    <a:pt x="15" y="15"/>
                  </a:lnTo>
                  <a:lnTo>
                    <a:pt x="29" y="2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61" name="Line 289"/>
            <p:cNvSpPr>
              <a:spLocks noChangeShapeType="1"/>
            </p:cNvSpPr>
            <p:nvPr/>
          </p:nvSpPr>
          <p:spPr bwMode="auto">
            <a:xfrm>
              <a:off x="2207" y="2393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62" name="Line 290"/>
            <p:cNvSpPr>
              <a:spLocks noChangeShapeType="1"/>
            </p:cNvSpPr>
            <p:nvPr/>
          </p:nvSpPr>
          <p:spPr bwMode="auto">
            <a:xfrm>
              <a:off x="2219" y="2398"/>
              <a:ext cx="12" cy="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63" name="Freeform 291"/>
            <p:cNvSpPr>
              <a:spLocks/>
            </p:cNvSpPr>
            <p:nvPr/>
          </p:nvSpPr>
          <p:spPr bwMode="auto">
            <a:xfrm>
              <a:off x="2231" y="2403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10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10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64" name="Line 292"/>
            <p:cNvSpPr>
              <a:spLocks noChangeShapeType="1"/>
            </p:cNvSpPr>
            <p:nvPr/>
          </p:nvSpPr>
          <p:spPr bwMode="auto">
            <a:xfrm>
              <a:off x="2246" y="2408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65" name="Freeform 293"/>
            <p:cNvSpPr>
              <a:spLocks/>
            </p:cNvSpPr>
            <p:nvPr/>
          </p:nvSpPr>
          <p:spPr bwMode="auto">
            <a:xfrm>
              <a:off x="2258" y="2412"/>
              <a:ext cx="15" cy="5"/>
            </a:xfrm>
            <a:custGeom>
              <a:avLst/>
              <a:gdLst>
                <a:gd name="T0" fmla="*/ 0 w 29"/>
                <a:gd name="T1" fmla="*/ 0 h 19"/>
                <a:gd name="T2" fmla="*/ 14 w 29"/>
                <a:gd name="T3" fmla="*/ 9 h 19"/>
                <a:gd name="T4" fmla="*/ 29 w 29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9">
                  <a:moveTo>
                    <a:pt x="0" y="0"/>
                  </a:moveTo>
                  <a:lnTo>
                    <a:pt x="14" y="9"/>
                  </a:lnTo>
                  <a:lnTo>
                    <a:pt x="29" y="1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66" name="Line 294"/>
            <p:cNvSpPr>
              <a:spLocks noChangeShapeType="1"/>
            </p:cNvSpPr>
            <p:nvPr/>
          </p:nvSpPr>
          <p:spPr bwMode="auto">
            <a:xfrm>
              <a:off x="2273" y="2417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67" name="Line 295"/>
            <p:cNvSpPr>
              <a:spLocks noChangeShapeType="1"/>
            </p:cNvSpPr>
            <p:nvPr/>
          </p:nvSpPr>
          <p:spPr bwMode="auto">
            <a:xfrm>
              <a:off x="2285" y="2420"/>
              <a:ext cx="12" cy="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68" name="Freeform 296"/>
            <p:cNvSpPr>
              <a:spLocks/>
            </p:cNvSpPr>
            <p:nvPr/>
          </p:nvSpPr>
          <p:spPr bwMode="auto">
            <a:xfrm>
              <a:off x="2297" y="2424"/>
              <a:ext cx="14" cy="2"/>
            </a:xfrm>
            <a:custGeom>
              <a:avLst/>
              <a:gdLst>
                <a:gd name="T0" fmla="*/ 0 w 28"/>
                <a:gd name="T1" fmla="*/ 0 h 9"/>
                <a:gd name="T2" fmla="*/ 14 w 28"/>
                <a:gd name="T3" fmla="*/ 4 h 9"/>
                <a:gd name="T4" fmla="*/ 28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0"/>
                  </a:moveTo>
                  <a:lnTo>
                    <a:pt x="14" y="4"/>
                  </a:lnTo>
                  <a:lnTo>
                    <a:pt x="28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69" name="Line 297"/>
            <p:cNvSpPr>
              <a:spLocks noChangeShapeType="1"/>
            </p:cNvSpPr>
            <p:nvPr/>
          </p:nvSpPr>
          <p:spPr bwMode="auto">
            <a:xfrm>
              <a:off x="2311" y="2426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70" name="Freeform 298"/>
            <p:cNvSpPr>
              <a:spLocks/>
            </p:cNvSpPr>
            <p:nvPr/>
          </p:nvSpPr>
          <p:spPr bwMode="auto">
            <a:xfrm>
              <a:off x="2323" y="2428"/>
              <a:ext cx="14" cy="3"/>
            </a:xfrm>
            <a:custGeom>
              <a:avLst/>
              <a:gdLst>
                <a:gd name="T0" fmla="*/ 0 w 29"/>
                <a:gd name="T1" fmla="*/ 0 h 9"/>
                <a:gd name="T2" fmla="*/ 15 w 29"/>
                <a:gd name="T3" fmla="*/ 5 h 9"/>
                <a:gd name="T4" fmla="*/ 29 w 2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9">
                  <a:moveTo>
                    <a:pt x="0" y="0"/>
                  </a:moveTo>
                  <a:lnTo>
                    <a:pt x="15" y="5"/>
                  </a:lnTo>
                  <a:lnTo>
                    <a:pt x="29" y="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71" name="Line 299"/>
            <p:cNvSpPr>
              <a:spLocks noChangeShapeType="1"/>
            </p:cNvSpPr>
            <p:nvPr/>
          </p:nvSpPr>
          <p:spPr bwMode="auto">
            <a:xfrm>
              <a:off x="2337" y="2431"/>
              <a:ext cx="12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72" name="Freeform 300"/>
            <p:cNvSpPr>
              <a:spLocks/>
            </p:cNvSpPr>
            <p:nvPr/>
          </p:nvSpPr>
          <p:spPr bwMode="auto">
            <a:xfrm>
              <a:off x="2349" y="2433"/>
              <a:ext cx="15" cy="2"/>
            </a:xfrm>
            <a:custGeom>
              <a:avLst/>
              <a:gdLst>
                <a:gd name="T0" fmla="*/ 0 w 29"/>
                <a:gd name="T1" fmla="*/ 0 h 10"/>
                <a:gd name="T2" fmla="*/ 14 w 29"/>
                <a:gd name="T3" fmla="*/ 5 h 10"/>
                <a:gd name="T4" fmla="*/ 29 w 2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lnTo>
                    <a:pt x="14" y="5"/>
                  </a:lnTo>
                  <a:lnTo>
                    <a:pt x="29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73" name="Line 301"/>
            <p:cNvSpPr>
              <a:spLocks noChangeShapeType="1"/>
            </p:cNvSpPr>
            <p:nvPr/>
          </p:nvSpPr>
          <p:spPr bwMode="auto">
            <a:xfrm>
              <a:off x="2364" y="2435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74" name="Line 302"/>
            <p:cNvSpPr>
              <a:spLocks noChangeShapeType="1"/>
            </p:cNvSpPr>
            <p:nvPr/>
          </p:nvSpPr>
          <p:spPr bwMode="auto">
            <a:xfrm>
              <a:off x="2376" y="2436"/>
              <a:ext cx="12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75" name="Freeform 303"/>
            <p:cNvSpPr>
              <a:spLocks/>
            </p:cNvSpPr>
            <p:nvPr/>
          </p:nvSpPr>
          <p:spPr bwMode="auto">
            <a:xfrm>
              <a:off x="2388" y="2439"/>
              <a:ext cx="14" cy="1"/>
            </a:xfrm>
            <a:custGeom>
              <a:avLst/>
              <a:gdLst>
                <a:gd name="T0" fmla="*/ 0 w 29"/>
                <a:gd name="T1" fmla="*/ 0 h 5"/>
                <a:gd name="T2" fmla="*/ 14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4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76" name="Line 304"/>
            <p:cNvSpPr>
              <a:spLocks noChangeShapeType="1"/>
            </p:cNvSpPr>
            <p:nvPr/>
          </p:nvSpPr>
          <p:spPr bwMode="auto">
            <a:xfrm>
              <a:off x="2402" y="2440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77" name="Freeform 305"/>
            <p:cNvSpPr>
              <a:spLocks/>
            </p:cNvSpPr>
            <p:nvPr/>
          </p:nvSpPr>
          <p:spPr bwMode="auto">
            <a:xfrm>
              <a:off x="2414" y="2441"/>
              <a:ext cx="14" cy="1"/>
            </a:xfrm>
            <a:custGeom>
              <a:avLst/>
              <a:gdLst>
                <a:gd name="T0" fmla="*/ 0 w 28"/>
                <a:gd name="T1" fmla="*/ 0 h 4"/>
                <a:gd name="T2" fmla="*/ 14 w 28"/>
                <a:gd name="T3" fmla="*/ 4 h 4"/>
                <a:gd name="T4" fmla="*/ 28 w 2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lnTo>
                    <a:pt x="14" y="4"/>
                  </a:lnTo>
                  <a:lnTo>
                    <a:pt x="28" y="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78" name="Line 306"/>
            <p:cNvSpPr>
              <a:spLocks noChangeShapeType="1"/>
            </p:cNvSpPr>
            <p:nvPr/>
          </p:nvSpPr>
          <p:spPr bwMode="auto">
            <a:xfrm>
              <a:off x="2428" y="2442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79" name="Line 307"/>
            <p:cNvSpPr>
              <a:spLocks noChangeShapeType="1"/>
            </p:cNvSpPr>
            <p:nvPr/>
          </p:nvSpPr>
          <p:spPr bwMode="auto">
            <a:xfrm>
              <a:off x="2440" y="2442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80" name="Freeform 308"/>
            <p:cNvSpPr>
              <a:spLocks/>
            </p:cNvSpPr>
            <p:nvPr/>
          </p:nvSpPr>
          <p:spPr bwMode="auto">
            <a:xfrm>
              <a:off x="2452" y="2443"/>
              <a:ext cx="15" cy="1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5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5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81" name="Line 309"/>
            <p:cNvSpPr>
              <a:spLocks noChangeShapeType="1"/>
            </p:cNvSpPr>
            <p:nvPr/>
          </p:nvSpPr>
          <p:spPr bwMode="auto">
            <a:xfrm>
              <a:off x="2467" y="2444"/>
              <a:ext cx="1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82" name="Freeform 310"/>
            <p:cNvSpPr>
              <a:spLocks/>
            </p:cNvSpPr>
            <p:nvPr/>
          </p:nvSpPr>
          <p:spPr bwMode="auto">
            <a:xfrm>
              <a:off x="2479" y="2444"/>
              <a:ext cx="15" cy="2"/>
            </a:xfrm>
            <a:custGeom>
              <a:avLst/>
              <a:gdLst>
                <a:gd name="T0" fmla="*/ 0 w 29"/>
                <a:gd name="T1" fmla="*/ 0 h 5"/>
                <a:gd name="T2" fmla="*/ 15 w 29"/>
                <a:gd name="T3" fmla="*/ 0 h 5"/>
                <a:gd name="T4" fmla="*/ 29 w 2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15" y="0"/>
                  </a:lnTo>
                  <a:lnTo>
                    <a:pt x="29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83" name="Line 311"/>
            <p:cNvSpPr>
              <a:spLocks noChangeShapeType="1"/>
            </p:cNvSpPr>
            <p:nvPr/>
          </p:nvSpPr>
          <p:spPr bwMode="auto">
            <a:xfrm>
              <a:off x="2494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84" name="Freeform 312"/>
            <p:cNvSpPr>
              <a:spLocks/>
            </p:cNvSpPr>
            <p:nvPr/>
          </p:nvSpPr>
          <p:spPr bwMode="auto">
            <a:xfrm>
              <a:off x="2506" y="2446"/>
              <a:ext cx="14" cy="0"/>
            </a:xfrm>
            <a:custGeom>
              <a:avLst/>
              <a:gdLst>
                <a:gd name="T0" fmla="*/ 0 w 29"/>
                <a:gd name="T1" fmla="*/ 14 w 29"/>
                <a:gd name="T2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9">
                  <a:moveTo>
                    <a:pt x="0" y="0"/>
                  </a:moveTo>
                  <a:lnTo>
                    <a:pt x="1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85" name="Line 313"/>
            <p:cNvSpPr>
              <a:spLocks noChangeShapeType="1"/>
            </p:cNvSpPr>
            <p:nvPr/>
          </p:nvSpPr>
          <p:spPr bwMode="auto">
            <a:xfrm>
              <a:off x="2520" y="2446"/>
              <a:ext cx="1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186" name="Freeform 314"/>
            <p:cNvSpPr>
              <a:spLocks/>
            </p:cNvSpPr>
            <p:nvPr/>
          </p:nvSpPr>
          <p:spPr bwMode="auto">
            <a:xfrm>
              <a:off x="2532" y="2446"/>
              <a:ext cx="12" cy="1"/>
            </a:xfrm>
            <a:custGeom>
              <a:avLst/>
              <a:gdLst>
                <a:gd name="T0" fmla="*/ 0 w 24"/>
                <a:gd name="T1" fmla="*/ 0 h 5"/>
                <a:gd name="T2" fmla="*/ 9 w 24"/>
                <a:gd name="T3" fmla="*/ 0 h 5"/>
                <a:gd name="T4" fmla="*/ 24 w 2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0"/>
                  </a:moveTo>
                  <a:lnTo>
                    <a:pt x="9" y="0"/>
                  </a:lnTo>
                  <a:lnTo>
                    <a:pt x="24" y="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AEAEA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0187" name="Text Box 315"/>
          <p:cNvSpPr txBox="1">
            <a:spLocks noChangeArrowheads="1"/>
          </p:cNvSpPr>
          <p:nvPr/>
        </p:nvSpPr>
        <p:spPr bwMode="auto">
          <a:xfrm>
            <a:off x="6634163" y="4600575"/>
            <a:ext cx="52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err="1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US" sz="2400" b="1" i="1" baseline="-25000" dirty="0" err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dirty="0">
              <a:solidFill>
                <a:schemeClr val="bg1"/>
              </a:solidFill>
            </a:endParaRPr>
          </a:p>
        </p:txBody>
      </p:sp>
      <p:sp>
        <p:nvSpPr>
          <p:cNvPr id="80188" name="Text Box 316"/>
          <p:cNvSpPr txBox="1">
            <a:spLocks noChangeArrowheads="1"/>
          </p:cNvSpPr>
          <p:nvPr/>
        </p:nvSpPr>
        <p:spPr bwMode="auto">
          <a:xfrm>
            <a:off x="4010025" y="4600575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 b="1" i="1" dirty="0">
              <a:solidFill>
                <a:schemeClr val="bg1"/>
              </a:solidFill>
            </a:endParaRPr>
          </a:p>
        </p:txBody>
      </p:sp>
      <p:sp>
        <p:nvSpPr>
          <p:cNvPr id="80189" name="Line 317"/>
          <p:cNvSpPr>
            <a:spLocks noChangeShapeType="1"/>
          </p:cNvSpPr>
          <p:nvPr/>
        </p:nvSpPr>
        <p:spPr bwMode="auto">
          <a:xfrm>
            <a:off x="8088313" y="4738688"/>
            <a:ext cx="109537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0190" name="Text Box 318"/>
          <p:cNvSpPr txBox="1">
            <a:spLocks noChangeArrowheads="1"/>
          </p:cNvSpPr>
          <p:nvPr/>
        </p:nvSpPr>
        <p:spPr bwMode="auto">
          <a:xfrm>
            <a:off x="4545013" y="1125538"/>
            <a:ext cx="2436812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probability density</a:t>
            </a:r>
          </a:p>
          <a:p>
            <a:r>
              <a:rPr lang="en-US" sz="1800" b="1">
                <a:solidFill>
                  <a:srgbClr val="000000"/>
                </a:solidFill>
              </a:rPr>
              <a:t>function of </a:t>
            </a:r>
            <a:r>
              <a:rPr lang="en-US" sz="2400" b="1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80191" name="Line 319"/>
          <p:cNvSpPr>
            <a:spLocks noChangeShapeType="1"/>
          </p:cNvSpPr>
          <p:nvPr/>
        </p:nvSpPr>
        <p:spPr bwMode="auto">
          <a:xfrm>
            <a:off x="5924550" y="1498600"/>
            <a:ext cx="1730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0194" name="Line 322"/>
          <p:cNvSpPr>
            <a:spLocks noChangeShapeType="1"/>
          </p:cNvSpPr>
          <p:nvPr/>
        </p:nvSpPr>
        <p:spPr bwMode="auto">
          <a:xfrm>
            <a:off x="8108950" y="4708525"/>
            <a:ext cx="1730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0195" name="Text Box 3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will see why these distinctions are useful and important in a comparison of the distributions of </a:t>
            </a:r>
            <a:r>
              <a:rPr lang="en-GB" sz="1500" b="1" i="1" dirty="0"/>
              <a:t>X</a:t>
            </a:r>
            <a:r>
              <a:rPr lang="en-GB" sz="1500" b="1" dirty="0"/>
              <a:t> and </a:t>
            </a:r>
            <a:r>
              <a:rPr lang="en-GB" sz="1500" b="1" i="1" dirty="0"/>
              <a:t>X</a:t>
            </a:r>
            <a:r>
              <a:rPr lang="en-GB" sz="1500" b="1" dirty="0"/>
              <a:t>.  We will start by showing that </a:t>
            </a:r>
            <a:r>
              <a:rPr lang="en-GB" sz="1500" b="1" i="1" dirty="0"/>
              <a:t>X</a:t>
            </a:r>
            <a:r>
              <a:rPr lang="en-GB" sz="1500" b="1" dirty="0"/>
              <a:t> has the same mean as </a:t>
            </a:r>
            <a:r>
              <a:rPr lang="en-GB" sz="1500" b="1" i="1" dirty="0"/>
              <a:t>X</a:t>
            </a:r>
            <a:r>
              <a:rPr lang="en-GB" sz="1500" b="1" dirty="0"/>
              <a:t>.  </a:t>
            </a:r>
          </a:p>
        </p:txBody>
      </p:sp>
      <p:sp>
        <p:nvSpPr>
          <p:cNvPr id="80196" name="Line 324"/>
          <p:cNvSpPr>
            <a:spLocks noChangeShapeType="1"/>
          </p:cNvSpPr>
          <p:nvPr/>
        </p:nvSpPr>
        <p:spPr bwMode="auto">
          <a:xfrm>
            <a:off x="2424113" y="6129338"/>
            <a:ext cx="1095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0198" name="Line 326"/>
          <p:cNvSpPr>
            <a:spLocks noChangeShapeType="1"/>
          </p:cNvSpPr>
          <p:nvPr/>
        </p:nvSpPr>
        <p:spPr bwMode="auto">
          <a:xfrm>
            <a:off x="5364163" y="6129338"/>
            <a:ext cx="1095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8" name="Text Box 4"/>
          <p:cNvSpPr txBox="1">
            <a:spLocks noChangeArrowheads="1"/>
          </p:cNvSpPr>
          <p:nvPr/>
        </p:nvSpPr>
        <p:spPr bwMode="auto">
          <a:xfrm>
            <a:off x="302400" y="25200"/>
            <a:ext cx="852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 smtClean="0"/>
              <a:t>THE DOUBLE STRUCTURE OF A SAMPLED RANDOM VARIABLE</a:t>
            </a:r>
            <a:endParaRPr lang="en-GB" sz="1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8B64345-9E4A-4F3C-A792-3E58424D7FDD}"/>
</file>

<file path=customXml/itemProps2.xml><?xml version="1.0" encoding="utf-8"?>
<ds:datastoreItem xmlns:ds="http://schemas.openxmlformats.org/officeDocument/2006/customXml" ds:itemID="{5E8474DB-D59D-4E67-A83F-561D8A126D80}"/>
</file>

<file path=customXml/itemProps3.xml><?xml version="1.0" encoding="utf-8"?>
<ds:datastoreItem xmlns:ds="http://schemas.openxmlformats.org/officeDocument/2006/customXml" ds:itemID="{869C5D4E-604A-49BE-BC78-B72BBAD9B71A}"/>
</file>

<file path=docProps/app.xml><?xml version="1.0" encoding="utf-8"?>
<Properties xmlns="http://schemas.openxmlformats.org/officeDocument/2006/extended-properties" xmlns:vt="http://schemas.openxmlformats.org/officeDocument/2006/docPropsVTypes">
  <TotalTime>2574</TotalTime>
  <Words>1511</Words>
  <Application>Microsoft Office PowerPoint</Application>
  <PresentationFormat>On-screen Show (4:3)</PresentationFormat>
  <Paragraphs>274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71</cp:revision>
  <dcterms:created xsi:type="dcterms:W3CDTF">1998-05-09T13:24:56Z</dcterms:created>
  <dcterms:modified xsi:type="dcterms:W3CDTF">2016-04-21T12:28:50Z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