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62" r:id="rId2"/>
    <p:sldId id="349" r:id="rId3"/>
    <p:sldId id="361" r:id="rId4"/>
    <p:sldId id="337" r:id="rId5"/>
    <p:sldId id="360" r:id="rId6"/>
    <p:sldId id="359" r:id="rId7"/>
    <p:sldId id="358" r:id="rId8"/>
    <p:sldId id="357" r:id="rId9"/>
    <p:sldId id="356" r:id="rId10"/>
    <p:sldId id="355" r:id="rId11"/>
    <p:sldId id="354" r:id="rId12"/>
    <p:sldId id="353" r:id="rId13"/>
    <p:sldId id="352" r:id="rId14"/>
    <p:sldId id="351" r:id="rId15"/>
    <p:sldId id="350" r:id="rId16"/>
    <p:sldId id="284" r:id="rId1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004D99"/>
    <a:srgbClr val="FBFCFF"/>
    <a:srgbClr val="DDEEFF"/>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94" autoAdjust="0"/>
    <p:restoredTop sz="98168" autoAdjust="0"/>
  </p:normalViewPr>
  <p:slideViewPr>
    <p:cSldViewPr snapToGrid="0" showGuides="1">
      <p:cViewPr>
        <p:scale>
          <a:sx n="100" d="100"/>
          <a:sy n="100" d="100"/>
        </p:scale>
        <p:origin x="-2076" y="-41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5F6AC27-81E0-4E2C-88FA-A3F19A403793}" type="slidenum">
              <a:rPr lang="en-US"/>
              <a:pPr/>
              <a:t>‹#›</a:t>
            </a:fld>
            <a:endParaRPr lang="en-US"/>
          </a:p>
        </p:txBody>
      </p:sp>
    </p:spTree>
    <p:extLst>
      <p:ext uri="{BB962C8B-B14F-4D97-AF65-F5344CB8AC3E}">
        <p14:creationId xmlns:p14="http://schemas.microsoft.com/office/powerpoint/2010/main" val="370395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0DF1523-ADD0-4A76-8E08-125088B4C97D}" type="slidenum">
              <a:rPr lang="en-US"/>
              <a:pPr/>
              <a:t>‹#›</a:t>
            </a:fld>
            <a:endParaRPr lang="en-US"/>
          </a:p>
        </p:txBody>
      </p:sp>
    </p:spTree>
    <p:extLst>
      <p:ext uri="{BB962C8B-B14F-4D97-AF65-F5344CB8AC3E}">
        <p14:creationId xmlns:p14="http://schemas.microsoft.com/office/powerpoint/2010/main" val="408058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D56B21B-88F9-4D30-B2D2-946C555EF819}" type="slidenum">
              <a:rPr lang="en-US"/>
              <a:pPr/>
              <a:t>‹#›</a:t>
            </a:fld>
            <a:endParaRPr lang="en-US"/>
          </a:p>
        </p:txBody>
      </p:sp>
    </p:spTree>
    <p:extLst>
      <p:ext uri="{BB962C8B-B14F-4D97-AF65-F5344CB8AC3E}">
        <p14:creationId xmlns:p14="http://schemas.microsoft.com/office/powerpoint/2010/main" val="469730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2D37733-7E72-4426-A27D-CD4012775747}" type="slidenum">
              <a:rPr lang="en-US"/>
              <a:pPr/>
              <a:t>‹#›</a:t>
            </a:fld>
            <a:endParaRPr lang="en-US"/>
          </a:p>
        </p:txBody>
      </p:sp>
    </p:spTree>
    <p:extLst>
      <p:ext uri="{BB962C8B-B14F-4D97-AF65-F5344CB8AC3E}">
        <p14:creationId xmlns:p14="http://schemas.microsoft.com/office/powerpoint/2010/main" val="3805533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3F417A9-3B15-44B2-925B-610157ACEE7B}" type="slidenum">
              <a:rPr lang="en-US"/>
              <a:pPr/>
              <a:t>‹#›</a:t>
            </a:fld>
            <a:endParaRPr lang="en-US"/>
          </a:p>
        </p:txBody>
      </p:sp>
    </p:spTree>
    <p:extLst>
      <p:ext uri="{BB962C8B-B14F-4D97-AF65-F5344CB8AC3E}">
        <p14:creationId xmlns:p14="http://schemas.microsoft.com/office/powerpoint/2010/main" val="141751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A11ABD7-D962-43BC-893D-9A09ADF85D31}" type="slidenum">
              <a:rPr lang="en-US"/>
              <a:pPr/>
              <a:t>‹#›</a:t>
            </a:fld>
            <a:endParaRPr lang="en-US"/>
          </a:p>
        </p:txBody>
      </p:sp>
    </p:spTree>
    <p:extLst>
      <p:ext uri="{BB962C8B-B14F-4D97-AF65-F5344CB8AC3E}">
        <p14:creationId xmlns:p14="http://schemas.microsoft.com/office/powerpoint/2010/main" val="823598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164C92A-4138-4F5F-9B66-0EE003774995}" type="slidenum">
              <a:rPr lang="en-US"/>
              <a:pPr/>
              <a:t>‹#›</a:t>
            </a:fld>
            <a:endParaRPr lang="en-US"/>
          </a:p>
        </p:txBody>
      </p:sp>
    </p:spTree>
    <p:extLst>
      <p:ext uri="{BB962C8B-B14F-4D97-AF65-F5344CB8AC3E}">
        <p14:creationId xmlns:p14="http://schemas.microsoft.com/office/powerpoint/2010/main" val="1821171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FBE248B-E0D2-44D9-A464-E1A3961B6158}" type="slidenum">
              <a:rPr lang="en-US"/>
              <a:pPr/>
              <a:t>‹#›</a:t>
            </a:fld>
            <a:endParaRPr lang="en-US"/>
          </a:p>
        </p:txBody>
      </p:sp>
    </p:spTree>
    <p:extLst>
      <p:ext uri="{BB962C8B-B14F-4D97-AF65-F5344CB8AC3E}">
        <p14:creationId xmlns:p14="http://schemas.microsoft.com/office/powerpoint/2010/main" val="170275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36EF33F-1FD1-4C95-8276-254033BA358C}" type="slidenum">
              <a:rPr lang="en-US"/>
              <a:pPr/>
              <a:t>‹#›</a:t>
            </a:fld>
            <a:endParaRPr lang="en-US"/>
          </a:p>
        </p:txBody>
      </p:sp>
    </p:spTree>
    <p:extLst>
      <p:ext uri="{BB962C8B-B14F-4D97-AF65-F5344CB8AC3E}">
        <p14:creationId xmlns:p14="http://schemas.microsoft.com/office/powerpoint/2010/main" val="945715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653B57F-D45F-4A1F-9A82-27A7DBA76E7A}" type="slidenum">
              <a:rPr lang="en-US"/>
              <a:pPr/>
              <a:t>‹#›</a:t>
            </a:fld>
            <a:endParaRPr lang="en-US"/>
          </a:p>
        </p:txBody>
      </p:sp>
    </p:spTree>
    <p:extLst>
      <p:ext uri="{BB962C8B-B14F-4D97-AF65-F5344CB8AC3E}">
        <p14:creationId xmlns:p14="http://schemas.microsoft.com/office/powerpoint/2010/main" val="94635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E306A11-4F87-4EFB-9644-0CD166B12F01}" type="slidenum">
              <a:rPr lang="en-US"/>
              <a:pPr/>
              <a:t>‹#›</a:t>
            </a:fld>
            <a:endParaRPr lang="en-US"/>
          </a:p>
        </p:txBody>
      </p:sp>
    </p:spTree>
    <p:extLst>
      <p:ext uri="{BB962C8B-B14F-4D97-AF65-F5344CB8AC3E}">
        <p14:creationId xmlns:p14="http://schemas.microsoft.com/office/powerpoint/2010/main" val="2986398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CF3D35DA-1632-4CA3-8C08-47BCA344064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7.bin"/><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wmf"/><Relationship Id="rId5" Type="http://schemas.openxmlformats.org/officeDocument/2006/relationships/oleObject" Target="../embeddings/oleObject4.bin"/><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endParaRPr lang="en-GB" altLang="en-US" sz="1800" dirty="0" smtClean="0">
              <a:solidFill>
                <a:srgbClr val="042960"/>
              </a:solidFill>
            </a:endParaRP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t>
            </a:r>
            <a:r>
              <a:rPr lang="en-GB" sz="1600" dirty="0" smtClean="0">
                <a:solidFill>
                  <a:srgbClr val="000000"/>
                </a:solidFill>
                <a:latin typeface="Arial" pitchFamily="34" charset="0"/>
                <a:ea typeface="Calibri" pitchFamily="34" charset="0"/>
                <a:cs typeface="Arial" pitchFamily="34" charset="0"/>
              </a:rPr>
              <a:t>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7314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9</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35" name="Rectangle 1026"/>
          <p:cNvSpPr>
            <a:spLocks noChangeArrowheads="1"/>
          </p:cNvSpPr>
          <p:nvPr/>
        </p:nvSpPr>
        <p:spPr bwMode="auto">
          <a:xfrm>
            <a:off x="5695950" y="989999"/>
            <a:ext cx="695325"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1026"/>
          <p:cNvSpPr>
            <a:spLocks noChangeArrowheads="1"/>
          </p:cNvSpPr>
          <p:nvPr/>
        </p:nvSpPr>
        <p:spPr bwMode="auto">
          <a:xfrm>
            <a:off x="4943475" y="989999"/>
            <a:ext cx="59055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6619875" y="1065601"/>
            <a:ext cx="1585450" cy="3944550"/>
          </a:xfrm>
          <a:prstGeom prst="rect">
            <a:avLst/>
          </a:prstGeom>
          <a:solidFill>
            <a:srgbClr val="FBFCFF"/>
          </a:solidFill>
          <a:ln>
            <a:noFill/>
          </a:ln>
          <a:effectLst/>
        </p:spPr>
        <p:txBody>
          <a:bodyPr wrap="none" anchor="ctr"/>
          <a:lstStyle/>
          <a:p>
            <a:endParaRPr lang="en-GB"/>
          </a:p>
        </p:txBody>
      </p:sp>
      <p:sp>
        <p:nvSpPr>
          <p:cNvPr id="38"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process will be illustrated for </a:t>
            </a:r>
            <a:r>
              <a:rPr lang="en-GB" sz="1500" b="1" i="1"/>
              <a:t>X</a:t>
            </a:r>
            <a:r>
              <a:rPr lang="en-GB" sz="1500" b="1" baseline="30000"/>
              <a:t>2</a:t>
            </a:r>
            <a:r>
              <a:rPr lang="en-GB" sz="1500" b="1"/>
              <a:t>, where </a:t>
            </a:r>
            <a:r>
              <a:rPr lang="en-GB" sz="1500" b="1" i="1"/>
              <a:t>X</a:t>
            </a:r>
            <a:r>
              <a:rPr lang="en-GB" sz="1500" b="1"/>
              <a:t> is the random variable defined in the first sequence.  The 11 possible values of </a:t>
            </a:r>
            <a:r>
              <a:rPr lang="en-GB" sz="1500" b="1" i="1"/>
              <a:t>X</a:t>
            </a:r>
            <a:r>
              <a:rPr lang="en-GB" sz="1500" b="1"/>
              <a:t> and the corresponding probabilities are listed.</a:t>
            </a:r>
          </a:p>
        </p:txBody>
      </p:sp>
    </p:spTree>
    <p:extLst>
      <p:ext uri="{BB962C8B-B14F-4D97-AF65-F5344CB8AC3E}">
        <p14:creationId xmlns:p14="http://schemas.microsoft.com/office/powerpoint/2010/main" val="40533248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10</a:t>
            </a:r>
            <a:endParaRPr lang="en-US" sz="1000" dirty="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34" name="Rectangle 1026"/>
          <p:cNvSpPr>
            <a:spLocks noChangeArrowheads="1"/>
          </p:cNvSpPr>
          <p:nvPr/>
        </p:nvSpPr>
        <p:spPr bwMode="auto">
          <a:xfrm>
            <a:off x="6629400" y="989999"/>
            <a:ext cx="59055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7604125" y="1065601"/>
            <a:ext cx="601200" cy="3944550"/>
          </a:xfrm>
          <a:prstGeom prst="rect">
            <a:avLst/>
          </a:prstGeom>
          <a:solidFill>
            <a:srgbClr val="FBFCFF"/>
          </a:solidFill>
          <a:ln>
            <a:noFill/>
          </a:ln>
          <a:effectLst/>
        </p:spPr>
        <p:txBody>
          <a:bodyPr wrap="none" anchor="ctr"/>
          <a:lstStyle/>
          <a:p>
            <a:endParaRPr lang="en-GB"/>
          </a:p>
        </p:txBody>
      </p:sp>
      <p:sp>
        <p:nvSpPr>
          <p:cNvPr id="33"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First </a:t>
            </a:r>
            <a:r>
              <a:rPr lang="en-GB" sz="1500" b="1" dirty="0" smtClean="0"/>
              <a:t>one calculates </a:t>
            </a:r>
            <a:r>
              <a:rPr lang="en-GB" sz="1500" b="1" dirty="0"/>
              <a:t>the possible values of </a:t>
            </a:r>
            <a:r>
              <a:rPr lang="en-GB" sz="1500" b="1" i="1" dirty="0"/>
              <a:t>X</a:t>
            </a:r>
            <a:r>
              <a:rPr lang="en-GB" sz="1500" b="1" baseline="30000" dirty="0"/>
              <a:t>2</a:t>
            </a:r>
            <a:r>
              <a:rPr lang="en-GB" sz="1500" b="1" dirty="0"/>
              <a:t>.</a:t>
            </a:r>
          </a:p>
        </p:txBody>
      </p:sp>
    </p:spTree>
    <p:extLst>
      <p:ext uri="{BB962C8B-B14F-4D97-AF65-F5344CB8AC3E}">
        <p14:creationId xmlns:p14="http://schemas.microsoft.com/office/powerpoint/2010/main" val="25942788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Rectangle 1026"/>
          <p:cNvSpPr>
            <a:spLocks noChangeArrowheads="1"/>
          </p:cNvSpPr>
          <p:nvPr/>
        </p:nvSpPr>
        <p:spPr bwMode="auto">
          <a:xfrm>
            <a:off x="5019675" y="1011238"/>
            <a:ext cx="3194050" cy="3238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7604125" y="1390650"/>
            <a:ext cx="601200" cy="3655363"/>
          </a:xfrm>
          <a:prstGeom prst="rect">
            <a:avLst/>
          </a:prstGeom>
          <a:solidFill>
            <a:srgbClr val="FBFCFF"/>
          </a:solidFill>
          <a:ln>
            <a:noFill/>
          </a:ln>
          <a:effectLst/>
        </p:spPr>
        <p:txBody>
          <a:bodyPr wrap="none" anchor="ctr"/>
          <a:lstStyle/>
          <a:p>
            <a:endParaRPr lang="en-GB"/>
          </a:p>
        </p:txBody>
      </p:sp>
      <p:sp>
        <p:nvSpPr>
          <p:cNvPr id="31"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value is 4, which arises when </a:t>
            </a:r>
            <a:r>
              <a:rPr lang="en-GB" sz="1500" b="1" i="1"/>
              <a:t>X</a:t>
            </a:r>
            <a:r>
              <a:rPr lang="en-GB" sz="1500" b="1"/>
              <a:t> is equal to 2.  The probability of </a:t>
            </a:r>
            <a:r>
              <a:rPr lang="en-GB" sz="1500" b="1" i="1"/>
              <a:t>X</a:t>
            </a:r>
            <a:r>
              <a:rPr lang="en-GB" sz="1500" b="1"/>
              <a:t> being equal to 2 is 1/36, so the weighted function is 4/36, which we shall write in decimal form as 0.11.</a:t>
            </a:r>
          </a:p>
        </p:txBody>
      </p:sp>
    </p:spTree>
    <p:extLst>
      <p:ext uri="{BB962C8B-B14F-4D97-AF65-F5344CB8AC3E}">
        <p14:creationId xmlns:p14="http://schemas.microsoft.com/office/powerpoint/2010/main" val="193283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12</a:t>
            </a:r>
            <a:endParaRPr lang="en-US" sz="1000" dirty="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29" name="Rectangle 1026"/>
          <p:cNvSpPr>
            <a:spLocks noChangeArrowheads="1"/>
          </p:cNvSpPr>
          <p:nvPr/>
        </p:nvSpPr>
        <p:spPr bwMode="auto">
          <a:xfrm>
            <a:off x="7604125" y="1339200"/>
            <a:ext cx="601200" cy="376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30"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for all the other possible values of </a:t>
            </a:r>
            <a:r>
              <a:rPr lang="en-GB" sz="1500" b="1" i="1"/>
              <a:t>X</a:t>
            </a:r>
            <a:r>
              <a:rPr lang="en-GB" sz="1500" b="1"/>
              <a:t>.</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Tree>
    <p:extLst>
      <p:ext uri="{BB962C8B-B14F-4D97-AF65-F5344CB8AC3E}">
        <p14:creationId xmlns:p14="http://schemas.microsoft.com/office/powerpoint/2010/main" val="5469279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13</a:t>
            </a:r>
            <a:endParaRPr lang="en-US" sz="1000" dirty="0">
              <a:solidFill>
                <a:srgbClr val="3366FF"/>
              </a:solidFill>
              <a:latin typeface="Arial"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27"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expected value of </a:t>
            </a:r>
            <a:r>
              <a:rPr lang="en-GB" sz="1500" b="1" i="1"/>
              <a:t>X</a:t>
            </a:r>
            <a:r>
              <a:rPr lang="en-GB" sz="1500" b="1" baseline="30000"/>
              <a:t>2</a:t>
            </a:r>
            <a:r>
              <a:rPr lang="en-GB" sz="1500" b="1"/>
              <a:t> is the sum of its weighted values in the final column.  It is equal to 54.83.  It is the average value of the figures in the previous column, taking the differing probabilities into account.</a:t>
            </a:r>
          </a:p>
        </p:txBody>
      </p:sp>
      <p:sp>
        <p:nvSpPr>
          <p:cNvPr id="28" name="Rectangle 1026"/>
          <p:cNvSpPr>
            <a:spLocks noChangeArrowheads="1"/>
          </p:cNvSpPr>
          <p:nvPr/>
        </p:nvSpPr>
        <p:spPr bwMode="auto">
          <a:xfrm>
            <a:off x="7520400" y="5138738"/>
            <a:ext cx="68400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Tree>
    <p:extLst>
      <p:ext uri="{BB962C8B-B14F-4D97-AF65-F5344CB8AC3E}">
        <p14:creationId xmlns:p14="http://schemas.microsoft.com/office/powerpoint/2010/main" val="13308874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4" name="Rectangle 1026"/>
          <p:cNvSpPr>
            <a:spLocks noChangeArrowheads="1"/>
          </p:cNvSpPr>
          <p:nvPr/>
        </p:nvSpPr>
        <p:spPr bwMode="auto">
          <a:xfrm>
            <a:off x="7520400" y="5138738"/>
            <a:ext cx="68400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890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a:t>
            </a:r>
            <a:r>
              <a:rPr lang="en-GB" sz="1500" b="1" i="1"/>
              <a:t>E</a:t>
            </a:r>
            <a:r>
              <a:rPr lang="en-GB" sz="1500" b="1"/>
              <a:t>(</a:t>
            </a:r>
            <a:r>
              <a:rPr lang="en-GB" sz="1500" b="1" i="1"/>
              <a:t>X</a:t>
            </a:r>
            <a:r>
              <a:rPr lang="en-GB" sz="1500" b="1" baseline="30000"/>
              <a:t>2</a:t>
            </a:r>
            <a:r>
              <a:rPr lang="en-GB" sz="1500" b="1"/>
              <a:t>) is not the same thing as </a:t>
            </a:r>
            <a:r>
              <a:rPr lang="en-GB" sz="1500" b="1" i="1"/>
              <a:t>E</a:t>
            </a:r>
            <a:r>
              <a:rPr lang="en-GB" sz="1500" b="1"/>
              <a:t>(</a:t>
            </a:r>
            <a:r>
              <a:rPr lang="en-GB" sz="1500" b="1" i="1"/>
              <a:t>X</a:t>
            </a:r>
            <a:r>
              <a:rPr lang="en-GB" sz="1500" b="1"/>
              <a:t>), squared.  In the previous sequence we saw that </a:t>
            </a:r>
            <a:r>
              <a:rPr lang="en-GB" sz="1500" b="1" i="1"/>
              <a:t>E</a:t>
            </a:r>
            <a:r>
              <a:rPr lang="en-GB" sz="1500" b="1"/>
              <a:t>(</a:t>
            </a:r>
            <a:r>
              <a:rPr lang="en-GB" sz="1500" b="1" i="1"/>
              <a:t>X</a:t>
            </a:r>
            <a:r>
              <a:rPr lang="en-GB" sz="1500" b="1"/>
              <a:t>) for this example was 7.  Its square is 49.</a:t>
            </a:r>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14</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22" name="Rectangle 16"/>
          <p:cNvSpPr>
            <a:spLocks noChangeArrowheads="1"/>
          </p:cNvSpPr>
          <p:nvPr/>
        </p:nvSpPr>
        <p:spPr bwMode="auto">
          <a:xfrm>
            <a:off x="1295399" y="2513399"/>
            <a:ext cx="2562225" cy="19062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87770138"/>
              </p:ext>
            </p:extLst>
          </p:nvPr>
        </p:nvGraphicFramePr>
        <p:xfrm>
          <a:off x="1634400" y="3303588"/>
          <a:ext cx="1219200" cy="355600"/>
        </p:xfrm>
        <a:graphic>
          <a:graphicData uri="http://schemas.openxmlformats.org/presentationml/2006/ole">
            <mc:AlternateContent xmlns:mc="http://schemas.openxmlformats.org/markup-compatibility/2006">
              <mc:Choice xmlns:v="urn:schemas-microsoft-com:vml" Requires="v">
                <p:oleObj spid="_x0000_s104489" name="Equation" r:id="rId3" imgW="1218960" imgH="355320" progId="Equation.3">
                  <p:embed/>
                </p:oleObj>
              </mc:Choice>
              <mc:Fallback>
                <p:oleObj name="Equation" r:id="rId3" imgW="1218960" imgH="355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4400" y="3303588"/>
                        <a:ext cx="12192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59596363"/>
              </p:ext>
            </p:extLst>
          </p:nvPr>
        </p:nvGraphicFramePr>
        <p:xfrm>
          <a:off x="1527175" y="2741613"/>
          <a:ext cx="1866900" cy="393700"/>
        </p:xfrm>
        <a:graphic>
          <a:graphicData uri="http://schemas.openxmlformats.org/presentationml/2006/ole">
            <mc:AlternateContent xmlns:mc="http://schemas.openxmlformats.org/markup-compatibility/2006">
              <mc:Choice xmlns:v="urn:schemas-microsoft-com:vml" Requires="v">
                <p:oleObj spid="_x0000_s104490" name="Equation" r:id="rId5" imgW="1866600" imgH="393480" progId="Equation.3">
                  <p:embed/>
                </p:oleObj>
              </mc:Choice>
              <mc:Fallback>
                <p:oleObj name="Equation" r:id="rId5" imgW="1866600" imgH="393480" progId="Equation.3">
                  <p:embed/>
                  <p:pic>
                    <p:nvPicPr>
                      <p:cNvPr id="0" name=""/>
                      <p:cNvPicPr>
                        <a:picLocks noChangeAspect="1" noChangeArrowheads="1"/>
                      </p:cNvPicPr>
                      <p:nvPr/>
                    </p:nvPicPr>
                    <p:blipFill>
                      <a:blip r:embed="rId6"/>
                      <a:srcRect/>
                      <a:stretch>
                        <a:fillRect/>
                      </a:stretch>
                    </p:blipFill>
                    <p:spPr bwMode="auto">
                      <a:xfrm>
                        <a:off x="1527175" y="2741613"/>
                        <a:ext cx="18669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227316282"/>
              </p:ext>
            </p:extLst>
          </p:nvPr>
        </p:nvGraphicFramePr>
        <p:xfrm>
          <a:off x="1527175" y="3776663"/>
          <a:ext cx="2209800" cy="419100"/>
        </p:xfrm>
        <a:graphic>
          <a:graphicData uri="http://schemas.openxmlformats.org/presentationml/2006/ole">
            <mc:AlternateContent xmlns:mc="http://schemas.openxmlformats.org/markup-compatibility/2006">
              <mc:Choice xmlns:v="urn:schemas-microsoft-com:vml" Requires="v">
                <p:oleObj spid="_x0000_s104491" name="Equation" r:id="rId7" imgW="2209680" imgH="419040" progId="Equation.3">
                  <p:embed/>
                </p:oleObj>
              </mc:Choice>
              <mc:Fallback>
                <p:oleObj name="Equation" r:id="rId7" imgW="2209680" imgH="419040" progId="Equation.3">
                  <p:embed/>
                  <p:pic>
                    <p:nvPicPr>
                      <p:cNvPr id="0" name=""/>
                      <p:cNvPicPr>
                        <a:picLocks noChangeAspect="1" noChangeArrowheads="1"/>
                      </p:cNvPicPr>
                      <p:nvPr/>
                    </p:nvPicPr>
                    <p:blipFill>
                      <a:blip r:embed="rId8"/>
                      <a:srcRect/>
                      <a:stretch>
                        <a:fillRect/>
                      </a:stretch>
                    </p:blipFill>
                    <p:spPr bwMode="auto">
                      <a:xfrm>
                        <a:off x="1527175" y="3776663"/>
                        <a:ext cx="220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18168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741750"/>
            <a:ext cx="9144000" cy="14299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1378" name="Text Box 1026"/>
          <p:cNvSpPr txBox="1">
            <a:spLocks noChangeArrowheads="1"/>
          </p:cNvSpPr>
          <p:nvPr/>
        </p:nvSpPr>
        <p:spPr bwMode="auto">
          <a:xfrm>
            <a:off x="301625" y="855664"/>
            <a:ext cx="8532813" cy="15541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Definition </a:t>
            </a:r>
            <a:r>
              <a:rPr lang="en-US" sz="1800" b="1" dirty="0">
                <a:solidFill>
                  <a:srgbClr val="000000"/>
                </a:solidFill>
                <a:latin typeface="Arial" charset="0"/>
              </a:rPr>
              <a:t>of </a:t>
            </a:r>
            <a:r>
              <a:rPr lang="en-US" b="1" i="1" dirty="0">
                <a:solidFill>
                  <a:srgbClr val="000000"/>
                </a:solidFill>
              </a:rPr>
              <a:t> </a:t>
            </a:r>
            <a:r>
              <a:rPr lang="en-US" b="1" i="1" dirty="0" smtClean="0">
                <a:solidFill>
                  <a:srgbClr val="000000"/>
                </a:solidFill>
              </a:rPr>
              <a:t>              </a:t>
            </a:r>
            <a:r>
              <a:rPr lang="en-US" sz="1800" b="1" dirty="0" smtClean="0">
                <a:solidFill>
                  <a:srgbClr val="000000"/>
                </a:solidFill>
                <a:latin typeface="Arial" charset="0"/>
              </a:rPr>
              <a:t>, </a:t>
            </a:r>
            <a:r>
              <a:rPr lang="en-US" sz="1800" b="1" dirty="0">
                <a:solidFill>
                  <a:srgbClr val="000000"/>
                </a:solidFill>
                <a:latin typeface="Arial" charset="0"/>
              </a:rPr>
              <a:t>the expected value of a function of </a:t>
            </a:r>
            <a:r>
              <a:rPr lang="en-US" b="1" i="1" dirty="0">
                <a:solidFill>
                  <a:srgbClr val="000000"/>
                </a:solidFill>
              </a:rPr>
              <a:t>X</a:t>
            </a:r>
            <a:r>
              <a:rPr lang="en-US" sz="1800" b="1" dirty="0">
                <a:solidFill>
                  <a:srgbClr val="000000"/>
                </a:solidFill>
                <a:latin typeface="Arial" charset="0"/>
              </a:rPr>
              <a:t>:</a:t>
            </a:r>
          </a:p>
          <a:p>
            <a:endParaRPr lang="en-US" b="1" dirty="0">
              <a:solidFill>
                <a:srgbClr val="000000"/>
              </a:solidFill>
            </a:endParaRPr>
          </a:p>
          <a:p>
            <a:endParaRPr lang="en-US" b="1" dirty="0">
              <a:solidFill>
                <a:srgbClr val="000000"/>
              </a:solidFill>
            </a:endParaRPr>
          </a:p>
        </p:txBody>
      </p:sp>
      <p:graphicFrame>
        <p:nvGraphicFramePr>
          <p:cNvPr id="101382" name="Object 1030"/>
          <p:cNvGraphicFramePr>
            <a:graphicFrameLocks noChangeAspect="1"/>
          </p:cNvGraphicFramePr>
          <p:nvPr>
            <p:extLst>
              <p:ext uri="{D42A27DB-BD31-4B8C-83A1-F6EECF244321}">
                <p14:modId xmlns:p14="http://schemas.microsoft.com/office/powerpoint/2010/main" val="3844561750"/>
              </p:ext>
            </p:extLst>
          </p:nvPr>
        </p:nvGraphicFramePr>
        <p:xfrm>
          <a:off x="1609725" y="1295400"/>
          <a:ext cx="5894388" cy="811213"/>
        </p:xfrm>
        <a:graphic>
          <a:graphicData uri="http://schemas.openxmlformats.org/presentationml/2006/ole">
            <mc:AlternateContent xmlns:mc="http://schemas.openxmlformats.org/markup-compatibility/2006">
              <mc:Choice xmlns:v="urn:schemas-microsoft-com:vml" Requires="v">
                <p:oleObj spid="_x0000_s102429" name="Equation" r:id="rId3" imgW="5892480" imgH="812520" progId="Equation.3">
                  <p:embed/>
                </p:oleObj>
              </mc:Choice>
              <mc:Fallback>
                <p:oleObj name="Equation" r:id="rId3" imgW="5892480" imgH="812520" progId="Equation.3">
                  <p:embed/>
                  <p:pic>
                    <p:nvPicPr>
                      <p:cNvPr id="0" name="Object 1030"/>
                      <p:cNvPicPr>
                        <a:picLocks noChangeAspect="1" noChangeArrowheads="1"/>
                      </p:cNvPicPr>
                      <p:nvPr/>
                    </p:nvPicPr>
                    <p:blipFill>
                      <a:blip r:embed="rId4"/>
                      <a:srcRect/>
                      <a:stretch>
                        <a:fillRect/>
                      </a:stretch>
                    </p:blipFill>
                    <p:spPr bwMode="auto">
                      <a:xfrm>
                        <a:off x="1609725" y="1295400"/>
                        <a:ext cx="5894388"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85" name="Text Box 103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a:t>
            </a:r>
            <a:endParaRPr lang="en-US" sz="1000" dirty="0">
              <a:solidFill>
                <a:srgbClr val="3366FF"/>
              </a:solidFill>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998266726"/>
              </p:ext>
            </p:extLst>
          </p:nvPr>
        </p:nvGraphicFramePr>
        <p:xfrm>
          <a:off x="2235200" y="925200"/>
          <a:ext cx="1117600" cy="368300"/>
        </p:xfrm>
        <a:graphic>
          <a:graphicData uri="http://schemas.openxmlformats.org/presentationml/2006/ole">
            <mc:AlternateContent xmlns:mc="http://schemas.openxmlformats.org/markup-compatibility/2006">
              <mc:Choice xmlns:v="urn:schemas-microsoft-com:vml" Requires="v">
                <p:oleObj spid="_x0000_s102430" name="Equation" r:id="rId5" imgW="1117440" imgH="368280" progId="Equation.3">
                  <p:embed/>
                </p:oleObj>
              </mc:Choice>
              <mc:Fallback>
                <p:oleObj name="Equation" r:id="rId5" imgW="1117440" imgH="368280" progId="Equation.3">
                  <p:embed/>
                  <p:pic>
                    <p:nvPicPr>
                      <p:cNvPr id="0" name="Object 1030"/>
                      <p:cNvPicPr>
                        <a:picLocks noChangeAspect="1" noChangeArrowheads="1"/>
                      </p:cNvPicPr>
                      <p:nvPr/>
                    </p:nvPicPr>
                    <p:blipFill>
                      <a:blip r:embed="rId6"/>
                      <a:srcRect/>
                      <a:stretch>
                        <a:fillRect/>
                      </a:stretch>
                    </p:blipFill>
                    <p:spPr bwMode="auto">
                      <a:xfrm>
                        <a:off x="2235200" y="925200"/>
                        <a:ext cx="11176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To find the expected value of a function of a random variable, </a:t>
            </a:r>
            <a:r>
              <a:rPr lang="en-GB" sz="1500" b="1" dirty="0" smtClean="0"/>
              <a:t>one calculates </a:t>
            </a:r>
            <a:r>
              <a:rPr lang="en-GB" sz="1500" b="1" dirty="0"/>
              <a:t>all the possible values of the function, </a:t>
            </a:r>
            <a:r>
              <a:rPr lang="en-GB" sz="1500" b="1" dirty="0" smtClean="0"/>
              <a:t>weights </a:t>
            </a:r>
            <a:r>
              <a:rPr lang="en-GB" sz="1500" b="1" dirty="0"/>
              <a:t>them by the corresponding probabilities, and </a:t>
            </a:r>
            <a:r>
              <a:rPr lang="en-GB" sz="1500" b="1" dirty="0" smtClean="0"/>
              <a:t>sums </a:t>
            </a:r>
            <a:r>
              <a:rPr lang="en-GB" sz="1500" b="1" dirty="0"/>
              <a:t>the results.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p:cNvSpPr>
            <a:spLocks noChangeArrowheads="1"/>
          </p:cNvSpPr>
          <p:nvPr/>
        </p:nvSpPr>
        <p:spPr bwMode="auto">
          <a:xfrm>
            <a:off x="0" y="741750"/>
            <a:ext cx="9144000" cy="14299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Rectangle 16"/>
          <p:cNvSpPr>
            <a:spLocks noChangeArrowheads="1"/>
          </p:cNvSpPr>
          <p:nvPr/>
        </p:nvSpPr>
        <p:spPr bwMode="auto">
          <a:xfrm>
            <a:off x="0" y="2399100"/>
            <a:ext cx="9144000" cy="1429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1378" name="Text Box 1026"/>
          <p:cNvSpPr txBox="1">
            <a:spLocks noChangeArrowheads="1"/>
          </p:cNvSpPr>
          <p:nvPr/>
        </p:nvSpPr>
        <p:spPr bwMode="auto">
          <a:xfrm>
            <a:off x="301625" y="855664"/>
            <a:ext cx="8532813" cy="2678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Definition </a:t>
            </a:r>
            <a:r>
              <a:rPr lang="en-US" sz="1800" b="1" dirty="0">
                <a:solidFill>
                  <a:srgbClr val="000000"/>
                </a:solidFill>
                <a:latin typeface="Arial" charset="0"/>
              </a:rPr>
              <a:t>of </a:t>
            </a:r>
            <a:r>
              <a:rPr lang="en-US" b="1" i="1" dirty="0">
                <a:solidFill>
                  <a:srgbClr val="000000"/>
                </a:solidFill>
              </a:rPr>
              <a:t> </a:t>
            </a:r>
            <a:r>
              <a:rPr lang="en-US" b="1" i="1" dirty="0" smtClean="0">
                <a:solidFill>
                  <a:srgbClr val="000000"/>
                </a:solidFill>
              </a:rPr>
              <a:t>              </a:t>
            </a:r>
            <a:r>
              <a:rPr lang="en-US" sz="1800" b="1" dirty="0" smtClean="0">
                <a:solidFill>
                  <a:srgbClr val="000000"/>
                </a:solidFill>
                <a:latin typeface="Arial" charset="0"/>
              </a:rPr>
              <a:t>, </a:t>
            </a:r>
            <a:r>
              <a:rPr lang="en-US" sz="1800" b="1" dirty="0">
                <a:solidFill>
                  <a:srgbClr val="000000"/>
                </a:solidFill>
                <a:latin typeface="Arial" charset="0"/>
              </a:rPr>
              <a:t>the expected value of a function of </a:t>
            </a:r>
            <a:r>
              <a:rPr lang="en-US" b="1" i="1" dirty="0">
                <a:solidFill>
                  <a:srgbClr val="000000"/>
                </a:solidFill>
              </a:rPr>
              <a:t>X</a:t>
            </a:r>
            <a:r>
              <a:rPr lang="en-US" sz="1800" b="1" dirty="0">
                <a:solidFill>
                  <a:srgbClr val="000000"/>
                </a:solidFill>
                <a:latin typeface="Arial" charset="0"/>
              </a:rPr>
              <a:t>:</a:t>
            </a:r>
          </a:p>
          <a:p>
            <a:endParaRPr lang="en-US" b="1" dirty="0">
              <a:solidFill>
                <a:srgbClr val="000000"/>
              </a:solidFill>
            </a:endParaRPr>
          </a:p>
          <a:p>
            <a:endParaRPr lang="en-US" b="1" dirty="0">
              <a:solidFill>
                <a:srgbClr val="000000"/>
              </a:solidFill>
            </a:endParaRPr>
          </a:p>
          <a:p>
            <a:endParaRPr lang="en-US" b="1" dirty="0">
              <a:solidFill>
                <a:srgbClr val="000000"/>
              </a:solidFill>
            </a:endParaRPr>
          </a:p>
          <a:p>
            <a:pPr>
              <a:spcBef>
                <a:spcPts val="1500"/>
              </a:spcBef>
            </a:pPr>
            <a:r>
              <a:rPr lang="en-US" b="1" dirty="0">
                <a:solidFill>
                  <a:srgbClr val="000000"/>
                </a:solidFill>
              </a:rPr>
              <a:t>	</a:t>
            </a:r>
            <a:r>
              <a:rPr lang="en-US" sz="1800" b="1" dirty="0">
                <a:solidFill>
                  <a:srgbClr val="000000"/>
                </a:solidFill>
                <a:latin typeface="Arial" charset="0"/>
              </a:rPr>
              <a:t>Example:</a:t>
            </a:r>
          </a:p>
        </p:txBody>
      </p:sp>
      <p:sp>
        <p:nvSpPr>
          <p:cNvPr id="101379"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example, the expected value of </a:t>
            </a:r>
            <a:r>
              <a:rPr lang="en-GB" sz="1500" b="1" i="1"/>
              <a:t>X</a:t>
            </a:r>
            <a:r>
              <a:rPr lang="en-GB" sz="1500" b="1" baseline="30000"/>
              <a:t>2</a:t>
            </a:r>
            <a:r>
              <a:rPr lang="en-GB" sz="1500" b="1"/>
              <a:t> is found by calculating all its possible values, multiplying them by the corresponding probabilities, and summing.</a:t>
            </a:r>
          </a:p>
        </p:txBody>
      </p:sp>
      <p:graphicFrame>
        <p:nvGraphicFramePr>
          <p:cNvPr id="101381" name="Object 1029"/>
          <p:cNvGraphicFramePr>
            <a:graphicFrameLocks noChangeAspect="1"/>
          </p:cNvGraphicFramePr>
          <p:nvPr>
            <p:extLst>
              <p:ext uri="{D42A27DB-BD31-4B8C-83A1-F6EECF244321}">
                <p14:modId xmlns:p14="http://schemas.microsoft.com/office/powerpoint/2010/main" val="3783010583"/>
              </p:ext>
            </p:extLst>
          </p:nvPr>
        </p:nvGraphicFramePr>
        <p:xfrm>
          <a:off x="1854200" y="2952750"/>
          <a:ext cx="4483100" cy="811213"/>
        </p:xfrm>
        <a:graphic>
          <a:graphicData uri="http://schemas.openxmlformats.org/presentationml/2006/ole">
            <mc:AlternateContent xmlns:mc="http://schemas.openxmlformats.org/markup-compatibility/2006">
              <mc:Choice xmlns:v="urn:schemas-microsoft-com:vml" Requires="v">
                <p:oleObj spid="_x0000_s105504" name="Equation" r:id="rId3" imgW="4483080" imgH="812520" progId="Equation.3">
                  <p:embed/>
                </p:oleObj>
              </mc:Choice>
              <mc:Fallback>
                <p:oleObj name="Equation" r:id="rId3" imgW="4483080" imgH="812520" progId="Equation.3">
                  <p:embed/>
                  <p:pic>
                    <p:nvPicPr>
                      <p:cNvPr id="0" name=""/>
                      <p:cNvPicPr>
                        <a:picLocks noChangeAspect="1" noChangeArrowheads="1"/>
                      </p:cNvPicPr>
                      <p:nvPr/>
                    </p:nvPicPr>
                    <p:blipFill>
                      <a:blip r:embed="rId4"/>
                      <a:srcRect/>
                      <a:stretch>
                        <a:fillRect/>
                      </a:stretch>
                    </p:blipFill>
                    <p:spPr bwMode="auto">
                      <a:xfrm>
                        <a:off x="1854200" y="2952750"/>
                        <a:ext cx="448310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382" name="Object 1030"/>
          <p:cNvGraphicFramePr>
            <a:graphicFrameLocks noChangeAspect="1"/>
          </p:cNvGraphicFramePr>
          <p:nvPr>
            <p:extLst>
              <p:ext uri="{D42A27DB-BD31-4B8C-83A1-F6EECF244321}">
                <p14:modId xmlns:p14="http://schemas.microsoft.com/office/powerpoint/2010/main" val="16807569"/>
              </p:ext>
            </p:extLst>
          </p:nvPr>
        </p:nvGraphicFramePr>
        <p:xfrm>
          <a:off x="1609725" y="1295400"/>
          <a:ext cx="5894388" cy="811213"/>
        </p:xfrm>
        <a:graphic>
          <a:graphicData uri="http://schemas.openxmlformats.org/presentationml/2006/ole">
            <mc:AlternateContent xmlns:mc="http://schemas.openxmlformats.org/markup-compatibility/2006">
              <mc:Choice xmlns:v="urn:schemas-microsoft-com:vml" Requires="v">
                <p:oleObj spid="_x0000_s105505" name="Equation" r:id="rId5" imgW="5892480" imgH="812520" progId="Equation.3">
                  <p:embed/>
                </p:oleObj>
              </mc:Choice>
              <mc:Fallback>
                <p:oleObj name="Equation" r:id="rId5" imgW="5892480" imgH="812520" progId="Equation.3">
                  <p:embed/>
                  <p:pic>
                    <p:nvPicPr>
                      <p:cNvPr id="0" name=""/>
                      <p:cNvPicPr>
                        <a:picLocks noChangeAspect="1" noChangeArrowheads="1"/>
                      </p:cNvPicPr>
                      <p:nvPr/>
                    </p:nvPicPr>
                    <p:blipFill>
                      <a:blip r:embed="rId6"/>
                      <a:srcRect/>
                      <a:stretch>
                        <a:fillRect/>
                      </a:stretch>
                    </p:blipFill>
                    <p:spPr bwMode="auto">
                      <a:xfrm>
                        <a:off x="1609725" y="1295400"/>
                        <a:ext cx="5894388"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385" name="Text Box 103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076440045"/>
              </p:ext>
            </p:extLst>
          </p:nvPr>
        </p:nvGraphicFramePr>
        <p:xfrm>
          <a:off x="2235200" y="925200"/>
          <a:ext cx="1117600" cy="368300"/>
        </p:xfrm>
        <a:graphic>
          <a:graphicData uri="http://schemas.openxmlformats.org/presentationml/2006/ole">
            <mc:AlternateContent xmlns:mc="http://schemas.openxmlformats.org/markup-compatibility/2006">
              <mc:Choice xmlns:v="urn:schemas-microsoft-com:vml" Requires="v">
                <p:oleObj spid="_x0000_s105506" name="Equation" r:id="rId7" imgW="1117440" imgH="368280" progId="Equation.3">
                  <p:embed/>
                </p:oleObj>
              </mc:Choice>
              <mc:Fallback>
                <p:oleObj name="Equation" r:id="rId7" imgW="1117440" imgH="368280" progId="Equation.3">
                  <p:embed/>
                  <p:pic>
                    <p:nvPicPr>
                      <p:cNvPr id="0" name=""/>
                      <p:cNvPicPr>
                        <a:picLocks noChangeAspect="1" noChangeArrowheads="1"/>
                      </p:cNvPicPr>
                      <p:nvPr/>
                    </p:nvPicPr>
                    <p:blipFill>
                      <a:blip r:embed="rId8"/>
                      <a:srcRect/>
                      <a:stretch>
                        <a:fillRect/>
                      </a:stretch>
                    </p:blipFill>
                    <p:spPr bwMode="auto">
                      <a:xfrm>
                        <a:off x="2235200" y="925200"/>
                        <a:ext cx="11176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089997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3</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47" name="Rectangle 1026"/>
          <p:cNvSpPr>
            <a:spLocks noChangeArrowheads="1"/>
          </p:cNvSpPr>
          <p:nvPr/>
        </p:nvSpPr>
        <p:spPr bwMode="auto">
          <a:xfrm>
            <a:off x="800100" y="989999"/>
            <a:ext cx="50400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Rectangle 1026"/>
          <p:cNvSpPr>
            <a:spLocks noChangeArrowheads="1"/>
          </p:cNvSpPr>
          <p:nvPr/>
        </p:nvSpPr>
        <p:spPr bwMode="auto">
          <a:xfrm>
            <a:off x="1466850" y="989999"/>
            <a:ext cx="50400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4962525" y="1065601"/>
            <a:ext cx="3242800" cy="3944550"/>
          </a:xfrm>
          <a:prstGeom prst="rect">
            <a:avLst/>
          </a:prstGeom>
          <a:solidFill>
            <a:srgbClr val="FBFCFF"/>
          </a:solidFill>
          <a:ln>
            <a:noFill/>
          </a:ln>
          <a:effectLst/>
        </p:spPr>
        <p:txBody>
          <a:bodyPr wrap="none" anchor="ctr"/>
          <a:lstStyle/>
          <a:p>
            <a:endParaRPr lang="en-GB"/>
          </a:p>
        </p:txBody>
      </p:sp>
      <p:sp>
        <p:nvSpPr>
          <p:cNvPr id="41" name="Rectangle 1026"/>
          <p:cNvSpPr>
            <a:spLocks noChangeArrowheads="1"/>
          </p:cNvSpPr>
          <p:nvPr/>
        </p:nvSpPr>
        <p:spPr bwMode="auto">
          <a:xfrm>
            <a:off x="4900612" y="615048"/>
            <a:ext cx="3319463" cy="352800"/>
          </a:xfrm>
          <a:prstGeom prst="rect">
            <a:avLst/>
          </a:prstGeom>
          <a:solidFill>
            <a:srgbClr val="DDEEFF"/>
          </a:solidFill>
          <a:ln>
            <a:noFill/>
          </a:ln>
          <a:effectLst/>
          <a:extLst/>
        </p:spPr>
        <p:txBody>
          <a:bodyPr wrap="none" anchor="ctr"/>
          <a:lstStyle/>
          <a:p>
            <a:endParaRPr lang="en-GB"/>
          </a:p>
        </p:txBody>
      </p:sp>
      <p:sp>
        <p:nvSpPr>
          <p:cNvPr id="39" name="Rectangle 1026"/>
          <p:cNvSpPr>
            <a:spLocks noChangeArrowheads="1"/>
          </p:cNvSpPr>
          <p:nvPr/>
        </p:nvSpPr>
        <p:spPr bwMode="auto">
          <a:xfrm>
            <a:off x="3157950" y="5138738"/>
            <a:ext cx="1223550" cy="366712"/>
          </a:xfrm>
          <a:prstGeom prst="rect">
            <a:avLst/>
          </a:prstGeom>
          <a:solidFill>
            <a:srgbClr val="DDEEFF"/>
          </a:solidFill>
          <a:ln>
            <a:noFill/>
          </a:ln>
          <a:effectLst/>
          <a:extLst/>
        </p:spPr>
        <p:txBody>
          <a:bodyPr wrap="none" anchor="ctr"/>
          <a:lstStyle/>
          <a:p>
            <a:endParaRPr lang="en-GB"/>
          </a:p>
        </p:txBody>
      </p:sp>
      <p:sp>
        <p:nvSpPr>
          <p:cNvPr id="42" name="Rectangle 1026"/>
          <p:cNvSpPr>
            <a:spLocks noChangeArrowheads="1"/>
          </p:cNvSpPr>
          <p:nvPr/>
        </p:nvSpPr>
        <p:spPr bwMode="auto">
          <a:xfrm>
            <a:off x="2219325" y="1017976"/>
            <a:ext cx="2141750" cy="3996000"/>
          </a:xfrm>
          <a:prstGeom prst="rect">
            <a:avLst/>
          </a:prstGeom>
          <a:solidFill>
            <a:srgbClr val="FBFCFF"/>
          </a:solidFill>
          <a:ln>
            <a:noFill/>
          </a:ln>
          <a:effectLst/>
        </p:spPr>
        <p:txBody>
          <a:bodyPr wrap="none" anchor="ctr"/>
          <a:lstStyle/>
          <a:p>
            <a:endParaRPr lang="en-GB"/>
          </a:p>
        </p:txBody>
      </p:sp>
      <p:sp>
        <p:nvSpPr>
          <p:cNvPr id="46" name="Rectangle 1026"/>
          <p:cNvSpPr>
            <a:spLocks noChangeArrowheads="1"/>
          </p:cNvSpPr>
          <p:nvPr/>
        </p:nvSpPr>
        <p:spPr bwMode="auto">
          <a:xfrm>
            <a:off x="2295525" y="615048"/>
            <a:ext cx="2143162" cy="352800"/>
          </a:xfrm>
          <a:prstGeom prst="rect">
            <a:avLst/>
          </a:prstGeom>
          <a:solidFill>
            <a:srgbClr val="DDEEFF"/>
          </a:solidFill>
          <a:ln>
            <a:noFill/>
          </a:ln>
          <a:effectLst/>
          <a:extLst/>
        </p:spPr>
        <p:txBody>
          <a:bodyPr wrap="none" anchor="ctr"/>
          <a:lstStyle/>
          <a:p>
            <a:endParaRPr lang="en-GB"/>
          </a:p>
        </p:txBody>
      </p:sp>
      <p:sp>
        <p:nvSpPr>
          <p:cNvPr id="51"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calculation of the expected value of a function of a random variable will be outlined in general and then illustrated with an example.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4</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47" name="Rectangle 1026"/>
          <p:cNvSpPr>
            <a:spLocks noChangeArrowheads="1"/>
          </p:cNvSpPr>
          <p:nvPr/>
        </p:nvSpPr>
        <p:spPr bwMode="auto">
          <a:xfrm>
            <a:off x="800100" y="989999"/>
            <a:ext cx="50400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Rectangle 1026"/>
          <p:cNvSpPr>
            <a:spLocks noChangeArrowheads="1"/>
          </p:cNvSpPr>
          <p:nvPr/>
        </p:nvSpPr>
        <p:spPr bwMode="auto">
          <a:xfrm>
            <a:off x="1466850" y="989999"/>
            <a:ext cx="50400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4962525" y="1065601"/>
            <a:ext cx="3242800" cy="3944550"/>
          </a:xfrm>
          <a:prstGeom prst="rect">
            <a:avLst/>
          </a:prstGeom>
          <a:solidFill>
            <a:srgbClr val="FBFCFF"/>
          </a:solidFill>
          <a:ln>
            <a:noFill/>
          </a:ln>
          <a:effectLst/>
        </p:spPr>
        <p:txBody>
          <a:bodyPr wrap="none" anchor="ctr"/>
          <a:lstStyle/>
          <a:p>
            <a:endParaRPr lang="en-GB"/>
          </a:p>
        </p:txBody>
      </p:sp>
      <p:sp>
        <p:nvSpPr>
          <p:cNvPr id="41" name="Rectangle 1026"/>
          <p:cNvSpPr>
            <a:spLocks noChangeArrowheads="1"/>
          </p:cNvSpPr>
          <p:nvPr/>
        </p:nvSpPr>
        <p:spPr bwMode="auto">
          <a:xfrm>
            <a:off x="4900612" y="615048"/>
            <a:ext cx="3319463" cy="352800"/>
          </a:xfrm>
          <a:prstGeom prst="rect">
            <a:avLst/>
          </a:prstGeom>
          <a:solidFill>
            <a:srgbClr val="DDEEFF"/>
          </a:solidFill>
          <a:ln>
            <a:noFill/>
          </a:ln>
          <a:effectLst/>
          <a:extLst/>
        </p:spPr>
        <p:txBody>
          <a:bodyPr wrap="none" anchor="ctr"/>
          <a:lstStyle/>
          <a:p>
            <a:endParaRPr lang="en-GB"/>
          </a:p>
        </p:txBody>
      </p:sp>
      <p:sp>
        <p:nvSpPr>
          <p:cNvPr id="39" name="Rectangle 1026"/>
          <p:cNvSpPr>
            <a:spLocks noChangeArrowheads="1"/>
          </p:cNvSpPr>
          <p:nvPr/>
        </p:nvSpPr>
        <p:spPr bwMode="auto">
          <a:xfrm>
            <a:off x="3157950" y="5138738"/>
            <a:ext cx="1223550" cy="366712"/>
          </a:xfrm>
          <a:prstGeom prst="rect">
            <a:avLst/>
          </a:prstGeom>
          <a:solidFill>
            <a:srgbClr val="DDEEFF"/>
          </a:solidFill>
          <a:ln>
            <a:noFill/>
          </a:ln>
          <a:effectLst/>
          <a:extLst/>
        </p:spPr>
        <p:txBody>
          <a:bodyPr wrap="none" anchor="ctr"/>
          <a:lstStyle/>
          <a:p>
            <a:endParaRPr lang="en-GB"/>
          </a:p>
        </p:txBody>
      </p:sp>
      <p:sp>
        <p:nvSpPr>
          <p:cNvPr id="42" name="Rectangle 1026"/>
          <p:cNvSpPr>
            <a:spLocks noChangeArrowheads="1"/>
          </p:cNvSpPr>
          <p:nvPr/>
        </p:nvSpPr>
        <p:spPr bwMode="auto">
          <a:xfrm>
            <a:off x="2219325" y="1017976"/>
            <a:ext cx="2141750" cy="3996000"/>
          </a:xfrm>
          <a:prstGeom prst="rect">
            <a:avLst/>
          </a:prstGeom>
          <a:solidFill>
            <a:srgbClr val="FBFCFF"/>
          </a:solidFill>
          <a:ln>
            <a:noFill/>
          </a:ln>
          <a:effectLst/>
        </p:spPr>
        <p:txBody>
          <a:bodyPr wrap="none" anchor="ctr"/>
          <a:lstStyle/>
          <a:p>
            <a:endParaRPr lang="en-GB"/>
          </a:p>
        </p:txBody>
      </p:sp>
      <p:sp>
        <p:nvSpPr>
          <p:cNvPr id="46" name="Rectangle 1026"/>
          <p:cNvSpPr>
            <a:spLocks noChangeArrowheads="1"/>
          </p:cNvSpPr>
          <p:nvPr/>
        </p:nvSpPr>
        <p:spPr bwMode="auto">
          <a:xfrm>
            <a:off x="2295525" y="615048"/>
            <a:ext cx="2143162" cy="352800"/>
          </a:xfrm>
          <a:prstGeom prst="rect">
            <a:avLst/>
          </a:prstGeom>
          <a:solidFill>
            <a:srgbClr val="DDEEFF"/>
          </a:solidFill>
          <a:ln>
            <a:noFill/>
          </a:ln>
          <a:effectLst/>
          <a:extLst/>
        </p:spPr>
        <p:txBody>
          <a:bodyPr wrap="none" anchor="ctr"/>
          <a:lstStyle/>
          <a:p>
            <a:endParaRPr lang="en-GB"/>
          </a:p>
        </p:txBody>
      </p:sp>
      <p:sp>
        <p:nvSpPr>
          <p:cNvPr id="49"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First </a:t>
            </a:r>
            <a:r>
              <a:rPr lang="en-GB" sz="1500" b="1" dirty="0" smtClean="0"/>
              <a:t>one makes a </a:t>
            </a:r>
            <a:r>
              <a:rPr lang="en-GB" sz="1500" b="1" dirty="0"/>
              <a:t>list </a:t>
            </a:r>
            <a:r>
              <a:rPr lang="en-GB" sz="1500" b="1" dirty="0" smtClean="0"/>
              <a:t>of the </a:t>
            </a:r>
            <a:r>
              <a:rPr lang="en-GB" sz="1500" b="1" dirty="0"/>
              <a:t>possible values of </a:t>
            </a:r>
            <a:r>
              <a:rPr lang="en-GB" sz="1500" b="1" i="1" dirty="0"/>
              <a:t>X</a:t>
            </a:r>
            <a:r>
              <a:rPr lang="en-GB" sz="1500" b="1" dirty="0"/>
              <a:t> and the corresponding probabilities.</a:t>
            </a:r>
          </a:p>
        </p:txBody>
      </p:sp>
    </p:spTree>
    <p:extLst>
      <p:ext uri="{BB962C8B-B14F-4D97-AF65-F5344CB8AC3E}">
        <p14:creationId xmlns:p14="http://schemas.microsoft.com/office/powerpoint/2010/main" val="2101611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5</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47" name="Rectangle 1026"/>
          <p:cNvSpPr>
            <a:spLocks noChangeArrowheads="1"/>
          </p:cNvSpPr>
          <p:nvPr/>
        </p:nvSpPr>
        <p:spPr bwMode="auto">
          <a:xfrm>
            <a:off x="2257425" y="989999"/>
            <a:ext cx="817200" cy="411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4962525" y="1065601"/>
            <a:ext cx="3242800" cy="3944550"/>
          </a:xfrm>
          <a:prstGeom prst="rect">
            <a:avLst/>
          </a:prstGeom>
          <a:solidFill>
            <a:srgbClr val="FBFCFF"/>
          </a:solidFill>
          <a:ln>
            <a:noFill/>
          </a:ln>
          <a:effectLst/>
        </p:spPr>
        <p:txBody>
          <a:bodyPr wrap="none" anchor="ctr"/>
          <a:lstStyle/>
          <a:p>
            <a:endParaRPr lang="en-GB"/>
          </a:p>
        </p:txBody>
      </p:sp>
      <p:sp>
        <p:nvSpPr>
          <p:cNvPr id="41" name="Rectangle 1026"/>
          <p:cNvSpPr>
            <a:spLocks noChangeArrowheads="1"/>
          </p:cNvSpPr>
          <p:nvPr/>
        </p:nvSpPr>
        <p:spPr bwMode="auto">
          <a:xfrm>
            <a:off x="4900612" y="615048"/>
            <a:ext cx="3319463" cy="352800"/>
          </a:xfrm>
          <a:prstGeom prst="rect">
            <a:avLst/>
          </a:prstGeom>
          <a:solidFill>
            <a:srgbClr val="DDEEFF"/>
          </a:solidFill>
          <a:ln>
            <a:noFill/>
          </a:ln>
          <a:effectLst/>
          <a:extLst/>
        </p:spPr>
        <p:txBody>
          <a:bodyPr wrap="none" anchor="ctr"/>
          <a:lstStyle/>
          <a:p>
            <a:endParaRPr lang="en-GB"/>
          </a:p>
        </p:txBody>
      </p:sp>
      <p:sp>
        <p:nvSpPr>
          <p:cNvPr id="39" name="Rectangle 1026"/>
          <p:cNvSpPr>
            <a:spLocks noChangeArrowheads="1"/>
          </p:cNvSpPr>
          <p:nvPr/>
        </p:nvSpPr>
        <p:spPr bwMode="auto">
          <a:xfrm>
            <a:off x="3157950" y="5138738"/>
            <a:ext cx="1223550" cy="366712"/>
          </a:xfrm>
          <a:prstGeom prst="rect">
            <a:avLst/>
          </a:prstGeom>
          <a:solidFill>
            <a:srgbClr val="DDEEFF"/>
          </a:solidFill>
          <a:ln>
            <a:noFill/>
          </a:ln>
          <a:effectLst/>
          <a:extLst/>
        </p:spPr>
        <p:txBody>
          <a:bodyPr wrap="none" anchor="ctr"/>
          <a:lstStyle/>
          <a:p>
            <a:endParaRPr lang="en-GB"/>
          </a:p>
        </p:txBody>
      </p:sp>
      <p:sp>
        <p:nvSpPr>
          <p:cNvPr id="42" name="Rectangle 1026"/>
          <p:cNvSpPr>
            <a:spLocks noChangeArrowheads="1"/>
          </p:cNvSpPr>
          <p:nvPr/>
        </p:nvSpPr>
        <p:spPr bwMode="auto">
          <a:xfrm>
            <a:off x="3216275" y="1017976"/>
            <a:ext cx="1144800" cy="3996000"/>
          </a:xfrm>
          <a:prstGeom prst="rect">
            <a:avLst/>
          </a:prstGeom>
          <a:solidFill>
            <a:srgbClr val="FBFCFF"/>
          </a:solidFill>
          <a:ln>
            <a:noFill/>
          </a:ln>
          <a:effectLst/>
        </p:spPr>
        <p:txBody>
          <a:bodyPr wrap="none" anchor="ctr"/>
          <a:lstStyle/>
          <a:p>
            <a:endParaRPr lang="en-GB"/>
          </a:p>
        </p:txBody>
      </p:sp>
      <p:sp>
        <p:nvSpPr>
          <p:cNvPr id="46" name="Rectangle 1026"/>
          <p:cNvSpPr>
            <a:spLocks noChangeArrowheads="1"/>
          </p:cNvSpPr>
          <p:nvPr/>
        </p:nvSpPr>
        <p:spPr bwMode="auto">
          <a:xfrm>
            <a:off x="3214687" y="615048"/>
            <a:ext cx="1224000" cy="352800"/>
          </a:xfrm>
          <a:prstGeom prst="rect">
            <a:avLst/>
          </a:prstGeom>
          <a:solidFill>
            <a:srgbClr val="DDEEFF"/>
          </a:solidFill>
          <a:ln>
            <a:noFill/>
          </a:ln>
          <a:effectLst/>
          <a:extLst/>
        </p:spPr>
        <p:txBody>
          <a:bodyPr wrap="none" anchor="ctr"/>
          <a:lstStyle/>
          <a:p>
            <a:endParaRPr lang="en-GB"/>
          </a:p>
        </p:txBody>
      </p:sp>
      <p:sp>
        <p:nvSpPr>
          <p:cNvPr id="48"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Next </a:t>
            </a:r>
            <a:r>
              <a:rPr lang="en-GB" sz="1500" b="1" dirty="0" smtClean="0"/>
              <a:t>the </a:t>
            </a:r>
            <a:r>
              <a:rPr lang="en-GB" sz="1500" b="1" dirty="0"/>
              <a:t>function of </a:t>
            </a:r>
            <a:r>
              <a:rPr lang="en-GB" sz="1500" b="1" i="1" dirty="0"/>
              <a:t>X</a:t>
            </a:r>
            <a:r>
              <a:rPr lang="en-GB" sz="1500" b="1" dirty="0"/>
              <a:t> </a:t>
            </a:r>
            <a:r>
              <a:rPr lang="en-GB" sz="1500" b="1" dirty="0" smtClean="0"/>
              <a:t>is calculated for </a:t>
            </a:r>
            <a:r>
              <a:rPr lang="en-GB" sz="1500" b="1" dirty="0"/>
              <a:t>each possible value of </a:t>
            </a:r>
            <a:r>
              <a:rPr lang="en-GB" sz="1500" b="1" i="1" dirty="0"/>
              <a:t>X</a:t>
            </a:r>
            <a:r>
              <a:rPr lang="en-GB" sz="1500" b="1" dirty="0"/>
              <a:t>.</a:t>
            </a:r>
          </a:p>
        </p:txBody>
      </p:sp>
    </p:spTree>
    <p:extLst>
      <p:ext uri="{BB962C8B-B14F-4D97-AF65-F5344CB8AC3E}">
        <p14:creationId xmlns:p14="http://schemas.microsoft.com/office/powerpoint/2010/main" val="19085079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6</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5" name="Rectangle 1026"/>
          <p:cNvSpPr>
            <a:spLocks noChangeArrowheads="1"/>
          </p:cNvSpPr>
          <p:nvPr/>
        </p:nvSpPr>
        <p:spPr bwMode="auto">
          <a:xfrm>
            <a:off x="849313" y="1004888"/>
            <a:ext cx="3498850" cy="381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4962525" y="1065601"/>
            <a:ext cx="3242800" cy="3944550"/>
          </a:xfrm>
          <a:prstGeom prst="rect">
            <a:avLst/>
          </a:prstGeom>
          <a:solidFill>
            <a:srgbClr val="FBFCFF"/>
          </a:solidFill>
          <a:ln>
            <a:noFill/>
          </a:ln>
          <a:effectLst/>
        </p:spPr>
        <p:txBody>
          <a:bodyPr wrap="none" anchor="ctr"/>
          <a:lstStyle/>
          <a:p>
            <a:endParaRPr lang="en-GB"/>
          </a:p>
        </p:txBody>
      </p:sp>
      <p:sp>
        <p:nvSpPr>
          <p:cNvPr id="41" name="Rectangle 1026"/>
          <p:cNvSpPr>
            <a:spLocks noChangeArrowheads="1"/>
          </p:cNvSpPr>
          <p:nvPr/>
        </p:nvSpPr>
        <p:spPr bwMode="auto">
          <a:xfrm>
            <a:off x="4900612" y="615048"/>
            <a:ext cx="3319463" cy="352800"/>
          </a:xfrm>
          <a:prstGeom prst="rect">
            <a:avLst/>
          </a:prstGeom>
          <a:solidFill>
            <a:srgbClr val="DDEEFF"/>
          </a:solidFill>
          <a:ln>
            <a:noFill/>
          </a:ln>
          <a:effectLst/>
          <a:extLst/>
        </p:spPr>
        <p:txBody>
          <a:bodyPr wrap="none" anchor="ctr"/>
          <a:lstStyle/>
          <a:p>
            <a:endParaRPr lang="en-GB"/>
          </a:p>
        </p:txBody>
      </p:sp>
      <p:sp>
        <p:nvSpPr>
          <p:cNvPr id="39" name="Rectangle 1026"/>
          <p:cNvSpPr>
            <a:spLocks noChangeArrowheads="1"/>
          </p:cNvSpPr>
          <p:nvPr/>
        </p:nvSpPr>
        <p:spPr bwMode="auto">
          <a:xfrm>
            <a:off x="3157950" y="5138738"/>
            <a:ext cx="1223550" cy="366712"/>
          </a:xfrm>
          <a:prstGeom prst="rect">
            <a:avLst/>
          </a:prstGeom>
          <a:solidFill>
            <a:srgbClr val="DDEEFF"/>
          </a:solidFill>
          <a:ln>
            <a:noFill/>
          </a:ln>
          <a:effectLst/>
          <a:extLst/>
        </p:spPr>
        <p:txBody>
          <a:bodyPr wrap="none" anchor="ctr"/>
          <a:lstStyle/>
          <a:p>
            <a:endParaRPr lang="en-GB"/>
          </a:p>
        </p:txBody>
      </p:sp>
      <p:sp>
        <p:nvSpPr>
          <p:cNvPr id="44"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Then, one at a time, </a:t>
            </a:r>
            <a:r>
              <a:rPr lang="en-GB" sz="1500" b="1" dirty="0" smtClean="0"/>
              <a:t>the </a:t>
            </a:r>
            <a:r>
              <a:rPr lang="en-GB" sz="1500" b="1" dirty="0"/>
              <a:t>value of the function </a:t>
            </a:r>
            <a:r>
              <a:rPr lang="en-GB" sz="1500" b="1" dirty="0" smtClean="0"/>
              <a:t>is weighted by </a:t>
            </a:r>
            <a:r>
              <a:rPr lang="en-GB" sz="1500" b="1" dirty="0"/>
              <a:t>its corresponding probability.</a:t>
            </a:r>
          </a:p>
        </p:txBody>
      </p:sp>
      <p:sp>
        <p:nvSpPr>
          <p:cNvPr id="42" name="Rectangle 1026"/>
          <p:cNvSpPr>
            <a:spLocks noChangeArrowheads="1"/>
          </p:cNvSpPr>
          <p:nvPr/>
        </p:nvSpPr>
        <p:spPr bwMode="auto">
          <a:xfrm>
            <a:off x="3216275" y="1404825"/>
            <a:ext cx="1144800" cy="3600000"/>
          </a:xfrm>
          <a:prstGeom prst="rect">
            <a:avLst/>
          </a:prstGeom>
          <a:solidFill>
            <a:srgbClr val="FBFCFF"/>
          </a:solidFill>
          <a:ln>
            <a:noFill/>
          </a:ln>
          <a:effectLst/>
        </p:spPr>
        <p:txBody>
          <a:bodyPr wrap="none" anchor="ctr"/>
          <a:lstStyle/>
          <a:p>
            <a:endParaRPr lang="en-GB"/>
          </a:p>
        </p:txBody>
      </p:sp>
    </p:spTree>
    <p:extLst>
      <p:ext uri="{BB962C8B-B14F-4D97-AF65-F5344CB8AC3E}">
        <p14:creationId xmlns:p14="http://schemas.microsoft.com/office/powerpoint/2010/main" val="30568537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7</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42" name="Rectangle 1026"/>
          <p:cNvSpPr>
            <a:spLocks noChangeArrowheads="1"/>
          </p:cNvSpPr>
          <p:nvPr/>
        </p:nvSpPr>
        <p:spPr bwMode="auto">
          <a:xfrm>
            <a:off x="3216275" y="1357200"/>
            <a:ext cx="1144800" cy="3744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4962525" y="1065601"/>
            <a:ext cx="3242800" cy="3944550"/>
          </a:xfrm>
          <a:prstGeom prst="rect">
            <a:avLst/>
          </a:prstGeom>
          <a:solidFill>
            <a:srgbClr val="FBFCFF"/>
          </a:solidFill>
          <a:ln>
            <a:noFill/>
          </a:ln>
          <a:effectLst/>
        </p:spPr>
        <p:txBody>
          <a:bodyPr wrap="none" anchor="ctr"/>
          <a:lstStyle/>
          <a:p>
            <a:endParaRPr lang="en-GB"/>
          </a:p>
        </p:txBody>
      </p:sp>
      <p:sp>
        <p:nvSpPr>
          <p:cNvPr id="41" name="Rectangle 1026"/>
          <p:cNvSpPr>
            <a:spLocks noChangeArrowheads="1"/>
          </p:cNvSpPr>
          <p:nvPr/>
        </p:nvSpPr>
        <p:spPr bwMode="auto">
          <a:xfrm>
            <a:off x="4900612" y="615048"/>
            <a:ext cx="3319463" cy="352800"/>
          </a:xfrm>
          <a:prstGeom prst="rect">
            <a:avLst/>
          </a:prstGeom>
          <a:solidFill>
            <a:srgbClr val="DDEEFF"/>
          </a:solidFill>
          <a:ln>
            <a:noFill/>
          </a:ln>
          <a:effectLst/>
          <a:extLst/>
        </p:spPr>
        <p:txBody>
          <a:bodyPr wrap="none" anchor="ctr"/>
          <a:lstStyle/>
          <a:p>
            <a:endParaRPr lang="en-GB"/>
          </a:p>
        </p:txBody>
      </p:sp>
      <p:sp>
        <p:nvSpPr>
          <p:cNvPr id="39" name="Rectangle 1026"/>
          <p:cNvSpPr>
            <a:spLocks noChangeArrowheads="1"/>
          </p:cNvSpPr>
          <p:nvPr/>
        </p:nvSpPr>
        <p:spPr bwMode="auto">
          <a:xfrm>
            <a:off x="3157950" y="5138738"/>
            <a:ext cx="1223550" cy="366712"/>
          </a:xfrm>
          <a:prstGeom prst="rect">
            <a:avLst/>
          </a:prstGeom>
          <a:solidFill>
            <a:srgbClr val="DDEEFF"/>
          </a:solidFill>
          <a:ln>
            <a:noFill/>
          </a:ln>
          <a:effectLst/>
          <a:extLst/>
        </p:spPr>
        <p:txBody>
          <a:bodyPr wrap="none" anchor="ctr"/>
          <a:lstStyle/>
          <a:p>
            <a:endParaRPr lang="en-GB"/>
          </a:p>
        </p:txBody>
      </p:sp>
      <p:sp>
        <p:nvSpPr>
          <p:cNvPr id="43"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This is done </a:t>
            </a:r>
            <a:r>
              <a:rPr lang="en-GB" sz="1500" b="1" dirty="0"/>
              <a:t>individually for each possible value of </a:t>
            </a:r>
            <a:r>
              <a:rPr lang="en-GB" sz="1500" b="1" i="1" dirty="0"/>
              <a:t>X</a:t>
            </a:r>
            <a:r>
              <a:rPr lang="en-GB" sz="1500" b="1" dirty="0"/>
              <a:t>.</a:t>
            </a:r>
          </a:p>
        </p:txBody>
      </p:sp>
    </p:spTree>
    <p:extLst>
      <p:ext uri="{BB962C8B-B14F-4D97-AF65-F5344CB8AC3E}">
        <p14:creationId xmlns:p14="http://schemas.microsoft.com/office/powerpoint/2010/main" val="20837979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519599" y="567423"/>
            <a:ext cx="8091001" cy="4993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562200" y="5101200"/>
            <a:ext cx="8006400" cy="4176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2200" y="609900"/>
            <a:ext cx="800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1028"/>
          <p:cNvSpPr>
            <a:spLocks noChangeShapeType="1"/>
          </p:cNvSpPr>
          <p:nvPr/>
        </p:nvSpPr>
        <p:spPr bwMode="auto">
          <a:xfrm>
            <a:off x="4705350" y="611999"/>
            <a:ext cx="0" cy="4906800"/>
          </a:xfrm>
          <a:prstGeom prst="line">
            <a:avLst/>
          </a:prstGeom>
          <a:noFill/>
          <a:ln w="1587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6"/>
          <p:cNvSpPr>
            <a:spLocks noChangeShapeType="1"/>
          </p:cNvSpPr>
          <p:nvPr/>
        </p:nvSpPr>
        <p:spPr bwMode="auto">
          <a:xfrm>
            <a:off x="561600" y="975600"/>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561600" y="5099925"/>
            <a:ext cx="80064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90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8</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EXPECTED VALUE OF A FUNCTION OF A RANDOM VARIABLE</a:t>
            </a:r>
            <a:endParaRPr lang="en-GB" sz="1600" dirty="0">
              <a:latin typeface="Times New Roman" pitchFamily="18" charset="0"/>
            </a:endParaRPr>
          </a:p>
        </p:txBody>
      </p:sp>
      <p:sp>
        <p:nvSpPr>
          <p:cNvPr id="39" name="Rectangle 1026"/>
          <p:cNvSpPr>
            <a:spLocks noChangeArrowheads="1"/>
          </p:cNvSpPr>
          <p:nvPr/>
        </p:nvSpPr>
        <p:spPr bwMode="auto">
          <a:xfrm>
            <a:off x="3157950" y="5138738"/>
            <a:ext cx="122355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090" name="Text Box 2"/>
          <p:cNvSpPr txBox="1">
            <a:spLocks noChangeArrowheads="1"/>
          </p:cNvSpPr>
          <p:nvPr/>
        </p:nvSpPr>
        <p:spPr bwMode="auto">
          <a:xfrm>
            <a:off x="396876" y="503238"/>
            <a:ext cx="8128000" cy="5030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1pPr>
            <a:lvl2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2pPr>
            <a:lvl3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3pPr>
            <a:lvl4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4pPr>
            <a:lvl5pPr>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5pPr>
            <a:lvl6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6pPr>
            <a:lvl7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7pPr>
            <a:lvl8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8pPr>
            <a:lvl9pPr eaLnBrk="0" fontAlgn="base" hangingPunct="0">
              <a:spcBef>
                <a:spcPct val="0"/>
              </a:spcBef>
              <a:spcAft>
                <a:spcPct val="0"/>
              </a:spcAft>
              <a:tabLst>
                <a:tab pos="457200" algn="l"/>
                <a:tab pos="1143000" algn="l"/>
                <a:tab pos="1885950" algn="l"/>
                <a:tab pos="2857500" algn="l"/>
                <a:tab pos="4857750" algn="r"/>
                <a:tab pos="5829300" algn="r"/>
                <a:tab pos="6629400" algn="r"/>
                <a:tab pos="7658100" algn="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b="1" i="1" dirty="0">
                <a:solidFill>
                  <a:srgbClr val="000000"/>
                </a:solidFill>
              </a:rPr>
              <a:t>x</a:t>
            </a:r>
            <a:r>
              <a:rPr lang="en-US" b="1" i="1" baseline="-25000" dirty="0">
                <a:solidFill>
                  <a:srgbClr val="000000"/>
                </a:solidFill>
              </a:rPr>
              <a:t>i</a:t>
            </a:r>
            <a:r>
              <a:rPr lang="en-US" b="1" i="1" dirty="0">
                <a:solidFill>
                  <a:srgbClr val="000000"/>
                </a:solidFill>
              </a:rPr>
              <a:t>	p</a:t>
            </a:r>
            <a:r>
              <a:rPr lang="en-US" b="1" i="1" baseline="-25000" dirty="0">
                <a:solidFill>
                  <a:srgbClr val="000000"/>
                </a:solidFill>
              </a:rPr>
              <a:t>i</a:t>
            </a:r>
            <a:r>
              <a:rPr lang="en-US" b="1" i="1" dirty="0">
                <a:solidFill>
                  <a:srgbClr val="000000"/>
                </a:solidFill>
              </a:rPr>
              <a:t>	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baseline="-25000" dirty="0">
                <a:solidFill>
                  <a:srgbClr val="000000"/>
                </a:solidFill>
              </a:rPr>
              <a:t> </a:t>
            </a:r>
            <a:r>
              <a:rPr lang="en-US" b="1" dirty="0">
                <a:solidFill>
                  <a:srgbClr val="000000"/>
                </a:solidFill>
              </a:rPr>
              <a:t>)</a:t>
            </a:r>
            <a:r>
              <a:rPr lang="en-US" b="1" i="1" dirty="0">
                <a:solidFill>
                  <a:srgbClr val="000000"/>
                </a:solidFill>
              </a:rPr>
              <a:t> p</a:t>
            </a:r>
            <a:r>
              <a:rPr lang="en-US" b="1" i="1" baseline="-25000" dirty="0">
                <a:solidFill>
                  <a:srgbClr val="000000"/>
                </a:solidFill>
              </a:rPr>
              <a:t>i</a:t>
            </a:r>
            <a:r>
              <a:rPr lang="en-US" b="1" i="1" dirty="0">
                <a:solidFill>
                  <a:srgbClr val="000000"/>
                </a:solidFill>
              </a:rPr>
              <a:t>	x</a:t>
            </a:r>
            <a:r>
              <a:rPr lang="en-US" b="1" i="1" baseline="-25000" dirty="0">
                <a:solidFill>
                  <a:srgbClr val="000000"/>
                </a:solidFill>
              </a:rPr>
              <a:t>i </a:t>
            </a:r>
            <a:r>
              <a:rPr lang="en-US" b="1" i="1" dirty="0">
                <a:solidFill>
                  <a:srgbClr val="000000"/>
                </a:solidFill>
              </a:rPr>
              <a:t>	p</a:t>
            </a:r>
            <a:r>
              <a:rPr lang="en-US" b="1" i="1" baseline="-25000" dirty="0">
                <a:solidFill>
                  <a:srgbClr val="000000"/>
                </a:solidFill>
              </a:rPr>
              <a:t>i   </a:t>
            </a:r>
            <a:r>
              <a:rPr lang="en-US" b="1" i="1" dirty="0">
                <a:solidFill>
                  <a:srgbClr val="000000"/>
                </a:solidFill>
              </a:rPr>
              <a:t>	x</a:t>
            </a:r>
            <a:r>
              <a:rPr lang="en-US" b="1" i="1" baseline="-25000" dirty="0">
                <a:solidFill>
                  <a:srgbClr val="000000"/>
                </a:solidFill>
              </a:rPr>
              <a:t>i</a:t>
            </a:r>
            <a:r>
              <a:rPr lang="en-US" b="1" baseline="30000" dirty="0">
                <a:solidFill>
                  <a:srgbClr val="000000"/>
                </a:solidFill>
              </a:rPr>
              <a:t>2</a:t>
            </a:r>
            <a:r>
              <a:rPr lang="en-US" b="1" dirty="0">
                <a:solidFill>
                  <a:srgbClr val="000000"/>
                </a:solidFill>
              </a:rPr>
              <a:t>	</a:t>
            </a:r>
            <a:r>
              <a:rPr lang="en-US" b="1" i="1" dirty="0">
                <a:solidFill>
                  <a:srgbClr val="000000"/>
                </a:solidFill>
              </a:rPr>
              <a:t>x</a:t>
            </a:r>
            <a:r>
              <a:rPr lang="en-US" b="1" i="1" baseline="-25000" dirty="0">
                <a:solidFill>
                  <a:srgbClr val="000000"/>
                </a:solidFill>
              </a:rPr>
              <a:t>i</a:t>
            </a:r>
            <a:r>
              <a:rPr lang="en-US" b="1" baseline="30000" dirty="0">
                <a:solidFill>
                  <a:srgbClr val="000000"/>
                </a:solidFill>
              </a:rPr>
              <a:t>2</a:t>
            </a:r>
            <a:r>
              <a:rPr lang="en-US" b="1" baseline="-25000" dirty="0">
                <a:solidFill>
                  <a:srgbClr val="000000"/>
                </a:solidFill>
              </a:rPr>
              <a:t> </a:t>
            </a:r>
            <a:r>
              <a:rPr lang="en-US" b="1" i="1" dirty="0">
                <a:solidFill>
                  <a:srgbClr val="000000"/>
                </a:solidFill>
              </a:rPr>
              <a:t>p</a:t>
            </a:r>
            <a:r>
              <a:rPr lang="en-US" b="1" i="1" baseline="-25000" dirty="0">
                <a:solidFill>
                  <a:srgbClr val="000000"/>
                </a:solidFill>
              </a:rPr>
              <a:t>i</a:t>
            </a:r>
            <a:r>
              <a:rPr lang="en-US" b="1" baseline="-25000" dirty="0">
                <a:solidFill>
                  <a:srgbClr val="000000"/>
                </a:solidFill>
              </a:rPr>
              <a:t>  </a:t>
            </a:r>
            <a:endParaRPr lang="en-US" b="1" dirty="0">
              <a:solidFill>
                <a:srgbClr val="000000"/>
              </a:solidFill>
            </a:endParaRPr>
          </a:p>
          <a:p>
            <a:pPr>
              <a:spcBef>
                <a:spcPts val="300"/>
              </a:spcBef>
            </a:pPr>
            <a:r>
              <a:rPr lang="en-US" sz="1000" b="1" dirty="0">
                <a:solidFill>
                  <a:srgbClr val="000000"/>
                </a:solidFill>
              </a:rPr>
              <a:t>	</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1</a:t>
            </a:r>
            <a:r>
              <a:rPr lang="en-US" b="1" dirty="0">
                <a:solidFill>
                  <a:srgbClr val="000000"/>
                </a:solidFill>
              </a:rPr>
              <a:t>) </a:t>
            </a:r>
            <a:r>
              <a:rPr lang="en-US" b="1" i="1" dirty="0">
                <a:solidFill>
                  <a:srgbClr val="000000"/>
                </a:solidFill>
              </a:rPr>
              <a:t>p</a:t>
            </a:r>
            <a:r>
              <a:rPr lang="en-US" b="1" baseline="-25000" dirty="0">
                <a:solidFill>
                  <a:srgbClr val="000000"/>
                </a:solidFill>
              </a:rPr>
              <a:t>1</a:t>
            </a:r>
            <a:r>
              <a:rPr lang="en-US" sz="1800" b="1" dirty="0">
                <a:solidFill>
                  <a:srgbClr val="000000"/>
                </a:solidFill>
                <a:latin typeface="Arial" charset="0"/>
              </a:rPr>
              <a:t>	2	1/36	4	0.11</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p</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2</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2</a:t>
            </a:r>
            <a:r>
              <a:rPr lang="en-US" sz="1800" b="1" dirty="0">
                <a:solidFill>
                  <a:srgbClr val="000000"/>
                </a:solidFill>
                <a:latin typeface="Arial" charset="0"/>
              </a:rPr>
              <a:t>	3	2/36	9	0.50</a:t>
            </a:r>
          </a:p>
          <a:p>
            <a:r>
              <a:rPr lang="en-US" sz="1800" b="1" dirty="0">
                <a:solidFill>
                  <a:srgbClr val="000000"/>
                </a:solidFill>
                <a:latin typeface="Arial" charset="0"/>
              </a:rPr>
              <a:t>	</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p</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baseline="-25000" dirty="0">
                <a:solidFill>
                  <a:srgbClr val="000000"/>
                </a:solidFill>
              </a:rPr>
              <a:t>3</a:t>
            </a:r>
            <a:r>
              <a:rPr lang="en-US" b="1" dirty="0">
                <a:solidFill>
                  <a:srgbClr val="000000"/>
                </a:solidFill>
              </a:rPr>
              <a:t>)</a:t>
            </a:r>
            <a:r>
              <a:rPr lang="en-US" b="1" baseline="-25000" dirty="0">
                <a:solidFill>
                  <a:srgbClr val="000000"/>
                </a:solidFill>
              </a:rPr>
              <a:t> </a:t>
            </a:r>
            <a:r>
              <a:rPr lang="en-US" b="1" i="1" dirty="0">
                <a:solidFill>
                  <a:srgbClr val="000000"/>
                </a:solidFill>
              </a:rPr>
              <a:t>p</a:t>
            </a:r>
            <a:r>
              <a:rPr lang="en-US" b="1" baseline="-25000" dirty="0">
                <a:solidFill>
                  <a:srgbClr val="000000"/>
                </a:solidFill>
              </a:rPr>
              <a:t>3</a:t>
            </a:r>
            <a:r>
              <a:rPr lang="en-US" sz="1800" b="1" dirty="0">
                <a:solidFill>
                  <a:srgbClr val="000000"/>
                </a:solidFill>
                <a:latin typeface="Arial" charset="0"/>
              </a:rPr>
              <a:t>	4	3/36	16	1.33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5	4/36	25	2.78</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6	5/36	36	5.00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7	6/36	49	8.17</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8	5/36	64	8.89</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9	4/36	81	9.00</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10	3/36	100	8.83</a:t>
            </a:r>
          </a:p>
          <a:p>
            <a:r>
              <a:rPr lang="en-US" sz="1800" b="1" dirty="0">
                <a:solidFill>
                  <a:srgbClr val="000000"/>
                </a:solidFill>
                <a:latin typeface="Arial" charset="0"/>
              </a:rPr>
              <a:t>	</a:t>
            </a:r>
            <a:r>
              <a:rPr lang="en-US" b="1" dirty="0">
                <a:solidFill>
                  <a:srgbClr val="000000"/>
                </a:solidFill>
              </a:rPr>
              <a:t>…	…	…...	……...</a:t>
            </a:r>
            <a:r>
              <a:rPr lang="en-US" sz="1800" b="1" dirty="0">
                <a:solidFill>
                  <a:srgbClr val="000000"/>
                </a:solidFill>
                <a:latin typeface="Arial" charset="0"/>
              </a:rPr>
              <a:t> 	11	2/36	121	6.72</a:t>
            </a:r>
          </a:p>
          <a:p>
            <a:r>
              <a:rPr lang="en-US" sz="1800" b="1" dirty="0">
                <a:solidFill>
                  <a:srgbClr val="000000"/>
                </a:solidFill>
                <a:latin typeface="Arial" charset="0"/>
              </a:rPr>
              <a:t>	</a:t>
            </a:r>
            <a:r>
              <a:rPr lang="en-US" b="1" i="1" dirty="0" err="1">
                <a:solidFill>
                  <a:srgbClr val="000000"/>
                </a:solidFill>
              </a:rPr>
              <a:t>x</a:t>
            </a:r>
            <a:r>
              <a:rPr lang="en-US" b="1" i="1" baseline="-25000" dirty="0" err="1">
                <a:solidFill>
                  <a:srgbClr val="000000"/>
                </a:solidFill>
              </a:rPr>
              <a:t>n</a:t>
            </a:r>
            <a:r>
              <a:rPr lang="en-US" b="1" i="1" dirty="0">
                <a:solidFill>
                  <a:srgbClr val="000000"/>
                </a:solidFill>
              </a:rPr>
              <a:t>	</a:t>
            </a:r>
            <a:r>
              <a:rPr lang="en-US" b="1" i="1" dirty="0" err="1">
                <a:solidFill>
                  <a:srgbClr val="000000"/>
                </a:solidFill>
              </a:rPr>
              <a:t>p</a:t>
            </a:r>
            <a:r>
              <a:rPr lang="en-US" b="1" i="1" baseline="-25000" dirty="0" err="1">
                <a:solidFill>
                  <a:srgbClr val="000000"/>
                </a:solidFill>
              </a:rPr>
              <a:t>n</a:t>
            </a:r>
            <a:r>
              <a:rPr lang="en-US" b="1" i="1" dirty="0">
                <a:solidFill>
                  <a:srgbClr val="000000"/>
                </a:solidFill>
              </a:rPr>
              <a:t>	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 	</a:t>
            </a:r>
            <a:r>
              <a:rPr lang="en-US" b="1" i="1" dirty="0">
                <a:solidFill>
                  <a:srgbClr val="000000"/>
                </a:solidFill>
              </a:rPr>
              <a:t>g</a:t>
            </a:r>
            <a:r>
              <a:rPr lang="en-US" b="1" dirty="0">
                <a:solidFill>
                  <a:srgbClr val="000000"/>
                </a:solidFill>
              </a:rPr>
              <a:t>(</a:t>
            </a:r>
            <a:r>
              <a:rPr lang="en-US" b="1" i="1" dirty="0" err="1">
                <a:solidFill>
                  <a:srgbClr val="000000"/>
                </a:solidFill>
              </a:rPr>
              <a:t>x</a:t>
            </a:r>
            <a:r>
              <a:rPr lang="en-US" b="1" i="1" baseline="-25000" dirty="0" err="1">
                <a:solidFill>
                  <a:srgbClr val="000000"/>
                </a:solidFill>
              </a:rPr>
              <a:t>n</a:t>
            </a:r>
            <a:r>
              <a:rPr lang="en-US" b="1" dirty="0">
                <a:solidFill>
                  <a:srgbClr val="000000"/>
                </a:solidFill>
              </a:rPr>
              <a:t>)</a:t>
            </a:r>
            <a:r>
              <a:rPr lang="en-US" b="1" i="1" baseline="-25000" dirty="0">
                <a:solidFill>
                  <a:srgbClr val="000000"/>
                </a:solidFill>
              </a:rPr>
              <a:t> </a:t>
            </a:r>
            <a:r>
              <a:rPr lang="en-US" b="1" i="1" dirty="0" err="1">
                <a:solidFill>
                  <a:srgbClr val="000000"/>
                </a:solidFill>
              </a:rPr>
              <a:t>p</a:t>
            </a:r>
            <a:r>
              <a:rPr lang="en-US" b="1" i="1" baseline="-25000" dirty="0" err="1">
                <a:solidFill>
                  <a:srgbClr val="000000"/>
                </a:solidFill>
              </a:rPr>
              <a:t>n</a:t>
            </a:r>
            <a:r>
              <a:rPr lang="en-US" sz="1800" b="1" dirty="0">
                <a:solidFill>
                  <a:srgbClr val="000000"/>
                </a:solidFill>
                <a:latin typeface="Arial" charset="0"/>
              </a:rPr>
              <a:t>	12	1/36	144	4.00</a:t>
            </a:r>
          </a:p>
          <a:p>
            <a:pPr>
              <a:spcBef>
                <a:spcPts val="900"/>
              </a:spcBef>
            </a:pPr>
            <a:r>
              <a:rPr lang="en-US" sz="1800" b="1" dirty="0">
                <a:solidFill>
                  <a:srgbClr val="000000"/>
                </a:solidFill>
                <a:latin typeface="Symbol" pitchFamily="18" charset="2"/>
              </a:rPr>
              <a:t>			               </a:t>
            </a:r>
            <a:r>
              <a:rPr lang="en-US" b="1" dirty="0">
                <a:solidFill>
                  <a:srgbClr val="000000"/>
                </a:solidFill>
                <a:latin typeface="Symbol" pitchFamily="18" charset="2"/>
              </a:rPr>
              <a:t>S</a:t>
            </a:r>
            <a:r>
              <a:rPr lang="en-US" sz="1800" b="1" dirty="0">
                <a:solidFill>
                  <a:srgbClr val="000000"/>
                </a:solidFill>
                <a:latin typeface="Arial" charset="0"/>
              </a:rPr>
              <a:t> </a:t>
            </a:r>
            <a:r>
              <a:rPr lang="en-US" b="1" i="1" dirty="0">
                <a:solidFill>
                  <a:srgbClr val="000000"/>
                </a:solidFill>
              </a:rPr>
              <a:t>g</a:t>
            </a:r>
            <a:r>
              <a:rPr lang="en-US" b="1" dirty="0">
                <a:solidFill>
                  <a:srgbClr val="000000"/>
                </a:solidFill>
              </a:rPr>
              <a:t>(</a:t>
            </a:r>
            <a:r>
              <a:rPr lang="en-US" b="1" i="1" dirty="0">
                <a:solidFill>
                  <a:srgbClr val="000000"/>
                </a:solidFill>
              </a:rPr>
              <a:t>x</a:t>
            </a:r>
            <a:r>
              <a:rPr lang="en-US" b="1" i="1" baseline="-25000" dirty="0">
                <a:solidFill>
                  <a:srgbClr val="000000"/>
                </a:solidFill>
              </a:rPr>
              <a:t>i</a:t>
            </a:r>
            <a:r>
              <a:rPr lang="en-US" b="1" dirty="0">
                <a:solidFill>
                  <a:srgbClr val="000000"/>
                </a:solidFill>
              </a:rPr>
              <a:t>)</a:t>
            </a:r>
            <a:r>
              <a:rPr lang="en-US" b="1" i="1" baseline="-25000" dirty="0">
                <a:solidFill>
                  <a:srgbClr val="000000"/>
                </a:solidFill>
              </a:rPr>
              <a:t> </a:t>
            </a:r>
            <a:r>
              <a:rPr lang="en-US" b="1" i="1" dirty="0">
                <a:solidFill>
                  <a:srgbClr val="000000"/>
                </a:solidFill>
              </a:rPr>
              <a:t>p</a:t>
            </a:r>
            <a:r>
              <a:rPr lang="en-US" b="1" i="1" baseline="-25000" dirty="0">
                <a:solidFill>
                  <a:srgbClr val="000000"/>
                </a:solidFill>
              </a:rPr>
              <a:t>i</a:t>
            </a:r>
            <a:r>
              <a:rPr lang="en-US" sz="1800" b="1" dirty="0">
                <a:solidFill>
                  <a:srgbClr val="000000"/>
                </a:solidFill>
                <a:latin typeface="Arial" charset="0"/>
              </a:rPr>
              <a:t>                               			54.83</a:t>
            </a:r>
          </a:p>
        </p:txBody>
      </p:sp>
      <p:sp>
        <p:nvSpPr>
          <p:cNvPr id="28" name="Rectangle 1026"/>
          <p:cNvSpPr>
            <a:spLocks noChangeArrowheads="1"/>
          </p:cNvSpPr>
          <p:nvPr/>
        </p:nvSpPr>
        <p:spPr bwMode="auto">
          <a:xfrm>
            <a:off x="7505700" y="5138738"/>
            <a:ext cx="714375" cy="366712"/>
          </a:xfrm>
          <a:prstGeom prst="rect">
            <a:avLst/>
          </a:prstGeom>
          <a:solidFill>
            <a:srgbClr val="DDEEFF"/>
          </a:solidFill>
          <a:ln>
            <a:noFill/>
          </a:ln>
          <a:effectLst/>
          <a:extLst/>
        </p:spPr>
        <p:txBody>
          <a:bodyPr wrap="none" anchor="ctr"/>
          <a:lstStyle/>
          <a:p>
            <a:endParaRPr lang="en-GB"/>
          </a:p>
        </p:txBody>
      </p:sp>
      <p:sp>
        <p:nvSpPr>
          <p:cNvPr id="29" name="Rectangle 1026"/>
          <p:cNvSpPr>
            <a:spLocks noChangeArrowheads="1"/>
          </p:cNvSpPr>
          <p:nvPr/>
        </p:nvSpPr>
        <p:spPr bwMode="auto">
          <a:xfrm>
            <a:off x="4962525" y="1065601"/>
            <a:ext cx="3242800" cy="3944550"/>
          </a:xfrm>
          <a:prstGeom prst="rect">
            <a:avLst/>
          </a:prstGeom>
          <a:solidFill>
            <a:srgbClr val="FBFCFF"/>
          </a:solidFill>
          <a:ln>
            <a:noFill/>
          </a:ln>
          <a:effectLst/>
        </p:spPr>
        <p:txBody>
          <a:bodyPr wrap="none" anchor="ctr"/>
          <a:lstStyle/>
          <a:p>
            <a:endParaRPr lang="en-GB"/>
          </a:p>
        </p:txBody>
      </p:sp>
      <p:sp>
        <p:nvSpPr>
          <p:cNvPr id="40"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sum of the weighted values is the expected value of the function of </a:t>
            </a:r>
            <a:r>
              <a:rPr lang="en-GB" sz="1500" b="1" i="1"/>
              <a:t>X</a:t>
            </a:r>
            <a:r>
              <a:rPr lang="en-GB" sz="1500" b="1"/>
              <a:t>.</a:t>
            </a:r>
          </a:p>
        </p:txBody>
      </p:sp>
      <p:sp>
        <p:nvSpPr>
          <p:cNvPr id="41" name="Rectangle 1026"/>
          <p:cNvSpPr>
            <a:spLocks noChangeArrowheads="1"/>
          </p:cNvSpPr>
          <p:nvPr/>
        </p:nvSpPr>
        <p:spPr bwMode="auto">
          <a:xfrm>
            <a:off x="4900612" y="615048"/>
            <a:ext cx="3319463" cy="352800"/>
          </a:xfrm>
          <a:prstGeom prst="rect">
            <a:avLst/>
          </a:prstGeom>
          <a:solidFill>
            <a:srgbClr val="DDEEFF"/>
          </a:solidFill>
          <a:ln>
            <a:noFill/>
          </a:ln>
          <a:effectLst/>
          <a:extLst/>
        </p:spPr>
        <p:txBody>
          <a:bodyPr wrap="none" anchor="ctr"/>
          <a:lstStyle/>
          <a:p>
            <a:endParaRPr lang="en-GB"/>
          </a:p>
        </p:txBody>
      </p:sp>
    </p:spTree>
    <p:extLst>
      <p:ext uri="{BB962C8B-B14F-4D97-AF65-F5344CB8AC3E}">
        <p14:creationId xmlns:p14="http://schemas.microsoft.com/office/powerpoint/2010/main" val="907624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D63D9B-3901-415D-8FA8-3421B7451F17}"/>
</file>

<file path=customXml/itemProps2.xml><?xml version="1.0" encoding="utf-8"?>
<ds:datastoreItem xmlns:ds="http://schemas.openxmlformats.org/officeDocument/2006/customXml" ds:itemID="{1B2BEA4F-4AA5-40CB-BDA6-E30C3925A6B6}"/>
</file>

<file path=customXml/itemProps3.xml><?xml version="1.0" encoding="utf-8"?>
<ds:datastoreItem xmlns:ds="http://schemas.openxmlformats.org/officeDocument/2006/customXml" ds:itemID="{5DA7F70D-14E5-4514-9DE9-4259E7CA8CC2}"/>
</file>

<file path=docProps/app.xml><?xml version="1.0" encoding="utf-8"?>
<Properties xmlns="http://schemas.openxmlformats.org/officeDocument/2006/extended-properties" xmlns:vt="http://schemas.openxmlformats.org/officeDocument/2006/docPropsVTypes">
  <TotalTime>2623</TotalTime>
  <Words>649</Words>
  <Application>Microsoft Office PowerPoint</Application>
  <PresentationFormat>On-screen Show (4:3)</PresentationFormat>
  <Paragraphs>226</Paragraphs>
  <Slides>16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62</cp:revision>
  <dcterms:created xsi:type="dcterms:W3CDTF">1998-05-09T13:24:56Z</dcterms:created>
  <dcterms:modified xsi:type="dcterms:W3CDTF">2016-04-21T12:27:47Z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