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9.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0.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19" r:id="rId2"/>
    <p:sldId id="381" r:id="rId3"/>
    <p:sldId id="404" r:id="rId4"/>
    <p:sldId id="405" r:id="rId5"/>
    <p:sldId id="406" r:id="rId6"/>
    <p:sldId id="383" r:id="rId7"/>
    <p:sldId id="386" r:id="rId8"/>
    <p:sldId id="413" r:id="rId9"/>
    <p:sldId id="387" r:id="rId10"/>
    <p:sldId id="407" r:id="rId11"/>
    <p:sldId id="408" r:id="rId12"/>
    <p:sldId id="414" r:id="rId13"/>
    <p:sldId id="415" r:id="rId14"/>
    <p:sldId id="417" r:id="rId15"/>
    <p:sldId id="418" r:id="rId16"/>
    <p:sldId id="390" r:id="rId17"/>
    <p:sldId id="393" r:id="rId18"/>
    <p:sldId id="391" r:id="rId19"/>
    <p:sldId id="392" r:id="rId20"/>
    <p:sldId id="394" r:id="rId21"/>
    <p:sldId id="395" r:id="rId22"/>
    <p:sldId id="284" r:id="rId23"/>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4D99"/>
    <a:srgbClr val="003366"/>
    <a:srgbClr val="F8F8FA"/>
    <a:srgbClr val="0099CC"/>
    <a:srgbClr val="3366FF"/>
    <a:srgbClr val="FFFF00"/>
    <a:srgbClr val="00FF00"/>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45" autoAdjust="0"/>
    <p:restoredTop sz="94660"/>
  </p:normalViewPr>
  <p:slideViewPr>
    <p:cSldViewPr snapToGrid="0" showGuides="1">
      <p:cViewPr>
        <p:scale>
          <a:sx n="100" d="100"/>
          <a:sy n="100" d="100"/>
        </p:scale>
        <p:origin x="-2112" y="-462"/>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image" Target="../media/image7.wmf"/><Relationship Id="rId7" Type="http://schemas.openxmlformats.org/officeDocument/2006/relationships/image" Target="../media/image3.wmf"/><Relationship Id="rId2" Type="http://schemas.openxmlformats.org/officeDocument/2006/relationships/image" Target="../media/image6.wmf"/><Relationship Id="rId1" Type="http://schemas.openxmlformats.org/officeDocument/2006/relationships/image" Target="../media/image2.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8.wmf"/><Relationship Id="rId9"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8F2C817-FF54-4A96-81EB-7CAD5CCECA5E}" type="slidenum">
              <a:rPr lang="en-US"/>
              <a:pPr/>
              <a:t>‹#›</a:t>
            </a:fld>
            <a:endParaRPr lang="en-US"/>
          </a:p>
        </p:txBody>
      </p:sp>
    </p:spTree>
    <p:extLst>
      <p:ext uri="{BB962C8B-B14F-4D97-AF65-F5344CB8AC3E}">
        <p14:creationId xmlns:p14="http://schemas.microsoft.com/office/powerpoint/2010/main" val="35930472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0DC7BA0-4FA6-4AB7-B919-FAA6FD0D3398}" type="slidenum">
              <a:rPr lang="en-US"/>
              <a:pPr/>
              <a:t>‹#›</a:t>
            </a:fld>
            <a:endParaRPr lang="en-US"/>
          </a:p>
        </p:txBody>
      </p:sp>
    </p:spTree>
    <p:extLst>
      <p:ext uri="{BB962C8B-B14F-4D97-AF65-F5344CB8AC3E}">
        <p14:creationId xmlns:p14="http://schemas.microsoft.com/office/powerpoint/2010/main" val="859700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0FB8592-877B-410A-AF60-2B23BD9FD923}" type="slidenum">
              <a:rPr lang="en-US"/>
              <a:pPr/>
              <a:t>‹#›</a:t>
            </a:fld>
            <a:endParaRPr lang="en-US"/>
          </a:p>
        </p:txBody>
      </p:sp>
    </p:spTree>
    <p:extLst>
      <p:ext uri="{BB962C8B-B14F-4D97-AF65-F5344CB8AC3E}">
        <p14:creationId xmlns:p14="http://schemas.microsoft.com/office/powerpoint/2010/main" val="36624586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BFFFE65-4A49-4B45-9657-C84A9BA7AC8B}" type="slidenum">
              <a:rPr lang="en-US"/>
              <a:pPr/>
              <a:t>‹#›</a:t>
            </a:fld>
            <a:endParaRPr lang="en-US"/>
          </a:p>
        </p:txBody>
      </p:sp>
    </p:spTree>
    <p:extLst>
      <p:ext uri="{BB962C8B-B14F-4D97-AF65-F5344CB8AC3E}">
        <p14:creationId xmlns:p14="http://schemas.microsoft.com/office/powerpoint/2010/main" val="2519438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3F44F41-404F-45F6-B152-22A9C8380F72}" type="slidenum">
              <a:rPr lang="en-US"/>
              <a:pPr/>
              <a:t>‹#›</a:t>
            </a:fld>
            <a:endParaRPr lang="en-US"/>
          </a:p>
        </p:txBody>
      </p:sp>
    </p:spTree>
    <p:extLst>
      <p:ext uri="{BB962C8B-B14F-4D97-AF65-F5344CB8AC3E}">
        <p14:creationId xmlns:p14="http://schemas.microsoft.com/office/powerpoint/2010/main" val="2261011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CF26703-F65A-40CE-8B54-2CB5276C0490}" type="slidenum">
              <a:rPr lang="en-US"/>
              <a:pPr/>
              <a:t>‹#›</a:t>
            </a:fld>
            <a:endParaRPr lang="en-US"/>
          </a:p>
        </p:txBody>
      </p:sp>
    </p:spTree>
    <p:extLst>
      <p:ext uri="{BB962C8B-B14F-4D97-AF65-F5344CB8AC3E}">
        <p14:creationId xmlns:p14="http://schemas.microsoft.com/office/powerpoint/2010/main" val="14683719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482AF2FD-8062-4983-9EF7-5654B2C0A8DA}" type="slidenum">
              <a:rPr lang="en-US"/>
              <a:pPr/>
              <a:t>‹#›</a:t>
            </a:fld>
            <a:endParaRPr lang="en-US"/>
          </a:p>
        </p:txBody>
      </p:sp>
    </p:spTree>
    <p:extLst>
      <p:ext uri="{BB962C8B-B14F-4D97-AF65-F5344CB8AC3E}">
        <p14:creationId xmlns:p14="http://schemas.microsoft.com/office/powerpoint/2010/main" val="22977119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E00803DD-76A3-44CE-B0CF-D4E5E53A83AF}" type="slidenum">
              <a:rPr lang="en-US"/>
              <a:pPr/>
              <a:t>‹#›</a:t>
            </a:fld>
            <a:endParaRPr lang="en-US"/>
          </a:p>
        </p:txBody>
      </p:sp>
    </p:spTree>
    <p:extLst>
      <p:ext uri="{BB962C8B-B14F-4D97-AF65-F5344CB8AC3E}">
        <p14:creationId xmlns:p14="http://schemas.microsoft.com/office/powerpoint/2010/main" val="2229681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F439B97E-B43B-4521-AC31-E70268D3BBF0}" type="slidenum">
              <a:rPr lang="en-US"/>
              <a:pPr/>
              <a:t>‹#›</a:t>
            </a:fld>
            <a:endParaRPr lang="en-US"/>
          </a:p>
        </p:txBody>
      </p:sp>
    </p:spTree>
    <p:extLst>
      <p:ext uri="{BB962C8B-B14F-4D97-AF65-F5344CB8AC3E}">
        <p14:creationId xmlns:p14="http://schemas.microsoft.com/office/powerpoint/2010/main" val="4235492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B1B62C3-DE2C-4EB7-BA44-CF88FB64517F}" type="slidenum">
              <a:rPr lang="en-US"/>
              <a:pPr/>
              <a:t>‹#›</a:t>
            </a:fld>
            <a:endParaRPr lang="en-US"/>
          </a:p>
        </p:txBody>
      </p:sp>
    </p:spTree>
    <p:extLst>
      <p:ext uri="{BB962C8B-B14F-4D97-AF65-F5344CB8AC3E}">
        <p14:creationId xmlns:p14="http://schemas.microsoft.com/office/powerpoint/2010/main" val="42607582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AF97180-F58D-45E5-9AE4-856A8B455F32}" type="slidenum">
              <a:rPr lang="en-US"/>
              <a:pPr/>
              <a:t>‹#›</a:t>
            </a:fld>
            <a:endParaRPr lang="en-US"/>
          </a:p>
        </p:txBody>
      </p:sp>
    </p:spTree>
    <p:extLst>
      <p:ext uri="{BB962C8B-B14F-4D97-AF65-F5344CB8AC3E}">
        <p14:creationId xmlns:p14="http://schemas.microsoft.com/office/powerpoint/2010/main" val="39157730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DE99DEAD-443B-41E0-A625-63A5114AEF9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bin"/></Relationships>
</file>

<file path=ppt/slides/_rels/slide1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6.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8.bin"/></Relationships>
</file>

<file path=ppt/slides/_rels/slide1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10.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2.bin"/></Relationships>
</file>

<file path=ppt/slides/_rels/slide14.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14.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6.bin"/></Relationships>
</file>

<file path=ppt/slides/_rels/slide15.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22.bin"/><Relationship Id="rId18" Type="http://schemas.openxmlformats.org/officeDocument/2006/relationships/image" Target="../media/image4.wmf"/><Relationship Id="rId3" Type="http://schemas.openxmlformats.org/officeDocument/2006/relationships/oleObject" Target="../embeddings/oleObject17.bin"/><Relationship Id="rId7" Type="http://schemas.openxmlformats.org/officeDocument/2006/relationships/oleObject" Target="../embeddings/oleObject19.bin"/><Relationship Id="rId12" Type="http://schemas.openxmlformats.org/officeDocument/2006/relationships/image" Target="../media/image9.wmf"/><Relationship Id="rId17" Type="http://schemas.openxmlformats.org/officeDocument/2006/relationships/oleObject" Target="../embeddings/oleObject24.bin"/><Relationship Id="rId2" Type="http://schemas.openxmlformats.org/officeDocument/2006/relationships/slideLayout" Target="../slideLayouts/slideLayout7.xml"/><Relationship Id="rId16" Type="http://schemas.openxmlformats.org/officeDocument/2006/relationships/image" Target="../media/image3.wmf"/><Relationship Id="rId20" Type="http://schemas.openxmlformats.org/officeDocument/2006/relationships/image" Target="../media/image5.wmf"/><Relationship Id="rId1" Type="http://schemas.openxmlformats.org/officeDocument/2006/relationships/vmlDrawing" Target="../drawings/vmlDrawing5.vml"/><Relationship Id="rId6" Type="http://schemas.openxmlformats.org/officeDocument/2006/relationships/image" Target="../media/image6.wmf"/><Relationship Id="rId11" Type="http://schemas.openxmlformats.org/officeDocument/2006/relationships/oleObject" Target="../embeddings/oleObject21.bin"/><Relationship Id="rId5" Type="http://schemas.openxmlformats.org/officeDocument/2006/relationships/oleObject" Target="../embeddings/oleObject18.bin"/><Relationship Id="rId15" Type="http://schemas.openxmlformats.org/officeDocument/2006/relationships/oleObject" Target="../embeddings/oleObject23.bin"/><Relationship Id="rId10" Type="http://schemas.openxmlformats.org/officeDocument/2006/relationships/image" Target="../media/image8.wmf"/><Relationship Id="rId19" Type="http://schemas.openxmlformats.org/officeDocument/2006/relationships/oleObject" Target="../embeddings/oleObject25.bin"/><Relationship Id="rId4" Type="http://schemas.openxmlformats.org/officeDocument/2006/relationships/image" Target="../media/image2.wmf"/><Relationship Id="rId9" Type="http://schemas.openxmlformats.org/officeDocument/2006/relationships/oleObject" Target="../embeddings/oleObject20.bin"/><Relationship Id="rId14" Type="http://schemas.openxmlformats.org/officeDocument/2006/relationships/image" Target="../media/image10.wmf"/></Relationships>
</file>

<file path=ppt/slides/_rels/slide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Review: Random Variables, Sampling, Estimation, and Inference</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7213200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a:spLocks noChangeArrowheads="1"/>
          </p:cNvSpPr>
          <p:nvPr/>
        </p:nvSpPr>
        <p:spPr bwMode="auto">
          <a:xfrm>
            <a:off x="0" y="1134000"/>
            <a:ext cx="9144000" cy="9519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79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9</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sp>
        <p:nvSpPr>
          <p:cNvPr id="16" name="Rectangle 15"/>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7" name="Text Box 6"/>
          <p:cNvSpPr txBox="1">
            <a:spLocks noChangeArrowheads="1"/>
          </p:cNvSpPr>
          <p:nvPr/>
        </p:nvSpPr>
        <p:spPr bwMode="auto">
          <a:xfrm>
            <a:off x="971550" y="608015"/>
            <a:ext cx="4714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Simulation </a:t>
            </a:r>
            <a:endParaRPr lang="en-GB" b="1" dirty="0">
              <a:latin typeface="Arial" charset="0"/>
            </a:endParaRPr>
          </a:p>
        </p:txBody>
      </p:sp>
      <p:sp>
        <p:nvSpPr>
          <p:cNvPr id="1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75000"/>
              </a:spcBef>
            </a:pPr>
            <a:r>
              <a:rPr lang="en-GB" sz="1500" b="1" dirty="0"/>
              <a:t>The answer is to conduct a simulation experiment, directly investigating the distributions of estimators under controlled conditions</a:t>
            </a:r>
            <a:r>
              <a:rPr lang="en-GB" sz="1500" b="1" dirty="0" smtClean="0"/>
              <a:t>.</a:t>
            </a:r>
            <a:endParaRPr lang="en-GB" sz="1500" b="1" dirty="0"/>
          </a:p>
        </p:txBody>
      </p:sp>
      <p:sp>
        <p:nvSpPr>
          <p:cNvPr id="19" name="Text Box 6"/>
          <p:cNvSpPr txBox="1">
            <a:spLocks noChangeArrowheads="1"/>
          </p:cNvSpPr>
          <p:nvPr/>
        </p:nvSpPr>
        <p:spPr bwMode="auto">
          <a:xfrm>
            <a:off x="1191599" y="1198800"/>
            <a:ext cx="7180875"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These issues cannot be resolved using mathematical analysis</a:t>
            </a:r>
            <a:endParaRPr lang="en-GB" sz="1800" b="1" dirty="0">
              <a:latin typeface="Arial" charset="0"/>
            </a:endParaRPr>
          </a:p>
        </p:txBody>
      </p:sp>
      <p:sp>
        <p:nvSpPr>
          <p:cNvPr id="9" name="Text Box 6"/>
          <p:cNvSpPr txBox="1">
            <a:spLocks noChangeArrowheads="1"/>
          </p:cNvSpPr>
          <p:nvPr/>
        </p:nvSpPr>
        <p:spPr bwMode="auto">
          <a:xfrm>
            <a:off x="1191599" y="1601175"/>
            <a:ext cx="7180875"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Alternative technique: simulation</a:t>
            </a:r>
            <a:endParaRPr lang="en-GB" sz="1800" b="1" dirty="0">
              <a:latin typeface="Arial" charset="0"/>
            </a:endParaRPr>
          </a:p>
        </p:txBody>
      </p:sp>
    </p:spTree>
    <p:extLst>
      <p:ext uri="{BB962C8B-B14F-4D97-AF65-F5344CB8AC3E}">
        <p14:creationId xmlns:p14="http://schemas.microsoft.com/office/powerpoint/2010/main" val="22574686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79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10</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sp>
        <p:nvSpPr>
          <p:cNvPr id="1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75000"/>
              </a:spcBef>
            </a:pPr>
            <a:r>
              <a:rPr lang="en-GB" sz="1500" b="1" dirty="0"/>
              <a:t>We will do this for the example </a:t>
            </a:r>
            <a:r>
              <a:rPr lang="en-GB" sz="1500" b="1" dirty="0" smtClean="0"/>
              <a:t>presented at the end of </a:t>
            </a:r>
            <a:r>
              <a:rPr lang="en-GB" sz="1500" b="1" dirty="0"/>
              <a:t>the previous </a:t>
            </a:r>
            <a:r>
              <a:rPr lang="en-GB" sz="1500" b="1" dirty="0" smtClean="0"/>
              <a:t>sequence.  We </a:t>
            </a:r>
            <a:r>
              <a:rPr lang="en-GB" sz="1500" b="1" dirty="0"/>
              <a:t>will set </a:t>
            </a:r>
            <a:r>
              <a:rPr lang="en-GB" sz="1500" b="1" i="1" dirty="0">
                <a:latin typeface="Symbol" pitchFamily="18" charset="2"/>
              </a:rPr>
              <a:t>a</a:t>
            </a:r>
            <a:r>
              <a:rPr lang="en-GB" sz="1500" b="1" dirty="0"/>
              <a:t> equal to 5, so the value of </a:t>
            </a:r>
            <a:r>
              <a:rPr lang="en-GB" sz="1500" b="1" i="1" dirty="0"/>
              <a:t>Y</a:t>
            </a:r>
            <a:r>
              <a:rPr lang="en-GB" sz="1500" b="1" dirty="0"/>
              <a:t> in any observation is 5 times the value of </a:t>
            </a:r>
            <a:r>
              <a:rPr lang="en-GB" sz="1500" b="1" i="1" dirty="0" smtClean="0"/>
              <a:t>Z.</a:t>
            </a:r>
            <a:endParaRPr lang="en-GB" sz="1500" b="1" dirty="0"/>
          </a:p>
        </p:txBody>
      </p:sp>
      <p:sp>
        <p:nvSpPr>
          <p:cNvPr id="36" name="Rectangle 35"/>
          <p:cNvSpPr>
            <a:spLocks noChangeArrowheads="1"/>
          </p:cNvSpPr>
          <p:nvPr/>
        </p:nvSpPr>
        <p:spPr bwMode="auto">
          <a:xfrm>
            <a:off x="0" y="2279650"/>
            <a:ext cx="9144000" cy="46355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37" name="Object 36"/>
          <p:cNvGraphicFramePr>
            <a:graphicFrameLocks noChangeAspect="1"/>
          </p:cNvGraphicFramePr>
          <p:nvPr>
            <p:extLst>
              <p:ext uri="{D42A27DB-BD31-4B8C-83A1-F6EECF244321}">
                <p14:modId xmlns:p14="http://schemas.microsoft.com/office/powerpoint/2010/main" val="2580151837"/>
              </p:ext>
            </p:extLst>
          </p:nvPr>
        </p:nvGraphicFramePr>
        <p:xfrm>
          <a:off x="2717800" y="2325688"/>
          <a:ext cx="5156200" cy="368300"/>
        </p:xfrm>
        <a:graphic>
          <a:graphicData uri="http://schemas.openxmlformats.org/presentationml/2006/ole">
            <mc:AlternateContent xmlns:mc="http://schemas.openxmlformats.org/markup-compatibility/2006">
              <mc:Choice xmlns:v="urn:schemas-microsoft-com:vml" Requires="v">
                <p:oleObj spid="_x0000_s187497" name="Equation" r:id="rId3" imgW="5155920" imgH="368280" progId="Equation.3">
                  <p:embed/>
                </p:oleObj>
              </mc:Choice>
              <mc:Fallback>
                <p:oleObj name="Equation" r:id="rId3" imgW="5155920" imgH="368280" progId="Equation.3">
                  <p:embed/>
                  <p:pic>
                    <p:nvPicPr>
                      <p:cNvPr id="0" name=""/>
                      <p:cNvPicPr>
                        <a:picLocks noChangeAspect="1" noChangeArrowheads="1"/>
                      </p:cNvPicPr>
                      <p:nvPr/>
                    </p:nvPicPr>
                    <p:blipFill>
                      <a:blip r:embed="rId4"/>
                      <a:srcRect/>
                      <a:stretch>
                        <a:fillRect/>
                      </a:stretch>
                    </p:blipFill>
                    <p:spPr bwMode="auto">
                      <a:xfrm>
                        <a:off x="2717800" y="2325688"/>
                        <a:ext cx="5156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Rectangle 37"/>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39" name="Text Box 6"/>
          <p:cNvSpPr txBox="1">
            <a:spLocks noChangeArrowheads="1"/>
          </p:cNvSpPr>
          <p:nvPr/>
        </p:nvSpPr>
        <p:spPr bwMode="auto">
          <a:xfrm>
            <a:off x="971550" y="608015"/>
            <a:ext cx="4714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Simulation </a:t>
            </a:r>
            <a:endParaRPr lang="en-GB" b="1" dirty="0">
              <a:latin typeface="Arial" charset="0"/>
            </a:endParaRPr>
          </a:p>
        </p:txBody>
      </p:sp>
      <p:sp>
        <p:nvSpPr>
          <p:cNvPr id="40" name="Rectangle 39"/>
          <p:cNvSpPr>
            <a:spLocks noChangeArrowheads="1"/>
          </p:cNvSpPr>
          <p:nvPr/>
        </p:nvSpPr>
        <p:spPr bwMode="auto">
          <a:xfrm>
            <a:off x="0" y="1136650"/>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41" name="Object 10"/>
          <p:cNvGraphicFramePr>
            <a:graphicFrameLocks noChangeAspect="1"/>
          </p:cNvGraphicFramePr>
          <p:nvPr>
            <p:extLst>
              <p:ext uri="{D42A27DB-BD31-4B8C-83A1-F6EECF244321}">
                <p14:modId xmlns:p14="http://schemas.microsoft.com/office/powerpoint/2010/main" val="3964180157"/>
              </p:ext>
            </p:extLst>
          </p:nvPr>
        </p:nvGraphicFramePr>
        <p:xfrm>
          <a:off x="2714625" y="1274763"/>
          <a:ext cx="952500" cy="279400"/>
        </p:xfrm>
        <a:graphic>
          <a:graphicData uri="http://schemas.openxmlformats.org/presentationml/2006/ole">
            <mc:AlternateContent xmlns:mc="http://schemas.openxmlformats.org/markup-compatibility/2006">
              <mc:Choice xmlns:v="urn:schemas-microsoft-com:vml" Requires="v">
                <p:oleObj spid="_x0000_s187498" name="Equation" r:id="rId5" imgW="952200" imgH="279360" progId="Equation.3">
                  <p:embed/>
                </p:oleObj>
              </mc:Choice>
              <mc:Fallback>
                <p:oleObj name="Equation" r:id="rId5" imgW="952200" imgH="279360" progId="Equation.3">
                  <p:embed/>
                  <p:pic>
                    <p:nvPicPr>
                      <p:cNvPr id="0" name=""/>
                      <p:cNvPicPr>
                        <a:picLocks noChangeAspect="1" noChangeArrowheads="1"/>
                      </p:cNvPicPr>
                      <p:nvPr/>
                    </p:nvPicPr>
                    <p:blipFill>
                      <a:blip r:embed="rId6"/>
                      <a:srcRect/>
                      <a:stretch>
                        <a:fillRect/>
                      </a:stretch>
                    </p:blipFill>
                    <p:spPr bwMode="auto">
                      <a:xfrm>
                        <a:off x="2714625" y="1274763"/>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11"/>
          <p:cNvGraphicFramePr>
            <a:graphicFrameLocks noChangeAspect="1"/>
          </p:cNvGraphicFramePr>
          <p:nvPr>
            <p:extLst>
              <p:ext uri="{D42A27DB-BD31-4B8C-83A1-F6EECF244321}">
                <p14:modId xmlns:p14="http://schemas.microsoft.com/office/powerpoint/2010/main" val="4034480451"/>
              </p:ext>
            </p:extLst>
          </p:nvPr>
        </p:nvGraphicFramePr>
        <p:xfrm>
          <a:off x="2653200" y="1677988"/>
          <a:ext cx="1358900" cy="279400"/>
        </p:xfrm>
        <a:graphic>
          <a:graphicData uri="http://schemas.openxmlformats.org/presentationml/2006/ole">
            <mc:AlternateContent xmlns:mc="http://schemas.openxmlformats.org/markup-compatibility/2006">
              <mc:Choice xmlns:v="urn:schemas-microsoft-com:vml" Requires="v">
                <p:oleObj spid="_x0000_s187499" name="Equation" r:id="rId7" imgW="1358640" imgH="279360" progId="Equation.3">
                  <p:embed/>
                </p:oleObj>
              </mc:Choice>
              <mc:Fallback>
                <p:oleObj name="Equation" r:id="rId7" imgW="135864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53200" y="1677988"/>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TextBox 42"/>
          <p:cNvSpPr txBox="1"/>
          <p:nvPr/>
        </p:nvSpPr>
        <p:spPr>
          <a:xfrm>
            <a:off x="1476375" y="1247775"/>
            <a:ext cx="933450" cy="369332"/>
          </a:xfrm>
          <a:prstGeom prst="rect">
            <a:avLst/>
          </a:prstGeom>
          <a:noFill/>
        </p:spPr>
        <p:txBody>
          <a:bodyPr wrap="square" rtlCol="0">
            <a:spAutoFit/>
          </a:bodyPr>
          <a:lstStyle/>
          <a:p>
            <a:r>
              <a:rPr lang="en-GB" sz="1800" b="1" dirty="0" smtClean="0"/>
              <a:t>Model:</a:t>
            </a:r>
            <a:endParaRPr lang="en-GB" sz="1800" b="1" dirty="0"/>
          </a:p>
        </p:txBody>
      </p:sp>
      <p:sp>
        <p:nvSpPr>
          <p:cNvPr id="44" name="TextBox 43"/>
          <p:cNvSpPr txBox="1"/>
          <p:nvPr/>
        </p:nvSpPr>
        <p:spPr>
          <a:xfrm>
            <a:off x="4924424" y="1428750"/>
            <a:ext cx="1905001" cy="369332"/>
          </a:xfrm>
          <a:prstGeom prst="rect">
            <a:avLst/>
          </a:prstGeom>
          <a:noFill/>
        </p:spPr>
        <p:txBody>
          <a:bodyPr wrap="square" rtlCol="0">
            <a:spAutoFit/>
          </a:bodyPr>
          <a:lstStyle/>
          <a:p>
            <a:r>
              <a:rPr lang="en-GB" sz="1800" b="1" dirty="0" smtClean="0"/>
              <a:t>Estimator of </a:t>
            </a:r>
            <a:r>
              <a:rPr lang="en-GB" sz="1800" b="1" i="1" dirty="0" smtClean="0">
                <a:latin typeface="Symbol" pitchFamily="18" charset="2"/>
              </a:rPr>
              <a:t>a </a:t>
            </a:r>
            <a:r>
              <a:rPr lang="en-GB" sz="1800" b="1" dirty="0" smtClean="0"/>
              <a:t>:</a:t>
            </a:r>
            <a:endParaRPr lang="en-GB" sz="1800" b="1" dirty="0"/>
          </a:p>
        </p:txBody>
      </p:sp>
      <p:graphicFrame>
        <p:nvGraphicFramePr>
          <p:cNvPr id="45" name="Object 44"/>
          <p:cNvGraphicFramePr>
            <a:graphicFrameLocks noChangeAspect="1"/>
          </p:cNvGraphicFramePr>
          <p:nvPr>
            <p:extLst>
              <p:ext uri="{D42A27DB-BD31-4B8C-83A1-F6EECF244321}">
                <p14:modId xmlns:p14="http://schemas.microsoft.com/office/powerpoint/2010/main" val="181632097"/>
              </p:ext>
            </p:extLst>
          </p:nvPr>
        </p:nvGraphicFramePr>
        <p:xfrm>
          <a:off x="7002463" y="1254125"/>
          <a:ext cx="330200" cy="709613"/>
        </p:xfrm>
        <a:graphic>
          <a:graphicData uri="http://schemas.openxmlformats.org/presentationml/2006/ole">
            <mc:AlternateContent xmlns:mc="http://schemas.openxmlformats.org/markup-compatibility/2006">
              <mc:Choice xmlns:v="urn:schemas-microsoft-com:vml" Requires="v">
                <p:oleObj spid="_x0000_s187500" name="Equation" r:id="rId9" imgW="330120" imgH="711000" progId="Equation.3">
                  <p:embed/>
                </p:oleObj>
              </mc:Choice>
              <mc:Fallback>
                <p:oleObj name="Equation" r:id="rId9" imgW="330120" imgH="711000" progId="Equation.3">
                  <p:embed/>
                  <p:pic>
                    <p:nvPicPr>
                      <p:cNvPr id="0" name=""/>
                      <p:cNvPicPr>
                        <a:picLocks noChangeAspect="1" noChangeArrowheads="1"/>
                      </p:cNvPicPr>
                      <p:nvPr/>
                    </p:nvPicPr>
                    <p:blipFill>
                      <a:blip r:embed="rId10"/>
                      <a:srcRect/>
                      <a:stretch>
                        <a:fillRect/>
                      </a:stretch>
                    </p:blipFill>
                    <p:spPr bwMode="auto">
                      <a:xfrm>
                        <a:off x="7002463" y="1254125"/>
                        <a:ext cx="3302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0754798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79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11</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sp>
        <p:nvSpPr>
          <p:cNvPr id="33"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75000"/>
              </a:spcBef>
            </a:pPr>
            <a:r>
              <a:rPr lang="en-GB" sz="1500" b="1" dirty="0" smtClean="0"/>
              <a:t>We </a:t>
            </a:r>
            <a:r>
              <a:rPr lang="en-GB" sz="1500" b="1" dirty="0"/>
              <a:t>will generate </a:t>
            </a:r>
            <a:r>
              <a:rPr lang="en-GB" sz="1500" b="1" i="1" dirty="0"/>
              <a:t>Z</a:t>
            </a:r>
            <a:r>
              <a:rPr lang="en-GB" sz="1500" b="1" dirty="0"/>
              <a:t> as a random variable with a normal distribution with mean 1 and variance 0.25.</a:t>
            </a:r>
          </a:p>
        </p:txBody>
      </p:sp>
      <p:sp>
        <p:nvSpPr>
          <p:cNvPr id="37" name="Rectangle 36"/>
          <p:cNvSpPr>
            <a:spLocks noChangeArrowheads="1"/>
          </p:cNvSpPr>
          <p:nvPr/>
        </p:nvSpPr>
        <p:spPr bwMode="auto">
          <a:xfrm>
            <a:off x="0" y="2279650"/>
            <a:ext cx="9144000" cy="46355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38" name="Object 37"/>
          <p:cNvGraphicFramePr>
            <a:graphicFrameLocks noChangeAspect="1"/>
          </p:cNvGraphicFramePr>
          <p:nvPr>
            <p:extLst>
              <p:ext uri="{D42A27DB-BD31-4B8C-83A1-F6EECF244321}">
                <p14:modId xmlns:p14="http://schemas.microsoft.com/office/powerpoint/2010/main" val="2580151837"/>
              </p:ext>
            </p:extLst>
          </p:nvPr>
        </p:nvGraphicFramePr>
        <p:xfrm>
          <a:off x="2717800" y="2325688"/>
          <a:ext cx="5156200" cy="368300"/>
        </p:xfrm>
        <a:graphic>
          <a:graphicData uri="http://schemas.openxmlformats.org/presentationml/2006/ole">
            <mc:AlternateContent xmlns:mc="http://schemas.openxmlformats.org/markup-compatibility/2006">
              <mc:Choice xmlns:v="urn:schemas-microsoft-com:vml" Requires="v">
                <p:oleObj spid="_x0000_s189535" name="Equation" r:id="rId3" imgW="5155920" imgH="368280" progId="Equation.3">
                  <p:embed/>
                </p:oleObj>
              </mc:Choice>
              <mc:Fallback>
                <p:oleObj name="Equation" r:id="rId3" imgW="5155920" imgH="368280" progId="Equation.3">
                  <p:embed/>
                  <p:pic>
                    <p:nvPicPr>
                      <p:cNvPr id="0" name=""/>
                      <p:cNvPicPr>
                        <a:picLocks noChangeAspect="1" noChangeArrowheads="1"/>
                      </p:cNvPicPr>
                      <p:nvPr/>
                    </p:nvPicPr>
                    <p:blipFill>
                      <a:blip r:embed="rId4"/>
                      <a:srcRect/>
                      <a:stretch>
                        <a:fillRect/>
                      </a:stretch>
                    </p:blipFill>
                    <p:spPr bwMode="auto">
                      <a:xfrm>
                        <a:off x="2717800" y="2325688"/>
                        <a:ext cx="5156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38"/>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40" name="Text Box 6"/>
          <p:cNvSpPr txBox="1">
            <a:spLocks noChangeArrowheads="1"/>
          </p:cNvSpPr>
          <p:nvPr/>
        </p:nvSpPr>
        <p:spPr bwMode="auto">
          <a:xfrm>
            <a:off x="971550" y="608015"/>
            <a:ext cx="4714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Simulation </a:t>
            </a:r>
            <a:endParaRPr lang="en-GB" b="1" dirty="0">
              <a:latin typeface="Arial" charset="0"/>
            </a:endParaRPr>
          </a:p>
        </p:txBody>
      </p:sp>
      <p:sp>
        <p:nvSpPr>
          <p:cNvPr id="41" name="Rectangle 40"/>
          <p:cNvSpPr>
            <a:spLocks noChangeArrowheads="1"/>
          </p:cNvSpPr>
          <p:nvPr/>
        </p:nvSpPr>
        <p:spPr bwMode="auto">
          <a:xfrm>
            <a:off x="0" y="1136650"/>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42" name="Object 10"/>
          <p:cNvGraphicFramePr>
            <a:graphicFrameLocks noChangeAspect="1"/>
          </p:cNvGraphicFramePr>
          <p:nvPr>
            <p:extLst>
              <p:ext uri="{D42A27DB-BD31-4B8C-83A1-F6EECF244321}">
                <p14:modId xmlns:p14="http://schemas.microsoft.com/office/powerpoint/2010/main" val="3964180157"/>
              </p:ext>
            </p:extLst>
          </p:nvPr>
        </p:nvGraphicFramePr>
        <p:xfrm>
          <a:off x="2714625" y="1274763"/>
          <a:ext cx="952500" cy="279400"/>
        </p:xfrm>
        <a:graphic>
          <a:graphicData uri="http://schemas.openxmlformats.org/presentationml/2006/ole">
            <mc:AlternateContent xmlns:mc="http://schemas.openxmlformats.org/markup-compatibility/2006">
              <mc:Choice xmlns:v="urn:schemas-microsoft-com:vml" Requires="v">
                <p:oleObj spid="_x0000_s189536" name="Equation" r:id="rId5" imgW="952200" imgH="279360" progId="Equation.3">
                  <p:embed/>
                </p:oleObj>
              </mc:Choice>
              <mc:Fallback>
                <p:oleObj name="Equation" r:id="rId5" imgW="952200" imgH="279360" progId="Equation.3">
                  <p:embed/>
                  <p:pic>
                    <p:nvPicPr>
                      <p:cNvPr id="0" name=""/>
                      <p:cNvPicPr>
                        <a:picLocks noChangeAspect="1" noChangeArrowheads="1"/>
                      </p:cNvPicPr>
                      <p:nvPr/>
                    </p:nvPicPr>
                    <p:blipFill>
                      <a:blip r:embed="rId6"/>
                      <a:srcRect/>
                      <a:stretch>
                        <a:fillRect/>
                      </a:stretch>
                    </p:blipFill>
                    <p:spPr bwMode="auto">
                      <a:xfrm>
                        <a:off x="2714625" y="1274763"/>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11"/>
          <p:cNvGraphicFramePr>
            <a:graphicFrameLocks noChangeAspect="1"/>
          </p:cNvGraphicFramePr>
          <p:nvPr>
            <p:extLst>
              <p:ext uri="{D42A27DB-BD31-4B8C-83A1-F6EECF244321}">
                <p14:modId xmlns:p14="http://schemas.microsoft.com/office/powerpoint/2010/main" val="4034480451"/>
              </p:ext>
            </p:extLst>
          </p:nvPr>
        </p:nvGraphicFramePr>
        <p:xfrm>
          <a:off x="2653200" y="1677988"/>
          <a:ext cx="1358900" cy="279400"/>
        </p:xfrm>
        <a:graphic>
          <a:graphicData uri="http://schemas.openxmlformats.org/presentationml/2006/ole">
            <mc:AlternateContent xmlns:mc="http://schemas.openxmlformats.org/markup-compatibility/2006">
              <mc:Choice xmlns:v="urn:schemas-microsoft-com:vml" Requires="v">
                <p:oleObj spid="_x0000_s189537" name="Equation" r:id="rId7" imgW="1358640" imgH="279360" progId="Equation.3">
                  <p:embed/>
                </p:oleObj>
              </mc:Choice>
              <mc:Fallback>
                <p:oleObj name="Equation" r:id="rId7" imgW="135864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53200" y="1677988"/>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TextBox 43"/>
          <p:cNvSpPr txBox="1"/>
          <p:nvPr/>
        </p:nvSpPr>
        <p:spPr>
          <a:xfrm>
            <a:off x="1476375" y="1247775"/>
            <a:ext cx="933450" cy="369332"/>
          </a:xfrm>
          <a:prstGeom prst="rect">
            <a:avLst/>
          </a:prstGeom>
          <a:noFill/>
        </p:spPr>
        <p:txBody>
          <a:bodyPr wrap="square" rtlCol="0">
            <a:spAutoFit/>
          </a:bodyPr>
          <a:lstStyle/>
          <a:p>
            <a:r>
              <a:rPr lang="en-GB" sz="1800" b="1" dirty="0" smtClean="0"/>
              <a:t>Model:</a:t>
            </a:r>
            <a:endParaRPr lang="en-GB" sz="1800" b="1" dirty="0"/>
          </a:p>
        </p:txBody>
      </p:sp>
      <p:sp>
        <p:nvSpPr>
          <p:cNvPr id="45" name="TextBox 44"/>
          <p:cNvSpPr txBox="1"/>
          <p:nvPr/>
        </p:nvSpPr>
        <p:spPr>
          <a:xfrm>
            <a:off x="4924424" y="1428750"/>
            <a:ext cx="1905001" cy="369332"/>
          </a:xfrm>
          <a:prstGeom prst="rect">
            <a:avLst/>
          </a:prstGeom>
          <a:noFill/>
        </p:spPr>
        <p:txBody>
          <a:bodyPr wrap="square" rtlCol="0">
            <a:spAutoFit/>
          </a:bodyPr>
          <a:lstStyle/>
          <a:p>
            <a:r>
              <a:rPr lang="en-GB" sz="1800" b="1" dirty="0" smtClean="0"/>
              <a:t>Estimator of </a:t>
            </a:r>
            <a:r>
              <a:rPr lang="en-GB" sz="1800" b="1" i="1" dirty="0" smtClean="0">
                <a:latin typeface="Symbol" pitchFamily="18" charset="2"/>
              </a:rPr>
              <a:t>a </a:t>
            </a:r>
            <a:r>
              <a:rPr lang="en-GB" sz="1800" b="1" dirty="0" smtClean="0"/>
              <a:t>:</a:t>
            </a:r>
            <a:endParaRPr lang="en-GB" sz="1800" b="1" dirty="0"/>
          </a:p>
        </p:txBody>
      </p:sp>
      <p:graphicFrame>
        <p:nvGraphicFramePr>
          <p:cNvPr id="46" name="Object 45"/>
          <p:cNvGraphicFramePr>
            <a:graphicFrameLocks noChangeAspect="1"/>
          </p:cNvGraphicFramePr>
          <p:nvPr>
            <p:extLst>
              <p:ext uri="{D42A27DB-BD31-4B8C-83A1-F6EECF244321}">
                <p14:modId xmlns:p14="http://schemas.microsoft.com/office/powerpoint/2010/main" val="181632097"/>
              </p:ext>
            </p:extLst>
          </p:nvPr>
        </p:nvGraphicFramePr>
        <p:xfrm>
          <a:off x="7002463" y="1254125"/>
          <a:ext cx="330200" cy="709613"/>
        </p:xfrm>
        <a:graphic>
          <a:graphicData uri="http://schemas.openxmlformats.org/presentationml/2006/ole">
            <mc:AlternateContent xmlns:mc="http://schemas.openxmlformats.org/markup-compatibility/2006">
              <mc:Choice xmlns:v="urn:schemas-microsoft-com:vml" Requires="v">
                <p:oleObj spid="_x0000_s189538" name="Equation" r:id="rId9" imgW="330120" imgH="711000" progId="Equation.3">
                  <p:embed/>
                </p:oleObj>
              </mc:Choice>
              <mc:Fallback>
                <p:oleObj name="Equation" r:id="rId9" imgW="330120" imgH="711000" progId="Equation.3">
                  <p:embed/>
                  <p:pic>
                    <p:nvPicPr>
                      <p:cNvPr id="0" name=""/>
                      <p:cNvPicPr>
                        <a:picLocks noChangeAspect="1" noChangeArrowheads="1"/>
                      </p:cNvPicPr>
                      <p:nvPr/>
                    </p:nvPicPr>
                    <p:blipFill>
                      <a:blip r:embed="rId10"/>
                      <a:srcRect/>
                      <a:stretch>
                        <a:fillRect/>
                      </a:stretch>
                    </p:blipFill>
                    <p:spPr bwMode="auto">
                      <a:xfrm>
                        <a:off x="7002463" y="1254125"/>
                        <a:ext cx="3302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5409749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79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12</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sp>
        <p:nvSpPr>
          <p:cNvPr id="3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75000"/>
              </a:spcBef>
            </a:pPr>
            <a:r>
              <a:rPr lang="en-GB" sz="1500" b="1" dirty="0" smtClean="0"/>
              <a:t>We </a:t>
            </a:r>
            <a:r>
              <a:rPr lang="en-GB" sz="1500" b="1" dirty="0"/>
              <a:t>will generate the measurement error </a:t>
            </a:r>
            <a:r>
              <a:rPr lang="en-GB" sz="1500" b="1" i="1" dirty="0" smtClean="0"/>
              <a:t>w</a:t>
            </a:r>
            <a:r>
              <a:rPr lang="en-GB" sz="1500" b="1" dirty="0" smtClean="0"/>
              <a:t> as </a:t>
            </a:r>
            <a:r>
              <a:rPr lang="en-GB" sz="1500" b="1" dirty="0"/>
              <a:t>a normally distributed random variable with zero mean and unit variance</a:t>
            </a:r>
            <a:r>
              <a:rPr lang="en-GB" sz="1500" b="1" dirty="0" smtClean="0"/>
              <a:t>.</a:t>
            </a:r>
            <a:endParaRPr lang="en-GB" sz="1500" b="1" dirty="0"/>
          </a:p>
          <a:p>
            <a:pPr>
              <a:spcBef>
                <a:spcPct val="75000"/>
              </a:spcBef>
            </a:pPr>
            <a:endParaRPr lang="en-GB" sz="1500" b="1" dirty="0"/>
          </a:p>
        </p:txBody>
      </p:sp>
      <p:sp>
        <p:nvSpPr>
          <p:cNvPr id="36" name="Rectangle 35"/>
          <p:cNvSpPr>
            <a:spLocks noChangeArrowheads="1"/>
          </p:cNvSpPr>
          <p:nvPr/>
        </p:nvSpPr>
        <p:spPr bwMode="auto">
          <a:xfrm>
            <a:off x="0" y="2279650"/>
            <a:ext cx="9144000" cy="46355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37" name="Object 36"/>
          <p:cNvGraphicFramePr>
            <a:graphicFrameLocks noChangeAspect="1"/>
          </p:cNvGraphicFramePr>
          <p:nvPr>
            <p:extLst>
              <p:ext uri="{D42A27DB-BD31-4B8C-83A1-F6EECF244321}">
                <p14:modId xmlns:p14="http://schemas.microsoft.com/office/powerpoint/2010/main" val="2580151837"/>
              </p:ext>
            </p:extLst>
          </p:nvPr>
        </p:nvGraphicFramePr>
        <p:xfrm>
          <a:off x="2717800" y="2325688"/>
          <a:ext cx="5156200" cy="368300"/>
        </p:xfrm>
        <a:graphic>
          <a:graphicData uri="http://schemas.openxmlformats.org/presentationml/2006/ole">
            <mc:AlternateContent xmlns:mc="http://schemas.openxmlformats.org/markup-compatibility/2006">
              <mc:Choice xmlns:v="urn:schemas-microsoft-com:vml" Requires="v">
                <p:oleObj spid="_x0000_s190559" name="Equation" r:id="rId3" imgW="5155920" imgH="368280" progId="Equation.3">
                  <p:embed/>
                </p:oleObj>
              </mc:Choice>
              <mc:Fallback>
                <p:oleObj name="Equation" r:id="rId3" imgW="5155920" imgH="368280" progId="Equation.3">
                  <p:embed/>
                  <p:pic>
                    <p:nvPicPr>
                      <p:cNvPr id="0" name=""/>
                      <p:cNvPicPr>
                        <a:picLocks noChangeAspect="1" noChangeArrowheads="1"/>
                      </p:cNvPicPr>
                      <p:nvPr/>
                    </p:nvPicPr>
                    <p:blipFill>
                      <a:blip r:embed="rId4"/>
                      <a:srcRect/>
                      <a:stretch>
                        <a:fillRect/>
                      </a:stretch>
                    </p:blipFill>
                    <p:spPr bwMode="auto">
                      <a:xfrm>
                        <a:off x="2717800" y="2325688"/>
                        <a:ext cx="5156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Rectangle 37"/>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39" name="Text Box 6"/>
          <p:cNvSpPr txBox="1">
            <a:spLocks noChangeArrowheads="1"/>
          </p:cNvSpPr>
          <p:nvPr/>
        </p:nvSpPr>
        <p:spPr bwMode="auto">
          <a:xfrm>
            <a:off x="971550" y="608015"/>
            <a:ext cx="4714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Simulation </a:t>
            </a:r>
            <a:endParaRPr lang="en-GB" b="1" dirty="0">
              <a:latin typeface="Arial" charset="0"/>
            </a:endParaRPr>
          </a:p>
        </p:txBody>
      </p:sp>
      <p:sp>
        <p:nvSpPr>
          <p:cNvPr id="40" name="Rectangle 39"/>
          <p:cNvSpPr>
            <a:spLocks noChangeArrowheads="1"/>
          </p:cNvSpPr>
          <p:nvPr/>
        </p:nvSpPr>
        <p:spPr bwMode="auto">
          <a:xfrm>
            <a:off x="0" y="1136650"/>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41" name="Object 10"/>
          <p:cNvGraphicFramePr>
            <a:graphicFrameLocks noChangeAspect="1"/>
          </p:cNvGraphicFramePr>
          <p:nvPr>
            <p:extLst>
              <p:ext uri="{D42A27DB-BD31-4B8C-83A1-F6EECF244321}">
                <p14:modId xmlns:p14="http://schemas.microsoft.com/office/powerpoint/2010/main" val="3964180157"/>
              </p:ext>
            </p:extLst>
          </p:nvPr>
        </p:nvGraphicFramePr>
        <p:xfrm>
          <a:off x="2714625" y="1274763"/>
          <a:ext cx="952500" cy="279400"/>
        </p:xfrm>
        <a:graphic>
          <a:graphicData uri="http://schemas.openxmlformats.org/presentationml/2006/ole">
            <mc:AlternateContent xmlns:mc="http://schemas.openxmlformats.org/markup-compatibility/2006">
              <mc:Choice xmlns:v="urn:schemas-microsoft-com:vml" Requires="v">
                <p:oleObj spid="_x0000_s190560" name="Equation" r:id="rId5" imgW="952200" imgH="279360" progId="Equation.3">
                  <p:embed/>
                </p:oleObj>
              </mc:Choice>
              <mc:Fallback>
                <p:oleObj name="Equation" r:id="rId5" imgW="952200" imgH="279360" progId="Equation.3">
                  <p:embed/>
                  <p:pic>
                    <p:nvPicPr>
                      <p:cNvPr id="0" name=""/>
                      <p:cNvPicPr>
                        <a:picLocks noChangeAspect="1" noChangeArrowheads="1"/>
                      </p:cNvPicPr>
                      <p:nvPr/>
                    </p:nvPicPr>
                    <p:blipFill>
                      <a:blip r:embed="rId6"/>
                      <a:srcRect/>
                      <a:stretch>
                        <a:fillRect/>
                      </a:stretch>
                    </p:blipFill>
                    <p:spPr bwMode="auto">
                      <a:xfrm>
                        <a:off x="2714625" y="1274763"/>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11"/>
          <p:cNvGraphicFramePr>
            <a:graphicFrameLocks noChangeAspect="1"/>
          </p:cNvGraphicFramePr>
          <p:nvPr>
            <p:extLst>
              <p:ext uri="{D42A27DB-BD31-4B8C-83A1-F6EECF244321}">
                <p14:modId xmlns:p14="http://schemas.microsoft.com/office/powerpoint/2010/main" val="4034480451"/>
              </p:ext>
            </p:extLst>
          </p:nvPr>
        </p:nvGraphicFramePr>
        <p:xfrm>
          <a:off x="2653200" y="1677988"/>
          <a:ext cx="1358900" cy="279400"/>
        </p:xfrm>
        <a:graphic>
          <a:graphicData uri="http://schemas.openxmlformats.org/presentationml/2006/ole">
            <mc:AlternateContent xmlns:mc="http://schemas.openxmlformats.org/markup-compatibility/2006">
              <mc:Choice xmlns:v="urn:schemas-microsoft-com:vml" Requires="v">
                <p:oleObj spid="_x0000_s190561" name="Equation" r:id="rId7" imgW="1358640" imgH="279360" progId="Equation.3">
                  <p:embed/>
                </p:oleObj>
              </mc:Choice>
              <mc:Fallback>
                <p:oleObj name="Equation" r:id="rId7" imgW="135864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53200" y="1677988"/>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TextBox 42"/>
          <p:cNvSpPr txBox="1"/>
          <p:nvPr/>
        </p:nvSpPr>
        <p:spPr>
          <a:xfrm>
            <a:off x="1476375" y="1247775"/>
            <a:ext cx="933450" cy="369332"/>
          </a:xfrm>
          <a:prstGeom prst="rect">
            <a:avLst/>
          </a:prstGeom>
          <a:noFill/>
        </p:spPr>
        <p:txBody>
          <a:bodyPr wrap="square" rtlCol="0">
            <a:spAutoFit/>
          </a:bodyPr>
          <a:lstStyle/>
          <a:p>
            <a:r>
              <a:rPr lang="en-GB" sz="1800" b="1" dirty="0" smtClean="0"/>
              <a:t>Model:</a:t>
            </a:r>
            <a:endParaRPr lang="en-GB" sz="1800" b="1" dirty="0"/>
          </a:p>
        </p:txBody>
      </p:sp>
      <p:sp>
        <p:nvSpPr>
          <p:cNvPr id="44" name="TextBox 43"/>
          <p:cNvSpPr txBox="1"/>
          <p:nvPr/>
        </p:nvSpPr>
        <p:spPr>
          <a:xfrm>
            <a:off x="4924424" y="1428750"/>
            <a:ext cx="1905001" cy="369332"/>
          </a:xfrm>
          <a:prstGeom prst="rect">
            <a:avLst/>
          </a:prstGeom>
          <a:noFill/>
        </p:spPr>
        <p:txBody>
          <a:bodyPr wrap="square" rtlCol="0">
            <a:spAutoFit/>
          </a:bodyPr>
          <a:lstStyle/>
          <a:p>
            <a:r>
              <a:rPr lang="en-GB" sz="1800" b="1" dirty="0" smtClean="0"/>
              <a:t>Estimator of </a:t>
            </a:r>
            <a:r>
              <a:rPr lang="en-GB" sz="1800" b="1" i="1" dirty="0" smtClean="0">
                <a:latin typeface="Symbol" pitchFamily="18" charset="2"/>
              </a:rPr>
              <a:t>a </a:t>
            </a:r>
            <a:r>
              <a:rPr lang="en-GB" sz="1800" b="1" dirty="0" smtClean="0"/>
              <a:t>:</a:t>
            </a:r>
            <a:endParaRPr lang="en-GB" sz="1800" b="1" dirty="0"/>
          </a:p>
        </p:txBody>
      </p:sp>
      <p:graphicFrame>
        <p:nvGraphicFramePr>
          <p:cNvPr id="45" name="Object 44"/>
          <p:cNvGraphicFramePr>
            <a:graphicFrameLocks noChangeAspect="1"/>
          </p:cNvGraphicFramePr>
          <p:nvPr>
            <p:extLst>
              <p:ext uri="{D42A27DB-BD31-4B8C-83A1-F6EECF244321}">
                <p14:modId xmlns:p14="http://schemas.microsoft.com/office/powerpoint/2010/main" val="181632097"/>
              </p:ext>
            </p:extLst>
          </p:nvPr>
        </p:nvGraphicFramePr>
        <p:xfrm>
          <a:off x="7002463" y="1254125"/>
          <a:ext cx="330200" cy="709613"/>
        </p:xfrm>
        <a:graphic>
          <a:graphicData uri="http://schemas.openxmlformats.org/presentationml/2006/ole">
            <mc:AlternateContent xmlns:mc="http://schemas.openxmlformats.org/markup-compatibility/2006">
              <mc:Choice xmlns:v="urn:schemas-microsoft-com:vml" Requires="v">
                <p:oleObj spid="_x0000_s190562" name="Equation" r:id="rId9" imgW="330120" imgH="711000" progId="Equation.3">
                  <p:embed/>
                </p:oleObj>
              </mc:Choice>
              <mc:Fallback>
                <p:oleObj name="Equation" r:id="rId9" imgW="330120" imgH="711000" progId="Equation.3">
                  <p:embed/>
                  <p:pic>
                    <p:nvPicPr>
                      <p:cNvPr id="0" name=""/>
                      <p:cNvPicPr>
                        <a:picLocks noChangeAspect="1" noChangeArrowheads="1"/>
                      </p:cNvPicPr>
                      <p:nvPr/>
                    </p:nvPicPr>
                    <p:blipFill>
                      <a:blip r:embed="rId10"/>
                      <a:srcRect/>
                      <a:stretch>
                        <a:fillRect/>
                      </a:stretch>
                    </p:blipFill>
                    <p:spPr bwMode="auto">
                      <a:xfrm>
                        <a:off x="7002463" y="1254125"/>
                        <a:ext cx="3302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240765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79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13</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sp>
        <p:nvSpPr>
          <p:cNvPr id="19"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75000"/>
              </a:spcBef>
            </a:pPr>
            <a:r>
              <a:rPr lang="en-GB" sz="1500" b="1" dirty="0" smtClean="0"/>
              <a:t>We then use </a:t>
            </a:r>
            <a:r>
              <a:rPr lang="en-GB" sz="1500" b="1" i="1" dirty="0" smtClean="0"/>
              <a:t>Y</a:t>
            </a:r>
            <a:r>
              <a:rPr lang="en-GB" sz="1500" b="1" dirty="0" smtClean="0"/>
              <a:t>/</a:t>
            </a:r>
            <a:r>
              <a:rPr lang="en-GB" sz="1500" b="1" i="1" dirty="0" smtClean="0"/>
              <a:t>X</a:t>
            </a:r>
            <a:r>
              <a:rPr lang="en-GB" sz="1500" b="1" dirty="0" smtClean="0"/>
              <a:t> as </a:t>
            </a:r>
            <a:r>
              <a:rPr lang="en-GB" sz="1500" b="1" dirty="0"/>
              <a:t>an estimator of </a:t>
            </a:r>
            <a:r>
              <a:rPr lang="en-GB" sz="1500" b="1" i="1" dirty="0" smtClean="0">
                <a:latin typeface="Symbol" pitchFamily="18" charset="2"/>
              </a:rPr>
              <a:t>a</a:t>
            </a:r>
            <a:r>
              <a:rPr lang="en-GB" sz="1500" b="1" dirty="0" smtClean="0"/>
              <a:t>. </a:t>
            </a:r>
            <a:endParaRPr lang="en-GB" sz="1500" b="1" dirty="0"/>
          </a:p>
        </p:txBody>
      </p:sp>
      <p:sp>
        <p:nvSpPr>
          <p:cNvPr id="27" name="Line 39"/>
          <p:cNvSpPr>
            <a:spLocks noChangeShapeType="1"/>
          </p:cNvSpPr>
          <p:nvPr/>
        </p:nvSpPr>
        <p:spPr bwMode="auto">
          <a:xfrm>
            <a:off x="1592263" y="5896800"/>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Line 39"/>
          <p:cNvSpPr>
            <a:spLocks noChangeShapeType="1"/>
          </p:cNvSpPr>
          <p:nvPr/>
        </p:nvSpPr>
        <p:spPr bwMode="auto">
          <a:xfrm>
            <a:off x="1778400" y="5896800"/>
            <a:ext cx="10953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37"/>
          <p:cNvSpPr>
            <a:spLocks noChangeArrowheads="1"/>
          </p:cNvSpPr>
          <p:nvPr/>
        </p:nvSpPr>
        <p:spPr bwMode="auto">
          <a:xfrm>
            <a:off x="0" y="2279650"/>
            <a:ext cx="9144000" cy="46355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39" name="Object 38"/>
          <p:cNvGraphicFramePr>
            <a:graphicFrameLocks noChangeAspect="1"/>
          </p:cNvGraphicFramePr>
          <p:nvPr>
            <p:extLst>
              <p:ext uri="{D42A27DB-BD31-4B8C-83A1-F6EECF244321}">
                <p14:modId xmlns:p14="http://schemas.microsoft.com/office/powerpoint/2010/main" val="2580151837"/>
              </p:ext>
            </p:extLst>
          </p:nvPr>
        </p:nvGraphicFramePr>
        <p:xfrm>
          <a:off x="2717800" y="2325688"/>
          <a:ext cx="5156200" cy="368300"/>
        </p:xfrm>
        <a:graphic>
          <a:graphicData uri="http://schemas.openxmlformats.org/presentationml/2006/ole">
            <mc:AlternateContent xmlns:mc="http://schemas.openxmlformats.org/markup-compatibility/2006">
              <mc:Choice xmlns:v="urn:schemas-microsoft-com:vml" Requires="v">
                <p:oleObj spid="_x0000_s192603" name="Equation" r:id="rId3" imgW="5155920" imgH="368280" progId="Equation.3">
                  <p:embed/>
                </p:oleObj>
              </mc:Choice>
              <mc:Fallback>
                <p:oleObj name="Equation" r:id="rId3" imgW="5155920" imgH="368280" progId="Equation.3">
                  <p:embed/>
                  <p:pic>
                    <p:nvPicPr>
                      <p:cNvPr id="0" name=""/>
                      <p:cNvPicPr>
                        <a:picLocks noChangeAspect="1" noChangeArrowheads="1"/>
                      </p:cNvPicPr>
                      <p:nvPr/>
                    </p:nvPicPr>
                    <p:blipFill>
                      <a:blip r:embed="rId4"/>
                      <a:srcRect/>
                      <a:stretch>
                        <a:fillRect/>
                      </a:stretch>
                    </p:blipFill>
                    <p:spPr bwMode="auto">
                      <a:xfrm>
                        <a:off x="2717800" y="2325688"/>
                        <a:ext cx="5156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Rectangle 39"/>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41" name="Text Box 6"/>
          <p:cNvSpPr txBox="1">
            <a:spLocks noChangeArrowheads="1"/>
          </p:cNvSpPr>
          <p:nvPr/>
        </p:nvSpPr>
        <p:spPr bwMode="auto">
          <a:xfrm>
            <a:off x="971550" y="608015"/>
            <a:ext cx="4714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Simulation </a:t>
            </a:r>
            <a:endParaRPr lang="en-GB" b="1" dirty="0">
              <a:latin typeface="Arial" charset="0"/>
            </a:endParaRPr>
          </a:p>
        </p:txBody>
      </p:sp>
      <p:sp>
        <p:nvSpPr>
          <p:cNvPr id="42" name="Rectangle 41"/>
          <p:cNvSpPr>
            <a:spLocks noChangeArrowheads="1"/>
          </p:cNvSpPr>
          <p:nvPr/>
        </p:nvSpPr>
        <p:spPr bwMode="auto">
          <a:xfrm>
            <a:off x="0" y="1136650"/>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43" name="Object 10"/>
          <p:cNvGraphicFramePr>
            <a:graphicFrameLocks noChangeAspect="1"/>
          </p:cNvGraphicFramePr>
          <p:nvPr>
            <p:extLst>
              <p:ext uri="{D42A27DB-BD31-4B8C-83A1-F6EECF244321}">
                <p14:modId xmlns:p14="http://schemas.microsoft.com/office/powerpoint/2010/main" val="3964180157"/>
              </p:ext>
            </p:extLst>
          </p:nvPr>
        </p:nvGraphicFramePr>
        <p:xfrm>
          <a:off x="2714625" y="1274763"/>
          <a:ext cx="952500" cy="279400"/>
        </p:xfrm>
        <a:graphic>
          <a:graphicData uri="http://schemas.openxmlformats.org/presentationml/2006/ole">
            <mc:AlternateContent xmlns:mc="http://schemas.openxmlformats.org/markup-compatibility/2006">
              <mc:Choice xmlns:v="urn:schemas-microsoft-com:vml" Requires="v">
                <p:oleObj spid="_x0000_s192604" name="Equation" r:id="rId5" imgW="952200" imgH="279360" progId="Equation.3">
                  <p:embed/>
                </p:oleObj>
              </mc:Choice>
              <mc:Fallback>
                <p:oleObj name="Equation" r:id="rId5" imgW="952200" imgH="279360" progId="Equation.3">
                  <p:embed/>
                  <p:pic>
                    <p:nvPicPr>
                      <p:cNvPr id="0" name=""/>
                      <p:cNvPicPr>
                        <a:picLocks noChangeAspect="1" noChangeArrowheads="1"/>
                      </p:cNvPicPr>
                      <p:nvPr/>
                    </p:nvPicPr>
                    <p:blipFill>
                      <a:blip r:embed="rId6"/>
                      <a:srcRect/>
                      <a:stretch>
                        <a:fillRect/>
                      </a:stretch>
                    </p:blipFill>
                    <p:spPr bwMode="auto">
                      <a:xfrm>
                        <a:off x="2714625" y="1274763"/>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11"/>
          <p:cNvGraphicFramePr>
            <a:graphicFrameLocks noChangeAspect="1"/>
          </p:cNvGraphicFramePr>
          <p:nvPr>
            <p:extLst>
              <p:ext uri="{D42A27DB-BD31-4B8C-83A1-F6EECF244321}">
                <p14:modId xmlns:p14="http://schemas.microsoft.com/office/powerpoint/2010/main" val="4034480451"/>
              </p:ext>
            </p:extLst>
          </p:nvPr>
        </p:nvGraphicFramePr>
        <p:xfrm>
          <a:off x="2653200" y="1677988"/>
          <a:ext cx="1358900" cy="279400"/>
        </p:xfrm>
        <a:graphic>
          <a:graphicData uri="http://schemas.openxmlformats.org/presentationml/2006/ole">
            <mc:AlternateContent xmlns:mc="http://schemas.openxmlformats.org/markup-compatibility/2006">
              <mc:Choice xmlns:v="urn:schemas-microsoft-com:vml" Requires="v">
                <p:oleObj spid="_x0000_s192605" name="Equation" r:id="rId7" imgW="1358640" imgH="279360" progId="Equation.3">
                  <p:embed/>
                </p:oleObj>
              </mc:Choice>
              <mc:Fallback>
                <p:oleObj name="Equation" r:id="rId7" imgW="135864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53200" y="1677988"/>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TextBox 44"/>
          <p:cNvSpPr txBox="1"/>
          <p:nvPr/>
        </p:nvSpPr>
        <p:spPr>
          <a:xfrm>
            <a:off x="1476375" y="1247775"/>
            <a:ext cx="933450" cy="369332"/>
          </a:xfrm>
          <a:prstGeom prst="rect">
            <a:avLst/>
          </a:prstGeom>
          <a:noFill/>
        </p:spPr>
        <p:txBody>
          <a:bodyPr wrap="square" rtlCol="0">
            <a:spAutoFit/>
          </a:bodyPr>
          <a:lstStyle/>
          <a:p>
            <a:r>
              <a:rPr lang="en-GB" sz="1800" b="1" dirty="0" smtClean="0"/>
              <a:t>Model:</a:t>
            </a:r>
            <a:endParaRPr lang="en-GB" sz="1800" b="1" dirty="0"/>
          </a:p>
        </p:txBody>
      </p:sp>
      <p:sp>
        <p:nvSpPr>
          <p:cNvPr id="46" name="TextBox 45"/>
          <p:cNvSpPr txBox="1"/>
          <p:nvPr/>
        </p:nvSpPr>
        <p:spPr>
          <a:xfrm>
            <a:off x="4924424" y="1428750"/>
            <a:ext cx="1905001" cy="369332"/>
          </a:xfrm>
          <a:prstGeom prst="rect">
            <a:avLst/>
          </a:prstGeom>
          <a:noFill/>
        </p:spPr>
        <p:txBody>
          <a:bodyPr wrap="square" rtlCol="0">
            <a:spAutoFit/>
          </a:bodyPr>
          <a:lstStyle/>
          <a:p>
            <a:r>
              <a:rPr lang="en-GB" sz="1800" b="1" dirty="0" smtClean="0"/>
              <a:t>Estimator of </a:t>
            </a:r>
            <a:r>
              <a:rPr lang="en-GB" sz="1800" b="1" i="1" dirty="0" smtClean="0">
                <a:latin typeface="Symbol" pitchFamily="18" charset="2"/>
              </a:rPr>
              <a:t>a </a:t>
            </a:r>
            <a:r>
              <a:rPr lang="en-GB" sz="1800" b="1" dirty="0" smtClean="0"/>
              <a:t>:</a:t>
            </a:r>
            <a:endParaRPr lang="en-GB" sz="1800" b="1" dirty="0"/>
          </a:p>
        </p:txBody>
      </p:sp>
      <p:graphicFrame>
        <p:nvGraphicFramePr>
          <p:cNvPr id="47" name="Object 46"/>
          <p:cNvGraphicFramePr>
            <a:graphicFrameLocks noChangeAspect="1"/>
          </p:cNvGraphicFramePr>
          <p:nvPr>
            <p:extLst>
              <p:ext uri="{D42A27DB-BD31-4B8C-83A1-F6EECF244321}">
                <p14:modId xmlns:p14="http://schemas.microsoft.com/office/powerpoint/2010/main" val="181632097"/>
              </p:ext>
            </p:extLst>
          </p:nvPr>
        </p:nvGraphicFramePr>
        <p:xfrm>
          <a:off x="7002463" y="1254125"/>
          <a:ext cx="330200" cy="709613"/>
        </p:xfrm>
        <a:graphic>
          <a:graphicData uri="http://schemas.openxmlformats.org/presentationml/2006/ole">
            <mc:AlternateContent xmlns:mc="http://schemas.openxmlformats.org/markup-compatibility/2006">
              <mc:Choice xmlns:v="urn:schemas-microsoft-com:vml" Requires="v">
                <p:oleObj spid="_x0000_s192606" name="Equation" r:id="rId9" imgW="330120" imgH="711000" progId="Equation.3">
                  <p:embed/>
                </p:oleObj>
              </mc:Choice>
              <mc:Fallback>
                <p:oleObj name="Equation" r:id="rId9" imgW="330120" imgH="711000" progId="Equation.3">
                  <p:embed/>
                  <p:pic>
                    <p:nvPicPr>
                      <p:cNvPr id="0" name=""/>
                      <p:cNvPicPr>
                        <a:picLocks noChangeAspect="1" noChangeArrowheads="1"/>
                      </p:cNvPicPr>
                      <p:nvPr/>
                    </p:nvPicPr>
                    <p:blipFill>
                      <a:blip r:embed="rId10"/>
                      <a:srcRect/>
                      <a:stretch>
                        <a:fillRect/>
                      </a:stretch>
                    </p:blipFill>
                    <p:spPr bwMode="auto">
                      <a:xfrm>
                        <a:off x="7002463" y="1254125"/>
                        <a:ext cx="3302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324537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a:spLocks noChangeArrowheads="1"/>
          </p:cNvSpPr>
          <p:nvPr/>
        </p:nvSpPr>
        <p:spPr bwMode="auto">
          <a:xfrm>
            <a:off x="0" y="2833199"/>
            <a:ext cx="9144000" cy="2732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79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14</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sp>
        <p:nvSpPr>
          <p:cNvPr id="31" name="Rectangle 30"/>
          <p:cNvSpPr>
            <a:spLocks noChangeArrowheads="1"/>
          </p:cNvSpPr>
          <p:nvPr/>
        </p:nvSpPr>
        <p:spPr bwMode="auto">
          <a:xfrm>
            <a:off x="0" y="2279650"/>
            <a:ext cx="9144000" cy="46355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363464678"/>
              </p:ext>
            </p:extLst>
          </p:nvPr>
        </p:nvGraphicFramePr>
        <p:xfrm>
          <a:off x="2717800" y="2325688"/>
          <a:ext cx="5156200" cy="368300"/>
        </p:xfrm>
        <a:graphic>
          <a:graphicData uri="http://schemas.openxmlformats.org/presentationml/2006/ole">
            <mc:AlternateContent xmlns:mc="http://schemas.openxmlformats.org/markup-compatibility/2006">
              <mc:Choice xmlns:v="urn:schemas-microsoft-com:vml" Requires="v">
                <p:oleObj spid="_x0000_s193736" name="Equation" r:id="rId3" imgW="5155920" imgH="368280" progId="Equation.3">
                  <p:embed/>
                </p:oleObj>
              </mc:Choice>
              <mc:Fallback>
                <p:oleObj name="Equation" r:id="rId3" imgW="5155920" imgH="368280" progId="Equation.3">
                  <p:embed/>
                  <p:pic>
                    <p:nvPicPr>
                      <p:cNvPr id="0" name=""/>
                      <p:cNvPicPr>
                        <a:picLocks noChangeAspect="1" noChangeArrowheads="1"/>
                      </p:cNvPicPr>
                      <p:nvPr/>
                    </p:nvPicPr>
                    <p:blipFill>
                      <a:blip r:embed="rId4"/>
                      <a:srcRect/>
                      <a:stretch>
                        <a:fillRect/>
                      </a:stretch>
                    </p:blipFill>
                    <p:spPr bwMode="auto">
                      <a:xfrm>
                        <a:off x="2717800" y="2325688"/>
                        <a:ext cx="5156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81991460"/>
              </p:ext>
            </p:extLst>
          </p:nvPr>
        </p:nvGraphicFramePr>
        <p:xfrm>
          <a:off x="1973263" y="4702175"/>
          <a:ext cx="2374900" cy="787400"/>
        </p:xfrm>
        <a:graphic>
          <a:graphicData uri="http://schemas.openxmlformats.org/presentationml/2006/ole">
            <mc:AlternateContent xmlns:mc="http://schemas.openxmlformats.org/markup-compatibility/2006">
              <mc:Choice xmlns:v="urn:schemas-microsoft-com:vml" Requires="v">
                <p:oleObj spid="_x0000_s193737" name="Equation" r:id="rId5" imgW="2374560" imgH="787320" progId="Equation.3">
                  <p:embed/>
                </p:oleObj>
              </mc:Choice>
              <mc:Fallback>
                <p:oleObj name="Equation" r:id="rId5" imgW="2374560" imgH="7873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3263" y="4702175"/>
                        <a:ext cx="23749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0703824"/>
              </p:ext>
            </p:extLst>
          </p:nvPr>
        </p:nvGraphicFramePr>
        <p:xfrm>
          <a:off x="2624138" y="2952750"/>
          <a:ext cx="1435100" cy="722313"/>
        </p:xfrm>
        <a:graphic>
          <a:graphicData uri="http://schemas.openxmlformats.org/presentationml/2006/ole">
            <mc:AlternateContent xmlns:mc="http://schemas.openxmlformats.org/markup-compatibility/2006">
              <mc:Choice xmlns:v="urn:schemas-microsoft-com:vml" Requires="v">
                <p:oleObj spid="_x0000_s193738" name="Equation" r:id="rId7" imgW="1434960" imgH="723600" progId="Equation.3">
                  <p:embed/>
                </p:oleObj>
              </mc:Choice>
              <mc:Fallback>
                <p:oleObj name="Equation" r:id="rId7" imgW="1434960" imgH="723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24138" y="2952750"/>
                        <a:ext cx="1435100"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54298856"/>
              </p:ext>
            </p:extLst>
          </p:nvPr>
        </p:nvGraphicFramePr>
        <p:xfrm>
          <a:off x="2022475" y="3854450"/>
          <a:ext cx="3921125" cy="371475"/>
        </p:xfrm>
        <a:graphic>
          <a:graphicData uri="http://schemas.openxmlformats.org/presentationml/2006/ole">
            <mc:AlternateContent xmlns:mc="http://schemas.openxmlformats.org/markup-compatibility/2006">
              <mc:Choice xmlns:v="urn:schemas-microsoft-com:vml" Requires="v">
                <p:oleObj spid="_x0000_s193739" name="Equation" r:id="rId9" imgW="3911400" imgH="368280" progId="Equation.3">
                  <p:embed/>
                </p:oleObj>
              </mc:Choice>
              <mc:Fallback>
                <p:oleObj name="Equation" r:id="rId9" imgW="3911400" imgH="3682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22475" y="3854450"/>
                        <a:ext cx="39211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37554778"/>
              </p:ext>
            </p:extLst>
          </p:nvPr>
        </p:nvGraphicFramePr>
        <p:xfrm>
          <a:off x="2022475" y="4235450"/>
          <a:ext cx="4111625" cy="371475"/>
        </p:xfrm>
        <a:graphic>
          <a:graphicData uri="http://schemas.openxmlformats.org/presentationml/2006/ole">
            <mc:AlternateContent xmlns:mc="http://schemas.openxmlformats.org/markup-compatibility/2006">
              <mc:Choice xmlns:v="urn:schemas-microsoft-com:vml" Requires="v">
                <p:oleObj spid="_x0000_s193740" name="Equation" r:id="rId11" imgW="4101840" imgH="368280" progId="Equation.3">
                  <p:embed/>
                </p:oleObj>
              </mc:Choice>
              <mc:Fallback>
                <p:oleObj name="Equation" r:id="rId11" imgW="4101840" imgH="3682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22475" y="4235450"/>
                        <a:ext cx="41116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227560924"/>
              </p:ext>
            </p:extLst>
          </p:nvPr>
        </p:nvGraphicFramePr>
        <p:xfrm>
          <a:off x="4919663" y="4892675"/>
          <a:ext cx="2698750" cy="371475"/>
        </p:xfrm>
        <a:graphic>
          <a:graphicData uri="http://schemas.openxmlformats.org/presentationml/2006/ole">
            <mc:AlternateContent xmlns:mc="http://schemas.openxmlformats.org/markup-compatibility/2006">
              <mc:Choice xmlns:v="urn:schemas-microsoft-com:vml" Requires="v">
                <p:oleObj spid="_x0000_s193741" name="Equation" r:id="rId13" imgW="2692080" imgH="368280" progId="Equation.3">
                  <p:embed/>
                </p:oleObj>
              </mc:Choice>
              <mc:Fallback>
                <p:oleObj name="Equation" r:id="rId13" imgW="2692080" imgH="36828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919663" y="4892675"/>
                        <a:ext cx="26987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We have </a:t>
            </a:r>
            <a:r>
              <a:rPr lang="en-GB" sz="1500" b="1" dirty="0"/>
              <a:t>already seen that the estimator is </a:t>
            </a:r>
            <a:r>
              <a:rPr lang="en-GB" sz="1500" b="1" dirty="0" smtClean="0"/>
              <a:t>consistent.  The </a:t>
            </a:r>
            <a:r>
              <a:rPr lang="en-GB" sz="1500" b="1" dirty="0"/>
              <a:t>question now is how well it performs in finite samples</a:t>
            </a:r>
            <a:r>
              <a:rPr lang="en-GB" sz="1500" b="1" dirty="0" smtClean="0"/>
              <a:t>.</a:t>
            </a:r>
            <a:endParaRPr lang="en-GB" sz="1500" b="1" dirty="0"/>
          </a:p>
        </p:txBody>
      </p:sp>
      <p:sp>
        <p:nvSpPr>
          <p:cNvPr id="28" name="Rectangle 27"/>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9" name="Text Box 6"/>
          <p:cNvSpPr txBox="1">
            <a:spLocks noChangeArrowheads="1"/>
          </p:cNvSpPr>
          <p:nvPr/>
        </p:nvSpPr>
        <p:spPr bwMode="auto">
          <a:xfrm>
            <a:off x="971550" y="608015"/>
            <a:ext cx="4714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Simulation </a:t>
            </a:r>
            <a:endParaRPr lang="en-GB" b="1" dirty="0">
              <a:latin typeface="Arial" charset="0"/>
            </a:endParaRPr>
          </a:p>
        </p:txBody>
      </p:sp>
      <p:sp>
        <p:nvSpPr>
          <p:cNvPr id="30" name="Rectangle 29"/>
          <p:cNvSpPr>
            <a:spLocks noChangeArrowheads="1"/>
          </p:cNvSpPr>
          <p:nvPr/>
        </p:nvSpPr>
        <p:spPr bwMode="auto">
          <a:xfrm>
            <a:off x="0" y="1136650"/>
            <a:ext cx="9144000" cy="10541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graphicFrame>
        <p:nvGraphicFramePr>
          <p:cNvPr id="33" name="Object 10"/>
          <p:cNvGraphicFramePr>
            <a:graphicFrameLocks noChangeAspect="1"/>
          </p:cNvGraphicFramePr>
          <p:nvPr>
            <p:extLst>
              <p:ext uri="{D42A27DB-BD31-4B8C-83A1-F6EECF244321}">
                <p14:modId xmlns:p14="http://schemas.microsoft.com/office/powerpoint/2010/main" val="1806320399"/>
              </p:ext>
            </p:extLst>
          </p:nvPr>
        </p:nvGraphicFramePr>
        <p:xfrm>
          <a:off x="2714625" y="1274763"/>
          <a:ext cx="952500" cy="279400"/>
        </p:xfrm>
        <a:graphic>
          <a:graphicData uri="http://schemas.openxmlformats.org/presentationml/2006/ole">
            <mc:AlternateContent xmlns:mc="http://schemas.openxmlformats.org/markup-compatibility/2006">
              <mc:Choice xmlns:v="urn:schemas-microsoft-com:vml" Requires="v">
                <p:oleObj spid="_x0000_s193742" name="Equation" r:id="rId15" imgW="952200" imgH="279360" progId="Equation.3">
                  <p:embed/>
                </p:oleObj>
              </mc:Choice>
              <mc:Fallback>
                <p:oleObj name="Equation" r:id="rId15" imgW="952200" imgH="279360" progId="Equation.3">
                  <p:embed/>
                  <p:pic>
                    <p:nvPicPr>
                      <p:cNvPr id="0" name=""/>
                      <p:cNvPicPr>
                        <a:picLocks noChangeAspect="1" noChangeArrowheads="1"/>
                      </p:cNvPicPr>
                      <p:nvPr/>
                    </p:nvPicPr>
                    <p:blipFill>
                      <a:blip r:embed="rId16"/>
                      <a:srcRect/>
                      <a:stretch>
                        <a:fillRect/>
                      </a:stretch>
                    </p:blipFill>
                    <p:spPr bwMode="auto">
                      <a:xfrm>
                        <a:off x="2714625" y="1274763"/>
                        <a:ext cx="9525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11"/>
          <p:cNvGraphicFramePr>
            <a:graphicFrameLocks noChangeAspect="1"/>
          </p:cNvGraphicFramePr>
          <p:nvPr>
            <p:extLst>
              <p:ext uri="{D42A27DB-BD31-4B8C-83A1-F6EECF244321}">
                <p14:modId xmlns:p14="http://schemas.microsoft.com/office/powerpoint/2010/main" val="3594482761"/>
              </p:ext>
            </p:extLst>
          </p:nvPr>
        </p:nvGraphicFramePr>
        <p:xfrm>
          <a:off x="2653200" y="1677988"/>
          <a:ext cx="1358900" cy="279400"/>
        </p:xfrm>
        <a:graphic>
          <a:graphicData uri="http://schemas.openxmlformats.org/presentationml/2006/ole">
            <mc:AlternateContent xmlns:mc="http://schemas.openxmlformats.org/markup-compatibility/2006">
              <mc:Choice xmlns:v="urn:schemas-microsoft-com:vml" Requires="v">
                <p:oleObj spid="_x0000_s193743" name="Equation" r:id="rId17" imgW="1358640" imgH="279360" progId="Equation.3">
                  <p:embed/>
                </p:oleObj>
              </mc:Choice>
              <mc:Fallback>
                <p:oleObj name="Equation" r:id="rId17" imgW="1358640" imgH="27936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653200" y="1677988"/>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Box 34"/>
          <p:cNvSpPr txBox="1"/>
          <p:nvPr/>
        </p:nvSpPr>
        <p:spPr>
          <a:xfrm>
            <a:off x="1476375" y="1247775"/>
            <a:ext cx="933450" cy="369332"/>
          </a:xfrm>
          <a:prstGeom prst="rect">
            <a:avLst/>
          </a:prstGeom>
          <a:noFill/>
        </p:spPr>
        <p:txBody>
          <a:bodyPr wrap="square" rtlCol="0">
            <a:spAutoFit/>
          </a:bodyPr>
          <a:lstStyle/>
          <a:p>
            <a:r>
              <a:rPr lang="en-GB" sz="1800" b="1" dirty="0" smtClean="0"/>
              <a:t>Model:</a:t>
            </a:r>
            <a:endParaRPr lang="en-GB" sz="1800" b="1" dirty="0"/>
          </a:p>
        </p:txBody>
      </p:sp>
      <p:sp>
        <p:nvSpPr>
          <p:cNvPr id="36" name="TextBox 35"/>
          <p:cNvSpPr txBox="1"/>
          <p:nvPr/>
        </p:nvSpPr>
        <p:spPr>
          <a:xfrm>
            <a:off x="4924424" y="1428750"/>
            <a:ext cx="1905001" cy="369332"/>
          </a:xfrm>
          <a:prstGeom prst="rect">
            <a:avLst/>
          </a:prstGeom>
          <a:noFill/>
        </p:spPr>
        <p:txBody>
          <a:bodyPr wrap="square" rtlCol="0">
            <a:spAutoFit/>
          </a:bodyPr>
          <a:lstStyle/>
          <a:p>
            <a:r>
              <a:rPr lang="en-GB" sz="1800" b="1" dirty="0" smtClean="0"/>
              <a:t>Estimator of </a:t>
            </a:r>
            <a:r>
              <a:rPr lang="en-GB" sz="1800" b="1" i="1" dirty="0" smtClean="0">
                <a:latin typeface="Symbol" pitchFamily="18" charset="2"/>
              </a:rPr>
              <a:t>a </a:t>
            </a:r>
            <a:r>
              <a:rPr lang="en-GB" sz="1800" b="1" dirty="0" smtClean="0"/>
              <a:t>:</a:t>
            </a:r>
            <a:endParaRPr lang="en-GB" sz="1800" b="1" dirty="0"/>
          </a:p>
        </p:txBody>
      </p:sp>
      <p:graphicFrame>
        <p:nvGraphicFramePr>
          <p:cNvPr id="37" name="Object 36"/>
          <p:cNvGraphicFramePr>
            <a:graphicFrameLocks noChangeAspect="1"/>
          </p:cNvGraphicFramePr>
          <p:nvPr>
            <p:extLst>
              <p:ext uri="{D42A27DB-BD31-4B8C-83A1-F6EECF244321}">
                <p14:modId xmlns:p14="http://schemas.microsoft.com/office/powerpoint/2010/main" val="1912005453"/>
              </p:ext>
            </p:extLst>
          </p:nvPr>
        </p:nvGraphicFramePr>
        <p:xfrm>
          <a:off x="7002463" y="1254125"/>
          <a:ext cx="330200" cy="709613"/>
        </p:xfrm>
        <a:graphic>
          <a:graphicData uri="http://schemas.openxmlformats.org/presentationml/2006/ole">
            <mc:AlternateContent xmlns:mc="http://schemas.openxmlformats.org/markup-compatibility/2006">
              <mc:Choice xmlns:v="urn:schemas-microsoft-com:vml" Requires="v">
                <p:oleObj spid="_x0000_s193744" name="Equation" r:id="rId19" imgW="330120" imgH="711000" progId="Equation.3">
                  <p:embed/>
                </p:oleObj>
              </mc:Choice>
              <mc:Fallback>
                <p:oleObj name="Equation" r:id="rId19" imgW="330120" imgH="711000" progId="Equation.3">
                  <p:embed/>
                  <p:pic>
                    <p:nvPicPr>
                      <p:cNvPr id="0" name=""/>
                      <p:cNvPicPr>
                        <a:picLocks noChangeAspect="1" noChangeArrowheads="1"/>
                      </p:cNvPicPr>
                      <p:nvPr/>
                    </p:nvPicPr>
                    <p:blipFill>
                      <a:blip r:embed="rId20"/>
                      <a:srcRect/>
                      <a:stretch>
                        <a:fillRect/>
                      </a:stretch>
                    </p:blipFill>
                    <p:spPr bwMode="auto">
                      <a:xfrm>
                        <a:off x="7002463" y="1254125"/>
                        <a:ext cx="3302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227830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101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15</a:t>
            </a:r>
            <a:endParaRPr lang="en-US" sz="1000" dirty="0">
              <a:solidFill>
                <a:srgbClr val="3366FF"/>
              </a:solidFill>
            </a:endParaRPr>
          </a:p>
        </p:txBody>
      </p:sp>
      <p:sp>
        <p:nvSpPr>
          <p:cNvPr id="17101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We will start by taking samples of size </a:t>
            </a:r>
            <a:r>
              <a:rPr lang="en-GB" sz="1500" b="1" dirty="0" smtClean="0"/>
              <a:t>25.  </a:t>
            </a:r>
            <a:r>
              <a:rPr lang="en-GB" sz="1500" b="1" dirty="0"/>
              <a:t>The figure shows the distribution of </a:t>
            </a:r>
            <a:r>
              <a:rPr lang="en-GB" sz="1500" b="1" i="1" dirty="0" smtClean="0"/>
              <a:t>a</a:t>
            </a:r>
            <a:r>
              <a:rPr lang="en-GB" sz="1500" b="1" dirty="0" smtClean="0"/>
              <a:t>, </a:t>
            </a:r>
            <a:r>
              <a:rPr lang="en-GB" sz="1500" b="1" dirty="0"/>
              <a:t>the estimator of </a:t>
            </a:r>
            <a:r>
              <a:rPr lang="en-GB" sz="1500" b="1" i="1" dirty="0" smtClean="0">
                <a:latin typeface="Symbol" pitchFamily="18" charset="2"/>
              </a:rPr>
              <a:t>a</a:t>
            </a:r>
            <a:r>
              <a:rPr lang="en-GB" sz="1500" b="1" dirty="0" smtClean="0"/>
              <a:t>, </a:t>
            </a:r>
            <a:r>
              <a:rPr lang="en-GB" sz="1500" b="1" dirty="0"/>
              <a:t>for </a:t>
            </a:r>
            <a:r>
              <a:rPr lang="en-GB" sz="1500" b="1" dirty="0" smtClean="0"/>
              <a:t>10 </a:t>
            </a:r>
            <a:r>
              <a:rPr lang="en-GB" sz="1500" b="1" dirty="0"/>
              <a:t>million samples.</a:t>
            </a:r>
            <a:endParaRPr lang="en-GB" sz="1500"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sp>
        <p:nvSpPr>
          <p:cNvPr id="11" name="Rectangle 10"/>
          <p:cNvSpPr/>
          <p:nvPr/>
        </p:nvSpPr>
        <p:spPr bwMode="auto">
          <a:xfrm>
            <a:off x="496800" y="590400"/>
            <a:ext cx="8150400" cy="492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2"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6134100" y="4333875"/>
            <a:ext cx="1028700"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14" name="Line 10"/>
          <p:cNvSpPr>
            <a:spLocks noChangeShapeType="1"/>
          </p:cNvSpPr>
          <p:nvPr/>
        </p:nvSpPr>
        <p:spPr bwMode="auto">
          <a:xfrm flipH="1">
            <a:off x="5973763" y="46196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5" name="Rectangle 5"/>
          <p:cNvSpPr>
            <a:spLocks noChangeArrowheads="1"/>
          </p:cNvSpPr>
          <p:nvPr/>
        </p:nvSpPr>
        <p:spPr bwMode="auto">
          <a:xfrm>
            <a:off x="1767375" y="1291325"/>
            <a:ext cx="2242650" cy="15471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6" name="Rectangle 15"/>
          <p:cNvSpPr/>
          <p:nvPr/>
        </p:nvSpPr>
        <p:spPr>
          <a:xfrm>
            <a:off x="1810800" y="1335600"/>
            <a:ext cx="215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1828799" y="1309690"/>
            <a:ext cx="2190751" cy="984885"/>
          </a:xfrm>
          <a:prstGeom prst="rect">
            <a:avLst/>
          </a:prstGeom>
          <a:noFill/>
        </p:spPr>
        <p:txBody>
          <a:bodyPr wrap="square" rtlCol="0">
            <a:spAutoFit/>
          </a:bodyPr>
          <a:lstStyle/>
          <a:p>
            <a:pPr>
              <a:tabLst>
                <a:tab pos="447675" algn="r"/>
                <a:tab pos="1162050" algn="r"/>
                <a:tab pos="1885950" algn="r"/>
              </a:tabLst>
            </a:pPr>
            <a:r>
              <a:rPr lang="en-GB" sz="1600" b="1" i="1" dirty="0" smtClean="0"/>
              <a:t>   n</a:t>
            </a:r>
            <a:r>
              <a:rPr lang="en-GB" sz="1600" b="1" dirty="0" smtClean="0"/>
              <a:t>      mean     </a:t>
            </a:r>
            <a:r>
              <a:rPr lang="en-GB" sz="1600" b="1" dirty="0" err="1" smtClean="0"/>
              <a:t>s.d.</a:t>
            </a:r>
            <a:endParaRPr lang="en-GB" sz="1600" b="1" dirty="0" smtClean="0"/>
          </a:p>
          <a:p>
            <a:pPr>
              <a:spcBef>
                <a:spcPts val="1200"/>
              </a:spcBef>
              <a:tabLst>
                <a:tab pos="447675" algn="r"/>
                <a:tab pos="1162050" algn="r"/>
                <a:tab pos="1885950" algn="r"/>
              </a:tabLst>
            </a:pPr>
            <a:r>
              <a:rPr lang="en-GB" sz="1600" b="1" dirty="0" smtClean="0"/>
              <a:t>	25	5.217	1.181</a:t>
            </a:r>
          </a:p>
          <a:p>
            <a:pPr>
              <a:tabLst>
                <a:tab pos="447675" algn="r"/>
                <a:tab pos="1162050" algn="r"/>
                <a:tab pos="1885950" algn="r"/>
              </a:tabLst>
            </a:pPr>
            <a:endParaRPr lang="en-GB" sz="1600" b="1" dirty="0" smtClean="0"/>
          </a:p>
        </p:txBody>
      </p:sp>
      <p:cxnSp>
        <p:nvCxnSpPr>
          <p:cNvPr id="18" name="Straight Connector 17"/>
          <p:cNvCxnSpPr/>
          <p:nvPr/>
        </p:nvCxnSpPr>
        <p:spPr bwMode="auto">
          <a:xfrm>
            <a:off x="1789200" y="1695600"/>
            <a:ext cx="2199600" cy="0"/>
          </a:xfrm>
          <a:prstGeom prst="line">
            <a:avLst/>
          </a:prstGeom>
          <a:solidFill>
            <a:schemeClr val="accent1"/>
          </a:solidFill>
          <a:ln w="952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TextBox 18"/>
          <p:cNvSpPr txBox="1"/>
          <p:nvPr/>
        </p:nvSpPr>
        <p:spPr>
          <a:xfrm>
            <a:off x="1628775" y="4600575"/>
            <a:ext cx="1609725" cy="276999"/>
          </a:xfrm>
          <a:prstGeom prst="rect">
            <a:avLst/>
          </a:prstGeom>
          <a:noFill/>
        </p:spPr>
        <p:txBody>
          <a:bodyPr wrap="square" rtlCol="0">
            <a:spAutoFit/>
          </a:bodyPr>
          <a:lstStyle/>
          <a:p>
            <a:r>
              <a:rPr lang="en-GB" sz="1200" b="1" dirty="0" smtClean="0"/>
              <a:t>10 million samples</a:t>
            </a:r>
            <a:endParaRPr lang="en-GB" sz="12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496800" y="590400"/>
            <a:ext cx="8150400" cy="492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408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16</a:t>
            </a:r>
            <a:endParaRPr lang="en-US" sz="1000" dirty="0">
              <a:solidFill>
                <a:srgbClr val="3366FF"/>
              </a:solidFill>
            </a:endParaRPr>
          </a:p>
        </p:txBody>
      </p:sp>
      <p:sp>
        <p:nvSpPr>
          <p:cNvPr id="17408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Although the mode of the </a:t>
            </a:r>
            <a:r>
              <a:rPr lang="en-GB" sz="1500" b="1" dirty="0" smtClean="0"/>
              <a:t>distribution Is </a:t>
            </a:r>
            <a:r>
              <a:rPr lang="en-GB" sz="1500" b="1" dirty="0"/>
              <a:t>lower than the true value, the estimator </a:t>
            </a:r>
            <a:r>
              <a:rPr lang="en-GB" sz="1500" b="1" dirty="0" smtClean="0"/>
              <a:t>is </a:t>
            </a:r>
            <a:r>
              <a:rPr lang="en-GB" sz="1500" b="1" dirty="0"/>
              <a:t>upwards biased, the mean estimate in the </a:t>
            </a:r>
            <a:r>
              <a:rPr lang="en-GB" sz="1500" b="1" dirty="0" smtClean="0"/>
              <a:t>10 million </a:t>
            </a:r>
            <a:r>
              <a:rPr lang="en-GB" sz="1500" b="1" dirty="0"/>
              <a:t>samples being </a:t>
            </a:r>
            <a:r>
              <a:rPr lang="en-GB" sz="1500" b="1" dirty="0" smtClean="0"/>
              <a:t>5.217.</a:t>
            </a:r>
            <a:endParaRPr lang="en-GB" sz="1500"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pic>
        <p:nvPicPr>
          <p:cNvPr id="174096"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6134100" y="4333875"/>
            <a:ext cx="1028700"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19" name="Line 10"/>
          <p:cNvSpPr>
            <a:spLocks noChangeShapeType="1"/>
          </p:cNvSpPr>
          <p:nvPr/>
        </p:nvSpPr>
        <p:spPr bwMode="auto">
          <a:xfrm flipH="1">
            <a:off x="5973763" y="46196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7" name="Rectangle 5"/>
          <p:cNvSpPr>
            <a:spLocks noChangeArrowheads="1"/>
          </p:cNvSpPr>
          <p:nvPr/>
        </p:nvSpPr>
        <p:spPr bwMode="auto">
          <a:xfrm>
            <a:off x="1767375" y="1291325"/>
            <a:ext cx="2242650" cy="15471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20"/>
          <p:cNvSpPr/>
          <p:nvPr/>
        </p:nvSpPr>
        <p:spPr>
          <a:xfrm>
            <a:off x="1810800" y="1335600"/>
            <a:ext cx="215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p:cNvSpPr txBox="1"/>
          <p:nvPr/>
        </p:nvSpPr>
        <p:spPr>
          <a:xfrm>
            <a:off x="1828799" y="1309690"/>
            <a:ext cx="2190751" cy="984885"/>
          </a:xfrm>
          <a:prstGeom prst="rect">
            <a:avLst/>
          </a:prstGeom>
          <a:noFill/>
        </p:spPr>
        <p:txBody>
          <a:bodyPr wrap="square" rtlCol="0">
            <a:spAutoFit/>
          </a:bodyPr>
          <a:lstStyle/>
          <a:p>
            <a:pPr>
              <a:tabLst>
                <a:tab pos="447675" algn="r"/>
                <a:tab pos="1162050" algn="r"/>
                <a:tab pos="1885950" algn="r"/>
              </a:tabLst>
            </a:pPr>
            <a:r>
              <a:rPr lang="en-GB" sz="1600" b="1" i="1" dirty="0" smtClean="0"/>
              <a:t>   n</a:t>
            </a:r>
            <a:r>
              <a:rPr lang="en-GB" sz="1600" b="1" dirty="0" smtClean="0"/>
              <a:t>      mean     </a:t>
            </a:r>
            <a:r>
              <a:rPr lang="en-GB" sz="1600" b="1" dirty="0" err="1" smtClean="0"/>
              <a:t>s.d.</a:t>
            </a:r>
            <a:endParaRPr lang="en-GB" sz="1600" b="1" dirty="0" smtClean="0"/>
          </a:p>
          <a:p>
            <a:pPr>
              <a:spcBef>
                <a:spcPts val="1200"/>
              </a:spcBef>
              <a:tabLst>
                <a:tab pos="447675" algn="r"/>
                <a:tab pos="1162050" algn="r"/>
                <a:tab pos="1885950" algn="r"/>
              </a:tabLst>
            </a:pPr>
            <a:r>
              <a:rPr lang="en-GB" sz="1600" b="1" dirty="0" smtClean="0"/>
              <a:t>	25	5.217	1.181</a:t>
            </a:r>
          </a:p>
          <a:p>
            <a:pPr>
              <a:tabLst>
                <a:tab pos="447675" algn="r"/>
                <a:tab pos="1162050" algn="r"/>
                <a:tab pos="1885950" algn="r"/>
              </a:tabLst>
            </a:pPr>
            <a:endParaRPr lang="en-GB" sz="1600" b="1" dirty="0" smtClean="0"/>
          </a:p>
        </p:txBody>
      </p:sp>
      <p:cxnSp>
        <p:nvCxnSpPr>
          <p:cNvPr id="23" name="Straight Connector 22"/>
          <p:cNvCxnSpPr/>
          <p:nvPr/>
        </p:nvCxnSpPr>
        <p:spPr bwMode="auto">
          <a:xfrm>
            <a:off x="1789200" y="1695600"/>
            <a:ext cx="2199600" cy="0"/>
          </a:xfrm>
          <a:prstGeom prst="line">
            <a:avLst/>
          </a:prstGeom>
          <a:solidFill>
            <a:schemeClr val="accent1"/>
          </a:solidFill>
          <a:ln w="952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Box 23"/>
          <p:cNvSpPr txBox="1"/>
          <p:nvPr/>
        </p:nvSpPr>
        <p:spPr>
          <a:xfrm>
            <a:off x="1628775" y="4600575"/>
            <a:ext cx="1609725" cy="276999"/>
          </a:xfrm>
          <a:prstGeom prst="rect">
            <a:avLst/>
          </a:prstGeom>
          <a:noFill/>
        </p:spPr>
        <p:txBody>
          <a:bodyPr wrap="square" rtlCol="0">
            <a:spAutoFit/>
          </a:bodyPr>
          <a:lstStyle/>
          <a:p>
            <a:r>
              <a:rPr lang="en-GB" sz="1200" b="1" dirty="0" smtClean="0"/>
              <a:t>10 million samples</a:t>
            </a:r>
            <a:endParaRPr lang="en-GB" sz="12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496800" y="590400"/>
            <a:ext cx="8150400" cy="492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203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17</a:t>
            </a:r>
            <a:endParaRPr lang="en-US" sz="1000" dirty="0">
              <a:solidFill>
                <a:srgbClr val="3366FF"/>
              </a:solidFill>
            </a:endParaRPr>
          </a:p>
        </p:txBody>
      </p:sp>
      <p:sp>
        <p:nvSpPr>
          <p:cNvPr id="17204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If we increase the sample size to </a:t>
            </a:r>
            <a:r>
              <a:rPr lang="en-GB" sz="1500" b="1" dirty="0" smtClean="0"/>
              <a:t>100 and then 400, </a:t>
            </a:r>
            <a:r>
              <a:rPr lang="en-GB" sz="1500" b="1" dirty="0"/>
              <a:t>the distribution of the estimates obtained with </a:t>
            </a:r>
            <a:r>
              <a:rPr lang="en-GB" sz="1500" b="1" dirty="0" smtClean="0"/>
              <a:t>10 </a:t>
            </a:r>
            <a:r>
              <a:rPr lang="en-GB" sz="1500" b="1" dirty="0"/>
              <a:t>million samples </a:t>
            </a:r>
            <a:r>
              <a:rPr lang="en-GB" sz="1500" b="1" dirty="0" smtClean="0"/>
              <a:t>becomes </a:t>
            </a:r>
            <a:r>
              <a:rPr lang="en-GB" sz="1500" b="1" dirty="0"/>
              <a:t>less </a:t>
            </a:r>
            <a:r>
              <a:rPr lang="en-GB" sz="1500" b="1" dirty="0" smtClean="0"/>
              <a:t>skewed and the bias diminishes. </a:t>
            </a:r>
            <a:endParaRPr lang="en-GB" sz="1500" b="1"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pic>
        <p:nvPicPr>
          <p:cNvPr id="172049" name="Picture 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5238750" y="3514725"/>
            <a:ext cx="1028700" cy="338554"/>
          </a:xfrm>
          <a:prstGeom prst="rect">
            <a:avLst/>
          </a:prstGeom>
          <a:noFill/>
        </p:spPr>
        <p:txBody>
          <a:bodyPr wrap="square" rtlCol="0">
            <a:spAutoFit/>
          </a:bodyPr>
          <a:lstStyle/>
          <a:p>
            <a:r>
              <a:rPr lang="en-GB" sz="1600" b="1" i="1" dirty="0" smtClean="0"/>
              <a:t>n</a:t>
            </a:r>
            <a:r>
              <a:rPr lang="en-GB" sz="1600" b="1" dirty="0" smtClean="0"/>
              <a:t> = </a:t>
            </a:r>
            <a:r>
              <a:rPr lang="en-GB" sz="1600" b="1" dirty="0"/>
              <a:t>4</a:t>
            </a:r>
            <a:r>
              <a:rPr lang="en-GB" sz="1600" b="1" dirty="0" smtClean="0"/>
              <a:t>00</a:t>
            </a:r>
            <a:endParaRPr lang="en-GB" sz="1600" b="1" dirty="0"/>
          </a:p>
        </p:txBody>
      </p:sp>
      <p:sp>
        <p:nvSpPr>
          <p:cNvPr id="15" name="Line 10"/>
          <p:cNvSpPr>
            <a:spLocks noChangeShapeType="1"/>
          </p:cNvSpPr>
          <p:nvPr/>
        </p:nvSpPr>
        <p:spPr bwMode="auto">
          <a:xfrm flipH="1">
            <a:off x="5078413" y="38004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6" name="TextBox 15"/>
          <p:cNvSpPr txBox="1"/>
          <p:nvPr/>
        </p:nvSpPr>
        <p:spPr>
          <a:xfrm>
            <a:off x="5410200" y="398145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17" name="Line 10"/>
          <p:cNvSpPr>
            <a:spLocks noChangeShapeType="1"/>
          </p:cNvSpPr>
          <p:nvPr/>
        </p:nvSpPr>
        <p:spPr bwMode="auto">
          <a:xfrm flipH="1">
            <a:off x="5249863" y="42672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8" name="TextBox 17"/>
          <p:cNvSpPr txBox="1"/>
          <p:nvPr/>
        </p:nvSpPr>
        <p:spPr>
          <a:xfrm>
            <a:off x="6134100" y="4333875"/>
            <a:ext cx="1028700"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19" name="Line 10"/>
          <p:cNvSpPr>
            <a:spLocks noChangeShapeType="1"/>
          </p:cNvSpPr>
          <p:nvPr/>
        </p:nvSpPr>
        <p:spPr bwMode="auto">
          <a:xfrm flipH="1">
            <a:off x="5973763" y="46196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 name="Rectangle 5"/>
          <p:cNvSpPr>
            <a:spLocks noChangeArrowheads="1"/>
          </p:cNvSpPr>
          <p:nvPr/>
        </p:nvSpPr>
        <p:spPr bwMode="auto">
          <a:xfrm>
            <a:off x="1767375" y="1291325"/>
            <a:ext cx="2242650" cy="15471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20"/>
          <p:cNvSpPr/>
          <p:nvPr/>
        </p:nvSpPr>
        <p:spPr>
          <a:xfrm>
            <a:off x="1810800" y="1335600"/>
            <a:ext cx="215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p:cNvSpPr txBox="1"/>
          <p:nvPr/>
        </p:nvSpPr>
        <p:spPr>
          <a:xfrm>
            <a:off x="1828799" y="1309690"/>
            <a:ext cx="2190751" cy="1477328"/>
          </a:xfrm>
          <a:prstGeom prst="rect">
            <a:avLst/>
          </a:prstGeom>
          <a:noFill/>
        </p:spPr>
        <p:txBody>
          <a:bodyPr wrap="square" rtlCol="0">
            <a:spAutoFit/>
          </a:bodyPr>
          <a:lstStyle/>
          <a:p>
            <a:pPr>
              <a:tabLst>
                <a:tab pos="447675" algn="r"/>
                <a:tab pos="1162050" algn="r"/>
                <a:tab pos="1885950" algn="r"/>
              </a:tabLst>
            </a:pPr>
            <a:r>
              <a:rPr lang="en-GB" sz="1600" b="1" i="1" dirty="0" smtClean="0"/>
              <a:t>   n</a:t>
            </a:r>
            <a:r>
              <a:rPr lang="en-GB" sz="1600" b="1" dirty="0" smtClean="0"/>
              <a:t>      mean     </a:t>
            </a:r>
            <a:r>
              <a:rPr lang="en-GB" sz="1600" b="1" dirty="0" err="1" smtClean="0"/>
              <a:t>s.d.</a:t>
            </a:r>
            <a:endParaRPr lang="en-GB" sz="1600" b="1" dirty="0" smtClean="0"/>
          </a:p>
          <a:p>
            <a:pPr>
              <a:spcBef>
                <a:spcPts val="1200"/>
              </a:spcBef>
              <a:tabLst>
                <a:tab pos="447675" algn="r"/>
                <a:tab pos="1162050" algn="r"/>
                <a:tab pos="1885950" algn="r"/>
              </a:tabLst>
            </a:pPr>
            <a:r>
              <a:rPr lang="en-GB" sz="1600" b="1" dirty="0" smtClean="0"/>
              <a:t>	25	5.217	1.181</a:t>
            </a:r>
          </a:p>
          <a:p>
            <a:pPr>
              <a:tabLst>
                <a:tab pos="447675" algn="r"/>
                <a:tab pos="1162050" algn="r"/>
                <a:tab pos="1885950" algn="r"/>
              </a:tabLst>
            </a:pPr>
            <a:r>
              <a:rPr lang="en-GB" sz="1600" b="1" dirty="0" smtClean="0"/>
              <a:t>	100	5.052	0.524</a:t>
            </a:r>
          </a:p>
          <a:p>
            <a:pPr>
              <a:tabLst>
                <a:tab pos="447675" algn="r"/>
                <a:tab pos="1162050" algn="r"/>
                <a:tab pos="1885950" algn="r"/>
              </a:tabLst>
            </a:pPr>
            <a:r>
              <a:rPr lang="en-GB" sz="1600" b="1" dirty="0" smtClean="0"/>
              <a:t>	400	5.013	0.253</a:t>
            </a:r>
          </a:p>
          <a:p>
            <a:pPr>
              <a:tabLst>
                <a:tab pos="447675" algn="r"/>
                <a:tab pos="1162050" algn="r"/>
                <a:tab pos="1885950" algn="r"/>
              </a:tabLst>
            </a:pPr>
            <a:endParaRPr lang="en-GB" sz="1600" b="1" dirty="0" smtClean="0"/>
          </a:p>
        </p:txBody>
      </p:sp>
      <p:cxnSp>
        <p:nvCxnSpPr>
          <p:cNvPr id="23" name="Straight Connector 22"/>
          <p:cNvCxnSpPr/>
          <p:nvPr/>
        </p:nvCxnSpPr>
        <p:spPr bwMode="auto">
          <a:xfrm>
            <a:off x="1789200" y="1695600"/>
            <a:ext cx="2199600" cy="0"/>
          </a:xfrm>
          <a:prstGeom prst="line">
            <a:avLst/>
          </a:prstGeom>
          <a:solidFill>
            <a:schemeClr val="accent1"/>
          </a:solidFill>
          <a:ln w="952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Box 23"/>
          <p:cNvSpPr txBox="1"/>
          <p:nvPr/>
        </p:nvSpPr>
        <p:spPr>
          <a:xfrm>
            <a:off x="1628775" y="4600575"/>
            <a:ext cx="1609725" cy="276999"/>
          </a:xfrm>
          <a:prstGeom prst="rect">
            <a:avLst/>
          </a:prstGeom>
          <a:noFill/>
        </p:spPr>
        <p:txBody>
          <a:bodyPr wrap="square" rtlCol="0">
            <a:spAutoFit/>
          </a:bodyPr>
          <a:lstStyle/>
          <a:p>
            <a:r>
              <a:rPr lang="en-GB" sz="1200" b="1" dirty="0" smtClean="0"/>
              <a:t>10 million samples</a:t>
            </a:r>
            <a:endParaRPr lang="en-GB" sz="12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496800" y="590400"/>
            <a:ext cx="8150400" cy="492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305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18</a:t>
            </a:r>
            <a:endParaRPr lang="en-US" sz="1000" dirty="0">
              <a:solidFill>
                <a:srgbClr val="3366FF"/>
              </a:solidFill>
            </a:endParaRPr>
          </a:p>
        </p:txBody>
      </p:sp>
      <p:sp>
        <p:nvSpPr>
          <p:cNvPr id="17306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If we increase the sample size to </a:t>
            </a:r>
            <a:r>
              <a:rPr lang="en-GB" sz="1500" b="1" dirty="0" smtClean="0"/>
              <a:t>1,600</a:t>
            </a:r>
            <a:r>
              <a:rPr lang="en-GB" sz="1500" b="1" dirty="0"/>
              <a:t>, the distribution of the estimates obtained with </a:t>
            </a:r>
            <a:r>
              <a:rPr lang="en-GB" sz="1500" b="1" dirty="0" smtClean="0"/>
              <a:t>10 </a:t>
            </a:r>
            <a:r>
              <a:rPr lang="en-GB" sz="1500" b="1" dirty="0"/>
              <a:t>million samples is </a:t>
            </a:r>
            <a:r>
              <a:rPr lang="en-GB" sz="1500" b="1" dirty="0" smtClean="0"/>
              <a:t>hardly skewed at all and the bias has almost vanished.  </a:t>
            </a:r>
            <a:r>
              <a:rPr lang="en-GB" sz="1500" b="1" dirty="0"/>
              <a:t>The </a:t>
            </a:r>
            <a:r>
              <a:rPr lang="en-GB" sz="1500" b="1" dirty="0" smtClean="0"/>
              <a:t>mean </a:t>
            </a:r>
            <a:r>
              <a:rPr lang="en-GB" sz="1500" b="1" dirty="0"/>
              <a:t>is </a:t>
            </a:r>
            <a:r>
              <a:rPr lang="en-GB" sz="1500" b="1" dirty="0" smtClean="0"/>
              <a:t>5.003. </a:t>
            </a:r>
            <a:endParaRPr lang="en-GB" sz="1500" b="1" dirty="0"/>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pic>
        <p:nvPicPr>
          <p:cNvPr id="173073" name="Picture 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Rectangle 5"/>
          <p:cNvSpPr>
            <a:spLocks noChangeArrowheads="1"/>
          </p:cNvSpPr>
          <p:nvPr/>
        </p:nvSpPr>
        <p:spPr bwMode="auto">
          <a:xfrm>
            <a:off x="1767375" y="1291325"/>
            <a:ext cx="2242650" cy="15471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7" name="Rectangle 26"/>
          <p:cNvSpPr/>
          <p:nvPr/>
        </p:nvSpPr>
        <p:spPr>
          <a:xfrm>
            <a:off x="1810800" y="1335600"/>
            <a:ext cx="215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p:cNvSpPr txBox="1"/>
          <p:nvPr/>
        </p:nvSpPr>
        <p:spPr>
          <a:xfrm>
            <a:off x="1828799" y="1309690"/>
            <a:ext cx="2190751" cy="1477328"/>
          </a:xfrm>
          <a:prstGeom prst="rect">
            <a:avLst/>
          </a:prstGeom>
          <a:noFill/>
        </p:spPr>
        <p:txBody>
          <a:bodyPr wrap="square" rtlCol="0">
            <a:spAutoFit/>
          </a:bodyPr>
          <a:lstStyle/>
          <a:p>
            <a:pPr>
              <a:tabLst>
                <a:tab pos="447675" algn="r"/>
                <a:tab pos="1162050" algn="r"/>
                <a:tab pos="1885950" algn="r"/>
              </a:tabLst>
            </a:pPr>
            <a:r>
              <a:rPr lang="en-GB" sz="1600" b="1" i="1" dirty="0" smtClean="0"/>
              <a:t>   n</a:t>
            </a:r>
            <a:r>
              <a:rPr lang="en-GB" sz="1600" b="1" dirty="0" smtClean="0"/>
              <a:t>      mean     </a:t>
            </a:r>
            <a:r>
              <a:rPr lang="en-GB" sz="1600" b="1" dirty="0" err="1" smtClean="0"/>
              <a:t>s.d.</a:t>
            </a:r>
            <a:endParaRPr lang="en-GB" sz="1600" b="1" dirty="0" smtClean="0"/>
          </a:p>
          <a:p>
            <a:pPr>
              <a:spcBef>
                <a:spcPts val="1200"/>
              </a:spcBef>
              <a:tabLst>
                <a:tab pos="447675" algn="r"/>
                <a:tab pos="1162050" algn="r"/>
                <a:tab pos="1885950" algn="r"/>
              </a:tabLst>
            </a:pPr>
            <a:r>
              <a:rPr lang="en-GB" sz="1600" b="1" dirty="0" smtClean="0"/>
              <a:t>	25	5.217	1.181</a:t>
            </a:r>
          </a:p>
          <a:p>
            <a:pPr>
              <a:tabLst>
                <a:tab pos="447675" algn="r"/>
                <a:tab pos="1162050" algn="r"/>
                <a:tab pos="1885950" algn="r"/>
              </a:tabLst>
            </a:pPr>
            <a:r>
              <a:rPr lang="en-GB" sz="1600" b="1" dirty="0" smtClean="0"/>
              <a:t>	100	5.052	0.524</a:t>
            </a:r>
          </a:p>
          <a:p>
            <a:pPr>
              <a:tabLst>
                <a:tab pos="447675" algn="r"/>
                <a:tab pos="1162050" algn="r"/>
                <a:tab pos="1885950" algn="r"/>
              </a:tabLst>
            </a:pPr>
            <a:r>
              <a:rPr lang="en-GB" sz="1600" b="1" dirty="0" smtClean="0"/>
              <a:t>	400	5.013	0.253</a:t>
            </a:r>
          </a:p>
          <a:p>
            <a:pPr>
              <a:tabLst>
                <a:tab pos="447675" algn="r"/>
                <a:tab pos="1162050" algn="r"/>
                <a:tab pos="1885950" algn="r"/>
              </a:tabLst>
            </a:pPr>
            <a:r>
              <a:rPr lang="en-GB" sz="1600" b="1" dirty="0" smtClean="0"/>
              <a:t>	1600	5.003	0.125</a:t>
            </a:r>
          </a:p>
        </p:txBody>
      </p:sp>
      <p:cxnSp>
        <p:nvCxnSpPr>
          <p:cNvPr id="4" name="Straight Connector 3"/>
          <p:cNvCxnSpPr/>
          <p:nvPr/>
        </p:nvCxnSpPr>
        <p:spPr bwMode="auto">
          <a:xfrm>
            <a:off x="1789200" y="1695600"/>
            <a:ext cx="2199600" cy="0"/>
          </a:xfrm>
          <a:prstGeom prst="line">
            <a:avLst/>
          </a:prstGeom>
          <a:solidFill>
            <a:schemeClr val="accent1"/>
          </a:solidFill>
          <a:ln w="952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p:cNvSpPr txBox="1"/>
          <p:nvPr/>
        </p:nvSpPr>
        <p:spPr>
          <a:xfrm>
            <a:off x="5114925" y="1704975"/>
            <a:ext cx="1162050" cy="338554"/>
          </a:xfrm>
          <a:prstGeom prst="rect">
            <a:avLst/>
          </a:prstGeom>
          <a:noFill/>
        </p:spPr>
        <p:txBody>
          <a:bodyPr wrap="square" rtlCol="0">
            <a:spAutoFit/>
          </a:bodyPr>
          <a:lstStyle/>
          <a:p>
            <a:r>
              <a:rPr lang="en-GB" sz="1600" b="1" i="1" dirty="0" smtClean="0"/>
              <a:t>n</a:t>
            </a:r>
            <a:r>
              <a:rPr lang="en-GB" sz="1600" b="1" dirty="0" smtClean="0"/>
              <a:t> = 1,600</a:t>
            </a:r>
            <a:endParaRPr lang="en-GB" sz="1600" b="1" dirty="0"/>
          </a:p>
        </p:txBody>
      </p:sp>
      <p:sp>
        <p:nvSpPr>
          <p:cNvPr id="16" name="Line 10"/>
          <p:cNvSpPr>
            <a:spLocks noChangeShapeType="1"/>
          </p:cNvSpPr>
          <p:nvPr/>
        </p:nvSpPr>
        <p:spPr bwMode="auto">
          <a:xfrm flipH="1">
            <a:off x="4954588" y="19907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 name="TextBox 18"/>
          <p:cNvSpPr txBox="1"/>
          <p:nvPr/>
        </p:nvSpPr>
        <p:spPr>
          <a:xfrm>
            <a:off x="5238750" y="3514725"/>
            <a:ext cx="1028700" cy="338554"/>
          </a:xfrm>
          <a:prstGeom prst="rect">
            <a:avLst/>
          </a:prstGeom>
          <a:noFill/>
        </p:spPr>
        <p:txBody>
          <a:bodyPr wrap="square" rtlCol="0">
            <a:spAutoFit/>
          </a:bodyPr>
          <a:lstStyle/>
          <a:p>
            <a:r>
              <a:rPr lang="en-GB" sz="1600" b="1" i="1" dirty="0" smtClean="0"/>
              <a:t>n</a:t>
            </a:r>
            <a:r>
              <a:rPr lang="en-GB" sz="1600" b="1" dirty="0" smtClean="0"/>
              <a:t> = </a:t>
            </a:r>
            <a:r>
              <a:rPr lang="en-GB" sz="1600" b="1" dirty="0"/>
              <a:t>4</a:t>
            </a:r>
            <a:r>
              <a:rPr lang="en-GB" sz="1600" b="1" dirty="0" smtClean="0"/>
              <a:t>00</a:t>
            </a:r>
            <a:endParaRPr lang="en-GB" sz="1600" b="1" dirty="0"/>
          </a:p>
        </p:txBody>
      </p:sp>
      <p:sp>
        <p:nvSpPr>
          <p:cNvPr id="20" name="Line 10"/>
          <p:cNvSpPr>
            <a:spLocks noChangeShapeType="1"/>
          </p:cNvSpPr>
          <p:nvPr/>
        </p:nvSpPr>
        <p:spPr bwMode="auto">
          <a:xfrm flipH="1">
            <a:off x="5078413" y="38004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TextBox 20"/>
          <p:cNvSpPr txBox="1"/>
          <p:nvPr/>
        </p:nvSpPr>
        <p:spPr>
          <a:xfrm>
            <a:off x="5410200" y="398145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22" name="Line 10"/>
          <p:cNvSpPr>
            <a:spLocks noChangeShapeType="1"/>
          </p:cNvSpPr>
          <p:nvPr/>
        </p:nvSpPr>
        <p:spPr bwMode="auto">
          <a:xfrm flipH="1">
            <a:off x="5249863" y="42672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 name="TextBox 22"/>
          <p:cNvSpPr txBox="1"/>
          <p:nvPr/>
        </p:nvSpPr>
        <p:spPr>
          <a:xfrm>
            <a:off x="6134100" y="4333875"/>
            <a:ext cx="1028700"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24" name="Line 10"/>
          <p:cNvSpPr>
            <a:spLocks noChangeShapeType="1"/>
          </p:cNvSpPr>
          <p:nvPr/>
        </p:nvSpPr>
        <p:spPr bwMode="auto">
          <a:xfrm flipH="1">
            <a:off x="5973763" y="46196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 name="TextBox 4"/>
          <p:cNvSpPr txBox="1"/>
          <p:nvPr/>
        </p:nvSpPr>
        <p:spPr>
          <a:xfrm>
            <a:off x="1628775" y="4600575"/>
            <a:ext cx="1609725" cy="276999"/>
          </a:xfrm>
          <a:prstGeom prst="rect">
            <a:avLst/>
          </a:prstGeom>
          <a:noFill/>
        </p:spPr>
        <p:txBody>
          <a:bodyPr wrap="square" rtlCol="0">
            <a:spAutoFit/>
          </a:bodyPr>
          <a:lstStyle/>
          <a:p>
            <a:r>
              <a:rPr lang="en-GB" sz="1200" b="1" dirty="0" smtClean="0"/>
              <a:t>10 million samples</a:t>
            </a:r>
            <a:endParaRPr lang="en-GB" sz="12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17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6179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sp>
        <p:nvSpPr>
          <p:cNvPr id="2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b="1" dirty="0" smtClean="0"/>
              <a:t>In </a:t>
            </a:r>
            <a:r>
              <a:rPr lang="en-GB" b="1" dirty="0"/>
              <a:t>practice we deal with finite samples, not infinite ones.  So why should we be interested in whether an estimator is consistent</a:t>
            </a:r>
            <a:r>
              <a:rPr lang="en-GB" b="1" dirty="0" smtClean="0"/>
              <a:t>?</a:t>
            </a:r>
            <a:endParaRPr lang="en-GB" dirty="0"/>
          </a:p>
        </p:txBody>
      </p:sp>
      <p:sp>
        <p:nvSpPr>
          <p:cNvPr id="9" name="Rectangle 8"/>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0" name="Text Box 6"/>
          <p:cNvSpPr txBox="1">
            <a:spLocks noChangeArrowheads="1"/>
          </p:cNvSpPr>
          <p:nvPr/>
        </p:nvSpPr>
        <p:spPr bwMode="auto">
          <a:xfrm>
            <a:off x="971550" y="608015"/>
            <a:ext cx="4714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Why are we interested in consistency? </a:t>
            </a:r>
            <a:endParaRPr lang="en-GB" b="1" dirty="0">
              <a:latin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496800" y="590400"/>
            <a:ext cx="8150400" cy="492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510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19</a:t>
            </a:r>
            <a:endParaRPr lang="en-US" sz="1000" dirty="0">
              <a:solidFill>
                <a:srgbClr val="3366FF"/>
              </a:solidFill>
            </a:endParaRPr>
          </a:p>
        </p:txBody>
      </p:sp>
      <p:sp>
        <p:nvSpPr>
          <p:cNvPr id="17511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We demonstrated analytically that the estimator is consistent, but this is a theoretical property relating to samples of infinite size. </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pic>
        <p:nvPicPr>
          <p:cNvPr id="13" name="Picture 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Rectangle 5"/>
          <p:cNvSpPr>
            <a:spLocks noChangeArrowheads="1"/>
          </p:cNvSpPr>
          <p:nvPr/>
        </p:nvSpPr>
        <p:spPr bwMode="auto">
          <a:xfrm>
            <a:off x="1767375" y="1291325"/>
            <a:ext cx="2242650" cy="15471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1810800" y="1335600"/>
            <a:ext cx="215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1828799" y="1309690"/>
            <a:ext cx="2190751" cy="1477328"/>
          </a:xfrm>
          <a:prstGeom prst="rect">
            <a:avLst/>
          </a:prstGeom>
          <a:noFill/>
        </p:spPr>
        <p:txBody>
          <a:bodyPr wrap="square" rtlCol="0">
            <a:spAutoFit/>
          </a:bodyPr>
          <a:lstStyle/>
          <a:p>
            <a:pPr>
              <a:tabLst>
                <a:tab pos="447675" algn="r"/>
                <a:tab pos="1162050" algn="r"/>
                <a:tab pos="1885950" algn="r"/>
              </a:tabLst>
            </a:pPr>
            <a:r>
              <a:rPr lang="en-GB" sz="1600" b="1" i="1" dirty="0" smtClean="0"/>
              <a:t>   n</a:t>
            </a:r>
            <a:r>
              <a:rPr lang="en-GB" sz="1600" b="1" dirty="0" smtClean="0"/>
              <a:t>      mean     </a:t>
            </a:r>
            <a:r>
              <a:rPr lang="en-GB" sz="1600" b="1" dirty="0" err="1" smtClean="0"/>
              <a:t>s.d.</a:t>
            </a:r>
            <a:endParaRPr lang="en-GB" sz="1600" b="1" dirty="0" smtClean="0"/>
          </a:p>
          <a:p>
            <a:pPr>
              <a:spcBef>
                <a:spcPts val="1200"/>
              </a:spcBef>
              <a:tabLst>
                <a:tab pos="447675" algn="r"/>
                <a:tab pos="1162050" algn="r"/>
                <a:tab pos="1885950" algn="r"/>
              </a:tabLst>
            </a:pPr>
            <a:r>
              <a:rPr lang="en-GB" sz="1600" b="1" dirty="0" smtClean="0"/>
              <a:t>	25	5.217	1.181</a:t>
            </a:r>
          </a:p>
          <a:p>
            <a:pPr>
              <a:tabLst>
                <a:tab pos="447675" algn="r"/>
                <a:tab pos="1162050" algn="r"/>
                <a:tab pos="1885950" algn="r"/>
              </a:tabLst>
            </a:pPr>
            <a:r>
              <a:rPr lang="en-GB" sz="1600" b="1" dirty="0" smtClean="0"/>
              <a:t>	100	5.052	0.524</a:t>
            </a:r>
          </a:p>
          <a:p>
            <a:pPr>
              <a:tabLst>
                <a:tab pos="447675" algn="r"/>
                <a:tab pos="1162050" algn="r"/>
                <a:tab pos="1885950" algn="r"/>
              </a:tabLst>
            </a:pPr>
            <a:r>
              <a:rPr lang="en-GB" sz="1600" b="1" dirty="0" smtClean="0"/>
              <a:t>	400	5.013	0.253</a:t>
            </a:r>
          </a:p>
          <a:p>
            <a:pPr>
              <a:tabLst>
                <a:tab pos="447675" algn="r"/>
                <a:tab pos="1162050" algn="r"/>
                <a:tab pos="1885950" algn="r"/>
              </a:tabLst>
            </a:pPr>
            <a:r>
              <a:rPr lang="en-GB" sz="1600" b="1" dirty="0" smtClean="0"/>
              <a:t>	1600	5.003	0.125</a:t>
            </a:r>
          </a:p>
        </p:txBody>
      </p:sp>
      <p:cxnSp>
        <p:nvCxnSpPr>
          <p:cNvPr id="17" name="Straight Connector 16"/>
          <p:cNvCxnSpPr/>
          <p:nvPr/>
        </p:nvCxnSpPr>
        <p:spPr bwMode="auto">
          <a:xfrm>
            <a:off x="1789200" y="1695600"/>
            <a:ext cx="2199600" cy="0"/>
          </a:xfrm>
          <a:prstGeom prst="line">
            <a:avLst/>
          </a:prstGeom>
          <a:solidFill>
            <a:schemeClr val="accent1"/>
          </a:solidFill>
          <a:ln w="952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7"/>
          <p:cNvSpPr txBox="1"/>
          <p:nvPr/>
        </p:nvSpPr>
        <p:spPr>
          <a:xfrm>
            <a:off x="5114925" y="1704975"/>
            <a:ext cx="1162050" cy="338554"/>
          </a:xfrm>
          <a:prstGeom prst="rect">
            <a:avLst/>
          </a:prstGeom>
          <a:noFill/>
        </p:spPr>
        <p:txBody>
          <a:bodyPr wrap="square" rtlCol="0">
            <a:spAutoFit/>
          </a:bodyPr>
          <a:lstStyle/>
          <a:p>
            <a:r>
              <a:rPr lang="en-GB" sz="1600" b="1" i="1" dirty="0" smtClean="0"/>
              <a:t>n</a:t>
            </a:r>
            <a:r>
              <a:rPr lang="en-GB" sz="1600" b="1" dirty="0" smtClean="0"/>
              <a:t> = 1,600</a:t>
            </a:r>
            <a:endParaRPr lang="en-GB" sz="1600" b="1" dirty="0"/>
          </a:p>
        </p:txBody>
      </p:sp>
      <p:sp>
        <p:nvSpPr>
          <p:cNvPr id="19" name="Line 10"/>
          <p:cNvSpPr>
            <a:spLocks noChangeShapeType="1"/>
          </p:cNvSpPr>
          <p:nvPr/>
        </p:nvSpPr>
        <p:spPr bwMode="auto">
          <a:xfrm flipH="1">
            <a:off x="4954588" y="19907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 name="TextBox 19"/>
          <p:cNvSpPr txBox="1"/>
          <p:nvPr/>
        </p:nvSpPr>
        <p:spPr>
          <a:xfrm>
            <a:off x="5238750" y="3514725"/>
            <a:ext cx="1028700" cy="338554"/>
          </a:xfrm>
          <a:prstGeom prst="rect">
            <a:avLst/>
          </a:prstGeom>
          <a:noFill/>
        </p:spPr>
        <p:txBody>
          <a:bodyPr wrap="square" rtlCol="0">
            <a:spAutoFit/>
          </a:bodyPr>
          <a:lstStyle/>
          <a:p>
            <a:r>
              <a:rPr lang="en-GB" sz="1600" b="1" i="1" dirty="0" smtClean="0"/>
              <a:t>n</a:t>
            </a:r>
            <a:r>
              <a:rPr lang="en-GB" sz="1600" b="1" dirty="0" smtClean="0"/>
              <a:t> = </a:t>
            </a:r>
            <a:r>
              <a:rPr lang="en-GB" sz="1600" b="1" dirty="0"/>
              <a:t>4</a:t>
            </a:r>
            <a:r>
              <a:rPr lang="en-GB" sz="1600" b="1" dirty="0" smtClean="0"/>
              <a:t>00</a:t>
            </a:r>
            <a:endParaRPr lang="en-GB" sz="1600" b="1" dirty="0"/>
          </a:p>
        </p:txBody>
      </p:sp>
      <p:sp>
        <p:nvSpPr>
          <p:cNvPr id="21" name="Line 10"/>
          <p:cNvSpPr>
            <a:spLocks noChangeShapeType="1"/>
          </p:cNvSpPr>
          <p:nvPr/>
        </p:nvSpPr>
        <p:spPr bwMode="auto">
          <a:xfrm flipH="1">
            <a:off x="5078413" y="38004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 name="TextBox 21"/>
          <p:cNvSpPr txBox="1"/>
          <p:nvPr/>
        </p:nvSpPr>
        <p:spPr>
          <a:xfrm>
            <a:off x="5410200" y="398145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23" name="Line 10"/>
          <p:cNvSpPr>
            <a:spLocks noChangeShapeType="1"/>
          </p:cNvSpPr>
          <p:nvPr/>
        </p:nvSpPr>
        <p:spPr bwMode="auto">
          <a:xfrm flipH="1">
            <a:off x="5249863" y="42672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 name="TextBox 23"/>
          <p:cNvSpPr txBox="1"/>
          <p:nvPr/>
        </p:nvSpPr>
        <p:spPr>
          <a:xfrm>
            <a:off x="6134100" y="4333875"/>
            <a:ext cx="1028700"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25" name="Line 10"/>
          <p:cNvSpPr>
            <a:spLocks noChangeShapeType="1"/>
          </p:cNvSpPr>
          <p:nvPr/>
        </p:nvSpPr>
        <p:spPr bwMode="auto">
          <a:xfrm flipH="1">
            <a:off x="5973763" y="46196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6" name="TextBox 25"/>
          <p:cNvSpPr txBox="1"/>
          <p:nvPr/>
        </p:nvSpPr>
        <p:spPr>
          <a:xfrm>
            <a:off x="1628775" y="4600575"/>
            <a:ext cx="1609725" cy="276999"/>
          </a:xfrm>
          <a:prstGeom prst="rect">
            <a:avLst/>
          </a:prstGeom>
          <a:noFill/>
        </p:spPr>
        <p:txBody>
          <a:bodyPr wrap="square" rtlCol="0">
            <a:spAutoFit/>
          </a:bodyPr>
          <a:lstStyle/>
          <a:p>
            <a:r>
              <a:rPr lang="en-GB" sz="1200" b="1" dirty="0" smtClean="0"/>
              <a:t>10 million samples</a:t>
            </a:r>
            <a:endParaRPr lang="en-GB" sz="120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496800" y="590400"/>
            <a:ext cx="8150400" cy="4924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613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20</a:t>
            </a:r>
            <a:endParaRPr lang="en-US" sz="1000" dirty="0">
              <a:solidFill>
                <a:srgbClr val="3366FF"/>
              </a:solidFill>
            </a:endParaRPr>
          </a:p>
        </p:txBody>
      </p:sp>
      <p:sp>
        <p:nvSpPr>
          <p:cNvPr id="17613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simulation shows us that for sample size </a:t>
            </a:r>
            <a:r>
              <a:rPr lang="en-GB" sz="1500" b="1" dirty="0" smtClean="0"/>
              <a:t>1,600</a:t>
            </a:r>
            <a:r>
              <a:rPr lang="en-GB" sz="1500" b="1" dirty="0"/>
              <a:t>, the estimator is almost unbiased.  However for smaller sample sizes the estimator is biased, especially when the sample size is as small as </a:t>
            </a:r>
            <a:r>
              <a:rPr lang="en-GB" sz="1500" b="1" dirty="0" smtClean="0"/>
              <a:t>25. </a:t>
            </a:r>
            <a:endParaRPr lang="en-GB" sz="1500" b="1" dirty="0"/>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pic>
        <p:nvPicPr>
          <p:cNvPr id="13" name="Picture 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Rectangle 5"/>
          <p:cNvSpPr>
            <a:spLocks noChangeArrowheads="1"/>
          </p:cNvSpPr>
          <p:nvPr/>
        </p:nvSpPr>
        <p:spPr bwMode="auto">
          <a:xfrm>
            <a:off x="1767375" y="1291325"/>
            <a:ext cx="2242650" cy="1547125"/>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p:nvPr/>
        </p:nvSpPr>
        <p:spPr>
          <a:xfrm>
            <a:off x="1810800" y="1335600"/>
            <a:ext cx="2156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1828799" y="1309690"/>
            <a:ext cx="2190751" cy="1477328"/>
          </a:xfrm>
          <a:prstGeom prst="rect">
            <a:avLst/>
          </a:prstGeom>
          <a:noFill/>
        </p:spPr>
        <p:txBody>
          <a:bodyPr wrap="square" rtlCol="0">
            <a:spAutoFit/>
          </a:bodyPr>
          <a:lstStyle/>
          <a:p>
            <a:pPr>
              <a:tabLst>
                <a:tab pos="447675" algn="r"/>
                <a:tab pos="1162050" algn="r"/>
                <a:tab pos="1885950" algn="r"/>
              </a:tabLst>
            </a:pPr>
            <a:r>
              <a:rPr lang="en-GB" sz="1600" b="1" i="1" dirty="0" smtClean="0"/>
              <a:t>   n</a:t>
            </a:r>
            <a:r>
              <a:rPr lang="en-GB" sz="1600" b="1" dirty="0" smtClean="0"/>
              <a:t>      mean     </a:t>
            </a:r>
            <a:r>
              <a:rPr lang="en-GB" sz="1600" b="1" dirty="0" err="1" smtClean="0"/>
              <a:t>s.d.</a:t>
            </a:r>
            <a:endParaRPr lang="en-GB" sz="1600" b="1" dirty="0" smtClean="0"/>
          </a:p>
          <a:p>
            <a:pPr>
              <a:spcBef>
                <a:spcPts val="1200"/>
              </a:spcBef>
              <a:tabLst>
                <a:tab pos="447675" algn="r"/>
                <a:tab pos="1162050" algn="r"/>
                <a:tab pos="1885950" algn="r"/>
              </a:tabLst>
            </a:pPr>
            <a:r>
              <a:rPr lang="en-GB" sz="1600" b="1" dirty="0" smtClean="0"/>
              <a:t>	25	5.217	1.181</a:t>
            </a:r>
          </a:p>
          <a:p>
            <a:pPr>
              <a:tabLst>
                <a:tab pos="447675" algn="r"/>
                <a:tab pos="1162050" algn="r"/>
                <a:tab pos="1885950" algn="r"/>
              </a:tabLst>
            </a:pPr>
            <a:r>
              <a:rPr lang="en-GB" sz="1600" b="1" dirty="0" smtClean="0"/>
              <a:t>	100	5.052	0.524</a:t>
            </a:r>
          </a:p>
          <a:p>
            <a:pPr>
              <a:tabLst>
                <a:tab pos="447675" algn="r"/>
                <a:tab pos="1162050" algn="r"/>
                <a:tab pos="1885950" algn="r"/>
              </a:tabLst>
            </a:pPr>
            <a:r>
              <a:rPr lang="en-GB" sz="1600" b="1" dirty="0" smtClean="0"/>
              <a:t>	400	5.013	0.253</a:t>
            </a:r>
          </a:p>
          <a:p>
            <a:pPr>
              <a:tabLst>
                <a:tab pos="447675" algn="r"/>
                <a:tab pos="1162050" algn="r"/>
                <a:tab pos="1885950" algn="r"/>
              </a:tabLst>
            </a:pPr>
            <a:r>
              <a:rPr lang="en-GB" sz="1600" b="1" dirty="0" smtClean="0"/>
              <a:t>	1600	5.003	0.125</a:t>
            </a:r>
          </a:p>
        </p:txBody>
      </p:sp>
      <p:cxnSp>
        <p:nvCxnSpPr>
          <p:cNvPr id="17" name="Straight Connector 16"/>
          <p:cNvCxnSpPr/>
          <p:nvPr/>
        </p:nvCxnSpPr>
        <p:spPr bwMode="auto">
          <a:xfrm>
            <a:off x="1789200" y="1695600"/>
            <a:ext cx="2199600" cy="0"/>
          </a:xfrm>
          <a:prstGeom prst="line">
            <a:avLst/>
          </a:prstGeom>
          <a:solidFill>
            <a:schemeClr val="accent1"/>
          </a:solidFill>
          <a:ln w="9525" cap="flat" cmpd="sng" algn="ctr">
            <a:solidFill>
              <a:srgbClr val="0099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7"/>
          <p:cNvSpPr txBox="1"/>
          <p:nvPr/>
        </p:nvSpPr>
        <p:spPr>
          <a:xfrm>
            <a:off x="5114925" y="1704975"/>
            <a:ext cx="1162050" cy="338554"/>
          </a:xfrm>
          <a:prstGeom prst="rect">
            <a:avLst/>
          </a:prstGeom>
          <a:noFill/>
        </p:spPr>
        <p:txBody>
          <a:bodyPr wrap="square" rtlCol="0">
            <a:spAutoFit/>
          </a:bodyPr>
          <a:lstStyle/>
          <a:p>
            <a:r>
              <a:rPr lang="en-GB" sz="1600" b="1" i="1" dirty="0" smtClean="0"/>
              <a:t>n</a:t>
            </a:r>
            <a:r>
              <a:rPr lang="en-GB" sz="1600" b="1" dirty="0" smtClean="0"/>
              <a:t> = 1,600</a:t>
            </a:r>
            <a:endParaRPr lang="en-GB" sz="1600" b="1" dirty="0"/>
          </a:p>
        </p:txBody>
      </p:sp>
      <p:sp>
        <p:nvSpPr>
          <p:cNvPr id="19" name="Line 10"/>
          <p:cNvSpPr>
            <a:spLocks noChangeShapeType="1"/>
          </p:cNvSpPr>
          <p:nvPr/>
        </p:nvSpPr>
        <p:spPr bwMode="auto">
          <a:xfrm flipH="1">
            <a:off x="4954588" y="19907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 name="TextBox 19"/>
          <p:cNvSpPr txBox="1"/>
          <p:nvPr/>
        </p:nvSpPr>
        <p:spPr>
          <a:xfrm>
            <a:off x="5238750" y="3514725"/>
            <a:ext cx="1028700" cy="338554"/>
          </a:xfrm>
          <a:prstGeom prst="rect">
            <a:avLst/>
          </a:prstGeom>
          <a:noFill/>
        </p:spPr>
        <p:txBody>
          <a:bodyPr wrap="square" rtlCol="0">
            <a:spAutoFit/>
          </a:bodyPr>
          <a:lstStyle/>
          <a:p>
            <a:r>
              <a:rPr lang="en-GB" sz="1600" b="1" i="1" dirty="0" smtClean="0"/>
              <a:t>n</a:t>
            </a:r>
            <a:r>
              <a:rPr lang="en-GB" sz="1600" b="1" dirty="0" smtClean="0"/>
              <a:t> = </a:t>
            </a:r>
            <a:r>
              <a:rPr lang="en-GB" sz="1600" b="1" dirty="0"/>
              <a:t>4</a:t>
            </a:r>
            <a:r>
              <a:rPr lang="en-GB" sz="1600" b="1" dirty="0" smtClean="0"/>
              <a:t>00</a:t>
            </a:r>
            <a:endParaRPr lang="en-GB" sz="1600" b="1" dirty="0"/>
          </a:p>
        </p:txBody>
      </p:sp>
      <p:sp>
        <p:nvSpPr>
          <p:cNvPr id="21" name="Line 10"/>
          <p:cNvSpPr>
            <a:spLocks noChangeShapeType="1"/>
          </p:cNvSpPr>
          <p:nvPr/>
        </p:nvSpPr>
        <p:spPr bwMode="auto">
          <a:xfrm flipH="1">
            <a:off x="5078413" y="380047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 name="TextBox 21"/>
          <p:cNvSpPr txBox="1"/>
          <p:nvPr/>
        </p:nvSpPr>
        <p:spPr>
          <a:xfrm>
            <a:off x="5410200" y="3981450"/>
            <a:ext cx="1028700" cy="338554"/>
          </a:xfrm>
          <a:prstGeom prst="rect">
            <a:avLst/>
          </a:prstGeom>
          <a:noFill/>
        </p:spPr>
        <p:txBody>
          <a:bodyPr wrap="square" rtlCol="0">
            <a:spAutoFit/>
          </a:bodyPr>
          <a:lstStyle/>
          <a:p>
            <a:r>
              <a:rPr lang="en-GB" sz="1600" b="1" i="1" dirty="0" smtClean="0"/>
              <a:t>n</a:t>
            </a:r>
            <a:r>
              <a:rPr lang="en-GB" sz="1600" b="1" dirty="0" smtClean="0"/>
              <a:t> = 100</a:t>
            </a:r>
            <a:endParaRPr lang="en-GB" sz="1600" b="1" dirty="0"/>
          </a:p>
        </p:txBody>
      </p:sp>
      <p:sp>
        <p:nvSpPr>
          <p:cNvPr id="23" name="Line 10"/>
          <p:cNvSpPr>
            <a:spLocks noChangeShapeType="1"/>
          </p:cNvSpPr>
          <p:nvPr/>
        </p:nvSpPr>
        <p:spPr bwMode="auto">
          <a:xfrm flipH="1">
            <a:off x="5249863" y="4267200"/>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 name="TextBox 23"/>
          <p:cNvSpPr txBox="1"/>
          <p:nvPr/>
        </p:nvSpPr>
        <p:spPr>
          <a:xfrm>
            <a:off x="6134100" y="4333875"/>
            <a:ext cx="1028700" cy="338554"/>
          </a:xfrm>
          <a:prstGeom prst="rect">
            <a:avLst/>
          </a:prstGeom>
          <a:noFill/>
        </p:spPr>
        <p:txBody>
          <a:bodyPr wrap="square" rtlCol="0">
            <a:spAutoFit/>
          </a:bodyPr>
          <a:lstStyle/>
          <a:p>
            <a:r>
              <a:rPr lang="en-GB" sz="1600" b="1" i="1" dirty="0" smtClean="0"/>
              <a:t>n</a:t>
            </a:r>
            <a:r>
              <a:rPr lang="en-GB" sz="1600" b="1" dirty="0" smtClean="0"/>
              <a:t> = 25</a:t>
            </a:r>
            <a:endParaRPr lang="en-GB" sz="1600" b="1" dirty="0"/>
          </a:p>
        </p:txBody>
      </p:sp>
      <p:sp>
        <p:nvSpPr>
          <p:cNvPr id="25" name="Line 10"/>
          <p:cNvSpPr>
            <a:spLocks noChangeShapeType="1"/>
          </p:cNvSpPr>
          <p:nvPr/>
        </p:nvSpPr>
        <p:spPr bwMode="auto">
          <a:xfrm flipH="1">
            <a:off x="5973763" y="4619625"/>
            <a:ext cx="287337" cy="2520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6" name="TextBox 25"/>
          <p:cNvSpPr txBox="1"/>
          <p:nvPr/>
        </p:nvSpPr>
        <p:spPr>
          <a:xfrm>
            <a:off x="1628775" y="4600575"/>
            <a:ext cx="1609725" cy="276999"/>
          </a:xfrm>
          <a:prstGeom prst="rect">
            <a:avLst/>
          </a:prstGeom>
          <a:noFill/>
        </p:spPr>
        <p:txBody>
          <a:bodyPr wrap="square" rtlCol="0">
            <a:spAutoFit/>
          </a:bodyPr>
          <a:lstStyle/>
          <a:p>
            <a:r>
              <a:rPr lang="en-GB" sz="1200" b="1" dirty="0" smtClean="0"/>
              <a:t>10 million samples</a:t>
            </a:r>
            <a:endParaRPr lang="en-GB" sz="1200"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2" name="Text Box 8"/>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R.14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smtClean="0">
                <a:solidFill>
                  <a:schemeClr val="bg1"/>
                </a:solidFill>
                <a:hlinkClick r:id="rId2"/>
              </a:rPr>
              <a:t>http://www.oxfordtextbooks.co.uk/orc/dougherty5e/</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3" name="Text Box 9"/>
          <p:cNvSpPr txBox="1">
            <a:spLocks noChangeArrowheads="1"/>
          </p:cNvSpPr>
          <p:nvPr/>
        </p:nvSpPr>
        <p:spPr bwMode="auto">
          <a:xfrm>
            <a:off x="8172400" y="6553200"/>
            <a:ext cx="895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2015.12.17</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17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2</a:t>
            </a:r>
          </a:p>
        </p:txBody>
      </p:sp>
      <p:sp>
        <p:nvSpPr>
          <p:cNvPr id="16179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sp>
        <p:nvSpPr>
          <p:cNvPr id="11"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b="1" dirty="0" smtClean="0"/>
              <a:t>We have already considered this issue in the previous sequence.  One </a:t>
            </a:r>
            <a:r>
              <a:rPr lang="en-GB" b="1" dirty="0"/>
              <a:t>reason is that </a:t>
            </a:r>
            <a:r>
              <a:rPr lang="en-GB" b="1" dirty="0" smtClean="0"/>
              <a:t>often, in practice, </a:t>
            </a:r>
            <a:r>
              <a:rPr lang="en-GB" b="1" dirty="0"/>
              <a:t>it is impossible to find an estimator that is unbiased for small samples.  If you can find one that is at least consistent, that may be better than having no estimate at all</a:t>
            </a:r>
            <a:r>
              <a:rPr lang="en-GB" b="1" dirty="0" smtClean="0"/>
              <a:t>.</a:t>
            </a:r>
            <a:endParaRPr lang="en-GB" dirty="0"/>
          </a:p>
        </p:txBody>
      </p:sp>
      <p:sp>
        <p:nvSpPr>
          <p:cNvPr id="10" name="Rectangle 9"/>
          <p:cNvSpPr>
            <a:spLocks noChangeArrowheads="1"/>
          </p:cNvSpPr>
          <p:nvPr/>
        </p:nvSpPr>
        <p:spPr bwMode="auto">
          <a:xfrm>
            <a:off x="0" y="1134000"/>
            <a:ext cx="9144000" cy="1540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Text Box 6"/>
          <p:cNvSpPr txBox="1">
            <a:spLocks noChangeArrowheads="1"/>
          </p:cNvSpPr>
          <p:nvPr/>
        </p:nvSpPr>
        <p:spPr bwMode="auto">
          <a:xfrm>
            <a:off x="1191599" y="1198801"/>
            <a:ext cx="7180875" cy="83954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a:latin typeface="Arial" charset="0"/>
              </a:rPr>
              <a:t>I</a:t>
            </a:r>
            <a:r>
              <a:rPr lang="en-GB" sz="1800" b="1" dirty="0" smtClean="0">
                <a:latin typeface="Arial" charset="0"/>
              </a:rPr>
              <a:t>f no unbiased estimator exists, a consistent estimator may be preferred to an inconsistent one.</a:t>
            </a:r>
          </a:p>
        </p:txBody>
      </p:sp>
      <p:sp>
        <p:nvSpPr>
          <p:cNvPr id="13" name="Rectangle 12"/>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4" name="Text Box 6"/>
          <p:cNvSpPr txBox="1">
            <a:spLocks noChangeArrowheads="1"/>
          </p:cNvSpPr>
          <p:nvPr/>
        </p:nvSpPr>
        <p:spPr bwMode="auto">
          <a:xfrm>
            <a:off x="971550" y="608015"/>
            <a:ext cx="4714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Why are we interested in consistency? </a:t>
            </a:r>
            <a:endParaRPr lang="en-GB" b="1" dirty="0">
              <a:latin typeface="Arial" charset="0"/>
            </a:endParaRPr>
          </a:p>
        </p:txBody>
      </p:sp>
    </p:spTree>
    <p:extLst>
      <p:ext uri="{BB962C8B-B14F-4D97-AF65-F5344CB8AC3E}">
        <p14:creationId xmlns:p14="http://schemas.microsoft.com/office/powerpoint/2010/main" val="24943497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0" y="1134000"/>
            <a:ext cx="9144000" cy="1540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17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3</a:t>
            </a:r>
          </a:p>
        </p:txBody>
      </p:sp>
      <p:sp>
        <p:nvSpPr>
          <p:cNvPr id="16179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sp>
        <p:nvSpPr>
          <p:cNvPr id="19" name="Text Box 6"/>
          <p:cNvSpPr txBox="1">
            <a:spLocks noChangeArrowheads="1"/>
          </p:cNvSpPr>
          <p:nvPr/>
        </p:nvSpPr>
        <p:spPr bwMode="auto">
          <a:xfrm>
            <a:off x="1191599" y="1198801"/>
            <a:ext cx="7180875" cy="1658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a:latin typeface="Arial" charset="0"/>
              </a:rPr>
              <a:t>I</a:t>
            </a:r>
            <a:r>
              <a:rPr lang="en-GB" sz="1800" b="1" dirty="0" smtClean="0">
                <a:latin typeface="Arial" charset="0"/>
              </a:rPr>
              <a:t>f no unbiased estimator exists, a consistent estimator may be preferred to an inconsistent one.</a:t>
            </a:r>
          </a:p>
          <a:p>
            <a:pPr>
              <a:spcBef>
                <a:spcPts val="1200"/>
              </a:spcBef>
            </a:pPr>
            <a:r>
              <a:rPr lang="en-GB" sz="1800" b="1" dirty="0">
                <a:latin typeface="Arial" charset="0"/>
              </a:rPr>
              <a:t>I</a:t>
            </a:r>
            <a:r>
              <a:rPr lang="en-GB" sz="1800" b="1" dirty="0" smtClean="0">
                <a:latin typeface="Arial" charset="0"/>
              </a:rPr>
              <a:t>t is often not possible to determine the expectation of an estimator, but still possible to evaluate probability limits.</a:t>
            </a:r>
            <a:endParaRPr lang="en-GB" sz="1800" b="1" dirty="0">
              <a:latin typeface="Arial" charset="0"/>
            </a:endParaRPr>
          </a:p>
          <a:p>
            <a:endParaRPr lang="en-GB" sz="1800" b="1" dirty="0">
              <a:latin typeface="Arial" charset="0"/>
            </a:endParaRPr>
          </a:p>
        </p:txBody>
      </p:sp>
      <p:sp>
        <p:nvSpPr>
          <p:cNvPr id="1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b="1" dirty="0" smtClean="0"/>
              <a:t>A </a:t>
            </a:r>
            <a:r>
              <a:rPr lang="en-GB" b="1" dirty="0"/>
              <a:t>second reason is that often we are unable to say anything at all about the expectation of an estimator.  The expected value rules are weak analytical instruments that can be applied in relatively simple contexts</a:t>
            </a:r>
            <a:r>
              <a:rPr lang="en-GB" b="1" dirty="0" smtClean="0"/>
              <a:t>.</a:t>
            </a:r>
            <a:endParaRPr lang="en-GB" dirty="0"/>
          </a:p>
        </p:txBody>
      </p:sp>
      <p:sp>
        <p:nvSpPr>
          <p:cNvPr id="11" name="Rectangle 10"/>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3" name="Text Box 6"/>
          <p:cNvSpPr txBox="1">
            <a:spLocks noChangeArrowheads="1"/>
          </p:cNvSpPr>
          <p:nvPr/>
        </p:nvSpPr>
        <p:spPr bwMode="auto">
          <a:xfrm>
            <a:off x="971550" y="608015"/>
            <a:ext cx="4714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Why are we interested in consistency? </a:t>
            </a:r>
            <a:endParaRPr lang="en-GB" b="1" dirty="0">
              <a:latin typeface="Arial" charset="0"/>
            </a:endParaRPr>
          </a:p>
        </p:txBody>
      </p:sp>
    </p:spTree>
    <p:extLst>
      <p:ext uri="{BB962C8B-B14F-4D97-AF65-F5344CB8AC3E}">
        <p14:creationId xmlns:p14="http://schemas.microsoft.com/office/powerpoint/2010/main" val="27158476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17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4</a:t>
            </a:r>
          </a:p>
        </p:txBody>
      </p:sp>
      <p:sp>
        <p:nvSpPr>
          <p:cNvPr id="16179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sp>
        <p:nvSpPr>
          <p:cNvPr id="11"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We will discuss the first point further here.  If </a:t>
            </a:r>
            <a:r>
              <a:rPr lang="en-GB" sz="1500" b="1" dirty="0"/>
              <a:t>we can show that an estimator is consistent, then we may be optimistic about its finite sample properties, whereas </a:t>
            </a:r>
            <a:r>
              <a:rPr lang="en-GB" sz="1500" b="1" dirty="0" smtClean="0"/>
              <a:t>if </a:t>
            </a:r>
            <a:r>
              <a:rPr lang="en-GB" sz="1500" b="1" dirty="0"/>
              <a:t>the estimator is inconsistent, we know that for finite samples it will definitely be biased.</a:t>
            </a:r>
            <a:endParaRPr lang="en-GB" sz="1500" dirty="0"/>
          </a:p>
        </p:txBody>
      </p:sp>
      <p:sp>
        <p:nvSpPr>
          <p:cNvPr id="12" name="Rectangle 11"/>
          <p:cNvSpPr>
            <a:spLocks noChangeArrowheads="1"/>
          </p:cNvSpPr>
          <p:nvPr/>
        </p:nvSpPr>
        <p:spPr bwMode="auto">
          <a:xfrm>
            <a:off x="0" y="1133999"/>
            <a:ext cx="9144000" cy="19806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12"/>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4" name="Text Box 6"/>
          <p:cNvSpPr txBox="1">
            <a:spLocks noChangeArrowheads="1"/>
          </p:cNvSpPr>
          <p:nvPr/>
        </p:nvSpPr>
        <p:spPr bwMode="auto">
          <a:xfrm>
            <a:off x="971550" y="608015"/>
            <a:ext cx="4714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Why are we interested in consistency? </a:t>
            </a:r>
            <a:endParaRPr lang="en-GB" b="1" dirty="0">
              <a:latin typeface="Arial" charset="0"/>
            </a:endParaRPr>
          </a:p>
        </p:txBody>
      </p:sp>
      <p:sp>
        <p:nvSpPr>
          <p:cNvPr id="19" name="Text Box 6"/>
          <p:cNvSpPr txBox="1">
            <a:spLocks noChangeArrowheads="1"/>
          </p:cNvSpPr>
          <p:nvPr/>
        </p:nvSpPr>
        <p:spPr bwMode="auto">
          <a:xfrm>
            <a:off x="1191599" y="1198563"/>
            <a:ext cx="7180875" cy="1982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a:latin typeface="Arial" charset="0"/>
              </a:rPr>
              <a:t>I</a:t>
            </a:r>
            <a:r>
              <a:rPr lang="en-GB" sz="1800" b="1" dirty="0" smtClean="0">
                <a:latin typeface="Arial" charset="0"/>
              </a:rPr>
              <a:t>f no unbiased estimator exists, a consistent estimator may be preferred to an inconsistent one.</a:t>
            </a:r>
          </a:p>
          <a:p>
            <a:pPr marL="180975" indent="-180975">
              <a:spcBef>
                <a:spcPts val="300"/>
              </a:spcBef>
            </a:pPr>
            <a:r>
              <a:rPr lang="en-GB" sz="1800" b="1" dirty="0" smtClean="0">
                <a:latin typeface="Arial" charset="0"/>
              </a:rPr>
              <a:t>•	</a:t>
            </a:r>
            <a:r>
              <a:rPr lang="en-GB" sz="1800" b="1" dirty="0">
                <a:latin typeface="Arial" charset="0"/>
              </a:rPr>
              <a:t>I</a:t>
            </a:r>
            <a:r>
              <a:rPr lang="en-GB" sz="1800" b="1" dirty="0" smtClean="0">
                <a:latin typeface="Arial" charset="0"/>
              </a:rPr>
              <a:t>f the </a:t>
            </a:r>
            <a:r>
              <a:rPr lang="en-GB" sz="1800" b="1" dirty="0">
                <a:latin typeface="Arial" charset="0"/>
              </a:rPr>
              <a:t>estimator is consistent, </a:t>
            </a:r>
            <a:r>
              <a:rPr lang="en-GB" sz="1800" b="1" dirty="0" smtClean="0">
                <a:latin typeface="Arial" charset="0"/>
              </a:rPr>
              <a:t>it may have desirable </a:t>
            </a:r>
            <a:r>
              <a:rPr lang="en-GB" sz="1800" b="1" dirty="0">
                <a:latin typeface="Arial" charset="0"/>
              </a:rPr>
              <a:t>finite sample </a:t>
            </a:r>
            <a:r>
              <a:rPr lang="en-GB" sz="1800" b="1" dirty="0" smtClean="0">
                <a:latin typeface="Arial" charset="0"/>
              </a:rPr>
              <a:t>properties.</a:t>
            </a:r>
          </a:p>
          <a:p>
            <a:pPr marL="180975" indent="-180975">
              <a:spcBef>
                <a:spcPts val="300"/>
              </a:spcBef>
            </a:pPr>
            <a:r>
              <a:rPr lang="en-GB" sz="1800" b="1" dirty="0">
                <a:latin typeface="Arial" charset="0"/>
              </a:rPr>
              <a:t>•	I</a:t>
            </a:r>
            <a:r>
              <a:rPr lang="en-GB" sz="1800" b="1" dirty="0" smtClean="0">
                <a:latin typeface="Arial" charset="0"/>
              </a:rPr>
              <a:t>f </a:t>
            </a:r>
            <a:r>
              <a:rPr lang="en-GB" sz="1800" b="1" dirty="0">
                <a:latin typeface="Arial" charset="0"/>
              </a:rPr>
              <a:t>the estimator is inconsistent, we know that for finite samples it will definitely be </a:t>
            </a:r>
            <a:r>
              <a:rPr lang="en-GB" sz="1800" b="1" dirty="0" smtClean="0">
                <a:latin typeface="Arial" charset="0"/>
              </a:rPr>
              <a:t>biased.</a:t>
            </a:r>
            <a:endParaRPr lang="en-GB" sz="1800" b="1" dirty="0">
              <a:latin typeface="Arial" charset="0"/>
            </a:endParaRPr>
          </a:p>
          <a:p>
            <a:endParaRPr lang="en-GB" sz="1800" b="1" dirty="0">
              <a:latin typeface="Arial" charset="0"/>
            </a:endParaRPr>
          </a:p>
        </p:txBody>
      </p:sp>
    </p:spTree>
    <p:extLst>
      <p:ext uri="{BB962C8B-B14F-4D97-AF65-F5344CB8AC3E}">
        <p14:creationId xmlns:p14="http://schemas.microsoft.com/office/powerpoint/2010/main" val="14729751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384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5</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sp>
        <p:nvSpPr>
          <p:cNvPr id="17"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75000"/>
              </a:spcBef>
            </a:pPr>
            <a:r>
              <a:rPr lang="en-GB" sz="1500" b="1" dirty="0" smtClean="0"/>
              <a:t>However</a:t>
            </a:r>
            <a:r>
              <a:rPr lang="en-GB" sz="1500" b="1" dirty="0"/>
              <a:t>, there are reasons for being cautious about preferring consistent estimators to inconsistent ones</a:t>
            </a:r>
            <a:r>
              <a:rPr lang="en-GB" sz="1500" b="1" dirty="0" smtClean="0"/>
              <a:t>.  First</a:t>
            </a:r>
            <a:r>
              <a:rPr lang="en-GB" sz="1500" b="1" dirty="0"/>
              <a:t>, a consistent estimator may be biased for finite samples</a:t>
            </a:r>
            <a:r>
              <a:rPr lang="en-GB" sz="1500" b="1" dirty="0" smtClean="0"/>
              <a:t>.</a:t>
            </a:r>
            <a:endParaRPr lang="en-GB" sz="1500" b="1" dirty="0"/>
          </a:p>
        </p:txBody>
      </p:sp>
      <p:sp>
        <p:nvSpPr>
          <p:cNvPr id="13" name="Rectangle 12"/>
          <p:cNvSpPr>
            <a:spLocks noChangeArrowheads="1"/>
          </p:cNvSpPr>
          <p:nvPr/>
        </p:nvSpPr>
        <p:spPr bwMode="auto">
          <a:xfrm>
            <a:off x="0" y="3200401"/>
            <a:ext cx="9144000" cy="2276474"/>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1133999"/>
            <a:ext cx="9144000" cy="19806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9"/>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1" name="Text Box 6"/>
          <p:cNvSpPr txBox="1">
            <a:spLocks noChangeArrowheads="1"/>
          </p:cNvSpPr>
          <p:nvPr/>
        </p:nvSpPr>
        <p:spPr bwMode="auto">
          <a:xfrm>
            <a:off x="971550" y="608015"/>
            <a:ext cx="4714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Why are we interested in consistency? </a:t>
            </a:r>
            <a:endParaRPr lang="en-GB" b="1" dirty="0">
              <a:latin typeface="Arial" charset="0"/>
            </a:endParaRPr>
          </a:p>
        </p:txBody>
      </p:sp>
      <p:sp>
        <p:nvSpPr>
          <p:cNvPr id="22" name="Text Box 6"/>
          <p:cNvSpPr txBox="1">
            <a:spLocks noChangeArrowheads="1"/>
          </p:cNvSpPr>
          <p:nvPr/>
        </p:nvSpPr>
        <p:spPr bwMode="auto">
          <a:xfrm>
            <a:off x="1191599" y="1198563"/>
            <a:ext cx="7180875" cy="1982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a:latin typeface="Arial" charset="0"/>
              </a:rPr>
              <a:t>I</a:t>
            </a:r>
            <a:r>
              <a:rPr lang="en-GB" sz="1800" b="1" dirty="0" smtClean="0">
                <a:latin typeface="Arial" charset="0"/>
              </a:rPr>
              <a:t>f no unbiased estimator exists, a consistent estimator may be preferred to an inconsistent one.</a:t>
            </a:r>
          </a:p>
          <a:p>
            <a:pPr marL="180975" indent="-180975">
              <a:spcBef>
                <a:spcPts val="300"/>
              </a:spcBef>
            </a:pPr>
            <a:r>
              <a:rPr lang="en-GB" sz="1800" b="1" dirty="0" smtClean="0">
                <a:latin typeface="Arial" charset="0"/>
              </a:rPr>
              <a:t>•	</a:t>
            </a:r>
            <a:r>
              <a:rPr lang="en-GB" sz="1800" b="1" dirty="0">
                <a:latin typeface="Arial" charset="0"/>
              </a:rPr>
              <a:t>I</a:t>
            </a:r>
            <a:r>
              <a:rPr lang="en-GB" sz="1800" b="1" dirty="0" smtClean="0">
                <a:latin typeface="Arial" charset="0"/>
              </a:rPr>
              <a:t>f the </a:t>
            </a:r>
            <a:r>
              <a:rPr lang="en-GB" sz="1800" b="1" dirty="0">
                <a:latin typeface="Arial" charset="0"/>
              </a:rPr>
              <a:t>estimator is consistent, </a:t>
            </a:r>
            <a:r>
              <a:rPr lang="en-GB" sz="1800" b="1" dirty="0" smtClean="0">
                <a:latin typeface="Arial" charset="0"/>
              </a:rPr>
              <a:t>it may have desirable </a:t>
            </a:r>
            <a:r>
              <a:rPr lang="en-GB" sz="1800" b="1" dirty="0">
                <a:latin typeface="Arial" charset="0"/>
              </a:rPr>
              <a:t>finite sample </a:t>
            </a:r>
            <a:r>
              <a:rPr lang="en-GB" sz="1800" b="1" dirty="0" smtClean="0">
                <a:latin typeface="Arial" charset="0"/>
              </a:rPr>
              <a:t>properties.</a:t>
            </a:r>
          </a:p>
          <a:p>
            <a:pPr marL="180975" indent="-180975">
              <a:spcBef>
                <a:spcPts val="300"/>
              </a:spcBef>
            </a:pPr>
            <a:r>
              <a:rPr lang="en-GB" sz="1800" b="1" dirty="0">
                <a:latin typeface="Arial" charset="0"/>
              </a:rPr>
              <a:t>•	I</a:t>
            </a:r>
            <a:r>
              <a:rPr lang="en-GB" sz="1800" b="1" dirty="0" smtClean="0">
                <a:latin typeface="Arial" charset="0"/>
              </a:rPr>
              <a:t>f </a:t>
            </a:r>
            <a:r>
              <a:rPr lang="en-GB" sz="1800" b="1" dirty="0">
                <a:latin typeface="Arial" charset="0"/>
              </a:rPr>
              <a:t>the estimator is inconsistent, we know that for finite samples it will definitely be </a:t>
            </a:r>
            <a:r>
              <a:rPr lang="en-GB" sz="1800" b="1" dirty="0" smtClean="0">
                <a:latin typeface="Arial" charset="0"/>
              </a:rPr>
              <a:t>biased.</a:t>
            </a:r>
            <a:endParaRPr lang="en-GB" sz="1800" b="1" dirty="0">
              <a:latin typeface="Arial" charset="0"/>
            </a:endParaRPr>
          </a:p>
          <a:p>
            <a:endParaRPr lang="en-GB" sz="1800" b="1" dirty="0">
              <a:latin typeface="Arial" charset="0"/>
            </a:endParaRPr>
          </a:p>
        </p:txBody>
      </p:sp>
      <p:sp>
        <p:nvSpPr>
          <p:cNvPr id="23" name="Text Box 6"/>
          <p:cNvSpPr txBox="1">
            <a:spLocks noChangeArrowheads="1"/>
          </p:cNvSpPr>
          <p:nvPr/>
        </p:nvSpPr>
        <p:spPr bwMode="auto">
          <a:xfrm>
            <a:off x="1191599" y="3265488"/>
            <a:ext cx="7180875" cy="4492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Reasons for caution</a:t>
            </a:r>
          </a:p>
        </p:txBody>
      </p:sp>
      <p:sp>
        <p:nvSpPr>
          <p:cNvPr id="24" name="Text Box 6"/>
          <p:cNvSpPr txBox="1">
            <a:spLocks noChangeArrowheads="1"/>
          </p:cNvSpPr>
          <p:nvPr/>
        </p:nvSpPr>
        <p:spPr bwMode="auto">
          <a:xfrm>
            <a:off x="1191599" y="3579813"/>
            <a:ext cx="7180875" cy="1897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marL="180975" indent="-180975"/>
            <a:r>
              <a:rPr lang="en-GB" sz="1800" b="1" dirty="0" smtClean="0">
                <a:latin typeface="Arial" charset="0"/>
              </a:rPr>
              <a:t>•	A consistent estimator may be biased for </a:t>
            </a:r>
            <a:r>
              <a:rPr lang="en-GB" sz="1800" b="1" dirty="0">
                <a:latin typeface="Arial" charset="0"/>
              </a:rPr>
              <a:t>finite </a:t>
            </a:r>
            <a:r>
              <a:rPr lang="en-GB" sz="1800" b="1" dirty="0" smtClean="0">
                <a:latin typeface="Arial" charset="0"/>
              </a:rPr>
              <a:t>samples.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691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6</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sp>
        <p:nvSpPr>
          <p:cNvPr id="2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75000"/>
              </a:spcBef>
            </a:pPr>
            <a:r>
              <a:rPr lang="en-GB" sz="1500" b="1" dirty="0" smtClean="0"/>
              <a:t>Second</a:t>
            </a:r>
            <a:r>
              <a:rPr lang="en-GB" sz="1500" b="1" dirty="0"/>
              <a:t>, we are usually also interested in variances.  If a consistent estimator has a larger variance than an inconsistent one, the latter might be preferable if judged by the mean square error or similar criterion that allows a trade-off between bias and variance.</a:t>
            </a:r>
          </a:p>
          <a:p>
            <a:pPr>
              <a:spcBef>
                <a:spcPct val="75000"/>
              </a:spcBef>
            </a:pPr>
            <a:endParaRPr lang="en-GB" sz="1500" b="1" dirty="0"/>
          </a:p>
        </p:txBody>
      </p:sp>
      <p:sp>
        <p:nvSpPr>
          <p:cNvPr id="14" name="Rectangle 13"/>
          <p:cNvSpPr>
            <a:spLocks noChangeArrowheads="1"/>
          </p:cNvSpPr>
          <p:nvPr/>
        </p:nvSpPr>
        <p:spPr bwMode="auto">
          <a:xfrm>
            <a:off x="0" y="3200401"/>
            <a:ext cx="9144000" cy="2276474"/>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1133999"/>
            <a:ext cx="9144000" cy="19806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9" name="Text Box 6"/>
          <p:cNvSpPr txBox="1">
            <a:spLocks noChangeArrowheads="1"/>
          </p:cNvSpPr>
          <p:nvPr/>
        </p:nvSpPr>
        <p:spPr bwMode="auto">
          <a:xfrm>
            <a:off x="971550" y="608015"/>
            <a:ext cx="4714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Why are we interested in consistency? </a:t>
            </a:r>
            <a:endParaRPr lang="en-GB" b="1" dirty="0">
              <a:latin typeface="Arial" charset="0"/>
            </a:endParaRPr>
          </a:p>
        </p:txBody>
      </p:sp>
      <p:sp>
        <p:nvSpPr>
          <p:cNvPr id="23" name="Text Box 6"/>
          <p:cNvSpPr txBox="1">
            <a:spLocks noChangeArrowheads="1"/>
          </p:cNvSpPr>
          <p:nvPr/>
        </p:nvSpPr>
        <p:spPr bwMode="auto">
          <a:xfrm>
            <a:off x="1191599" y="1198563"/>
            <a:ext cx="7180875" cy="1982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a:latin typeface="Arial" charset="0"/>
              </a:rPr>
              <a:t>I</a:t>
            </a:r>
            <a:r>
              <a:rPr lang="en-GB" sz="1800" b="1" dirty="0" smtClean="0">
                <a:latin typeface="Arial" charset="0"/>
              </a:rPr>
              <a:t>f no unbiased estimator exists, a consistent estimator may be preferred to an inconsistent one.</a:t>
            </a:r>
          </a:p>
          <a:p>
            <a:pPr marL="180975" indent="-180975">
              <a:spcBef>
                <a:spcPts val="300"/>
              </a:spcBef>
            </a:pPr>
            <a:r>
              <a:rPr lang="en-GB" sz="1800" b="1" dirty="0" smtClean="0">
                <a:latin typeface="Arial" charset="0"/>
              </a:rPr>
              <a:t>•	</a:t>
            </a:r>
            <a:r>
              <a:rPr lang="en-GB" sz="1800" b="1" dirty="0">
                <a:latin typeface="Arial" charset="0"/>
              </a:rPr>
              <a:t>I</a:t>
            </a:r>
            <a:r>
              <a:rPr lang="en-GB" sz="1800" b="1" dirty="0" smtClean="0">
                <a:latin typeface="Arial" charset="0"/>
              </a:rPr>
              <a:t>f the </a:t>
            </a:r>
            <a:r>
              <a:rPr lang="en-GB" sz="1800" b="1" dirty="0">
                <a:latin typeface="Arial" charset="0"/>
              </a:rPr>
              <a:t>estimator is consistent, </a:t>
            </a:r>
            <a:r>
              <a:rPr lang="en-GB" sz="1800" b="1" dirty="0" smtClean="0">
                <a:latin typeface="Arial" charset="0"/>
              </a:rPr>
              <a:t>it may have desirable </a:t>
            </a:r>
            <a:r>
              <a:rPr lang="en-GB" sz="1800" b="1" dirty="0">
                <a:latin typeface="Arial" charset="0"/>
              </a:rPr>
              <a:t>finite sample </a:t>
            </a:r>
            <a:r>
              <a:rPr lang="en-GB" sz="1800" b="1" dirty="0" smtClean="0">
                <a:latin typeface="Arial" charset="0"/>
              </a:rPr>
              <a:t>properties.</a:t>
            </a:r>
          </a:p>
          <a:p>
            <a:pPr marL="180975" indent="-180975">
              <a:spcBef>
                <a:spcPts val="300"/>
              </a:spcBef>
            </a:pPr>
            <a:r>
              <a:rPr lang="en-GB" sz="1800" b="1" dirty="0">
                <a:latin typeface="Arial" charset="0"/>
              </a:rPr>
              <a:t>•	I</a:t>
            </a:r>
            <a:r>
              <a:rPr lang="en-GB" sz="1800" b="1" dirty="0" smtClean="0">
                <a:latin typeface="Arial" charset="0"/>
              </a:rPr>
              <a:t>f </a:t>
            </a:r>
            <a:r>
              <a:rPr lang="en-GB" sz="1800" b="1" dirty="0">
                <a:latin typeface="Arial" charset="0"/>
              </a:rPr>
              <a:t>the estimator is inconsistent, we know that for finite samples it will definitely be </a:t>
            </a:r>
            <a:r>
              <a:rPr lang="en-GB" sz="1800" b="1" dirty="0" smtClean="0">
                <a:latin typeface="Arial" charset="0"/>
              </a:rPr>
              <a:t>biased.</a:t>
            </a:r>
            <a:endParaRPr lang="en-GB" sz="1800" b="1" dirty="0">
              <a:latin typeface="Arial" charset="0"/>
            </a:endParaRPr>
          </a:p>
          <a:p>
            <a:endParaRPr lang="en-GB" sz="1800" b="1" dirty="0">
              <a:latin typeface="Arial" charset="0"/>
            </a:endParaRPr>
          </a:p>
        </p:txBody>
      </p:sp>
      <p:sp>
        <p:nvSpPr>
          <p:cNvPr id="24" name="Text Box 6"/>
          <p:cNvSpPr txBox="1">
            <a:spLocks noChangeArrowheads="1"/>
          </p:cNvSpPr>
          <p:nvPr/>
        </p:nvSpPr>
        <p:spPr bwMode="auto">
          <a:xfrm>
            <a:off x="1191599" y="3265488"/>
            <a:ext cx="7180875" cy="4492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Reasons for caution</a:t>
            </a:r>
          </a:p>
        </p:txBody>
      </p:sp>
      <p:sp>
        <p:nvSpPr>
          <p:cNvPr id="25" name="Text Box 6"/>
          <p:cNvSpPr txBox="1">
            <a:spLocks noChangeArrowheads="1"/>
          </p:cNvSpPr>
          <p:nvPr/>
        </p:nvSpPr>
        <p:spPr bwMode="auto">
          <a:xfrm>
            <a:off x="1191599" y="3579813"/>
            <a:ext cx="7180875" cy="1897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marL="180975" indent="-180975"/>
            <a:r>
              <a:rPr lang="en-GB" sz="1800" b="1" dirty="0" smtClean="0">
                <a:latin typeface="Arial" charset="0"/>
              </a:rPr>
              <a:t>•	A consistent estimator may be biased for </a:t>
            </a:r>
            <a:r>
              <a:rPr lang="en-GB" sz="1800" b="1" dirty="0">
                <a:latin typeface="Arial" charset="0"/>
              </a:rPr>
              <a:t>finite </a:t>
            </a:r>
            <a:r>
              <a:rPr lang="en-GB" sz="1800" b="1" dirty="0" smtClean="0">
                <a:latin typeface="Arial" charset="0"/>
              </a:rPr>
              <a:t>samples.</a:t>
            </a:r>
          </a:p>
          <a:p>
            <a:pPr marL="180975" indent="-180975">
              <a:spcBef>
                <a:spcPts val="300"/>
              </a:spcBef>
            </a:pPr>
            <a:r>
              <a:rPr lang="en-GB" sz="1800" b="1" dirty="0">
                <a:latin typeface="Arial" charset="0"/>
              </a:rPr>
              <a:t>•</a:t>
            </a:r>
            <a:r>
              <a:rPr lang="en-GB" sz="1800" b="1" dirty="0">
                <a:latin typeface="Arial" pitchFamily="34" charset="0"/>
                <a:cs typeface="Arial" pitchFamily="34" charset="0"/>
              </a:rPr>
              <a:t>	A</a:t>
            </a:r>
            <a:r>
              <a:rPr lang="en-GB" sz="1800" b="1" dirty="0" smtClean="0">
                <a:latin typeface="Arial" pitchFamily="34" charset="0"/>
                <a:cs typeface="Arial" pitchFamily="34" charset="0"/>
              </a:rPr>
              <a:t> </a:t>
            </a:r>
            <a:r>
              <a:rPr lang="en-GB" sz="1800" b="1" dirty="0">
                <a:latin typeface="Arial" pitchFamily="34" charset="0"/>
                <a:cs typeface="Arial" pitchFamily="34" charset="0"/>
              </a:rPr>
              <a:t>consistent estimator </a:t>
            </a:r>
            <a:r>
              <a:rPr lang="en-GB" sz="1800" b="1" dirty="0" smtClean="0">
                <a:latin typeface="Arial" pitchFamily="34" charset="0"/>
                <a:cs typeface="Arial" pitchFamily="34" charset="0"/>
              </a:rPr>
              <a:t>may have </a:t>
            </a:r>
            <a:r>
              <a:rPr lang="en-GB" sz="1800" b="1" dirty="0">
                <a:latin typeface="Arial" pitchFamily="34" charset="0"/>
                <a:cs typeface="Arial" pitchFamily="34" charset="0"/>
              </a:rPr>
              <a:t>a larger variance than an inconsistent </a:t>
            </a:r>
            <a:r>
              <a:rPr lang="en-GB" sz="1800" b="1" dirty="0" smtClean="0">
                <a:latin typeface="Arial" pitchFamily="34" charset="0"/>
                <a:cs typeface="Arial" pitchFamily="34" charset="0"/>
              </a:rPr>
              <a:t>one and be inferior using </a:t>
            </a:r>
            <a:r>
              <a:rPr lang="en-GB" sz="1800" b="1" dirty="0">
                <a:latin typeface="Arial" pitchFamily="34" charset="0"/>
                <a:cs typeface="Arial" pitchFamily="34" charset="0"/>
              </a:rPr>
              <a:t>the mean square error or similar </a:t>
            </a:r>
            <a:r>
              <a:rPr lang="en-GB" sz="1800" b="1" dirty="0" smtClean="0">
                <a:latin typeface="Arial" pitchFamily="34" charset="0"/>
                <a:cs typeface="Arial" pitchFamily="34" charset="0"/>
              </a:rPr>
              <a:t>criterion.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noChangeArrowheads="1"/>
          </p:cNvSpPr>
          <p:nvPr/>
        </p:nvSpPr>
        <p:spPr bwMode="auto">
          <a:xfrm>
            <a:off x="0" y="3200401"/>
            <a:ext cx="9144000" cy="2276474"/>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10"/>
          <p:cNvSpPr>
            <a:spLocks noChangeArrowheads="1"/>
          </p:cNvSpPr>
          <p:nvPr/>
        </p:nvSpPr>
        <p:spPr bwMode="auto">
          <a:xfrm>
            <a:off x="0" y="1133999"/>
            <a:ext cx="9144000" cy="19806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691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7</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sp>
        <p:nvSpPr>
          <p:cNvPr id="2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75000"/>
              </a:spcBef>
            </a:pPr>
            <a:r>
              <a:rPr lang="en-GB" sz="1500" b="1" dirty="0" smtClean="0"/>
              <a:t>(We saw in a previous sequence that a consistent estimator might be preferable to an unbiased estimator, using this criterion.  The same is true of an inconsistent estimator.)</a:t>
            </a:r>
            <a:endParaRPr lang="en-GB" sz="1500" b="1" dirty="0"/>
          </a:p>
        </p:txBody>
      </p:sp>
      <p:sp>
        <p:nvSpPr>
          <p:cNvPr id="21" name="Rectangle 20"/>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22" name="Text Box 6"/>
          <p:cNvSpPr txBox="1">
            <a:spLocks noChangeArrowheads="1"/>
          </p:cNvSpPr>
          <p:nvPr/>
        </p:nvSpPr>
        <p:spPr bwMode="auto">
          <a:xfrm>
            <a:off x="971550" y="608015"/>
            <a:ext cx="4714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Why are we interested in consistency? </a:t>
            </a:r>
            <a:endParaRPr lang="en-GB" b="1" dirty="0">
              <a:latin typeface="Arial" charset="0"/>
            </a:endParaRPr>
          </a:p>
        </p:txBody>
      </p:sp>
      <p:sp>
        <p:nvSpPr>
          <p:cNvPr id="23" name="Text Box 6"/>
          <p:cNvSpPr txBox="1">
            <a:spLocks noChangeArrowheads="1"/>
          </p:cNvSpPr>
          <p:nvPr/>
        </p:nvSpPr>
        <p:spPr bwMode="auto">
          <a:xfrm>
            <a:off x="1191599" y="1198563"/>
            <a:ext cx="7180875" cy="1982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a:latin typeface="Arial" charset="0"/>
              </a:rPr>
              <a:t>I</a:t>
            </a:r>
            <a:r>
              <a:rPr lang="en-GB" sz="1800" b="1" dirty="0" smtClean="0">
                <a:latin typeface="Arial" charset="0"/>
              </a:rPr>
              <a:t>f no unbiased estimator exists, a consistent estimator may be preferred to an inconsistent one.</a:t>
            </a:r>
          </a:p>
          <a:p>
            <a:pPr marL="180975" indent="-180975">
              <a:spcBef>
                <a:spcPts val="300"/>
              </a:spcBef>
            </a:pPr>
            <a:r>
              <a:rPr lang="en-GB" sz="1800" b="1" dirty="0" smtClean="0">
                <a:latin typeface="Arial" charset="0"/>
              </a:rPr>
              <a:t>•	</a:t>
            </a:r>
            <a:r>
              <a:rPr lang="en-GB" sz="1800" b="1" dirty="0">
                <a:latin typeface="Arial" charset="0"/>
              </a:rPr>
              <a:t>I</a:t>
            </a:r>
            <a:r>
              <a:rPr lang="en-GB" sz="1800" b="1" dirty="0" smtClean="0">
                <a:latin typeface="Arial" charset="0"/>
              </a:rPr>
              <a:t>f the </a:t>
            </a:r>
            <a:r>
              <a:rPr lang="en-GB" sz="1800" b="1" dirty="0">
                <a:latin typeface="Arial" charset="0"/>
              </a:rPr>
              <a:t>estimator is consistent, </a:t>
            </a:r>
            <a:r>
              <a:rPr lang="en-GB" sz="1800" b="1" dirty="0" smtClean="0">
                <a:latin typeface="Arial" charset="0"/>
              </a:rPr>
              <a:t>it may have desirable </a:t>
            </a:r>
            <a:r>
              <a:rPr lang="en-GB" sz="1800" b="1" dirty="0">
                <a:latin typeface="Arial" charset="0"/>
              </a:rPr>
              <a:t>finite sample </a:t>
            </a:r>
            <a:r>
              <a:rPr lang="en-GB" sz="1800" b="1" dirty="0" smtClean="0">
                <a:latin typeface="Arial" charset="0"/>
              </a:rPr>
              <a:t>properties.</a:t>
            </a:r>
          </a:p>
          <a:p>
            <a:pPr marL="180975" indent="-180975">
              <a:spcBef>
                <a:spcPts val="300"/>
              </a:spcBef>
            </a:pPr>
            <a:r>
              <a:rPr lang="en-GB" sz="1800" b="1" dirty="0">
                <a:latin typeface="Arial" charset="0"/>
              </a:rPr>
              <a:t>•	I</a:t>
            </a:r>
            <a:r>
              <a:rPr lang="en-GB" sz="1800" b="1" dirty="0" smtClean="0">
                <a:latin typeface="Arial" charset="0"/>
              </a:rPr>
              <a:t>f </a:t>
            </a:r>
            <a:r>
              <a:rPr lang="en-GB" sz="1800" b="1" dirty="0">
                <a:latin typeface="Arial" charset="0"/>
              </a:rPr>
              <a:t>the estimator is inconsistent, we know that for finite samples it will definitely be </a:t>
            </a:r>
            <a:r>
              <a:rPr lang="en-GB" sz="1800" b="1" dirty="0" smtClean="0">
                <a:latin typeface="Arial" charset="0"/>
              </a:rPr>
              <a:t>biased.</a:t>
            </a:r>
            <a:endParaRPr lang="en-GB" sz="1800" b="1" dirty="0">
              <a:latin typeface="Arial" charset="0"/>
            </a:endParaRPr>
          </a:p>
          <a:p>
            <a:endParaRPr lang="en-GB" sz="1800" b="1" dirty="0">
              <a:latin typeface="Arial" charset="0"/>
            </a:endParaRPr>
          </a:p>
        </p:txBody>
      </p:sp>
      <p:sp>
        <p:nvSpPr>
          <p:cNvPr id="24" name="Text Box 6"/>
          <p:cNvSpPr txBox="1">
            <a:spLocks noChangeArrowheads="1"/>
          </p:cNvSpPr>
          <p:nvPr/>
        </p:nvSpPr>
        <p:spPr bwMode="auto">
          <a:xfrm>
            <a:off x="1191599" y="3265488"/>
            <a:ext cx="7180875" cy="4492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Reasons for caution</a:t>
            </a:r>
          </a:p>
        </p:txBody>
      </p:sp>
      <p:sp>
        <p:nvSpPr>
          <p:cNvPr id="14" name="Text Box 6"/>
          <p:cNvSpPr txBox="1">
            <a:spLocks noChangeArrowheads="1"/>
          </p:cNvSpPr>
          <p:nvPr/>
        </p:nvSpPr>
        <p:spPr bwMode="auto">
          <a:xfrm>
            <a:off x="1191599" y="3579813"/>
            <a:ext cx="7180875" cy="1897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marL="180975" indent="-180975"/>
            <a:r>
              <a:rPr lang="en-GB" sz="1800" b="1" dirty="0" smtClean="0">
                <a:latin typeface="Arial" charset="0"/>
              </a:rPr>
              <a:t>•	A consistent estimator may be biased for </a:t>
            </a:r>
            <a:r>
              <a:rPr lang="en-GB" sz="1800" b="1" dirty="0">
                <a:latin typeface="Arial" charset="0"/>
              </a:rPr>
              <a:t>finite </a:t>
            </a:r>
            <a:r>
              <a:rPr lang="en-GB" sz="1800" b="1" dirty="0" smtClean="0">
                <a:latin typeface="Arial" charset="0"/>
              </a:rPr>
              <a:t>samples.</a:t>
            </a:r>
          </a:p>
          <a:p>
            <a:pPr marL="180975" indent="-180975">
              <a:spcBef>
                <a:spcPts val="300"/>
              </a:spcBef>
            </a:pPr>
            <a:r>
              <a:rPr lang="en-GB" sz="1800" b="1" dirty="0">
                <a:latin typeface="Arial" charset="0"/>
              </a:rPr>
              <a:t>•</a:t>
            </a:r>
            <a:r>
              <a:rPr lang="en-GB" sz="1800" b="1" dirty="0">
                <a:latin typeface="Arial" pitchFamily="34" charset="0"/>
                <a:cs typeface="Arial" pitchFamily="34" charset="0"/>
              </a:rPr>
              <a:t>	A</a:t>
            </a:r>
            <a:r>
              <a:rPr lang="en-GB" sz="1800" b="1" dirty="0" smtClean="0">
                <a:latin typeface="Arial" pitchFamily="34" charset="0"/>
                <a:cs typeface="Arial" pitchFamily="34" charset="0"/>
              </a:rPr>
              <a:t> </a:t>
            </a:r>
            <a:r>
              <a:rPr lang="en-GB" sz="1800" b="1" dirty="0">
                <a:latin typeface="Arial" pitchFamily="34" charset="0"/>
                <a:cs typeface="Arial" pitchFamily="34" charset="0"/>
              </a:rPr>
              <a:t>consistent estimator </a:t>
            </a:r>
            <a:r>
              <a:rPr lang="en-GB" sz="1800" b="1" dirty="0" smtClean="0">
                <a:latin typeface="Arial" pitchFamily="34" charset="0"/>
                <a:cs typeface="Arial" pitchFamily="34" charset="0"/>
              </a:rPr>
              <a:t>may have </a:t>
            </a:r>
            <a:r>
              <a:rPr lang="en-GB" sz="1800" b="1" dirty="0">
                <a:latin typeface="Arial" pitchFamily="34" charset="0"/>
                <a:cs typeface="Arial" pitchFamily="34" charset="0"/>
              </a:rPr>
              <a:t>a larger variance than an inconsistent </a:t>
            </a:r>
            <a:r>
              <a:rPr lang="en-GB" sz="1800" b="1" dirty="0" smtClean="0">
                <a:latin typeface="Arial" pitchFamily="34" charset="0"/>
                <a:cs typeface="Arial" pitchFamily="34" charset="0"/>
              </a:rPr>
              <a:t>one and be inferior using </a:t>
            </a:r>
            <a:r>
              <a:rPr lang="en-GB" sz="1800" b="1" dirty="0">
                <a:latin typeface="Arial" pitchFamily="34" charset="0"/>
                <a:cs typeface="Arial" pitchFamily="34" charset="0"/>
              </a:rPr>
              <a:t>the mean square error or similar </a:t>
            </a:r>
            <a:r>
              <a:rPr lang="en-GB" sz="1800" b="1" dirty="0" smtClean="0">
                <a:latin typeface="Arial" pitchFamily="34" charset="0"/>
                <a:cs typeface="Arial" pitchFamily="34" charset="0"/>
              </a:rPr>
              <a:t>criterion.</a:t>
            </a:r>
          </a:p>
          <a:p>
            <a:pPr marL="180975" indent="-180975">
              <a:spcBef>
                <a:spcPts val="300"/>
              </a:spcBef>
            </a:pPr>
            <a:r>
              <a:rPr lang="en-GB" sz="1800" b="1" dirty="0">
                <a:latin typeface="Arial" charset="0"/>
              </a:rPr>
              <a:t>•</a:t>
            </a:r>
            <a:r>
              <a:rPr lang="en-GB" sz="1800" b="1" dirty="0">
                <a:latin typeface="Arial" pitchFamily="34" charset="0"/>
                <a:cs typeface="Arial" pitchFamily="34" charset="0"/>
              </a:rPr>
              <a:t>	A</a:t>
            </a:r>
            <a:r>
              <a:rPr lang="en-GB" sz="1800" b="1" dirty="0" smtClean="0">
                <a:latin typeface="Arial" pitchFamily="34" charset="0"/>
                <a:cs typeface="Arial" pitchFamily="34" charset="0"/>
              </a:rPr>
              <a:t>n inconsistent estimator could even be preferable to an unbiased one.</a:t>
            </a:r>
            <a:endParaRPr lang="en-GB" sz="1800" b="1" dirty="0">
              <a:latin typeface="Arial" pitchFamily="34" charset="0"/>
              <a:cs typeface="Arial" pitchFamily="34" charset="0"/>
            </a:endParaRPr>
          </a:p>
        </p:txBody>
      </p:sp>
    </p:spTree>
    <p:extLst>
      <p:ext uri="{BB962C8B-B14F-4D97-AF65-F5344CB8AC3E}">
        <p14:creationId xmlns:p14="http://schemas.microsoft.com/office/powerpoint/2010/main" val="28676572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79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8</a:t>
            </a:r>
            <a:endParaRPr lang="en-US" sz="1000" dirty="0">
              <a:solidFill>
                <a:srgbClr val="3366FF"/>
              </a:solidFill>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 ASYMPTOTIC PROPERTIES OF ESTIMATORS: THE USE OF SIMULATION</a:t>
            </a:r>
            <a:endParaRPr lang="en-GB" sz="1800" b="1" dirty="0"/>
          </a:p>
        </p:txBody>
      </p:sp>
      <p:sp>
        <p:nvSpPr>
          <p:cNvPr id="1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75000"/>
              </a:spcBef>
            </a:pPr>
            <a:r>
              <a:rPr lang="en-GB" sz="1500" b="1" dirty="0" smtClean="0"/>
              <a:t>How </a:t>
            </a:r>
            <a:r>
              <a:rPr lang="en-GB" sz="1500" b="1" dirty="0"/>
              <a:t>can you resolve these issues?  Mathematically they are intractable, otherwise we would not have resorted to large sample analysis in the first place.</a:t>
            </a:r>
          </a:p>
          <a:p>
            <a:pPr>
              <a:spcBef>
                <a:spcPct val="75000"/>
              </a:spcBef>
            </a:pPr>
            <a:endParaRPr lang="en-GB" sz="1500" b="1" dirty="0"/>
          </a:p>
        </p:txBody>
      </p:sp>
      <p:sp>
        <p:nvSpPr>
          <p:cNvPr id="11" name="Rectangle 10"/>
          <p:cNvSpPr>
            <a:spLocks noChangeArrowheads="1"/>
          </p:cNvSpPr>
          <p:nvPr/>
        </p:nvSpPr>
        <p:spPr bwMode="auto">
          <a:xfrm>
            <a:off x="0" y="574675"/>
            <a:ext cx="9144000" cy="468000"/>
          </a:xfrm>
          <a:prstGeom prst="rect">
            <a:avLst/>
          </a:prstGeom>
          <a:solidFill>
            <a:srgbClr val="F5F5F5"/>
          </a:solidFill>
          <a:ln>
            <a:noFill/>
          </a:ln>
          <a:effectLst>
            <a:innerShdw blurRad="114300">
              <a:prstClr val="black"/>
            </a:innerShdw>
          </a:effectLst>
        </p:spPr>
        <p:txBody>
          <a:bodyPr wrap="none" anchor="ctr"/>
          <a:lstStyle/>
          <a:p>
            <a:pPr>
              <a:defRPr/>
            </a:pPr>
            <a:endParaRPr lang="en-GB"/>
          </a:p>
        </p:txBody>
      </p:sp>
      <p:sp>
        <p:nvSpPr>
          <p:cNvPr id="12" name="Text Box 6"/>
          <p:cNvSpPr txBox="1">
            <a:spLocks noChangeArrowheads="1"/>
          </p:cNvSpPr>
          <p:nvPr/>
        </p:nvSpPr>
        <p:spPr bwMode="auto">
          <a:xfrm>
            <a:off x="971550" y="608015"/>
            <a:ext cx="4714875" cy="42068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Simulation </a:t>
            </a:r>
            <a:endParaRPr lang="en-GB" b="1" dirty="0">
              <a:latin typeface="Arial" charset="0"/>
            </a:endParaRPr>
          </a:p>
        </p:txBody>
      </p:sp>
      <p:sp>
        <p:nvSpPr>
          <p:cNvPr id="13" name="Rectangle 12"/>
          <p:cNvSpPr>
            <a:spLocks noChangeArrowheads="1"/>
          </p:cNvSpPr>
          <p:nvPr/>
        </p:nvSpPr>
        <p:spPr bwMode="auto">
          <a:xfrm>
            <a:off x="0" y="1134000"/>
            <a:ext cx="9144000" cy="9519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Text Box 6"/>
          <p:cNvSpPr txBox="1">
            <a:spLocks noChangeArrowheads="1"/>
          </p:cNvSpPr>
          <p:nvPr/>
        </p:nvSpPr>
        <p:spPr bwMode="auto">
          <a:xfrm>
            <a:off x="1191599" y="1198800"/>
            <a:ext cx="7180875"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800" b="1" dirty="0" smtClean="0">
                <a:latin typeface="Arial" charset="0"/>
              </a:rPr>
              <a:t>These issues cannot be resolved using mathematical analysis</a:t>
            </a:r>
            <a:endParaRPr lang="en-GB" sz="1800" b="1" dirty="0">
              <a:latin typeface="Arial"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949F9C1-BF4F-49C4-8E87-B14528174763}"/>
</file>

<file path=customXml/itemProps2.xml><?xml version="1.0" encoding="utf-8"?>
<ds:datastoreItem xmlns:ds="http://schemas.openxmlformats.org/officeDocument/2006/customXml" ds:itemID="{DAABCBA3-39D0-4A23-B1E9-66DE55ADD5F5}"/>
</file>

<file path=customXml/itemProps3.xml><?xml version="1.0" encoding="utf-8"?>
<ds:datastoreItem xmlns:ds="http://schemas.openxmlformats.org/officeDocument/2006/customXml" ds:itemID="{E5D3BA01-A542-43E3-A6EE-BB67A5979422}"/>
</file>

<file path=docProps/app.xml><?xml version="1.0" encoding="utf-8"?>
<Properties xmlns="http://schemas.openxmlformats.org/officeDocument/2006/extended-properties" xmlns:vt="http://schemas.openxmlformats.org/officeDocument/2006/docPropsVTypes">
  <TotalTime>3104</TotalTime>
  <Words>1367</Words>
  <Application>Microsoft Office PowerPoint</Application>
  <PresentationFormat>On-screen Show (4:3)</PresentationFormat>
  <Paragraphs>179</Paragraphs>
  <Slides>22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4"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99</cp:revision>
  <dcterms:created xsi:type="dcterms:W3CDTF">1998-05-09T13:24:56Z</dcterms:created>
  <dcterms:modified xsi:type="dcterms:W3CDTF">2016-04-21T12:31:00Z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