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36" r:id="rId2"/>
    <p:sldId id="32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  <p:sldId id="324" r:id="rId14"/>
    <p:sldId id="323" r:id="rId15"/>
    <p:sldId id="322" r:id="rId16"/>
    <p:sldId id="284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4D99"/>
    <a:srgbClr val="DDEEFF"/>
    <a:srgbClr val="FBFCFF"/>
    <a:srgbClr val="0066CC"/>
    <a:srgbClr val="0099CC"/>
    <a:srgbClr val="3366FF"/>
    <a:srgbClr val="FFFF00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1" autoAdjust="0"/>
    <p:restoredTop sz="98046" autoAdjust="0"/>
  </p:normalViewPr>
  <p:slideViewPr>
    <p:cSldViewPr snapToGrid="0" showGuides="1">
      <p:cViewPr>
        <p:scale>
          <a:sx n="100" d="100"/>
          <a:sy n="100" d="100"/>
        </p:scale>
        <p:origin x="-2070" y="-41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E00F4-02C1-4501-8092-B819300DE9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58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26DFDD-BB29-4EEE-A74D-D6BBA7A024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92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DC195-974B-45B3-A429-21A717A13E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78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C9823B-9525-49B3-B9F0-32F1CDC134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296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DC8C57-8885-4B2D-ADCA-BE41E54FBA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89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06CD2-4784-41F8-8FAB-83A48DA7A3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DD74D-C437-4126-8555-70F98045BE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05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EEE5D-4049-45F6-BA56-E9D6F47F0F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194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DC6F7E-FFB2-408B-9EBA-BF0BFD72D8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870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7D1ABA-1D0F-4648-A9A9-E183618018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803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E8AE5-A9BF-488F-A69F-E92B9E0E31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158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53175346-B84C-4E84-973F-18649B9A1DA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  <a:endParaRPr lang="en-GB" altLang="en-US" sz="1800" dirty="0" smtClean="0">
              <a:solidFill>
                <a:srgbClr val="04296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2707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 bwMode="auto">
          <a:xfrm>
            <a:off x="6096000" y="1282700"/>
            <a:ext cx="205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38000" y="1324800"/>
            <a:ext cx="1965600" cy="4104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1905000" y="3670300"/>
            <a:ext cx="277813" cy="2778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2474913" y="3259138"/>
            <a:ext cx="277812" cy="2778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3043238" y="2846388"/>
            <a:ext cx="277812" cy="2778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3622675" y="2424113"/>
            <a:ext cx="277813" cy="2778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6324600" y="2611438"/>
            <a:ext cx="838200" cy="2778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3	4	5	6	7	8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	8	9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5	6	7	8	9	10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6	7	8	9	10	11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7	8	9	10	11	12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5943600" y="1282700"/>
            <a:ext cx="2286000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	f	p</a:t>
            </a:r>
            <a:r>
              <a:rPr lang="en-US" b="1" dirty="0">
                <a:solidFill>
                  <a:srgbClr val="000000"/>
                </a:solidFill>
              </a:rPr>
              <a:t>  </a:t>
            </a:r>
            <a:endParaRPr lang="en-US" sz="1800" b="1" dirty="0">
              <a:solidFill>
                <a:srgbClr val="000000"/>
              </a:solidFill>
            </a:endParaRPr>
          </a:p>
          <a:p>
            <a:pPr>
              <a:spcBef>
                <a:spcPct val="35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1	1/36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6	6/36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11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12	1	1/36</a:t>
            </a: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For example, there are four outcomes which make </a:t>
            </a:r>
            <a:r>
              <a:rPr lang="en-GB" sz="1500" b="1" i="1">
                <a:solidFill>
                  <a:schemeClr val="tx1"/>
                </a:solidFill>
              </a:rPr>
              <a:t>X</a:t>
            </a:r>
            <a:r>
              <a:rPr lang="en-GB" sz="1500" b="1">
                <a:solidFill>
                  <a:schemeClr val="tx1"/>
                </a:solidFill>
              </a:rPr>
              <a:t> equal to 5.</a:t>
            </a: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6094800" y="1735200"/>
            <a:ext cx="20520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6696075" y="1773301"/>
            <a:ext cx="419100" cy="827024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6696075" y="2916300"/>
            <a:ext cx="419100" cy="1923975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7299325" y="1801876"/>
            <a:ext cx="730250" cy="3038400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7553325" y="1344676"/>
            <a:ext cx="419100" cy="360299"/>
          </a:xfrm>
          <a:prstGeom prst="rect">
            <a:avLst/>
          </a:prstGeom>
          <a:solidFill>
            <a:srgbClr val="DDEEFF"/>
          </a:solidFill>
          <a:ln>
            <a:noFill/>
          </a:ln>
          <a:effectLst/>
        </p:spPr>
        <p:txBody>
          <a:bodyPr wrap="none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80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6096000" y="1282700"/>
            <a:ext cx="205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3	4	5	6	7	8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	8	9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5	6	7	8	9	10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6	7	8	9	10	11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7	8	9	10	11	12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38000" y="1324800"/>
            <a:ext cx="1965600" cy="4104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6094800" y="1735200"/>
            <a:ext cx="20520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Similarly you can work out the frequencies for all the other values of </a:t>
            </a:r>
            <a:r>
              <a:rPr lang="en-GB" sz="1500" b="1" i="1">
                <a:solidFill>
                  <a:schemeClr val="tx1"/>
                </a:solidFill>
              </a:rPr>
              <a:t>X</a:t>
            </a:r>
            <a:r>
              <a:rPr lang="en-GB" sz="1500" b="1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6775449" y="1735200"/>
            <a:ext cx="468000" cy="317519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5943600" y="1282700"/>
            <a:ext cx="2286000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	f	p</a:t>
            </a:r>
            <a:r>
              <a:rPr lang="en-US" b="1" dirty="0">
                <a:solidFill>
                  <a:srgbClr val="000000"/>
                </a:solidFill>
              </a:rPr>
              <a:t>  </a:t>
            </a:r>
            <a:endParaRPr lang="en-US" sz="1800" b="1" dirty="0">
              <a:solidFill>
                <a:srgbClr val="000000"/>
              </a:solidFill>
            </a:endParaRPr>
          </a:p>
          <a:p>
            <a:pPr>
              <a:spcBef>
                <a:spcPct val="35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1	1/36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6	6/36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11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12	1	1/36</a:t>
            </a: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7299325" y="1801876"/>
            <a:ext cx="730250" cy="3038400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7553325" y="1344676"/>
            <a:ext cx="419100" cy="360299"/>
          </a:xfrm>
          <a:prstGeom prst="rect">
            <a:avLst/>
          </a:prstGeom>
          <a:solidFill>
            <a:srgbClr val="DDEEFF"/>
          </a:solidFill>
          <a:ln>
            <a:noFill/>
          </a:ln>
          <a:effectLst/>
        </p:spPr>
        <p:txBody>
          <a:bodyPr wrap="none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584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6096000" y="1282700"/>
            <a:ext cx="205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3	4	5	6	7	8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	8	9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5	6	7	8	9	10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6	7	8	9	10	11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7	8	9	10	11	12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38000" y="1324800"/>
            <a:ext cx="1965600" cy="4104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5943600" y="1282700"/>
            <a:ext cx="2286000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23875" algn="r"/>
                <a:tab pos="1023938" algn="r"/>
                <a:tab pos="1704975" algn="r"/>
                <a:tab pos="2976563" algn="r"/>
                <a:tab pos="3548063" algn="r"/>
                <a:tab pos="4119563" algn="r"/>
              </a:tabLst>
            </a:pPr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	f	p</a:t>
            </a:r>
            <a:r>
              <a:rPr lang="en-US" b="1" dirty="0">
                <a:solidFill>
                  <a:srgbClr val="000000"/>
                </a:solidFill>
              </a:rPr>
              <a:t>  </a:t>
            </a:r>
            <a:endParaRPr lang="en-US" sz="1800" b="1" dirty="0">
              <a:solidFill>
                <a:srgbClr val="000000"/>
              </a:solidFill>
            </a:endParaRPr>
          </a:p>
          <a:p>
            <a:pPr>
              <a:spcBef>
                <a:spcPct val="35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1	1/36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6	6/36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11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12	1	1/36</a:t>
            </a: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6094800" y="1735200"/>
            <a:ext cx="20520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7270750" y="1801876"/>
            <a:ext cx="730250" cy="3038400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Finally we will derive the probability of obtaining each value of </a:t>
            </a:r>
            <a:r>
              <a:rPr lang="en-GB" sz="1500" b="1" i="1">
                <a:solidFill>
                  <a:schemeClr val="tx1"/>
                </a:solidFill>
              </a:rPr>
              <a:t>X</a:t>
            </a:r>
            <a:r>
              <a:rPr lang="en-GB" sz="1500" b="1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6402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 bwMode="auto">
          <a:xfrm>
            <a:off x="6096000" y="1282700"/>
            <a:ext cx="205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3	4	5	6	7	8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	8	9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5	6	7	8	9	10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6	7	8	9	10	11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7	8	9	10	11	12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38000" y="1324800"/>
            <a:ext cx="1965600" cy="4104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5943600" y="1282700"/>
            <a:ext cx="2286000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23875" algn="r"/>
                <a:tab pos="1023938" algn="r"/>
                <a:tab pos="1704975" algn="r"/>
                <a:tab pos="2976563" algn="r"/>
                <a:tab pos="3548063" algn="r"/>
                <a:tab pos="4119563" algn="r"/>
              </a:tabLst>
            </a:pPr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	f	p</a:t>
            </a:r>
            <a:r>
              <a:rPr lang="en-US" b="1" dirty="0">
                <a:solidFill>
                  <a:srgbClr val="000000"/>
                </a:solidFill>
              </a:rPr>
              <a:t>  </a:t>
            </a:r>
            <a:endParaRPr lang="en-US" sz="1800" b="1" dirty="0">
              <a:solidFill>
                <a:srgbClr val="000000"/>
              </a:solidFill>
            </a:endParaRPr>
          </a:p>
          <a:p>
            <a:pPr>
              <a:spcBef>
                <a:spcPct val="35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1	1/36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6	6/36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11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12	1	1/36</a:t>
            </a: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6094800" y="1735200"/>
            <a:ext cx="20520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7270750" y="1801876"/>
            <a:ext cx="730250" cy="3038400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If there is 1/6 probability of obtaining each number on the red die, and the same on the green die, each outcome in the table will occur with 1/36 probability.</a:t>
            </a:r>
          </a:p>
        </p:txBody>
      </p:sp>
    </p:spTree>
    <p:extLst>
      <p:ext uri="{BB962C8B-B14F-4D97-AF65-F5344CB8AC3E}">
        <p14:creationId xmlns:p14="http://schemas.microsoft.com/office/powerpoint/2010/main" val="295652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6096000" y="1282700"/>
            <a:ext cx="205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7270750" y="1735200"/>
            <a:ext cx="730250" cy="317519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33129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Hence to obtain the probabilities associated with the different values of </a:t>
            </a:r>
            <a:r>
              <a:rPr lang="en-GB" sz="1500" b="1" i="1">
                <a:solidFill>
                  <a:schemeClr val="tx1"/>
                </a:solidFill>
              </a:rPr>
              <a:t>X</a:t>
            </a:r>
            <a:r>
              <a:rPr lang="en-GB" sz="1500" b="1">
                <a:solidFill>
                  <a:schemeClr val="tx1"/>
                </a:solidFill>
              </a:rPr>
              <a:t>, we divide the frequencies by 36.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3	4	5	6	7	8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	8	9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5	6	7	8	9	10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6	7	8	9	10	11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7	8	9	10	11	12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38000" y="1324800"/>
            <a:ext cx="1965600" cy="4104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5943600" y="1282700"/>
            <a:ext cx="2286000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tabLst>
                <a:tab pos="523875" algn="r"/>
                <a:tab pos="1023938" algn="r"/>
                <a:tab pos="1704975" algn="r"/>
                <a:tab pos="2976563" algn="r"/>
                <a:tab pos="3548063" algn="r"/>
                <a:tab pos="4119563" algn="r"/>
              </a:tabLst>
            </a:pPr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	</a:t>
            </a:r>
            <a:r>
              <a:rPr lang="en-US" sz="1800" b="1" i="1" dirty="0" smtClean="0">
                <a:solidFill>
                  <a:srgbClr val="000000"/>
                </a:solidFill>
                <a:latin typeface="Arial" charset="0"/>
              </a:rPr>
              <a:t>f	p</a:t>
            </a:r>
            <a:r>
              <a:rPr lang="en-US" b="1" dirty="0" smtClean="0">
                <a:solidFill>
                  <a:srgbClr val="000000"/>
                </a:solidFill>
              </a:rPr>
              <a:t>  </a:t>
            </a:r>
            <a:endParaRPr lang="en-US" sz="1800" b="1" dirty="0">
              <a:solidFill>
                <a:srgbClr val="000000"/>
              </a:solidFill>
            </a:endParaRPr>
          </a:p>
          <a:p>
            <a:pPr>
              <a:spcBef>
                <a:spcPct val="35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1	1/36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6	6/36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11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12	1	1/36</a:t>
            </a: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6094800" y="1735200"/>
            <a:ext cx="20520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4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 bwMode="auto">
          <a:xfrm>
            <a:off x="495300" y="781049"/>
            <a:ext cx="8296275" cy="46137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6437" name="Text Box 5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146440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The distribution is shown graphically.  in this example it is symmetrical, highest for </a:t>
            </a:r>
            <a:r>
              <a:rPr lang="en-GB" sz="1500" b="1" i="1">
                <a:solidFill>
                  <a:schemeClr val="tx1"/>
                </a:solidFill>
              </a:rPr>
              <a:t>X</a:t>
            </a:r>
            <a:r>
              <a:rPr lang="en-GB" sz="1500" b="1">
                <a:solidFill>
                  <a:schemeClr val="tx1"/>
                </a:solidFill>
              </a:rPr>
              <a:t> equal to 7 and declining on either side.</a:t>
            </a:r>
          </a:p>
        </p:txBody>
      </p:sp>
      <p:sp>
        <p:nvSpPr>
          <p:cNvPr id="146492" name="Line 60"/>
          <p:cNvSpPr>
            <a:spLocks noChangeAspect="1" noChangeShapeType="1"/>
          </p:cNvSpPr>
          <p:nvPr/>
        </p:nvSpPr>
        <p:spPr bwMode="auto">
          <a:xfrm>
            <a:off x="1477963" y="4741863"/>
            <a:ext cx="64103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493" name="Line 61"/>
          <p:cNvSpPr>
            <a:spLocks noChangeAspect="1" noChangeShapeType="1"/>
          </p:cNvSpPr>
          <p:nvPr/>
        </p:nvSpPr>
        <p:spPr bwMode="auto">
          <a:xfrm>
            <a:off x="1476375" y="1446213"/>
            <a:ext cx="0" cy="32908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494" name="Rectangle 62"/>
          <p:cNvSpPr>
            <a:spLocks noChangeAspect="1" noChangeArrowheads="1"/>
          </p:cNvSpPr>
          <p:nvPr/>
        </p:nvSpPr>
        <p:spPr bwMode="auto">
          <a:xfrm>
            <a:off x="4495800" y="1722438"/>
            <a:ext cx="330200" cy="2633662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495" name="Text Box 63"/>
          <p:cNvSpPr txBox="1">
            <a:spLocks noChangeAspect="1" noChangeArrowheads="1"/>
          </p:cNvSpPr>
          <p:nvPr/>
        </p:nvSpPr>
        <p:spPr bwMode="auto">
          <a:xfrm>
            <a:off x="4549775" y="3784600"/>
            <a:ext cx="457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>
                <a:solidFill>
                  <a:schemeClr val="tx1"/>
                </a:solidFill>
              </a:rPr>
              <a:t> </a:t>
            </a:r>
            <a:r>
              <a:rPr lang="en-US" sz="1500" b="1">
                <a:solidFill>
                  <a:schemeClr val="tx1"/>
                </a:solidFill>
              </a:rPr>
              <a:t>6</a:t>
            </a:r>
          </a:p>
          <a:p>
            <a:pPr>
              <a:lnSpc>
                <a:spcPct val="0"/>
              </a:lnSpc>
            </a:pPr>
            <a:r>
              <a:rPr lang="en-US" sz="1500" b="1">
                <a:solidFill>
                  <a:schemeClr val="tx1"/>
                </a:solidFill>
              </a:rPr>
              <a:t>__</a:t>
            </a:r>
          </a:p>
          <a:p>
            <a:pPr>
              <a:spcBef>
                <a:spcPct val="20000"/>
              </a:spcBef>
            </a:pPr>
            <a:r>
              <a:rPr lang="en-US" sz="1500" b="1">
                <a:solidFill>
                  <a:schemeClr val="tx1"/>
                </a:solidFill>
              </a:rPr>
              <a:t>36</a:t>
            </a:r>
          </a:p>
        </p:txBody>
      </p:sp>
      <p:sp>
        <p:nvSpPr>
          <p:cNvPr id="146496" name="Rectangle 64"/>
          <p:cNvSpPr>
            <a:spLocks noChangeAspect="1" noChangeArrowheads="1"/>
          </p:cNvSpPr>
          <p:nvPr/>
        </p:nvSpPr>
        <p:spPr bwMode="auto">
          <a:xfrm>
            <a:off x="2300288" y="3916363"/>
            <a:ext cx="330200" cy="438150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497" name="Rectangle 65"/>
          <p:cNvSpPr>
            <a:spLocks noChangeAspect="1" noChangeArrowheads="1"/>
          </p:cNvSpPr>
          <p:nvPr/>
        </p:nvSpPr>
        <p:spPr bwMode="auto">
          <a:xfrm>
            <a:off x="2738438" y="3478213"/>
            <a:ext cx="330200" cy="877887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498" name="Rectangle 66"/>
          <p:cNvSpPr>
            <a:spLocks noChangeAspect="1" noChangeArrowheads="1"/>
          </p:cNvSpPr>
          <p:nvPr/>
        </p:nvSpPr>
        <p:spPr bwMode="auto">
          <a:xfrm>
            <a:off x="3178175" y="3036888"/>
            <a:ext cx="330200" cy="131762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499" name="Rectangle 67"/>
          <p:cNvSpPr>
            <a:spLocks noChangeAspect="1" noChangeArrowheads="1"/>
          </p:cNvSpPr>
          <p:nvPr/>
        </p:nvSpPr>
        <p:spPr bwMode="auto">
          <a:xfrm>
            <a:off x="4059238" y="2160588"/>
            <a:ext cx="330200" cy="2195512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00" name="Rectangle 68"/>
          <p:cNvSpPr>
            <a:spLocks noChangeAspect="1" noChangeArrowheads="1"/>
          </p:cNvSpPr>
          <p:nvPr/>
        </p:nvSpPr>
        <p:spPr bwMode="auto">
          <a:xfrm>
            <a:off x="3616325" y="2598738"/>
            <a:ext cx="330200" cy="175577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01" name="Text Box 69"/>
          <p:cNvSpPr txBox="1">
            <a:spLocks noChangeAspect="1" noChangeArrowheads="1"/>
          </p:cNvSpPr>
          <p:nvPr/>
        </p:nvSpPr>
        <p:spPr bwMode="auto">
          <a:xfrm>
            <a:off x="4110038" y="3784600"/>
            <a:ext cx="45878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>
                <a:solidFill>
                  <a:schemeClr val="tx1"/>
                </a:solidFill>
              </a:rPr>
              <a:t> </a:t>
            </a:r>
            <a:r>
              <a:rPr lang="en-US" sz="1500" b="1">
                <a:solidFill>
                  <a:schemeClr val="tx1"/>
                </a:solidFill>
              </a:rPr>
              <a:t>5</a:t>
            </a:r>
          </a:p>
          <a:p>
            <a:pPr>
              <a:lnSpc>
                <a:spcPct val="0"/>
              </a:lnSpc>
            </a:pPr>
            <a:r>
              <a:rPr lang="en-US" sz="1500" b="1">
                <a:solidFill>
                  <a:schemeClr val="tx1"/>
                </a:solidFill>
              </a:rPr>
              <a:t>__</a:t>
            </a:r>
          </a:p>
          <a:p>
            <a:pPr>
              <a:spcBef>
                <a:spcPct val="20000"/>
              </a:spcBef>
            </a:pPr>
            <a:r>
              <a:rPr lang="en-US" sz="1500" b="1">
                <a:solidFill>
                  <a:schemeClr val="tx1"/>
                </a:solidFill>
              </a:rPr>
              <a:t>36</a:t>
            </a:r>
          </a:p>
        </p:txBody>
      </p:sp>
      <p:sp>
        <p:nvSpPr>
          <p:cNvPr id="146502" name="Text Box 70"/>
          <p:cNvSpPr txBox="1">
            <a:spLocks noChangeAspect="1" noChangeArrowheads="1"/>
          </p:cNvSpPr>
          <p:nvPr/>
        </p:nvSpPr>
        <p:spPr bwMode="auto">
          <a:xfrm>
            <a:off x="3673475" y="3784600"/>
            <a:ext cx="45878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>
                <a:solidFill>
                  <a:schemeClr val="tx1"/>
                </a:solidFill>
              </a:rPr>
              <a:t> </a:t>
            </a:r>
            <a:r>
              <a:rPr lang="en-US" sz="1500" b="1">
                <a:solidFill>
                  <a:schemeClr val="tx1"/>
                </a:solidFill>
              </a:rPr>
              <a:t>4</a:t>
            </a:r>
          </a:p>
          <a:p>
            <a:pPr>
              <a:lnSpc>
                <a:spcPct val="0"/>
              </a:lnSpc>
            </a:pPr>
            <a:r>
              <a:rPr lang="en-US" sz="1500" b="1">
                <a:solidFill>
                  <a:schemeClr val="tx1"/>
                </a:solidFill>
              </a:rPr>
              <a:t>__</a:t>
            </a:r>
          </a:p>
          <a:p>
            <a:pPr>
              <a:spcBef>
                <a:spcPct val="20000"/>
              </a:spcBef>
            </a:pPr>
            <a:r>
              <a:rPr lang="en-US" sz="1500" b="1">
                <a:solidFill>
                  <a:schemeClr val="tx1"/>
                </a:solidFill>
              </a:rPr>
              <a:t>36</a:t>
            </a:r>
          </a:p>
        </p:txBody>
      </p:sp>
      <p:sp>
        <p:nvSpPr>
          <p:cNvPr id="146503" name="Text Box 71"/>
          <p:cNvSpPr txBox="1">
            <a:spLocks noChangeAspect="1" noChangeArrowheads="1"/>
          </p:cNvSpPr>
          <p:nvPr/>
        </p:nvSpPr>
        <p:spPr bwMode="auto">
          <a:xfrm>
            <a:off x="3232150" y="3784600"/>
            <a:ext cx="457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>
                <a:solidFill>
                  <a:schemeClr val="tx1"/>
                </a:solidFill>
              </a:rPr>
              <a:t> </a:t>
            </a:r>
            <a:r>
              <a:rPr lang="en-US" sz="1500" b="1">
                <a:solidFill>
                  <a:schemeClr val="tx1"/>
                </a:solidFill>
              </a:rPr>
              <a:t>3</a:t>
            </a:r>
          </a:p>
          <a:p>
            <a:pPr>
              <a:lnSpc>
                <a:spcPct val="0"/>
              </a:lnSpc>
            </a:pPr>
            <a:r>
              <a:rPr lang="en-US" sz="1500" b="1">
                <a:solidFill>
                  <a:schemeClr val="tx1"/>
                </a:solidFill>
              </a:rPr>
              <a:t>__</a:t>
            </a:r>
          </a:p>
          <a:p>
            <a:pPr>
              <a:spcBef>
                <a:spcPct val="20000"/>
              </a:spcBef>
            </a:pPr>
            <a:r>
              <a:rPr lang="en-US" sz="1500" b="1">
                <a:solidFill>
                  <a:schemeClr val="tx1"/>
                </a:solidFill>
              </a:rPr>
              <a:t>36</a:t>
            </a:r>
          </a:p>
        </p:txBody>
      </p:sp>
      <p:sp>
        <p:nvSpPr>
          <p:cNvPr id="146504" name="Text Box 72"/>
          <p:cNvSpPr txBox="1">
            <a:spLocks noChangeAspect="1" noChangeArrowheads="1"/>
          </p:cNvSpPr>
          <p:nvPr/>
        </p:nvSpPr>
        <p:spPr bwMode="auto">
          <a:xfrm>
            <a:off x="2794000" y="3784600"/>
            <a:ext cx="457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>
                <a:solidFill>
                  <a:schemeClr val="tx1"/>
                </a:solidFill>
              </a:rPr>
              <a:t> </a:t>
            </a:r>
            <a:r>
              <a:rPr lang="en-US" sz="1500" b="1">
                <a:solidFill>
                  <a:schemeClr val="tx1"/>
                </a:solidFill>
              </a:rPr>
              <a:t>2</a:t>
            </a:r>
          </a:p>
          <a:p>
            <a:pPr>
              <a:lnSpc>
                <a:spcPct val="0"/>
              </a:lnSpc>
            </a:pPr>
            <a:r>
              <a:rPr lang="en-US" sz="1500" b="1">
                <a:solidFill>
                  <a:schemeClr val="tx1"/>
                </a:solidFill>
              </a:rPr>
              <a:t>__</a:t>
            </a:r>
          </a:p>
          <a:p>
            <a:pPr>
              <a:spcBef>
                <a:spcPct val="20000"/>
              </a:spcBef>
            </a:pPr>
            <a:r>
              <a:rPr lang="en-US" sz="1500" b="1">
                <a:solidFill>
                  <a:schemeClr val="tx1"/>
                </a:solidFill>
              </a:rPr>
              <a:t>36</a:t>
            </a:r>
          </a:p>
        </p:txBody>
      </p:sp>
      <p:sp>
        <p:nvSpPr>
          <p:cNvPr id="146506" name="Rectangle 74"/>
          <p:cNvSpPr>
            <a:spLocks noChangeAspect="1" noChangeArrowheads="1"/>
          </p:cNvSpPr>
          <p:nvPr/>
        </p:nvSpPr>
        <p:spPr bwMode="auto">
          <a:xfrm>
            <a:off x="4933950" y="2160588"/>
            <a:ext cx="330200" cy="2195512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07" name="Rectangle 75"/>
          <p:cNvSpPr>
            <a:spLocks noChangeAspect="1" noChangeArrowheads="1"/>
          </p:cNvSpPr>
          <p:nvPr/>
        </p:nvSpPr>
        <p:spPr bwMode="auto">
          <a:xfrm>
            <a:off x="5372100" y="2598738"/>
            <a:ext cx="330200" cy="175577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08" name="Rectangle 76"/>
          <p:cNvSpPr>
            <a:spLocks noChangeAspect="1" noChangeArrowheads="1"/>
          </p:cNvSpPr>
          <p:nvPr/>
        </p:nvSpPr>
        <p:spPr bwMode="auto">
          <a:xfrm>
            <a:off x="5813425" y="3036888"/>
            <a:ext cx="328613" cy="1317625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09" name="Rectangle 77"/>
          <p:cNvSpPr>
            <a:spLocks noChangeAspect="1" noChangeArrowheads="1"/>
          </p:cNvSpPr>
          <p:nvPr/>
        </p:nvSpPr>
        <p:spPr bwMode="auto">
          <a:xfrm>
            <a:off x="6251575" y="3478213"/>
            <a:ext cx="328613" cy="877887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10" name="Rectangle 78"/>
          <p:cNvSpPr>
            <a:spLocks noChangeAspect="1" noChangeArrowheads="1"/>
          </p:cNvSpPr>
          <p:nvPr/>
        </p:nvSpPr>
        <p:spPr bwMode="auto">
          <a:xfrm>
            <a:off x="6692900" y="3917950"/>
            <a:ext cx="330200" cy="438150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11" name="Text Box 79"/>
          <p:cNvSpPr txBox="1">
            <a:spLocks noChangeAspect="1" noChangeArrowheads="1"/>
          </p:cNvSpPr>
          <p:nvPr/>
        </p:nvSpPr>
        <p:spPr bwMode="auto">
          <a:xfrm>
            <a:off x="6305550" y="3784600"/>
            <a:ext cx="45878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 b="1">
                <a:solidFill>
                  <a:schemeClr val="tx1"/>
                </a:solidFill>
              </a:rPr>
              <a:t> 2</a:t>
            </a:r>
          </a:p>
          <a:p>
            <a:pPr>
              <a:lnSpc>
                <a:spcPct val="0"/>
              </a:lnSpc>
            </a:pPr>
            <a:r>
              <a:rPr lang="en-US" sz="1500" b="1">
                <a:solidFill>
                  <a:schemeClr val="tx1"/>
                </a:solidFill>
              </a:rPr>
              <a:t>__</a:t>
            </a:r>
          </a:p>
          <a:p>
            <a:pPr>
              <a:spcBef>
                <a:spcPct val="20000"/>
              </a:spcBef>
            </a:pPr>
            <a:r>
              <a:rPr lang="en-US" sz="1500" b="1">
                <a:solidFill>
                  <a:schemeClr val="tx1"/>
                </a:solidFill>
              </a:rPr>
              <a:t>36</a:t>
            </a:r>
          </a:p>
        </p:txBody>
      </p:sp>
      <p:sp>
        <p:nvSpPr>
          <p:cNvPr id="146512" name="Text Box 80"/>
          <p:cNvSpPr txBox="1">
            <a:spLocks noChangeAspect="1" noChangeArrowheads="1"/>
          </p:cNvSpPr>
          <p:nvPr/>
        </p:nvSpPr>
        <p:spPr bwMode="auto">
          <a:xfrm>
            <a:off x="5870575" y="3784600"/>
            <a:ext cx="457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>
                <a:solidFill>
                  <a:schemeClr val="tx1"/>
                </a:solidFill>
              </a:rPr>
              <a:t> </a:t>
            </a:r>
            <a:r>
              <a:rPr lang="en-US" sz="1500" b="1">
                <a:solidFill>
                  <a:schemeClr val="tx1"/>
                </a:solidFill>
              </a:rPr>
              <a:t>3</a:t>
            </a:r>
          </a:p>
          <a:p>
            <a:pPr>
              <a:lnSpc>
                <a:spcPct val="0"/>
              </a:lnSpc>
            </a:pPr>
            <a:r>
              <a:rPr lang="en-US" sz="1500" b="1">
                <a:solidFill>
                  <a:schemeClr val="tx1"/>
                </a:solidFill>
              </a:rPr>
              <a:t>__</a:t>
            </a:r>
          </a:p>
          <a:p>
            <a:pPr>
              <a:spcBef>
                <a:spcPct val="20000"/>
              </a:spcBef>
            </a:pPr>
            <a:r>
              <a:rPr lang="en-US" sz="1500" b="1">
                <a:solidFill>
                  <a:schemeClr val="tx1"/>
                </a:solidFill>
              </a:rPr>
              <a:t>36</a:t>
            </a:r>
          </a:p>
        </p:txBody>
      </p:sp>
      <p:sp>
        <p:nvSpPr>
          <p:cNvPr id="146513" name="Text Box 81"/>
          <p:cNvSpPr txBox="1">
            <a:spLocks noChangeAspect="1" noChangeArrowheads="1"/>
          </p:cNvSpPr>
          <p:nvPr/>
        </p:nvSpPr>
        <p:spPr bwMode="auto">
          <a:xfrm>
            <a:off x="4989513" y="3784600"/>
            <a:ext cx="457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 b="1">
                <a:solidFill>
                  <a:schemeClr val="tx1"/>
                </a:solidFill>
              </a:rPr>
              <a:t> 5</a:t>
            </a:r>
          </a:p>
          <a:p>
            <a:pPr>
              <a:lnSpc>
                <a:spcPct val="0"/>
              </a:lnSpc>
            </a:pPr>
            <a:r>
              <a:rPr lang="en-US" sz="1500" b="1">
                <a:solidFill>
                  <a:schemeClr val="tx1"/>
                </a:solidFill>
              </a:rPr>
              <a:t>__</a:t>
            </a:r>
          </a:p>
          <a:p>
            <a:pPr>
              <a:spcBef>
                <a:spcPct val="20000"/>
              </a:spcBef>
            </a:pPr>
            <a:r>
              <a:rPr lang="en-US" sz="1500" b="1">
                <a:solidFill>
                  <a:schemeClr val="tx1"/>
                </a:solidFill>
              </a:rPr>
              <a:t>36</a:t>
            </a:r>
            <a:endParaRPr lang="en-US" sz="1500">
              <a:solidFill>
                <a:schemeClr val="tx1"/>
              </a:solidFill>
            </a:endParaRPr>
          </a:p>
        </p:txBody>
      </p:sp>
      <p:sp>
        <p:nvSpPr>
          <p:cNvPr id="146514" name="Text Box 82"/>
          <p:cNvSpPr txBox="1">
            <a:spLocks noChangeAspect="1" noChangeArrowheads="1"/>
          </p:cNvSpPr>
          <p:nvPr/>
        </p:nvSpPr>
        <p:spPr bwMode="auto">
          <a:xfrm>
            <a:off x="5427663" y="3784600"/>
            <a:ext cx="457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>
                <a:solidFill>
                  <a:schemeClr val="tx1"/>
                </a:solidFill>
              </a:rPr>
              <a:t> </a:t>
            </a:r>
            <a:r>
              <a:rPr lang="en-US" sz="1500" b="1">
                <a:solidFill>
                  <a:schemeClr val="tx1"/>
                </a:solidFill>
              </a:rPr>
              <a:t>4</a:t>
            </a:r>
          </a:p>
          <a:p>
            <a:pPr>
              <a:lnSpc>
                <a:spcPct val="0"/>
              </a:lnSpc>
            </a:pPr>
            <a:r>
              <a:rPr lang="en-US" sz="1500" b="1">
                <a:solidFill>
                  <a:schemeClr val="tx1"/>
                </a:solidFill>
              </a:rPr>
              <a:t>__</a:t>
            </a:r>
          </a:p>
          <a:p>
            <a:pPr>
              <a:spcBef>
                <a:spcPct val="20000"/>
              </a:spcBef>
            </a:pPr>
            <a:r>
              <a:rPr lang="en-US" sz="1500" b="1">
                <a:solidFill>
                  <a:schemeClr val="tx1"/>
                </a:solidFill>
              </a:rPr>
              <a:t>36</a:t>
            </a:r>
          </a:p>
        </p:txBody>
      </p:sp>
      <p:sp>
        <p:nvSpPr>
          <p:cNvPr id="146515" name="Line 83"/>
          <p:cNvSpPr>
            <a:spLocks noChangeAspect="1" noChangeShapeType="1"/>
          </p:cNvSpPr>
          <p:nvPr/>
        </p:nvSpPr>
        <p:spPr bwMode="auto">
          <a:xfrm>
            <a:off x="2454275" y="4376738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16" name="Line 84"/>
          <p:cNvSpPr>
            <a:spLocks noChangeAspect="1" noChangeShapeType="1"/>
          </p:cNvSpPr>
          <p:nvPr/>
        </p:nvSpPr>
        <p:spPr bwMode="auto">
          <a:xfrm>
            <a:off x="2892425" y="4375150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17" name="Line 85"/>
          <p:cNvSpPr>
            <a:spLocks noChangeAspect="1" noChangeShapeType="1"/>
          </p:cNvSpPr>
          <p:nvPr/>
        </p:nvSpPr>
        <p:spPr bwMode="auto">
          <a:xfrm>
            <a:off x="3330575" y="4376738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18" name="Line 86"/>
          <p:cNvSpPr>
            <a:spLocks noChangeAspect="1" noChangeShapeType="1"/>
          </p:cNvSpPr>
          <p:nvPr/>
        </p:nvSpPr>
        <p:spPr bwMode="auto">
          <a:xfrm>
            <a:off x="3771900" y="4375150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19" name="Line 87"/>
          <p:cNvSpPr>
            <a:spLocks noChangeAspect="1" noChangeShapeType="1"/>
          </p:cNvSpPr>
          <p:nvPr/>
        </p:nvSpPr>
        <p:spPr bwMode="auto">
          <a:xfrm>
            <a:off x="4210050" y="4375150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20" name="Line 88"/>
          <p:cNvSpPr>
            <a:spLocks noChangeAspect="1" noChangeShapeType="1"/>
          </p:cNvSpPr>
          <p:nvPr/>
        </p:nvSpPr>
        <p:spPr bwMode="auto">
          <a:xfrm>
            <a:off x="4648200" y="4375150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21" name="Line 89"/>
          <p:cNvSpPr>
            <a:spLocks noChangeAspect="1" noChangeShapeType="1"/>
          </p:cNvSpPr>
          <p:nvPr/>
        </p:nvSpPr>
        <p:spPr bwMode="auto">
          <a:xfrm>
            <a:off x="5087938" y="4375150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22" name="Line 90"/>
          <p:cNvSpPr>
            <a:spLocks noChangeAspect="1" noChangeShapeType="1"/>
          </p:cNvSpPr>
          <p:nvPr/>
        </p:nvSpPr>
        <p:spPr bwMode="auto">
          <a:xfrm>
            <a:off x="5526088" y="4375150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23" name="Line 91"/>
          <p:cNvSpPr>
            <a:spLocks noChangeAspect="1" noChangeShapeType="1"/>
          </p:cNvSpPr>
          <p:nvPr/>
        </p:nvSpPr>
        <p:spPr bwMode="auto">
          <a:xfrm>
            <a:off x="5961063" y="4375150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24" name="Line 92"/>
          <p:cNvSpPr>
            <a:spLocks noChangeAspect="1" noChangeShapeType="1"/>
          </p:cNvSpPr>
          <p:nvPr/>
        </p:nvSpPr>
        <p:spPr bwMode="auto">
          <a:xfrm>
            <a:off x="6405563" y="4375150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25" name="Line 93"/>
          <p:cNvSpPr>
            <a:spLocks noChangeAspect="1" noChangeShapeType="1"/>
          </p:cNvSpPr>
          <p:nvPr/>
        </p:nvSpPr>
        <p:spPr bwMode="auto">
          <a:xfrm>
            <a:off x="6843713" y="4375150"/>
            <a:ext cx="0" cy="361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26" name="Text Box 94"/>
          <p:cNvSpPr txBox="1">
            <a:spLocks noChangeAspect="1" noChangeArrowheads="1"/>
          </p:cNvSpPr>
          <p:nvPr/>
        </p:nvSpPr>
        <p:spPr bwMode="auto">
          <a:xfrm>
            <a:off x="838200" y="990600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probability</a:t>
            </a:r>
            <a:endParaRPr lang="en-US" sz="1500"/>
          </a:p>
        </p:txBody>
      </p:sp>
      <p:sp>
        <p:nvSpPr>
          <p:cNvPr id="146527" name="Text Box 95"/>
          <p:cNvSpPr txBox="1">
            <a:spLocks noChangeAspect="1" noChangeArrowheads="1"/>
          </p:cNvSpPr>
          <p:nvPr/>
        </p:nvSpPr>
        <p:spPr bwMode="auto">
          <a:xfrm>
            <a:off x="2301875" y="4813300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2</a:t>
            </a:r>
            <a:endParaRPr lang="en-US" sz="1500"/>
          </a:p>
        </p:txBody>
      </p:sp>
      <p:sp>
        <p:nvSpPr>
          <p:cNvPr id="146528" name="Text Box 96"/>
          <p:cNvSpPr txBox="1">
            <a:spLocks noChangeAspect="1" noChangeArrowheads="1"/>
          </p:cNvSpPr>
          <p:nvPr/>
        </p:nvSpPr>
        <p:spPr bwMode="auto">
          <a:xfrm>
            <a:off x="2738438" y="4813300"/>
            <a:ext cx="45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3</a:t>
            </a:r>
            <a:endParaRPr lang="en-US" sz="1500"/>
          </a:p>
        </p:txBody>
      </p:sp>
      <p:sp>
        <p:nvSpPr>
          <p:cNvPr id="146529" name="Text Box 97"/>
          <p:cNvSpPr txBox="1">
            <a:spLocks noChangeAspect="1" noChangeArrowheads="1"/>
          </p:cNvSpPr>
          <p:nvPr/>
        </p:nvSpPr>
        <p:spPr bwMode="auto">
          <a:xfrm>
            <a:off x="3178175" y="4814888"/>
            <a:ext cx="457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4</a:t>
            </a:r>
            <a:endParaRPr lang="en-US" sz="1500"/>
          </a:p>
        </p:txBody>
      </p:sp>
      <p:sp>
        <p:nvSpPr>
          <p:cNvPr id="146530" name="Text Box 98"/>
          <p:cNvSpPr txBox="1">
            <a:spLocks noChangeAspect="1" noChangeArrowheads="1"/>
          </p:cNvSpPr>
          <p:nvPr/>
        </p:nvSpPr>
        <p:spPr bwMode="auto">
          <a:xfrm>
            <a:off x="3616325" y="4814888"/>
            <a:ext cx="458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5</a:t>
            </a:r>
            <a:endParaRPr lang="en-US" sz="1500"/>
          </a:p>
        </p:txBody>
      </p:sp>
      <p:sp>
        <p:nvSpPr>
          <p:cNvPr id="146531" name="Text Box 99"/>
          <p:cNvSpPr txBox="1">
            <a:spLocks noChangeAspect="1" noChangeArrowheads="1"/>
          </p:cNvSpPr>
          <p:nvPr/>
        </p:nvSpPr>
        <p:spPr bwMode="auto">
          <a:xfrm>
            <a:off x="4056063" y="4814888"/>
            <a:ext cx="457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6</a:t>
            </a:r>
            <a:endParaRPr lang="en-US" sz="1500"/>
          </a:p>
        </p:txBody>
      </p:sp>
      <p:sp>
        <p:nvSpPr>
          <p:cNvPr id="146532" name="Text Box 100"/>
          <p:cNvSpPr txBox="1">
            <a:spLocks noChangeAspect="1" noChangeArrowheads="1"/>
          </p:cNvSpPr>
          <p:nvPr/>
        </p:nvSpPr>
        <p:spPr bwMode="auto">
          <a:xfrm>
            <a:off x="4497388" y="4814888"/>
            <a:ext cx="457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7</a:t>
            </a:r>
            <a:endParaRPr lang="en-US" sz="1500"/>
          </a:p>
        </p:txBody>
      </p:sp>
      <p:sp>
        <p:nvSpPr>
          <p:cNvPr id="146533" name="Text Box 101"/>
          <p:cNvSpPr txBox="1">
            <a:spLocks noChangeAspect="1" noChangeArrowheads="1"/>
          </p:cNvSpPr>
          <p:nvPr/>
        </p:nvSpPr>
        <p:spPr bwMode="auto">
          <a:xfrm>
            <a:off x="4933950" y="4814888"/>
            <a:ext cx="457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8</a:t>
            </a:r>
            <a:endParaRPr lang="en-US" sz="1500"/>
          </a:p>
        </p:txBody>
      </p:sp>
      <p:sp>
        <p:nvSpPr>
          <p:cNvPr id="146534" name="Text Box 102"/>
          <p:cNvSpPr txBox="1">
            <a:spLocks noChangeAspect="1" noChangeArrowheads="1"/>
          </p:cNvSpPr>
          <p:nvPr/>
        </p:nvSpPr>
        <p:spPr bwMode="auto">
          <a:xfrm>
            <a:off x="5372100" y="4814888"/>
            <a:ext cx="457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9</a:t>
            </a:r>
            <a:endParaRPr lang="en-US" sz="1500"/>
          </a:p>
        </p:txBody>
      </p:sp>
      <p:sp>
        <p:nvSpPr>
          <p:cNvPr id="146535" name="Text Box 103"/>
          <p:cNvSpPr txBox="1">
            <a:spLocks noChangeAspect="1" noChangeArrowheads="1"/>
          </p:cNvSpPr>
          <p:nvPr/>
        </p:nvSpPr>
        <p:spPr bwMode="auto">
          <a:xfrm>
            <a:off x="5686425" y="48148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10</a:t>
            </a:r>
            <a:endParaRPr lang="en-US" sz="1500"/>
          </a:p>
        </p:txBody>
      </p:sp>
      <p:sp>
        <p:nvSpPr>
          <p:cNvPr id="146536" name="Text Box 104"/>
          <p:cNvSpPr txBox="1">
            <a:spLocks noChangeAspect="1" noChangeArrowheads="1"/>
          </p:cNvSpPr>
          <p:nvPr/>
        </p:nvSpPr>
        <p:spPr bwMode="auto">
          <a:xfrm>
            <a:off x="6130925" y="4814888"/>
            <a:ext cx="639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11</a:t>
            </a:r>
            <a:endParaRPr lang="en-US" sz="1500"/>
          </a:p>
        </p:txBody>
      </p:sp>
      <p:sp>
        <p:nvSpPr>
          <p:cNvPr id="146537" name="Text Box 105"/>
          <p:cNvSpPr txBox="1">
            <a:spLocks noChangeAspect="1" noChangeArrowheads="1"/>
          </p:cNvSpPr>
          <p:nvPr/>
        </p:nvSpPr>
        <p:spPr bwMode="auto">
          <a:xfrm>
            <a:off x="6569075" y="48148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00"/>
                </a:solidFill>
              </a:rPr>
              <a:t>12</a:t>
            </a:r>
            <a:endParaRPr lang="en-US" sz="1500"/>
          </a:p>
        </p:txBody>
      </p:sp>
      <p:sp>
        <p:nvSpPr>
          <p:cNvPr id="146538" name="Text Box 106"/>
          <p:cNvSpPr txBox="1">
            <a:spLocks noChangeAspect="1" noChangeArrowheads="1"/>
          </p:cNvSpPr>
          <p:nvPr/>
        </p:nvSpPr>
        <p:spPr bwMode="auto">
          <a:xfrm>
            <a:off x="7334250" y="4814888"/>
            <a:ext cx="639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</a:rPr>
              <a:t>X</a:t>
            </a:r>
            <a:endParaRPr lang="en-US" sz="1500" i="1"/>
          </a:p>
        </p:txBody>
      </p:sp>
      <p:sp>
        <p:nvSpPr>
          <p:cNvPr id="146541" name="Text Box 109"/>
          <p:cNvSpPr txBox="1">
            <a:spLocks noChangeAspect="1" noChangeArrowheads="1"/>
          </p:cNvSpPr>
          <p:nvPr/>
        </p:nvSpPr>
        <p:spPr bwMode="auto">
          <a:xfrm>
            <a:off x="6705600" y="3884613"/>
            <a:ext cx="457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 b="1">
                <a:solidFill>
                  <a:schemeClr val="tx1"/>
                </a:solidFill>
              </a:rPr>
              <a:t>  1</a:t>
            </a:r>
          </a:p>
          <a:p>
            <a:pPr>
              <a:spcBef>
                <a:spcPct val="20000"/>
              </a:spcBef>
            </a:pPr>
            <a:r>
              <a:rPr lang="en-US" sz="800" b="1">
                <a:solidFill>
                  <a:schemeClr val="tx1"/>
                </a:solidFill>
              </a:rPr>
              <a:t>  </a:t>
            </a:r>
            <a:r>
              <a:rPr lang="en-US" sz="1500" b="1">
                <a:solidFill>
                  <a:schemeClr val="tx1"/>
                </a:solidFill>
              </a:rPr>
              <a:t>36</a:t>
            </a:r>
          </a:p>
        </p:txBody>
      </p:sp>
      <p:sp>
        <p:nvSpPr>
          <p:cNvPr id="146542" name="Line 110"/>
          <p:cNvSpPr>
            <a:spLocks noChangeShapeType="1"/>
          </p:cNvSpPr>
          <p:nvPr/>
        </p:nvSpPr>
        <p:spPr bwMode="auto">
          <a:xfrm>
            <a:off x="2362200" y="4140200"/>
            <a:ext cx="2190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43" name="Line 111"/>
          <p:cNvSpPr>
            <a:spLocks noChangeShapeType="1"/>
          </p:cNvSpPr>
          <p:nvPr/>
        </p:nvSpPr>
        <p:spPr bwMode="auto">
          <a:xfrm>
            <a:off x="6754813" y="4140200"/>
            <a:ext cx="2190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6544" name="Text Box 112"/>
          <p:cNvSpPr txBox="1">
            <a:spLocks noChangeAspect="1" noChangeArrowheads="1"/>
          </p:cNvSpPr>
          <p:nvPr/>
        </p:nvSpPr>
        <p:spPr bwMode="auto">
          <a:xfrm>
            <a:off x="2301875" y="3884613"/>
            <a:ext cx="4572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sz="1500" b="1">
                <a:solidFill>
                  <a:schemeClr val="tx1"/>
                </a:solidFill>
              </a:rPr>
              <a:t>  1</a:t>
            </a:r>
          </a:p>
          <a:p>
            <a:pPr>
              <a:spcBef>
                <a:spcPct val="20000"/>
              </a:spcBef>
            </a:pPr>
            <a:r>
              <a:rPr lang="en-US" sz="800" b="1">
                <a:solidFill>
                  <a:schemeClr val="tx1"/>
                </a:solidFill>
              </a:rPr>
              <a:t>  </a:t>
            </a:r>
            <a:r>
              <a:rPr lang="en-US" sz="1500" b="1">
                <a:solidFill>
                  <a:schemeClr val="tx1"/>
                </a:solidFill>
              </a:rPr>
              <a:t>36</a:t>
            </a:r>
          </a:p>
        </p:txBody>
      </p:sp>
      <p:sp>
        <p:nvSpPr>
          <p:cNvPr id="5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/>
          </a:p>
          <a:p>
            <a:pPr>
              <a:lnSpc>
                <a:spcPct val="120000"/>
              </a:lnSpc>
            </a:pPr>
            <a:r>
              <a:rPr lang="en-GB" b="1" dirty="0"/>
              <a:t>Copyright Christopher Dougherty </a:t>
            </a:r>
            <a:r>
              <a:rPr lang="en-GB" b="1" dirty="0" smtClean="0"/>
              <a:t>2016.</a:t>
            </a:r>
            <a:r>
              <a:rPr lang="en-GB" sz="1200" b="1" dirty="0" smtClean="0"/>
              <a:t> </a:t>
            </a:r>
            <a:endParaRPr lang="en-GB" sz="1200" b="1" dirty="0"/>
          </a:p>
          <a:p>
            <a:pPr>
              <a:lnSpc>
                <a:spcPct val="120000"/>
              </a:lnSpc>
            </a:pPr>
            <a:endParaRPr lang="en-GB" sz="1200" b="1" dirty="0"/>
          </a:p>
          <a:p>
            <a:pPr>
              <a:lnSpc>
                <a:spcPct val="120000"/>
              </a:lnSpc>
            </a:pPr>
            <a:r>
              <a:rPr lang="en-GB" sz="1200" b="1" dirty="0"/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/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/>
          </a:p>
          <a:p>
            <a:pPr>
              <a:lnSpc>
                <a:spcPct val="120000"/>
              </a:lnSpc>
            </a:pPr>
            <a:r>
              <a:rPr lang="en-GB" sz="1200" b="1" dirty="0"/>
              <a:t>The content of this slideshow comes from Section R.2 of C. Dougherty, </a:t>
            </a:r>
            <a:r>
              <a:rPr lang="en-GB" sz="1200" b="1" i="1" dirty="0"/>
              <a:t>Introduction to Econometrics</a:t>
            </a:r>
            <a:r>
              <a:rPr lang="en-GB" sz="1200" b="1" dirty="0"/>
              <a:t>, </a:t>
            </a:r>
            <a:r>
              <a:rPr lang="en-GB" sz="1200" b="1" dirty="0" smtClean="0"/>
              <a:t>fifth </a:t>
            </a:r>
            <a:r>
              <a:rPr lang="en-GB" sz="1200" b="1" dirty="0"/>
              <a:t>edition </a:t>
            </a:r>
            <a:r>
              <a:rPr lang="en-GB" sz="1200" b="1" dirty="0" smtClean="0"/>
              <a:t>2016, </a:t>
            </a:r>
            <a:r>
              <a:rPr lang="en-GB" sz="1200" b="1" dirty="0"/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/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hlinkClick r:id="rId2"/>
              </a:rPr>
              <a:t>http://www.oxfordtextbooks.co.uk/orc/dougherty5e/</a:t>
            </a:r>
            <a:endParaRPr lang="en-GB" sz="1200" b="1" dirty="0"/>
          </a:p>
          <a:p>
            <a:pPr>
              <a:lnSpc>
                <a:spcPct val="120000"/>
              </a:lnSpc>
            </a:pPr>
            <a:endParaRPr lang="en-GB" sz="1200" b="1" dirty="0"/>
          </a:p>
          <a:p>
            <a:pPr>
              <a:lnSpc>
                <a:spcPct val="120000"/>
              </a:lnSpc>
            </a:pPr>
            <a:r>
              <a:rPr lang="en-GB" sz="1200" b="1" dirty="0"/>
              <a:t>Individuals studying econometrics on their own </a:t>
            </a:r>
            <a:r>
              <a:rPr lang="en-GB" sz="1200" b="1" dirty="0" smtClean="0"/>
              <a:t>who </a:t>
            </a:r>
            <a:r>
              <a:rPr lang="en-GB" sz="1200" b="1" dirty="0"/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/>
              <a:t>EC212 Introduction to Econometrics </a:t>
            </a:r>
            <a:r>
              <a:rPr lang="en-GB" sz="1200" b="1" dirty="0">
                <a:hlinkClick r:id="rId3"/>
              </a:rPr>
              <a:t>http://www2.lse.ac.uk/study/summerSchools/summerSchool/Home.aspx</a:t>
            </a:r>
            <a:endParaRPr lang="en-GB" sz="1200" b="1" dirty="0"/>
          </a:p>
          <a:p>
            <a:pPr>
              <a:lnSpc>
                <a:spcPct val="120000"/>
              </a:lnSpc>
            </a:pPr>
            <a:r>
              <a:rPr lang="en-GB" sz="1200" b="1" dirty="0"/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/>
              <a:t>EC2020 </a:t>
            </a:r>
            <a:r>
              <a:rPr lang="en-GB" sz="1200" b="1" dirty="0"/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hlinkClick r:id="rId4"/>
              </a:rPr>
              <a:t>www.londoninternational.ac.uk/lse</a:t>
            </a:r>
            <a:r>
              <a:rPr lang="en-GB" sz="1200" b="1" dirty="0"/>
              <a:t>.</a:t>
            </a:r>
            <a:r>
              <a:rPr lang="en-US" sz="1200" dirty="0"/>
              <a:t> </a:t>
            </a:r>
            <a:endParaRPr lang="en-GB" sz="1200" dirty="0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8210550" y="6553200"/>
            <a:ext cx="857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2015.12.17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						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>
                <a:solidFill>
                  <a:schemeClr val="tx1"/>
                </a:solidFill>
              </a:rPr>
              <a:t>This sequence provides an example of a discrete random variable.  Suppose that you have a red die which, when thrown, takes the numbers from 1 to 6 with equal probability.</a:t>
            </a:r>
          </a:p>
        </p:txBody>
      </p:sp>
    </p:spTree>
    <p:extLst>
      <p:ext uri="{BB962C8B-B14F-4D97-AF65-F5344CB8AC3E}">
        <p14:creationId xmlns:p14="http://schemas.microsoft.com/office/powerpoint/2010/main" val="95481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					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Suppose that you also have a green die that can take the numbers from 1 to 6 with equal probability.</a:t>
            </a:r>
          </a:p>
        </p:txBody>
      </p:sp>
    </p:spTree>
    <p:extLst>
      <p:ext uri="{BB962C8B-B14F-4D97-AF65-F5344CB8AC3E}">
        <p14:creationId xmlns:p14="http://schemas.microsoft.com/office/powerpoint/2010/main" val="30735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					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We will define a random variable </a:t>
            </a:r>
            <a:r>
              <a:rPr lang="en-GB" sz="1500" b="1" i="1">
                <a:solidFill>
                  <a:schemeClr val="tx1"/>
                </a:solidFill>
              </a:rPr>
              <a:t>X</a:t>
            </a:r>
            <a:r>
              <a:rPr lang="en-GB" sz="1500" b="1">
                <a:solidFill>
                  <a:schemeClr val="tx1"/>
                </a:solidFill>
              </a:rPr>
              <a:t> as the sum of the numbers when the dice are thrown.</a:t>
            </a:r>
          </a:p>
        </p:txBody>
      </p:sp>
    </p:spTree>
    <p:extLst>
      <p:ext uri="{BB962C8B-B14F-4D97-AF65-F5344CB8AC3E}">
        <p14:creationId xmlns:p14="http://schemas.microsoft.com/office/powerpoint/2010/main" val="198468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2" name="Rectangle 3"/>
          <p:cNvSpPr>
            <a:spLocks noChangeArrowheads="1"/>
          </p:cNvSpPr>
          <p:nvPr/>
        </p:nvSpPr>
        <p:spPr bwMode="auto">
          <a:xfrm>
            <a:off x="3544950" y="1324800"/>
            <a:ext cx="370800" cy="3585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806400" y="4476075"/>
            <a:ext cx="4485600" cy="2778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			10		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For example, if the red die is 4 and the green one is 6, </a:t>
            </a:r>
            <a:r>
              <a:rPr lang="en-GB" sz="1500" b="1" i="1">
                <a:solidFill>
                  <a:schemeClr val="tx1"/>
                </a:solidFill>
              </a:rPr>
              <a:t>X</a:t>
            </a:r>
            <a:r>
              <a:rPr lang="en-GB" sz="1500" b="1">
                <a:solidFill>
                  <a:schemeClr val="tx1"/>
                </a:solidFill>
              </a:rPr>
              <a:t> is equal to 10.</a:t>
            </a:r>
          </a:p>
        </p:txBody>
      </p:sp>
    </p:spTree>
    <p:extLst>
      <p:ext uri="{BB962C8B-B14F-4D97-AF65-F5344CB8AC3E}">
        <p14:creationId xmlns:p14="http://schemas.microsoft.com/office/powerpoint/2010/main" val="26712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Similarly, if the red die is 2 and the green one is 5, </a:t>
            </a:r>
            <a:r>
              <a:rPr lang="en-GB" sz="1500" b="1" i="1">
                <a:solidFill>
                  <a:schemeClr val="tx1"/>
                </a:solidFill>
              </a:rPr>
              <a:t>X</a:t>
            </a:r>
            <a:r>
              <a:rPr lang="en-GB" sz="1500" b="1">
                <a:solidFill>
                  <a:schemeClr val="tx1"/>
                </a:solidFill>
              </a:rPr>
              <a:t> is equal to 7.</a:t>
            </a:r>
          </a:p>
        </p:txBody>
      </p:sp>
      <p:sp>
        <p:nvSpPr>
          <p:cNvPr id="42" name="Rectangle 3"/>
          <p:cNvSpPr>
            <a:spLocks noChangeArrowheads="1"/>
          </p:cNvSpPr>
          <p:nvPr/>
        </p:nvSpPr>
        <p:spPr bwMode="auto">
          <a:xfrm>
            <a:off x="2484438" y="1324800"/>
            <a:ext cx="288000" cy="3585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806400" y="4076700"/>
            <a:ext cx="4485600" cy="2778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	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	7				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					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88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3	4	5	6	7	8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	8	9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5	6	7	8	9	10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6	7	8	9	10	11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7	8	9	10	11	12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The table shows all the possible outcomes.</a:t>
            </a:r>
          </a:p>
        </p:txBody>
      </p:sp>
    </p:spTree>
    <p:extLst>
      <p:ext uri="{BB962C8B-B14F-4D97-AF65-F5344CB8AC3E}">
        <p14:creationId xmlns:p14="http://schemas.microsoft.com/office/powerpoint/2010/main" val="102188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6096000" y="1282700"/>
            <a:ext cx="205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38000" y="1324800"/>
            <a:ext cx="1965600" cy="4104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3	4	5	6	7	8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	8	9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5	6	7	8	9	10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6	7	8	9	10	11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7	8	9	10	11	12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6261099" y="1735200"/>
            <a:ext cx="468000" cy="317519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5943600" y="1282700"/>
            <a:ext cx="2286000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	f	p</a:t>
            </a:r>
            <a:r>
              <a:rPr lang="en-US" b="1" dirty="0">
                <a:solidFill>
                  <a:srgbClr val="000000"/>
                </a:solidFill>
              </a:rPr>
              <a:t>  </a:t>
            </a:r>
            <a:endParaRPr lang="en-US" sz="1800" b="1" dirty="0">
              <a:solidFill>
                <a:srgbClr val="000000"/>
              </a:solidFill>
            </a:endParaRPr>
          </a:p>
          <a:p>
            <a:pPr>
              <a:spcBef>
                <a:spcPct val="35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1	1/36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6	6/36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11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12	1	1/36</a:t>
            </a: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6094800" y="1735200"/>
            <a:ext cx="20520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6781800" y="1801876"/>
            <a:ext cx="1247775" cy="3038400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7553325" y="1344676"/>
            <a:ext cx="419100" cy="360299"/>
          </a:xfrm>
          <a:prstGeom prst="rect">
            <a:avLst/>
          </a:prstGeom>
          <a:solidFill>
            <a:srgbClr val="DDEEFF"/>
          </a:solidFill>
          <a:ln>
            <a:noFill/>
          </a:ln>
          <a:effectLst/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If you look at the table, you can see that </a:t>
            </a:r>
            <a:r>
              <a:rPr lang="en-GB" sz="1500" b="1" i="1">
                <a:solidFill>
                  <a:schemeClr val="tx1"/>
                </a:solidFill>
              </a:rPr>
              <a:t>X</a:t>
            </a:r>
            <a:r>
              <a:rPr lang="en-GB" sz="1500" b="1">
                <a:solidFill>
                  <a:schemeClr val="tx1"/>
                </a:solidFill>
              </a:rPr>
              <a:t> can be any of the numbers from 2 to 12.</a:t>
            </a:r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6877050" y="1325626"/>
            <a:ext cx="419100" cy="360299"/>
          </a:xfrm>
          <a:prstGeom prst="rect">
            <a:avLst/>
          </a:prstGeom>
          <a:solidFill>
            <a:srgbClr val="DDEEFF"/>
          </a:solidFill>
          <a:ln>
            <a:noFill/>
          </a:ln>
          <a:effectLst/>
        </p:spPr>
        <p:txBody>
          <a:bodyPr wrap="none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957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6096000" y="1282700"/>
            <a:ext cx="205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762000" y="1281113"/>
            <a:ext cx="4572000" cy="3670300"/>
          </a:xfrm>
          <a:prstGeom prst="rect">
            <a:avLst/>
          </a:prstGeom>
          <a:solidFill>
            <a:srgbClr val="FBF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95250">
              <a:srgbClr val="004D99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06400" y="1324799"/>
            <a:ext cx="874800" cy="358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806400" y="1324800"/>
            <a:ext cx="4485600" cy="9612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1681200" y="1281113"/>
            <a:ext cx="0" cy="36703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762000" y="2286000"/>
            <a:ext cx="4575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86106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PROBABILITY DISTRIBUTION EXAMPLE: </a:t>
            </a:r>
            <a:r>
              <a:rPr lang="en-GB" sz="1800" b="1" i="1" dirty="0">
                <a:solidFill>
                  <a:srgbClr val="000000"/>
                </a:solidFill>
              </a:rPr>
              <a:t>X</a:t>
            </a:r>
            <a:r>
              <a:rPr lang="en-GB" sz="1800" b="1" dirty="0">
                <a:solidFill>
                  <a:srgbClr val="000000"/>
                </a:solidFill>
              </a:rPr>
              <a:t> IS THE SUM OF TWO DICE</a:t>
            </a:r>
            <a:endParaRPr lang="en-GB" sz="16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38000" y="1324800"/>
            <a:ext cx="1965600" cy="4104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762000" y="1282700"/>
            <a:ext cx="4467225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r"/>
                <a:tab pos="1262063" algn="r"/>
                <a:tab pos="1833563" algn="r"/>
                <a:tab pos="24050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800" dirty="0">
              <a:solidFill>
                <a:srgbClr val="00FFFF"/>
              </a:solidFill>
              <a:latin typeface="Arial" charset="0"/>
            </a:endParaRPr>
          </a:p>
          <a:p>
            <a:r>
              <a:rPr lang="en-US" sz="800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dirty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en-US" dirty="0">
                <a:solidFill>
                  <a:srgbClr val="00FFFF"/>
                </a:solidFill>
              </a:rPr>
              <a:t> </a:t>
            </a:r>
            <a:r>
              <a:rPr lang="en-US" sz="1800" b="1" dirty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red	1	2	3	4	5	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green</a:t>
            </a:r>
          </a:p>
          <a:p>
            <a:pPr>
              <a:spcBef>
                <a:spcPct val="1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3	4	5	6	7	8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4	5	6	7	8	9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5	6	7	8	9	10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6	7	8	9	10	11</a:t>
            </a:r>
          </a:p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7	8	9	10	11	12</a:t>
            </a:r>
            <a:endParaRPr lang="en-US" sz="1800" b="1" i="1" dirty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5943600" y="1282700"/>
            <a:ext cx="2286000" cy="36703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innerShdw blurRad="76200">
              <a:srgbClr val="0066CC"/>
            </a:innerShdw>
          </a:effectLst>
        </p:spPr>
        <p:txBody>
          <a:bodyPr/>
          <a:lstStyle>
            <a:lvl1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23875" algn="r"/>
                <a:tab pos="1023938" algn="r"/>
                <a:tab pos="1833563" algn="r"/>
                <a:tab pos="2976563" algn="r"/>
                <a:tab pos="3548063" algn="r"/>
                <a:tab pos="4119563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X	f	p</a:t>
            </a:r>
            <a:r>
              <a:rPr lang="en-US" b="1" dirty="0">
                <a:solidFill>
                  <a:srgbClr val="000000"/>
                </a:solidFill>
              </a:rPr>
              <a:t>  </a:t>
            </a:r>
            <a:endParaRPr lang="en-US" sz="1800" b="1" dirty="0">
              <a:solidFill>
                <a:srgbClr val="000000"/>
              </a:solidFill>
            </a:endParaRPr>
          </a:p>
          <a:p>
            <a:pPr>
              <a:spcBef>
                <a:spcPct val="35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2	1	1/36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3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4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5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6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7	6	6/36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8	5	5/36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9	4	4/36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10	3	3/36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11	2	2/36</a:t>
            </a: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12	1	1/36</a:t>
            </a: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6094800" y="1735200"/>
            <a:ext cx="20520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6781800" y="1801876"/>
            <a:ext cx="1247775" cy="3038400"/>
          </a:xfrm>
          <a:prstGeom prst="rect">
            <a:avLst/>
          </a:prstGeom>
          <a:solidFill>
            <a:srgbClr val="FBFCFF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solidFill>
                  <a:schemeClr val="tx1"/>
                </a:solidFill>
              </a:rPr>
              <a:t>We will now define </a:t>
            </a:r>
            <a:r>
              <a:rPr lang="en-GB" sz="1500" b="1" i="1">
                <a:solidFill>
                  <a:schemeClr val="tx1"/>
                </a:solidFill>
              </a:rPr>
              <a:t>f</a:t>
            </a:r>
            <a:r>
              <a:rPr lang="en-GB" sz="1500" b="1">
                <a:solidFill>
                  <a:schemeClr val="tx1"/>
                </a:solidFill>
              </a:rPr>
              <a:t>, the frequencies associated with the possible values of </a:t>
            </a:r>
            <a:r>
              <a:rPr lang="en-GB" sz="1500" b="1" i="1">
                <a:solidFill>
                  <a:schemeClr val="tx1"/>
                </a:solidFill>
              </a:rPr>
              <a:t>X</a:t>
            </a:r>
            <a:r>
              <a:rPr lang="en-GB" sz="1500" b="1">
                <a:solidFill>
                  <a:schemeClr val="tx1"/>
                </a:solidFill>
              </a:rPr>
              <a:t>.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7553325" y="1344676"/>
            <a:ext cx="419100" cy="360299"/>
          </a:xfrm>
          <a:prstGeom prst="rect">
            <a:avLst/>
          </a:prstGeom>
          <a:solidFill>
            <a:srgbClr val="DDEEFF"/>
          </a:solidFill>
          <a:ln>
            <a:noFill/>
          </a:ln>
          <a:effectLst/>
        </p:spPr>
        <p:txBody>
          <a:bodyPr wrap="none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67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CA1BF5F-A3FA-447E-9F17-DB7E47B5D7B2}"/>
</file>

<file path=customXml/itemProps2.xml><?xml version="1.0" encoding="utf-8"?>
<ds:datastoreItem xmlns:ds="http://schemas.openxmlformats.org/officeDocument/2006/customXml" ds:itemID="{77D29E2B-162A-43DF-84E5-8D35B37AE492}"/>
</file>

<file path=customXml/itemProps3.xml><?xml version="1.0" encoding="utf-8"?>
<ds:datastoreItem xmlns:ds="http://schemas.openxmlformats.org/officeDocument/2006/customXml" ds:itemID="{9E56657A-8CFF-45A1-A228-71BD396F7CE5}"/>
</file>

<file path=docProps/app.xml><?xml version="1.0" encoding="utf-8"?>
<Properties xmlns="http://schemas.openxmlformats.org/officeDocument/2006/extended-properties" xmlns:vt="http://schemas.openxmlformats.org/officeDocument/2006/docPropsVTypes">
  <TotalTime>3017</TotalTime>
  <Words>723</Words>
  <Application>Microsoft Office PowerPoint</Application>
  <PresentationFormat>On-screen Show (4:3)</PresentationFormat>
  <Paragraphs>309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90</cp:revision>
  <dcterms:created xsi:type="dcterms:W3CDTF">1998-05-09T13:24:56Z</dcterms:created>
  <dcterms:modified xsi:type="dcterms:W3CDTF">2016-04-21T12:25:20Z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